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301" r:id="rId2"/>
    <p:sldId id="302" r:id="rId3"/>
    <p:sldId id="305" r:id="rId4"/>
    <p:sldId id="303" r:id="rId5"/>
    <p:sldId id="304" r:id="rId6"/>
    <p:sldId id="306" r:id="rId7"/>
    <p:sldId id="307" r:id="rId8"/>
    <p:sldId id="308" r:id="rId9"/>
    <p:sldId id="309" r:id="rId10"/>
    <p:sldId id="310" r:id="rId11"/>
    <p:sldId id="311" r:id="rId12"/>
    <p:sldId id="312" r:id="rId13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F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3016"/>
      </p:guideLst>
    </p:cSldViewPr>
  </p:slideViewPr>
  <p:outlineViewPr>
    <p:cViewPr>
      <p:scale>
        <a:sx n="33" d="100"/>
        <a:sy n="33" d="100"/>
      </p:scale>
      <p:origin x="36" y="498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73" cy="493319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118" y="0"/>
            <a:ext cx="2944972" cy="493319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r">
              <a:defRPr sz="1200"/>
            </a:lvl1pPr>
          </a:lstStyle>
          <a:p>
            <a:fld id="{3A764995-9DFD-4E22-B721-E34AAF644EAC}" type="datetimeFigureOut">
              <a:rPr lang="ru-RU" smtClean="0"/>
              <a:t>30.08.2019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65" tIns="45482" rIns="90965" bIns="4548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10" y="4690466"/>
            <a:ext cx="5438456" cy="4443019"/>
          </a:xfrm>
          <a:prstGeom prst="rect">
            <a:avLst/>
          </a:prstGeom>
        </p:spPr>
        <p:txBody>
          <a:bodyPr vert="horz" lIns="90965" tIns="45482" rIns="90965" bIns="4548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9356"/>
            <a:ext cx="2944973" cy="493318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118" y="9379356"/>
            <a:ext cx="2944972" cy="493318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r">
              <a:defRPr sz="1200"/>
            </a:lvl1pPr>
          </a:lstStyle>
          <a:p>
            <a:fld id="{80187D55-2AEC-454A-848F-1F954BF377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161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D272E-EC66-4CA0-A606-AA84A2DF9637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F49E7-7988-43C4-ABEF-3887DFD33509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7A7F-9498-420D-815B-436C4090887D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9F71-FB55-4014-8262-485F5DA2735A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A3BAC-8C8C-47BC-90B5-B67689A019E9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1ABE-6334-4892-A43A-B004FEDDA9C7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1663-8C05-4AE7-912D-240A27609510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B039-43DB-417B-8907-5404A3B4D141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AA83-8352-417A-AC37-79A75DFA7807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34770-C8E1-4EFD-9ED3-BB1B4DB0B2FD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7E1B-FD6E-414A-A54B-4E34DB1482E4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D7AE5B-2B70-47A3-B8E6-60333720D780}" type="datetime1">
              <a:rPr lang="ru-RU" smtClean="0"/>
              <a:t>30.08.2019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4320481" cy="1656184"/>
          </a:xfrm>
        </p:spPr>
        <p:txBody>
          <a:bodyPr/>
          <a:lstStyle/>
          <a:p>
            <a:pPr algn="ctr"/>
            <a:r>
              <a:rPr lang="ru-RU" sz="3200" dirty="0" smtClean="0"/>
              <a:t>Наименование мероприятия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23528" y="2132856"/>
            <a:ext cx="4140897" cy="3504464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/>
              <a:t>Софинансирование</a:t>
            </a:r>
            <a:r>
              <a:rPr lang="ru-RU" sz="2800" dirty="0" smtClean="0"/>
              <a:t> муниципальных программ развития малого и среднего предпринимательства</a:t>
            </a:r>
            <a:endParaRPr lang="ru-RU" sz="2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030" name="Picture 6" descr="C:\Users\hohlov.ea\AppData\Local\Microsoft\Windows\Temporary Internet Files\Content.IE5\VXR7EB8U\7-consejos-antes-de-pedir-un-préstam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6672"/>
            <a:ext cx="439248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87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692697"/>
            <a:ext cx="4079644" cy="1368151"/>
          </a:xfrm>
        </p:spPr>
        <p:txBody>
          <a:bodyPr/>
          <a:lstStyle/>
          <a:p>
            <a:pPr algn="ctr"/>
            <a:r>
              <a:rPr lang="ru-RU" dirty="0" smtClean="0"/>
              <a:t>Кто может принять участие в конкурсном отборе?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2708920"/>
            <a:ext cx="4068889" cy="29284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Города, городские округа и муниципальные районы Нижегородской области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2050" name="Picture 2" descr="C:\Users\hohlov.ea\AppData\Local\Microsoft\Windows\Temporary Internet Files\Content.IE5\31TO19F9\Hieronymus_Bosch_090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722" y="1175773"/>
            <a:ext cx="3299381" cy="400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hlov.ea\AppData\Local\Microsoft\Windows\Temporary Internet Files\Content.IE5\6QNB6WCI\iniciablog-blogger-emprendedor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2"/>
            <a:ext cx="4392488" cy="553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94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548681"/>
            <a:ext cx="7621337" cy="1368152"/>
          </a:xfrm>
        </p:spPr>
        <p:txBody>
          <a:bodyPr/>
          <a:lstStyle/>
          <a:p>
            <a:pPr algn="ctr"/>
            <a:r>
              <a:rPr lang="ru-RU" sz="4000" dirty="0" smtClean="0"/>
              <a:t>Регламентирующий нормативный правовой акт</a:t>
            </a:r>
            <a:endParaRPr lang="ru-RU" sz="4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Rectangle 1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1076324" y="2043689"/>
            <a:ext cx="7672139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ПРАВИТЕЛЬСТВО НИЖЕГОРОДСКОЙ ОБЛАСТИ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10 декабря 2010 г. N 899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ПРЕДОСТАВЛЕНИИ СУБСИДИЙ ИЗ ОБЛАСТНОГО БЮДЖЕТА БЮДЖЕТАМ МУНИЦИПАЛЬНЫХ РАЙОНОВ И ГОРОДСКИХ ОКРУГОВ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НИЖЕГОРОДСКОЙ ОБЛАСТИ НА СОФИНАНСИРОВАНИЕ УТВЕРЖДЕННЫХ В УСТАНОВЛЕННОМ ПОРЯДКЕ МУНИЦИПАЛЬНЫХ ПРОГРАММ ПОДДЕРЖКИ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МАЛОГО И СРЕДНЕГО ПРЕДПРИНИМАТЕЛЬСТВА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 ред. от 20.07.2016 г. №467)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7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332657"/>
            <a:ext cx="7981377" cy="1080119"/>
          </a:xfrm>
        </p:spPr>
        <p:txBody>
          <a:bodyPr/>
          <a:lstStyle/>
          <a:p>
            <a:pPr algn="ctr"/>
            <a:r>
              <a:rPr lang="ru-RU" dirty="0" smtClean="0"/>
              <a:t>Источники предоставления субсидии и направления расходования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1340768"/>
            <a:ext cx="8352927" cy="5184576"/>
          </a:xfrm>
        </p:spPr>
        <p:txBody>
          <a:bodyPr>
            <a:noAutofit/>
          </a:bodyPr>
          <a:lstStyle/>
          <a:p>
            <a:r>
              <a:rPr lang="ru-RU" dirty="0" smtClean="0"/>
              <a:t>Субсидия предоставляется из бюджета Нижегородской области и может быть использована на реализацию следующих мероприятий:</a:t>
            </a:r>
          </a:p>
          <a:p>
            <a:r>
              <a:rPr lang="ru-RU" dirty="0"/>
              <a:t>а) поддержка субъектов малого и среднего предпринимательства, осуществляющих деятельность в сфере производства товаров (работ, услуг):</a:t>
            </a:r>
          </a:p>
          <a:p>
            <a:r>
              <a:rPr lang="ru-RU" dirty="0"/>
              <a:t>- субсидирование части затрат субъектов малого и среднего предпринимательства, связанных с уплатой процентов по кредитам, привлеченным в российских кредитных организациях на строительство (реконструкцию) для собственных нужд производственных зданий, строений и сооружений либо приобретение оборудования в целях создания и (или) развития либо модернизации производства товаров (работ, услуг);</a:t>
            </a:r>
          </a:p>
          <a:p>
            <a:r>
              <a:rPr lang="ru-RU" dirty="0"/>
              <a:t>- субсидирование части затрат субъектов малого и среднего предпринимательства, связанных с приобретением оборудования в целях создания и (или) развития либо модернизации производства товаров (работ, услуг);</a:t>
            </a:r>
          </a:p>
          <a:p>
            <a:r>
              <a:rPr lang="ru-RU" dirty="0"/>
              <a:t>- субсидирование части затрат субъектов малого и среднего предпринимательства, связанных с уплатой лизинговых платежей по договору (договорам) лизинга, заключенному с российскими лизинговыми организациями в целях создания и (или) развития либо модернизации производства товаров (работ, услуг);</a:t>
            </a:r>
          </a:p>
          <a:p>
            <a:r>
              <a:rPr lang="ru-RU" dirty="0"/>
              <a:t>- субсидирование части затрат субъектов малого и среднего предпринимательства, связанных с уплатой первого взноса (аванса) при заключении договора (договоров) лизинга оборудования с российскими лизинговыми организациями в целях создания и (или) развития либо модернизации производства товаров (работ, услуг);</a:t>
            </a:r>
          </a:p>
          <a:p>
            <a:r>
              <a:rPr lang="ru-RU" dirty="0" smtClean="0"/>
              <a:t>б</a:t>
            </a:r>
            <a:r>
              <a:rPr lang="ru-RU" dirty="0"/>
              <a:t>) поддержка начинающих субъектов малого предпринимательства.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34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692696"/>
            <a:ext cx="3636085" cy="4968552"/>
          </a:xfrm>
        </p:spPr>
        <p:txBody>
          <a:bodyPr/>
          <a:lstStyle/>
          <a:p>
            <a:r>
              <a:rPr lang="ru-RU" sz="3600" dirty="0"/>
              <a:t>Субсидии имеют целевое назначение и не могут быть использованы на другие </a:t>
            </a:r>
            <a:r>
              <a:rPr lang="ru-RU" sz="3600" dirty="0" smtClean="0"/>
              <a:t>цели!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3075" name="Picture 3" descr="C:\Users\hohlov.ea\AppData\Local\Microsoft\Windows\Temporary Internet Files\Content.IE5\VXR7EB8U\UK_Stop_sign[1]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12" y="980728"/>
            <a:ext cx="3810000" cy="408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207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332657"/>
            <a:ext cx="7909369" cy="792088"/>
          </a:xfrm>
        </p:spPr>
        <p:txBody>
          <a:bodyPr/>
          <a:lstStyle/>
          <a:p>
            <a:pPr algn="ctr"/>
            <a:r>
              <a:rPr lang="ru-RU" sz="2400" dirty="0" smtClean="0"/>
              <a:t>Каким условиям необходимо соответствовать для участия в конкурсном отборе?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4" y="1268760"/>
            <a:ext cx="7600691" cy="5400600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1. Наличие в утвержденных муниципальных программах поддержки малого и среднего предпринимательства мероприятий, </a:t>
            </a:r>
            <a:r>
              <a:rPr lang="ru-RU" sz="1800" dirty="0"/>
              <a:t>на </a:t>
            </a:r>
            <a:r>
              <a:rPr lang="ru-RU" sz="1800" dirty="0" err="1"/>
              <a:t>софинансирование</a:t>
            </a:r>
            <a:r>
              <a:rPr lang="ru-RU" sz="1800" dirty="0"/>
              <a:t> которых предоставляется </a:t>
            </a:r>
            <a:r>
              <a:rPr lang="ru-RU" sz="1800" dirty="0" smtClean="0"/>
              <a:t>субсидия.</a:t>
            </a:r>
          </a:p>
          <a:p>
            <a:pPr algn="just"/>
            <a:r>
              <a:rPr lang="ru-RU" sz="1800" dirty="0" smtClean="0"/>
              <a:t>2. Наличие в бюджете муниципального образования средств в размере не менее 20% от общей суммы, запланированной на реализацию мероприятий.</a:t>
            </a:r>
          </a:p>
          <a:p>
            <a:pPr algn="just"/>
            <a:r>
              <a:rPr lang="ru-RU" sz="1800" b="1" i="1" dirty="0" smtClean="0"/>
              <a:t>Пример: всего на реализацию мероприятий запланирован 1 </a:t>
            </a:r>
            <a:r>
              <a:rPr lang="ru-RU" sz="1800" b="1" i="1" dirty="0" err="1" smtClean="0"/>
              <a:t>млн.рублей</a:t>
            </a:r>
            <a:r>
              <a:rPr lang="ru-RU" sz="1800" b="1" i="1" dirty="0" smtClean="0"/>
              <a:t>, то есть в местном бюджете должно быть предусмотрено не менее 200 </a:t>
            </a:r>
            <a:r>
              <a:rPr lang="ru-RU" sz="1800" b="1" i="1" dirty="0" err="1" smtClean="0"/>
              <a:t>тыс.руб</a:t>
            </a:r>
            <a:r>
              <a:rPr lang="ru-RU" sz="1800" b="1" i="1" dirty="0" smtClean="0"/>
              <a:t>., 800 </a:t>
            </a:r>
            <a:r>
              <a:rPr lang="ru-RU" sz="1800" b="1" i="1" dirty="0" err="1" smtClean="0"/>
              <a:t>тыс.руб</a:t>
            </a:r>
            <a:r>
              <a:rPr lang="ru-RU" sz="1800" b="1" i="1" dirty="0" smtClean="0"/>
              <a:t>. предоставляет областной бюджет.</a:t>
            </a:r>
          </a:p>
          <a:p>
            <a:pPr algn="just"/>
            <a:r>
              <a:rPr lang="ru-RU" sz="1800" dirty="0" smtClean="0"/>
              <a:t>Постановление </a:t>
            </a:r>
            <a:r>
              <a:rPr lang="ru-RU" sz="1800" dirty="0"/>
              <a:t>Правительства Нижегородской области от 30 декабря 2015 г. № 903 «О порядке определения приоритетных направлений </a:t>
            </a:r>
            <a:r>
              <a:rPr lang="ru-RU" sz="1800" dirty="0" err="1"/>
              <a:t>софинансирования</a:t>
            </a:r>
            <a:r>
              <a:rPr lang="ru-RU" sz="1800" dirty="0"/>
              <a:t> расходных обязательств муниципальных образований Нижегородской области и правилах предоставления и распределения субсидий из областного бюджета бюджетам муниципальных образований Нижегородской области</a:t>
            </a:r>
            <a:r>
              <a:rPr lang="ru-RU" sz="1800" dirty="0" smtClean="0"/>
              <a:t>»*</a:t>
            </a:r>
          </a:p>
          <a:p>
            <a:pPr algn="just"/>
            <a:r>
              <a:rPr lang="ru-RU" sz="1800" dirty="0" smtClean="0"/>
              <a:t>* г. Нижний Новгород. г. Саров – 25%      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33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620689"/>
            <a:ext cx="7765353" cy="1152127"/>
          </a:xfrm>
        </p:spPr>
        <p:txBody>
          <a:bodyPr/>
          <a:lstStyle/>
          <a:p>
            <a:pPr algn="ctr"/>
            <a:r>
              <a:rPr lang="ru-RU" dirty="0" smtClean="0"/>
              <a:t>Какую сумму субсидии может получить муниципальное образование?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075764" y="2348880"/>
                <a:ext cx="7384667" cy="3288440"/>
              </a:xfrm>
            </p:spPr>
            <p:txBody>
              <a:bodyPr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i="1" smtClean="0">
                        <a:latin typeface="Cambria Math"/>
                      </a:rPr>
                      <m:t>X</m:t>
                    </m:r>
                    <m:r>
                      <a:rPr lang="en-US" sz="3200" i="1" smtClean="0">
                        <a:latin typeface="Cambria Math"/>
                      </a:rPr>
                      <m:t>=Запрашиваема</m:t>
                    </m:r>
                    <m:r>
                      <a:rPr lang="ru-RU" sz="3200" b="0" i="1" smtClean="0">
                        <a:latin typeface="Cambria Math"/>
                      </a:rPr>
                      <m:t>я сумма∗</m:t>
                    </m:r>
                    <m:f>
                      <m:fPr>
                        <m:ctrlPr>
                          <a:rPr 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b="0" i="1" smtClean="0">
                            <a:latin typeface="Cambria Math"/>
                          </a:rPr>
                          <m:t>96 000 000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</a:rPr>
                          <m:t>𝑌</m:t>
                        </m:r>
                      </m:den>
                    </m:f>
                  </m:oMath>
                </a14:m>
                <a:r>
                  <a:rPr lang="en-US" sz="3200" dirty="0" smtClean="0"/>
                  <a:t> </a:t>
                </a:r>
                <a:r>
                  <a:rPr lang="ru-RU" sz="3200" dirty="0" smtClean="0"/>
                  <a:t>,</a:t>
                </a:r>
              </a:p>
              <a:p>
                <a:pPr algn="ctr"/>
                <a:endParaRPr lang="ru-RU" dirty="0"/>
              </a:p>
              <a:p>
                <a:r>
                  <a:rPr lang="ru-RU" sz="2000" dirty="0" smtClean="0"/>
                  <a:t>Где</a:t>
                </a:r>
              </a:p>
              <a:p>
                <a:r>
                  <a:rPr lang="ru-RU" sz="2000" dirty="0" smtClean="0"/>
                  <a:t>Х – итоговая сумма субсидии, которая будет предоставлена муниципальному образованию</a:t>
                </a:r>
              </a:p>
              <a:p>
                <a:r>
                  <a:rPr lang="en-US" sz="2000" dirty="0" smtClean="0"/>
                  <a:t>Y </a:t>
                </a:r>
                <a:r>
                  <a:rPr lang="ru-RU" sz="2000" dirty="0" smtClean="0"/>
                  <a:t>– совокупный объем потребности, сформированный на основе заявок муниципальных образований  </a:t>
                </a:r>
                <a:endParaRPr lang="ru-RU" sz="2000" dirty="0"/>
              </a:p>
            </p:txBody>
          </p:sp>
        </mc:Choice>
        <mc:Fallback xmlns="">
          <p:sp>
            <p:nvSpPr>
              <p:cNvPr id="4" name="Текс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075764" y="2348880"/>
                <a:ext cx="7384667" cy="3288440"/>
              </a:xfrm>
              <a:blipFill rotWithShape="1">
                <a:blip r:embed="rId2"/>
                <a:stretch>
                  <a:fillRect l="-825" r="-10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225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body" sz="half" idx="2"/>
          </p:nvPr>
        </p:nvSpPr>
        <p:spPr>
          <a:xfrm>
            <a:off x="395288" y="620713"/>
            <a:ext cx="8353425" cy="50165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Эффективность реализации мероприятий муниципальной программы, в целях </a:t>
            </a:r>
            <a:r>
              <a:rPr lang="ru-RU" dirty="0" err="1"/>
              <a:t>софинансирования</a:t>
            </a:r>
            <a:r>
              <a:rPr lang="ru-RU" dirty="0"/>
              <a:t> которых предоставлена субсидия, оценивается Министерством на основании фактического </a:t>
            </a:r>
            <a:r>
              <a:rPr lang="ru-RU"/>
              <a:t>достижения </a:t>
            </a:r>
            <a:r>
              <a:rPr lang="ru-RU" smtClean="0"/>
              <a:t>муниципальными </a:t>
            </a:r>
            <a:r>
              <a:rPr lang="ru-RU" dirty="0"/>
              <a:t>образованиями следующих показателей результативности использования субсидии, которые являются обязательными для выполнения:</a:t>
            </a:r>
          </a:p>
          <a:p>
            <a:pPr algn="just"/>
            <a:r>
              <a:rPr lang="ru-RU" sz="1600" b="1" i="1" dirty="0" smtClean="0"/>
              <a:t>-количество </a:t>
            </a:r>
            <a:r>
              <a:rPr lang="ru-RU" sz="1600" b="1" i="1" dirty="0"/>
              <a:t>вновь созданных рабочих мест (включая вновь зарегистрированных индивидуальных предпринимателей) субъектами малого и среднего предпринимательства, получившими государственную поддержку;</a:t>
            </a:r>
          </a:p>
          <a:p>
            <a:pPr algn="just"/>
            <a:r>
              <a:rPr lang="ru-RU" sz="1600" b="1" i="1" dirty="0" smtClean="0"/>
              <a:t>-количество </a:t>
            </a:r>
            <a:r>
              <a:rPr lang="ru-RU" sz="1600" b="1" i="1" dirty="0"/>
              <a:t>субъектов малого и среднего предпринимательства, получивших государственную поддержку;</a:t>
            </a:r>
          </a:p>
          <a:p>
            <a:pPr algn="just"/>
            <a:r>
              <a:rPr lang="ru-RU" sz="1600" b="1" i="1" dirty="0" smtClean="0"/>
              <a:t>-исполнение </a:t>
            </a:r>
            <a:r>
              <a:rPr lang="ru-RU" sz="1600" b="1" i="1" dirty="0"/>
              <a:t>обязательства по расходованию средств субсидии в размере 100% суммы субсидии.</a:t>
            </a:r>
          </a:p>
          <a:p>
            <a:pPr algn="just"/>
            <a:r>
              <a:rPr lang="ru-RU" dirty="0"/>
              <a:t>Целевые значения по показателю результативности "Количество вновь созданных рабочих мест (включая вновь зарегистрированных индивидуальных предпринимателей) субъектами малого и среднего предпринимательства, получившими государственную поддержку" на текущий год устанавливаются исходя из суммы выделенной субсидии </a:t>
            </a:r>
            <a:r>
              <a:rPr lang="ru-RU" sz="2000" b="1" i="1" dirty="0"/>
              <a:t>(на каждые </a:t>
            </a:r>
            <a:r>
              <a:rPr lang="ru-RU" sz="2000" b="1" i="1" dirty="0" smtClean="0"/>
              <a:t>200 </a:t>
            </a:r>
            <a:r>
              <a:rPr lang="ru-RU" sz="2000" b="1" i="1" dirty="0"/>
              <a:t>тыс. рублей создание не менее 1 рабочего места)</a:t>
            </a:r>
            <a:r>
              <a:rPr lang="ru-RU" sz="1800" b="1" i="1" dirty="0"/>
              <a:t>.</a:t>
            </a:r>
          </a:p>
          <a:p>
            <a:pPr algn="just"/>
            <a:r>
              <a:rPr lang="ru-RU" dirty="0"/>
              <a:t>Целевые значения по показателю результативности "Количество субъектов малого и среднего предпринимательства, получивших государственную поддержку" на текущий год устанавливаются </a:t>
            </a:r>
            <a:r>
              <a:rPr lang="ru-RU" dirty="0" smtClean="0"/>
              <a:t>исходя из следующего соотношения – </a:t>
            </a:r>
            <a:r>
              <a:rPr lang="ru-RU" sz="2000" b="1" i="1" dirty="0" smtClean="0"/>
              <a:t>оказание поддержки не менее 1 субъекту МСП на каждые 320 тыс. руб. субсидии.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199620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764704"/>
            <a:ext cx="4452985" cy="1440159"/>
          </a:xfrm>
        </p:spPr>
        <p:txBody>
          <a:bodyPr/>
          <a:lstStyle/>
          <a:p>
            <a:pPr algn="ctr"/>
            <a:r>
              <a:rPr lang="ru-RU" dirty="0" smtClean="0"/>
              <a:t>Каковы сроки проведения конкурсного отбора?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4" y="3497802"/>
            <a:ext cx="7672699" cy="2955534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Планируемая дата начала подачи заявок – </a:t>
            </a:r>
            <a:r>
              <a:rPr lang="ru-RU" sz="2400" b="1" dirty="0" smtClean="0"/>
              <a:t>16 сентября 2019 года</a:t>
            </a:r>
          </a:p>
          <a:p>
            <a:r>
              <a:rPr lang="ru-RU" sz="2400" dirty="0" smtClean="0"/>
              <a:t>Планируемая дата окончания подачи заявок – </a:t>
            </a:r>
            <a:r>
              <a:rPr lang="ru-RU" sz="2400" b="1" dirty="0" smtClean="0"/>
              <a:t>30 сентября 2019 года</a:t>
            </a:r>
          </a:p>
          <a:p>
            <a:r>
              <a:rPr lang="ru-RU" sz="2400" dirty="0" smtClean="0"/>
              <a:t>Планируемая дата проведения заседания рабочей группы по рассмотрению заявок муниципальных образований – </a:t>
            </a:r>
            <a:r>
              <a:rPr lang="ru-RU" sz="2400" b="1" dirty="0" smtClean="0"/>
              <a:t>14 октября 2019 года</a:t>
            </a:r>
            <a:endParaRPr lang="ru-RU" sz="24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5122" name="Picture 2" descr="C:\Users\hohlov.ea\AppData\Local\Microsoft\Windows\Temporary Internet Files\Content.IE5\31TO19F9\scratch-head02-idea-animated-animation-smiley-emoticon-000415-large[1]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0688"/>
            <a:ext cx="3528391" cy="249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47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332657"/>
            <a:ext cx="4079644" cy="792087"/>
          </a:xfrm>
        </p:spPr>
        <p:txBody>
          <a:bodyPr/>
          <a:lstStyle/>
          <a:p>
            <a:pPr algn="ctr"/>
            <a:r>
              <a:rPr lang="ru-RU" sz="2000" dirty="0" smtClean="0"/>
              <a:t>Процедура  передачи и использования субсидии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3492825" cy="5256584"/>
          </a:xfrm>
        </p:spPr>
        <p:txBody>
          <a:bodyPr>
            <a:noAutofit/>
          </a:bodyPr>
          <a:lstStyle/>
          <a:p>
            <a:r>
              <a:rPr lang="ru-RU" sz="1200" dirty="0" smtClean="0"/>
              <a:t>1.По итогам конкурсного отбора будут определены получатели субсидии, с которыми будет заключено соглашение о передаче субсидии в бумажном виде.</a:t>
            </a:r>
          </a:p>
          <a:p>
            <a:r>
              <a:rPr lang="ru-RU" sz="1200" dirty="0" smtClean="0"/>
              <a:t>2.Муниципалитеты проводят конкурсный отбор (принятие постановления о проведении конкурсного отбора) среди претендентов в рамках указанных для </a:t>
            </a:r>
            <a:r>
              <a:rPr lang="ru-RU" sz="1200" dirty="0" err="1" smtClean="0"/>
              <a:t>софинансирования</a:t>
            </a:r>
            <a:r>
              <a:rPr lang="ru-RU" sz="1200" dirty="0" smtClean="0"/>
              <a:t> мероприятий и заключают с ними соглашения о передаче субсидии в бумажном виде.</a:t>
            </a:r>
          </a:p>
          <a:p>
            <a:r>
              <a:rPr lang="ru-RU" sz="1200" dirty="0" smtClean="0"/>
              <a:t>3.Муниципалитеты предоставляют в Министерство документы, подтверждающие распределение субсидий между субъектами МСП (протокол заседания конкурсной комиссии или рабочей группы)и заключение соглашений с ними о передаче субсидии, а также документы, подтверждающие обоснованность победителей конкурсного отбора на получение субсидии (кредитный договор, счет-фактура, договор лизинга и пр.)</a:t>
            </a:r>
          </a:p>
          <a:p>
            <a:r>
              <a:rPr lang="ru-RU" sz="1200" dirty="0" smtClean="0"/>
              <a:t>4.Субсидия </a:t>
            </a:r>
            <a:r>
              <a:rPr lang="ru-RU" sz="1200" dirty="0"/>
              <a:t>перечисляется с лицевого счета Министерства, открытого в управлении областного казначейства министерства финансов Нижегородской </a:t>
            </a:r>
            <a:r>
              <a:rPr lang="ru-RU" sz="1200" dirty="0" smtClean="0"/>
              <a:t>области, на лицевые счета, открытые в финансовых органах муниципалитетов.    </a:t>
            </a:r>
            <a:endParaRPr lang="ru-RU" sz="1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6147" name="Picture 3" descr="C:\Users\hohlov.ea\AppData\Local\Microsoft\Windows\Temporary Internet Files\Content.IE5\31TO19F9\th_54930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2924944"/>
            <a:ext cx="401637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ohlov.ea\AppData\Local\Microsoft\Windows\Temporary Internet Files\Content.IE5\6QNB6WCI\30614712134_4cb10240c0_b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403244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4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764704"/>
            <a:ext cx="3388660" cy="487261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Субсидия должна быть исполнена на 100% </a:t>
            </a:r>
            <a:r>
              <a:rPr lang="ru-RU" sz="4000" b="1" i="1" dirty="0" smtClean="0"/>
              <a:t>не позднее </a:t>
            </a:r>
            <a:r>
              <a:rPr lang="ru-RU" sz="4000" b="1" i="1" dirty="0" smtClean="0"/>
              <a:t>27 </a:t>
            </a:r>
            <a:r>
              <a:rPr lang="ru-RU" sz="4000" b="1" i="1" dirty="0" smtClean="0"/>
              <a:t>декабря 2019 года! </a:t>
            </a:r>
            <a:endParaRPr lang="ru-RU" sz="4000" b="1" i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7170" name="Picture 2" descr="C:\Users\hohlov.ea\AppData\Local\Microsoft\Windows\Temporary Internet Files\Content.IE5\31TO19F9\MoscowKremlinClock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4"/>
            <a:ext cx="403244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96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332657"/>
            <a:ext cx="8125393" cy="648072"/>
          </a:xfrm>
        </p:spPr>
        <p:txBody>
          <a:bodyPr/>
          <a:lstStyle/>
          <a:p>
            <a:pPr algn="ctr"/>
            <a:r>
              <a:rPr lang="ru-RU" dirty="0" smtClean="0"/>
              <a:t>Контактная информация: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052736"/>
            <a:ext cx="8568951" cy="4584584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i="1" dirty="0" smtClean="0"/>
              <a:t>Рыжова Елена Михайловна</a:t>
            </a:r>
          </a:p>
          <a:p>
            <a:r>
              <a:rPr lang="ru-RU" sz="2000" b="1" i="1" dirty="0" smtClean="0"/>
              <a:t>начальник бюджетно-финансового отдела - +7(831)435-16-52</a:t>
            </a:r>
          </a:p>
          <a:p>
            <a:endParaRPr lang="ru-RU" dirty="0" smtClean="0"/>
          </a:p>
          <a:p>
            <a:r>
              <a:rPr lang="ru-RU" sz="2000" b="1" i="1" dirty="0" smtClean="0"/>
              <a:t>Кузнецова Стелла Васильевна</a:t>
            </a:r>
          </a:p>
          <a:p>
            <a:r>
              <a:rPr lang="ru-RU" sz="2000" b="1" i="1" dirty="0" smtClean="0"/>
              <a:t>начальник отдела развития</a:t>
            </a:r>
          </a:p>
          <a:p>
            <a:r>
              <a:rPr lang="ru-RU" sz="2000" b="1" i="1" dirty="0" smtClean="0"/>
              <a:t>предпринимательства - </a:t>
            </a:r>
            <a:r>
              <a:rPr lang="ru-RU" sz="2000" b="1" i="1" dirty="0"/>
              <a:t>+</a:t>
            </a:r>
            <a:r>
              <a:rPr lang="ru-RU" sz="2000" b="1" i="1" dirty="0" smtClean="0"/>
              <a:t>7(831)435-16-38</a:t>
            </a:r>
          </a:p>
          <a:p>
            <a:endParaRPr lang="ru-RU" dirty="0" smtClean="0"/>
          </a:p>
          <a:p>
            <a:r>
              <a:rPr lang="ru-RU" sz="2000" b="1" i="1" dirty="0" smtClean="0"/>
              <a:t>Шилова Татьяна Алексеевна</a:t>
            </a:r>
          </a:p>
          <a:p>
            <a:r>
              <a:rPr lang="ru-RU" sz="2000" b="1" i="1" dirty="0" err="1" smtClean="0"/>
              <a:t>и.о</a:t>
            </a:r>
            <a:r>
              <a:rPr lang="ru-RU" sz="2000" b="1" i="1" dirty="0" smtClean="0"/>
              <a:t>. начальника отдела</a:t>
            </a:r>
          </a:p>
          <a:p>
            <a:r>
              <a:rPr lang="ru-RU" sz="2000" b="1" i="1" dirty="0" smtClean="0"/>
              <a:t>государственной поддержки - </a:t>
            </a:r>
            <a:r>
              <a:rPr lang="ru-RU" sz="2000" b="1" i="1" dirty="0"/>
              <a:t>+</a:t>
            </a:r>
            <a:r>
              <a:rPr lang="ru-RU" sz="2000" b="1" i="1" dirty="0" smtClean="0"/>
              <a:t>7(831)435-16-67</a:t>
            </a:r>
          </a:p>
          <a:p>
            <a:endParaRPr lang="ru-RU" dirty="0" smtClean="0"/>
          </a:p>
          <a:p>
            <a:r>
              <a:rPr lang="ru-RU" sz="2000" b="1" i="1" dirty="0" smtClean="0"/>
              <a:t>Хохлов Евгений Александрович</a:t>
            </a:r>
          </a:p>
          <a:p>
            <a:r>
              <a:rPr lang="ru-RU" sz="2000" b="1" i="1" dirty="0" smtClean="0"/>
              <a:t>главный специалист отдела</a:t>
            </a:r>
          </a:p>
          <a:p>
            <a:r>
              <a:rPr lang="ru-RU" sz="2000" b="1" i="1" dirty="0" smtClean="0"/>
              <a:t>государственной поддержки - </a:t>
            </a:r>
            <a:r>
              <a:rPr lang="ru-RU" sz="2000" b="1" i="1" dirty="0"/>
              <a:t>+7(831) </a:t>
            </a:r>
            <a:r>
              <a:rPr lang="ru-RU" sz="2000" b="1" i="1" dirty="0" smtClean="0"/>
              <a:t>435-11-46</a:t>
            </a: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23470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4881</TotalTime>
  <Words>926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Наименование мероприятия </vt:lpstr>
      <vt:lpstr>Кто может принять участие в конкурсном отборе?</vt:lpstr>
      <vt:lpstr>Регламентирующий нормативный правовой акт</vt:lpstr>
      <vt:lpstr>Источники предоставления субсидии и направления расходования</vt:lpstr>
      <vt:lpstr>Субсидии имеют целевое назначение и не могут быть использованы на другие цели! </vt:lpstr>
      <vt:lpstr>Каким условиям необходимо соответствовать для участия в конкурсном отборе?</vt:lpstr>
      <vt:lpstr>Какую сумму субсидии может получить муниципальное образование?</vt:lpstr>
      <vt:lpstr>Презентация PowerPoint</vt:lpstr>
      <vt:lpstr>Каковы сроки проведения конкурсного отбора?</vt:lpstr>
      <vt:lpstr>Процедура  передачи и использования субсидии</vt:lpstr>
      <vt:lpstr>Презентация PowerPoint</vt:lpstr>
      <vt:lpstr>Контактная информация: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Семеген Руслан Н.</dc:creator>
  <cp:lastModifiedBy>Хохлов Евгений Александрович</cp:lastModifiedBy>
  <cp:revision>282</cp:revision>
  <cp:lastPrinted>2019-08-29T07:31:27Z</cp:lastPrinted>
  <dcterms:created xsi:type="dcterms:W3CDTF">2013-10-22T10:20:08Z</dcterms:created>
  <dcterms:modified xsi:type="dcterms:W3CDTF">2019-08-30T14:11:36Z</dcterms:modified>
</cp:coreProperties>
</file>