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62" r:id="rId3"/>
    <p:sldId id="261" r:id="rId4"/>
    <p:sldId id="263" r:id="rId5"/>
    <p:sldId id="258" r:id="rId6"/>
    <p:sldId id="264" r:id="rId7"/>
    <p:sldId id="260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88" d="100"/>
          <a:sy n="88" d="100"/>
        </p:scale>
        <p:origin x="-426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57;&#1090;&#1072;&#1090;&#1080;&#1089;&#1090;&#1080;&#1082;&#1072;\2016\4%20&#1082;&#1074;\p2_utv_tab1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Лист1!$H$7</c:f>
              <c:strCache>
                <c:ptCount val="1"/>
                <c:pt idx="0">
                  <c:v>млн. руб.</c:v>
                </c:pt>
              </c:strCache>
            </c:strRef>
          </c:tx>
          <c:dLbls>
            <c:dLbl>
              <c:idx val="0"/>
              <c:layout>
                <c:manualLayout>
                  <c:x val="4.1304001131081847E-2"/>
                  <c:y val="-0.17942961024806378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10853199797385123"/>
                  <c:y val="-0.48234852291966474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1543675184394909"/>
                  <c:y val="-8.3902102549098627E-3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711682266131828E-2"/>
                  <c:y val="-2.4225691666175304E-3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0.22582889402975573"/>
                  <c:y val="-0.1059609875651232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3.7191388812247525E-2"/>
                  <c:y val="-6.4379508800089223E-4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0.1307232350673147"/>
                  <c:y val="0.10406241904203399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0.22583632234649914"/>
                  <c:y val="8.4709880000117393E-4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</c:dLbl>
            <c:showLegendKey val="0"/>
            <c:showVal val="1"/>
            <c:showCatName val="1"/>
            <c:showSerName val="0"/>
            <c:showPercent val="0"/>
            <c:showBubbleSize val="0"/>
            <c:showLeaderLines val="1"/>
          </c:dLbls>
          <c:cat>
            <c:strRef>
              <c:f>Лист1!$G$8:$G$15</c:f>
              <c:strCache>
                <c:ptCount val="7"/>
                <c:pt idx="0">
                  <c:v>СЕЛЬСКОЕ ХОЗЯЙСТВО</c:v>
                </c:pt>
                <c:pt idx="1">
                  <c:v>РАЗДЕЛ D ОБРАБАТЫВАЮЩИЕ ПРОИЗВОДСТВА</c:v>
                </c:pt>
                <c:pt idx="2">
                  <c:v>РАЗДЕЛ G ОПТОВАЯ И РОЗНИЧНАЯ ТОРГОВЛЯ; РЕМОНТ  АВТОТРАНСПОРТА</c:v>
                </c:pt>
                <c:pt idx="3">
                  <c:v>ТРАНСПОРТ И СВЯЗЬ</c:v>
                </c:pt>
                <c:pt idx="4">
                  <c:v>СТРОИТЕЛЬСТВО</c:v>
                </c:pt>
                <c:pt idx="5">
                  <c:v>РАЗДЕЛ L ГОСУДАРСТВЕННОЕ УПРАВЛЕНИЕ </c:v>
                </c:pt>
                <c:pt idx="6">
                  <c:v> ПРЕДОСТАВЛЕНИЕ ПРОЧИХ   УСЛУГ</c:v>
                </c:pt>
              </c:strCache>
            </c:strRef>
          </c:cat>
          <c:val>
            <c:numRef>
              <c:f>Лист1!$H$8:$H$15</c:f>
              <c:numCache>
                <c:formatCode>General</c:formatCode>
                <c:ptCount val="8"/>
                <c:pt idx="0">
                  <c:v>89.24</c:v>
                </c:pt>
                <c:pt idx="1">
                  <c:v>8.64</c:v>
                </c:pt>
                <c:pt idx="2">
                  <c:v>22.709999999999997</c:v>
                </c:pt>
                <c:pt idx="3">
                  <c:v>8.51</c:v>
                </c:pt>
                <c:pt idx="4">
                  <c:v>18</c:v>
                </c:pt>
                <c:pt idx="5">
                  <c:v>92.59</c:v>
                </c:pt>
                <c:pt idx="6">
                  <c:v>16.62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dirty="0"/>
              <a:t>4/25/2017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dirty="0"/>
              <a:t>4/25/2017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dirty="0"/>
              <a:t>4/25/2017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dirty="0"/>
              <a:t>4/25/2017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dirty="0"/>
              <a:t>4/25/2017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dirty="0"/>
              <a:t>4/25/2017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dirty="0"/>
              <a:t>4/25/2017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2ABBEA6-7C60-4B02-AE87-00D78D8422AF}" type="datetimeFigureOut">
              <a:rPr lang="en-US" dirty="0"/>
              <a:t>4/25/2017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dirty="0"/>
              <a:t>4/25/2017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dirty="0"/>
              <a:t>4/25/2017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dirty="0"/>
              <a:t>4/25/2017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dirty="0"/>
              <a:t>4/25/2017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hyperlink" Target="http://www.tonkino.ru/investitsionnaya-deyatelnost/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mailto:Postmaster@adm.tnk.nnov.ru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-2255" y="0"/>
            <a:ext cx="3595688" cy="3609474"/>
          </a:xfrm>
        </p:spPr>
        <p:txBody>
          <a:bodyPr anchor="t">
            <a:norm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52337" y="368968"/>
            <a:ext cx="8726905" cy="76944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ИНВЕСТИЦИОННЫЙ ПАСПОРТ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52337" y="1692442"/>
            <a:ext cx="8318977" cy="10772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Тонкинского муниципального района Нижегородской области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24555" y="3091141"/>
            <a:ext cx="28034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Герб/ символ </a:t>
            </a:r>
          </a:p>
          <a:p>
            <a:pPr algn="ctr"/>
            <a:r>
              <a:rPr lang="ru-RU" b="1" dirty="0" smtClean="0"/>
              <a:t>района</a:t>
            </a:r>
            <a:endParaRPr lang="ru-RU" b="1" dirty="0"/>
          </a:p>
        </p:txBody>
      </p:sp>
      <p:pic>
        <p:nvPicPr>
          <p:cNvPr id="6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913" y="3091141"/>
            <a:ext cx="2079841" cy="2977456"/>
          </a:xfrm>
          <a:prstGeom prst="rect">
            <a:avLst/>
          </a:prstGeom>
          <a:noFill/>
          <a:ln w="44450">
            <a:gradFill flip="none" rotWithShape="1">
              <a:gsLst>
                <a:gs pos="80000">
                  <a:schemeClr val="tx2">
                    <a:lumMod val="40000"/>
                    <a:lumOff val="60000"/>
                  </a:schemeClr>
                </a:gs>
                <a:gs pos="9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rect">
                <a:fillToRect t="100000" r="100000"/>
              </a:path>
              <a:tileRect l="-100000" b="-100000"/>
            </a:gra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5244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-2255" y="0"/>
            <a:ext cx="3595688" cy="3609474"/>
          </a:xfrm>
        </p:spPr>
        <p:txBody>
          <a:bodyPr anchor="t">
            <a:norm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sz="half" idx="4294967295"/>
          </p:nvPr>
        </p:nvSpPr>
        <p:spPr>
          <a:xfrm>
            <a:off x="4075266" y="256675"/>
            <a:ext cx="7971208" cy="1870190"/>
          </a:xfr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 fontScale="25000" lnSpcReduction="20000"/>
          </a:bodyPr>
          <a:lstStyle/>
          <a:p>
            <a:pPr marL="144000" indent="0">
              <a:lnSpc>
                <a:spcPts val="840"/>
              </a:lnSpc>
              <a:buNone/>
            </a:pPr>
            <a:endParaRPr lang="ru-RU" sz="1000" cap="none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4800" b="1" u="sng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Географическое положение :</a:t>
            </a:r>
            <a:r>
              <a:rPr lang="ru-RU" sz="48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4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Северный район </a:t>
            </a:r>
            <a:r>
              <a:rPr lang="ru-RU" sz="4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Нижегородской области, расположен в северо-восточной части области, в западной части марийского края. На севере он граничит с </a:t>
            </a:r>
            <a:r>
              <a:rPr lang="ru-RU" sz="4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Шахунским</a:t>
            </a:r>
            <a:r>
              <a:rPr lang="ru-RU" sz="4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на северо-западе с </a:t>
            </a:r>
            <a:r>
              <a:rPr lang="ru-RU" sz="4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Уренским</a:t>
            </a:r>
            <a:r>
              <a:rPr lang="ru-RU" sz="4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на юге — с Воскресенским и </a:t>
            </a:r>
            <a:r>
              <a:rPr lang="ru-RU" sz="4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Шарангским</a:t>
            </a:r>
            <a:r>
              <a:rPr lang="ru-RU" sz="4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районами Нижегородской области, на востоке — с Кировской областью</a:t>
            </a:r>
            <a:r>
              <a:rPr lang="ru-RU" sz="4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spcBef>
                <a:spcPts val="200"/>
              </a:spcBef>
              <a:spcAft>
                <a:spcPts val="500"/>
              </a:spcAft>
            </a:pPr>
            <a:r>
              <a:rPr lang="ru-RU" sz="4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Район </a:t>
            </a:r>
            <a:r>
              <a:rPr lang="ru-RU" sz="4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расположен в 19 зоне Нижегородской области.</a:t>
            </a:r>
            <a:br>
              <a:rPr lang="ru-RU" sz="4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Расстояние </a:t>
            </a:r>
            <a:r>
              <a:rPr lang="ru-RU" sz="4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4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г.Н.Новгорода</a:t>
            </a:r>
            <a:r>
              <a:rPr lang="ru-RU" sz="4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260 км.</a:t>
            </a:r>
            <a:r>
              <a:rPr lang="ru-RU" sz="4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200"/>
              </a:spcBef>
              <a:spcAft>
                <a:spcPts val="500"/>
              </a:spcAft>
            </a:pPr>
            <a:r>
              <a:rPr lang="ru-RU" sz="4800" b="1" u="sng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Административный центр </a:t>
            </a:r>
            <a:r>
              <a:rPr lang="ru-RU" sz="48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района </a:t>
            </a:r>
            <a:r>
              <a:rPr lang="ru-RU" sz="4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рабочий </a:t>
            </a:r>
            <a:r>
              <a:rPr lang="ru-RU" sz="4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поселок Тонкино</a:t>
            </a:r>
            <a:br>
              <a:rPr lang="ru-RU" sz="4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8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200"/>
              </a:spcBef>
              <a:spcAft>
                <a:spcPts val="500"/>
              </a:spcAft>
            </a:pPr>
            <a:r>
              <a:rPr lang="ru-RU" sz="4800" b="1" u="sng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Площадь </a:t>
            </a:r>
            <a:r>
              <a:rPr lang="ru-RU" sz="4800" b="1" u="sng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</a:t>
            </a:r>
            <a:r>
              <a:rPr lang="ru-RU" sz="4800" b="1" u="sng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   </a:t>
            </a:r>
            <a:r>
              <a:rPr lang="ru-RU" sz="48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1018 </a:t>
            </a:r>
            <a:r>
              <a:rPr lang="ru-RU" sz="4800" cap="none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кв.км</a:t>
            </a:r>
            <a:r>
              <a:rPr lang="ru-RU" sz="48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8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8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200"/>
              </a:spcBef>
              <a:spcAft>
                <a:spcPts val="500"/>
              </a:spcAft>
            </a:pPr>
            <a:r>
              <a:rPr lang="ru-RU" sz="4800" b="1" u="sng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 населения  района </a:t>
            </a:r>
            <a:r>
              <a:rPr lang="ru-RU" sz="48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тыс. чел, </a:t>
            </a:r>
            <a:r>
              <a:rPr lang="ru-RU" sz="48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4800" cap="none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т.ч</a:t>
            </a:r>
            <a:r>
              <a:rPr lang="ru-RU" sz="48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48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экономически </a:t>
            </a:r>
            <a:r>
              <a:rPr lang="ru-RU" sz="48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активного </a:t>
            </a:r>
            <a:r>
              <a:rPr lang="ru-RU" sz="48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 4,4 тыс. чел.</a:t>
            </a:r>
            <a:br>
              <a:rPr lang="ru-RU" sz="48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48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4000" indent="0">
              <a:lnSpc>
                <a:spcPts val="840"/>
              </a:lnSpc>
              <a:buNone/>
            </a:pPr>
            <a:r>
              <a:rPr lang="ru-RU" sz="48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4800" cap="none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4000"/>
            <a:endParaRPr lang="ru-RU" sz="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19744" y="256674"/>
            <a:ext cx="3907970" cy="6002611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noAutofit/>
          </a:bodyPr>
          <a:lstStyle/>
          <a:p>
            <a:r>
              <a:rPr lang="ru-RU" sz="1200" dirty="0"/>
              <a:t> </a:t>
            </a:r>
            <a:r>
              <a:rPr lang="ru-RU" sz="1200" dirty="0" smtClean="0"/>
              <a:t>                                </a:t>
            </a:r>
            <a:endParaRPr lang="ru-RU" sz="1200" dirty="0" smtClean="0"/>
          </a:p>
          <a:p>
            <a:pPr algn="ctr"/>
            <a:r>
              <a:rPr lang="ru-RU" sz="1200" dirty="0" smtClean="0"/>
              <a:t>   </a:t>
            </a:r>
            <a:r>
              <a:rPr lang="ru-RU" sz="1200" dirty="0" smtClean="0"/>
              <a:t>Дорогие </a:t>
            </a:r>
            <a:r>
              <a:rPr lang="ru-RU" sz="1200" dirty="0"/>
              <a:t>друзья</a:t>
            </a:r>
            <a:r>
              <a:rPr lang="ru-RU" sz="1200" dirty="0" smtClean="0"/>
              <a:t>!</a:t>
            </a:r>
          </a:p>
          <a:p>
            <a:pPr algn="ctr"/>
            <a:endParaRPr lang="ru-RU" sz="800" dirty="0"/>
          </a:p>
          <a:p>
            <a:r>
              <a:rPr lang="ru-RU" sz="1200" dirty="0" smtClean="0"/>
              <a:t>	Преобладающие </a:t>
            </a:r>
            <a:r>
              <a:rPr lang="ru-RU" sz="1200" dirty="0"/>
              <a:t>отрасли в экономике </a:t>
            </a:r>
            <a:r>
              <a:rPr lang="ru-RU" sz="1200" dirty="0" smtClean="0"/>
              <a:t>нашего района </a:t>
            </a:r>
            <a:r>
              <a:rPr lang="ru-RU" sz="1200" dirty="0"/>
              <a:t>- сельское хозяйство и </a:t>
            </a:r>
            <a:r>
              <a:rPr lang="ru-RU" sz="1200" dirty="0" smtClean="0"/>
              <a:t>лесопереработка. </a:t>
            </a:r>
            <a:endParaRPr lang="ru-RU" sz="1200" dirty="0"/>
          </a:p>
          <a:p>
            <a:r>
              <a:rPr lang="ru-RU" sz="1200" dirty="0"/>
              <a:t>            На территории района имеются:</a:t>
            </a:r>
          </a:p>
          <a:p>
            <a:pPr lvl="0"/>
            <a:r>
              <a:rPr lang="ru-RU" sz="1200" dirty="0"/>
              <a:t>торфяные месторождения (20 торфяных </a:t>
            </a:r>
            <a:r>
              <a:rPr lang="ru-RU" sz="1200" dirty="0" smtClean="0"/>
              <a:t>месторождений </a:t>
            </a:r>
            <a:r>
              <a:rPr lang="ru-RU" sz="1200" dirty="0"/>
              <a:t>общей площадью 1320 га с запасами 2215 тыс. тонн</a:t>
            </a:r>
            <a:r>
              <a:rPr lang="ru-RU" sz="1200" dirty="0" smtClean="0"/>
              <a:t>),</a:t>
            </a:r>
            <a:endParaRPr lang="ru-RU" sz="1200" dirty="0"/>
          </a:p>
          <a:p>
            <a:pPr lvl="0"/>
            <a:r>
              <a:rPr lang="ru-RU" sz="1200" dirty="0"/>
              <a:t>запасы питьевой воды (9215 тыс. куб. м).</a:t>
            </a:r>
          </a:p>
          <a:p>
            <a:r>
              <a:rPr lang="ru-RU" sz="1200" dirty="0"/>
              <a:t>         	</a:t>
            </a:r>
            <a:r>
              <a:rPr lang="ru-RU" sz="1200" dirty="0" smtClean="0"/>
              <a:t> </a:t>
            </a:r>
            <a:r>
              <a:rPr lang="ru-RU" sz="1200" dirty="0"/>
              <a:t>В </a:t>
            </a:r>
            <a:r>
              <a:rPr lang="ru-RU" sz="1200" dirty="0" err="1"/>
              <a:t>р.п</a:t>
            </a:r>
            <a:r>
              <a:rPr lang="ru-RU" sz="1200" dirty="0"/>
              <a:t>. Тонкино  филиал </a:t>
            </a:r>
            <a:r>
              <a:rPr lang="ru-RU" sz="1200" dirty="0" err="1"/>
              <a:t>Шахунского</a:t>
            </a:r>
            <a:r>
              <a:rPr lang="ru-RU" sz="1200" dirty="0"/>
              <a:t> агропромышленного техникума готовит  </a:t>
            </a:r>
            <a:r>
              <a:rPr lang="ru-RU" sz="1200" dirty="0" smtClean="0"/>
              <a:t>автомехаников-водителей</a:t>
            </a:r>
            <a:r>
              <a:rPr lang="ru-RU" sz="1200" dirty="0"/>
              <a:t>,  поваров – кондитеров, специалистов по техническому обслуживанию и ремонту автомобильного транспорта. </a:t>
            </a:r>
          </a:p>
          <a:p>
            <a:r>
              <a:rPr lang="ru-RU" sz="1200" dirty="0"/>
              <a:t>             </a:t>
            </a:r>
            <a:endParaRPr lang="ru-RU" sz="1200" dirty="0" smtClean="0"/>
          </a:p>
          <a:p>
            <a:r>
              <a:rPr lang="ru-RU" sz="1200" dirty="0"/>
              <a:t>	</a:t>
            </a:r>
            <a:r>
              <a:rPr lang="ru-RU" sz="1200" dirty="0" smtClean="0"/>
              <a:t>  </a:t>
            </a:r>
            <a:r>
              <a:rPr lang="ru-RU" sz="1200" dirty="0"/>
              <a:t>Решением Земского собрания Тонкинского муниципального района  </a:t>
            </a:r>
            <a:r>
              <a:rPr lang="ru-RU" sz="1200" dirty="0" smtClean="0"/>
              <a:t> утверждено</a:t>
            </a:r>
            <a:r>
              <a:rPr lang="ru-RU" sz="1200" b="1" dirty="0" smtClean="0"/>
              <a:t> </a:t>
            </a:r>
            <a:r>
              <a:rPr lang="ru-RU" sz="1200" dirty="0"/>
              <a:t>Положение об инвестиционной деятельности на территории </a:t>
            </a:r>
            <a:r>
              <a:rPr lang="ru-RU" sz="1200" dirty="0" smtClean="0"/>
              <a:t>нашего района </a:t>
            </a:r>
            <a:r>
              <a:rPr lang="ru-RU" sz="1200" dirty="0"/>
              <a:t>Нижегородской области, которым определены формы инвестиционной деятельности, права и </a:t>
            </a:r>
            <a:r>
              <a:rPr lang="ru-RU" sz="1200" dirty="0" smtClean="0"/>
              <a:t>обязанности </a:t>
            </a:r>
            <a:r>
              <a:rPr lang="ru-RU" sz="1200" dirty="0"/>
              <a:t>субъектов инвестиционной деятельности. </a:t>
            </a:r>
          </a:p>
          <a:p>
            <a:r>
              <a:rPr lang="ru-RU" sz="1200" dirty="0"/>
              <a:t>             </a:t>
            </a:r>
            <a:endParaRPr lang="ru-RU" sz="1200" dirty="0" smtClean="0"/>
          </a:p>
          <a:p>
            <a:r>
              <a:rPr lang="ru-RU" sz="1200" dirty="0"/>
              <a:t>	</a:t>
            </a:r>
            <a:r>
              <a:rPr lang="ru-RU" sz="1200" dirty="0" smtClean="0"/>
              <a:t>  </a:t>
            </a:r>
            <a:r>
              <a:rPr lang="ru-RU" sz="1200" dirty="0"/>
              <a:t>Информация о свободных инвестиционных площадках размещена на сайте администрации района по адресу </a:t>
            </a:r>
            <a:r>
              <a:rPr lang="ru-RU" sz="1200" dirty="0">
                <a:hlinkClick r:id="rId2"/>
              </a:rPr>
              <a:t>http://www.tonkino.ru/investitsionnaya-deyatelnost</a:t>
            </a:r>
            <a:r>
              <a:rPr lang="ru-RU" sz="1200" dirty="0" smtClean="0">
                <a:hlinkClick r:id="rId2"/>
              </a:rPr>
              <a:t>/</a:t>
            </a:r>
            <a:r>
              <a:rPr lang="ru-RU" sz="1200" dirty="0" smtClean="0"/>
              <a:t>.</a:t>
            </a:r>
          </a:p>
          <a:p>
            <a:endParaRPr lang="ru-RU" sz="800" dirty="0" smtClean="0"/>
          </a:p>
          <a:p>
            <a:r>
              <a:rPr lang="ru-RU" sz="1200" dirty="0"/>
              <a:t>	</a:t>
            </a:r>
            <a:r>
              <a:rPr lang="ru-RU" sz="1200" dirty="0" smtClean="0"/>
              <a:t>Будем рады инвесторам по всем направлениям развития экономики!</a:t>
            </a:r>
          </a:p>
          <a:p>
            <a:endParaRPr lang="ru-RU" sz="1200" dirty="0" smtClean="0"/>
          </a:p>
          <a:p>
            <a:r>
              <a:rPr lang="ru-RU" sz="1200" dirty="0" smtClean="0"/>
              <a:t>С уважением,</a:t>
            </a:r>
          </a:p>
          <a:p>
            <a:r>
              <a:rPr lang="ru-RU" sz="1200" dirty="0" smtClean="0"/>
              <a:t>глава администрации Тонкинского муниципального района                 </a:t>
            </a:r>
            <a:r>
              <a:rPr lang="ru-RU" sz="1200" dirty="0" err="1" smtClean="0"/>
              <a:t>А.В.Баев</a:t>
            </a:r>
            <a:endParaRPr lang="ru-RU" sz="1200" dirty="0"/>
          </a:p>
          <a:p>
            <a:pPr algn="just"/>
            <a:r>
              <a:rPr lang="ru-RU" sz="1200" dirty="0"/>
              <a:t> </a:t>
            </a:r>
            <a:endParaRPr lang="ru-RU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2485" y="2318320"/>
            <a:ext cx="5736771" cy="3940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6028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E:\Отчеты\2016\Упр образ\DSCN829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5" t="12923" b="34348"/>
          <a:stretch/>
        </p:blipFill>
        <p:spPr bwMode="auto">
          <a:xfrm>
            <a:off x="3659233" y="2634294"/>
            <a:ext cx="4994910" cy="2092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-2255" y="0"/>
            <a:ext cx="3595688" cy="3609474"/>
          </a:xfrm>
        </p:spPr>
        <p:txBody>
          <a:bodyPr anchor="t">
            <a:norm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sz="half" idx="4294967295"/>
          </p:nvPr>
        </p:nvSpPr>
        <p:spPr>
          <a:xfrm>
            <a:off x="360947" y="524259"/>
            <a:ext cx="11486147" cy="2077427"/>
          </a:xfr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 lnSpcReduction="10000"/>
          </a:bodyPr>
          <a:lstStyle/>
          <a:p>
            <a:pPr marL="315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магистрали: </a:t>
            </a:r>
          </a:p>
          <a:p>
            <a:pPr marL="144000" indent="0">
              <a:lnSpc>
                <a:spcPct val="100000"/>
              </a:lnSpc>
              <a:buNone/>
            </a:pP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5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Автономная некоммерческая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"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ТОНКИНСКИЙ 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ПОДДЕРЖКИ  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БИЗНЕСА"</a:t>
            </a:r>
          </a:p>
          <a:p>
            <a:pPr marL="315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 здравоохранения:     ГБУЗ НО Тонкинская ЦРБ, ООО «Стоматолог»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5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Образование: 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Филиал </a:t>
            </a:r>
            <a:r>
              <a:rPr lang="ru-RU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Шахунского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агропромышленного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техникума готовит </a:t>
            </a:r>
            <a:r>
              <a:rPr lang="ru-RU" sz="12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1200" i="1" dirty="0" smtClean="0">
                <a:solidFill>
                  <a:schemeClr val="tx1"/>
                </a:solidFill>
              </a:rPr>
              <a:t>рактористов, </a:t>
            </a:r>
            <a:r>
              <a:rPr lang="ru-RU" sz="1200" i="1" dirty="0">
                <a:solidFill>
                  <a:schemeClr val="tx1"/>
                </a:solidFill>
              </a:rPr>
              <a:t>газосварщик, повар-кондитер и т.д</a:t>
            </a:r>
            <a:r>
              <a:rPr lang="ru-RU" sz="1200" i="1" dirty="0" smtClean="0">
                <a:solidFill>
                  <a:schemeClr val="tx1"/>
                </a:solidFill>
              </a:rPr>
              <a:t>.</a:t>
            </a:r>
            <a:endParaRPr lang="ru-RU" sz="12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5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сотовые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телеоператоры, доступ в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интернет:  </a:t>
            </a:r>
            <a:r>
              <a:rPr lang="ru-RU" sz="1200" b="1" i="1" dirty="0"/>
              <a:t>ПАО «Ростелеком»,  </a:t>
            </a:r>
            <a:r>
              <a:rPr lang="ru-RU" sz="1200" b="1" i="1" dirty="0" smtClean="0"/>
              <a:t>«Мегафон», «Билайн», «</a:t>
            </a:r>
            <a:r>
              <a:rPr lang="ru-RU" sz="1200" b="1" i="1" dirty="0" err="1" smtClean="0"/>
              <a:t>МТС»,«Теле</a:t>
            </a:r>
            <a:r>
              <a:rPr lang="ru-RU" sz="1200" b="1" i="1" dirty="0" smtClean="0"/>
              <a:t>- 2»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4000"/>
            <a:endParaRPr lang="ru-RU" sz="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60948" y="102786"/>
            <a:ext cx="147587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Инфраструктура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0332643"/>
              </p:ext>
            </p:extLst>
          </p:nvPr>
        </p:nvGraphicFramePr>
        <p:xfrm>
          <a:off x="2188029" y="587828"/>
          <a:ext cx="4093029" cy="620485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4093029"/>
              </a:tblGrid>
              <a:tr h="62048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Р.п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lang="ru-RU" sz="1200" b="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Арья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– </a:t>
                      </a:r>
                      <a:r>
                        <a:rPr lang="ru-RU" sz="1200" b="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р.п.Тонкино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 </a:t>
                      </a:r>
                      <a:r>
                        <a:rPr lang="ru-RU" sz="1200" b="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р.п.Шаранга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–  </a:t>
                      </a:r>
                      <a:r>
                        <a:rPr lang="ru-RU" sz="1200" b="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с.Нежнур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г.Нижний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Новгород-г.</a:t>
                      </a:r>
                      <a:r>
                        <a:rPr lang="ru-RU" sz="1200" b="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Киров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Время пути  от </a:t>
                      </a:r>
                      <a:r>
                        <a:rPr lang="ru-RU" sz="1200" b="0" baseline="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р.п.Тонкино</a:t>
                      </a:r>
                      <a:r>
                        <a:rPr lang="ru-RU" sz="1200" b="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до г. Нижний Новгород – 3 часа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0" name="Picture 2" descr="L:\186_2307\IMG_235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0229" y="3680729"/>
            <a:ext cx="3646714" cy="2606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E:\Отчеты\2016\фото в доклад\DSC_004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64" y="3630597"/>
            <a:ext cx="3845063" cy="256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7766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-2255" y="0"/>
            <a:ext cx="3595688" cy="3609474"/>
          </a:xfrm>
        </p:spPr>
        <p:txBody>
          <a:bodyPr anchor="t">
            <a:norm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91789" y="327375"/>
            <a:ext cx="2679032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Природно-ресурсный потенциал</a:t>
            </a:r>
            <a:endParaRPr lang="ru-RU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184483" y="885206"/>
            <a:ext cx="11782927" cy="2500251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no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anose="02020603050405020304" pitchFamily="18" charset="0"/>
              </a:rPr>
              <a:t>              климатические условия</a:t>
            </a:r>
            <a:br>
              <a:rPr lang="ru-RU" sz="1200" dirty="0" smtClean="0">
                <a:latin typeface="Times New Roman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Район расположен в первом агроклиматическом районе области и характеризуется наиболее суровой зимой, прохладным летом. Средняя температура холодных месяцев (января, февраля) составляет - 14,6</a:t>
            </a:r>
            <a:r>
              <a:rPr lang="ru-RU" sz="1200" baseline="30000" dirty="0">
                <a:latin typeface="Times New Roman" pitchFamily="18" charset="0"/>
                <a:cs typeface="Times New Roman" pitchFamily="18" charset="0"/>
              </a:rPr>
              <a:t> о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С, а  самых теплых (июнь, июль) -  + 17</a:t>
            </a:r>
            <a:r>
              <a:rPr lang="ru-RU" sz="1200" baseline="300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С.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Средняя продолжительность безморозного периода длится около 146 дней. Среднегодовое количество осадков колеблется между 450-550 мм. 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Территория района представляет собой островное плато, которое по краям постепенно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понижается.</a:t>
            </a:r>
          </a:p>
          <a:p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Земельные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ресурсы (земли населенных пунктов, земли промышленные, земли с/х назначения, земли лесного и водного фонда, земли особо охраняемых территорий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b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Полезные ископаемые</a:t>
            </a:r>
          </a:p>
          <a:p>
            <a:pPr lvl="0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Торфяные месторождения (20 торфяных месторождений общей площадью 1320 га с запасами 2215 тыс. тонн),</a:t>
            </a:r>
          </a:p>
          <a:p>
            <a:pPr lvl="0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запасы питьевой воды (9215 тыс. куб.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м.)</a:t>
            </a:r>
          </a:p>
          <a:p>
            <a:pPr lvl="0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лесные ресурсы (площадь земель под лесами, запас древесины, использование лесосеки)</a:t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572003" y="3898979"/>
            <a:ext cx="3635254" cy="231631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8654143" y="3876261"/>
            <a:ext cx="3313267" cy="231631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598714" y="3876258"/>
            <a:ext cx="3320142" cy="231631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E:\Отчеты\2016\СХ\DSC_0061б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6489" y="4018226"/>
            <a:ext cx="3048574" cy="2032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E:\Отчеты\2016\СХ\DSC_004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116" y="4041184"/>
            <a:ext cx="3331028" cy="2029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G:\DSC_005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953" y="3997863"/>
            <a:ext cx="3109664" cy="2073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9222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-2255" y="0"/>
            <a:ext cx="3595688" cy="3609474"/>
          </a:xfrm>
        </p:spPr>
        <p:txBody>
          <a:bodyPr anchor="t">
            <a:norm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04537" y="654747"/>
            <a:ext cx="11871157" cy="126113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noAutofit/>
          </a:bodyPr>
          <a:lstStyle/>
          <a:p>
            <a:pPr marL="171450" indent="-171450" defTabSz="914400"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 инвестиций в основной капитал  за 2016 г  составил 256,3 млн. руб., в том числе  157,5 млн. руб.</a:t>
            </a:r>
          </a:p>
          <a:p>
            <a:pPr marL="171450" indent="-171450" defTabSz="914400"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виды экономической деятельности:</a:t>
            </a:r>
          </a:p>
          <a:p>
            <a:pPr defTabSz="914400">
              <a:buClr>
                <a:schemeClr val="accent1"/>
              </a:buClr>
              <a:buSzPct val="100000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Лесозаготовка и деревообработка , </a:t>
            </a:r>
          </a:p>
          <a:p>
            <a:pPr defTabSz="914400">
              <a:buClr>
                <a:schemeClr val="accent1"/>
              </a:buClr>
              <a:buSzPct val="100000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животноводство</a:t>
            </a:r>
          </a:p>
          <a:p>
            <a:pPr defTabSz="914400">
              <a:buClr>
                <a:schemeClr val="accent1"/>
              </a:buClr>
              <a:buSzPct val="100000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льноводство , переработка льна </a:t>
            </a:r>
          </a:p>
          <a:p>
            <a:pPr marL="171450" indent="-171450" defTabSz="914400"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209415" y="239474"/>
            <a:ext cx="3192379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Социально-экономические показатели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506278" y="2024743"/>
            <a:ext cx="6493216" cy="415440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91994568"/>
              </p:ext>
            </p:extLst>
          </p:nvPr>
        </p:nvGraphicFramePr>
        <p:xfrm>
          <a:off x="6063914" y="2737621"/>
          <a:ext cx="5659999" cy="32891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7761276" y="2198360"/>
            <a:ext cx="24256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инвестиций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005645" y="2024743"/>
            <a:ext cx="3838498" cy="415440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1203910" y="2383026"/>
            <a:ext cx="3441967" cy="298972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noAutofit/>
          </a:bodyPr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предприятия района</a:t>
            </a:r>
          </a:p>
          <a:p>
            <a:pPr algn="ctr"/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ООО «Лесное»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ООО «Тонкино лес»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ООО «Кооператор»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ООО «ДСК «Тонкинская»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ООО «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Ремтехпредприятие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ООО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«Простор»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ООО «Агрофирма «Нива»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ООО Торговый дом «Агрофирма Нива»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ООО «АПК «Победа»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СПК «Родина»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8799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-2255" y="0"/>
            <a:ext cx="3595688" cy="3609474"/>
          </a:xfrm>
        </p:spPr>
        <p:txBody>
          <a:bodyPr anchor="t">
            <a:norm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64694" y="189527"/>
            <a:ext cx="2562723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Краткая историческая справка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4437" y="681927"/>
            <a:ext cx="7860631" cy="238784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no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Впервые Тонкино упоминается в архивных документах  в 1723 году. В 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современных границах Тонкинский  район был создан в 1936 году. Вновь созданный район объединял 140  населенных пунктов (13 сельских Советов) проживало в них около 30 тысяч человек.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С этого времени стала бурно развиваться экономическая и культурная жизнь района. Появились автомобили, начали строиться дороги. Была создана Тонкинская машинно-тракторная  станция со значительным парком 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Тракторов, что облегчило жизнь крестьянства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Многое делалось в районе по развитию культуры, образования, 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здравоохранения, торговли. В сельских Советах были оборудованы избы - читальни, открывались клубы.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Было организовано 158 школ для ликвидации неграмотности, в них обучалось грамоте 4593 учащихся.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районном центре была проведена сплошная радиофикация, появился и электрический ток в домах, для чего была построена тепловая электростанция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   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Районный   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центр – рабочий поселок Тонкино.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16209" y="3427611"/>
            <a:ext cx="1644316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 и туризм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699656" y="4100236"/>
            <a:ext cx="4865915" cy="176711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noAutofit/>
          </a:bodyPr>
          <a:lstStyle/>
          <a:p>
            <a:pPr defTabSz="914400"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районе  имеется народный краеведческий музей , имеющий около 5200 экспонатов.</a:t>
            </a:r>
          </a:p>
          <a:p>
            <a:pPr defTabSz="914400"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Марийская национально-культурная автономия активно работает по сохранению традиций  своего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народа.</a:t>
            </a:r>
          </a:p>
          <a:p>
            <a:pPr defTabSz="914400"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В районе имеется 5 православных  приходов  для верующих граждан.</a:t>
            </a:r>
          </a:p>
          <a:p>
            <a:pPr defTabSz="914400"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</a:pP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E:\Отчеты\2016\фото в доклад\в доклад\IMG_000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22"/>
          <a:stretch/>
        </p:blipFill>
        <p:spPr bwMode="auto">
          <a:xfrm>
            <a:off x="8540885" y="853367"/>
            <a:ext cx="3402462" cy="1940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E:\Отчеты\2016\фото в доклад\в доклад\DSC_000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9150" y="3420116"/>
            <a:ext cx="4037888" cy="269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:\Отчеты\2015\фото в отчет\DSC_000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693" y="3266227"/>
            <a:ext cx="1973601" cy="2960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1554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-2255" y="0"/>
            <a:ext cx="3595688" cy="3609474"/>
          </a:xfrm>
        </p:spPr>
        <p:txBody>
          <a:bodyPr anchor="t">
            <a:norm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5912" y="1300559"/>
            <a:ext cx="5544145" cy="3445611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noAutofit/>
          </a:bodyPr>
          <a:lstStyle/>
          <a:p>
            <a:pPr marL="72000" indent="-171450" defTabSz="914400"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Смирнов Юрий Александрович- заместитель главы администрации Тонкинского муниципального района Нижегородской области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2000" indent="-171450" defTabSz="914400"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606970,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ул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Ленина, д.1,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р.п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Тонкино, Нижегородская область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2000" indent="-171450" defTabSz="914400"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 8 831 53 48484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2000" indent="-171450" defTabSz="914400"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факс 8 831 53 4 7880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2000" indent="-171450" defTabSz="914400"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электронная почта  </a:t>
            </a:r>
            <a:r>
              <a:rPr lang="en-US" sz="1600" u="sng" dirty="0" smtClean="0">
                <a:hlinkClick r:id="rId2"/>
              </a:rPr>
              <a:t>Official</a:t>
            </a:r>
            <a:r>
              <a:rPr lang="ru-RU" sz="1600" u="sng" dirty="0">
                <a:hlinkClick r:id="rId2"/>
              </a:rPr>
              <a:t>@adm.tnk.nnov.ru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2000" indent="-171450" defTabSz="914400"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интернет-сайт администрации 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www.tonkino.ru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5912" y="559263"/>
            <a:ext cx="2117558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Контактная информация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386384" y="5233199"/>
            <a:ext cx="6638896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ПРИЛОЖЕНИЯ : 1. Инвестиционные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площадки для реализации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проектов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2.Перечень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имущества для предоставления малым и средним предприятиям.</a:t>
            </a:r>
          </a:p>
          <a:p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2" descr="E:\Отчеты\2015\пЛОЩАДЬ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6466" y="268897"/>
            <a:ext cx="5080735" cy="3389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E:\Отчеты\2015\пЛОЩАДЬ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151" t="84722" r="14737" b="7279"/>
          <a:stretch/>
        </p:blipFill>
        <p:spPr bwMode="auto">
          <a:xfrm rot="-540000">
            <a:off x="7156654" y="3034184"/>
            <a:ext cx="1174213" cy="474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E:\Отчеты\2015\пЛОЩАДЬ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151" t="84722" r="14737"/>
          <a:stretch/>
        </p:blipFill>
        <p:spPr bwMode="auto">
          <a:xfrm rot="-540000">
            <a:off x="11124975" y="3064418"/>
            <a:ext cx="630770" cy="486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4923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етро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665</TotalTime>
  <Words>552</Words>
  <Application>Microsoft Office PowerPoint</Application>
  <PresentationFormat>Произвольный</PresentationFormat>
  <Paragraphs>104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Ретро</vt:lpstr>
      <vt:lpstr>  </vt:lpstr>
      <vt:lpstr>  </vt:lpstr>
      <vt:lpstr>  </vt:lpstr>
      <vt:lpstr>  </vt:lpstr>
      <vt:lpstr>  </vt:lpstr>
      <vt:lpstr>  </vt:lpstr>
      <vt:lpstr> 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Приветственное слово Главы администрации</dc:title>
  <dc:creator>Швецов П.А.</dc:creator>
  <cp:lastModifiedBy>Ольга Анатольевна</cp:lastModifiedBy>
  <cp:revision>46</cp:revision>
  <dcterms:created xsi:type="dcterms:W3CDTF">2017-01-23T11:50:39Z</dcterms:created>
  <dcterms:modified xsi:type="dcterms:W3CDTF">2017-04-25T06:51:56Z</dcterms:modified>
</cp:coreProperties>
</file>