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9"/>
  </p:notesMasterIdLst>
  <p:handoutMasterIdLst>
    <p:handoutMasterId r:id="rId30"/>
  </p:handoutMasterIdLst>
  <p:sldIdLst>
    <p:sldId id="297" r:id="rId2"/>
    <p:sldId id="321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24" r:id="rId19"/>
    <p:sldId id="314" r:id="rId20"/>
    <p:sldId id="315" r:id="rId21"/>
    <p:sldId id="317" r:id="rId22"/>
    <p:sldId id="316" r:id="rId23"/>
    <p:sldId id="318" r:id="rId24"/>
    <p:sldId id="319" r:id="rId25"/>
    <p:sldId id="320" r:id="rId26"/>
    <p:sldId id="322" r:id="rId27"/>
    <p:sldId id="32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D7D1F43-D4FF-4B4A-830D-D42CFB6DBC63}">
          <p14:sldIdLst>
            <p14:sldId id="297"/>
            <p14:sldId id="321"/>
            <p14:sldId id="298"/>
            <p14:sldId id="299"/>
            <p14:sldId id="300"/>
            <p14:sldId id="301"/>
            <p14:sldId id="302"/>
            <p14:sldId id="303"/>
            <p14:sldId id="304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24"/>
            <p14:sldId id="314"/>
          </p14:sldIdLst>
        </p14:section>
        <p14:section name="Раздел без заголовка" id="{80ED283D-ACC7-45B0-8AF3-4BE9D5253994}">
          <p14:sldIdLst>
            <p14:sldId id="315"/>
            <p14:sldId id="317"/>
            <p14:sldId id="316"/>
            <p14:sldId id="318"/>
            <p14:sldId id="319"/>
            <p14:sldId id="320"/>
            <p14:sldId id="322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85" autoAdjust="0"/>
    <p:restoredTop sz="92815" autoAdjust="0"/>
  </p:normalViewPr>
  <p:slideViewPr>
    <p:cSldViewPr>
      <p:cViewPr varScale="1">
        <p:scale>
          <a:sx n="109" d="100"/>
          <a:sy n="109" d="100"/>
        </p:scale>
        <p:origin x="12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g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Relationship Id="rId4" Type="http://schemas.openxmlformats.org/officeDocument/2006/relationships/image" Target="../media/image48.png"/></Relationships>
</file>

<file path=ppt/diagrams/_rels/data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image" Target="../media/image50.jpg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jpg"/></Relationships>
</file>

<file path=ppt/diagrams/_rels/data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image" Target="../media/image71.jpeg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g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Relationship Id="rId4" Type="http://schemas.openxmlformats.org/officeDocument/2006/relationships/image" Target="../media/image48.png"/></Relationships>
</file>

<file path=ppt/diagrams/_rels/drawing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image" Target="../media/image50.jpg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diagrams/_rels/drawing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jpg"/></Relationships>
</file>

<file path=ppt/diagrams/_rels/drawing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image" Target="../media/image71.jpeg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F14AD3-7D89-4D03-BC5E-7D630613E191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8A3BD7-56B3-40B0-88A7-0813E4648752}">
      <dgm:prSet phldrT="[Текст]" custT="1"/>
      <dgm:spPr/>
      <dgm:t>
        <a:bodyPr/>
        <a:lstStyle/>
        <a:p>
          <a:r>
            <a:rPr lang="ru-RU" sz="1400" dirty="0" smtClean="0">
              <a:effectLst/>
              <a:latin typeface="+mn-lt"/>
            </a:rPr>
            <a:t>Отсутствие просроченной задолженности по возврату в областной бюджет субсидий, бюджетных инвестиций, предоставленных в том числе в соответствии с иными правовыми актами</a:t>
          </a:r>
          <a:endParaRPr lang="ru-RU" sz="1400" dirty="0">
            <a:latin typeface="+mn-lt"/>
          </a:endParaRPr>
        </a:p>
      </dgm:t>
    </dgm:pt>
    <dgm:pt modelId="{8C8914F8-7573-46CE-B557-420F5B4EC6E2}" type="parTrans" cxnId="{A6AC3BB0-46BA-4004-BDF8-956A15F19FC0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FA460414-E6ED-4DE8-BB59-44E7BEDD2E47}" type="sibTrans" cxnId="{A6AC3BB0-46BA-4004-BDF8-956A15F19FC0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A500E446-B7CC-4C3E-97C7-FE7B248A6310}">
      <dgm:prSet phldrT="[Текст]" custT="1"/>
      <dgm:spPr/>
      <dgm:t>
        <a:bodyPr/>
        <a:lstStyle/>
        <a:p>
          <a:r>
            <a:rPr lang="ru-RU" sz="1400" dirty="0" smtClean="0">
              <a:effectLst/>
              <a:latin typeface="+mn-lt"/>
            </a:rPr>
            <a:t>Не является иностранным ЮЛ, а также российским ЮЛ, в капитале которого доля участия иностранных ЮЛ превышает 50% и местом регистрации которых является государство или территория, включенные Минфином РФ в перечень</a:t>
          </a:r>
          <a:endParaRPr lang="ru-RU" sz="1400" dirty="0">
            <a:latin typeface="+mn-lt"/>
          </a:endParaRPr>
        </a:p>
      </dgm:t>
    </dgm:pt>
    <dgm:pt modelId="{A8BA0891-1951-405D-A24A-07F3AD9808DD}" type="parTrans" cxnId="{00B2E8DA-3736-4615-B452-309F09CAFBE9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DC61B951-8741-4B33-82D9-BE5E0B04ACF4}" type="sibTrans" cxnId="{00B2E8DA-3736-4615-B452-309F09CAFBE9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7135B5F5-14AF-408F-9897-032BCE60654C}">
      <dgm:prSet phldrT="[Текст]" custT="1"/>
      <dgm:spPr/>
      <dgm:t>
        <a:bodyPr/>
        <a:lstStyle/>
        <a:p>
          <a:r>
            <a:rPr lang="ru-RU" sz="1400" dirty="0" smtClean="0">
              <a:effectLst/>
              <a:latin typeface="+mn-lt"/>
            </a:rPr>
            <a:t>Не получает средства из областного бюджета в соответствии с иными нормативными правовыми актами, муниципальными правовыми актами на аналогичные цели</a:t>
          </a:r>
          <a:endParaRPr lang="ru-RU" sz="1400" dirty="0">
            <a:latin typeface="+mn-lt"/>
          </a:endParaRPr>
        </a:p>
      </dgm:t>
    </dgm:pt>
    <dgm:pt modelId="{C79FBD72-309C-48D2-8DA1-B396D408536C}" type="parTrans" cxnId="{652A730A-EF38-446D-B488-B7FC99DCE45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9BB1DED4-27A4-48FD-AE7A-A3D4E59DC5CA}" type="sibTrans" cxnId="{652A730A-EF38-446D-B488-B7FC99DCE45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61612144-FFEF-4F84-ABC8-0A9BCC65D0CD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Не находится в процессе реорганизации, ликвидации, банкротства и не имеет ограничения на осуществление хозяйственной деятельности</a:t>
          </a:r>
          <a:endParaRPr lang="ru-RU" sz="1400" dirty="0">
            <a:latin typeface="+mn-lt"/>
          </a:endParaRPr>
        </a:p>
      </dgm:t>
    </dgm:pt>
    <dgm:pt modelId="{8138090C-280C-4EC9-8752-0DBF81E269B8}" type="parTrans" cxnId="{F17086BD-F0E4-4591-AAE9-25A467A059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E62ACB66-0F2C-4FF8-B415-3BB902AC2B12}" type="sibTrans" cxnId="{F17086BD-F0E4-4591-AAE9-25A467A059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1F801D85-7B37-42FA-A072-4CDD66B20148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Не выявлены факты нарушения условий, установленных при получении бюджетных средств, и их нецелевого использования, либо нарушения устранены или возвращены средства в областной (федеральный) бюджет</a:t>
          </a:r>
          <a:endParaRPr lang="ru-RU" sz="1400" dirty="0">
            <a:latin typeface="+mn-lt"/>
          </a:endParaRPr>
        </a:p>
      </dgm:t>
    </dgm:pt>
    <dgm:pt modelId="{3C2E3C8D-6F3E-451C-A3F0-3CD69AFC37ED}" type="parTrans" cxnId="{08C20896-77C4-46C3-9F43-C987C879540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97DED62B-C54D-44A0-ABFA-D3D6C05A11D4}" type="sibTrans" cxnId="{08C20896-77C4-46C3-9F43-C987C879540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D12A0AB4-47C3-4D70-9CD8-90589D8AE1D9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Представил отчетность о финансово-экономическом состоянии товаропроизводителей агропромышленного комплекса на последнюю отчетную дату</a:t>
          </a:r>
          <a:endParaRPr lang="ru-RU" sz="1400" dirty="0">
            <a:latin typeface="+mn-lt"/>
          </a:endParaRPr>
        </a:p>
      </dgm:t>
    </dgm:pt>
    <dgm:pt modelId="{886F23F7-9513-4F89-8997-97C0F3934A13}" type="parTrans" cxnId="{D26B1F26-22BC-4433-8251-2D29B3EFE1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73144FB4-53AC-4913-A97E-D3E521719067}" type="sibTrans" cxnId="{D26B1F26-22BC-4433-8251-2D29B3EFE1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82FBE4C0-1220-4AB8-8AD6-33C15CC18A2B}" type="pres">
      <dgm:prSet presAssocID="{19F14AD3-7D89-4D03-BC5E-7D630613E1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149A92-A170-43C2-BB32-4E8D59F96E7A}" type="pres">
      <dgm:prSet presAssocID="{118A3BD7-56B3-40B0-88A7-0813E4648752}" presName="composite" presStyleCnt="0"/>
      <dgm:spPr/>
    </dgm:pt>
    <dgm:pt modelId="{8AD6562F-C313-4602-B9F1-19823D643A93}" type="pres">
      <dgm:prSet presAssocID="{118A3BD7-56B3-40B0-88A7-0813E4648752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6A854-52FD-442E-96DF-A2E4D40D52A1}" type="pres">
      <dgm:prSet presAssocID="{118A3BD7-56B3-40B0-88A7-0813E4648752}" presName="rect2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BF449172-776B-425A-AD1E-30CA35C7C00A}" type="pres">
      <dgm:prSet presAssocID="{FA460414-E6ED-4DE8-BB59-44E7BEDD2E47}" presName="sibTrans" presStyleCnt="0"/>
      <dgm:spPr/>
    </dgm:pt>
    <dgm:pt modelId="{24CFCBA3-44FA-42E6-88D2-1EFAE1098E2C}" type="pres">
      <dgm:prSet presAssocID="{61612144-FFEF-4F84-ABC8-0A9BCC65D0CD}" presName="composite" presStyleCnt="0"/>
      <dgm:spPr/>
    </dgm:pt>
    <dgm:pt modelId="{77932041-E967-4F6A-A775-3DB06A2E25DE}" type="pres">
      <dgm:prSet presAssocID="{61612144-FFEF-4F84-ABC8-0A9BCC65D0CD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658717-2A6F-4931-8864-689962808B5C}" type="pres">
      <dgm:prSet presAssocID="{61612144-FFEF-4F84-ABC8-0A9BCC65D0CD}" presName="rect2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  <dgm:t>
        <a:bodyPr/>
        <a:lstStyle/>
        <a:p>
          <a:endParaRPr lang="ru-RU"/>
        </a:p>
      </dgm:t>
    </dgm:pt>
    <dgm:pt modelId="{9C4BD993-56F6-48A1-9822-D2B85B51B0DB}" type="pres">
      <dgm:prSet presAssocID="{E62ACB66-0F2C-4FF8-B415-3BB902AC2B12}" presName="sibTrans" presStyleCnt="0"/>
      <dgm:spPr/>
    </dgm:pt>
    <dgm:pt modelId="{CC381701-0D21-459F-821F-65435602B332}" type="pres">
      <dgm:prSet presAssocID="{A500E446-B7CC-4C3E-97C7-FE7B248A6310}" presName="composite" presStyleCnt="0"/>
      <dgm:spPr/>
    </dgm:pt>
    <dgm:pt modelId="{904763E1-8D75-430B-943A-3F5DB848FF6E}" type="pres">
      <dgm:prSet presAssocID="{A500E446-B7CC-4C3E-97C7-FE7B248A6310}" presName="rect1" presStyleLbl="trAlignAcc1" presStyleIdx="2" presStyleCnt="6" custScaleY="125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D6E57-7DF2-4291-B6CE-F1F1ED4D4522}" type="pres">
      <dgm:prSet presAssocID="{A500E446-B7CC-4C3E-97C7-FE7B248A6310}" presName="rect2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8000" r="-118000"/>
          </a:stretch>
        </a:blipFill>
      </dgm:spPr>
      <dgm:t>
        <a:bodyPr/>
        <a:lstStyle/>
        <a:p>
          <a:endParaRPr lang="ru-RU"/>
        </a:p>
      </dgm:t>
    </dgm:pt>
    <dgm:pt modelId="{BCAA2771-A288-45F8-A01F-C7EB3792A9CF}" type="pres">
      <dgm:prSet presAssocID="{DC61B951-8741-4B33-82D9-BE5E0B04ACF4}" presName="sibTrans" presStyleCnt="0"/>
      <dgm:spPr/>
    </dgm:pt>
    <dgm:pt modelId="{39B1BB52-963D-4D16-A361-5F0682583032}" type="pres">
      <dgm:prSet presAssocID="{7135B5F5-14AF-408F-9897-032BCE60654C}" presName="composite" presStyleCnt="0"/>
      <dgm:spPr/>
    </dgm:pt>
    <dgm:pt modelId="{3F19AE95-AC38-4C80-9543-0659551B2EB3}" type="pres">
      <dgm:prSet presAssocID="{7135B5F5-14AF-408F-9897-032BCE60654C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D24F9-DCBB-4623-A025-5ADC0A4A661B}" type="pres">
      <dgm:prSet presAssocID="{7135B5F5-14AF-408F-9897-032BCE60654C}" presName="rect2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A11C9442-C640-4E95-AA9E-7E358127221E}" type="pres">
      <dgm:prSet presAssocID="{9BB1DED4-27A4-48FD-AE7A-A3D4E59DC5CA}" presName="sibTrans" presStyleCnt="0"/>
      <dgm:spPr/>
    </dgm:pt>
    <dgm:pt modelId="{E56D9A63-7423-4A57-A5AB-A1D5E205A253}" type="pres">
      <dgm:prSet presAssocID="{1F801D85-7B37-42FA-A072-4CDD66B20148}" presName="composite" presStyleCnt="0"/>
      <dgm:spPr/>
    </dgm:pt>
    <dgm:pt modelId="{4848EEB9-E765-42C2-A898-523124211883}" type="pres">
      <dgm:prSet presAssocID="{1F801D85-7B37-42FA-A072-4CDD66B20148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1F76D-8639-41F4-8DC5-47607B698879}" type="pres">
      <dgm:prSet presAssocID="{1F801D85-7B37-42FA-A072-4CDD66B20148}" presName="rect2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ABAA92F2-4321-4E41-8AD4-DF6A4081CDE2}" type="pres">
      <dgm:prSet presAssocID="{97DED62B-C54D-44A0-ABFA-D3D6C05A11D4}" presName="sibTrans" presStyleCnt="0"/>
      <dgm:spPr/>
    </dgm:pt>
    <dgm:pt modelId="{02147201-1230-4F30-A09C-2A2D6762D062}" type="pres">
      <dgm:prSet presAssocID="{D12A0AB4-47C3-4D70-9CD8-90589D8AE1D9}" presName="composite" presStyleCnt="0"/>
      <dgm:spPr/>
    </dgm:pt>
    <dgm:pt modelId="{5A45FF1E-C905-4C34-A446-C5076F29949F}" type="pres">
      <dgm:prSet presAssocID="{D12A0AB4-47C3-4D70-9CD8-90589D8AE1D9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AA527-93E3-4867-9C91-B10A5746D5F8}" type="pres">
      <dgm:prSet presAssocID="{D12A0AB4-47C3-4D70-9CD8-90589D8AE1D9}" presName="rect2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</dgm:spPr>
      <dgm:t>
        <a:bodyPr/>
        <a:lstStyle/>
        <a:p>
          <a:endParaRPr lang="ru-RU"/>
        </a:p>
      </dgm:t>
    </dgm:pt>
  </dgm:ptLst>
  <dgm:cxnLst>
    <dgm:cxn modelId="{652A730A-EF38-446D-B488-B7FC99DCE453}" srcId="{19F14AD3-7D89-4D03-BC5E-7D630613E191}" destId="{7135B5F5-14AF-408F-9897-032BCE60654C}" srcOrd="3" destOrd="0" parTransId="{C79FBD72-309C-48D2-8DA1-B396D408536C}" sibTransId="{9BB1DED4-27A4-48FD-AE7A-A3D4E59DC5CA}"/>
    <dgm:cxn modelId="{9635B647-369B-439F-8173-DC58181A0C9C}" type="presOf" srcId="{7135B5F5-14AF-408F-9897-032BCE60654C}" destId="{3F19AE95-AC38-4C80-9543-0659551B2EB3}" srcOrd="0" destOrd="0" presId="urn:microsoft.com/office/officeart/2008/layout/PictureStrips"/>
    <dgm:cxn modelId="{79066985-9523-47B3-AFF7-F33783A30164}" type="presOf" srcId="{61612144-FFEF-4F84-ABC8-0A9BCC65D0CD}" destId="{77932041-E967-4F6A-A775-3DB06A2E25DE}" srcOrd="0" destOrd="0" presId="urn:microsoft.com/office/officeart/2008/layout/PictureStrips"/>
    <dgm:cxn modelId="{614D043B-EF02-437C-9EDB-A9059D99B905}" type="presOf" srcId="{118A3BD7-56B3-40B0-88A7-0813E4648752}" destId="{8AD6562F-C313-4602-B9F1-19823D643A93}" srcOrd="0" destOrd="0" presId="urn:microsoft.com/office/officeart/2008/layout/PictureStrips"/>
    <dgm:cxn modelId="{5A9FEA07-4171-4753-A5A3-C21B078D8B56}" type="presOf" srcId="{1F801D85-7B37-42FA-A072-4CDD66B20148}" destId="{4848EEB9-E765-42C2-A898-523124211883}" srcOrd="0" destOrd="0" presId="urn:microsoft.com/office/officeart/2008/layout/PictureStrips"/>
    <dgm:cxn modelId="{D26B1F26-22BC-4433-8251-2D29B3EFE176}" srcId="{19F14AD3-7D89-4D03-BC5E-7D630613E191}" destId="{D12A0AB4-47C3-4D70-9CD8-90589D8AE1D9}" srcOrd="5" destOrd="0" parTransId="{886F23F7-9513-4F89-8997-97C0F3934A13}" sibTransId="{73144FB4-53AC-4913-A97E-D3E521719067}"/>
    <dgm:cxn modelId="{85B1FB12-2B46-45DA-A79E-33C664EFF284}" type="presOf" srcId="{A500E446-B7CC-4C3E-97C7-FE7B248A6310}" destId="{904763E1-8D75-430B-943A-3F5DB848FF6E}" srcOrd="0" destOrd="0" presId="urn:microsoft.com/office/officeart/2008/layout/PictureStrips"/>
    <dgm:cxn modelId="{A6AC3BB0-46BA-4004-BDF8-956A15F19FC0}" srcId="{19F14AD3-7D89-4D03-BC5E-7D630613E191}" destId="{118A3BD7-56B3-40B0-88A7-0813E4648752}" srcOrd="0" destOrd="0" parTransId="{8C8914F8-7573-46CE-B557-420F5B4EC6E2}" sibTransId="{FA460414-E6ED-4DE8-BB59-44E7BEDD2E47}"/>
    <dgm:cxn modelId="{86D8C1BB-08F9-450A-8770-7FB0EC3BD390}" type="presOf" srcId="{19F14AD3-7D89-4D03-BC5E-7D630613E191}" destId="{82FBE4C0-1220-4AB8-8AD6-33C15CC18A2B}" srcOrd="0" destOrd="0" presId="urn:microsoft.com/office/officeart/2008/layout/PictureStrips"/>
    <dgm:cxn modelId="{8E6BF0B3-09B8-427A-8C57-2F7D61676368}" type="presOf" srcId="{D12A0AB4-47C3-4D70-9CD8-90589D8AE1D9}" destId="{5A45FF1E-C905-4C34-A446-C5076F29949F}" srcOrd="0" destOrd="0" presId="urn:microsoft.com/office/officeart/2008/layout/PictureStrips"/>
    <dgm:cxn modelId="{08C20896-77C4-46C3-9F43-C987C8795403}" srcId="{19F14AD3-7D89-4D03-BC5E-7D630613E191}" destId="{1F801D85-7B37-42FA-A072-4CDD66B20148}" srcOrd="4" destOrd="0" parTransId="{3C2E3C8D-6F3E-451C-A3F0-3CD69AFC37ED}" sibTransId="{97DED62B-C54D-44A0-ABFA-D3D6C05A11D4}"/>
    <dgm:cxn modelId="{F17086BD-F0E4-4591-AAE9-25A467A05976}" srcId="{19F14AD3-7D89-4D03-BC5E-7D630613E191}" destId="{61612144-FFEF-4F84-ABC8-0A9BCC65D0CD}" srcOrd="1" destOrd="0" parTransId="{8138090C-280C-4EC9-8752-0DBF81E269B8}" sibTransId="{E62ACB66-0F2C-4FF8-B415-3BB902AC2B12}"/>
    <dgm:cxn modelId="{00B2E8DA-3736-4615-B452-309F09CAFBE9}" srcId="{19F14AD3-7D89-4D03-BC5E-7D630613E191}" destId="{A500E446-B7CC-4C3E-97C7-FE7B248A6310}" srcOrd="2" destOrd="0" parTransId="{A8BA0891-1951-405D-A24A-07F3AD9808DD}" sibTransId="{DC61B951-8741-4B33-82D9-BE5E0B04ACF4}"/>
    <dgm:cxn modelId="{EC96F1EA-3EF4-4C2C-9AB5-0B04E7BBFFED}" type="presParOf" srcId="{82FBE4C0-1220-4AB8-8AD6-33C15CC18A2B}" destId="{7E149A92-A170-43C2-BB32-4E8D59F96E7A}" srcOrd="0" destOrd="0" presId="urn:microsoft.com/office/officeart/2008/layout/PictureStrips"/>
    <dgm:cxn modelId="{E8D9D916-B465-4CD9-A643-8AFF6B7937B6}" type="presParOf" srcId="{7E149A92-A170-43C2-BB32-4E8D59F96E7A}" destId="{8AD6562F-C313-4602-B9F1-19823D643A93}" srcOrd="0" destOrd="0" presId="urn:microsoft.com/office/officeart/2008/layout/PictureStrips"/>
    <dgm:cxn modelId="{0EB51013-FC6B-40AA-A8BF-268ECE179194}" type="presParOf" srcId="{7E149A92-A170-43C2-BB32-4E8D59F96E7A}" destId="{A886A854-52FD-442E-96DF-A2E4D40D52A1}" srcOrd="1" destOrd="0" presId="urn:microsoft.com/office/officeart/2008/layout/PictureStrips"/>
    <dgm:cxn modelId="{2CC65998-EA7E-4B7E-8CB6-2AB34ED8ED5B}" type="presParOf" srcId="{82FBE4C0-1220-4AB8-8AD6-33C15CC18A2B}" destId="{BF449172-776B-425A-AD1E-30CA35C7C00A}" srcOrd="1" destOrd="0" presId="urn:microsoft.com/office/officeart/2008/layout/PictureStrips"/>
    <dgm:cxn modelId="{04612BA6-D9EE-4336-864B-D742CFAF56A7}" type="presParOf" srcId="{82FBE4C0-1220-4AB8-8AD6-33C15CC18A2B}" destId="{24CFCBA3-44FA-42E6-88D2-1EFAE1098E2C}" srcOrd="2" destOrd="0" presId="urn:microsoft.com/office/officeart/2008/layout/PictureStrips"/>
    <dgm:cxn modelId="{D6F108A2-FB65-4240-8973-0BA5FFAE87EF}" type="presParOf" srcId="{24CFCBA3-44FA-42E6-88D2-1EFAE1098E2C}" destId="{77932041-E967-4F6A-A775-3DB06A2E25DE}" srcOrd="0" destOrd="0" presId="urn:microsoft.com/office/officeart/2008/layout/PictureStrips"/>
    <dgm:cxn modelId="{518396A1-5359-4E91-9BA5-07D3669A1DB2}" type="presParOf" srcId="{24CFCBA3-44FA-42E6-88D2-1EFAE1098E2C}" destId="{A5658717-2A6F-4931-8864-689962808B5C}" srcOrd="1" destOrd="0" presId="urn:microsoft.com/office/officeart/2008/layout/PictureStrips"/>
    <dgm:cxn modelId="{89C5D5B9-1C4A-43F2-8F76-13A1BF259DD4}" type="presParOf" srcId="{82FBE4C0-1220-4AB8-8AD6-33C15CC18A2B}" destId="{9C4BD993-56F6-48A1-9822-D2B85B51B0DB}" srcOrd="3" destOrd="0" presId="urn:microsoft.com/office/officeart/2008/layout/PictureStrips"/>
    <dgm:cxn modelId="{84964321-F075-43A6-A5C8-9B2D5A75F004}" type="presParOf" srcId="{82FBE4C0-1220-4AB8-8AD6-33C15CC18A2B}" destId="{CC381701-0D21-459F-821F-65435602B332}" srcOrd="4" destOrd="0" presId="urn:microsoft.com/office/officeart/2008/layout/PictureStrips"/>
    <dgm:cxn modelId="{E58FFBAB-8640-4599-8886-169396F23182}" type="presParOf" srcId="{CC381701-0D21-459F-821F-65435602B332}" destId="{904763E1-8D75-430B-943A-3F5DB848FF6E}" srcOrd="0" destOrd="0" presId="urn:microsoft.com/office/officeart/2008/layout/PictureStrips"/>
    <dgm:cxn modelId="{1B3AEC64-4707-4476-B7C6-242B0F94DF83}" type="presParOf" srcId="{CC381701-0D21-459F-821F-65435602B332}" destId="{98ED6E57-7DF2-4291-B6CE-F1F1ED4D4522}" srcOrd="1" destOrd="0" presId="urn:microsoft.com/office/officeart/2008/layout/PictureStrips"/>
    <dgm:cxn modelId="{B40273F4-C38B-4548-8A2B-6EB402A4C5B9}" type="presParOf" srcId="{82FBE4C0-1220-4AB8-8AD6-33C15CC18A2B}" destId="{BCAA2771-A288-45F8-A01F-C7EB3792A9CF}" srcOrd="5" destOrd="0" presId="urn:microsoft.com/office/officeart/2008/layout/PictureStrips"/>
    <dgm:cxn modelId="{26500406-A1D3-420C-B20B-623031F1F41D}" type="presParOf" srcId="{82FBE4C0-1220-4AB8-8AD6-33C15CC18A2B}" destId="{39B1BB52-963D-4D16-A361-5F0682583032}" srcOrd="6" destOrd="0" presId="urn:microsoft.com/office/officeart/2008/layout/PictureStrips"/>
    <dgm:cxn modelId="{80CCEC2B-EAD0-486A-8593-BEAC13C440B4}" type="presParOf" srcId="{39B1BB52-963D-4D16-A361-5F0682583032}" destId="{3F19AE95-AC38-4C80-9543-0659551B2EB3}" srcOrd="0" destOrd="0" presId="urn:microsoft.com/office/officeart/2008/layout/PictureStrips"/>
    <dgm:cxn modelId="{A96A762B-CD30-4627-9AE6-8C1B4BBA8E4B}" type="presParOf" srcId="{39B1BB52-963D-4D16-A361-5F0682583032}" destId="{BADD24F9-DCBB-4623-A025-5ADC0A4A661B}" srcOrd="1" destOrd="0" presId="urn:microsoft.com/office/officeart/2008/layout/PictureStrips"/>
    <dgm:cxn modelId="{12308256-75C9-4F5A-8911-498F1D60E021}" type="presParOf" srcId="{82FBE4C0-1220-4AB8-8AD6-33C15CC18A2B}" destId="{A11C9442-C640-4E95-AA9E-7E358127221E}" srcOrd="7" destOrd="0" presId="urn:microsoft.com/office/officeart/2008/layout/PictureStrips"/>
    <dgm:cxn modelId="{5EDCF475-77DC-42E7-A797-D284C88B995D}" type="presParOf" srcId="{82FBE4C0-1220-4AB8-8AD6-33C15CC18A2B}" destId="{E56D9A63-7423-4A57-A5AB-A1D5E205A253}" srcOrd="8" destOrd="0" presId="urn:microsoft.com/office/officeart/2008/layout/PictureStrips"/>
    <dgm:cxn modelId="{E45C8E36-C3A1-4A78-B765-2B95CFB94B75}" type="presParOf" srcId="{E56D9A63-7423-4A57-A5AB-A1D5E205A253}" destId="{4848EEB9-E765-42C2-A898-523124211883}" srcOrd="0" destOrd="0" presId="urn:microsoft.com/office/officeart/2008/layout/PictureStrips"/>
    <dgm:cxn modelId="{8B08AD00-F2EF-4805-A78E-74CB13F5E789}" type="presParOf" srcId="{E56D9A63-7423-4A57-A5AB-A1D5E205A253}" destId="{49E1F76D-8639-41F4-8DC5-47607B698879}" srcOrd="1" destOrd="0" presId="urn:microsoft.com/office/officeart/2008/layout/PictureStrips"/>
    <dgm:cxn modelId="{A3BE7630-10EC-40BB-AE35-3CF210A95411}" type="presParOf" srcId="{82FBE4C0-1220-4AB8-8AD6-33C15CC18A2B}" destId="{ABAA92F2-4321-4E41-8AD4-DF6A4081CDE2}" srcOrd="9" destOrd="0" presId="urn:microsoft.com/office/officeart/2008/layout/PictureStrips"/>
    <dgm:cxn modelId="{8CEA9DC3-1CF4-4514-B286-4D8FDD8099D6}" type="presParOf" srcId="{82FBE4C0-1220-4AB8-8AD6-33C15CC18A2B}" destId="{02147201-1230-4F30-A09C-2A2D6762D062}" srcOrd="10" destOrd="0" presId="urn:microsoft.com/office/officeart/2008/layout/PictureStrips"/>
    <dgm:cxn modelId="{94FFEC88-661E-4C66-B6EF-BE74EF3E67E2}" type="presParOf" srcId="{02147201-1230-4F30-A09C-2A2D6762D062}" destId="{5A45FF1E-C905-4C34-A446-C5076F29949F}" srcOrd="0" destOrd="0" presId="urn:microsoft.com/office/officeart/2008/layout/PictureStrips"/>
    <dgm:cxn modelId="{861F4AA4-B8D1-407B-B744-C7B417BF0B7D}" type="presParOf" srcId="{02147201-1230-4F30-A09C-2A2D6762D062}" destId="{AAAAA527-93E3-4867-9C91-B10A5746D5F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3482F2-EE09-47D5-92C7-E1D7378AA18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FA8858-8E53-4896-BD37-6C17E08C6BED}">
      <dgm:prSet phldrT="[Текст]"/>
      <dgm:spPr/>
      <dgm:t>
        <a:bodyPr/>
        <a:lstStyle/>
        <a:p>
          <a:r>
            <a:rPr lang="ru-RU" dirty="0" smtClean="0"/>
            <a:t>Единая субсидия</a:t>
          </a:r>
          <a:endParaRPr lang="ru-RU" dirty="0"/>
        </a:p>
      </dgm:t>
    </dgm:pt>
    <dgm:pt modelId="{A09C0E64-AD48-4537-B13F-D7D8026E6AE7}" type="parTrans" cxnId="{CC530F79-5062-49B1-8555-CC4356609218}">
      <dgm:prSet/>
      <dgm:spPr/>
      <dgm:t>
        <a:bodyPr/>
        <a:lstStyle/>
        <a:p>
          <a:endParaRPr lang="ru-RU"/>
        </a:p>
      </dgm:t>
    </dgm:pt>
    <dgm:pt modelId="{60055CD6-146F-47F9-995C-5B03E9BFA6E9}" type="sibTrans" cxnId="{CC530F79-5062-49B1-8555-CC4356609218}">
      <dgm:prSet/>
      <dgm:spPr/>
      <dgm:t>
        <a:bodyPr/>
        <a:lstStyle/>
        <a:p>
          <a:endParaRPr lang="ru-RU"/>
        </a:p>
      </dgm:t>
    </dgm:pt>
    <dgm:pt modelId="{8882EB61-BD68-424D-A700-3F561C5B8976}">
      <dgm:prSet phldrT="[Текст]"/>
      <dgm:spPr/>
      <dgm:t>
        <a:bodyPr/>
        <a:lstStyle/>
        <a:p>
          <a:r>
            <a:rPr lang="ru-RU" dirty="0" smtClean="0"/>
            <a:t>Несвязанная поддержка в области растениеводства</a:t>
          </a:r>
          <a:endParaRPr lang="ru-RU" dirty="0"/>
        </a:p>
      </dgm:t>
    </dgm:pt>
    <dgm:pt modelId="{4799270D-16B9-47E1-B48D-BFAF1EC37F0A}" type="parTrans" cxnId="{447FA0B8-B0C4-47FE-B87F-9FB9F5551547}">
      <dgm:prSet/>
      <dgm:spPr/>
      <dgm:t>
        <a:bodyPr/>
        <a:lstStyle/>
        <a:p>
          <a:endParaRPr lang="ru-RU"/>
        </a:p>
      </dgm:t>
    </dgm:pt>
    <dgm:pt modelId="{09FB1FE8-6EFD-4189-B8B2-19ED188B29C3}" type="sibTrans" cxnId="{447FA0B8-B0C4-47FE-B87F-9FB9F5551547}">
      <dgm:prSet/>
      <dgm:spPr/>
      <dgm:t>
        <a:bodyPr/>
        <a:lstStyle/>
        <a:p>
          <a:endParaRPr lang="ru-RU"/>
        </a:p>
      </dgm:t>
    </dgm:pt>
    <dgm:pt modelId="{63C55B57-5F3D-46A9-A825-BBD5DD5CEF4D}">
      <dgm:prSet phldrT="[Текст]"/>
      <dgm:spPr/>
      <dgm:t>
        <a:bodyPr/>
        <a:lstStyle/>
        <a:p>
          <a:r>
            <a:rPr lang="ru-RU" dirty="0" smtClean="0"/>
            <a:t>Повышение продуктивности в молочном скотоводстве</a:t>
          </a:r>
          <a:endParaRPr lang="ru-RU" dirty="0"/>
        </a:p>
      </dgm:t>
    </dgm:pt>
    <dgm:pt modelId="{884A0BAF-91FF-4097-ADFD-1418AABF3A57}" type="parTrans" cxnId="{8CC94828-9F1E-4917-8DCA-3B5BAECD4F4D}">
      <dgm:prSet/>
      <dgm:spPr/>
      <dgm:t>
        <a:bodyPr/>
        <a:lstStyle/>
        <a:p>
          <a:endParaRPr lang="ru-RU"/>
        </a:p>
      </dgm:t>
    </dgm:pt>
    <dgm:pt modelId="{E5EBBB15-351B-472A-9E58-0FFF4A5453C4}" type="sibTrans" cxnId="{8CC94828-9F1E-4917-8DCA-3B5BAECD4F4D}">
      <dgm:prSet/>
      <dgm:spPr/>
      <dgm:t>
        <a:bodyPr/>
        <a:lstStyle/>
        <a:p>
          <a:endParaRPr lang="ru-RU"/>
        </a:p>
      </dgm:t>
    </dgm:pt>
    <dgm:pt modelId="{17CD3990-E37E-4368-983E-34BAAFF6B4C3}">
      <dgm:prSet/>
      <dgm:spPr/>
      <dgm:t>
        <a:bodyPr/>
        <a:lstStyle/>
        <a:p>
          <a:r>
            <a:rPr lang="ru-RU" dirty="0" smtClean="0"/>
            <a:t>Возмещение части процентной ставки по инвестиционным кредитам</a:t>
          </a:r>
          <a:endParaRPr lang="ru-RU" dirty="0"/>
        </a:p>
      </dgm:t>
    </dgm:pt>
    <dgm:pt modelId="{8392F83F-67FF-4D01-8A6A-A4A59343F83B}" type="parTrans" cxnId="{AE4F9DCE-3B5F-4AD0-80D9-03983BB415A4}">
      <dgm:prSet/>
      <dgm:spPr/>
      <dgm:t>
        <a:bodyPr/>
        <a:lstStyle/>
        <a:p>
          <a:endParaRPr lang="ru-RU"/>
        </a:p>
      </dgm:t>
    </dgm:pt>
    <dgm:pt modelId="{FEB379C1-9F7E-423E-A3A4-7830C017F656}" type="sibTrans" cxnId="{AE4F9DCE-3B5F-4AD0-80D9-03983BB415A4}">
      <dgm:prSet/>
      <dgm:spPr/>
      <dgm:t>
        <a:bodyPr/>
        <a:lstStyle/>
        <a:p>
          <a:endParaRPr lang="ru-RU"/>
        </a:p>
      </dgm:t>
    </dgm:pt>
    <dgm:pt modelId="{A2FE4498-2C37-4A5D-92A4-3F068B92AE3B}">
      <dgm:prSet/>
      <dgm:spPr/>
      <dgm:t>
        <a:bodyPr/>
        <a:lstStyle/>
        <a:p>
          <a:r>
            <a:rPr lang="ru-RU" dirty="0" smtClean="0"/>
            <a:t>Возмещение части прямых понесенных затрат на создание и модернизацию объектов АПК</a:t>
          </a:r>
          <a:endParaRPr lang="ru-RU" dirty="0"/>
        </a:p>
      </dgm:t>
    </dgm:pt>
    <dgm:pt modelId="{48751F62-6C71-40C1-8ED6-C98DA2A17603}" type="parTrans" cxnId="{C2AFBDA1-C894-4E6A-86BA-ACDDF9A3ADB6}">
      <dgm:prSet/>
      <dgm:spPr/>
      <dgm:t>
        <a:bodyPr/>
        <a:lstStyle/>
        <a:p>
          <a:endParaRPr lang="ru-RU"/>
        </a:p>
      </dgm:t>
    </dgm:pt>
    <dgm:pt modelId="{867C3889-DAFB-4607-A6C3-70AF487CC40F}" type="sibTrans" cxnId="{C2AFBDA1-C894-4E6A-86BA-ACDDF9A3ADB6}">
      <dgm:prSet/>
      <dgm:spPr/>
      <dgm:t>
        <a:bodyPr/>
        <a:lstStyle/>
        <a:p>
          <a:endParaRPr lang="ru-RU"/>
        </a:p>
      </dgm:t>
    </dgm:pt>
    <dgm:pt modelId="{161A7D7F-2226-4164-BFD8-688F098097E3}">
      <dgm:prSet/>
      <dgm:spPr/>
      <dgm:t>
        <a:bodyPr/>
        <a:lstStyle/>
        <a:p>
          <a:r>
            <a:rPr lang="ru-RU" dirty="0" smtClean="0"/>
            <a:t>Мелиорация</a:t>
          </a:r>
          <a:endParaRPr lang="ru-RU" dirty="0"/>
        </a:p>
      </dgm:t>
    </dgm:pt>
    <dgm:pt modelId="{C155DE4D-C4CB-41A1-A025-6AA7FC9BB1C5}" type="parTrans" cxnId="{C6D47E03-14C9-4E44-AC35-8F516DDBCD2B}">
      <dgm:prSet/>
      <dgm:spPr/>
      <dgm:t>
        <a:bodyPr/>
        <a:lstStyle/>
        <a:p>
          <a:endParaRPr lang="ru-RU"/>
        </a:p>
      </dgm:t>
    </dgm:pt>
    <dgm:pt modelId="{1FD62700-C5BC-414E-BACD-9DF394C31495}" type="sibTrans" cxnId="{C6D47E03-14C9-4E44-AC35-8F516DDBCD2B}">
      <dgm:prSet/>
      <dgm:spPr/>
      <dgm:t>
        <a:bodyPr/>
        <a:lstStyle/>
        <a:p>
          <a:endParaRPr lang="ru-RU"/>
        </a:p>
      </dgm:t>
    </dgm:pt>
    <dgm:pt modelId="{6EC61257-F690-4DE1-942C-35373C1CDE14}">
      <dgm:prSet/>
      <dgm:spPr/>
      <dgm:t>
        <a:bodyPr/>
        <a:lstStyle/>
        <a:p>
          <a:r>
            <a:rPr lang="ru-RU" dirty="0" smtClean="0"/>
            <a:t>Устойчивое развитие сельских территорий</a:t>
          </a:r>
          <a:endParaRPr lang="ru-RU" dirty="0"/>
        </a:p>
      </dgm:t>
    </dgm:pt>
    <dgm:pt modelId="{A3402683-0683-4217-8B90-55C3FA8A9036}" type="parTrans" cxnId="{7952306E-FEC9-4F9E-B436-F53E6AA88872}">
      <dgm:prSet/>
      <dgm:spPr/>
      <dgm:t>
        <a:bodyPr/>
        <a:lstStyle/>
        <a:p>
          <a:endParaRPr lang="ru-RU"/>
        </a:p>
      </dgm:t>
    </dgm:pt>
    <dgm:pt modelId="{F2F2857E-F82C-4281-821B-5D1732D3F34D}" type="sibTrans" cxnId="{7952306E-FEC9-4F9E-B436-F53E6AA88872}">
      <dgm:prSet/>
      <dgm:spPr/>
      <dgm:t>
        <a:bodyPr/>
        <a:lstStyle/>
        <a:p>
          <a:endParaRPr lang="ru-RU"/>
        </a:p>
      </dgm:t>
    </dgm:pt>
    <dgm:pt modelId="{E203B4C4-1392-4E20-A3CD-10E84A893367}">
      <dgm:prSet/>
      <dgm:spPr/>
      <dgm:t>
        <a:bodyPr/>
        <a:lstStyle/>
        <a:p>
          <a:r>
            <a:rPr lang="ru-RU" dirty="0" smtClean="0"/>
            <a:t>Федеральное льготное кредитование</a:t>
          </a:r>
          <a:endParaRPr lang="ru-RU" dirty="0"/>
        </a:p>
      </dgm:t>
    </dgm:pt>
    <dgm:pt modelId="{9886BC27-823E-4717-9A8E-87DAEB2D9225}" type="parTrans" cxnId="{145FC748-9B6F-4330-97AA-03EC472F43AA}">
      <dgm:prSet/>
      <dgm:spPr/>
      <dgm:t>
        <a:bodyPr/>
        <a:lstStyle/>
        <a:p>
          <a:endParaRPr lang="ru-RU"/>
        </a:p>
      </dgm:t>
    </dgm:pt>
    <dgm:pt modelId="{1971ED11-4653-492D-8A13-1D1919E0CF7D}" type="sibTrans" cxnId="{145FC748-9B6F-4330-97AA-03EC472F43AA}">
      <dgm:prSet/>
      <dgm:spPr/>
      <dgm:t>
        <a:bodyPr/>
        <a:lstStyle/>
        <a:p>
          <a:endParaRPr lang="ru-RU"/>
        </a:p>
      </dgm:t>
    </dgm:pt>
    <dgm:pt modelId="{3E35388D-5617-4043-9BAD-AD6D3ED82D1D}">
      <dgm:prSet/>
      <dgm:spPr/>
      <dgm:t>
        <a:bodyPr/>
        <a:lstStyle/>
        <a:p>
          <a:r>
            <a:rPr lang="ru-RU" dirty="0" smtClean="0"/>
            <a:t>Областные меры государственной поддержки</a:t>
          </a:r>
          <a:endParaRPr lang="ru-RU" dirty="0"/>
        </a:p>
      </dgm:t>
    </dgm:pt>
    <dgm:pt modelId="{279ABCB9-CE7F-4C29-BEC3-9B0BD66962F5}" type="parTrans" cxnId="{0F1EC146-4100-4A6F-B8F8-5CA509706187}">
      <dgm:prSet/>
      <dgm:spPr/>
      <dgm:t>
        <a:bodyPr/>
        <a:lstStyle/>
        <a:p>
          <a:endParaRPr lang="ru-RU"/>
        </a:p>
      </dgm:t>
    </dgm:pt>
    <dgm:pt modelId="{8E94430B-D57B-4E86-A6E0-6557CE09E9D4}" type="sibTrans" cxnId="{0F1EC146-4100-4A6F-B8F8-5CA509706187}">
      <dgm:prSet/>
      <dgm:spPr/>
      <dgm:t>
        <a:bodyPr/>
        <a:lstStyle/>
        <a:p>
          <a:endParaRPr lang="ru-RU"/>
        </a:p>
      </dgm:t>
    </dgm:pt>
    <dgm:pt modelId="{B400EA49-1FB9-4FF7-BBFB-10C301FC2FAB}" type="pres">
      <dgm:prSet presAssocID="{6A3482F2-EE09-47D5-92C7-E1D7378AA18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FCA7F4-7DA4-4AE6-9AB2-9266EA786DC7}" type="pres">
      <dgm:prSet presAssocID="{18FA8858-8E53-4896-BD37-6C17E08C6BED}" presName="composite" presStyleCnt="0"/>
      <dgm:spPr/>
    </dgm:pt>
    <dgm:pt modelId="{0C9754BB-C4E6-4E25-8900-28BE1C8101C6}" type="pres">
      <dgm:prSet presAssocID="{18FA8858-8E53-4896-BD37-6C17E08C6BED}" presName="rect1" presStyleLbl="trAlignAcc1" presStyleIdx="0" presStyleCnt="9" custScaleX="128013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3BF43-4471-461A-BF71-3AB03948D990}" type="pres">
      <dgm:prSet presAssocID="{18FA8858-8E53-4896-BD37-6C17E08C6BED}" presName="rect2" presStyleLbl="fgImgPlace1" presStyleIdx="0" presStyleCnt="9" custScaleX="128012" custLinFactX="-261" custLinFactNeighborX="-100000" custLinFactNeighborY="175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</dgm:pt>
    <dgm:pt modelId="{C8D540BC-567F-4919-BEA2-85A7FFBF76FA}" type="pres">
      <dgm:prSet presAssocID="{60055CD6-146F-47F9-995C-5B03E9BFA6E9}" presName="sibTrans" presStyleCnt="0"/>
      <dgm:spPr/>
    </dgm:pt>
    <dgm:pt modelId="{375AB013-FC44-421C-8F97-9EC40082651F}" type="pres">
      <dgm:prSet presAssocID="{8882EB61-BD68-424D-A700-3F561C5B8976}" presName="composite" presStyleCnt="0"/>
      <dgm:spPr/>
    </dgm:pt>
    <dgm:pt modelId="{5CBC12DF-054B-47E6-998E-9D0D1B9E9CA1}" type="pres">
      <dgm:prSet presAssocID="{8882EB61-BD68-424D-A700-3F561C5B8976}" presName="rect1" presStyleLbl="trAlignAcc1" presStyleIdx="1" presStyleCnt="9" custScaleX="132214" custLinFactNeighborX="17535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1F039-80D1-4C56-AD34-B7363CC0CFF3}" type="pres">
      <dgm:prSet presAssocID="{8882EB61-BD68-424D-A700-3F561C5B8976}" presName="rect2" presStyleLbl="fgImgPlace1" presStyleIdx="1" presStyleCnt="9" custScaleX="132214" custLinFactNeighborX="1666" custLinFactNeighborY="1757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49C59C35-31C7-4242-8D26-F9BD3CA8D501}" type="pres">
      <dgm:prSet presAssocID="{09FB1FE8-6EFD-4189-B8B2-19ED188B29C3}" presName="sibTrans" presStyleCnt="0"/>
      <dgm:spPr/>
    </dgm:pt>
    <dgm:pt modelId="{EDEBC33D-6237-4E2A-A418-163DAA4D75ED}" type="pres">
      <dgm:prSet presAssocID="{63C55B57-5F3D-46A9-A825-BBD5DD5CEF4D}" presName="composite" presStyleCnt="0"/>
      <dgm:spPr/>
    </dgm:pt>
    <dgm:pt modelId="{876CC553-8C4F-4BCD-ADEB-14DEEA059095}" type="pres">
      <dgm:prSet presAssocID="{63C55B57-5F3D-46A9-A825-BBD5DD5CEF4D}" presName="rect1" presStyleLbl="trAlignAcc1" presStyleIdx="2" presStyleCnt="9" custScaleX="128013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DF156-8BBE-4BFF-A70E-E5E371A4335D}" type="pres">
      <dgm:prSet presAssocID="{63C55B57-5F3D-46A9-A825-BBD5DD5CEF4D}" presName="rect2" presStyleLbl="fgImgPlace1" presStyleIdx="2" presStyleCnt="9" custScaleX="128012" custLinFactX="-261" custLinFactNeighborX="-100000" custLinFactNeighborY="1292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C715855A-4E24-4748-8E03-A64B0EB4DF04}" type="pres">
      <dgm:prSet presAssocID="{E5EBBB15-351B-472A-9E58-0FFF4A5453C4}" presName="sibTrans" presStyleCnt="0"/>
      <dgm:spPr/>
    </dgm:pt>
    <dgm:pt modelId="{08B94B5F-0D67-41B9-AEE5-5B11FC4DB8EA}" type="pres">
      <dgm:prSet presAssocID="{17CD3990-E37E-4368-983E-34BAAFF6B4C3}" presName="composite" presStyleCnt="0"/>
      <dgm:spPr/>
    </dgm:pt>
    <dgm:pt modelId="{E5034C36-CB59-412E-91D6-3E82A6B39BFB}" type="pres">
      <dgm:prSet presAssocID="{17CD3990-E37E-4368-983E-34BAAFF6B4C3}" presName="rect1" presStyleLbl="trAlignAcc1" presStyleIdx="3" presStyleCnt="9" custScaleX="132214" custLinFactNeighborX="17535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92928-0A7C-4A48-BD7D-7395964F6CC6}" type="pres">
      <dgm:prSet presAssocID="{17CD3990-E37E-4368-983E-34BAAFF6B4C3}" presName="rect2" presStyleLbl="fgImgPlace1" presStyleIdx="3" presStyleCnt="9" custScaleX="132214" custLinFactNeighborX="-4413" custLinFactNeighborY="1292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2A45044A-D7A8-44E1-9F8E-DDF9225B03CB}" type="pres">
      <dgm:prSet presAssocID="{FEB379C1-9F7E-423E-A3A4-7830C017F656}" presName="sibTrans" presStyleCnt="0"/>
      <dgm:spPr/>
    </dgm:pt>
    <dgm:pt modelId="{9487FE61-95F8-4D03-B224-3D1060FB27FB}" type="pres">
      <dgm:prSet presAssocID="{A2FE4498-2C37-4A5D-92A4-3F068B92AE3B}" presName="composite" presStyleCnt="0"/>
      <dgm:spPr/>
    </dgm:pt>
    <dgm:pt modelId="{DF736E27-C389-4517-95DD-A544D0981866}" type="pres">
      <dgm:prSet presAssocID="{A2FE4498-2C37-4A5D-92A4-3F068B92AE3B}" presName="rect1" presStyleLbl="trAlignAcc1" presStyleIdx="4" presStyleCnt="9" custScaleX="123735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44B75B-7D46-449E-B957-660096095E46}" type="pres">
      <dgm:prSet presAssocID="{A2FE4498-2C37-4A5D-92A4-3F068B92AE3B}" presName="rect2" presStyleLbl="fgImgPlace1" presStyleIdx="4" presStyleCnt="9" custScaleX="123735" custLinFactX="-261" custLinFactNeighborX="-100000" custLinFactNeighborY="1596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</dgm:pt>
    <dgm:pt modelId="{D9EE9FD8-ED01-4A75-A69F-2DBDADD5B2CC}" type="pres">
      <dgm:prSet presAssocID="{867C3889-DAFB-4607-A6C3-70AF487CC40F}" presName="sibTrans" presStyleCnt="0"/>
      <dgm:spPr/>
    </dgm:pt>
    <dgm:pt modelId="{E6A3A8A7-761C-445F-A4A1-34C82D190576}" type="pres">
      <dgm:prSet presAssocID="{161A7D7F-2226-4164-BFD8-688F098097E3}" presName="composite" presStyleCnt="0"/>
      <dgm:spPr/>
    </dgm:pt>
    <dgm:pt modelId="{E26B9CF6-CFCE-4C71-8FFF-ABC11BB61C68}" type="pres">
      <dgm:prSet presAssocID="{161A7D7F-2226-4164-BFD8-688F098097E3}" presName="rect1" presStyleLbl="trAlignAcc1" presStyleIdx="5" presStyleCnt="9" custScaleX="127796" custLinFactNeighborX="22507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71FB5-7171-4DE5-B324-F4B8D7593816}" type="pres">
      <dgm:prSet presAssocID="{161A7D7F-2226-4164-BFD8-688F098097E3}" presName="rect2" presStyleLbl="fgImgPlace1" presStyleIdx="5" presStyleCnt="9" custScaleX="128723" custLinFactNeighborX="24714" custLinFactNeighborY="1596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  <dgm:t>
        <a:bodyPr/>
        <a:lstStyle/>
        <a:p>
          <a:endParaRPr lang="ru-RU"/>
        </a:p>
      </dgm:t>
    </dgm:pt>
    <dgm:pt modelId="{874853DD-E2A0-46C1-84A7-DDFC9F6F799B}" type="pres">
      <dgm:prSet presAssocID="{1FD62700-C5BC-414E-BACD-9DF394C31495}" presName="sibTrans" presStyleCnt="0"/>
      <dgm:spPr/>
    </dgm:pt>
    <dgm:pt modelId="{689AA233-4D13-4A21-AE07-D240030ACF99}" type="pres">
      <dgm:prSet presAssocID="{6EC61257-F690-4DE1-942C-35373C1CDE14}" presName="composite" presStyleCnt="0"/>
      <dgm:spPr/>
    </dgm:pt>
    <dgm:pt modelId="{60B62940-2A6C-4C45-B650-EC55F805D944}" type="pres">
      <dgm:prSet presAssocID="{6EC61257-F690-4DE1-942C-35373C1CDE14}" presName="rect1" presStyleLbl="trAlignAcc1" presStyleIdx="6" presStyleCnt="9" custScaleX="123735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EA1C2C-B790-43D1-B0B0-6E834A6B8820}" type="pres">
      <dgm:prSet presAssocID="{6EC61257-F690-4DE1-942C-35373C1CDE14}" presName="rect2" presStyleLbl="fgImgPlace1" presStyleIdx="6" presStyleCnt="9" custScaleX="123735" custLinFactX="-261" custLinFactNeighborX="-100000" custLinFactNeighborY="18993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51269C59-A3FD-40CA-AEF4-18E9EE5E918B}" type="pres">
      <dgm:prSet presAssocID="{F2F2857E-F82C-4281-821B-5D1732D3F34D}" presName="sibTrans" presStyleCnt="0"/>
      <dgm:spPr/>
    </dgm:pt>
    <dgm:pt modelId="{57110D4F-83B8-42A0-B650-0F3EDFDA553B}" type="pres">
      <dgm:prSet presAssocID="{E203B4C4-1392-4E20-A3CD-10E84A893367}" presName="composite" presStyleCnt="0"/>
      <dgm:spPr/>
    </dgm:pt>
    <dgm:pt modelId="{17AB22FF-18BE-4539-A8EC-4D816BC24B49}" type="pres">
      <dgm:prSet presAssocID="{E203B4C4-1392-4E20-A3CD-10E84A893367}" presName="rect1" presStyleLbl="trAlignAcc1" presStyleIdx="7" presStyleCnt="9" custScaleX="127796" custLinFactNeighborX="22507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E0183-360E-49F6-B07C-C7D7C03960D1}" type="pres">
      <dgm:prSet presAssocID="{E203B4C4-1392-4E20-A3CD-10E84A893367}" presName="rect2" presStyleLbl="fgImgPlace1" presStyleIdx="7" presStyleCnt="9" custScaleX="127796" custLinFactNeighborX="25178" custLinFactNeighborY="18993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0533A1D6-0FFC-4A84-B786-BB047689C934}" type="pres">
      <dgm:prSet presAssocID="{1971ED11-4653-492D-8A13-1D1919E0CF7D}" presName="sibTrans" presStyleCnt="0"/>
      <dgm:spPr/>
    </dgm:pt>
    <dgm:pt modelId="{D7DA2A38-EE62-40CB-BCE5-5DB4F0FCDAD3}" type="pres">
      <dgm:prSet presAssocID="{3E35388D-5617-4043-9BAD-AD6D3ED82D1D}" presName="composite" presStyleCnt="0"/>
      <dgm:spPr/>
    </dgm:pt>
    <dgm:pt modelId="{887170E5-0092-4F3D-B36F-187DA9B07824}" type="pres">
      <dgm:prSet presAssocID="{3E35388D-5617-4043-9BAD-AD6D3ED82D1D}" presName="rect1" presStyleLbl="trAlignAcc1" presStyleIdx="8" presStyleCnt="9" custScaleX="138869" custLinFactNeighborX="5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B7B342-608A-4799-BCF5-9391369F711A}" type="pres">
      <dgm:prSet presAssocID="{3E35388D-5617-4043-9BAD-AD6D3ED82D1D}" presName="rect2" presStyleLbl="fgImgPlace1" presStyleIdx="8" presStyleCnt="9" custScaleX="138869" custLinFactNeighborX="-85016" custLinFactNeighborY="666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</dgm:ptLst>
  <dgm:cxnLst>
    <dgm:cxn modelId="{8CC94828-9F1E-4917-8DCA-3B5BAECD4F4D}" srcId="{6A3482F2-EE09-47D5-92C7-E1D7378AA187}" destId="{63C55B57-5F3D-46A9-A825-BBD5DD5CEF4D}" srcOrd="2" destOrd="0" parTransId="{884A0BAF-91FF-4097-ADFD-1418AABF3A57}" sibTransId="{E5EBBB15-351B-472A-9E58-0FFF4A5453C4}"/>
    <dgm:cxn modelId="{C6D47E03-14C9-4E44-AC35-8F516DDBCD2B}" srcId="{6A3482F2-EE09-47D5-92C7-E1D7378AA187}" destId="{161A7D7F-2226-4164-BFD8-688F098097E3}" srcOrd="5" destOrd="0" parTransId="{C155DE4D-C4CB-41A1-A025-6AA7FC9BB1C5}" sibTransId="{1FD62700-C5BC-414E-BACD-9DF394C31495}"/>
    <dgm:cxn modelId="{960FC52C-9353-4BD4-A05F-55401A07D0AD}" type="presOf" srcId="{E203B4C4-1392-4E20-A3CD-10E84A893367}" destId="{17AB22FF-18BE-4539-A8EC-4D816BC24B49}" srcOrd="0" destOrd="0" presId="urn:microsoft.com/office/officeart/2008/layout/PictureStrips"/>
    <dgm:cxn modelId="{886B76E0-AB1C-4D52-A780-AC7713F21709}" type="presOf" srcId="{161A7D7F-2226-4164-BFD8-688F098097E3}" destId="{E26B9CF6-CFCE-4C71-8FFF-ABC11BB61C68}" srcOrd="0" destOrd="0" presId="urn:microsoft.com/office/officeart/2008/layout/PictureStrips"/>
    <dgm:cxn modelId="{0F1EC146-4100-4A6F-B8F8-5CA509706187}" srcId="{6A3482F2-EE09-47D5-92C7-E1D7378AA187}" destId="{3E35388D-5617-4043-9BAD-AD6D3ED82D1D}" srcOrd="8" destOrd="0" parTransId="{279ABCB9-CE7F-4C29-BEC3-9B0BD66962F5}" sibTransId="{8E94430B-D57B-4E86-A6E0-6557CE09E9D4}"/>
    <dgm:cxn modelId="{447FA0B8-B0C4-47FE-B87F-9FB9F5551547}" srcId="{6A3482F2-EE09-47D5-92C7-E1D7378AA187}" destId="{8882EB61-BD68-424D-A700-3F561C5B8976}" srcOrd="1" destOrd="0" parTransId="{4799270D-16B9-47E1-B48D-BFAF1EC37F0A}" sibTransId="{09FB1FE8-6EFD-4189-B8B2-19ED188B29C3}"/>
    <dgm:cxn modelId="{9E803E1B-787B-4806-BAE2-DDB5378FA2BC}" type="presOf" srcId="{63C55B57-5F3D-46A9-A825-BBD5DD5CEF4D}" destId="{876CC553-8C4F-4BCD-ADEB-14DEEA059095}" srcOrd="0" destOrd="0" presId="urn:microsoft.com/office/officeart/2008/layout/PictureStrips"/>
    <dgm:cxn modelId="{B5F3C3E3-ECE0-42A7-8647-CFB5386F7BC1}" type="presOf" srcId="{8882EB61-BD68-424D-A700-3F561C5B8976}" destId="{5CBC12DF-054B-47E6-998E-9D0D1B9E9CA1}" srcOrd="0" destOrd="0" presId="urn:microsoft.com/office/officeart/2008/layout/PictureStrips"/>
    <dgm:cxn modelId="{AE4F9DCE-3B5F-4AD0-80D9-03983BB415A4}" srcId="{6A3482F2-EE09-47D5-92C7-E1D7378AA187}" destId="{17CD3990-E37E-4368-983E-34BAAFF6B4C3}" srcOrd="3" destOrd="0" parTransId="{8392F83F-67FF-4D01-8A6A-A4A59343F83B}" sibTransId="{FEB379C1-9F7E-423E-A3A4-7830C017F656}"/>
    <dgm:cxn modelId="{C2AFBDA1-C894-4E6A-86BA-ACDDF9A3ADB6}" srcId="{6A3482F2-EE09-47D5-92C7-E1D7378AA187}" destId="{A2FE4498-2C37-4A5D-92A4-3F068B92AE3B}" srcOrd="4" destOrd="0" parTransId="{48751F62-6C71-40C1-8ED6-C98DA2A17603}" sibTransId="{867C3889-DAFB-4607-A6C3-70AF487CC40F}"/>
    <dgm:cxn modelId="{0541DEAA-9292-42D0-8A04-9DA8E9793337}" type="presOf" srcId="{17CD3990-E37E-4368-983E-34BAAFF6B4C3}" destId="{E5034C36-CB59-412E-91D6-3E82A6B39BFB}" srcOrd="0" destOrd="0" presId="urn:microsoft.com/office/officeart/2008/layout/PictureStrips"/>
    <dgm:cxn modelId="{AD3599AF-5FB1-436D-B141-534693FEE410}" type="presOf" srcId="{3E35388D-5617-4043-9BAD-AD6D3ED82D1D}" destId="{887170E5-0092-4F3D-B36F-187DA9B07824}" srcOrd="0" destOrd="0" presId="urn:microsoft.com/office/officeart/2008/layout/PictureStrips"/>
    <dgm:cxn modelId="{81B3A800-5ABC-4477-B3C6-4A48DAA2DB7F}" type="presOf" srcId="{6EC61257-F690-4DE1-942C-35373C1CDE14}" destId="{60B62940-2A6C-4C45-B650-EC55F805D944}" srcOrd="0" destOrd="0" presId="urn:microsoft.com/office/officeart/2008/layout/PictureStrips"/>
    <dgm:cxn modelId="{5A9DF4C9-CD09-4E4B-AD8C-B0CB0BFB3530}" type="presOf" srcId="{A2FE4498-2C37-4A5D-92A4-3F068B92AE3B}" destId="{DF736E27-C389-4517-95DD-A544D0981866}" srcOrd="0" destOrd="0" presId="urn:microsoft.com/office/officeart/2008/layout/PictureStrips"/>
    <dgm:cxn modelId="{20D55E38-061E-467A-BBF2-038EDEAEC1C1}" type="presOf" srcId="{18FA8858-8E53-4896-BD37-6C17E08C6BED}" destId="{0C9754BB-C4E6-4E25-8900-28BE1C8101C6}" srcOrd="0" destOrd="0" presId="urn:microsoft.com/office/officeart/2008/layout/PictureStrips"/>
    <dgm:cxn modelId="{145FC748-9B6F-4330-97AA-03EC472F43AA}" srcId="{6A3482F2-EE09-47D5-92C7-E1D7378AA187}" destId="{E203B4C4-1392-4E20-A3CD-10E84A893367}" srcOrd="7" destOrd="0" parTransId="{9886BC27-823E-4717-9A8E-87DAEB2D9225}" sibTransId="{1971ED11-4653-492D-8A13-1D1919E0CF7D}"/>
    <dgm:cxn modelId="{7952306E-FEC9-4F9E-B436-F53E6AA88872}" srcId="{6A3482F2-EE09-47D5-92C7-E1D7378AA187}" destId="{6EC61257-F690-4DE1-942C-35373C1CDE14}" srcOrd="6" destOrd="0" parTransId="{A3402683-0683-4217-8B90-55C3FA8A9036}" sibTransId="{F2F2857E-F82C-4281-821B-5D1732D3F34D}"/>
    <dgm:cxn modelId="{CC530F79-5062-49B1-8555-CC4356609218}" srcId="{6A3482F2-EE09-47D5-92C7-E1D7378AA187}" destId="{18FA8858-8E53-4896-BD37-6C17E08C6BED}" srcOrd="0" destOrd="0" parTransId="{A09C0E64-AD48-4537-B13F-D7D8026E6AE7}" sibTransId="{60055CD6-146F-47F9-995C-5B03E9BFA6E9}"/>
    <dgm:cxn modelId="{C1A29481-FF98-49F4-96D7-ADAF2D747EB7}" type="presOf" srcId="{6A3482F2-EE09-47D5-92C7-E1D7378AA187}" destId="{B400EA49-1FB9-4FF7-BBFB-10C301FC2FAB}" srcOrd="0" destOrd="0" presId="urn:microsoft.com/office/officeart/2008/layout/PictureStrips"/>
    <dgm:cxn modelId="{C2562BC5-70E0-49ED-9E59-AB441056E4C6}" type="presParOf" srcId="{B400EA49-1FB9-4FF7-BBFB-10C301FC2FAB}" destId="{CFFCA7F4-7DA4-4AE6-9AB2-9266EA786DC7}" srcOrd="0" destOrd="0" presId="urn:microsoft.com/office/officeart/2008/layout/PictureStrips"/>
    <dgm:cxn modelId="{75321879-0E45-4159-82E9-CA3226D63ACD}" type="presParOf" srcId="{CFFCA7F4-7DA4-4AE6-9AB2-9266EA786DC7}" destId="{0C9754BB-C4E6-4E25-8900-28BE1C8101C6}" srcOrd="0" destOrd="0" presId="urn:microsoft.com/office/officeart/2008/layout/PictureStrips"/>
    <dgm:cxn modelId="{19042914-9D24-4A9B-B446-5EBEA48CEECD}" type="presParOf" srcId="{CFFCA7F4-7DA4-4AE6-9AB2-9266EA786DC7}" destId="{1803BF43-4471-461A-BF71-3AB03948D990}" srcOrd="1" destOrd="0" presId="urn:microsoft.com/office/officeart/2008/layout/PictureStrips"/>
    <dgm:cxn modelId="{688F2B87-DAA4-4727-81B2-D0646D525F61}" type="presParOf" srcId="{B400EA49-1FB9-4FF7-BBFB-10C301FC2FAB}" destId="{C8D540BC-567F-4919-BEA2-85A7FFBF76FA}" srcOrd="1" destOrd="0" presId="urn:microsoft.com/office/officeart/2008/layout/PictureStrips"/>
    <dgm:cxn modelId="{B0CAFF36-F605-4585-A7F6-F4B36FC4C939}" type="presParOf" srcId="{B400EA49-1FB9-4FF7-BBFB-10C301FC2FAB}" destId="{375AB013-FC44-421C-8F97-9EC40082651F}" srcOrd="2" destOrd="0" presId="urn:microsoft.com/office/officeart/2008/layout/PictureStrips"/>
    <dgm:cxn modelId="{AA514F00-0941-45AA-ABA0-2600FAED2345}" type="presParOf" srcId="{375AB013-FC44-421C-8F97-9EC40082651F}" destId="{5CBC12DF-054B-47E6-998E-9D0D1B9E9CA1}" srcOrd="0" destOrd="0" presId="urn:microsoft.com/office/officeart/2008/layout/PictureStrips"/>
    <dgm:cxn modelId="{0FA60469-71BD-4D52-AC68-D666E47FC116}" type="presParOf" srcId="{375AB013-FC44-421C-8F97-9EC40082651F}" destId="{EC41F039-80D1-4C56-AD34-B7363CC0CFF3}" srcOrd="1" destOrd="0" presId="urn:microsoft.com/office/officeart/2008/layout/PictureStrips"/>
    <dgm:cxn modelId="{2365BD3F-FB73-461A-96D0-67D51CA73278}" type="presParOf" srcId="{B400EA49-1FB9-4FF7-BBFB-10C301FC2FAB}" destId="{49C59C35-31C7-4242-8D26-F9BD3CA8D501}" srcOrd="3" destOrd="0" presId="urn:microsoft.com/office/officeart/2008/layout/PictureStrips"/>
    <dgm:cxn modelId="{241737CB-8357-428D-9445-E1943EA89A12}" type="presParOf" srcId="{B400EA49-1FB9-4FF7-BBFB-10C301FC2FAB}" destId="{EDEBC33D-6237-4E2A-A418-163DAA4D75ED}" srcOrd="4" destOrd="0" presId="urn:microsoft.com/office/officeart/2008/layout/PictureStrips"/>
    <dgm:cxn modelId="{658519CF-1262-4EEA-BAAB-B4291E2015F0}" type="presParOf" srcId="{EDEBC33D-6237-4E2A-A418-163DAA4D75ED}" destId="{876CC553-8C4F-4BCD-ADEB-14DEEA059095}" srcOrd="0" destOrd="0" presId="urn:microsoft.com/office/officeart/2008/layout/PictureStrips"/>
    <dgm:cxn modelId="{32AB9E38-8F48-4326-AF83-6AD08D534F02}" type="presParOf" srcId="{EDEBC33D-6237-4E2A-A418-163DAA4D75ED}" destId="{A5DDF156-8BBE-4BFF-A70E-E5E371A4335D}" srcOrd="1" destOrd="0" presId="urn:microsoft.com/office/officeart/2008/layout/PictureStrips"/>
    <dgm:cxn modelId="{C68A3BA3-8A5E-4EAC-8490-CDE9F2811A98}" type="presParOf" srcId="{B400EA49-1FB9-4FF7-BBFB-10C301FC2FAB}" destId="{C715855A-4E24-4748-8E03-A64B0EB4DF04}" srcOrd="5" destOrd="0" presId="urn:microsoft.com/office/officeart/2008/layout/PictureStrips"/>
    <dgm:cxn modelId="{1B86C9E3-9E13-4DBF-82A8-CA0D3C6FC68C}" type="presParOf" srcId="{B400EA49-1FB9-4FF7-BBFB-10C301FC2FAB}" destId="{08B94B5F-0D67-41B9-AEE5-5B11FC4DB8EA}" srcOrd="6" destOrd="0" presId="urn:microsoft.com/office/officeart/2008/layout/PictureStrips"/>
    <dgm:cxn modelId="{C0C58929-11A7-4BCC-9106-132C8934EBCC}" type="presParOf" srcId="{08B94B5F-0D67-41B9-AEE5-5B11FC4DB8EA}" destId="{E5034C36-CB59-412E-91D6-3E82A6B39BFB}" srcOrd="0" destOrd="0" presId="urn:microsoft.com/office/officeart/2008/layout/PictureStrips"/>
    <dgm:cxn modelId="{ADBD631D-42CE-41AE-81F1-A7A48F954A80}" type="presParOf" srcId="{08B94B5F-0D67-41B9-AEE5-5B11FC4DB8EA}" destId="{C5692928-0A7C-4A48-BD7D-7395964F6CC6}" srcOrd="1" destOrd="0" presId="urn:microsoft.com/office/officeart/2008/layout/PictureStrips"/>
    <dgm:cxn modelId="{955BD656-E1C9-40DE-9716-48980B718546}" type="presParOf" srcId="{B400EA49-1FB9-4FF7-BBFB-10C301FC2FAB}" destId="{2A45044A-D7A8-44E1-9F8E-DDF9225B03CB}" srcOrd="7" destOrd="0" presId="urn:microsoft.com/office/officeart/2008/layout/PictureStrips"/>
    <dgm:cxn modelId="{84D334D3-CADE-4A1D-A89C-09BA29FF238F}" type="presParOf" srcId="{B400EA49-1FB9-4FF7-BBFB-10C301FC2FAB}" destId="{9487FE61-95F8-4D03-B224-3D1060FB27FB}" srcOrd="8" destOrd="0" presId="urn:microsoft.com/office/officeart/2008/layout/PictureStrips"/>
    <dgm:cxn modelId="{8DA87D6F-442E-4278-B743-68A6189786C1}" type="presParOf" srcId="{9487FE61-95F8-4D03-B224-3D1060FB27FB}" destId="{DF736E27-C389-4517-95DD-A544D0981866}" srcOrd="0" destOrd="0" presId="urn:microsoft.com/office/officeart/2008/layout/PictureStrips"/>
    <dgm:cxn modelId="{589804E4-3C35-496F-8125-51DE33374439}" type="presParOf" srcId="{9487FE61-95F8-4D03-B224-3D1060FB27FB}" destId="{0B44B75B-7D46-449E-B957-660096095E46}" srcOrd="1" destOrd="0" presId="urn:microsoft.com/office/officeart/2008/layout/PictureStrips"/>
    <dgm:cxn modelId="{8D6F90C7-ED8A-4868-9383-6F576EDFD3D1}" type="presParOf" srcId="{B400EA49-1FB9-4FF7-BBFB-10C301FC2FAB}" destId="{D9EE9FD8-ED01-4A75-A69F-2DBDADD5B2CC}" srcOrd="9" destOrd="0" presId="urn:microsoft.com/office/officeart/2008/layout/PictureStrips"/>
    <dgm:cxn modelId="{7815A2AE-40E1-4335-AE63-2D4FA60F162B}" type="presParOf" srcId="{B400EA49-1FB9-4FF7-BBFB-10C301FC2FAB}" destId="{E6A3A8A7-761C-445F-A4A1-34C82D190576}" srcOrd="10" destOrd="0" presId="urn:microsoft.com/office/officeart/2008/layout/PictureStrips"/>
    <dgm:cxn modelId="{B304D7EB-B86E-4C2D-8925-526FAB2477ED}" type="presParOf" srcId="{E6A3A8A7-761C-445F-A4A1-34C82D190576}" destId="{E26B9CF6-CFCE-4C71-8FFF-ABC11BB61C68}" srcOrd="0" destOrd="0" presId="urn:microsoft.com/office/officeart/2008/layout/PictureStrips"/>
    <dgm:cxn modelId="{DA2B2413-FDBA-41D6-8439-D9CA171E1DA1}" type="presParOf" srcId="{E6A3A8A7-761C-445F-A4A1-34C82D190576}" destId="{90971FB5-7171-4DE5-B324-F4B8D7593816}" srcOrd="1" destOrd="0" presId="urn:microsoft.com/office/officeart/2008/layout/PictureStrips"/>
    <dgm:cxn modelId="{0B79FDD9-C11B-4EB2-9377-F4304128D562}" type="presParOf" srcId="{B400EA49-1FB9-4FF7-BBFB-10C301FC2FAB}" destId="{874853DD-E2A0-46C1-84A7-DDFC9F6F799B}" srcOrd="11" destOrd="0" presId="urn:microsoft.com/office/officeart/2008/layout/PictureStrips"/>
    <dgm:cxn modelId="{D7B803A0-754F-4A07-90C7-8FC60ECEB9C3}" type="presParOf" srcId="{B400EA49-1FB9-4FF7-BBFB-10C301FC2FAB}" destId="{689AA233-4D13-4A21-AE07-D240030ACF99}" srcOrd="12" destOrd="0" presId="urn:microsoft.com/office/officeart/2008/layout/PictureStrips"/>
    <dgm:cxn modelId="{B84F9C5B-4C7E-4267-9CDC-6FB82817CC35}" type="presParOf" srcId="{689AA233-4D13-4A21-AE07-D240030ACF99}" destId="{60B62940-2A6C-4C45-B650-EC55F805D944}" srcOrd="0" destOrd="0" presId="urn:microsoft.com/office/officeart/2008/layout/PictureStrips"/>
    <dgm:cxn modelId="{4D136044-B45F-4E6F-B996-8817E4A6B99B}" type="presParOf" srcId="{689AA233-4D13-4A21-AE07-D240030ACF99}" destId="{02EA1C2C-B790-43D1-B0B0-6E834A6B8820}" srcOrd="1" destOrd="0" presId="urn:microsoft.com/office/officeart/2008/layout/PictureStrips"/>
    <dgm:cxn modelId="{81596DB6-7239-45CE-8593-4701362EAEE5}" type="presParOf" srcId="{B400EA49-1FB9-4FF7-BBFB-10C301FC2FAB}" destId="{51269C59-A3FD-40CA-AEF4-18E9EE5E918B}" srcOrd="13" destOrd="0" presId="urn:microsoft.com/office/officeart/2008/layout/PictureStrips"/>
    <dgm:cxn modelId="{5FE14821-91AC-40A9-BDB0-A50BF643ABA1}" type="presParOf" srcId="{B400EA49-1FB9-4FF7-BBFB-10C301FC2FAB}" destId="{57110D4F-83B8-42A0-B650-0F3EDFDA553B}" srcOrd="14" destOrd="0" presId="urn:microsoft.com/office/officeart/2008/layout/PictureStrips"/>
    <dgm:cxn modelId="{D1924ADB-0418-49C7-8357-24F441941433}" type="presParOf" srcId="{57110D4F-83B8-42A0-B650-0F3EDFDA553B}" destId="{17AB22FF-18BE-4539-A8EC-4D816BC24B49}" srcOrd="0" destOrd="0" presId="urn:microsoft.com/office/officeart/2008/layout/PictureStrips"/>
    <dgm:cxn modelId="{6333EA8E-F6F5-44FB-95B4-FEBDCC26DCBE}" type="presParOf" srcId="{57110D4F-83B8-42A0-B650-0F3EDFDA553B}" destId="{0E8E0183-360E-49F6-B07C-C7D7C03960D1}" srcOrd="1" destOrd="0" presId="urn:microsoft.com/office/officeart/2008/layout/PictureStrips"/>
    <dgm:cxn modelId="{F0A9E03B-469D-4F17-99C0-30F696EA54D1}" type="presParOf" srcId="{B400EA49-1FB9-4FF7-BBFB-10C301FC2FAB}" destId="{0533A1D6-0FFC-4A84-B786-BB047689C934}" srcOrd="15" destOrd="0" presId="urn:microsoft.com/office/officeart/2008/layout/PictureStrips"/>
    <dgm:cxn modelId="{B4038731-D14F-4915-B02D-DA6BD0A1DF1C}" type="presParOf" srcId="{B400EA49-1FB9-4FF7-BBFB-10C301FC2FAB}" destId="{D7DA2A38-EE62-40CB-BCE5-5DB4F0FCDAD3}" srcOrd="16" destOrd="0" presId="urn:microsoft.com/office/officeart/2008/layout/PictureStrips"/>
    <dgm:cxn modelId="{87328250-CC99-499C-A7A4-3DEDED278739}" type="presParOf" srcId="{D7DA2A38-EE62-40CB-BCE5-5DB4F0FCDAD3}" destId="{887170E5-0092-4F3D-B36F-187DA9B07824}" srcOrd="0" destOrd="0" presId="urn:microsoft.com/office/officeart/2008/layout/PictureStrips"/>
    <dgm:cxn modelId="{729B11E5-3B6C-404F-A6C2-71D94095207C}" type="presParOf" srcId="{D7DA2A38-EE62-40CB-BCE5-5DB4F0FCDAD3}" destId="{AAB7B342-608A-4799-BCF5-9391369F711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14.07.2012 № 717 (приложения №9, № 12)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ACDD5-57BA-4869-A5AD-5208B8CFCF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31.03.2017 № 36</a:t>
          </a:r>
          <a:endParaRPr lang="ru-RU" dirty="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13.02.2017 № 63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  <dgm:pt modelId="{8CF3A8C3-E2BF-48DC-BFC3-526169FE6798}" type="pres">
      <dgm:prSet presAssocID="{182927E8-8973-4E62-B7C1-06AF2F6DF368}" presName="space" presStyleCnt="0"/>
      <dgm:spPr/>
    </dgm:pt>
    <dgm:pt modelId="{6875067E-3452-4117-BCB8-48E0DEA2D1AD}" type="pres">
      <dgm:prSet presAssocID="{D94ACDD5-57BA-4869-A5AD-5208B8CFCF74}" presName="composite" presStyleCnt="0"/>
      <dgm:spPr/>
    </dgm:pt>
    <dgm:pt modelId="{1C23C0A9-0F59-4E7B-830F-7EC7CE38D1CD}" type="pres">
      <dgm:prSet presAssocID="{D94ACDD5-57BA-4869-A5AD-5208B8CFCF74}" presName="par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A6B32-6DB7-40EE-8955-E2863455096A}" type="pres">
      <dgm:prSet presAssocID="{D94ACDD5-57BA-4869-A5AD-5208B8CFCF74}" presName="desTx" presStyleLbl="revTx" presStyleIdx="0" presStyleCnt="1">
        <dgm:presLayoutVars>
          <dgm:bulletEnabled val="1"/>
        </dgm:presLayoutVars>
      </dgm:prSet>
      <dgm:spPr/>
    </dgm:pt>
  </dgm:ptLst>
  <dgm:cxnLst>
    <dgm:cxn modelId="{FD38E597-1254-4A4E-B31E-3DB9E7673A97}" type="presOf" srcId="{D94ACDD5-57BA-4869-A5AD-5208B8CFCF74}" destId="{1C23C0A9-0F59-4E7B-830F-7EC7CE38D1CD}" srcOrd="0" destOrd="0" presId="urn:microsoft.com/office/officeart/2005/8/layout/chevron1"/>
    <dgm:cxn modelId="{62025380-A3B6-4B65-B723-BE0941F022D9}" type="presOf" srcId="{8E1B4741-74BB-4E5F-A32F-3066C7604931}" destId="{B45D1D77-C20F-4633-A23B-C5237EC8937E}" srcOrd="0" destOrd="0" presId="urn:microsoft.com/office/officeart/2005/8/layout/chevron1"/>
    <dgm:cxn modelId="{019328C9-83EF-4B69-8CB6-780C2783792D}" type="presOf" srcId="{67EDB86F-9C24-47D0-840B-47F8155FE316}" destId="{524BBD77-D836-4BEE-A19E-A2052DF9DF1E}" srcOrd="0" destOrd="0" presId="urn:microsoft.com/office/officeart/2005/8/layout/chevron1"/>
    <dgm:cxn modelId="{B420511A-49AD-4517-B0D1-7B70C06E5D6D}" type="presOf" srcId="{556A4FA1-392E-47FA-8868-BACC96157991}" destId="{F22AD7F2-3EEF-4299-9CDF-67168AD17A93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EC266292-1513-45DA-A73A-E0E96D7AF411}" type="presOf" srcId="{AC8CCFD6-6E1D-4CAA-B69E-2FEC00E95102}" destId="{0A6E3086-41B0-4C13-BA08-1712139269F9}" srcOrd="0" destOrd="0" presId="urn:microsoft.com/office/officeart/2005/8/layout/chevron1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7BA1D576-0C64-4378-B82A-386E90F90E3D}" type="presParOf" srcId="{0A6E3086-41B0-4C13-BA08-1712139269F9}" destId="{235C06C9-992D-4A12-A327-362D68D5EF2C}" srcOrd="0" destOrd="0" presId="urn:microsoft.com/office/officeart/2005/8/layout/chevron1"/>
    <dgm:cxn modelId="{03052299-C4A9-4CBD-AB53-98AB9BA6C48F}" type="presParOf" srcId="{235C06C9-992D-4A12-A327-362D68D5EF2C}" destId="{524BBD77-D836-4BEE-A19E-A2052DF9DF1E}" srcOrd="0" destOrd="0" presId="urn:microsoft.com/office/officeart/2005/8/layout/chevron1"/>
    <dgm:cxn modelId="{8B7EDA44-3220-4272-9A2A-EDCF2B2A0D53}" type="presParOf" srcId="{235C06C9-992D-4A12-A327-362D68D5EF2C}" destId="{B45D1D77-C20F-4633-A23B-C5237EC8937E}" srcOrd="1" destOrd="0" presId="urn:microsoft.com/office/officeart/2005/8/layout/chevron1"/>
    <dgm:cxn modelId="{35BDE0F1-3744-4C7C-9033-A4350C93556A}" type="presParOf" srcId="{0A6E3086-41B0-4C13-BA08-1712139269F9}" destId="{0F7C48C2-6EA7-4665-91A1-5DD97E2A8DEB}" srcOrd="1" destOrd="0" presId="urn:microsoft.com/office/officeart/2005/8/layout/chevron1"/>
    <dgm:cxn modelId="{C01FAE61-3309-4256-ADD0-D82FF918322E}" type="presParOf" srcId="{0A6E3086-41B0-4C13-BA08-1712139269F9}" destId="{0868E3A6-C392-444F-9743-319B3B1EDF00}" srcOrd="2" destOrd="0" presId="urn:microsoft.com/office/officeart/2005/8/layout/chevron1"/>
    <dgm:cxn modelId="{2BFA97E6-7482-4959-99CC-80706C24C89D}" type="presParOf" srcId="{0868E3A6-C392-444F-9743-319B3B1EDF00}" destId="{F22AD7F2-3EEF-4299-9CDF-67168AD17A93}" srcOrd="0" destOrd="0" presId="urn:microsoft.com/office/officeart/2005/8/layout/chevron1"/>
    <dgm:cxn modelId="{D9F06FAE-5EEE-4C22-A994-FD0979F67DA6}" type="presParOf" srcId="{0868E3A6-C392-444F-9743-319B3B1EDF00}" destId="{1800FBD1-1012-4520-A363-6929414C3C50}" srcOrd="1" destOrd="0" presId="urn:microsoft.com/office/officeart/2005/8/layout/chevron1"/>
    <dgm:cxn modelId="{6E817F60-98AA-40FD-8771-761A41862176}" type="presParOf" srcId="{0A6E3086-41B0-4C13-BA08-1712139269F9}" destId="{8CF3A8C3-E2BF-48DC-BFC3-526169FE6798}" srcOrd="3" destOrd="0" presId="urn:microsoft.com/office/officeart/2005/8/layout/chevron1"/>
    <dgm:cxn modelId="{E3CE39BD-69EF-48F3-B0E0-20E6DCCC9A70}" type="presParOf" srcId="{0A6E3086-41B0-4C13-BA08-1712139269F9}" destId="{6875067E-3452-4117-BCB8-48E0DEA2D1AD}" srcOrd="4" destOrd="0" presId="urn:microsoft.com/office/officeart/2005/8/layout/chevron1"/>
    <dgm:cxn modelId="{AA1C7355-2471-4BEC-B0B5-CEF58A7857C4}" type="presParOf" srcId="{6875067E-3452-4117-BCB8-48E0DEA2D1AD}" destId="{1C23C0A9-0F59-4E7B-830F-7EC7CE38D1CD}" srcOrd="0" destOrd="0" presId="urn:microsoft.com/office/officeart/2005/8/layout/chevron1"/>
    <dgm:cxn modelId="{224CAEFF-4A35-412B-99F4-87F1B424AD8A}" type="presParOf" srcId="{6875067E-3452-4117-BCB8-48E0DEA2D1AD}" destId="{B27A6B32-6DB7-40EE-8955-E2863455096A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A10FFE-2A57-4B6F-9670-D063761E5E39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0CE16E-3BD8-4D53-AEE0-EDC4DA09940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Направления приобретения семян</a:t>
          </a:r>
          <a:endParaRPr lang="ru-RU" sz="1600" dirty="0">
            <a:solidFill>
              <a:schemeClr val="tx1"/>
            </a:solidFill>
          </a:endParaRPr>
        </a:p>
      </dgm:t>
    </dgm:pt>
    <dgm:pt modelId="{3CC6569A-3654-45A7-A997-3BC64175EBA8}" type="parTrans" cxnId="{F46C5BEA-AF26-463F-B3D3-1ABDBD29EC4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78ADE6-7547-41C1-9CAE-B246C003D63C}" type="sibTrans" cxnId="{F46C5BEA-AF26-463F-B3D3-1ABDBD29EC4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FD3D7A9-7B88-47F5-93E5-1F3845949B01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За счет средств федерального и областного бюджетов</a:t>
          </a:r>
          <a:endParaRPr lang="ru-RU" sz="1200" dirty="0">
            <a:solidFill>
              <a:schemeClr val="tx1"/>
            </a:solidFill>
          </a:endParaRPr>
        </a:p>
      </dgm:t>
    </dgm:pt>
    <dgm:pt modelId="{74C4697E-E074-412B-BE45-F4C518BFF0FC}" type="parTrans" cxnId="{9EA31405-1744-4F89-9403-EA709767265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5A808CC-1BB5-41A0-9ABF-A263CE60B550}" type="sibTrans" cxnId="{9EA31405-1744-4F89-9403-EA709767265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D0F6025-4A63-4D24-B98C-5C76EB12E527}">
      <dgm:prSet phldrT="[Текст]" custT="1"/>
      <dgm:spPr/>
      <dgm:t>
        <a:bodyPr/>
        <a:lstStyle/>
        <a:p>
          <a:pPr algn="l"/>
          <a:r>
            <a:rPr lang="ru-RU" sz="1200" dirty="0" smtClean="0">
              <a:solidFill>
                <a:schemeClr val="tx1"/>
              </a:solidFill>
            </a:rPr>
            <a:t>                         За счет средств областного бюджета</a:t>
          </a:r>
          <a:endParaRPr lang="ru-RU" sz="1200" dirty="0">
            <a:solidFill>
              <a:schemeClr val="tx1"/>
            </a:solidFill>
          </a:endParaRPr>
        </a:p>
      </dgm:t>
    </dgm:pt>
    <dgm:pt modelId="{74211626-CB0D-4A48-AD3E-F981680DCA83}" type="parTrans" cxnId="{88E07717-376D-4F20-9382-7577A9EB6B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DDA16BA-4439-4792-BE74-77392248CA0F}" type="sibTrans" cxnId="{88E07717-376D-4F20-9382-7577A9EB6B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AD5AFED-7FC7-4F89-BB82-1FB0E4728911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Приобретение семян, включая сорта (гибриды) импортной селекции</a:t>
          </a:r>
          <a:endParaRPr lang="ru-RU" sz="1200" dirty="0">
            <a:solidFill>
              <a:schemeClr val="tx1"/>
            </a:solidFill>
          </a:endParaRPr>
        </a:p>
      </dgm:t>
    </dgm:pt>
    <dgm:pt modelId="{081F4BC3-DA36-4D34-A84B-6207399C2E88}" type="parTrans" cxnId="{7C469FF5-51D7-4464-ADB9-95E6D8D2CD9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B341300-3464-4EA1-9C2B-B6A01CE1A6A2}" type="sibTrans" cxnId="{7C469FF5-51D7-4464-ADB9-95E6D8D2CD9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79EDD85-71B4-42DE-90C7-5A0326507C0C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Приобретение семян, включая сорта импортной селекции</a:t>
          </a:r>
          <a:endParaRPr lang="ru-RU" sz="1200" dirty="0">
            <a:solidFill>
              <a:schemeClr val="tx1"/>
            </a:solidFill>
          </a:endParaRPr>
        </a:p>
      </dgm:t>
    </dgm:pt>
    <dgm:pt modelId="{DDCFC549-7C94-4A1D-AABA-6DACE5CCC584}" type="parTrans" cxnId="{1EB19DB1-B90F-43F1-B709-1E68D0EE8A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607EC16-9BF8-4901-80E2-8D4D364B0680}" type="sibTrans" cxnId="{1EB19DB1-B90F-43F1-B709-1E68D0EE8A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920F819-4C47-449E-A016-174873D998AC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Производство мини-клубней картофеля сельскохозяйственными товаропроизводителями, имеющими функционирующую лабораторию безвирусного семеноводства картофеля.</a:t>
          </a:r>
          <a:endParaRPr lang="ru-RU" sz="1200" dirty="0">
            <a:solidFill>
              <a:schemeClr val="tx1"/>
            </a:solidFill>
          </a:endParaRPr>
        </a:p>
      </dgm:t>
    </dgm:pt>
    <dgm:pt modelId="{E1A059DE-9A9F-439F-9BE3-F63442EF8AF5}" type="parTrans" cxnId="{BB3AC3E2-27C3-4092-9C5D-FB207624D12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8D173E8-743E-47CF-BAF0-F4E676BADCF3}" type="sibTrans" cxnId="{BB3AC3E2-27C3-4092-9C5D-FB207624D12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A28127D-534D-455E-BB03-FBD4D56A2B14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Приобретение семян, произведенных сельскохозяйственными товаропроизводителями Нижегородской области, включенными в Реестр сельскохозяйственных организаций, осуществляющих производство и реализацию семян высших репродукций</a:t>
          </a:r>
          <a:endParaRPr lang="ru-RU" sz="1200" dirty="0">
            <a:solidFill>
              <a:schemeClr val="tx1"/>
            </a:solidFill>
          </a:endParaRPr>
        </a:p>
      </dgm:t>
    </dgm:pt>
    <dgm:pt modelId="{FCB07829-F8F0-49CD-8BB4-87A2A8D88245}" type="parTrans" cxnId="{BDF9A663-AE81-47A7-8DD9-3E35D9D0702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6BF19F7-7A32-4580-811E-D1767AC8807E}" type="sibTrans" cxnId="{BDF9A663-AE81-47A7-8DD9-3E35D9D0702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8194917-D199-49B2-9F3C-D9563FB8CF32}">
      <dgm:prSet custT="1"/>
      <dgm:spPr/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по перечню, утверждаемому Минсельхозом России на 1 гектар площади, засеваемой элитными семенами по ставкам, определяемым министерством сельского хозяйства и продовольственных ресурсов НО</a:t>
          </a:r>
          <a:endParaRPr lang="ru-RU" sz="1000" dirty="0">
            <a:solidFill>
              <a:schemeClr val="tx1"/>
            </a:solidFill>
          </a:endParaRPr>
        </a:p>
      </dgm:t>
    </dgm:pt>
    <dgm:pt modelId="{21C74814-7C0A-4A88-BC23-CF77C2CFD88A}" type="parTrans" cxnId="{3C54EBF5-F623-402F-B47B-5A325F694EF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29DC788-B0C2-4B2C-9277-9BEA38C5E327}" type="sibTrans" cxnId="{3C54EBF5-F623-402F-B47B-5A325F694EF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8367602-71C7-4CB4-807D-13D24C87DDBA}">
      <dgm:prSet custT="1"/>
      <dgm:spPr/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за 1 штуку приобретенных элитных семян по ставкам, определяемым министерством сельского хозяйства и продовольственных ресурсов НО</a:t>
          </a:r>
          <a:endParaRPr lang="ru-RU" sz="1000" dirty="0">
            <a:solidFill>
              <a:schemeClr val="tx1"/>
            </a:solidFill>
          </a:endParaRPr>
        </a:p>
      </dgm:t>
    </dgm:pt>
    <dgm:pt modelId="{6E046DF3-DE46-4B29-98B0-97478D75B599}" type="parTrans" cxnId="{E6928B0A-78F2-46AC-8469-3879A68AEAA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8CCC537-CEFF-4FD7-A617-8C719F692B76}" type="sibTrans" cxnId="{E6928B0A-78F2-46AC-8469-3879A68AEAA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8507166-2D52-4BBB-B865-406FFCBF077A}">
      <dgm:prSet custT="1"/>
      <dgm:spPr/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за 1 тонну или 1 посевную единицу семян или в размере процента от стоимости семян (для семян овощных и бахчевых культур) по ставкам, определяемым министерством сельского хозяйства и продовольственных ресурсов НО</a:t>
          </a:r>
          <a:endParaRPr lang="ru-RU" sz="1000" dirty="0">
            <a:solidFill>
              <a:schemeClr val="tx1"/>
            </a:solidFill>
          </a:endParaRPr>
        </a:p>
      </dgm:t>
    </dgm:pt>
    <dgm:pt modelId="{12616B9F-19E1-4707-BA06-42E60E869FFF}" type="parTrans" cxnId="{1CB7540C-AFFE-4114-B009-CF7640F74AB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A10E988-6BBB-47F0-9535-9436E9AFACEB}" type="sibTrans" cxnId="{1CB7540C-AFFE-4114-B009-CF7640F74AB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117A596-7211-404C-9FCB-03F21F2F3BAF}">
      <dgm:prSet custT="1"/>
      <dgm:spPr/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за 1 тонну приобретенных элитных семян по ставкам, определяемым министерством сельского хозяйства и продовольственных ресурсов НО</a:t>
          </a:r>
          <a:endParaRPr lang="ru-RU" sz="1000" dirty="0">
            <a:solidFill>
              <a:schemeClr val="tx1"/>
            </a:solidFill>
          </a:endParaRPr>
        </a:p>
      </dgm:t>
    </dgm:pt>
    <dgm:pt modelId="{5D625E34-E6D7-4E9B-8C51-5F5E9061B7CC}" type="parTrans" cxnId="{7E28DC6B-1262-4F58-A8F8-114B9E5D3E1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CEDCECD-48D4-4C17-9B5C-8F4A1EDBE772}" type="sibTrans" cxnId="{7E28DC6B-1262-4F58-A8F8-114B9E5D3E1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DBED1EB-4CB4-44CA-9F9D-491453CCCCDC}" type="pres">
      <dgm:prSet presAssocID="{E6A10FFE-2A57-4B6F-9670-D063761E5E3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14CA23D-8C5F-4988-88D0-A2566BC3C0CF}" type="pres">
      <dgm:prSet presAssocID="{300CE16E-3BD8-4D53-AEE0-EDC4DA09940A}" presName="vertOne" presStyleCnt="0"/>
      <dgm:spPr/>
    </dgm:pt>
    <dgm:pt modelId="{9CF30A0C-9EFC-4E0F-8CB2-508CB3BBFCF9}" type="pres">
      <dgm:prSet presAssocID="{300CE16E-3BD8-4D53-AEE0-EDC4DA09940A}" presName="txOne" presStyleLbl="node0" presStyleIdx="0" presStyleCnt="1" custAng="0" custScaleY="162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0D2FD7-410E-4E7F-B1C9-267FA9F9C0DB}" type="pres">
      <dgm:prSet presAssocID="{300CE16E-3BD8-4D53-AEE0-EDC4DA09940A}" presName="parTransOne" presStyleCnt="0"/>
      <dgm:spPr/>
    </dgm:pt>
    <dgm:pt modelId="{C9EA9BBF-7B5A-4625-A590-2A4853255B1D}" type="pres">
      <dgm:prSet presAssocID="{300CE16E-3BD8-4D53-AEE0-EDC4DA09940A}" presName="horzOne" presStyleCnt="0"/>
      <dgm:spPr/>
    </dgm:pt>
    <dgm:pt modelId="{BAB61AC0-6C2D-4D46-B70D-F02BA51A9011}" type="pres">
      <dgm:prSet presAssocID="{4FD3D7A9-7B88-47F5-93E5-1F3845949B01}" presName="vertTwo" presStyleCnt="0"/>
      <dgm:spPr/>
    </dgm:pt>
    <dgm:pt modelId="{7C613BBE-9FAD-4DE6-88A8-E92C947E8B93}" type="pres">
      <dgm:prSet presAssocID="{4FD3D7A9-7B88-47F5-93E5-1F3845949B01}" presName="txTwo" presStyleLbl="node2" presStyleIdx="0" presStyleCnt="2" custScaleY="37913" custLinFactNeighborY="-63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A14D5D-5C67-423D-945E-16364A081021}" type="pres">
      <dgm:prSet presAssocID="{4FD3D7A9-7B88-47F5-93E5-1F3845949B01}" presName="parTransTwo" presStyleCnt="0"/>
      <dgm:spPr/>
    </dgm:pt>
    <dgm:pt modelId="{27C32C25-CA26-4665-A74C-61074C10EA9D}" type="pres">
      <dgm:prSet presAssocID="{4FD3D7A9-7B88-47F5-93E5-1F3845949B01}" presName="horzTwo" presStyleCnt="0"/>
      <dgm:spPr/>
    </dgm:pt>
    <dgm:pt modelId="{199E355C-31B8-41E0-9684-C960EADBE27A}" type="pres">
      <dgm:prSet presAssocID="{979EDD85-71B4-42DE-90C7-5A0326507C0C}" presName="vertThree" presStyleCnt="0"/>
      <dgm:spPr/>
    </dgm:pt>
    <dgm:pt modelId="{75A2569E-CAED-43F8-8ABD-96CEDD0BFF24}" type="pres">
      <dgm:prSet presAssocID="{979EDD85-71B4-42DE-90C7-5A0326507C0C}" presName="txThree" presStyleLbl="node3" presStyleIdx="0" presStyleCnt="4" custScaleY="138310" custLinFactNeighborY="-127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E8B7EC-CBD5-4C38-935D-1FE4B58DF302}" type="pres">
      <dgm:prSet presAssocID="{979EDD85-71B4-42DE-90C7-5A0326507C0C}" presName="parTransThree" presStyleCnt="0"/>
      <dgm:spPr/>
    </dgm:pt>
    <dgm:pt modelId="{C1C315E4-7C49-4ECA-AF96-D212C4B4CF9D}" type="pres">
      <dgm:prSet presAssocID="{979EDD85-71B4-42DE-90C7-5A0326507C0C}" presName="horzThree" presStyleCnt="0"/>
      <dgm:spPr/>
    </dgm:pt>
    <dgm:pt modelId="{FC2D5C20-6BB0-4EDC-BE25-4A591636CF6C}" type="pres">
      <dgm:prSet presAssocID="{98194917-D199-49B2-9F3C-D9563FB8CF32}" presName="vertFour" presStyleCnt="0">
        <dgm:presLayoutVars>
          <dgm:chPref val="3"/>
        </dgm:presLayoutVars>
      </dgm:prSet>
      <dgm:spPr/>
    </dgm:pt>
    <dgm:pt modelId="{9BD1D47F-859B-4488-A6AA-127F0F0EB1B8}" type="pres">
      <dgm:prSet presAssocID="{98194917-D199-49B2-9F3C-D9563FB8CF32}" presName="txFour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93886D-A779-424E-8C6A-77EFF7476BD8}" type="pres">
      <dgm:prSet presAssocID="{98194917-D199-49B2-9F3C-D9563FB8CF32}" presName="horzFour" presStyleCnt="0"/>
      <dgm:spPr/>
    </dgm:pt>
    <dgm:pt modelId="{E490B49C-E5D5-4B03-BF34-23158C1DB1AD}" type="pres">
      <dgm:prSet presAssocID="{05A808CC-1BB5-41A0-9ABF-A263CE60B550}" presName="sibSpaceTwo" presStyleCnt="0"/>
      <dgm:spPr/>
    </dgm:pt>
    <dgm:pt modelId="{A439374E-2550-4482-8E95-8DFDCA9B271B}" type="pres">
      <dgm:prSet presAssocID="{0D0F6025-4A63-4D24-B98C-5C76EB12E527}" presName="vertTwo" presStyleCnt="0"/>
      <dgm:spPr/>
    </dgm:pt>
    <dgm:pt modelId="{C61241EE-97C4-4AC2-8FC4-5EF0A3309014}" type="pres">
      <dgm:prSet presAssocID="{0D0F6025-4A63-4D24-B98C-5C76EB12E527}" presName="txTwo" presStyleLbl="node2" presStyleIdx="1" presStyleCnt="2" custScaleY="37913" custLinFactNeighborY="-63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F34649-B1D7-4AEE-8807-6BEB00D84C0E}" type="pres">
      <dgm:prSet presAssocID="{0D0F6025-4A63-4D24-B98C-5C76EB12E527}" presName="parTransTwo" presStyleCnt="0"/>
      <dgm:spPr/>
    </dgm:pt>
    <dgm:pt modelId="{E94AD911-E97C-43AD-A119-33943A923E03}" type="pres">
      <dgm:prSet presAssocID="{0D0F6025-4A63-4D24-B98C-5C76EB12E527}" presName="horzTwo" presStyleCnt="0"/>
      <dgm:spPr/>
    </dgm:pt>
    <dgm:pt modelId="{15FA581C-2A9A-4E3C-8DDE-659555C9B7C0}" type="pres">
      <dgm:prSet presAssocID="{FAD5AFED-7FC7-4F89-BB82-1FB0E4728911}" presName="vertThree" presStyleCnt="0"/>
      <dgm:spPr/>
    </dgm:pt>
    <dgm:pt modelId="{209EBE35-E731-4997-B469-79EE190E3CBF}" type="pres">
      <dgm:prSet presAssocID="{FAD5AFED-7FC7-4F89-BB82-1FB0E4728911}" presName="txThree" presStyleLbl="node3" presStyleIdx="1" presStyleCnt="4" custScaleY="138310" custLinFactNeighborY="-127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591009-32CD-4F4E-9ADC-CBC9FC60CB77}" type="pres">
      <dgm:prSet presAssocID="{FAD5AFED-7FC7-4F89-BB82-1FB0E4728911}" presName="parTransThree" presStyleCnt="0"/>
      <dgm:spPr/>
    </dgm:pt>
    <dgm:pt modelId="{430DC60F-03C9-4FB3-9AD1-A0B073829B8F}" type="pres">
      <dgm:prSet presAssocID="{FAD5AFED-7FC7-4F89-BB82-1FB0E4728911}" presName="horzThree" presStyleCnt="0"/>
      <dgm:spPr/>
    </dgm:pt>
    <dgm:pt modelId="{8CCD6354-46AF-4C6F-A8F7-A991B5BD5B81}" type="pres">
      <dgm:prSet presAssocID="{A8507166-2D52-4BBB-B865-406FFCBF077A}" presName="vertFour" presStyleCnt="0">
        <dgm:presLayoutVars>
          <dgm:chPref val="3"/>
        </dgm:presLayoutVars>
      </dgm:prSet>
      <dgm:spPr/>
    </dgm:pt>
    <dgm:pt modelId="{98D49283-FCC6-403D-8E28-F287208B5F8B}" type="pres">
      <dgm:prSet presAssocID="{A8507166-2D52-4BBB-B865-406FFCBF077A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4DC0CD-6573-4BF0-85AF-1D1BE5442F93}" type="pres">
      <dgm:prSet presAssocID="{A8507166-2D52-4BBB-B865-406FFCBF077A}" presName="horzFour" presStyleCnt="0"/>
      <dgm:spPr/>
    </dgm:pt>
    <dgm:pt modelId="{4689D7BA-B439-433C-B998-7055FAC3BB03}" type="pres">
      <dgm:prSet presAssocID="{4B341300-3464-4EA1-9C2B-B6A01CE1A6A2}" presName="sibSpaceThree" presStyleCnt="0"/>
      <dgm:spPr/>
    </dgm:pt>
    <dgm:pt modelId="{45742AA5-D499-4194-A609-F5B0144A97BA}" type="pres">
      <dgm:prSet presAssocID="{7920F819-4C47-449E-A016-174873D998AC}" presName="vertThree" presStyleCnt="0"/>
      <dgm:spPr/>
    </dgm:pt>
    <dgm:pt modelId="{1D3F1CFF-0C84-4C86-A682-3DA9EAE3C0DC}" type="pres">
      <dgm:prSet presAssocID="{7920F819-4C47-449E-A016-174873D998AC}" presName="txThree" presStyleLbl="node3" presStyleIdx="2" presStyleCnt="4" custScaleY="138310" custLinFactNeighborY="-127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7DAFE-A53E-4BD6-929E-9547D5C1388D}" type="pres">
      <dgm:prSet presAssocID="{7920F819-4C47-449E-A016-174873D998AC}" presName="parTransThree" presStyleCnt="0"/>
      <dgm:spPr/>
    </dgm:pt>
    <dgm:pt modelId="{0EDCF47D-1D70-4CBB-89DF-FD9698686B99}" type="pres">
      <dgm:prSet presAssocID="{7920F819-4C47-449E-A016-174873D998AC}" presName="horzThree" presStyleCnt="0"/>
      <dgm:spPr/>
    </dgm:pt>
    <dgm:pt modelId="{F7D76083-EB67-47BA-A48E-03D8A0C501F6}" type="pres">
      <dgm:prSet presAssocID="{B8367602-71C7-4CB4-807D-13D24C87DDBA}" presName="vertFour" presStyleCnt="0">
        <dgm:presLayoutVars>
          <dgm:chPref val="3"/>
        </dgm:presLayoutVars>
      </dgm:prSet>
      <dgm:spPr/>
    </dgm:pt>
    <dgm:pt modelId="{106C17E4-7282-4102-8F90-483AF3031A15}" type="pres">
      <dgm:prSet presAssocID="{B8367602-71C7-4CB4-807D-13D24C87DDBA}" presName="txFour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705513-83CD-4610-BAB5-4F62DB228CB1}" type="pres">
      <dgm:prSet presAssocID="{B8367602-71C7-4CB4-807D-13D24C87DDBA}" presName="horzFour" presStyleCnt="0"/>
      <dgm:spPr/>
    </dgm:pt>
    <dgm:pt modelId="{68BEF2E1-A7E7-41DA-8EAB-AD169B918D02}" type="pres">
      <dgm:prSet presAssocID="{C8D173E8-743E-47CF-BAF0-F4E676BADCF3}" presName="sibSpaceThree" presStyleCnt="0"/>
      <dgm:spPr/>
    </dgm:pt>
    <dgm:pt modelId="{E7385B8B-15A6-4E52-A7D1-9A7CEFAECDF7}" type="pres">
      <dgm:prSet presAssocID="{9A28127D-534D-455E-BB03-FBD4D56A2B14}" presName="vertThree" presStyleCnt="0"/>
      <dgm:spPr/>
    </dgm:pt>
    <dgm:pt modelId="{A3751BA0-1C74-4329-AFE2-D944A4233362}" type="pres">
      <dgm:prSet presAssocID="{9A28127D-534D-455E-BB03-FBD4D56A2B14}" presName="txThree" presStyleLbl="node3" presStyleIdx="3" presStyleCnt="4" custScaleY="138310" custLinFactNeighborY="-127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1C9829-75B3-4805-9FEC-DC2577DBC428}" type="pres">
      <dgm:prSet presAssocID="{9A28127D-534D-455E-BB03-FBD4D56A2B14}" presName="parTransThree" presStyleCnt="0"/>
      <dgm:spPr/>
    </dgm:pt>
    <dgm:pt modelId="{C3CA717F-DCDF-4B60-A9CB-9C433F6B82F1}" type="pres">
      <dgm:prSet presAssocID="{9A28127D-534D-455E-BB03-FBD4D56A2B14}" presName="horzThree" presStyleCnt="0"/>
      <dgm:spPr/>
    </dgm:pt>
    <dgm:pt modelId="{A4D13391-B817-454C-96F1-9542B4B76FD7}" type="pres">
      <dgm:prSet presAssocID="{A117A596-7211-404C-9FCB-03F21F2F3BAF}" presName="vertFour" presStyleCnt="0">
        <dgm:presLayoutVars>
          <dgm:chPref val="3"/>
        </dgm:presLayoutVars>
      </dgm:prSet>
      <dgm:spPr/>
    </dgm:pt>
    <dgm:pt modelId="{60A455F5-A70D-492A-B29A-68B4C8D0E4E3}" type="pres">
      <dgm:prSet presAssocID="{A117A596-7211-404C-9FCB-03F21F2F3BAF}" presName="txFour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183E53-127C-4B8F-B02B-D7E355F1E8E7}" type="pres">
      <dgm:prSet presAssocID="{A117A596-7211-404C-9FCB-03F21F2F3BAF}" presName="horzFour" presStyleCnt="0"/>
      <dgm:spPr/>
    </dgm:pt>
  </dgm:ptLst>
  <dgm:cxnLst>
    <dgm:cxn modelId="{3C54EBF5-F623-402F-B47B-5A325F694EFD}" srcId="{979EDD85-71B4-42DE-90C7-5A0326507C0C}" destId="{98194917-D199-49B2-9F3C-D9563FB8CF32}" srcOrd="0" destOrd="0" parTransId="{21C74814-7C0A-4A88-BC23-CF77C2CFD88A}" sibTransId="{229DC788-B0C2-4B2C-9277-9BEA38C5E327}"/>
    <dgm:cxn modelId="{9EA31405-1744-4F89-9403-EA7097672659}" srcId="{300CE16E-3BD8-4D53-AEE0-EDC4DA09940A}" destId="{4FD3D7A9-7B88-47F5-93E5-1F3845949B01}" srcOrd="0" destOrd="0" parTransId="{74C4697E-E074-412B-BE45-F4C518BFF0FC}" sibTransId="{05A808CC-1BB5-41A0-9ABF-A263CE60B550}"/>
    <dgm:cxn modelId="{E6928B0A-78F2-46AC-8469-3879A68AEAA0}" srcId="{7920F819-4C47-449E-A016-174873D998AC}" destId="{B8367602-71C7-4CB4-807D-13D24C87DDBA}" srcOrd="0" destOrd="0" parTransId="{6E046DF3-DE46-4B29-98B0-97478D75B599}" sibTransId="{D8CCC537-CEFF-4FD7-A617-8C719F692B76}"/>
    <dgm:cxn modelId="{FB663906-DB17-45D9-9840-1CCD8403C4C4}" type="presOf" srcId="{A117A596-7211-404C-9FCB-03F21F2F3BAF}" destId="{60A455F5-A70D-492A-B29A-68B4C8D0E4E3}" srcOrd="0" destOrd="0" presId="urn:microsoft.com/office/officeart/2005/8/layout/hierarchy4"/>
    <dgm:cxn modelId="{B271BB53-82F2-422E-AA59-6A72CDD62758}" type="presOf" srcId="{0D0F6025-4A63-4D24-B98C-5C76EB12E527}" destId="{C61241EE-97C4-4AC2-8FC4-5EF0A3309014}" srcOrd="0" destOrd="0" presId="urn:microsoft.com/office/officeart/2005/8/layout/hierarchy4"/>
    <dgm:cxn modelId="{F71C04AA-46BC-4F2E-98A2-ED55AD750C6B}" type="presOf" srcId="{98194917-D199-49B2-9F3C-D9563FB8CF32}" destId="{9BD1D47F-859B-4488-A6AA-127F0F0EB1B8}" srcOrd="0" destOrd="0" presId="urn:microsoft.com/office/officeart/2005/8/layout/hierarchy4"/>
    <dgm:cxn modelId="{B3DC9D1F-E770-4F3E-A0B6-ACECDDA6BB94}" type="presOf" srcId="{B8367602-71C7-4CB4-807D-13D24C87DDBA}" destId="{106C17E4-7282-4102-8F90-483AF3031A15}" srcOrd="0" destOrd="0" presId="urn:microsoft.com/office/officeart/2005/8/layout/hierarchy4"/>
    <dgm:cxn modelId="{4D0E8693-AD99-4282-BD0D-D0427F11AE79}" type="presOf" srcId="{FAD5AFED-7FC7-4F89-BB82-1FB0E4728911}" destId="{209EBE35-E731-4997-B469-79EE190E3CBF}" srcOrd="0" destOrd="0" presId="urn:microsoft.com/office/officeart/2005/8/layout/hierarchy4"/>
    <dgm:cxn modelId="{FD1F6915-F217-41D6-91A8-4F95ADEC8EB1}" type="presOf" srcId="{A8507166-2D52-4BBB-B865-406FFCBF077A}" destId="{98D49283-FCC6-403D-8E28-F287208B5F8B}" srcOrd="0" destOrd="0" presId="urn:microsoft.com/office/officeart/2005/8/layout/hierarchy4"/>
    <dgm:cxn modelId="{1CB7540C-AFFE-4114-B009-CF7640F74ABA}" srcId="{FAD5AFED-7FC7-4F89-BB82-1FB0E4728911}" destId="{A8507166-2D52-4BBB-B865-406FFCBF077A}" srcOrd="0" destOrd="0" parTransId="{12616B9F-19E1-4707-BA06-42E60E869FFF}" sibTransId="{CA10E988-6BBB-47F0-9535-9436E9AFACEB}"/>
    <dgm:cxn modelId="{B96ED313-2EC0-4ADD-A1F3-CAD2EE802C62}" type="presOf" srcId="{9A28127D-534D-455E-BB03-FBD4D56A2B14}" destId="{A3751BA0-1C74-4329-AFE2-D944A4233362}" srcOrd="0" destOrd="0" presId="urn:microsoft.com/office/officeart/2005/8/layout/hierarchy4"/>
    <dgm:cxn modelId="{313D6EAE-EAE7-4D83-BDF6-CD859AB8CFF2}" type="presOf" srcId="{4FD3D7A9-7B88-47F5-93E5-1F3845949B01}" destId="{7C613BBE-9FAD-4DE6-88A8-E92C947E8B93}" srcOrd="0" destOrd="0" presId="urn:microsoft.com/office/officeart/2005/8/layout/hierarchy4"/>
    <dgm:cxn modelId="{7E28DC6B-1262-4F58-A8F8-114B9E5D3E15}" srcId="{9A28127D-534D-455E-BB03-FBD4D56A2B14}" destId="{A117A596-7211-404C-9FCB-03F21F2F3BAF}" srcOrd="0" destOrd="0" parTransId="{5D625E34-E6D7-4E9B-8C51-5F5E9061B7CC}" sibTransId="{1CEDCECD-48D4-4C17-9B5C-8F4A1EDBE772}"/>
    <dgm:cxn modelId="{AAC1AA81-560D-4DD1-A662-D7F92B184F12}" type="presOf" srcId="{300CE16E-3BD8-4D53-AEE0-EDC4DA09940A}" destId="{9CF30A0C-9EFC-4E0F-8CB2-508CB3BBFCF9}" srcOrd="0" destOrd="0" presId="urn:microsoft.com/office/officeart/2005/8/layout/hierarchy4"/>
    <dgm:cxn modelId="{1EB19DB1-B90F-43F1-B709-1E68D0EE8AFF}" srcId="{4FD3D7A9-7B88-47F5-93E5-1F3845949B01}" destId="{979EDD85-71B4-42DE-90C7-5A0326507C0C}" srcOrd="0" destOrd="0" parTransId="{DDCFC549-7C94-4A1D-AABA-6DACE5CCC584}" sibTransId="{C607EC16-9BF8-4901-80E2-8D4D364B0680}"/>
    <dgm:cxn modelId="{FBFBC579-C60F-4F08-BFE2-A59A82400278}" type="presOf" srcId="{979EDD85-71B4-42DE-90C7-5A0326507C0C}" destId="{75A2569E-CAED-43F8-8ABD-96CEDD0BFF24}" srcOrd="0" destOrd="0" presId="urn:microsoft.com/office/officeart/2005/8/layout/hierarchy4"/>
    <dgm:cxn modelId="{7C469FF5-51D7-4464-ADB9-95E6D8D2CD91}" srcId="{0D0F6025-4A63-4D24-B98C-5C76EB12E527}" destId="{FAD5AFED-7FC7-4F89-BB82-1FB0E4728911}" srcOrd="0" destOrd="0" parTransId="{081F4BC3-DA36-4D34-A84B-6207399C2E88}" sibTransId="{4B341300-3464-4EA1-9C2B-B6A01CE1A6A2}"/>
    <dgm:cxn modelId="{88E07717-376D-4F20-9382-7577A9EB6B4A}" srcId="{300CE16E-3BD8-4D53-AEE0-EDC4DA09940A}" destId="{0D0F6025-4A63-4D24-B98C-5C76EB12E527}" srcOrd="1" destOrd="0" parTransId="{74211626-CB0D-4A48-AD3E-F981680DCA83}" sibTransId="{EDDA16BA-4439-4792-BE74-77392248CA0F}"/>
    <dgm:cxn modelId="{F46C5BEA-AF26-463F-B3D3-1ABDBD29EC46}" srcId="{E6A10FFE-2A57-4B6F-9670-D063761E5E39}" destId="{300CE16E-3BD8-4D53-AEE0-EDC4DA09940A}" srcOrd="0" destOrd="0" parTransId="{3CC6569A-3654-45A7-A997-3BC64175EBA8}" sibTransId="{BC78ADE6-7547-41C1-9CAE-B246C003D63C}"/>
    <dgm:cxn modelId="{85714D60-8E88-49CF-BE2C-32DBB8C161AB}" type="presOf" srcId="{E6A10FFE-2A57-4B6F-9670-D063761E5E39}" destId="{9DBED1EB-4CB4-44CA-9F9D-491453CCCCDC}" srcOrd="0" destOrd="0" presId="urn:microsoft.com/office/officeart/2005/8/layout/hierarchy4"/>
    <dgm:cxn modelId="{BB3AC3E2-27C3-4092-9C5D-FB207624D122}" srcId="{0D0F6025-4A63-4D24-B98C-5C76EB12E527}" destId="{7920F819-4C47-449E-A016-174873D998AC}" srcOrd="1" destOrd="0" parTransId="{E1A059DE-9A9F-439F-9BE3-F63442EF8AF5}" sibTransId="{C8D173E8-743E-47CF-BAF0-F4E676BADCF3}"/>
    <dgm:cxn modelId="{EAB414EC-5B9B-463E-92B9-1DEA3B71D886}" type="presOf" srcId="{7920F819-4C47-449E-A016-174873D998AC}" destId="{1D3F1CFF-0C84-4C86-A682-3DA9EAE3C0DC}" srcOrd="0" destOrd="0" presId="urn:microsoft.com/office/officeart/2005/8/layout/hierarchy4"/>
    <dgm:cxn modelId="{BDF9A663-AE81-47A7-8DD9-3E35D9D07029}" srcId="{0D0F6025-4A63-4D24-B98C-5C76EB12E527}" destId="{9A28127D-534D-455E-BB03-FBD4D56A2B14}" srcOrd="2" destOrd="0" parTransId="{FCB07829-F8F0-49CD-8BB4-87A2A8D88245}" sibTransId="{46BF19F7-7A32-4580-811E-D1767AC8807E}"/>
    <dgm:cxn modelId="{4339D1E7-273F-40E0-8F4F-99133951D0A0}" type="presParOf" srcId="{9DBED1EB-4CB4-44CA-9F9D-491453CCCCDC}" destId="{314CA23D-8C5F-4988-88D0-A2566BC3C0CF}" srcOrd="0" destOrd="0" presId="urn:microsoft.com/office/officeart/2005/8/layout/hierarchy4"/>
    <dgm:cxn modelId="{2EA0C12C-4CFA-4645-A55D-C44059BD5DF0}" type="presParOf" srcId="{314CA23D-8C5F-4988-88D0-A2566BC3C0CF}" destId="{9CF30A0C-9EFC-4E0F-8CB2-508CB3BBFCF9}" srcOrd="0" destOrd="0" presId="urn:microsoft.com/office/officeart/2005/8/layout/hierarchy4"/>
    <dgm:cxn modelId="{FACEACEC-5119-4781-B1DA-EEE5E76D32D5}" type="presParOf" srcId="{314CA23D-8C5F-4988-88D0-A2566BC3C0CF}" destId="{310D2FD7-410E-4E7F-B1C9-267FA9F9C0DB}" srcOrd="1" destOrd="0" presId="urn:microsoft.com/office/officeart/2005/8/layout/hierarchy4"/>
    <dgm:cxn modelId="{683CF227-02EB-40CE-BB54-F36CC7BB9715}" type="presParOf" srcId="{314CA23D-8C5F-4988-88D0-A2566BC3C0CF}" destId="{C9EA9BBF-7B5A-4625-A590-2A4853255B1D}" srcOrd="2" destOrd="0" presId="urn:microsoft.com/office/officeart/2005/8/layout/hierarchy4"/>
    <dgm:cxn modelId="{DC691290-30AD-4EDF-AC62-BE25FC6476DA}" type="presParOf" srcId="{C9EA9BBF-7B5A-4625-A590-2A4853255B1D}" destId="{BAB61AC0-6C2D-4D46-B70D-F02BA51A9011}" srcOrd="0" destOrd="0" presId="urn:microsoft.com/office/officeart/2005/8/layout/hierarchy4"/>
    <dgm:cxn modelId="{5D23F9D5-A6BF-4B36-AFA1-A88E53048C76}" type="presParOf" srcId="{BAB61AC0-6C2D-4D46-B70D-F02BA51A9011}" destId="{7C613BBE-9FAD-4DE6-88A8-E92C947E8B93}" srcOrd="0" destOrd="0" presId="urn:microsoft.com/office/officeart/2005/8/layout/hierarchy4"/>
    <dgm:cxn modelId="{80D3738D-CAF3-4B6E-A2B3-C76C35E9535F}" type="presParOf" srcId="{BAB61AC0-6C2D-4D46-B70D-F02BA51A9011}" destId="{21A14D5D-5C67-423D-945E-16364A081021}" srcOrd="1" destOrd="0" presId="urn:microsoft.com/office/officeart/2005/8/layout/hierarchy4"/>
    <dgm:cxn modelId="{C7AEBFDB-EE2C-499B-8AA1-2A8BBFE77DA8}" type="presParOf" srcId="{BAB61AC0-6C2D-4D46-B70D-F02BA51A9011}" destId="{27C32C25-CA26-4665-A74C-61074C10EA9D}" srcOrd="2" destOrd="0" presId="urn:microsoft.com/office/officeart/2005/8/layout/hierarchy4"/>
    <dgm:cxn modelId="{F84C766D-1C1C-4265-8D8E-812A315EC2F5}" type="presParOf" srcId="{27C32C25-CA26-4665-A74C-61074C10EA9D}" destId="{199E355C-31B8-41E0-9684-C960EADBE27A}" srcOrd="0" destOrd="0" presId="urn:microsoft.com/office/officeart/2005/8/layout/hierarchy4"/>
    <dgm:cxn modelId="{7712A92B-49C8-4511-89EA-B02CE3BF14FA}" type="presParOf" srcId="{199E355C-31B8-41E0-9684-C960EADBE27A}" destId="{75A2569E-CAED-43F8-8ABD-96CEDD0BFF24}" srcOrd="0" destOrd="0" presId="urn:microsoft.com/office/officeart/2005/8/layout/hierarchy4"/>
    <dgm:cxn modelId="{5AF0BCEC-F88A-4B59-80A8-0D03CA8D1264}" type="presParOf" srcId="{199E355C-31B8-41E0-9684-C960EADBE27A}" destId="{70E8B7EC-CBD5-4C38-935D-1FE4B58DF302}" srcOrd="1" destOrd="0" presId="urn:microsoft.com/office/officeart/2005/8/layout/hierarchy4"/>
    <dgm:cxn modelId="{45B20FB9-024A-4B85-B13D-F918BAEBEC79}" type="presParOf" srcId="{199E355C-31B8-41E0-9684-C960EADBE27A}" destId="{C1C315E4-7C49-4ECA-AF96-D212C4B4CF9D}" srcOrd="2" destOrd="0" presId="urn:microsoft.com/office/officeart/2005/8/layout/hierarchy4"/>
    <dgm:cxn modelId="{72F03BAE-1298-4DB9-B386-C3ADEF459A15}" type="presParOf" srcId="{C1C315E4-7C49-4ECA-AF96-D212C4B4CF9D}" destId="{FC2D5C20-6BB0-4EDC-BE25-4A591636CF6C}" srcOrd="0" destOrd="0" presId="urn:microsoft.com/office/officeart/2005/8/layout/hierarchy4"/>
    <dgm:cxn modelId="{CDDF95B2-2C43-4FFE-A391-4200808894AD}" type="presParOf" srcId="{FC2D5C20-6BB0-4EDC-BE25-4A591636CF6C}" destId="{9BD1D47F-859B-4488-A6AA-127F0F0EB1B8}" srcOrd="0" destOrd="0" presId="urn:microsoft.com/office/officeart/2005/8/layout/hierarchy4"/>
    <dgm:cxn modelId="{44F1C411-F033-489C-A8FA-D4AF9A1FA937}" type="presParOf" srcId="{FC2D5C20-6BB0-4EDC-BE25-4A591636CF6C}" destId="{5A93886D-A779-424E-8C6A-77EFF7476BD8}" srcOrd="1" destOrd="0" presId="urn:microsoft.com/office/officeart/2005/8/layout/hierarchy4"/>
    <dgm:cxn modelId="{6B46F930-2F14-4C53-AC48-85E99A1D0BDF}" type="presParOf" srcId="{C9EA9BBF-7B5A-4625-A590-2A4853255B1D}" destId="{E490B49C-E5D5-4B03-BF34-23158C1DB1AD}" srcOrd="1" destOrd="0" presId="urn:microsoft.com/office/officeart/2005/8/layout/hierarchy4"/>
    <dgm:cxn modelId="{B4833EE7-9665-416F-9B01-1EFEBA57409B}" type="presParOf" srcId="{C9EA9BBF-7B5A-4625-A590-2A4853255B1D}" destId="{A439374E-2550-4482-8E95-8DFDCA9B271B}" srcOrd="2" destOrd="0" presId="urn:microsoft.com/office/officeart/2005/8/layout/hierarchy4"/>
    <dgm:cxn modelId="{D21A7458-7882-4DFE-A27A-D119E8740666}" type="presParOf" srcId="{A439374E-2550-4482-8E95-8DFDCA9B271B}" destId="{C61241EE-97C4-4AC2-8FC4-5EF0A3309014}" srcOrd="0" destOrd="0" presId="urn:microsoft.com/office/officeart/2005/8/layout/hierarchy4"/>
    <dgm:cxn modelId="{D8B58E2A-33D7-4CA7-8741-19D178D3DDB1}" type="presParOf" srcId="{A439374E-2550-4482-8E95-8DFDCA9B271B}" destId="{B7F34649-B1D7-4AEE-8807-6BEB00D84C0E}" srcOrd="1" destOrd="0" presId="urn:microsoft.com/office/officeart/2005/8/layout/hierarchy4"/>
    <dgm:cxn modelId="{4BCC996E-24A8-447A-AC97-A21E2F5C3C22}" type="presParOf" srcId="{A439374E-2550-4482-8E95-8DFDCA9B271B}" destId="{E94AD911-E97C-43AD-A119-33943A923E03}" srcOrd="2" destOrd="0" presId="urn:microsoft.com/office/officeart/2005/8/layout/hierarchy4"/>
    <dgm:cxn modelId="{2DCE046B-64F7-41D5-B4F9-D6848653D2B9}" type="presParOf" srcId="{E94AD911-E97C-43AD-A119-33943A923E03}" destId="{15FA581C-2A9A-4E3C-8DDE-659555C9B7C0}" srcOrd="0" destOrd="0" presId="urn:microsoft.com/office/officeart/2005/8/layout/hierarchy4"/>
    <dgm:cxn modelId="{555B1FDB-82FD-4FA1-9F4D-2399FF6B0E38}" type="presParOf" srcId="{15FA581C-2A9A-4E3C-8DDE-659555C9B7C0}" destId="{209EBE35-E731-4997-B469-79EE190E3CBF}" srcOrd="0" destOrd="0" presId="urn:microsoft.com/office/officeart/2005/8/layout/hierarchy4"/>
    <dgm:cxn modelId="{44B38458-F161-438C-9AC6-528EE3F04388}" type="presParOf" srcId="{15FA581C-2A9A-4E3C-8DDE-659555C9B7C0}" destId="{8F591009-32CD-4F4E-9ADC-CBC9FC60CB77}" srcOrd="1" destOrd="0" presId="urn:microsoft.com/office/officeart/2005/8/layout/hierarchy4"/>
    <dgm:cxn modelId="{66F85841-B072-4EB2-A8DE-9BE7D4D38F71}" type="presParOf" srcId="{15FA581C-2A9A-4E3C-8DDE-659555C9B7C0}" destId="{430DC60F-03C9-4FB3-9AD1-A0B073829B8F}" srcOrd="2" destOrd="0" presId="urn:microsoft.com/office/officeart/2005/8/layout/hierarchy4"/>
    <dgm:cxn modelId="{BE1EB763-61E3-4C06-91D7-11632F9EA652}" type="presParOf" srcId="{430DC60F-03C9-4FB3-9AD1-A0B073829B8F}" destId="{8CCD6354-46AF-4C6F-A8F7-A991B5BD5B81}" srcOrd="0" destOrd="0" presId="urn:microsoft.com/office/officeart/2005/8/layout/hierarchy4"/>
    <dgm:cxn modelId="{A5C560AB-CD0D-41C2-B002-70AE1196B452}" type="presParOf" srcId="{8CCD6354-46AF-4C6F-A8F7-A991B5BD5B81}" destId="{98D49283-FCC6-403D-8E28-F287208B5F8B}" srcOrd="0" destOrd="0" presId="urn:microsoft.com/office/officeart/2005/8/layout/hierarchy4"/>
    <dgm:cxn modelId="{79155661-224A-41B0-8EB3-4BA9FA215A76}" type="presParOf" srcId="{8CCD6354-46AF-4C6F-A8F7-A991B5BD5B81}" destId="{264DC0CD-6573-4BF0-85AF-1D1BE5442F93}" srcOrd="1" destOrd="0" presId="urn:microsoft.com/office/officeart/2005/8/layout/hierarchy4"/>
    <dgm:cxn modelId="{381321F3-E0FB-4205-80B2-9971F0DDD776}" type="presParOf" srcId="{E94AD911-E97C-43AD-A119-33943A923E03}" destId="{4689D7BA-B439-433C-B998-7055FAC3BB03}" srcOrd="1" destOrd="0" presId="urn:microsoft.com/office/officeart/2005/8/layout/hierarchy4"/>
    <dgm:cxn modelId="{2AB3B70A-4DE7-4D5F-A2C0-149104B12B8F}" type="presParOf" srcId="{E94AD911-E97C-43AD-A119-33943A923E03}" destId="{45742AA5-D499-4194-A609-F5B0144A97BA}" srcOrd="2" destOrd="0" presId="urn:microsoft.com/office/officeart/2005/8/layout/hierarchy4"/>
    <dgm:cxn modelId="{25E1639F-798B-4865-A090-BABD3C54F07D}" type="presParOf" srcId="{45742AA5-D499-4194-A609-F5B0144A97BA}" destId="{1D3F1CFF-0C84-4C86-A682-3DA9EAE3C0DC}" srcOrd="0" destOrd="0" presId="urn:microsoft.com/office/officeart/2005/8/layout/hierarchy4"/>
    <dgm:cxn modelId="{9BD2E4A1-3127-4C1A-98D9-D44AE0B0C6D7}" type="presParOf" srcId="{45742AA5-D499-4194-A609-F5B0144A97BA}" destId="{0517DAFE-A53E-4BD6-929E-9547D5C1388D}" srcOrd="1" destOrd="0" presId="urn:microsoft.com/office/officeart/2005/8/layout/hierarchy4"/>
    <dgm:cxn modelId="{9DA2F5CA-BE7A-4A82-8002-25507951C4DB}" type="presParOf" srcId="{45742AA5-D499-4194-A609-F5B0144A97BA}" destId="{0EDCF47D-1D70-4CBB-89DF-FD9698686B99}" srcOrd="2" destOrd="0" presId="urn:microsoft.com/office/officeart/2005/8/layout/hierarchy4"/>
    <dgm:cxn modelId="{68322237-6052-44E2-9CA5-43767374521A}" type="presParOf" srcId="{0EDCF47D-1D70-4CBB-89DF-FD9698686B99}" destId="{F7D76083-EB67-47BA-A48E-03D8A0C501F6}" srcOrd="0" destOrd="0" presId="urn:microsoft.com/office/officeart/2005/8/layout/hierarchy4"/>
    <dgm:cxn modelId="{FC3CCBF3-2242-43ED-B930-7AB09D7BE5EE}" type="presParOf" srcId="{F7D76083-EB67-47BA-A48E-03D8A0C501F6}" destId="{106C17E4-7282-4102-8F90-483AF3031A15}" srcOrd="0" destOrd="0" presId="urn:microsoft.com/office/officeart/2005/8/layout/hierarchy4"/>
    <dgm:cxn modelId="{77BA0FAE-CD06-4C03-A973-B34F177E330B}" type="presParOf" srcId="{F7D76083-EB67-47BA-A48E-03D8A0C501F6}" destId="{16705513-83CD-4610-BAB5-4F62DB228CB1}" srcOrd="1" destOrd="0" presId="urn:microsoft.com/office/officeart/2005/8/layout/hierarchy4"/>
    <dgm:cxn modelId="{AF68B7F1-EE6C-461B-AC3B-DDCF93B2F8FC}" type="presParOf" srcId="{E94AD911-E97C-43AD-A119-33943A923E03}" destId="{68BEF2E1-A7E7-41DA-8EAB-AD169B918D02}" srcOrd="3" destOrd="0" presId="urn:microsoft.com/office/officeart/2005/8/layout/hierarchy4"/>
    <dgm:cxn modelId="{4B086B5F-DF4A-4A21-8912-B5CE30A0F54F}" type="presParOf" srcId="{E94AD911-E97C-43AD-A119-33943A923E03}" destId="{E7385B8B-15A6-4E52-A7D1-9A7CEFAECDF7}" srcOrd="4" destOrd="0" presId="urn:microsoft.com/office/officeart/2005/8/layout/hierarchy4"/>
    <dgm:cxn modelId="{324A2F5B-105F-420D-827E-C6BBE80575C3}" type="presParOf" srcId="{E7385B8B-15A6-4E52-A7D1-9A7CEFAECDF7}" destId="{A3751BA0-1C74-4329-AFE2-D944A4233362}" srcOrd="0" destOrd="0" presId="urn:microsoft.com/office/officeart/2005/8/layout/hierarchy4"/>
    <dgm:cxn modelId="{321937B7-0D88-46D2-80D0-DC62C82F4560}" type="presParOf" srcId="{E7385B8B-15A6-4E52-A7D1-9A7CEFAECDF7}" destId="{681C9829-75B3-4805-9FEC-DC2577DBC428}" srcOrd="1" destOrd="0" presId="urn:microsoft.com/office/officeart/2005/8/layout/hierarchy4"/>
    <dgm:cxn modelId="{BAD616A3-7399-4D9F-8B04-0EC38D1C8E45}" type="presParOf" srcId="{E7385B8B-15A6-4E52-A7D1-9A7CEFAECDF7}" destId="{C3CA717F-DCDF-4B60-A9CB-9C433F6B82F1}" srcOrd="2" destOrd="0" presId="urn:microsoft.com/office/officeart/2005/8/layout/hierarchy4"/>
    <dgm:cxn modelId="{A30CD434-6561-4F60-94E0-2E83DA58B964}" type="presParOf" srcId="{C3CA717F-DCDF-4B60-A9CB-9C433F6B82F1}" destId="{A4D13391-B817-454C-96F1-9542B4B76FD7}" srcOrd="0" destOrd="0" presId="urn:microsoft.com/office/officeart/2005/8/layout/hierarchy4"/>
    <dgm:cxn modelId="{A503BA0E-63DD-43FC-9C2D-B518444F4F0A}" type="presParOf" srcId="{A4D13391-B817-454C-96F1-9542B4B76FD7}" destId="{60A455F5-A70D-492A-B29A-68B4C8D0E4E3}" srcOrd="0" destOrd="0" presId="urn:microsoft.com/office/officeart/2005/8/layout/hierarchy4"/>
    <dgm:cxn modelId="{BCF9F15D-242C-4D77-A0DA-A62DEB983E3C}" type="presParOf" srcId="{A4D13391-B817-454C-96F1-9542B4B76FD7}" destId="{5D183E53-127C-4B8F-B02B-D7E355F1E8E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26.04.2017 № 46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9E54C-93EF-4F4A-83E7-CCC935D1D4BC}" type="pres">
      <dgm:prSet presAssocID="{556A4FA1-392E-47FA-8868-BACC96157991}" presName="parTxOnly" presStyleLbl="node1" presStyleIdx="0" presStyleCnt="1" custLinFactNeighborY="58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C64AA4-EA5F-49BE-B3F2-D73EB704F20B}" type="presOf" srcId="{AC8CCFD6-6E1D-4CAA-B69E-2FEC00E95102}" destId="{0A6E3086-41B0-4C13-BA08-1712139269F9}" srcOrd="0" destOrd="0" presId="urn:microsoft.com/office/officeart/2005/8/layout/chevron1"/>
    <dgm:cxn modelId="{4DC9B827-B574-48A4-A1BB-7CDA6ACD17AA}" type="presOf" srcId="{556A4FA1-392E-47FA-8868-BACC96157991}" destId="{2359E54C-93EF-4F4A-83E7-CCC935D1D4BC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FE46037B-D54E-4D83-BC71-E9836A3D3BE6}" type="presParOf" srcId="{0A6E3086-41B0-4C13-BA08-1712139269F9}" destId="{2359E54C-93EF-4F4A-83E7-CCC935D1D4BC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13279E-A7D3-46EC-AEA9-7CBDD00C8C4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AEB63E-4687-40B9-91F8-00C13C9D4756}">
      <dgm:prSet phldrT="[Текст]" custT="1"/>
      <dgm:spPr/>
      <dgm:t>
        <a:bodyPr/>
        <a:lstStyle/>
        <a:p>
          <a:r>
            <a:rPr lang="ru-RU" sz="1100" b="1" dirty="0" smtClean="0"/>
            <a:t>Поддержка начинающих фермеров</a:t>
          </a:r>
          <a:endParaRPr lang="ru-RU" sz="1100" b="1" dirty="0"/>
        </a:p>
      </dgm:t>
    </dgm:pt>
    <dgm:pt modelId="{C0E141E2-CE3E-4AA9-99DE-F51459862DDB}" type="parTrans" cxnId="{CE3CA713-D375-4FDC-BC0F-C304891CEF4E}">
      <dgm:prSet/>
      <dgm:spPr/>
      <dgm:t>
        <a:bodyPr/>
        <a:lstStyle/>
        <a:p>
          <a:endParaRPr lang="ru-RU"/>
        </a:p>
      </dgm:t>
    </dgm:pt>
    <dgm:pt modelId="{B0B74EB5-CC6A-4AE5-B2FF-E09046162E24}" type="sibTrans" cxnId="{CE3CA713-D375-4FDC-BC0F-C304891CEF4E}">
      <dgm:prSet/>
      <dgm:spPr/>
      <dgm:t>
        <a:bodyPr/>
        <a:lstStyle/>
        <a:p>
          <a:endParaRPr lang="ru-RU"/>
        </a:p>
      </dgm:t>
    </dgm:pt>
    <dgm:pt modelId="{64C74D6F-FA74-436D-B9A7-924FC1618477}">
      <dgm:prSet phldrT="[Текст]" custT="1"/>
      <dgm:spPr/>
      <dgm:t>
        <a:bodyPr/>
        <a:lstStyle/>
        <a:p>
          <a:r>
            <a:rPr lang="ru-RU" sz="900" b="1" u="sng" dirty="0" smtClean="0"/>
            <a:t>ПОЛУЧАТЕЛЬ: </a:t>
          </a:r>
          <a:endParaRPr lang="ru-RU" sz="900" b="1" u="sng" dirty="0"/>
        </a:p>
      </dgm:t>
    </dgm:pt>
    <dgm:pt modelId="{1865DDDE-9D4E-4CD1-95EA-8FF77379EA1D}" type="parTrans" cxnId="{381D3733-F350-4F93-A9BA-D518BBB1355B}">
      <dgm:prSet/>
      <dgm:spPr/>
      <dgm:t>
        <a:bodyPr/>
        <a:lstStyle/>
        <a:p>
          <a:endParaRPr lang="ru-RU"/>
        </a:p>
      </dgm:t>
    </dgm:pt>
    <dgm:pt modelId="{FF62A166-ABA3-4261-BA6A-B1F96F32555D}" type="sibTrans" cxnId="{381D3733-F350-4F93-A9BA-D518BBB1355B}">
      <dgm:prSet/>
      <dgm:spPr/>
      <dgm:t>
        <a:bodyPr/>
        <a:lstStyle/>
        <a:p>
          <a:endParaRPr lang="ru-RU"/>
        </a:p>
      </dgm:t>
    </dgm:pt>
    <dgm:pt modelId="{7CEDA315-E3E6-4FFA-8E47-E4BA62C3E8B2}">
      <dgm:prSet phldrT="[Текст]" custT="1"/>
      <dgm:spPr/>
      <dgm:t>
        <a:bodyPr/>
        <a:lstStyle/>
        <a:p>
          <a:r>
            <a:rPr lang="ru-RU" sz="1100" b="1" dirty="0" smtClean="0"/>
            <a:t>Развитие семейных животноводческих ферм</a:t>
          </a:r>
          <a:endParaRPr lang="ru-RU" sz="1100" b="1" dirty="0"/>
        </a:p>
      </dgm:t>
    </dgm:pt>
    <dgm:pt modelId="{8890323A-DA3D-4559-9419-1A888F49BAF5}" type="parTrans" cxnId="{F01F450B-FC7F-4CCB-8350-6B716D49ADD6}">
      <dgm:prSet/>
      <dgm:spPr/>
      <dgm:t>
        <a:bodyPr/>
        <a:lstStyle/>
        <a:p>
          <a:endParaRPr lang="ru-RU"/>
        </a:p>
      </dgm:t>
    </dgm:pt>
    <dgm:pt modelId="{ADC3F454-CE16-4AE4-9E2E-DE28B28E6CFE}" type="sibTrans" cxnId="{F01F450B-FC7F-4CCB-8350-6B716D49ADD6}">
      <dgm:prSet/>
      <dgm:spPr/>
      <dgm:t>
        <a:bodyPr/>
        <a:lstStyle/>
        <a:p>
          <a:endParaRPr lang="ru-RU"/>
        </a:p>
      </dgm:t>
    </dgm:pt>
    <dgm:pt modelId="{0E9931C4-C7C4-4DA3-A4E7-46C022E77EE3}">
      <dgm:prSet phldrT="[Текст]" custT="1"/>
      <dgm:spPr/>
      <dgm:t>
        <a:bodyPr/>
        <a:lstStyle/>
        <a:p>
          <a:r>
            <a:rPr lang="ru-RU" sz="900" b="1" u="sng" dirty="0" smtClean="0"/>
            <a:t>КФХ:</a:t>
          </a:r>
          <a:endParaRPr lang="ru-RU" sz="900" b="1" u="sng" dirty="0"/>
        </a:p>
      </dgm:t>
    </dgm:pt>
    <dgm:pt modelId="{1B7BB7C7-C41D-4778-9F22-BDC39CF4E6F1}" type="parTrans" cxnId="{614509F2-EEF1-4D91-BEB8-449E3BEBAC8A}">
      <dgm:prSet/>
      <dgm:spPr/>
      <dgm:t>
        <a:bodyPr/>
        <a:lstStyle/>
        <a:p>
          <a:endParaRPr lang="ru-RU"/>
        </a:p>
      </dgm:t>
    </dgm:pt>
    <dgm:pt modelId="{E97C1D37-9EA7-44AB-A488-DAF681A1BD0F}" type="sibTrans" cxnId="{614509F2-EEF1-4D91-BEB8-449E3BEBAC8A}">
      <dgm:prSet/>
      <dgm:spPr/>
      <dgm:t>
        <a:bodyPr/>
        <a:lstStyle/>
        <a:p>
          <a:endParaRPr lang="ru-RU"/>
        </a:p>
      </dgm:t>
    </dgm:pt>
    <dgm:pt modelId="{B7A5F1F5-6B66-42B0-881F-DB666EED97C8}">
      <dgm:prSet phldrT="[Текст]" custT="1"/>
      <dgm:spPr/>
      <dgm:t>
        <a:bodyPr/>
        <a:lstStyle/>
        <a:p>
          <a:r>
            <a:rPr lang="ru-RU" sz="1100" b="1" dirty="0" smtClean="0"/>
            <a:t>Развитие материально-технической базы сельскохозяйственных потребительских кооперативов</a:t>
          </a:r>
          <a:endParaRPr lang="ru-RU" sz="1100" b="1" dirty="0"/>
        </a:p>
      </dgm:t>
    </dgm:pt>
    <dgm:pt modelId="{B3D3335E-6D4D-41C2-9CE6-C22AA13D4031}" type="parTrans" cxnId="{FDDE206F-38E7-4763-B477-D318AF67B1A4}">
      <dgm:prSet/>
      <dgm:spPr/>
      <dgm:t>
        <a:bodyPr/>
        <a:lstStyle/>
        <a:p>
          <a:endParaRPr lang="ru-RU"/>
        </a:p>
      </dgm:t>
    </dgm:pt>
    <dgm:pt modelId="{70138BB2-2557-43B7-B2C5-3A095CC9AC72}" type="sibTrans" cxnId="{FDDE206F-38E7-4763-B477-D318AF67B1A4}">
      <dgm:prSet/>
      <dgm:spPr/>
      <dgm:t>
        <a:bodyPr/>
        <a:lstStyle/>
        <a:p>
          <a:endParaRPr lang="ru-RU"/>
        </a:p>
      </dgm:t>
    </dgm:pt>
    <dgm:pt modelId="{5B3A5369-0DD7-4557-9994-0504B6723957}">
      <dgm:prSet phldrT="[Текст]" custT="1"/>
      <dgm:spPr/>
      <dgm:t>
        <a:bodyPr/>
        <a:lstStyle/>
        <a:p>
          <a:r>
            <a:rPr lang="ru-RU" sz="900" b="1" u="sng" dirty="0" err="1" smtClean="0"/>
            <a:t>СПоК</a:t>
          </a:r>
          <a:r>
            <a:rPr lang="ru-RU" sz="900" b="1" u="sng" dirty="0" smtClean="0"/>
            <a:t>:</a:t>
          </a:r>
          <a:endParaRPr lang="ru-RU" sz="900" b="1" u="sng" dirty="0"/>
        </a:p>
      </dgm:t>
    </dgm:pt>
    <dgm:pt modelId="{C51B4AB4-074D-4717-80D4-D582808137F8}" type="parTrans" cxnId="{832960E3-A4A4-4DA4-AEAA-4FE59A238D05}">
      <dgm:prSet/>
      <dgm:spPr/>
      <dgm:t>
        <a:bodyPr/>
        <a:lstStyle/>
        <a:p>
          <a:endParaRPr lang="ru-RU"/>
        </a:p>
      </dgm:t>
    </dgm:pt>
    <dgm:pt modelId="{73073B5D-9240-4F90-B1B4-C5B470F8437D}" type="sibTrans" cxnId="{832960E3-A4A4-4DA4-AEAA-4FE59A238D05}">
      <dgm:prSet/>
      <dgm:spPr/>
      <dgm:t>
        <a:bodyPr/>
        <a:lstStyle/>
        <a:p>
          <a:endParaRPr lang="ru-RU"/>
        </a:p>
      </dgm:t>
    </dgm:pt>
    <dgm:pt modelId="{842710F6-5FD5-42C0-8F09-9D46621A6AA8}">
      <dgm:prSet custT="1"/>
      <dgm:spPr/>
      <dgm:t>
        <a:bodyPr/>
        <a:lstStyle/>
        <a:p>
          <a:r>
            <a:rPr lang="ru-RU" sz="900" dirty="0" smtClean="0"/>
            <a:t> Зарегистрирован на сельской территории Нижегородской области, продолжительность деятельности на дату подачи заявки не превышает 24 месяца со дня регистрации;</a:t>
          </a:r>
          <a:endParaRPr lang="ru-RU" sz="900" dirty="0"/>
        </a:p>
      </dgm:t>
    </dgm:pt>
    <dgm:pt modelId="{045BB1ED-FEC9-4BCB-96F5-9BA8095E0FB0}" type="parTrans" cxnId="{FED00168-78B0-4710-AF42-015EC7778079}">
      <dgm:prSet/>
      <dgm:spPr/>
      <dgm:t>
        <a:bodyPr/>
        <a:lstStyle/>
        <a:p>
          <a:endParaRPr lang="ru-RU"/>
        </a:p>
      </dgm:t>
    </dgm:pt>
    <dgm:pt modelId="{627F2A9A-52D8-4C3C-8D81-E61976926B8B}" type="sibTrans" cxnId="{FED00168-78B0-4710-AF42-015EC7778079}">
      <dgm:prSet/>
      <dgm:spPr/>
      <dgm:t>
        <a:bodyPr/>
        <a:lstStyle/>
        <a:p>
          <a:endParaRPr lang="ru-RU"/>
        </a:p>
      </dgm:t>
    </dgm:pt>
    <dgm:pt modelId="{3FA41F8E-7B45-4145-AF60-A900FE2A8304}">
      <dgm:prSet custT="1"/>
      <dgm:spPr/>
      <dgm:t>
        <a:bodyPr/>
        <a:lstStyle/>
        <a:p>
          <a:r>
            <a:rPr lang="ru-RU" sz="900" dirty="0" smtClean="0"/>
            <a:t> Не являлся получателем гранта на оказание поддержки начинающим фермерам;</a:t>
          </a:r>
          <a:endParaRPr lang="ru-RU" sz="900" dirty="0"/>
        </a:p>
      </dgm:t>
    </dgm:pt>
    <dgm:pt modelId="{19496BBB-5195-48A0-BD18-923CAE6FE872}" type="parTrans" cxnId="{198EC36F-3F67-4C21-9E63-BDD84FED634F}">
      <dgm:prSet/>
      <dgm:spPr/>
      <dgm:t>
        <a:bodyPr/>
        <a:lstStyle/>
        <a:p>
          <a:endParaRPr lang="ru-RU"/>
        </a:p>
      </dgm:t>
    </dgm:pt>
    <dgm:pt modelId="{1F492E21-FAB3-4C9E-AC01-DA644EB1A9CF}" type="sibTrans" cxnId="{198EC36F-3F67-4C21-9E63-BDD84FED634F}">
      <dgm:prSet/>
      <dgm:spPr/>
      <dgm:t>
        <a:bodyPr/>
        <a:lstStyle/>
        <a:p>
          <a:endParaRPr lang="ru-RU"/>
        </a:p>
      </dgm:t>
    </dgm:pt>
    <dgm:pt modelId="{F94798F8-BA33-483D-83DB-2A866F0BE59C}">
      <dgm:prSet custT="1"/>
      <dgm:spPr/>
      <dgm:t>
        <a:bodyPr/>
        <a:lstStyle/>
        <a:p>
          <a:r>
            <a:rPr lang="ru-RU" sz="900" dirty="0" smtClean="0"/>
            <a:t> Представляет план по развитию материально-технической базы, созданию постоянных рабочих мест и увеличению объема производства (реализации) продукции сельского хозяйства;</a:t>
          </a:r>
          <a:endParaRPr lang="ru-RU" sz="900" dirty="0"/>
        </a:p>
      </dgm:t>
    </dgm:pt>
    <dgm:pt modelId="{89E728E5-10AF-44FA-AB46-22E17C47B908}" type="parTrans" cxnId="{19C66A39-8240-478E-906B-AD8714C6B739}">
      <dgm:prSet/>
      <dgm:spPr/>
      <dgm:t>
        <a:bodyPr/>
        <a:lstStyle/>
        <a:p>
          <a:endParaRPr lang="ru-RU"/>
        </a:p>
      </dgm:t>
    </dgm:pt>
    <dgm:pt modelId="{1C95ABBB-C3B6-4B2B-B322-506194111DAE}" type="sibTrans" cxnId="{19C66A39-8240-478E-906B-AD8714C6B739}">
      <dgm:prSet/>
      <dgm:spPr/>
      <dgm:t>
        <a:bodyPr/>
        <a:lstStyle/>
        <a:p>
          <a:endParaRPr lang="ru-RU"/>
        </a:p>
      </dgm:t>
    </dgm:pt>
    <dgm:pt modelId="{AAB03348-758B-470A-AD5B-46F13F250442}">
      <dgm:prSet custT="1"/>
      <dgm:spPr/>
      <dgm:t>
        <a:bodyPr/>
        <a:lstStyle/>
        <a:p>
          <a:r>
            <a:rPr lang="ru-RU" sz="900" dirty="0" smtClean="0"/>
            <a:t> Представляет план расходов с указанием наименований приобретаемого имущества, выполняемых работ, оказываемых услуг, их количества, цены;</a:t>
          </a:r>
          <a:endParaRPr lang="ru-RU" sz="900" dirty="0"/>
        </a:p>
      </dgm:t>
    </dgm:pt>
    <dgm:pt modelId="{BC96CB7F-CD27-4570-BFB6-7F611EBAD171}" type="parTrans" cxnId="{45F7CCA8-AD92-4C3D-AB5F-157C7A1E5543}">
      <dgm:prSet/>
      <dgm:spPr/>
      <dgm:t>
        <a:bodyPr/>
        <a:lstStyle/>
        <a:p>
          <a:endParaRPr lang="ru-RU"/>
        </a:p>
      </dgm:t>
    </dgm:pt>
    <dgm:pt modelId="{37145393-17AD-408A-983D-E220065C11BE}" type="sibTrans" cxnId="{45F7CCA8-AD92-4C3D-AB5F-157C7A1E5543}">
      <dgm:prSet/>
      <dgm:spPr/>
      <dgm:t>
        <a:bodyPr/>
        <a:lstStyle/>
        <a:p>
          <a:endParaRPr lang="ru-RU"/>
        </a:p>
      </dgm:t>
    </dgm:pt>
    <dgm:pt modelId="{037FBF9D-020C-4F18-BDEF-796CE503BE8A}">
      <dgm:prSet custT="1"/>
      <dgm:spPr/>
      <dgm:t>
        <a:bodyPr/>
        <a:lstStyle/>
        <a:p>
          <a:r>
            <a:rPr lang="ru-RU" sz="900" dirty="0" smtClean="0"/>
            <a:t> Обязуется оплатить за счет собственных средств не менее 10% от общей стоимости приобретений, указанных в плане расходов;</a:t>
          </a:r>
          <a:endParaRPr lang="ru-RU" sz="900" dirty="0"/>
        </a:p>
      </dgm:t>
    </dgm:pt>
    <dgm:pt modelId="{B55DBA1F-5BF3-4C6C-83BC-BDDA6E84880C}" type="parTrans" cxnId="{2683D5F5-A7DC-47FC-B016-683487CE1187}">
      <dgm:prSet/>
      <dgm:spPr/>
      <dgm:t>
        <a:bodyPr/>
        <a:lstStyle/>
        <a:p>
          <a:endParaRPr lang="ru-RU"/>
        </a:p>
      </dgm:t>
    </dgm:pt>
    <dgm:pt modelId="{71767DD4-8147-4E51-9F07-710CE92916F7}" type="sibTrans" cxnId="{2683D5F5-A7DC-47FC-B016-683487CE1187}">
      <dgm:prSet/>
      <dgm:spPr/>
      <dgm:t>
        <a:bodyPr/>
        <a:lstStyle/>
        <a:p>
          <a:endParaRPr lang="ru-RU"/>
        </a:p>
      </dgm:t>
    </dgm:pt>
    <dgm:pt modelId="{8B8AD364-8552-4118-8F27-EA5B3F0924D6}">
      <dgm:prSet custT="1"/>
      <dgm:spPr/>
      <dgm:t>
        <a:bodyPr/>
        <a:lstStyle/>
        <a:p>
          <a:r>
            <a:rPr lang="ru-RU" sz="900" dirty="0" smtClean="0"/>
            <a:t> Обязуется использовать субсидию в течение 18 месяцев со дня поступления средств на его счет; </a:t>
          </a:r>
          <a:endParaRPr lang="ru-RU" sz="900" dirty="0"/>
        </a:p>
      </dgm:t>
    </dgm:pt>
    <dgm:pt modelId="{39F9ADFA-BF4B-4E46-B4F7-CD0A5A81A428}" type="parTrans" cxnId="{B03800FA-D9D5-4C34-A3A3-37EEE0810476}">
      <dgm:prSet/>
      <dgm:spPr/>
      <dgm:t>
        <a:bodyPr/>
        <a:lstStyle/>
        <a:p>
          <a:endParaRPr lang="ru-RU"/>
        </a:p>
      </dgm:t>
    </dgm:pt>
    <dgm:pt modelId="{2EE991B0-972C-4194-8F64-4838E915629C}" type="sibTrans" cxnId="{B03800FA-D9D5-4C34-A3A3-37EEE0810476}">
      <dgm:prSet/>
      <dgm:spPr/>
      <dgm:t>
        <a:bodyPr/>
        <a:lstStyle/>
        <a:p>
          <a:endParaRPr lang="ru-RU"/>
        </a:p>
      </dgm:t>
    </dgm:pt>
    <dgm:pt modelId="{ECAA0F4C-A92F-4136-BFF9-72BC75D40BD1}">
      <dgm:prSet custT="1"/>
      <dgm:spPr/>
      <dgm:t>
        <a:bodyPr/>
        <a:lstStyle/>
        <a:p>
          <a:r>
            <a:rPr lang="ru-RU" sz="900" dirty="0" smtClean="0"/>
            <a:t> Обязуется осуществлять деятельность крестьянского (фермерского) хозяйства в течение не менее пяти лет после получения субсидии;</a:t>
          </a:r>
          <a:endParaRPr lang="ru-RU" sz="900" dirty="0"/>
        </a:p>
      </dgm:t>
    </dgm:pt>
    <dgm:pt modelId="{5F6ED942-7B11-4C74-BA01-7EF13298BE9B}" type="parTrans" cxnId="{C27A8E2F-BF51-42C3-8CF4-F584106B2334}">
      <dgm:prSet/>
      <dgm:spPr/>
      <dgm:t>
        <a:bodyPr/>
        <a:lstStyle/>
        <a:p>
          <a:endParaRPr lang="ru-RU"/>
        </a:p>
      </dgm:t>
    </dgm:pt>
    <dgm:pt modelId="{C7195ED0-133F-465F-AF74-FA3E540966AD}" type="sibTrans" cxnId="{C27A8E2F-BF51-42C3-8CF4-F584106B2334}">
      <dgm:prSet/>
      <dgm:spPr/>
      <dgm:t>
        <a:bodyPr/>
        <a:lstStyle/>
        <a:p>
          <a:endParaRPr lang="ru-RU"/>
        </a:p>
      </dgm:t>
    </dgm:pt>
    <dgm:pt modelId="{568E64E8-D34F-499A-87D7-EEEBA7F7E698}">
      <dgm:prSet phldrT="[Текст]" custT="1"/>
      <dgm:spPr/>
      <dgm:t>
        <a:bodyPr/>
        <a:lstStyle/>
        <a:p>
          <a:r>
            <a:rPr lang="ru-RU" sz="900" dirty="0" smtClean="0"/>
            <a:t>Является гражданином Российской Федерации;</a:t>
          </a:r>
          <a:endParaRPr lang="ru-RU" sz="900" dirty="0"/>
        </a:p>
      </dgm:t>
    </dgm:pt>
    <dgm:pt modelId="{6C88E875-447E-414E-994E-F99F6D573997}" type="parTrans" cxnId="{0C64E157-1A05-4D11-A483-C6DE5A19963E}">
      <dgm:prSet/>
      <dgm:spPr/>
      <dgm:t>
        <a:bodyPr/>
        <a:lstStyle/>
        <a:p>
          <a:endParaRPr lang="ru-RU"/>
        </a:p>
      </dgm:t>
    </dgm:pt>
    <dgm:pt modelId="{FA7656CA-A863-4598-8342-F538B6C089A4}" type="sibTrans" cxnId="{0C64E157-1A05-4D11-A483-C6DE5A19963E}">
      <dgm:prSet/>
      <dgm:spPr/>
      <dgm:t>
        <a:bodyPr/>
        <a:lstStyle/>
        <a:p>
          <a:endParaRPr lang="ru-RU"/>
        </a:p>
      </dgm:t>
    </dgm:pt>
    <dgm:pt modelId="{567D185F-C128-46D7-B798-B71394CD3CA3}">
      <dgm:prSet custT="1"/>
      <dgm:spPr/>
      <dgm:t>
        <a:bodyPr/>
        <a:lstStyle/>
        <a:p>
          <a:r>
            <a:rPr lang="ru-RU" sz="900" dirty="0" smtClean="0"/>
            <a:t> КФХ зарегистрировано на сельской территории Нижегородской области и продолжительность его деятельности на дату подачи заявки превышает 24 месяца с даты регистрации;</a:t>
          </a:r>
          <a:endParaRPr lang="ru-RU" sz="900" dirty="0"/>
        </a:p>
      </dgm:t>
    </dgm:pt>
    <dgm:pt modelId="{396451AF-1273-4DA9-9A97-9F8E0F1DEFFD}" type="parTrans" cxnId="{538670E6-6C26-4CED-B340-003CE71F2E9F}">
      <dgm:prSet/>
      <dgm:spPr/>
      <dgm:t>
        <a:bodyPr/>
        <a:lstStyle/>
        <a:p>
          <a:endParaRPr lang="ru-RU"/>
        </a:p>
      </dgm:t>
    </dgm:pt>
    <dgm:pt modelId="{40598834-A639-421F-BC61-F63FA91BE4D7}" type="sibTrans" cxnId="{538670E6-6C26-4CED-B340-003CE71F2E9F}">
      <dgm:prSet/>
      <dgm:spPr/>
      <dgm:t>
        <a:bodyPr/>
        <a:lstStyle/>
        <a:p>
          <a:endParaRPr lang="ru-RU"/>
        </a:p>
      </dgm:t>
    </dgm:pt>
    <dgm:pt modelId="{BEC55123-CDB0-477C-B88A-10E49E2CF4BC}">
      <dgm:prSet custT="1"/>
      <dgm:spPr/>
      <dgm:t>
        <a:bodyPr/>
        <a:lstStyle/>
        <a:p>
          <a:r>
            <a:rPr lang="ru-RU" sz="900" dirty="0" smtClean="0"/>
            <a:t> Глава и члены КФХ ранее не являлись получателями грантов на создание и развитие КФХ, грантов на развитие семейных животноводческих ферм либо с даты полного освоения гранта на создание и развитие КФХ, единовременной помощи на бытовое обустройство начинающих фермеров, гранта на развитие семейных животноводческих ферм прошло не менее трех лет;</a:t>
          </a:r>
          <a:endParaRPr lang="ru-RU" sz="900" dirty="0"/>
        </a:p>
      </dgm:t>
    </dgm:pt>
    <dgm:pt modelId="{73B2570A-2871-4C34-AD93-9032A1F51E31}" type="parTrans" cxnId="{CA1127B7-CB76-47FE-A5C0-7B91524F5428}">
      <dgm:prSet/>
      <dgm:spPr/>
      <dgm:t>
        <a:bodyPr/>
        <a:lstStyle/>
        <a:p>
          <a:endParaRPr lang="ru-RU"/>
        </a:p>
      </dgm:t>
    </dgm:pt>
    <dgm:pt modelId="{6A2F62A3-E048-4B57-9B4F-6927E96CA159}" type="sibTrans" cxnId="{CA1127B7-CB76-47FE-A5C0-7B91524F5428}">
      <dgm:prSet/>
      <dgm:spPr/>
      <dgm:t>
        <a:bodyPr/>
        <a:lstStyle/>
        <a:p>
          <a:endParaRPr lang="ru-RU"/>
        </a:p>
      </dgm:t>
    </dgm:pt>
    <dgm:pt modelId="{991072DB-7949-4EE6-BE02-4A310250EA63}">
      <dgm:prSet custT="1"/>
      <dgm:spPr/>
      <dgm:t>
        <a:bodyPr/>
        <a:lstStyle/>
        <a:p>
          <a:r>
            <a:rPr lang="ru-RU" sz="900" dirty="0" smtClean="0"/>
            <a:t> Представляет бизнес-план;</a:t>
          </a:r>
          <a:endParaRPr lang="ru-RU" sz="900" dirty="0"/>
        </a:p>
      </dgm:t>
    </dgm:pt>
    <dgm:pt modelId="{240DF76F-4EC0-47A2-996C-3B990EDA47F4}" type="parTrans" cxnId="{57DC6E1F-24D7-4FAE-B576-2937E39F2738}">
      <dgm:prSet/>
      <dgm:spPr/>
      <dgm:t>
        <a:bodyPr/>
        <a:lstStyle/>
        <a:p>
          <a:endParaRPr lang="ru-RU"/>
        </a:p>
      </dgm:t>
    </dgm:pt>
    <dgm:pt modelId="{D83B6239-92D1-49D5-8D14-2E77FD714CF3}" type="sibTrans" cxnId="{57DC6E1F-24D7-4FAE-B576-2937E39F2738}">
      <dgm:prSet/>
      <dgm:spPr/>
      <dgm:t>
        <a:bodyPr/>
        <a:lstStyle/>
        <a:p>
          <a:endParaRPr lang="ru-RU"/>
        </a:p>
      </dgm:t>
    </dgm:pt>
    <dgm:pt modelId="{22822F23-3D3B-4A19-AFA6-BDDB2C4F6E0A}">
      <dgm:prSet custT="1"/>
      <dgm:spPr/>
      <dgm:t>
        <a:bodyPr/>
        <a:lstStyle/>
        <a:p>
          <a:r>
            <a:rPr lang="ru-RU" sz="900" dirty="0" smtClean="0"/>
            <a:t> Представляет план расходов с указанием наименований приобретений, их количества, цены;</a:t>
          </a:r>
          <a:endParaRPr lang="ru-RU" sz="900" dirty="0"/>
        </a:p>
      </dgm:t>
    </dgm:pt>
    <dgm:pt modelId="{C0D80F07-BDA4-417B-A2CA-7C567B28A48D}" type="parTrans" cxnId="{2C6497CF-29F5-43E1-B9DC-DE9D818A9640}">
      <dgm:prSet/>
      <dgm:spPr/>
      <dgm:t>
        <a:bodyPr/>
        <a:lstStyle/>
        <a:p>
          <a:endParaRPr lang="ru-RU"/>
        </a:p>
      </dgm:t>
    </dgm:pt>
    <dgm:pt modelId="{344C0695-F483-42B8-850A-CA9D0E435EDE}" type="sibTrans" cxnId="{2C6497CF-29F5-43E1-B9DC-DE9D818A9640}">
      <dgm:prSet/>
      <dgm:spPr/>
      <dgm:t>
        <a:bodyPr/>
        <a:lstStyle/>
        <a:p>
          <a:endParaRPr lang="ru-RU"/>
        </a:p>
      </dgm:t>
    </dgm:pt>
    <dgm:pt modelId="{C9359ABB-249C-4E77-A032-1A47BF43BD16}">
      <dgm:prSet custT="1"/>
      <dgm:spPr/>
      <dgm:t>
        <a:bodyPr/>
        <a:lstStyle/>
        <a:p>
          <a:r>
            <a:rPr lang="ru-RU" sz="900" dirty="0" smtClean="0"/>
            <a:t> Обязуется оплатить за счет собственных средств не менее 40% от общей стоимости приобретений, указанных в плане расходов;</a:t>
          </a:r>
          <a:endParaRPr lang="ru-RU" sz="900" dirty="0"/>
        </a:p>
      </dgm:t>
    </dgm:pt>
    <dgm:pt modelId="{1997E8F1-E784-49DE-A142-9179B7DC0532}" type="parTrans" cxnId="{040F07A0-1237-4165-A4A1-57F5011D016F}">
      <dgm:prSet/>
      <dgm:spPr/>
      <dgm:t>
        <a:bodyPr/>
        <a:lstStyle/>
        <a:p>
          <a:endParaRPr lang="ru-RU"/>
        </a:p>
      </dgm:t>
    </dgm:pt>
    <dgm:pt modelId="{2FA0792C-46DE-4BF2-94A1-587998F57883}" type="sibTrans" cxnId="{040F07A0-1237-4165-A4A1-57F5011D016F}">
      <dgm:prSet/>
      <dgm:spPr/>
      <dgm:t>
        <a:bodyPr/>
        <a:lstStyle/>
        <a:p>
          <a:endParaRPr lang="ru-RU"/>
        </a:p>
      </dgm:t>
    </dgm:pt>
    <dgm:pt modelId="{490F6135-2EEC-4CB6-8B90-B2BEA20C932A}">
      <dgm:prSet custT="1"/>
      <dgm:spPr/>
      <dgm:t>
        <a:bodyPr/>
        <a:lstStyle/>
        <a:p>
          <a:r>
            <a:rPr lang="ru-RU" sz="900" dirty="0" smtClean="0"/>
            <a:t> Обязуется использовать субсидию в течение 24 месяцев со дня поступления средств на его счет;</a:t>
          </a:r>
          <a:endParaRPr lang="ru-RU" sz="900" dirty="0"/>
        </a:p>
      </dgm:t>
    </dgm:pt>
    <dgm:pt modelId="{BD90896A-3E2A-4088-A722-2D10772B4612}" type="parTrans" cxnId="{FDFA28AE-202B-4226-B198-17771696E283}">
      <dgm:prSet/>
      <dgm:spPr/>
      <dgm:t>
        <a:bodyPr/>
        <a:lstStyle/>
        <a:p>
          <a:endParaRPr lang="ru-RU"/>
        </a:p>
      </dgm:t>
    </dgm:pt>
    <dgm:pt modelId="{DA59173F-DCFF-43C9-8B2C-09BE08DBAE0B}" type="sibTrans" cxnId="{FDFA28AE-202B-4226-B198-17771696E283}">
      <dgm:prSet/>
      <dgm:spPr/>
      <dgm:t>
        <a:bodyPr/>
        <a:lstStyle/>
        <a:p>
          <a:endParaRPr lang="ru-RU"/>
        </a:p>
      </dgm:t>
    </dgm:pt>
    <dgm:pt modelId="{243E4A95-3C6B-4248-8805-3003CB700ADC}">
      <dgm:prSet custT="1"/>
      <dgm:spPr/>
      <dgm:t>
        <a:bodyPr/>
        <a:lstStyle/>
        <a:p>
          <a:r>
            <a:rPr lang="ru-RU" sz="900" dirty="0" smtClean="0"/>
            <a:t> Обязуется осуществлять деятельность в течение не менее пяти лет после получения субсидии;</a:t>
          </a:r>
          <a:endParaRPr lang="ru-RU" sz="900" dirty="0"/>
        </a:p>
      </dgm:t>
    </dgm:pt>
    <dgm:pt modelId="{2997CBFE-D474-42E0-8561-B97D8B2841EE}" type="parTrans" cxnId="{111E50C2-D977-49CA-B032-DC450D9C4C4B}">
      <dgm:prSet/>
      <dgm:spPr/>
      <dgm:t>
        <a:bodyPr/>
        <a:lstStyle/>
        <a:p>
          <a:endParaRPr lang="ru-RU"/>
        </a:p>
      </dgm:t>
    </dgm:pt>
    <dgm:pt modelId="{B6234F7B-55CC-4B46-BFB0-9BE6F3896D91}" type="sibTrans" cxnId="{111E50C2-D977-49CA-B032-DC450D9C4C4B}">
      <dgm:prSet/>
      <dgm:spPr/>
      <dgm:t>
        <a:bodyPr/>
        <a:lstStyle/>
        <a:p>
          <a:endParaRPr lang="ru-RU"/>
        </a:p>
      </dgm:t>
    </dgm:pt>
    <dgm:pt modelId="{8229F22A-3739-4CB9-9B03-2630958AA61C}">
      <dgm:prSet phldrT="[Текст]" custT="1"/>
      <dgm:spPr/>
      <dgm:t>
        <a:bodyPr/>
        <a:lstStyle/>
        <a:p>
          <a:r>
            <a:rPr lang="ru-RU" sz="900" dirty="0" smtClean="0"/>
            <a:t> Главой и членами КФХ являются граждане Российской Федерации, состоящие в родстве и совместно осуществляющие деятельность по разведению и содержанию сельскохозяйственных животных и птицы;</a:t>
          </a:r>
          <a:endParaRPr lang="ru-RU" sz="900" dirty="0"/>
        </a:p>
      </dgm:t>
    </dgm:pt>
    <dgm:pt modelId="{31521FC7-C2C5-4DC2-9C9C-E69AE77E22BF}" type="parTrans" cxnId="{BE760819-0199-471E-A3F8-E118A5F78D78}">
      <dgm:prSet/>
      <dgm:spPr/>
      <dgm:t>
        <a:bodyPr/>
        <a:lstStyle/>
        <a:p>
          <a:endParaRPr lang="ru-RU"/>
        </a:p>
      </dgm:t>
    </dgm:pt>
    <dgm:pt modelId="{62BCE14C-8AE9-4B1C-B009-FFE37A12F197}" type="sibTrans" cxnId="{BE760819-0199-471E-A3F8-E118A5F78D78}">
      <dgm:prSet/>
      <dgm:spPr/>
      <dgm:t>
        <a:bodyPr/>
        <a:lstStyle/>
        <a:p>
          <a:endParaRPr lang="ru-RU"/>
        </a:p>
      </dgm:t>
    </dgm:pt>
    <dgm:pt modelId="{E3373072-E9FF-42FF-92E4-C1674C816EA2}">
      <dgm:prSet custT="1"/>
      <dgm:spPr/>
      <dgm:t>
        <a:bodyPr/>
        <a:lstStyle/>
        <a:p>
          <a:r>
            <a:rPr lang="ru-RU" sz="900" dirty="0" smtClean="0"/>
            <a:t> Представляет бизнес-план;</a:t>
          </a:r>
          <a:endParaRPr lang="ru-RU" sz="900" dirty="0"/>
        </a:p>
      </dgm:t>
    </dgm:pt>
    <dgm:pt modelId="{95CEE027-60FE-426F-97DD-DD9CBCA5A2FD}" type="parTrans" cxnId="{A5406A00-8F4A-4A47-985B-A25D3840ECEA}">
      <dgm:prSet/>
      <dgm:spPr/>
      <dgm:t>
        <a:bodyPr/>
        <a:lstStyle/>
        <a:p>
          <a:endParaRPr lang="ru-RU"/>
        </a:p>
      </dgm:t>
    </dgm:pt>
    <dgm:pt modelId="{37551298-6EBA-424B-B035-BC13F68CDE39}" type="sibTrans" cxnId="{A5406A00-8F4A-4A47-985B-A25D3840ECEA}">
      <dgm:prSet/>
      <dgm:spPr/>
      <dgm:t>
        <a:bodyPr/>
        <a:lstStyle/>
        <a:p>
          <a:endParaRPr lang="ru-RU"/>
        </a:p>
      </dgm:t>
    </dgm:pt>
    <dgm:pt modelId="{4B714D3D-2B88-4D14-86D1-9DD1AFAEE733}">
      <dgm:prSet custT="1"/>
      <dgm:spPr/>
      <dgm:t>
        <a:bodyPr/>
        <a:lstStyle/>
        <a:p>
          <a:r>
            <a:rPr lang="ru-RU" sz="900" dirty="0" smtClean="0"/>
            <a:t> Предоставляет план расходов с указанием наименований приобретений, их количества и цены;</a:t>
          </a:r>
          <a:endParaRPr lang="ru-RU" sz="900" dirty="0"/>
        </a:p>
      </dgm:t>
    </dgm:pt>
    <dgm:pt modelId="{2E58FDF9-2922-4BDB-A696-01BF7017A4EB}" type="parTrans" cxnId="{DC68646A-FE8D-4774-977B-E9046006829A}">
      <dgm:prSet/>
      <dgm:spPr/>
      <dgm:t>
        <a:bodyPr/>
        <a:lstStyle/>
        <a:p>
          <a:endParaRPr lang="ru-RU"/>
        </a:p>
      </dgm:t>
    </dgm:pt>
    <dgm:pt modelId="{8B8ED9FD-464C-4EF1-B7AD-53CE79B710FE}" type="sibTrans" cxnId="{DC68646A-FE8D-4774-977B-E9046006829A}">
      <dgm:prSet/>
      <dgm:spPr/>
      <dgm:t>
        <a:bodyPr/>
        <a:lstStyle/>
        <a:p>
          <a:endParaRPr lang="ru-RU"/>
        </a:p>
      </dgm:t>
    </dgm:pt>
    <dgm:pt modelId="{D3214B51-E5F4-4046-8609-3336E28D89CB}">
      <dgm:prSet custT="1"/>
      <dgm:spPr/>
      <dgm:t>
        <a:bodyPr/>
        <a:lstStyle/>
        <a:p>
          <a:r>
            <a:rPr lang="ru-RU" sz="900" dirty="0" smtClean="0"/>
            <a:t> Обязуется оплатить за счет собственных средств не менее 40% от общей стоимости приобретений, указанных в плане расходов;</a:t>
          </a:r>
          <a:endParaRPr lang="ru-RU" sz="900" dirty="0"/>
        </a:p>
      </dgm:t>
    </dgm:pt>
    <dgm:pt modelId="{69D085F3-8C47-4A02-AC0A-453F054AC58E}" type="parTrans" cxnId="{AEAE1148-D312-48B5-BA24-34409DA7F012}">
      <dgm:prSet/>
      <dgm:spPr/>
      <dgm:t>
        <a:bodyPr/>
        <a:lstStyle/>
        <a:p>
          <a:endParaRPr lang="ru-RU"/>
        </a:p>
      </dgm:t>
    </dgm:pt>
    <dgm:pt modelId="{602747B6-76D1-4446-8DB6-FED513163DF9}" type="sibTrans" cxnId="{AEAE1148-D312-48B5-BA24-34409DA7F012}">
      <dgm:prSet/>
      <dgm:spPr/>
      <dgm:t>
        <a:bodyPr/>
        <a:lstStyle/>
        <a:p>
          <a:endParaRPr lang="ru-RU"/>
        </a:p>
      </dgm:t>
    </dgm:pt>
    <dgm:pt modelId="{7B47890F-5060-4CB5-9081-10DA18B83607}">
      <dgm:prSet custT="1"/>
      <dgm:spPr/>
      <dgm:t>
        <a:bodyPr/>
        <a:lstStyle/>
        <a:p>
          <a:r>
            <a:rPr lang="ru-RU" sz="900" dirty="0" smtClean="0"/>
            <a:t> Предоставляет проектную документацию и разрешения на строительство (реконструкцию) производственных объектов (в случае, если средства субсидии полностью или частично планируется направить на строительство или реконструкцию производственных объектов кооператива);</a:t>
          </a:r>
          <a:endParaRPr lang="ru-RU" sz="900" dirty="0"/>
        </a:p>
      </dgm:t>
    </dgm:pt>
    <dgm:pt modelId="{D5BA0024-0238-431C-A604-6B321DDF6A49}" type="parTrans" cxnId="{A05C9E06-C079-4C15-A131-F0A90A2012A8}">
      <dgm:prSet/>
      <dgm:spPr/>
      <dgm:t>
        <a:bodyPr/>
        <a:lstStyle/>
        <a:p>
          <a:endParaRPr lang="ru-RU"/>
        </a:p>
      </dgm:t>
    </dgm:pt>
    <dgm:pt modelId="{22D9F25F-0485-4127-AA28-4FAEFF9DE516}" type="sibTrans" cxnId="{A05C9E06-C079-4C15-A131-F0A90A2012A8}">
      <dgm:prSet/>
      <dgm:spPr/>
      <dgm:t>
        <a:bodyPr/>
        <a:lstStyle/>
        <a:p>
          <a:endParaRPr lang="ru-RU"/>
        </a:p>
      </dgm:t>
    </dgm:pt>
    <dgm:pt modelId="{408DB2C7-C3D7-4E92-9C11-7DA27BF06869}">
      <dgm:prSet custT="1"/>
      <dgm:spPr/>
      <dgm:t>
        <a:bodyPr/>
        <a:lstStyle/>
        <a:p>
          <a:r>
            <a:rPr lang="ru-RU" sz="900" dirty="0" smtClean="0"/>
            <a:t> Обязуется использовать субсидию в срок не более 18 месяцев со дня поступления средств на счет получателя;</a:t>
          </a:r>
          <a:endParaRPr lang="ru-RU" sz="900" dirty="0"/>
        </a:p>
      </dgm:t>
    </dgm:pt>
    <dgm:pt modelId="{1E086C3A-046D-4301-B877-138188EE1EF4}" type="parTrans" cxnId="{D3974B82-951F-4714-943F-D42E7E7638B2}">
      <dgm:prSet/>
      <dgm:spPr/>
      <dgm:t>
        <a:bodyPr/>
        <a:lstStyle/>
        <a:p>
          <a:endParaRPr lang="ru-RU"/>
        </a:p>
      </dgm:t>
    </dgm:pt>
    <dgm:pt modelId="{87140209-16E2-427B-8428-4D4C6F99915B}" type="sibTrans" cxnId="{D3974B82-951F-4714-943F-D42E7E7638B2}">
      <dgm:prSet/>
      <dgm:spPr/>
      <dgm:t>
        <a:bodyPr/>
        <a:lstStyle/>
        <a:p>
          <a:endParaRPr lang="ru-RU"/>
        </a:p>
      </dgm:t>
    </dgm:pt>
    <dgm:pt modelId="{0C9D1DCD-7F38-47CB-B1E3-64716AC5A42C}">
      <dgm:prSet custT="1"/>
      <dgm:spPr/>
      <dgm:t>
        <a:bodyPr/>
        <a:lstStyle/>
        <a:p>
          <a:r>
            <a:rPr lang="ru-RU" sz="900" dirty="0" smtClean="0"/>
            <a:t> Обязуется осуществлять деятельность в течение не менее пяти лет после получения субсидии;</a:t>
          </a:r>
          <a:endParaRPr lang="ru-RU" sz="900" dirty="0"/>
        </a:p>
      </dgm:t>
    </dgm:pt>
    <dgm:pt modelId="{AFC6ACB5-838E-4EE6-9DAA-BA2B71ACB45D}" type="parTrans" cxnId="{CA5621B8-AAD0-411A-8C9F-5516F2FCC79D}">
      <dgm:prSet/>
      <dgm:spPr/>
      <dgm:t>
        <a:bodyPr/>
        <a:lstStyle/>
        <a:p>
          <a:endParaRPr lang="ru-RU"/>
        </a:p>
      </dgm:t>
    </dgm:pt>
    <dgm:pt modelId="{76B7DD0E-99BC-4E69-A739-BE4DDF5C49A5}" type="sibTrans" cxnId="{CA5621B8-AAD0-411A-8C9F-5516F2FCC79D}">
      <dgm:prSet/>
      <dgm:spPr/>
      <dgm:t>
        <a:bodyPr/>
        <a:lstStyle/>
        <a:p>
          <a:endParaRPr lang="ru-RU"/>
        </a:p>
      </dgm:t>
    </dgm:pt>
    <dgm:pt modelId="{55B9AC0C-DFF3-4148-BCAD-084D4AA6C464}">
      <dgm:prSet phldrT="[Текст]" custT="1"/>
      <dgm:spPr/>
      <dgm:t>
        <a:bodyPr/>
        <a:lstStyle/>
        <a:p>
          <a:r>
            <a:rPr lang="ru-RU" sz="900" dirty="0" smtClean="0"/>
            <a:t> Зарегистрирован на территории Нижегородской области и осуществляет деятельность в течение не менее 12 месяцев на дату подачи заявки;</a:t>
          </a:r>
          <a:endParaRPr lang="ru-RU" sz="900" dirty="0"/>
        </a:p>
      </dgm:t>
    </dgm:pt>
    <dgm:pt modelId="{36C5C94F-1ECC-4135-BF43-07F70CFE0991}" type="parTrans" cxnId="{09CC98E1-DAF7-4BE0-BFE7-B4023E90F451}">
      <dgm:prSet/>
      <dgm:spPr/>
      <dgm:t>
        <a:bodyPr/>
        <a:lstStyle/>
        <a:p>
          <a:endParaRPr lang="ru-RU"/>
        </a:p>
      </dgm:t>
    </dgm:pt>
    <dgm:pt modelId="{11F24D7B-FE7C-44D1-89E2-7A6AE73713A4}" type="sibTrans" cxnId="{09CC98E1-DAF7-4BE0-BFE7-B4023E90F451}">
      <dgm:prSet/>
      <dgm:spPr/>
      <dgm:t>
        <a:bodyPr/>
        <a:lstStyle/>
        <a:p>
          <a:endParaRPr lang="ru-RU"/>
        </a:p>
      </dgm:t>
    </dgm:pt>
    <dgm:pt modelId="{97D49CB2-C12D-4CA2-8F0E-E6CC492CADD8}" type="pres">
      <dgm:prSet presAssocID="{3B13279E-A7D3-46EC-AEA9-7CBDD00C8C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078A01-7499-4F44-BF3B-16E324452BB7}" type="pres">
      <dgm:prSet presAssocID="{4BAEB63E-4687-40B9-91F8-00C13C9D4756}" presName="composite" presStyleCnt="0"/>
      <dgm:spPr/>
    </dgm:pt>
    <dgm:pt modelId="{F009A578-FA37-4453-8A91-51512A7CA80B}" type="pres">
      <dgm:prSet presAssocID="{4BAEB63E-4687-40B9-91F8-00C13C9D475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1EA69-0198-4D64-BE33-57CC46768B61}" type="pres">
      <dgm:prSet presAssocID="{4BAEB63E-4687-40B9-91F8-00C13C9D475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AE0D3-23E9-4113-BEBA-B3D4AB618CAE}" type="pres">
      <dgm:prSet presAssocID="{B0B74EB5-CC6A-4AE5-B2FF-E09046162E24}" presName="space" presStyleCnt="0"/>
      <dgm:spPr/>
    </dgm:pt>
    <dgm:pt modelId="{CE049BC8-DC9B-4F1E-AA50-7515B47A6692}" type="pres">
      <dgm:prSet presAssocID="{7CEDA315-E3E6-4FFA-8E47-E4BA62C3E8B2}" presName="composite" presStyleCnt="0"/>
      <dgm:spPr/>
    </dgm:pt>
    <dgm:pt modelId="{AAD6FD6B-9AF6-48F0-839A-2EB3CA52E871}" type="pres">
      <dgm:prSet presAssocID="{7CEDA315-E3E6-4FFA-8E47-E4BA62C3E8B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18ED35-DD75-4860-B933-2043E6BC62D5}" type="pres">
      <dgm:prSet presAssocID="{7CEDA315-E3E6-4FFA-8E47-E4BA62C3E8B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F65835-D845-438F-891E-04CA3F4D63F5}" type="pres">
      <dgm:prSet presAssocID="{ADC3F454-CE16-4AE4-9E2E-DE28B28E6CFE}" presName="space" presStyleCnt="0"/>
      <dgm:spPr/>
    </dgm:pt>
    <dgm:pt modelId="{3CF8AC50-7B66-48D2-B56C-9A90137966A8}" type="pres">
      <dgm:prSet presAssocID="{B7A5F1F5-6B66-42B0-881F-DB666EED97C8}" presName="composite" presStyleCnt="0"/>
      <dgm:spPr/>
    </dgm:pt>
    <dgm:pt modelId="{536CB5D7-8AC7-461A-849C-B522BF2E1302}" type="pres">
      <dgm:prSet presAssocID="{B7A5F1F5-6B66-42B0-881F-DB666EED97C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FC765-E041-42CC-9A72-1CD1699CEA96}" type="pres">
      <dgm:prSet presAssocID="{B7A5F1F5-6B66-42B0-881F-DB666EED97C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B6310D-2646-47E4-BD39-5BD2FFFA0873}" type="presOf" srcId="{842710F6-5FD5-42C0-8F09-9D46621A6AA8}" destId="{EF31EA69-0198-4D64-BE33-57CC46768B61}" srcOrd="0" destOrd="2" presId="urn:microsoft.com/office/officeart/2005/8/layout/hList1"/>
    <dgm:cxn modelId="{45F7CCA8-AD92-4C3D-AB5F-157C7A1E5543}" srcId="{4BAEB63E-4687-40B9-91F8-00C13C9D4756}" destId="{AAB03348-758B-470A-AD5B-46F13F250442}" srcOrd="5" destOrd="0" parTransId="{BC96CB7F-CD27-4570-BFB6-7F611EBAD171}" sibTransId="{37145393-17AD-408A-983D-E220065C11BE}"/>
    <dgm:cxn modelId="{8E023273-AA3D-4DB4-86B6-F58CFAA83A27}" type="presOf" srcId="{8B8AD364-8552-4118-8F27-EA5B3F0924D6}" destId="{EF31EA69-0198-4D64-BE33-57CC46768B61}" srcOrd="0" destOrd="7" presId="urn:microsoft.com/office/officeart/2005/8/layout/hList1"/>
    <dgm:cxn modelId="{76484E67-D865-4CC6-AA24-2780A4F7A410}" type="presOf" srcId="{3B13279E-A7D3-46EC-AEA9-7CBDD00C8C49}" destId="{97D49CB2-C12D-4CA2-8F0E-E6CC492CADD8}" srcOrd="0" destOrd="0" presId="urn:microsoft.com/office/officeart/2005/8/layout/hList1"/>
    <dgm:cxn modelId="{A76461BD-00E4-45B6-8EED-C05CD651CBDF}" type="presOf" srcId="{F94798F8-BA33-483D-83DB-2A866F0BE59C}" destId="{EF31EA69-0198-4D64-BE33-57CC46768B61}" srcOrd="0" destOrd="4" presId="urn:microsoft.com/office/officeart/2005/8/layout/hList1"/>
    <dgm:cxn modelId="{1D222F1B-1A71-40BB-B4FC-648CFBDFF993}" type="presOf" srcId="{C9359ABB-249C-4E77-A032-1A47BF43BD16}" destId="{DC18ED35-DD75-4860-B933-2043E6BC62D5}" srcOrd="0" destOrd="6" presId="urn:microsoft.com/office/officeart/2005/8/layout/hList1"/>
    <dgm:cxn modelId="{57DC6E1F-24D7-4FAE-B576-2937E39F2738}" srcId="{7CEDA315-E3E6-4FFA-8E47-E4BA62C3E8B2}" destId="{991072DB-7949-4EE6-BE02-4A310250EA63}" srcOrd="4" destOrd="0" parTransId="{240DF76F-4EC0-47A2-996C-3B990EDA47F4}" sibTransId="{D83B6239-92D1-49D5-8D14-2E77FD714CF3}"/>
    <dgm:cxn modelId="{040F07A0-1237-4165-A4A1-57F5011D016F}" srcId="{7CEDA315-E3E6-4FFA-8E47-E4BA62C3E8B2}" destId="{C9359ABB-249C-4E77-A032-1A47BF43BD16}" srcOrd="6" destOrd="0" parTransId="{1997E8F1-E784-49DE-A142-9179B7DC0532}" sibTransId="{2FA0792C-46DE-4BF2-94A1-587998F57883}"/>
    <dgm:cxn modelId="{381D3733-F350-4F93-A9BA-D518BBB1355B}" srcId="{4BAEB63E-4687-40B9-91F8-00C13C9D4756}" destId="{64C74D6F-FA74-436D-B9A7-924FC1618477}" srcOrd="0" destOrd="0" parTransId="{1865DDDE-9D4E-4CD1-95EA-8FF77379EA1D}" sibTransId="{FF62A166-ABA3-4261-BA6A-B1F96F32555D}"/>
    <dgm:cxn modelId="{2683D5F5-A7DC-47FC-B016-683487CE1187}" srcId="{4BAEB63E-4687-40B9-91F8-00C13C9D4756}" destId="{037FBF9D-020C-4F18-BDEF-796CE503BE8A}" srcOrd="6" destOrd="0" parTransId="{B55DBA1F-5BF3-4C6C-83BC-BDDA6E84880C}" sibTransId="{71767DD4-8147-4E51-9F07-710CE92916F7}"/>
    <dgm:cxn modelId="{614509F2-EEF1-4D91-BEB8-449E3BEBAC8A}" srcId="{7CEDA315-E3E6-4FFA-8E47-E4BA62C3E8B2}" destId="{0E9931C4-C7C4-4DA3-A4E7-46C022E77EE3}" srcOrd="0" destOrd="0" parTransId="{1B7BB7C7-C41D-4778-9F22-BDC39CF4E6F1}" sibTransId="{E97C1D37-9EA7-44AB-A488-DAF681A1BD0F}"/>
    <dgm:cxn modelId="{931CADF2-3839-472D-87F1-B65BA0DDB617}" type="presOf" srcId="{E3373072-E9FF-42FF-92E4-C1674C816EA2}" destId="{B54FC765-E041-42CC-9A72-1CD1699CEA96}" srcOrd="0" destOrd="2" presId="urn:microsoft.com/office/officeart/2005/8/layout/hList1"/>
    <dgm:cxn modelId="{E6FFC52A-40A3-445A-8D41-5FC0C0A62D57}" type="presOf" srcId="{4BAEB63E-4687-40B9-91F8-00C13C9D4756}" destId="{F009A578-FA37-4453-8A91-51512A7CA80B}" srcOrd="0" destOrd="0" presId="urn:microsoft.com/office/officeart/2005/8/layout/hList1"/>
    <dgm:cxn modelId="{C27A8E2F-BF51-42C3-8CF4-F584106B2334}" srcId="{4BAEB63E-4687-40B9-91F8-00C13C9D4756}" destId="{ECAA0F4C-A92F-4136-BFF9-72BC75D40BD1}" srcOrd="8" destOrd="0" parTransId="{5F6ED942-7B11-4C74-BA01-7EF13298BE9B}" sibTransId="{C7195ED0-133F-465F-AF74-FA3E540966AD}"/>
    <dgm:cxn modelId="{831CA067-8B5C-4038-9FCD-4666876135E8}" type="presOf" srcId="{AAB03348-758B-470A-AD5B-46F13F250442}" destId="{EF31EA69-0198-4D64-BE33-57CC46768B61}" srcOrd="0" destOrd="5" presId="urn:microsoft.com/office/officeart/2005/8/layout/hList1"/>
    <dgm:cxn modelId="{DC68646A-FE8D-4774-977B-E9046006829A}" srcId="{B7A5F1F5-6B66-42B0-881F-DB666EED97C8}" destId="{4B714D3D-2B88-4D14-86D1-9DD1AFAEE733}" srcOrd="3" destOrd="0" parTransId="{2E58FDF9-2922-4BDB-A696-01BF7017A4EB}" sibTransId="{8B8ED9FD-464C-4EF1-B7AD-53CE79B710FE}"/>
    <dgm:cxn modelId="{9B932896-6D2B-4427-BFB4-2F5183C793C8}" type="presOf" srcId="{64C74D6F-FA74-436D-B9A7-924FC1618477}" destId="{EF31EA69-0198-4D64-BE33-57CC46768B61}" srcOrd="0" destOrd="0" presId="urn:microsoft.com/office/officeart/2005/8/layout/hList1"/>
    <dgm:cxn modelId="{83C4F782-B2F8-4C9E-BFC4-1CF34414AE0E}" type="presOf" srcId="{55B9AC0C-DFF3-4148-BCAD-084D4AA6C464}" destId="{B54FC765-E041-42CC-9A72-1CD1699CEA96}" srcOrd="0" destOrd="1" presId="urn:microsoft.com/office/officeart/2005/8/layout/hList1"/>
    <dgm:cxn modelId="{7DC7AB0C-1EC4-4B40-BD21-A3E1820A7199}" type="presOf" srcId="{D3214B51-E5F4-4046-8609-3336E28D89CB}" destId="{B54FC765-E041-42CC-9A72-1CD1699CEA96}" srcOrd="0" destOrd="4" presId="urn:microsoft.com/office/officeart/2005/8/layout/hList1"/>
    <dgm:cxn modelId="{CA1127B7-CB76-47FE-A5C0-7B91524F5428}" srcId="{7CEDA315-E3E6-4FFA-8E47-E4BA62C3E8B2}" destId="{BEC55123-CDB0-477C-B88A-10E49E2CF4BC}" srcOrd="3" destOrd="0" parTransId="{73B2570A-2871-4C34-AD93-9032A1F51E31}" sibTransId="{6A2F62A3-E048-4B57-9B4F-6927E96CA159}"/>
    <dgm:cxn modelId="{21F8EC44-23A7-455D-BA4F-7BD421E16CC0}" type="presOf" srcId="{3FA41F8E-7B45-4145-AF60-A900FE2A8304}" destId="{EF31EA69-0198-4D64-BE33-57CC46768B61}" srcOrd="0" destOrd="3" presId="urn:microsoft.com/office/officeart/2005/8/layout/hList1"/>
    <dgm:cxn modelId="{538670E6-6C26-4CED-B340-003CE71F2E9F}" srcId="{7CEDA315-E3E6-4FFA-8E47-E4BA62C3E8B2}" destId="{567D185F-C128-46D7-B798-B71394CD3CA3}" srcOrd="2" destOrd="0" parTransId="{396451AF-1273-4DA9-9A97-9F8E0F1DEFFD}" sibTransId="{40598834-A639-421F-BC61-F63FA91BE4D7}"/>
    <dgm:cxn modelId="{0A22D93E-99AC-49AA-87BE-D4080B11D3E3}" type="presOf" srcId="{408DB2C7-C3D7-4E92-9C11-7DA27BF06869}" destId="{B54FC765-E041-42CC-9A72-1CD1699CEA96}" srcOrd="0" destOrd="6" presId="urn:microsoft.com/office/officeart/2005/8/layout/hList1"/>
    <dgm:cxn modelId="{778E9857-37EE-405B-982C-EE59F85B7A66}" type="presOf" srcId="{0C9D1DCD-7F38-47CB-B1E3-64716AC5A42C}" destId="{B54FC765-E041-42CC-9A72-1CD1699CEA96}" srcOrd="0" destOrd="7" presId="urn:microsoft.com/office/officeart/2005/8/layout/hList1"/>
    <dgm:cxn modelId="{AEAE1148-D312-48B5-BA24-34409DA7F012}" srcId="{B7A5F1F5-6B66-42B0-881F-DB666EED97C8}" destId="{D3214B51-E5F4-4046-8609-3336E28D89CB}" srcOrd="4" destOrd="0" parTransId="{69D085F3-8C47-4A02-AC0A-453F054AC58E}" sibTransId="{602747B6-76D1-4446-8DB6-FED513163DF9}"/>
    <dgm:cxn modelId="{FDDE206F-38E7-4763-B477-D318AF67B1A4}" srcId="{3B13279E-A7D3-46EC-AEA9-7CBDD00C8C49}" destId="{B7A5F1F5-6B66-42B0-881F-DB666EED97C8}" srcOrd="2" destOrd="0" parTransId="{B3D3335E-6D4D-41C2-9CE6-C22AA13D4031}" sibTransId="{70138BB2-2557-43B7-B2C5-3A095CC9AC72}"/>
    <dgm:cxn modelId="{CA5621B8-AAD0-411A-8C9F-5516F2FCC79D}" srcId="{B7A5F1F5-6B66-42B0-881F-DB666EED97C8}" destId="{0C9D1DCD-7F38-47CB-B1E3-64716AC5A42C}" srcOrd="7" destOrd="0" parTransId="{AFC6ACB5-838E-4EE6-9DAA-BA2B71ACB45D}" sibTransId="{76B7DD0E-99BC-4E69-A739-BE4DDF5C49A5}"/>
    <dgm:cxn modelId="{C37C0C2B-D519-42A1-A9E4-4CE47CE39AC9}" type="presOf" srcId="{0E9931C4-C7C4-4DA3-A4E7-46C022E77EE3}" destId="{DC18ED35-DD75-4860-B933-2043E6BC62D5}" srcOrd="0" destOrd="0" presId="urn:microsoft.com/office/officeart/2005/8/layout/hList1"/>
    <dgm:cxn modelId="{A5406A00-8F4A-4A47-985B-A25D3840ECEA}" srcId="{B7A5F1F5-6B66-42B0-881F-DB666EED97C8}" destId="{E3373072-E9FF-42FF-92E4-C1674C816EA2}" srcOrd="2" destOrd="0" parTransId="{95CEE027-60FE-426F-97DD-DD9CBCA5A2FD}" sibTransId="{37551298-6EBA-424B-B035-BC13F68CDE39}"/>
    <dgm:cxn modelId="{A05C9E06-C079-4C15-A131-F0A90A2012A8}" srcId="{B7A5F1F5-6B66-42B0-881F-DB666EED97C8}" destId="{7B47890F-5060-4CB5-9081-10DA18B83607}" srcOrd="5" destOrd="0" parTransId="{D5BA0024-0238-431C-A604-6B321DDF6A49}" sibTransId="{22D9F25F-0485-4127-AA28-4FAEFF9DE516}"/>
    <dgm:cxn modelId="{832960E3-A4A4-4DA4-AEAA-4FE59A238D05}" srcId="{B7A5F1F5-6B66-42B0-881F-DB666EED97C8}" destId="{5B3A5369-0DD7-4557-9994-0504B6723957}" srcOrd="0" destOrd="0" parTransId="{C51B4AB4-074D-4717-80D4-D582808137F8}" sibTransId="{73073B5D-9240-4F90-B1B4-C5B470F8437D}"/>
    <dgm:cxn modelId="{BE5C7C74-DF5C-4456-B55D-557CCCC469FF}" type="presOf" srcId="{B7A5F1F5-6B66-42B0-881F-DB666EED97C8}" destId="{536CB5D7-8AC7-461A-849C-B522BF2E1302}" srcOrd="0" destOrd="0" presId="urn:microsoft.com/office/officeart/2005/8/layout/hList1"/>
    <dgm:cxn modelId="{CE3CA713-D375-4FDC-BC0F-C304891CEF4E}" srcId="{3B13279E-A7D3-46EC-AEA9-7CBDD00C8C49}" destId="{4BAEB63E-4687-40B9-91F8-00C13C9D4756}" srcOrd="0" destOrd="0" parTransId="{C0E141E2-CE3E-4AA9-99DE-F51459862DDB}" sibTransId="{B0B74EB5-CC6A-4AE5-B2FF-E09046162E24}"/>
    <dgm:cxn modelId="{09CC98E1-DAF7-4BE0-BFE7-B4023E90F451}" srcId="{B7A5F1F5-6B66-42B0-881F-DB666EED97C8}" destId="{55B9AC0C-DFF3-4148-BCAD-084D4AA6C464}" srcOrd="1" destOrd="0" parTransId="{36C5C94F-1ECC-4135-BF43-07F70CFE0991}" sibTransId="{11F24D7B-FE7C-44D1-89E2-7A6AE73713A4}"/>
    <dgm:cxn modelId="{E4523D74-57C6-473D-A25D-717197DF9FC5}" type="presOf" srcId="{567D185F-C128-46D7-B798-B71394CD3CA3}" destId="{DC18ED35-DD75-4860-B933-2043E6BC62D5}" srcOrd="0" destOrd="2" presId="urn:microsoft.com/office/officeart/2005/8/layout/hList1"/>
    <dgm:cxn modelId="{19C66A39-8240-478E-906B-AD8714C6B739}" srcId="{4BAEB63E-4687-40B9-91F8-00C13C9D4756}" destId="{F94798F8-BA33-483D-83DB-2A866F0BE59C}" srcOrd="4" destOrd="0" parTransId="{89E728E5-10AF-44FA-AB46-22E17C47B908}" sibTransId="{1C95ABBB-C3B6-4B2B-B322-506194111DAE}"/>
    <dgm:cxn modelId="{0C64E157-1A05-4D11-A483-C6DE5A19963E}" srcId="{4BAEB63E-4687-40B9-91F8-00C13C9D4756}" destId="{568E64E8-D34F-499A-87D7-EEEBA7F7E698}" srcOrd="1" destOrd="0" parTransId="{6C88E875-447E-414E-994E-F99F6D573997}" sibTransId="{FA7656CA-A863-4598-8342-F538B6C089A4}"/>
    <dgm:cxn modelId="{A0A7587D-953D-42AD-94FA-A90EB863FF72}" type="presOf" srcId="{22822F23-3D3B-4A19-AFA6-BDDB2C4F6E0A}" destId="{DC18ED35-DD75-4860-B933-2043E6BC62D5}" srcOrd="0" destOrd="5" presId="urn:microsoft.com/office/officeart/2005/8/layout/hList1"/>
    <dgm:cxn modelId="{A95023AC-9B91-4778-B8A6-D242A0BBB8FF}" type="presOf" srcId="{568E64E8-D34F-499A-87D7-EEEBA7F7E698}" destId="{EF31EA69-0198-4D64-BE33-57CC46768B61}" srcOrd="0" destOrd="1" presId="urn:microsoft.com/office/officeart/2005/8/layout/hList1"/>
    <dgm:cxn modelId="{F0C5E382-6D1B-4636-9E28-DC88CFA2F2FD}" type="presOf" srcId="{490F6135-2EEC-4CB6-8B90-B2BEA20C932A}" destId="{DC18ED35-DD75-4860-B933-2043E6BC62D5}" srcOrd="0" destOrd="7" presId="urn:microsoft.com/office/officeart/2005/8/layout/hList1"/>
    <dgm:cxn modelId="{F6B2A953-D4D7-4C6E-A5A9-E2E2A48AD071}" type="presOf" srcId="{037FBF9D-020C-4F18-BDEF-796CE503BE8A}" destId="{EF31EA69-0198-4D64-BE33-57CC46768B61}" srcOrd="0" destOrd="6" presId="urn:microsoft.com/office/officeart/2005/8/layout/hList1"/>
    <dgm:cxn modelId="{111E50C2-D977-49CA-B032-DC450D9C4C4B}" srcId="{7CEDA315-E3E6-4FFA-8E47-E4BA62C3E8B2}" destId="{243E4A95-3C6B-4248-8805-3003CB700ADC}" srcOrd="8" destOrd="0" parTransId="{2997CBFE-D474-42E0-8561-B97D8B2841EE}" sibTransId="{B6234F7B-55CC-4B46-BFB0-9BE6F3896D91}"/>
    <dgm:cxn modelId="{D3974B82-951F-4714-943F-D42E7E7638B2}" srcId="{B7A5F1F5-6B66-42B0-881F-DB666EED97C8}" destId="{408DB2C7-C3D7-4E92-9C11-7DA27BF06869}" srcOrd="6" destOrd="0" parTransId="{1E086C3A-046D-4301-B877-138188EE1EF4}" sibTransId="{87140209-16E2-427B-8428-4D4C6F99915B}"/>
    <dgm:cxn modelId="{C96D46BA-A450-452F-938D-72DBAA005726}" type="presOf" srcId="{7CEDA315-E3E6-4FFA-8E47-E4BA62C3E8B2}" destId="{AAD6FD6B-9AF6-48F0-839A-2EB3CA52E871}" srcOrd="0" destOrd="0" presId="urn:microsoft.com/office/officeart/2005/8/layout/hList1"/>
    <dgm:cxn modelId="{BE760819-0199-471E-A3F8-E118A5F78D78}" srcId="{7CEDA315-E3E6-4FFA-8E47-E4BA62C3E8B2}" destId="{8229F22A-3739-4CB9-9B03-2630958AA61C}" srcOrd="1" destOrd="0" parTransId="{31521FC7-C2C5-4DC2-9C9C-E69AE77E22BF}" sibTransId="{62BCE14C-8AE9-4B1C-B009-FFE37A12F197}"/>
    <dgm:cxn modelId="{01E3B574-2905-4FA9-A309-C89569EBC0EB}" type="presOf" srcId="{ECAA0F4C-A92F-4136-BFF9-72BC75D40BD1}" destId="{EF31EA69-0198-4D64-BE33-57CC46768B61}" srcOrd="0" destOrd="8" presId="urn:microsoft.com/office/officeart/2005/8/layout/hList1"/>
    <dgm:cxn modelId="{FDFA28AE-202B-4226-B198-17771696E283}" srcId="{7CEDA315-E3E6-4FFA-8E47-E4BA62C3E8B2}" destId="{490F6135-2EEC-4CB6-8B90-B2BEA20C932A}" srcOrd="7" destOrd="0" parTransId="{BD90896A-3E2A-4088-A722-2D10772B4612}" sibTransId="{DA59173F-DCFF-43C9-8B2C-09BE08DBAE0B}"/>
    <dgm:cxn modelId="{198EC36F-3F67-4C21-9E63-BDD84FED634F}" srcId="{4BAEB63E-4687-40B9-91F8-00C13C9D4756}" destId="{3FA41F8E-7B45-4145-AF60-A900FE2A8304}" srcOrd="3" destOrd="0" parTransId="{19496BBB-5195-48A0-BD18-923CAE6FE872}" sibTransId="{1F492E21-FAB3-4C9E-AC01-DA644EB1A9CF}"/>
    <dgm:cxn modelId="{7160810C-E967-4C81-A1DF-26AC0BECEC43}" type="presOf" srcId="{8229F22A-3739-4CB9-9B03-2630958AA61C}" destId="{DC18ED35-DD75-4860-B933-2043E6BC62D5}" srcOrd="0" destOrd="1" presId="urn:microsoft.com/office/officeart/2005/8/layout/hList1"/>
    <dgm:cxn modelId="{469D4E12-76EA-4CA1-A664-9AC92751E270}" type="presOf" srcId="{991072DB-7949-4EE6-BE02-4A310250EA63}" destId="{DC18ED35-DD75-4860-B933-2043E6BC62D5}" srcOrd="0" destOrd="4" presId="urn:microsoft.com/office/officeart/2005/8/layout/hList1"/>
    <dgm:cxn modelId="{FED00168-78B0-4710-AF42-015EC7778079}" srcId="{4BAEB63E-4687-40B9-91F8-00C13C9D4756}" destId="{842710F6-5FD5-42C0-8F09-9D46621A6AA8}" srcOrd="2" destOrd="0" parTransId="{045BB1ED-FEC9-4BCB-96F5-9BA8095E0FB0}" sibTransId="{627F2A9A-52D8-4C3C-8D81-E61976926B8B}"/>
    <dgm:cxn modelId="{2C6497CF-29F5-43E1-B9DC-DE9D818A9640}" srcId="{7CEDA315-E3E6-4FFA-8E47-E4BA62C3E8B2}" destId="{22822F23-3D3B-4A19-AFA6-BDDB2C4F6E0A}" srcOrd="5" destOrd="0" parTransId="{C0D80F07-BDA4-417B-A2CA-7C567B28A48D}" sibTransId="{344C0695-F483-42B8-850A-CA9D0E435EDE}"/>
    <dgm:cxn modelId="{A6EB56B4-4035-4367-AD21-A3A4F3EDD76A}" type="presOf" srcId="{BEC55123-CDB0-477C-B88A-10E49E2CF4BC}" destId="{DC18ED35-DD75-4860-B933-2043E6BC62D5}" srcOrd="0" destOrd="3" presId="urn:microsoft.com/office/officeart/2005/8/layout/hList1"/>
    <dgm:cxn modelId="{B03800FA-D9D5-4C34-A3A3-37EEE0810476}" srcId="{4BAEB63E-4687-40B9-91F8-00C13C9D4756}" destId="{8B8AD364-8552-4118-8F27-EA5B3F0924D6}" srcOrd="7" destOrd="0" parTransId="{39F9ADFA-BF4B-4E46-B4F7-CD0A5A81A428}" sibTransId="{2EE991B0-972C-4194-8F64-4838E915629C}"/>
    <dgm:cxn modelId="{F01F450B-FC7F-4CCB-8350-6B716D49ADD6}" srcId="{3B13279E-A7D3-46EC-AEA9-7CBDD00C8C49}" destId="{7CEDA315-E3E6-4FFA-8E47-E4BA62C3E8B2}" srcOrd="1" destOrd="0" parTransId="{8890323A-DA3D-4559-9419-1A888F49BAF5}" sibTransId="{ADC3F454-CE16-4AE4-9E2E-DE28B28E6CFE}"/>
    <dgm:cxn modelId="{B24CC2B4-46DC-4190-ABBE-43074A6A3FF0}" type="presOf" srcId="{5B3A5369-0DD7-4557-9994-0504B6723957}" destId="{B54FC765-E041-42CC-9A72-1CD1699CEA96}" srcOrd="0" destOrd="0" presId="urn:microsoft.com/office/officeart/2005/8/layout/hList1"/>
    <dgm:cxn modelId="{412B1360-BAE1-404E-8342-87DA5F6DA3A7}" type="presOf" srcId="{4B714D3D-2B88-4D14-86D1-9DD1AFAEE733}" destId="{B54FC765-E041-42CC-9A72-1CD1699CEA96}" srcOrd="0" destOrd="3" presId="urn:microsoft.com/office/officeart/2005/8/layout/hList1"/>
    <dgm:cxn modelId="{B4DA2F3E-7A3F-4F40-BA76-F6A404A947C9}" type="presOf" srcId="{243E4A95-3C6B-4248-8805-3003CB700ADC}" destId="{DC18ED35-DD75-4860-B933-2043E6BC62D5}" srcOrd="0" destOrd="8" presId="urn:microsoft.com/office/officeart/2005/8/layout/hList1"/>
    <dgm:cxn modelId="{72009402-74A2-4B25-B125-AF84B71F71F7}" type="presOf" srcId="{7B47890F-5060-4CB5-9081-10DA18B83607}" destId="{B54FC765-E041-42CC-9A72-1CD1699CEA96}" srcOrd="0" destOrd="5" presId="urn:microsoft.com/office/officeart/2005/8/layout/hList1"/>
    <dgm:cxn modelId="{CE618B08-B568-4D8F-A624-DB0EDA0C3A74}" type="presParOf" srcId="{97D49CB2-C12D-4CA2-8F0E-E6CC492CADD8}" destId="{D4078A01-7499-4F44-BF3B-16E324452BB7}" srcOrd="0" destOrd="0" presId="urn:microsoft.com/office/officeart/2005/8/layout/hList1"/>
    <dgm:cxn modelId="{7504D7E7-B5C2-4BBD-BA7A-2916E48D1307}" type="presParOf" srcId="{D4078A01-7499-4F44-BF3B-16E324452BB7}" destId="{F009A578-FA37-4453-8A91-51512A7CA80B}" srcOrd="0" destOrd="0" presId="urn:microsoft.com/office/officeart/2005/8/layout/hList1"/>
    <dgm:cxn modelId="{42BA1006-07DC-48A8-8516-71B5973FCB52}" type="presParOf" srcId="{D4078A01-7499-4F44-BF3B-16E324452BB7}" destId="{EF31EA69-0198-4D64-BE33-57CC46768B61}" srcOrd="1" destOrd="0" presId="urn:microsoft.com/office/officeart/2005/8/layout/hList1"/>
    <dgm:cxn modelId="{84D6167C-93B0-4536-9DB1-8F056CBD93B9}" type="presParOf" srcId="{97D49CB2-C12D-4CA2-8F0E-E6CC492CADD8}" destId="{0A4AE0D3-23E9-4113-BEBA-B3D4AB618CAE}" srcOrd="1" destOrd="0" presId="urn:microsoft.com/office/officeart/2005/8/layout/hList1"/>
    <dgm:cxn modelId="{B5EF54A0-4A0F-4616-9212-48EBC6283C77}" type="presParOf" srcId="{97D49CB2-C12D-4CA2-8F0E-E6CC492CADD8}" destId="{CE049BC8-DC9B-4F1E-AA50-7515B47A6692}" srcOrd="2" destOrd="0" presId="urn:microsoft.com/office/officeart/2005/8/layout/hList1"/>
    <dgm:cxn modelId="{BD660863-AE69-4A84-945A-82294B9EE61B}" type="presParOf" srcId="{CE049BC8-DC9B-4F1E-AA50-7515B47A6692}" destId="{AAD6FD6B-9AF6-48F0-839A-2EB3CA52E871}" srcOrd="0" destOrd="0" presId="urn:microsoft.com/office/officeart/2005/8/layout/hList1"/>
    <dgm:cxn modelId="{1ECFC33C-EFD4-486D-BA50-B90CF70BB170}" type="presParOf" srcId="{CE049BC8-DC9B-4F1E-AA50-7515B47A6692}" destId="{DC18ED35-DD75-4860-B933-2043E6BC62D5}" srcOrd="1" destOrd="0" presId="urn:microsoft.com/office/officeart/2005/8/layout/hList1"/>
    <dgm:cxn modelId="{C9AE3F73-6017-4225-8F0D-92E19E261D7E}" type="presParOf" srcId="{97D49CB2-C12D-4CA2-8F0E-E6CC492CADD8}" destId="{84F65835-D845-438F-891E-04CA3F4D63F5}" srcOrd="3" destOrd="0" presId="urn:microsoft.com/office/officeart/2005/8/layout/hList1"/>
    <dgm:cxn modelId="{C7CF2E46-3013-4C78-BFAC-0E3EFA4F63D8}" type="presParOf" srcId="{97D49CB2-C12D-4CA2-8F0E-E6CC492CADD8}" destId="{3CF8AC50-7B66-48D2-B56C-9A90137966A8}" srcOrd="4" destOrd="0" presId="urn:microsoft.com/office/officeart/2005/8/layout/hList1"/>
    <dgm:cxn modelId="{7A037989-BB12-4157-9FD4-134503611494}" type="presParOf" srcId="{3CF8AC50-7B66-48D2-B56C-9A90137966A8}" destId="{536CB5D7-8AC7-461A-849C-B522BF2E1302}" srcOrd="0" destOrd="0" presId="urn:microsoft.com/office/officeart/2005/8/layout/hList1"/>
    <dgm:cxn modelId="{9934BEDF-1EDC-43B1-BBC7-A86B92992007}" type="presParOf" srcId="{3CF8AC50-7B66-48D2-B56C-9A90137966A8}" destId="{B54FC765-E041-42CC-9A72-1CD1699CEA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13279E-A7D3-46EC-AEA9-7CBDD00C8C4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AEB63E-4687-40B9-91F8-00C13C9D4756}">
      <dgm:prSet phldrT="[Текст]" custT="1"/>
      <dgm:spPr/>
      <dgm:t>
        <a:bodyPr/>
        <a:lstStyle/>
        <a:p>
          <a:r>
            <a:rPr lang="ru-RU" sz="1200" b="1" dirty="0" smtClean="0"/>
            <a:t>Поддержка начинающих фермеров</a:t>
          </a:r>
          <a:endParaRPr lang="ru-RU" sz="1200" b="1" dirty="0"/>
        </a:p>
      </dgm:t>
    </dgm:pt>
    <dgm:pt modelId="{C0E141E2-CE3E-4AA9-99DE-F51459862DDB}" type="parTrans" cxnId="{CE3CA713-D375-4FDC-BC0F-C304891CEF4E}">
      <dgm:prSet/>
      <dgm:spPr/>
      <dgm:t>
        <a:bodyPr/>
        <a:lstStyle/>
        <a:p>
          <a:endParaRPr lang="ru-RU"/>
        </a:p>
      </dgm:t>
    </dgm:pt>
    <dgm:pt modelId="{B0B74EB5-CC6A-4AE5-B2FF-E09046162E24}" type="sibTrans" cxnId="{CE3CA713-D375-4FDC-BC0F-C304891CEF4E}">
      <dgm:prSet/>
      <dgm:spPr/>
      <dgm:t>
        <a:bodyPr/>
        <a:lstStyle/>
        <a:p>
          <a:endParaRPr lang="ru-RU"/>
        </a:p>
      </dgm:t>
    </dgm:pt>
    <dgm:pt modelId="{64C74D6F-FA74-436D-B9A7-924FC1618477}">
      <dgm:prSet phldrT="[Текст]" custT="1"/>
      <dgm:spPr/>
      <dgm:t>
        <a:bodyPr/>
        <a:lstStyle/>
        <a:p>
          <a:r>
            <a:rPr lang="ru-RU" sz="1400" b="0" u="none" dirty="0" smtClean="0"/>
            <a:t>КРС молочного и мясного направления – до 3 млн. рублей;</a:t>
          </a:r>
          <a:endParaRPr lang="ru-RU" sz="1400" b="0" u="none" dirty="0"/>
        </a:p>
      </dgm:t>
    </dgm:pt>
    <dgm:pt modelId="{1865DDDE-9D4E-4CD1-95EA-8FF77379EA1D}" type="parTrans" cxnId="{381D3733-F350-4F93-A9BA-D518BBB1355B}">
      <dgm:prSet/>
      <dgm:spPr/>
      <dgm:t>
        <a:bodyPr/>
        <a:lstStyle/>
        <a:p>
          <a:endParaRPr lang="ru-RU"/>
        </a:p>
      </dgm:t>
    </dgm:pt>
    <dgm:pt modelId="{FF62A166-ABA3-4261-BA6A-B1F96F32555D}" type="sibTrans" cxnId="{381D3733-F350-4F93-A9BA-D518BBB1355B}">
      <dgm:prSet/>
      <dgm:spPr/>
      <dgm:t>
        <a:bodyPr/>
        <a:lstStyle/>
        <a:p>
          <a:endParaRPr lang="ru-RU"/>
        </a:p>
      </dgm:t>
    </dgm:pt>
    <dgm:pt modelId="{7CEDA315-E3E6-4FFA-8E47-E4BA62C3E8B2}">
      <dgm:prSet phldrT="[Текст]" custT="1"/>
      <dgm:spPr/>
      <dgm:t>
        <a:bodyPr/>
        <a:lstStyle/>
        <a:p>
          <a:r>
            <a:rPr lang="ru-RU" sz="1200" b="1" dirty="0" smtClean="0"/>
            <a:t>Развитие семейных животноводческих ферм</a:t>
          </a:r>
          <a:endParaRPr lang="ru-RU" sz="1200" b="1" dirty="0"/>
        </a:p>
      </dgm:t>
    </dgm:pt>
    <dgm:pt modelId="{8890323A-DA3D-4559-9419-1A888F49BAF5}" type="parTrans" cxnId="{F01F450B-FC7F-4CCB-8350-6B716D49ADD6}">
      <dgm:prSet/>
      <dgm:spPr/>
      <dgm:t>
        <a:bodyPr/>
        <a:lstStyle/>
        <a:p>
          <a:endParaRPr lang="ru-RU"/>
        </a:p>
      </dgm:t>
    </dgm:pt>
    <dgm:pt modelId="{ADC3F454-CE16-4AE4-9E2E-DE28B28E6CFE}" type="sibTrans" cxnId="{F01F450B-FC7F-4CCB-8350-6B716D49ADD6}">
      <dgm:prSet/>
      <dgm:spPr/>
      <dgm:t>
        <a:bodyPr/>
        <a:lstStyle/>
        <a:p>
          <a:endParaRPr lang="ru-RU"/>
        </a:p>
      </dgm:t>
    </dgm:pt>
    <dgm:pt modelId="{B7A5F1F5-6B66-42B0-881F-DB666EED97C8}">
      <dgm:prSet phldrT="[Текст]" custT="1"/>
      <dgm:spPr/>
      <dgm:t>
        <a:bodyPr/>
        <a:lstStyle/>
        <a:p>
          <a:r>
            <a:rPr lang="ru-RU" sz="1200" b="1" dirty="0" smtClean="0"/>
            <a:t>Развитие материально-технической базы сельскохозяйственных потребительских кооперативов</a:t>
          </a:r>
          <a:endParaRPr lang="ru-RU" sz="1200" b="1" dirty="0"/>
        </a:p>
      </dgm:t>
    </dgm:pt>
    <dgm:pt modelId="{B3D3335E-6D4D-41C2-9CE6-C22AA13D4031}" type="parTrans" cxnId="{FDDE206F-38E7-4763-B477-D318AF67B1A4}">
      <dgm:prSet/>
      <dgm:spPr/>
      <dgm:t>
        <a:bodyPr/>
        <a:lstStyle/>
        <a:p>
          <a:endParaRPr lang="ru-RU"/>
        </a:p>
      </dgm:t>
    </dgm:pt>
    <dgm:pt modelId="{70138BB2-2557-43B7-B2C5-3A095CC9AC72}" type="sibTrans" cxnId="{FDDE206F-38E7-4763-B477-D318AF67B1A4}">
      <dgm:prSet/>
      <dgm:spPr/>
      <dgm:t>
        <a:bodyPr/>
        <a:lstStyle/>
        <a:p>
          <a:endParaRPr lang="ru-RU"/>
        </a:p>
      </dgm:t>
    </dgm:pt>
    <dgm:pt modelId="{5B3A5369-0DD7-4557-9994-0504B6723957}">
      <dgm:prSet phldrT="[Текст]" custT="1"/>
      <dgm:spPr/>
      <dgm:t>
        <a:bodyPr/>
        <a:lstStyle/>
        <a:p>
          <a:endParaRPr lang="ru-RU" sz="1400" b="0" u="none" dirty="0"/>
        </a:p>
      </dgm:t>
    </dgm:pt>
    <dgm:pt modelId="{C51B4AB4-074D-4717-80D4-D582808137F8}" type="parTrans" cxnId="{832960E3-A4A4-4DA4-AEAA-4FE59A238D05}">
      <dgm:prSet/>
      <dgm:spPr/>
      <dgm:t>
        <a:bodyPr/>
        <a:lstStyle/>
        <a:p>
          <a:endParaRPr lang="ru-RU"/>
        </a:p>
      </dgm:t>
    </dgm:pt>
    <dgm:pt modelId="{73073B5D-9240-4F90-B1B4-C5B470F8437D}" type="sibTrans" cxnId="{832960E3-A4A4-4DA4-AEAA-4FE59A238D05}">
      <dgm:prSet/>
      <dgm:spPr/>
      <dgm:t>
        <a:bodyPr/>
        <a:lstStyle/>
        <a:p>
          <a:endParaRPr lang="ru-RU"/>
        </a:p>
      </dgm:t>
    </dgm:pt>
    <dgm:pt modelId="{1E299FA8-AEA4-4897-9691-3A7DCA83D2BC}">
      <dgm:prSet phldrT="[Текст]" custT="1"/>
      <dgm:spPr/>
      <dgm:t>
        <a:bodyPr/>
        <a:lstStyle/>
        <a:p>
          <a:r>
            <a:rPr lang="ru-RU" sz="1400" b="0" u="none" dirty="0" smtClean="0"/>
            <a:t>Прочие направления – до 1,5 млн. рублей</a:t>
          </a:r>
          <a:endParaRPr lang="ru-RU" sz="1400" b="0" u="none" dirty="0"/>
        </a:p>
      </dgm:t>
    </dgm:pt>
    <dgm:pt modelId="{A0A7AE5F-9009-4BF3-AC76-8AAC97218A24}" type="parTrans" cxnId="{B3775F86-D97E-4C53-80AC-FC27563DBE0D}">
      <dgm:prSet/>
      <dgm:spPr/>
      <dgm:t>
        <a:bodyPr/>
        <a:lstStyle/>
        <a:p>
          <a:endParaRPr lang="ru-RU"/>
        </a:p>
      </dgm:t>
    </dgm:pt>
    <dgm:pt modelId="{652ABA0A-D49A-4D56-857D-E50F3B860CB8}" type="sibTrans" cxnId="{B3775F86-D97E-4C53-80AC-FC27563DBE0D}">
      <dgm:prSet/>
      <dgm:spPr/>
      <dgm:t>
        <a:bodyPr/>
        <a:lstStyle/>
        <a:p>
          <a:endParaRPr lang="ru-RU"/>
        </a:p>
      </dgm:t>
    </dgm:pt>
    <dgm:pt modelId="{2EB8D605-823E-4EFA-AB57-5FE29096490F}">
      <dgm:prSet custT="1"/>
      <dgm:spPr/>
      <dgm:t>
        <a:bodyPr/>
        <a:lstStyle/>
        <a:p>
          <a:r>
            <a:rPr lang="ru-RU" sz="1400" b="0" u="none" dirty="0" smtClean="0"/>
            <a:t>Для разведения КРС мясного или молочного направлений – до 30 млн. рублей, но не более 60 % затрат;</a:t>
          </a:r>
          <a:endParaRPr lang="ru-RU" sz="1400" b="0" u="none" dirty="0"/>
        </a:p>
      </dgm:t>
    </dgm:pt>
    <dgm:pt modelId="{0D0B8C70-DF98-49EF-822E-67F40064BBB0}" type="parTrans" cxnId="{6E6B346E-9294-4A77-A681-B8ABDE105CC0}">
      <dgm:prSet/>
      <dgm:spPr/>
      <dgm:t>
        <a:bodyPr/>
        <a:lstStyle/>
        <a:p>
          <a:endParaRPr lang="ru-RU"/>
        </a:p>
      </dgm:t>
    </dgm:pt>
    <dgm:pt modelId="{5685169C-5990-4D57-BE69-FEB1491202EA}" type="sibTrans" cxnId="{6E6B346E-9294-4A77-A681-B8ABDE105CC0}">
      <dgm:prSet/>
      <dgm:spPr/>
      <dgm:t>
        <a:bodyPr/>
        <a:lstStyle/>
        <a:p>
          <a:endParaRPr lang="ru-RU"/>
        </a:p>
      </dgm:t>
    </dgm:pt>
    <dgm:pt modelId="{D83F3317-1940-446E-893C-3366524F4650}">
      <dgm:prSet custT="1"/>
      <dgm:spPr/>
      <dgm:t>
        <a:bodyPr/>
        <a:lstStyle/>
        <a:p>
          <a:r>
            <a:rPr lang="ru-RU" sz="1400" b="0" u="none" dirty="0" smtClean="0"/>
            <a:t>Иные виды деятельности - до 21,6 млн. рублей, но не более 60 % затрат</a:t>
          </a:r>
          <a:endParaRPr lang="ru-RU" sz="1400" b="0" u="none" dirty="0"/>
        </a:p>
      </dgm:t>
    </dgm:pt>
    <dgm:pt modelId="{4D4ED41E-A7D1-4CEC-A9B4-8B47B1B07DDA}" type="parTrans" cxnId="{B5B6A957-E1D7-4147-94EE-A74DACFCBA16}">
      <dgm:prSet/>
      <dgm:spPr/>
      <dgm:t>
        <a:bodyPr/>
        <a:lstStyle/>
        <a:p>
          <a:endParaRPr lang="ru-RU"/>
        </a:p>
      </dgm:t>
    </dgm:pt>
    <dgm:pt modelId="{AE9AE505-381A-4ADF-9540-9A797855A11D}" type="sibTrans" cxnId="{B5B6A957-E1D7-4147-94EE-A74DACFCBA16}">
      <dgm:prSet/>
      <dgm:spPr/>
      <dgm:t>
        <a:bodyPr/>
        <a:lstStyle/>
        <a:p>
          <a:endParaRPr lang="ru-RU"/>
        </a:p>
      </dgm:t>
    </dgm:pt>
    <dgm:pt modelId="{341C37AA-3B78-49DE-99C2-E43FB0ECA42E}">
      <dgm:prSet custT="1"/>
      <dgm:spPr/>
      <dgm:t>
        <a:bodyPr/>
        <a:lstStyle/>
        <a:p>
          <a:r>
            <a:rPr lang="ru-RU" sz="1400" dirty="0" smtClean="0"/>
            <a:t>До 70 млн. рублей, но не более 60 процентов затрат</a:t>
          </a:r>
          <a:endParaRPr lang="ru-RU" sz="1400" dirty="0"/>
        </a:p>
      </dgm:t>
    </dgm:pt>
    <dgm:pt modelId="{A9E4E654-0082-458D-A1A2-4532E631BC75}" type="parTrans" cxnId="{0F96DC50-3397-40C0-883A-EB343178C309}">
      <dgm:prSet/>
      <dgm:spPr/>
      <dgm:t>
        <a:bodyPr/>
        <a:lstStyle/>
        <a:p>
          <a:endParaRPr lang="ru-RU"/>
        </a:p>
      </dgm:t>
    </dgm:pt>
    <dgm:pt modelId="{2DED3B2A-FC81-4917-9766-316DA8C92D0A}" type="sibTrans" cxnId="{0F96DC50-3397-40C0-883A-EB343178C309}">
      <dgm:prSet/>
      <dgm:spPr/>
      <dgm:t>
        <a:bodyPr/>
        <a:lstStyle/>
        <a:p>
          <a:endParaRPr lang="ru-RU"/>
        </a:p>
      </dgm:t>
    </dgm:pt>
    <dgm:pt modelId="{97D49CB2-C12D-4CA2-8F0E-E6CC492CADD8}" type="pres">
      <dgm:prSet presAssocID="{3B13279E-A7D3-46EC-AEA9-7CBDD00C8C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078A01-7499-4F44-BF3B-16E324452BB7}" type="pres">
      <dgm:prSet presAssocID="{4BAEB63E-4687-40B9-91F8-00C13C9D4756}" presName="composite" presStyleCnt="0"/>
      <dgm:spPr/>
    </dgm:pt>
    <dgm:pt modelId="{F009A578-FA37-4453-8A91-51512A7CA80B}" type="pres">
      <dgm:prSet presAssocID="{4BAEB63E-4687-40B9-91F8-00C13C9D475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1EA69-0198-4D64-BE33-57CC46768B61}" type="pres">
      <dgm:prSet presAssocID="{4BAEB63E-4687-40B9-91F8-00C13C9D475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AE0D3-23E9-4113-BEBA-B3D4AB618CAE}" type="pres">
      <dgm:prSet presAssocID="{B0B74EB5-CC6A-4AE5-B2FF-E09046162E24}" presName="space" presStyleCnt="0"/>
      <dgm:spPr/>
    </dgm:pt>
    <dgm:pt modelId="{CE049BC8-DC9B-4F1E-AA50-7515B47A6692}" type="pres">
      <dgm:prSet presAssocID="{7CEDA315-E3E6-4FFA-8E47-E4BA62C3E8B2}" presName="composite" presStyleCnt="0"/>
      <dgm:spPr/>
    </dgm:pt>
    <dgm:pt modelId="{AAD6FD6B-9AF6-48F0-839A-2EB3CA52E871}" type="pres">
      <dgm:prSet presAssocID="{7CEDA315-E3E6-4FFA-8E47-E4BA62C3E8B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18ED35-DD75-4860-B933-2043E6BC62D5}" type="pres">
      <dgm:prSet presAssocID="{7CEDA315-E3E6-4FFA-8E47-E4BA62C3E8B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F65835-D845-438F-891E-04CA3F4D63F5}" type="pres">
      <dgm:prSet presAssocID="{ADC3F454-CE16-4AE4-9E2E-DE28B28E6CFE}" presName="space" presStyleCnt="0"/>
      <dgm:spPr/>
    </dgm:pt>
    <dgm:pt modelId="{3CF8AC50-7B66-48D2-B56C-9A90137966A8}" type="pres">
      <dgm:prSet presAssocID="{B7A5F1F5-6B66-42B0-881F-DB666EED97C8}" presName="composite" presStyleCnt="0"/>
      <dgm:spPr/>
    </dgm:pt>
    <dgm:pt modelId="{536CB5D7-8AC7-461A-849C-B522BF2E1302}" type="pres">
      <dgm:prSet presAssocID="{B7A5F1F5-6B66-42B0-881F-DB666EED97C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FC765-E041-42CC-9A72-1CD1699CEA96}" type="pres">
      <dgm:prSet presAssocID="{B7A5F1F5-6B66-42B0-881F-DB666EED97C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56527A-342E-492F-BDAE-3516BAAD682E}" type="presOf" srcId="{4BAEB63E-4687-40B9-91F8-00C13C9D4756}" destId="{F009A578-FA37-4453-8A91-51512A7CA80B}" srcOrd="0" destOrd="0" presId="urn:microsoft.com/office/officeart/2005/8/layout/hList1"/>
    <dgm:cxn modelId="{6B73C545-9E84-48D5-8970-B381B9F9E588}" type="presOf" srcId="{2EB8D605-823E-4EFA-AB57-5FE29096490F}" destId="{DC18ED35-DD75-4860-B933-2043E6BC62D5}" srcOrd="0" destOrd="0" presId="urn:microsoft.com/office/officeart/2005/8/layout/hList1"/>
    <dgm:cxn modelId="{B172C2F1-506E-4C90-8BEC-7F729BF78C18}" type="presOf" srcId="{7CEDA315-E3E6-4FFA-8E47-E4BA62C3E8B2}" destId="{AAD6FD6B-9AF6-48F0-839A-2EB3CA52E871}" srcOrd="0" destOrd="0" presId="urn:microsoft.com/office/officeart/2005/8/layout/hList1"/>
    <dgm:cxn modelId="{832960E3-A4A4-4DA4-AEAA-4FE59A238D05}" srcId="{B7A5F1F5-6B66-42B0-881F-DB666EED97C8}" destId="{5B3A5369-0DD7-4557-9994-0504B6723957}" srcOrd="0" destOrd="0" parTransId="{C51B4AB4-074D-4717-80D4-D582808137F8}" sibTransId="{73073B5D-9240-4F90-B1B4-C5B470F8437D}"/>
    <dgm:cxn modelId="{D1436AFB-2852-43D2-B8E6-F994E5FAAECF}" type="presOf" srcId="{64C74D6F-FA74-436D-B9A7-924FC1618477}" destId="{EF31EA69-0198-4D64-BE33-57CC46768B61}" srcOrd="0" destOrd="0" presId="urn:microsoft.com/office/officeart/2005/8/layout/hList1"/>
    <dgm:cxn modelId="{F01F450B-FC7F-4CCB-8350-6B716D49ADD6}" srcId="{3B13279E-A7D3-46EC-AEA9-7CBDD00C8C49}" destId="{7CEDA315-E3E6-4FFA-8E47-E4BA62C3E8B2}" srcOrd="1" destOrd="0" parTransId="{8890323A-DA3D-4559-9419-1A888F49BAF5}" sibTransId="{ADC3F454-CE16-4AE4-9E2E-DE28B28E6CFE}"/>
    <dgm:cxn modelId="{C78A5D7B-A7E4-4476-B3FA-E42318C2129F}" type="presOf" srcId="{D83F3317-1940-446E-893C-3366524F4650}" destId="{DC18ED35-DD75-4860-B933-2043E6BC62D5}" srcOrd="0" destOrd="1" presId="urn:microsoft.com/office/officeart/2005/8/layout/hList1"/>
    <dgm:cxn modelId="{75B63E59-4F12-4584-8B90-1E6254E28638}" type="presOf" srcId="{1E299FA8-AEA4-4897-9691-3A7DCA83D2BC}" destId="{EF31EA69-0198-4D64-BE33-57CC46768B61}" srcOrd="0" destOrd="1" presId="urn:microsoft.com/office/officeart/2005/8/layout/hList1"/>
    <dgm:cxn modelId="{B5B6A957-E1D7-4147-94EE-A74DACFCBA16}" srcId="{7CEDA315-E3E6-4FFA-8E47-E4BA62C3E8B2}" destId="{D83F3317-1940-446E-893C-3366524F4650}" srcOrd="1" destOrd="0" parTransId="{4D4ED41E-A7D1-4CEC-A9B4-8B47B1B07DDA}" sibTransId="{AE9AE505-381A-4ADF-9540-9A797855A11D}"/>
    <dgm:cxn modelId="{B3775F86-D97E-4C53-80AC-FC27563DBE0D}" srcId="{4BAEB63E-4687-40B9-91F8-00C13C9D4756}" destId="{1E299FA8-AEA4-4897-9691-3A7DCA83D2BC}" srcOrd="1" destOrd="0" parTransId="{A0A7AE5F-9009-4BF3-AC76-8AAC97218A24}" sibTransId="{652ABA0A-D49A-4D56-857D-E50F3B860CB8}"/>
    <dgm:cxn modelId="{433F9127-F200-498F-9455-C8887AB6D96E}" type="presOf" srcId="{3B13279E-A7D3-46EC-AEA9-7CBDD00C8C49}" destId="{97D49CB2-C12D-4CA2-8F0E-E6CC492CADD8}" srcOrd="0" destOrd="0" presId="urn:microsoft.com/office/officeart/2005/8/layout/hList1"/>
    <dgm:cxn modelId="{9BD10B42-11F1-4865-A47A-AA0C133BAEEB}" type="presOf" srcId="{B7A5F1F5-6B66-42B0-881F-DB666EED97C8}" destId="{536CB5D7-8AC7-461A-849C-B522BF2E1302}" srcOrd="0" destOrd="0" presId="urn:microsoft.com/office/officeart/2005/8/layout/hList1"/>
    <dgm:cxn modelId="{6E6B346E-9294-4A77-A681-B8ABDE105CC0}" srcId="{7CEDA315-E3E6-4FFA-8E47-E4BA62C3E8B2}" destId="{2EB8D605-823E-4EFA-AB57-5FE29096490F}" srcOrd="0" destOrd="0" parTransId="{0D0B8C70-DF98-49EF-822E-67F40064BBB0}" sibTransId="{5685169C-5990-4D57-BE69-FEB1491202EA}"/>
    <dgm:cxn modelId="{FDDE206F-38E7-4763-B477-D318AF67B1A4}" srcId="{3B13279E-A7D3-46EC-AEA9-7CBDD00C8C49}" destId="{B7A5F1F5-6B66-42B0-881F-DB666EED97C8}" srcOrd="2" destOrd="0" parTransId="{B3D3335E-6D4D-41C2-9CE6-C22AA13D4031}" sibTransId="{70138BB2-2557-43B7-B2C5-3A095CC9AC72}"/>
    <dgm:cxn modelId="{0F96DC50-3397-40C0-883A-EB343178C309}" srcId="{B7A5F1F5-6B66-42B0-881F-DB666EED97C8}" destId="{341C37AA-3B78-49DE-99C2-E43FB0ECA42E}" srcOrd="1" destOrd="0" parTransId="{A9E4E654-0082-458D-A1A2-4532E631BC75}" sibTransId="{2DED3B2A-FC81-4917-9766-316DA8C92D0A}"/>
    <dgm:cxn modelId="{6BAF678D-9FB2-446B-B85F-66C28114D4FD}" type="presOf" srcId="{5B3A5369-0DD7-4557-9994-0504B6723957}" destId="{B54FC765-E041-42CC-9A72-1CD1699CEA96}" srcOrd="0" destOrd="0" presId="urn:microsoft.com/office/officeart/2005/8/layout/hList1"/>
    <dgm:cxn modelId="{A50AD8A0-7370-4CF5-AD77-FA438ABA80C3}" type="presOf" srcId="{341C37AA-3B78-49DE-99C2-E43FB0ECA42E}" destId="{B54FC765-E041-42CC-9A72-1CD1699CEA96}" srcOrd="0" destOrd="1" presId="urn:microsoft.com/office/officeart/2005/8/layout/hList1"/>
    <dgm:cxn modelId="{381D3733-F350-4F93-A9BA-D518BBB1355B}" srcId="{4BAEB63E-4687-40B9-91F8-00C13C9D4756}" destId="{64C74D6F-FA74-436D-B9A7-924FC1618477}" srcOrd="0" destOrd="0" parTransId="{1865DDDE-9D4E-4CD1-95EA-8FF77379EA1D}" sibTransId="{FF62A166-ABA3-4261-BA6A-B1F96F32555D}"/>
    <dgm:cxn modelId="{CE3CA713-D375-4FDC-BC0F-C304891CEF4E}" srcId="{3B13279E-A7D3-46EC-AEA9-7CBDD00C8C49}" destId="{4BAEB63E-4687-40B9-91F8-00C13C9D4756}" srcOrd="0" destOrd="0" parTransId="{C0E141E2-CE3E-4AA9-99DE-F51459862DDB}" sibTransId="{B0B74EB5-CC6A-4AE5-B2FF-E09046162E24}"/>
    <dgm:cxn modelId="{20F4CBF0-B4D6-444A-8CAA-32B48F6814F6}" type="presParOf" srcId="{97D49CB2-C12D-4CA2-8F0E-E6CC492CADD8}" destId="{D4078A01-7499-4F44-BF3B-16E324452BB7}" srcOrd="0" destOrd="0" presId="urn:microsoft.com/office/officeart/2005/8/layout/hList1"/>
    <dgm:cxn modelId="{AD7BACE2-180D-4610-BC15-37565D6EAE80}" type="presParOf" srcId="{D4078A01-7499-4F44-BF3B-16E324452BB7}" destId="{F009A578-FA37-4453-8A91-51512A7CA80B}" srcOrd="0" destOrd="0" presId="urn:microsoft.com/office/officeart/2005/8/layout/hList1"/>
    <dgm:cxn modelId="{F4B63721-8356-44D2-9573-B618209A66A0}" type="presParOf" srcId="{D4078A01-7499-4F44-BF3B-16E324452BB7}" destId="{EF31EA69-0198-4D64-BE33-57CC46768B61}" srcOrd="1" destOrd="0" presId="urn:microsoft.com/office/officeart/2005/8/layout/hList1"/>
    <dgm:cxn modelId="{13076FCC-E1A1-42BA-9F36-7EACFBB1E9B0}" type="presParOf" srcId="{97D49CB2-C12D-4CA2-8F0E-E6CC492CADD8}" destId="{0A4AE0D3-23E9-4113-BEBA-B3D4AB618CAE}" srcOrd="1" destOrd="0" presId="urn:microsoft.com/office/officeart/2005/8/layout/hList1"/>
    <dgm:cxn modelId="{DA8D7AE6-D78D-4D3D-80BB-A97023F59D63}" type="presParOf" srcId="{97D49CB2-C12D-4CA2-8F0E-E6CC492CADD8}" destId="{CE049BC8-DC9B-4F1E-AA50-7515B47A6692}" srcOrd="2" destOrd="0" presId="urn:microsoft.com/office/officeart/2005/8/layout/hList1"/>
    <dgm:cxn modelId="{EC272643-FDA5-41D0-AF23-18C090BF39E9}" type="presParOf" srcId="{CE049BC8-DC9B-4F1E-AA50-7515B47A6692}" destId="{AAD6FD6B-9AF6-48F0-839A-2EB3CA52E871}" srcOrd="0" destOrd="0" presId="urn:microsoft.com/office/officeart/2005/8/layout/hList1"/>
    <dgm:cxn modelId="{BB904FE3-FA4C-4AC9-9DEC-585EB548188C}" type="presParOf" srcId="{CE049BC8-DC9B-4F1E-AA50-7515B47A6692}" destId="{DC18ED35-DD75-4860-B933-2043E6BC62D5}" srcOrd="1" destOrd="0" presId="urn:microsoft.com/office/officeart/2005/8/layout/hList1"/>
    <dgm:cxn modelId="{06C0D950-521E-4C02-82FE-F501504CCD68}" type="presParOf" srcId="{97D49CB2-C12D-4CA2-8F0E-E6CC492CADD8}" destId="{84F65835-D845-438F-891E-04CA3F4D63F5}" srcOrd="3" destOrd="0" presId="urn:microsoft.com/office/officeart/2005/8/layout/hList1"/>
    <dgm:cxn modelId="{038B8B90-892E-4C92-AE7C-2C9CB5751C40}" type="presParOf" srcId="{97D49CB2-C12D-4CA2-8F0E-E6CC492CADD8}" destId="{3CF8AC50-7B66-48D2-B56C-9A90137966A8}" srcOrd="4" destOrd="0" presId="urn:microsoft.com/office/officeart/2005/8/layout/hList1"/>
    <dgm:cxn modelId="{31B54628-E347-425A-AAF3-CF7AE97795C0}" type="presParOf" srcId="{3CF8AC50-7B66-48D2-B56C-9A90137966A8}" destId="{536CB5D7-8AC7-461A-849C-B522BF2E1302}" srcOrd="0" destOrd="0" presId="urn:microsoft.com/office/officeart/2005/8/layout/hList1"/>
    <dgm:cxn modelId="{4DCFB00B-EC56-477A-8DBD-453F642DC919}" type="presParOf" srcId="{3CF8AC50-7B66-48D2-B56C-9A90137966A8}" destId="{B54FC765-E041-42CC-9A72-1CD1699CEA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0DC65A-C856-45F8-8FF8-53DFCB18E6F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1EAC97-4DE1-4C80-9890-A9527D248B84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Строительство (реконструкция) производственных объектов</a:t>
          </a:r>
          <a:endParaRPr lang="ru-RU" sz="1200" b="0" dirty="0">
            <a:solidFill>
              <a:schemeClr val="tx1"/>
            </a:solidFill>
          </a:endParaRPr>
        </a:p>
      </dgm:t>
    </dgm:pt>
    <dgm:pt modelId="{EE7FAD2D-1569-4A30-9179-9D815DEB54E5}" type="parTrans" cxnId="{11D2887F-8BBC-4B79-A80D-63E7B7EDF2B1}">
      <dgm:prSet/>
      <dgm:spPr/>
      <dgm:t>
        <a:bodyPr/>
        <a:lstStyle/>
        <a:p>
          <a:endParaRPr lang="ru-RU" sz="1200"/>
        </a:p>
      </dgm:t>
    </dgm:pt>
    <dgm:pt modelId="{CF417BE6-7D02-4C9A-A17E-9C2978283580}" type="sibTrans" cxnId="{11D2887F-8BBC-4B79-A80D-63E7B7EDF2B1}">
      <dgm:prSet/>
      <dgm:spPr/>
      <dgm:t>
        <a:bodyPr/>
        <a:lstStyle/>
        <a:p>
          <a:endParaRPr lang="ru-RU" sz="1200"/>
        </a:p>
      </dgm:t>
    </dgm:pt>
    <dgm:pt modelId="{7EE457FD-BCC9-42E0-83AB-9107C9E697FF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Приобретение животных</a:t>
          </a:r>
          <a:endParaRPr lang="ru-RU" sz="1200" b="0" dirty="0">
            <a:solidFill>
              <a:schemeClr val="tx1"/>
            </a:solidFill>
          </a:endParaRPr>
        </a:p>
      </dgm:t>
    </dgm:pt>
    <dgm:pt modelId="{CE83D328-B5E7-4765-BC4B-54102943E430}" type="parTrans" cxnId="{F89852C7-8EE5-43B7-91AE-BD2B53660473}">
      <dgm:prSet/>
      <dgm:spPr/>
      <dgm:t>
        <a:bodyPr/>
        <a:lstStyle/>
        <a:p>
          <a:endParaRPr lang="ru-RU" sz="1200"/>
        </a:p>
      </dgm:t>
    </dgm:pt>
    <dgm:pt modelId="{76FC3766-B118-46D6-A8FB-1B80C1E28F67}" type="sibTrans" cxnId="{F89852C7-8EE5-43B7-91AE-BD2B53660473}">
      <dgm:prSet/>
      <dgm:spPr/>
      <dgm:t>
        <a:bodyPr/>
        <a:lstStyle/>
        <a:p>
          <a:endParaRPr lang="ru-RU" sz="1200"/>
        </a:p>
      </dgm:t>
    </dgm:pt>
    <dgm:pt modelId="{76C1878E-4389-44D2-BD70-040D38D0C38A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Приобретение техники и оборудования</a:t>
          </a:r>
          <a:endParaRPr lang="ru-RU" sz="1200" b="0" dirty="0">
            <a:solidFill>
              <a:schemeClr val="tx1"/>
            </a:solidFill>
          </a:endParaRPr>
        </a:p>
      </dgm:t>
    </dgm:pt>
    <dgm:pt modelId="{071D5C75-51EE-4E83-869E-32CC09DA099F}" type="parTrans" cxnId="{30A5D668-4102-49E9-BEE0-5552481C6CA6}">
      <dgm:prSet/>
      <dgm:spPr/>
      <dgm:t>
        <a:bodyPr/>
        <a:lstStyle/>
        <a:p>
          <a:endParaRPr lang="ru-RU" sz="1200"/>
        </a:p>
      </dgm:t>
    </dgm:pt>
    <dgm:pt modelId="{9DD802AB-304C-4A21-9E5A-5795B7C851B7}" type="sibTrans" cxnId="{30A5D668-4102-49E9-BEE0-5552481C6CA6}">
      <dgm:prSet/>
      <dgm:spPr/>
      <dgm:t>
        <a:bodyPr/>
        <a:lstStyle/>
        <a:p>
          <a:endParaRPr lang="ru-RU" sz="1200"/>
        </a:p>
      </dgm:t>
    </dgm:pt>
    <dgm:pt modelId="{7A33537B-DAE7-4856-BC16-A5DC667E05A5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Приобретение семян и посадочного материала для закладки многолетних насаждений</a:t>
          </a:r>
          <a:endParaRPr lang="ru-RU" sz="1200" b="0" dirty="0">
            <a:solidFill>
              <a:schemeClr val="tx1"/>
            </a:solidFill>
          </a:endParaRPr>
        </a:p>
      </dgm:t>
    </dgm:pt>
    <dgm:pt modelId="{E83DB928-53F6-499C-85FF-F6524618A210}" type="parTrans" cxnId="{1E02F558-04DE-4062-BA8C-CF6DFE70D325}">
      <dgm:prSet/>
      <dgm:spPr/>
      <dgm:t>
        <a:bodyPr/>
        <a:lstStyle/>
        <a:p>
          <a:endParaRPr lang="ru-RU" sz="1200"/>
        </a:p>
      </dgm:t>
    </dgm:pt>
    <dgm:pt modelId="{3D79B240-68AE-4B33-A329-BE3B409C34BF}" type="sibTrans" cxnId="{1E02F558-04DE-4062-BA8C-CF6DFE70D325}">
      <dgm:prSet/>
      <dgm:spPr/>
      <dgm:t>
        <a:bodyPr/>
        <a:lstStyle/>
        <a:p>
          <a:endParaRPr lang="ru-RU" sz="1200"/>
        </a:p>
      </dgm:t>
    </dgm:pt>
    <dgm:pt modelId="{1A1D9674-DDE4-4AFF-BDFE-6AF664A6AD59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Приобретение удобрений и ядохимикатов</a:t>
          </a:r>
          <a:endParaRPr lang="ru-RU" sz="1200" b="0" dirty="0">
            <a:solidFill>
              <a:schemeClr val="tx1"/>
            </a:solidFill>
          </a:endParaRPr>
        </a:p>
      </dgm:t>
    </dgm:pt>
    <dgm:pt modelId="{9848F162-F1FC-4878-BA3E-71C95CA63225}" type="parTrans" cxnId="{7E8073C5-1B17-4851-9A7F-22D4C4543A06}">
      <dgm:prSet/>
      <dgm:spPr/>
      <dgm:t>
        <a:bodyPr/>
        <a:lstStyle/>
        <a:p>
          <a:endParaRPr lang="ru-RU" sz="1200"/>
        </a:p>
      </dgm:t>
    </dgm:pt>
    <dgm:pt modelId="{A1148460-24CA-4548-A6B2-6E376F0F5305}" type="sibTrans" cxnId="{7E8073C5-1B17-4851-9A7F-22D4C4543A06}">
      <dgm:prSet/>
      <dgm:spPr/>
      <dgm:t>
        <a:bodyPr/>
        <a:lstStyle/>
        <a:p>
          <a:endParaRPr lang="ru-RU" sz="1200"/>
        </a:p>
      </dgm:t>
    </dgm:pt>
    <dgm:pt modelId="{1F0CDFA1-E9F2-43C7-8073-F6E7B07559CE}">
      <dgm:prSet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Подключение производственных объектов к инженерным сетям, строительство сопутствующей инфраструктуры</a:t>
          </a:r>
          <a:endParaRPr lang="ru-RU" sz="1200" b="0" dirty="0">
            <a:solidFill>
              <a:schemeClr val="tx1"/>
            </a:solidFill>
          </a:endParaRPr>
        </a:p>
      </dgm:t>
    </dgm:pt>
    <dgm:pt modelId="{1848E2DD-AD9B-40E3-AD92-19C382890C6B}" type="parTrans" cxnId="{F9A7078C-43D6-4EB1-83C4-EDC73D481825}">
      <dgm:prSet/>
      <dgm:spPr/>
      <dgm:t>
        <a:bodyPr/>
        <a:lstStyle/>
        <a:p>
          <a:endParaRPr lang="ru-RU" sz="1200"/>
        </a:p>
      </dgm:t>
    </dgm:pt>
    <dgm:pt modelId="{F7E326C1-9B22-43DD-B55C-B5D0AA1C510D}" type="sibTrans" cxnId="{F9A7078C-43D6-4EB1-83C4-EDC73D481825}">
      <dgm:prSet/>
      <dgm:spPr/>
      <dgm:t>
        <a:bodyPr/>
        <a:lstStyle/>
        <a:p>
          <a:endParaRPr lang="ru-RU" sz="1200"/>
        </a:p>
      </dgm:t>
    </dgm:pt>
    <dgm:pt modelId="{35AE1F6E-F913-4219-905D-7D99C8066852}" type="pres">
      <dgm:prSet presAssocID="{510DC65A-C856-45F8-8FF8-53DFCB18E6F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BD3F89-CF10-4535-817B-45E033DDB41F}" type="pres">
      <dgm:prSet presAssocID="{D01EAC97-4DE1-4C80-9890-A9527D248B84}" presName="node" presStyleLbl="node1" presStyleIdx="0" presStyleCnt="6" custScaleX="16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28B099-3213-484D-988A-F81485F759DE}" type="pres">
      <dgm:prSet presAssocID="{CF417BE6-7D02-4C9A-A17E-9C2978283580}" presName="sibTrans" presStyleCnt="0"/>
      <dgm:spPr/>
    </dgm:pt>
    <dgm:pt modelId="{98597E47-166B-42D7-A5B7-F2E6DBAA9890}" type="pres">
      <dgm:prSet presAssocID="{7EE457FD-BCC9-42E0-83AB-9107C9E697FF}" presName="node" presStyleLbl="node1" presStyleIdx="1" presStyleCnt="6" custScaleX="16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C8A510-92FE-4761-9E6C-ECD8AF250521}" type="pres">
      <dgm:prSet presAssocID="{76FC3766-B118-46D6-A8FB-1B80C1E28F67}" presName="sibTrans" presStyleCnt="0"/>
      <dgm:spPr/>
    </dgm:pt>
    <dgm:pt modelId="{65EEE1ED-E907-4899-B187-C98F4235A419}" type="pres">
      <dgm:prSet presAssocID="{76C1878E-4389-44D2-BD70-040D38D0C38A}" presName="node" presStyleLbl="node1" presStyleIdx="2" presStyleCnt="6" custScaleX="16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36319C-8A9E-4890-9B3B-311520E486F8}" type="pres">
      <dgm:prSet presAssocID="{9DD802AB-304C-4A21-9E5A-5795B7C851B7}" presName="sibTrans" presStyleCnt="0"/>
      <dgm:spPr/>
    </dgm:pt>
    <dgm:pt modelId="{44FBACDE-23C1-4EFC-A3C4-2EC2DC1402BD}" type="pres">
      <dgm:prSet presAssocID="{7A33537B-DAE7-4856-BC16-A5DC667E05A5}" presName="node" presStyleLbl="node1" presStyleIdx="3" presStyleCnt="6" custScaleX="16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436596-0259-454C-A16E-ECC7FC48E56B}" type="pres">
      <dgm:prSet presAssocID="{3D79B240-68AE-4B33-A329-BE3B409C34BF}" presName="sibTrans" presStyleCnt="0"/>
      <dgm:spPr/>
    </dgm:pt>
    <dgm:pt modelId="{8911D75C-963B-4332-AF59-2E1BA0BC5EFE}" type="pres">
      <dgm:prSet presAssocID="{1A1D9674-DDE4-4AFF-BDFE-6AF664A6AD59}" presName="node" presStyleLbl="node1" presStyleIdx="4" presStyleCnt="6" custScaleX="16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F71BB-C441-4C2B-906D-C9A547CA554D}" type="pres">
      <dgm:prSet presAssocID="{A1148460-24CA-4548-A6B2-6E376F0F5305}" presName="sibTrans" presStyleCnt="0"/>
      <dgm:spPr/>
    </dgm:pt>
    <dgm:pt modelId="{9EC98FA7-59DD-41A3-82E6-FFC4EC1A1C29}" type="pres">
      <dgm:prSet presAssocID="{1F0CDFA1-E9F2-43C7-8073-F6E7B07559CE}" presName="node" presStyleLbl="node1" presStyleIdx="5" presStyleCnt="6" custScaleX="16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D2887F-8BBC-4B79-A80D-63E7B7EDF2B1}" srcId="{510DC65A-C856-45F8-8FF8-53DFCB18E6FE}" destId="{D01EAC97-4DE1-4C80-9890-A9527D248B84}" srcOrd="0" destOrd="0" parTransId="{EE7FAD2D-1569-4A30-9179-9D815DEB54E5}" sibTransId="{CF417BE6-7D02-4C9A-A17E-9C2978283580}"/>
    <dgm:cxn modelId="{3E5D3DD0-F870-4F38-8F8A-BBF97E3F1F8B}" type="presOf" srcId="{D01EAC97-4DE1-4C80-9890-A9527D248B84}" destId="{55BD3F89-CF10-4535-817B-45E033DDB41F}" srcOrd="0" destOrd="0" presId="urn:microsoft.com/office/officeart/2005/8/layout/default"/>
    <dgm:cxn modelId="{F9A7078C-43D6-4EB1-83C4-EDC73D481825}" srcId="{510DC65A-C856-45F8-8FF8-53DFCB18E6FE}" destId="{1F0CDFA1-E9F2-43C7-8073-F6E7B07559CE}" srcOrd="5" destOrd="0" parTransId="{1848E2DD-AD9B-40E3-AD92-19C382890C6B}" sibTransId="{F7E326C1-9B22-43DD-B55C-B5D0AA1C510D}"/>
    <dgm:cxn modelId="{498B4DBD-1422-4497-8DC0-2BFFDD1DE992}" type="presOf" srcId="{1F0CDFA1-E9F2-43C7-8073-F6E7B07559CE}" destId="{9EC98FA7-59DD-41A3-82E6-FFC4EC1A1C29}" srcOrd="0" destOrd="0" presId="urn:microsoft.com/office/officeart/2005/8/layout/default"/>
    <dgm:cxn modelId="{1E02F558-04DE-4062-BA8C-CF6DFE70D325}" srcId="{510DC65A-C856-45F8-8FF8-53DFCB18E6FE}" destId="{7A33537B-DAE7-4856-BC16-A5DC667E05A5}" srcOrd="3" destOrd="0" parTransId="{E83DB928-53F6-499C-85FF-F6524618A210}" sibTransId="{3D79B240-68AE-4B33-A329-BE3B409C34BF}"/>
    <dgm:cxn modelId="{B670D69F-9CA6-4C9E-8C6D-B7EDC65D9E85}" type="presOf" srcId="{1A1D9674-DDE4-4AFF-BDFE-6AF664A6AD59}" destId="{8911D75C-963B-4332-AF59-2E1BA0BC5EFE}" srcOrd="0" destOrd="0" presId="urn:microsoft.com/office/officeart/2005/8/layout/default"/>
    <dgm:cxn modelId="{43EB9783-E7CE-4BDF-8118-CDB27DDB26C6}" type="presOf" srcId="{7EE457FD-BCC9-42E0-83AB-9107C9E697FF}" destId="{98597E47-166B-42D7-A5B7-F2E6DBAA9890}" srcOrd="0" destOrd="0" presId="urn:microsoft.com/office/officeart/2005/8/layout/default"/>
    <dgm:cxn modelId="{1F581B0B-F55A-4272-88B2-9DA96DC31BA8}" type="presOf" srcId="{510DC65A-C856-45F8-8FF8-53DFCB18E6FE}" destId="{35AE1F6E-F913-4219-905D-7D99C8066852}" srcOrd="0" destOrd="0" presId="urn:microsoft.com/office/officeart/2005/8/layout/default"/>
    <dgm:cxn modelId="{7E8073C5-1B17-4851-9A7F-22D4C4543A06}" srcId="{510DC65A-C856-45F8-8FF8-53DFCB18E6FE}" destId="{1A1D9674-DDE4-4AFF-BDFE-6AF664A6AD59}" srcOrd="4" destOrd="0" parTransId="{9848F162-F1FC-4878-BA3E-71C95CA63225}" sibTransId="{A1148460-24CA-4548-A6B2-6E376F0F5305}"/>
    <dgm:cxn modelId="{F89852C7-8EE5-43B7-91AE-BD2B53660473}" srcId="{510DC65A-C856-45F8-8FF8-53DFCB18E6FE}" destId="{7EE457FD-BCC9-42E0-83AB-9107C9E697FF}" srcOrd="1" destOrd="0" parTransId="{CE83D328-B5E7-4765-BC4B-54102943E430}" sibTransId="{76FC3766-B118-46D6-A8FB-1B80C1E28F67}"/>
    <dgm:cxn modelId="{E9846091-D929-46AD-ACFC-0A04544295B4}" type="presOf" srcId="{7A33537B-DAE7-4856-BC16-A5DC667E05A5}" destId="{44FBACDE-23C1-4EFC-A3C4-2EC2DC1402BD}" srcOrd="0" destOrd="0" presId="urn:microsoft.com/office/officeart/2005/8/layout/default"/>
    <dgm:cxn modelId="{95C161B2-DD12-402C-A87D-DBAF36F77B76}" type="presOf" srcId="{76C1878E-4389-44D2-BD70-040D38D0C38A}" destId="{65EEE1ED-E907-4899-B187-C98F4235A419}" srcOrd="0" destOrd="0" presId="urn:microsoft.com/office/officeart/2005/8/layout/default"/>
    <dgm:cxn modelId="{30A5D668-4102-49E9-BEE0-5552481C6CA6}" srcId="{510DC65A-C856-45F8-8FF8-53DFCB18E6FE}" destId="{76C1878E-4389-44D2-BD70-040D38D0C38A}" srcOrd="2" destOrd="0" parTransId="{071D5C75-51EE-4E83-869E-32CC09DA099F}" sibTransId="{9DD802AB-304C-4A21-9E5A-5795B7C851B7}"/>
    <dgm:cxn modelId="{34188BE0-9397-4F84-A7EA-AEE4748BB2A2}" type="presParOf" srcId="{35AE1F6E-F913-4219-905D-7D99C8066852}" destId="{55BD3F89-CF10-4535-817B-45E033DDB41F}" srcOrd="0" destOrd="0" presId="urn:microsoft.com/office/officeart/2005/8/layout/default"/>
    <dgm:cxn modelId="{18624183-986C-4117-BB86-4FA7581EFD9C}" type="presParOf" srcId="{35AE1F6E-F913-4219-905D-7D99C8066852}" destId="{5628B099-3213-484D-988A-F81485F759DE}" srcOrd="1" destOrd="0" presId="urn:microsoft.com/office/officeart/2005/8/layout/default"/>
    <dgm:cxn modelId="{2F5EDCE0-03DD-4AFF-8297-FE7C4D89C498}" type="presParOf" srcId="{35AE1F6E-F913-4219-905D-7D99C8066852}" destId="{98597E47-166B-42D7-A5B7-F2E6DBAA9890}" srcOrd="2" destOrd="0" presId="urn:microsoft.com/office/officeart/2005/8/layout/default"/>
    <dgm:cxn modelId="{A9002361-1780-4CD0-BAB9-08CB97CD2AE5}" type="presParOf" srcId="{35AE1F6E-F913-4219-905D-7D99C8066852}" destId="{4CC8A510-92FE-4761-9E6C-ECD8AF250521}" srcOrd="3" destOrd="0" presId="urn:microsoft.com/office/officeart/2005/8/layout/default"/>
    <dgm:cxn modelId="{48991ECD-187C-4E96-8D6D-CA8A2022D190}" type="presParOf" srcId="{35AE1F6E-F913-4219-905D-7D99C8066852}" destId="{65EEE1ED-E907-4899-B187-C98F4235A419}" srcOrd="4" destOrd="0" presId="urn:microsoft.com/office/officeart/2005/8/layout/default"/>
    <dgm:cxn modelId="{CE598B8E-2783-443B-B439-A0415F73461B}" type="presParOf" srcId="{35AE1F6E-F913-4219-905D-7D99C8066852}" destId="{1836319C-8A9E-4890-9B3B-311520E486F8}" srcOrd="5" destOrd="0" presId="urn:microsoft.com/office/officeart/2005/8/layout/default"/>
    <dgm:cxn modelId="{151F7C3A-4B71-427C-A33A-D2F4B17295CA}" type="presParOf" srcId="{35AE1F6E-F913-4219-905D-7D99C8066852}" destId="{44FBACDE-23C1-4EFC-A3C4-2EC2DC1402BD}" srcOrd="6" destOrd="0" presId="urn:microsoft.com/office/officeart/2005/8/layout/default"/>
    <dgm:cxn modelId="{D006A782-AF5F-4135-A10A-354DFEB2E2FC}" type="presParOf" srcId="{35AE1F6E-F913-4219-905D-7D99C8066852}" destId="{C7436596-0259-454C-A16E-ECC7FC48E56B}" srcOrd="7" destOrd="0" presId="urn:microsoft.com/office/officeart/2005/8/layout/default"/>
    <dgm:cxn modelId="{F5F685A4-C015-463C-BECB-5DD0DF356BE9}" type="presParOf" srcId="{35AE1F6E-F913-4219-905D-7D99C8066852}" destId="{8911D75C-963B-4332-AF59-2E1BA0BC5EFE}" srcOrd="8" destOrd="0" presId="urn:microsoft.com/office/officeart/2005/8/layout/default"/>
    <dgm:cxn modelId="{A873BF0D-D4BA-4445-A4F7-9514338504F5}" type="presParOf" srcId="{35AE1F6E-F913-4219-905D-7D99C8066852}" destId="{D82F71BB-C441-4C2B-906D-C9A547CA554D}" srcOrd="9" destOrd="0" presId="urn:microsoft.com/office/officeart/2005/8/layout/default"/>
    <dgm:cxn modelId="{8F73BB64-30BD-499F-B435-E2BB73B1A248}" type="presParOf" srcId="{35AE1F6E-F913-4219-905D-7D99C8066852}" destId="{9EC98FA7-59DD-41A3-82E6-FFC4EC1A1C2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B10681-D4C0-419A-AF28-53C3D53EDEC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58EB64-6AA3-4AC8-A57A-816362EE5F39}">
      <dgm:prSet phldrT="[Текст]" phldr="1" custT="1"/>
      <dgm:spPr/>
      <dgm:t>
        <a:bodyPr/>
        <a:lstStyle/>
        <a:p>
          <a:endParaRPr lang="ru-RU" sz="1600" dirty="0">
            <a:solidFill>
              <a:schemeClr val="bg1"/>
            </a:solidFill>
          </a:endParaRPr>
        </a:p>
      </dgm:t>
    </dgm:pt>
    <dgm:pt modelId="{44E380E6-D8C0-4057-84ED-3A5A568D2953}" type="parTrans" cxnId="{F99024AA-E77A-4868-9BCD-397DC2E94A21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193DCE37-5FBE-4D77-B529-892C54E167AE}" type="sibTrans" cxnId="{F99024AA-E77A-4868-9BCD-397DC2E94A21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9DA8FBAA-217A-4845-BDA1-00C9A4712F8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Субсидии предоставляются на уплату процентов по кредитам (займам), полученным до 31 декабря 2016 года включительно</a:t>
          </a:r>
          <a:endParaRPr lang="ru-RU" sz="1600" dirty="0">
            <a:solidFill>
              <a:schemeClr val="bg1"/>
            </a:solidFill>
          </a:endParaRPr>
        </a:p>
      </dgm:t>
    </dgm:pt>
    <dgm:pt modelId="{BA219208-5E48-4E0B-B82A-25F948CF8EE2}" type="parTrans" cxnId="{A2F95C79-28D7-4EDB-90B2-18A6356AD201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EDE882C6-63DD-4198-8EEA-81F4759B1E00}" type="sibTrans" cxnId="{A2F95C79-28D7-4EDB-90B2-18A6356AD201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B15FEE49-A402-4DC3-A621-3FFFB10DEDD1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Расчет размера субсидий осуществляется по ставке рефинансирования (учетной ставке) ЦБ РФ, действующей на дату заключения кредитного договора (договора займа), а в случае заключения дополнительного соглашения - на дату заключения дополнительного соглашения</a:t>
          </a:r>
          <a:endParaRPr lang="ru-RU" sz="1600" dirty="0">
            <a:solidFill>
              <a:schemeClr val="bg1"/>
            </a:solidFill>
          </a:endParaRPr>
        </a:p>
      </dgm:t>
    </dgm:pt>
    <dgm:pt modelId="{DF6BDDC2-C2F2-42B5-B40D-B8DA952E1D9E}" type="parTrans" cxnId="{B2E9E396-8767-4C0B-906F-9874D084A434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7BCB6FA0-60BB-4FCD-9F9F-BBC5E8317F57}" type="sibTrans" cxnId="{B2E9E396-8767-4C0B-906F-9874D084A434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2A58D3C1-E662-4E2F-B7F9-EC1E4915EF86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Объем средств, предоставленный заемщикам, не должен превышать фактические затраты заемщиков на уплату процентов по кредитам (займам)</a:t>
          </a:r>
          <a:endParaRPr lang="ru-RU" sz="1600" dirty="0">
            <a:solidFill>
              <a:schemeClr val="bg1"/>
            </a:solidFill>
          </a:endParaRPr>
        </a:p>
      </dgm:t>
    </dgm:pt>
    <dgm:pt modelId="{9C45AA6D-7A1E-405B-971D-00615F04B093}" type="parTrans" cxnId="{9BAFC318-C5FB-4EC8-BF6B-37640137BE71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CFB58CF0-A9EB-4F1E-B65C-913D5846DA40}" type="sibTrans" cxnId="{9BAFC318-C5FB-4EC8-BF6B-37640137BE71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1A6E9794-889C-4545-B969-52684807EBDE}">
      <dgm:prSet phldrT="[Текст]" phldr="1"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75BD20BD-2DE2-4312-B1D1-466461F87C25}" type="parTrans" cxnId="{0994CE86-45C4-45C9-9D39-234804A96A2F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762C36F9-21D9-492B-AA71-4667914F912B}" type="sibTrans" cxnId="{0994CE86-45C4-45C9-9D39-234804A96A2F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D2BA6319-12A4-4AFC-B410-6D069267419E}">
      <dgm:prSet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Субсидии предоставляются при условии выполнения обязательств по погашению основного долга и уплаты начисленных процентов</a:t>
          </a:r>
          <a:endParaRPr lang="ru-RU" sz="1600" dirty="0">
            <a:solidFill>
              <a:schemeClr val="bg1"/>
            </a:solidFill>
          </a:endParaRPr>
        </a:p>
      </dgm:t>
    </dgm:pt>
    <dgm:pt modelId="{E0101791-D5BF-47AC-BEC1-758DCEFDDC4C}" type="parTrans" cxnId="{219DB2FA-D093-4AC2-922B-9D2E59340C85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E2059CEF-6668-4BC5-BAF9-F288200E7EE4}" type="sibTrans" cxnId="{219DB2FA-D093-4AC2-922B-9D2E59340C85}">
      <dgm:prSet/>
      <dgm:spPr/>
      <dgm:t>
        <a:bodyPr/>
        <a:lstStyle/>
        <a:p>
          <a:endParaRPr lang="ru-RU" sz="1600">
            <a:solidFill>
              <a:schemeClr val="bg1"/>
            </a:solidFill>
          </a:endParaRPr>
        </a:p>
      </dgm:t>
    </dgm:pt>
    <dgm:pt modelId="{7DDF2CDC-FECD-4B3F-8B82-4E06930A7B35}" type="pres">
      <dgm:prSet presAssocID="{3DB10681-D4C0-419A-AF28-53C3D53EDEC8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50AEBC-E644-4B89-A85E-38D4363BC441}" type="pres">
      <dgm:prSet presAssocID="{3DB10681-D4C0-419A-AF28-53C3D53EDEC8}" presName="matrix" presStyleCnt="0"/>
      <dgm:spPr/>
    </dgm:pt>
    <dgm:pt modelId="{B380E983-68CA-449D-853B-CB9626B25850}" type="pres">
      <dgm:prSet presAssocID="{3DB10681-D4C0-419A-AF28-53C3D53EDEC8}" presName="tile1" presStyleLbl="node1" presStyleIdx="0" presStyleCnt="4"/>
      <dgm:spPr/>
      <dgm:t>
        <a:bodyPr/>
        <a:lstStyle/>
        <a:p>
          <a:endParaRPr lang="ru-RU"/>
        </a:p>
      </dgm:t>
    </dgm:pt>
    <dgm:pt modelId="{9EB567B1-463B-4E28-90EE-A726D78C9E6B}" type="pres">
      <dgm:prSet presAssocID="{3DB10681-D4C0-419A-AF28-53C3D53EDEC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F3358-FA77-44D2-8630-F3A20323CB98}" type="pres">
      <dgm:prSet presAssocID="{3DB10681-D4C0-419A-AF28-53C3D53EDEC8}" presName="tile2" presStyleLbl="node1" presStyleIdx="1" presStyleCnt="4"/>
      <dgm:spPr/>
      <dgm:t>
        <a:bodyPr/>
        <a:lstStyle/>
        <a:p>
          <a:endParaRPr lang="ru-RU"/>
        </a:p>
      </dgm:t>
    </dgm:pt>
    <dgm:pt modelId="{484B4800-3760-4A80-8FD6-BFC7695EF2BF}" type="pres">
      <dgm:prSet presAssocID="{3DB10681-D4C0-419A-AF28-53C3D53EDEC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DBECC6-7EAF-4421-9F66-C4997702938D}" type="pres">
      <dgm:prSet presAssocID="{3DB10681-D4C0-419A-AF28-53C3D53EDEC8}" presName="tile3" presStyleLbl="node1" presStyleIdx="2" presStyleCnt="4"/>
      <dgm:spPr/>
      <dgm:t>
        <a:bodyPr/>
        <a:lstStyle/>
        <a:p>
          <a:endParaRPr lang="ru-RU"/>
        </a:p>
      </dgm:t>
    </dgm:pt>
    <dgm:pt modelId="{5E11926F-A18B-4805-819A-349AAFBA9AB0}" type="pres">
      <dgm:prSet presAssocID="{3DB10681-D4C0-419A-AF28-53C3D53EDEC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76598-1031-458E-BFCA-221B7F91110A}" type="pres">
      <dgm:prSet presAssocID="{3DB10681-D4C0-419A-AF28-53C3D53EDEC8}" presName="tile4" presStyleLbl="node1" presStyleIdx="3" presStyleCnt="4"/>
      <dgm:spPr/>
      <dgm:t>
        <a:bodyPr/>
        <a:lstStyle/>
        <a:p>
          <a:endParaRPr lang="ru-RU"/>
        </a:p>
      </dgm:t>
    </dgm:pt>
    <dgm:pt modelId="{239768CE-F75F-4AA9-BA6E-A3FB8A059821}" type="pres">
      <dgm:prSet presAssocID="{3DB10681-D4C0-419A-AF28-53C3D53EDEC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CCE5F-0D72-4CD3-927D-EE554FFE5AA8}" type="pres">
      <dgm:prSet presAssocID="{3DB10681-D4C0-419A-AF28-53C3D53EDEC8}" presName="centerTile" presStyleLbl="fgShp" presStyleIdx="0" presStyleCnt="1" custScaleX="5084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19DB2FA-D093-4AC2-922B-9D2E59340C85}" srcId="{D558EB64-6AA3-4AC8-A57A-816362EE5F39}" destId="{D2BA6319-12A4-4AFC-B410-6D069267419E}" srcOrd="3" destOrd="0" parTransId="{E0101791-D5BF-47AC-BEC1-758DCEFDDC4C}" sibTransId="{E2059CEF-6668-4BC5-BAF9-F288200E7EE4}"/>
    <dgm:cxn modelId="{5B9233FF-878B-419B-9E0D-84FB28F69EE5}" type="presOf" srcId="{B15FEE49-A402-4DC3-A621-3FFFB10DEDD1}" destId="{D0AF3358-FA77-44D2-8630-F3A20323CB98}" srcOrd="0" destOrd="0" presId="urn:microsoft.com/office/officeart/2005/8/layout/matrix1"/>
    <dgm:cxn modelId="{0D0B7050-19A0-43A0-BF95-E1438657120B}" type="presOf" srcId="{D2BA6319-12A4-4AFC-B410-6D069267419E}" destId="{239768CE-F75F-4AA9-BA6E-A3FB8A059821}" srcOrd="1" destOrd="0" presId="urn:microsoft.com/office/officeart/2005/8/layout/matrix1"/>
    <dgm:cxn modelId="{F86114BC-990B-4EA1-BA79-F7476D504492}" type="presOf" srcId="{2A58D3C1-E662-4E2F-B7F9-EC1E4915EF86}" destId="{5E11926F-A18B-4805-819A-349AAFBA9AB0}" srcOrd="1" destOrd="0" presId="urn:microsoft.com/office/officeart/2005/8/layout/matrix1"/>
    <dgm:cxn modelId="{F99024AA-E77A-4868-9BCD-397DC2E94A21}" srcId="{3DB10681-D4C0-419A-AF28-53C3D53EDEC8}" destId="{D558EB64-6AA3-4AC8-A57A-816362EE5F39}" srcOrd="0" destOrd="0" parTransId="{44E380E6-D8C0-4057-84ED-3A5A568D2953}" sibTransId="{193DCE37-5FBE-4D77-B529-892C54E167AE}"/>
    <dgm:cxn modelId="{FA3CBAFF-60A3-4FA9-9D50-FE69C0F8FCBD}" type="presOf" srcId="{D2BA6319-12A4-4AFC-B410-6D069267419E}" destId="{2E876598-1031-458E-BFCA-221B7F91110A}" srcOrd="0" destOrd="0" presId="urn:microsoft.com/office/officeart/2005/8/layout/matrix1"/>
    <dgm:cxn modelId="{6E1F4B40-41E5-4F14-BC68-15AE9D5E212A}" type="presOf" srcId="{2A58D3C1-E662-4E2F-B7F9-EC1E4915EF86}" destId="{B1DBECC6-7EAF-4421-9F66-C4997702938D}" srcOrd="0" destOrd="0" presId="urn:microsoft.com/office/officeart/2005/8/layout/matrix1"/>
    <dgm:cxn modelId="{D9FA816F-FF0E-4633-8C4A-2A343DA3FB38}" type="presOf" srcId="{B15FEE49-A402-4DC3-A621-3FFFB10DEDD1}" destId="{484B4800-3760-4A80-8FD6-BFC7695EF2BF}" srcOrd="1" destOrd="0" presId="urn:microsoft.com/office/officeart/2005/8/layout/matrix1"/>
    <dgm:cxn modelId="{B2E9E396-8767-4C0B-906F-9874D084A434}" srcId="{D558EB64-6AA3-4AC8-A57A-816362EE5F39}" destId="{B15FEE49-A402-4DC3-A621-3FFFB10DEDD1}" srcOrd="1" destOrd="0" parTransId="{DF6BDDC2-C2F2-42B5-B40D-B8DA952E1D9E}" sibTransId="{7BCB6FA0-60BB-4FCD-9F9F-BBC5E8317F57}"/>
    <dgm:cxn modelId="{A2F95C79-28D7-4EDB-90B2-18A6356AD201}" srcId="{D558EB64-6AA3-4AC8-A57A-816362EE5F39}" destId="{9DA8FBAA-217A-4845-BDA1-00C9A4712F82}" srcOrd="0" destOrd="0" parTransId="{BA219208-5E48-4E0B-B82A-25F948CF8EE2}" sibTransId="{EDE882C6-63DD-4198-8EEA-81F4759B1E00}"/>
    <dgm:cxn modelId="{C553110D-9319-4281-B936-6BB650624BEB}" type="presOf" srcId="{3DB10681-D4C0-419A-AF28-53C3D53EDEC8}" destId="{7DDF2CDC-FECD-4B3F-8B82-4E06930A7B35}" srcOrd="0" destOrd="0" presId="urn:microsoft.com/office/officeart/2005/8/layout/matrix1"/>
    <dgm:cxn modelId="{0994CE86-45C4-45C9-9D39-234804A96A2F}" srcId="{D558EB64-6AA3-4AC8-A57A-816362EE5F39}" destId="{1A6E9794-889C-4545-B969-52684807EBDE}" srcOrd="4" destOrd="0" parTransId="{75BD20BD-2DE2-4312-B1D1-466461F87C25}" sibTransId="{762C36F9-21D9-492B-AA71-4667914F912B}"/>
    <dgm:cxn modelId="{2EADB442-DEEB-4BDE-93C6-2DFBFA1D2EEC}" type="presOf" srcId="{D558EB64-6AA3-4AC8-A57A-816362EE5F39}" destId="{887CCE5F-0D72-4CD3-927D-EE554FFE5AA8}" srcOrd="0" destOrd="0" presId="urn:microsoft.com/office/officeart/2005/8/layout/matrix1"/>
    <dgm:cxn modelId="{F514EAE5-3451-4903-A7C1-79B7D2E23DCE}" type="presOf" srcId="{9DA8FBAA-217A-4845-BDA1-00C9A4712F82}" destId="{9EB567B1-463B-4E28-90EE-A726D78C9E6B}" srcOrd="1" destOrd="0" presId="urn:microsoft.com/office/officeart/2005/8/layout/matrix1"/>
    <dgm:cxn modelId="{B16CFEEC-62A1-4CBD-94FB-C481A5EFB551}" type="presOf" srcId="{9DA8FBAA-217A-4845-BDA1-00C9A4712F82}" destId="{B380E983-68CA-449D-853B-CB9626B25850}" srcOrd="0" destOrd="0" presId="urn:microsoft.com/office/officeart/2005/8/layout/matrix1"/>
    <dgm:cxn modelId="{9BAFC318-C5FB-4EC8-BF6B-37640137BE71}" srcId="{D558EB64-6AA3-4AC8-A57A-816362EE5F39}" destId="{2A58D3C1-E662-4E2F-B7F9-EC1E4915EF86}" srcOrd="2" destOrd="0" parTransId="{9C45AA6D-7A1E-405B-971D-00615F04B093}" sibTransId="{CFB58CF0-A9EB-4F1E-B65C-913D5846DA40}"/>
    <dgm:cxn modelId="{FB6A450D-D065-4649-BEFF-2342A3C4DDAE}" type="presParOf" srcId="{7DDF2CDC-FECD-4B3F-8B82-4E06930A7B35}" destId="{A750AEBC-E644-4B89-A85E-38D4363BC441}" srcOrd="0" destOrd="0" presId="urn:microsoft.com/office/officeart/2005/8/layout/matrix1"/>
    <dgm:cxn modelId="{B636A581-450B-47D6-99A6-303049E99DE1}" type="presParOf" srcId="{A750AEBC-E644-4B89-A85E-38D4363BC441}" destId="{B380E983-68CA-449D-853B-CB9626B25850}" srcOrd="0" destOrd="0" presId="urn:microsoft.com/office/officeart/2005/8/layout/matrix1"/>
    <dgm:cxn modelId="{8ABEAE04-AB2F-4A89-BF7D-9069F746290F}" type="presParOf" srcId="{A750AEBC-E644-4B89-A85E-38D4363BC441}" destId="{9EB567B1-463B-4E28-90EE-A726D78C9E6B}" srcOrd="1" destOrd="0" presId="urn:microsoft.com/office/officeart/2005/8/layout/matrix1"/>
    <dgm:cxn modelId="{123ADB91-D7C5-458B-982C-3473539470F8}" type="presParOf" srcId="{A750AEBC-E644-4B89-A85E-38D4363BC441}" destId="{D0AF3358-FA77-44D2-8630-F3A20323CB98}" srcOrd="2" destOrd="0" presId="urn:microsoft.com/office/officeart/2005/8/layout/matrix1"/>
    <dgm:cxn modelId="{B377B7B1-F6F5-42AF-B401-F3770C2E2C40}" type="presParOf" srcId="{A750AEBC-E644-4B89-A85E-38D4363BC441}" destId="{484B4800-3760-4A80-8FD6-BFC7695EF2BF}" srcOrd="3" destOrd="0" presId="urn:microsoft.com/office/officeart/2005/8/layout/matrix1"/>
    <dgm:cxn modelId="{02D7AF6B-2529-4139-A9EE-B8CE189D40C3}" type="presParOf" srcId="{A750AEBC-E644-4B89-A85E-38D4363BC441}" destId="{B1DBECC6-7EAF-4421-9F66-C4997702938D}" srcOrd="4" destOrd="0" presId="urn:microsoft.com/office/officeart/2005/8/layout/matrix1"/>
    <dgm:cxn modelId="{C8C46F00-E6F2-47A2-B00F-447E8B59D097}" type="presParOf" srcId="{A750AEBC-E644-4B89-A85E-38D4363BC441}" destId="{5E11926F-A18B-4805-819A-349AAFBA9AB0}" srcOrd="5" destOrd="0" presId="urn:microsoft.com/office/officeart/2005/8/layout/matrix1"/>
    <dgm:cxn modelId="{55AF84FE-DB55-4F4B-9A3F-6A9FBC669D0C}" type="presParOf" srcId="{A750AEBC-E644-4B89-A85E-38D4363BC441}" destId="{2E876598-1031-458E-BFCA-221B7F91110A}" srcOrd="6" destOrd="0" presId="urn:microsoft.com/office/officeart/2005/8/layout/matrix1"/>
    <dgm:cxn modelId="{381024B9-9D0E-430E-BD69-362E3954B022}" type="presParOf" srcId="{A750AEBC-E644-4B89-A85E-38D4363BC441}" destId="{239768CE-F75F-4AA9-BA6E-A3FB8A059821}" srcOrd="7" destOrd="0" presId="urn:microsoft.com/office/officeart/2005/8/layout/matrix1"/>
    <dgm:cxn modelId="{BB7868E0-F0AA-4BA3-81BB-FD79D3B3EE7D}" type="presParOf" srcId="{7DDF2CDC-FECD-4B3F-8B82-4E06930A7B35}" destId="{887CCE5F-0D72-4CD3-927D-EE554FFE5AA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14.07.2012 № 717 (приложение №7)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ACDD5-57BA-4869-A5AD-5208B8CFCF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1.03.2017 № 20</a:t>
          </a:r>
          <a:endParaRPr lang="ru-RU" dirty="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05.03.2013 № 136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  <dgm:pt modelId="{8CF3A8C3-E2BF-48DC-BFC3-526169FE6798}" type="pres">
      <dgm:prSet presAssocID="{182927E8-8973-4E62-B7C1-06AF2F6DF368}" presName="space" presStyleCnt="0"/>
      <dgm:spPr/>
    </dgm:pt>
    <dgm:pt modelId="{6875067E-3452-4117-BCB8-48E0DEA2D1AD}" type="pres">
      <dgm:prSet presAssocID="{D94ACDD5-57BA-4869-A5AD-5208B8CFCF74}" presName="composite" presStyleCnt="0"/>
      <dgm:spPr/>
    </dgm:pt>
    <dgm:pt modelId="{1C23C0A9-0F59-4E7B-830F-7EC7CE38D1CD}" type="pres">
      <dgm:prSet presAssocID="{D94ACDD5-57BA-4869-A5AD-5208B8CFCF74}" presName="par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A6B32-6DB7-40EE-8955-E2863455096A}" type="pres">
      <dgm:prSet presAssocID="{D94ACDD5-57BA-4869-A5AD-5208B8CFCF74}" presName="desTx" presStyleLbl="revTx" presStyleIdx="0" presStyleCnt="1">
        <dgm:presLayoutVars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44D54C28-57D9-4F29-832F-2E4EFD4D1C43}" type="presOf" srcId="{556A4FA1-392E-47FA-8868-BACC96157991}" destId="{F22AD7F2-3EEF-4299-9CDF-67168AD17A93}" srcOrd="0" destOrd="0" presId="urn:microsoft.com/office/officeart/2005/8/layout/chevron1"/>
    <dgm:cxn modelId="{16A6A27F-769F-45A2-9C0B-4CE3C4533325}" type="presOf" srcId="{AC8CCFD6-6E1D-4CAA-B69E-2FEC00E95102}" destId="{0A6E3086-41B0-4C13-BA08-1712139269F9}" srcOrd="0" destOrd="0" presId="urn:microsoft.com/office/officeart/2005/8/layout/chevron1"/>
    <dgm:cxn modelId="{7EBEDDCF-7A10-49B1-9EB4-3ED9C81D9344}" type="presOf" srcId="{67EDB86F-9C24-47D0-840B-47F8155FE316}" destId="{524BBD77-D836-4BEE-A19E-A2052DF9DF1E}" srcOrd="0" destOrd="0" presId="urn:microsoft.com/office/officeart/2005/8/layout/chevron1"/>
    <dgm:cxn modelId="{DABB7614-CBAA-4CC5-AC96-2699FA119B84}" type="presOf" srcId="{8E1B4741-74BB-4E5F-A32F-3066C7604931}" destId="{B45D1D77-C20F-4633-A23B-C5237EC8937E}" srcOrd="0" destOrd="0" presId="urn:microsoft.com/office/officeart/2005/8/layout/chevron1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DC19F526-0EAA-46AF-868A-E4AFD6254DD8}" type="presOf" srcId="{D94ACDD5-57BA-4869-A5AD-5208B8CFCF74}" destId="{1C23C0A9-0F59-4E7B-830F-7EC7CE38D1CD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4D8FA3D4-0A2B-4CE6-8139-6CECE0C11774}" type="presParOf" srcId="{0A6E3086-41B0-4C13-BA08-1712139269F9}" destId="{235C06C9-992D-4A12-A327-362D68D5EF2C}" srcOrd="0" destOrd="0" presId="urn:microsoft.com/office/officeart/2005/8/layout/chevron1"/>
    <dgm:cxn modelId="{2FD8B3F7-D0AA-4652-BEE0-DB4EDBD89CE5}" type="presParOf" srcId="{235C06C9-992D-4A12-A327-362D68D5EF2C}" destId="{524BBD77-D836-4BEE-A19E-A2052DF9DF1E}" srcOrd="0" destOrd="0" presId="urn:microsoft.com/office/officeart/2005/8/layout/chevron1"/>
    <dgm:cxn modelId="{E541B3DB-C109-47FB-9554-0AB2F5D3DC10}" type="presParOf" srcId="{235C06C9-992D-4A12-A327-362D68D5EF2C}" destId="{B45D1D77-C20F-4633-A23B-C5237EC8937E}" srcOrd="1" destOrd="0" presId="urn:microsoft.com/office/officeart/2005/8/layout/chevron1"/>
    <dgm:cxn modelId="{941F9304-10A0-4F6F-BDFA-358BB0731BA2}" type="presParOf" srcId="{0A6E3086-41B0-4C13-BA08-1712139269F9}" destId="{0F7C48C2-6EA7-4665-91A1-5DD97E2A8DEB}" srcOrd="1" destOrd="0" presId="urn:microsoft.com/office/officeart/2005/8/layout/chevron1"/>
    <dgm:cxn modelId="{9A7BF86C-DD78-4F92-9223-BB3668A68EA7}" type="presParOf" srcId="{0A6E3086-41B0-4C13-BA08-1712139269F9}" destId="{0868E3A6-C392-444F-9743-319B3B1EDF00}" srcOrd="2" destOrd="0" presId="urn:microsoft.com/office/officeart/2005/8/layout/chevron1"/>
    <dgm:cxn modelId="{A222B879-BC20-4659-B657-B22921208867}" type="presParOf" srcId="{0868E3A6-C392-444F-9743-319B3B1EDF00}" destId="{F22AD7F2-3EEF-4299-9CDF-67168AD17A93}" srcOrd="0" destOrd="0" presId="urn:microsoft.com/office/officeart/2005/8/layout/chevron1"/>
    <dgm:cxn modelId="{A9EB200C-1044-4F33-8301-0D0D79127BE2}" type="presParOf" srcId="{0868E3A6-C392-444F-9743-319B3B1EDF00}" destId="{1800FBD1-1012-4520-A363-6929414C3C50}" srcOrd="1" destOrd="0" presId="urn:microsoft.com/office/officeart/2005/8/layout/chevron1"/>
    <dgm:cxn modelId="{78D464B5-5E99-48E3-AAB6-00C1B159D12C}" type="presParOf" srcId="{0A6E3086-41B0-4C13-BA08-1712139269F9}" destId="{8CF3A8C3-E2BF-48DC-BFC3-526169FE6798}" srcOrd="3" destOrd="0" presId="urn:microsoft.com/office/officeart/2005/8/layout/chevron1"/>
    <dgm:cxn modelId="{AEC6141C-13D4-4489-BE17-2C7435063D77}" type="presParOf" srcId="{0A6E3086-41B0-4C13-BA08-1712139269F9}" destId="{6875067E-3452-4117-BCB8-48E0DEA2D1AD}" srcOrd="4" destOrd="0" presId="urn:microsoft.com/office/officeart/2005/8/layout/chevron1"/>
    <dgm:cxn modelId="{55CC6E53-9FAB-47C3-B67D-B150AC52DEF1}" type="presParOf" srcId="{6875067E-3452-4117-BCB8-48E0DEA2D1AD}" destId="{1C23C0A9-0F59-4E7B-830F-7EC7CE38D1CD}" srcOrd="0" destOrd="0" presId="urn:microsoft.com/office/officeart/2005/8/layout/chevron1"/>
    <dgm:cxn modelId="{BE22F163-27E0-45A6-9E1E-AD3CC1B6C610}" type="presParOf" srcId="{6875067E-3452-4117-BCB8-48E0DEA2D1AD}" destId="{B27A6B32-6DB7-40EE-8955-E2863455096A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14.07.2012 № 717 (приложение №7)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ACDD5-57BA-4869-A5AD-5208B8CFCF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1.03.2017 № 20</a:t>
          </a:r>
          <a:endParaRPr lang="ru-RU" dirty="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05.03.2013 № 136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  <dgm:pt modelId="{8CF3A8C3-E2BF-48DC-BFC3-526169FE6798}" type="pres">
      <dgm:prSet presAssocID="{182927E8-8973-4E62-B7C1-06AF2F6DF368}" presName="space" presStyleCnt="0"/>
      <dgm:spPr/>
    </dgm:pt>
    <dgm:pt modelId="{6875067E-3452-4117-BCB8-48E0DEA2D1AD}" type="pres">
      <dgm:prSet presAssocID="{D94ACDD5-57BA-4869-A5AD-5208B8CFCF74}" presName="composite" presStyleCnt="0"/>
      <dgm:spPr/>
    </dgm:pt>
    <dgm:pt modelId="{1C23C0A9-0F59-4E7B-830F-7EC7CE38D1CD}" type="pres">
      <dgm:prSet presAssocID="{D94ACDD5-57BA-4869-A5AD-5208B8CFCF74}" presName="par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A6B32-6DB7-40EE-8955-E2863455096A}" type="pres">
      <dgm:prSet presAssocID="{D94ACDD5-57BA-4869-A5AD-5208B8CFCF74}" presName="desTx" presStyleLbl="revTx" presStyleIdx="0" presStyleCnt="1">
        <dgm:presLayoutVars>
          <dgm:bulletEnabled val="1"/>
        </dgm:presLayoutVars>
      </dgm:prSet>
      <dgm:spPr/>
    </dgm:pt>
  </dgm:ptLst>
  <dgm:cxnLst>
    <dgm:cxn modelId="{5F58FD36-20B4-423E-9061-83CB382E667C}" type="presOf" srcId="{67EDB86F-9C24-47D0-840B-47F8155FE316}" destId="{524BBD77-D836-4BEE-A19E-A2052DF9DF1E}" srcOrd="0" destOrd="0" presId="urn:microsoft.com/office/officeart/2005/8/layout/chevron1"/>
    <dgm:cxn modelId="{AE314E6B-A3C2-4DC9-AEF6-D0EB23682DB9}" type="presOf" srcId="{AC8CCFD6-6E1D-4CAA-B69E-2FEC00E95102}" destId="{0A6E3086-41B0-4C13-BA08-1712139269F9}" srcOrd="0" destOrd="0" presId="urn:microsoft.com/office/officeart/2005/8/layout/chevron1"/>
    <dgm:cxn modelId="{C03081BA-870A-4EFE-A370-575769985A30}" type="presOf" srcId="{556A4FA1-392E-47FA-8868-BACC96157991}" destId="{F22AD7F2-3EEF-4299-9CDF-67168AD17A93}" srcOrd="0" destOrd="0" presId="urn:microsoft.com/office/officeart/2005/8/layout/chevron1"/>
    <dgm:cxn modelId="{55D2242D-FF9E-474A-A9AC-3736CCDFB618}" type="presOf" srcId="{D94ACDD5-57BA-4869-A5AD-5208B8CFCF74}" destId="{1C23C0A9-0F59-4E7B-830F-7EC7CE38D1CD}" srcOrd="0" destOrd="0" presId="urn:microsoft.com/office/officeart/2005/8/layout/chevron1"/>
    <dgm:cxn modelId="{F188F34F-1A9D-4B15-B945-13F0B069DAB3}" type="presOf" srcId="{8E1B4741-74BB-4E5F-A32F-3066C7604931}" destId="{B45D1D77-C20F-4633-A23B-C5237EC8937E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2A85F364-37F8-4307-A4EE-7A1DFA114041}" type="presParOf" srcId="{0A6E3086-41B0-4C13-BA08-1712139269F9}" destId="{235C06C9-992D-4A12-A327-362D68D5EF2C}" srcOrd="0" destOrd="0" presId="urn:microsoft.com/office/officeart/2005/8/layout/chevron1"/>
    <dgm:cxn modelId="{5AE3C320-6D78-4F0B-8794-C9942CA60F49}" type="presParOf" srcId="{235C06C9-992D-4A12-A327-362D68D5EF2C}" destId="{524BBD77-D836-4BEE-A19E-A2052DF9DF1E}" srcOrd="0" destOrd="0" presId="urn:microsoft.com/office/officeart/2005/8/layout/chevron1"/>
    <dgm:cxn modelId="{4B1A89B6-CD98-405D-8407-C22F19E43D5B}" type="presParOf" srcId="{235C06C9-992D-4A12-A327-362D68D5EF2C}" destId="{B45D1D77-C20F-4633-A23B-C5237EC8937E}" srcOrd="1" destOrd="0" presId="urn:microsoft.com/office/officeart/2005/8/layout/chevron1"/>
    <dgm:cxn modelId="{AF28C3E2-F982-4F61-B8C6-904CE880DC7C}" type="presParOf" srcId="{0A6E3086-41B0-4C13-BA08-1712139269F9}" destId="{0F7C48C2-6EA7-4665-91A1-5DD97E2A8DEB}" srcOrd="1" destOrd="0" presId="urn:microsoft.com/office/officeart/2005/8/layout/chevron1"/>
    <dgm:cxn modelId="{928F9078-1367-4269-ACEA-13E405F50A67}" type="presParOf" srcId="{0A6E3086-41B0-4C13-BA08-1712139269F9}" destId="{0868E3A6-C392-444F-9743-319B3B1EDF00}" srcOrd="2" destOrd="0" presId="urn:microsoft.com/office/officeart/2005/8/layout/chevron1"/>
    <dgm:cxn modelId="{3635DD94-6124-413E-B08D-9D1AD2C1530C}" type="presParOf" srcId="{0868E3A6-C392-444F-9743-319B3B1EDF00}" destId="{F22AD7F2-3EEF-4299-9CDF-67168AD17A93}" srcOrd="0" destOrd="0" presId="urn:microsoft.com/office/officeart/2005/8/layout/chevron1"/>
    <dgm:cxn modelId="{08E2EB23-821D-41B9-9D3F-62085835E814}" type="presParOf" srcId="{0868E3A6-C392-444F-9743-319B3B1EDF00}" destId="{1800FBD1-1012-4520-A363-6929414C3C50}" srcOrd="1" destOrd="0" presId="urn:microsoft.com/office/officeart/2005/8/layout/chevron1"/>
    <dgm:cxn modelId="{2270589D-7A19-4319-A474-67761E758A89}" type="presParOf" srcId="{0A6E3086-41B0-4C13-BA08-1712139269F9}" destId="{8CF3A8C3-E2BF-48DC-BFC3-526169FE6798}" srcOrd="3" destOrd="0" presId="urn:microsoft.com/office/officeart/2005/8/layout/chevron1"/>
    <dgm:cxn modelId="{6A508D5E-B5C1-438D-90F4-46B4962E065E}" type="presParOf" srcId="{0A6E3086-41B0-4C13-BA08-1712139269F9}" destId="{6875067E-3452-4117-BCB8-48E0DEA2D1AD}" srcOrd="4" destOrd="0" presId="urn:microsoft.com/office/officeart/2005/8/layout/chevron1"/>
    <dgm:cxn modelId="{BC292A9C-2E16-4DB0-A2D1-A147B09ABD20}" type="presParOf" srcId="{6875067E-3452-4117-BCB8-48E0DEA2D1AD}" destId="{1C23C0A9-0F59-4E7B-830F-7EC7CE38D1CD}" srcOrd="0" destOrd="0" presId="urn:microsoft.com/office/officeart/2005/8/layout/chevron1"/>
    <dgm:cxn modelId="{7C53B94E-22FC-40F4-8281-6D8E2FB1AFF9}" type="presParOf" srcId="{6875067E-3452-4117-BCB8-48E0DEA2D1AD}" destId="{B27A6B32-6DB7-40EE-8955-E2863455096A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14.07.2012 № 717 (приложение №8)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ACDD5-57BA-4869-A5AD-5208B8CFCF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10.03.2017 № 23</a:t>
          </a:r>
          <a:endParaRPr lang="ru-RU" dirty="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14.03.2013 № 148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  <dgm:pt modelId="{8CF3A8C3-E2BF-48DC-BFC3-526169FE6798}" type="pres">
      <dgm:prSet presAssocID="{182927E8-8973-4E62-B7C1-06AF2F6DF368}" presName="space" presStyleCnt="0"/>
      <dgm:spPr/>
    </dgm:pt>
    <dgm:pt modelId="{6875067E-3452-4117-BCB8-48E0DEA2D1AD}" type="pres">
      <dgm:prSet presAssocID="{D94ACDD5-57BA-4869-A5AD-5208B8CFCF74}" presName="composite" presStyleCnt="0"/>
      <dgm:spPr/>
    </dgm:pt>
    <dgm:pt modelId="{1C23C0A9-0F59-4E7B-830F-7EC7CE38D1CD}" type="pres">
      <dgm:prSet presAssocID="{D94ACDD5-57BA-4869-A5AD-5208B8CFCF74}" presName="par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A6B32-6DB7-40EE-8955-E2863455096A}" type="pres">
      <dgm:prSet presAssocID="{D94ACDD5-57BA-4869-A5AD-5208B8CFCF74}" presName="desTx" presStyleLbl="revTx" presStyleIdx="0" presStyleCnt="1">
        <dgm:presLayoutVars>
          <dgm:bulletEnabled val="1"/>
        </dgm:presLayoutVars>
      </dgm:prSet>
      <dgm:spPr/>
    </dgm:pt>
  </dgm:ptLst>
  <dgm:cxnLst>
    <dgm:cxn modelId="{5F4BCB3C-C14F-40CC-A119-B5A544597167}" type="presOf" srcId="{D94ACDD5-57BA-4869-A5AD-5208B8CFCF74}" destId="{1C23C0A9-0F59-4E7B-830F-7EC7CE38D1CD}" srcOrd="0" destOrd="0" presId="urn:microsoft.com/office/officeart/2005/8/layout/chevron1"/>
    <dgm:cxn modelId="{8EB911E4-72B0-4CBF-A052-CEE9262D1C39}" type="presOf" srcId="{556A4FA1-392E-47FA-8868-BACC96157991}" destId="{F22AD7F2-3EEF-4299-9CDF-67168AD17A93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EEB8DCDD-042F-4032-BA5F-31D1AD6AE423}" type="presOf" srcId="{8E1B4741-74BB-4E5F-A32F-3066C7604931}" destId="{B45D1D77-C20F-4633-A23B-C5237EC8937E}" srcOrd="0" destOrd="0" presId="urn:microsoft.com/office/officeart/2005/8/layout/chevron1"/>
    <dgm:cxn modelId="{196B71F9-9615-47A8-AF1B-DE5EF8EEC4B9}" type="presOf" srcId="{67EDB86F-9C24-47D0-840B-47F8155FE316}" destId="{524BBD77-D836-4BEE-A19E-A2052DF9DF1E}" srcOrd="0" destOrd="0" presId="urn:microsoft.com/office/officeart/2005/8/layout/chevron1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19FF96A5-AB97-4A8E-9C95-FEA326145132}" type="presOf" srcId="{AC8CCFD6-6E1D-4CAA-B69E-2FEC00E95102}" destId="{0A6E3086-41B0-4C13-BA08-1712139269F9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E93B52B0-92FA-4624-BAD4-91C579F3FFCB}" type="presParOf" srcId="{0A6E3086-41B0-4C13-BA08-1712139269F9}" destId="{235C06C9-992D-4A12-A327-362D68D5EF2C}" srcOrd="0" destOrd="0" presId="urn:microsoft.com/office/officeart/2005/8/layout/chevron1"/>
    <dgm:cxn modelId="{68957A93-7D10-4C1F-9331-DF0A4CFF3CB3}" type="presParOf" srcId="{235C06C9-992D-4A12-A327-362D68D5EF2C}" destId="{524BBD77-D836-4BEE-A19E-A2052DF9DF1E}" srcOrd="0" destOrd="0" presId="urn:microsoft.com/office/officeart/2005/8/layout/chevron1"/>
    <dgm:cxn modelId="{334435AF-6516-4133-AAD5-54443597BA20}" type="presParOf" srcId="{235C06C9-992D-4A12-A327-362D68D5EF2C}" destId="{B45D1D77-C20F-4633-A23B-C5237EC8937E}" srcOrd="1" destOrd="0" presId="urn:microsoft.com/office/officeart/2005/8/layout/chevron1"/>
    <dgm:cxn modelId="{6240975F-EF85-4A1A-9670-882C3C6C8B59}" type="presParOf" srcId="{0A6E3086-41B0-4C13-BA08-1712139269F9}" destId="{0F7C48C2-6EA7-4665-91A1-5DD97E2A8DEB}" srcOrd="1" destOrd="0" presId="urn:microsoft.com/office/officeart/2005/8/layout/chevron1"/>
    <dgm:cxn modelId="{C626E17E-A9F3-4C47-BBDE-995679229528}" type="presParOf" srcId="{0A6E3086-41B0-4C13-BA08-1712139269F9}" destId="{0868E3A6-C392-444F-9743-319B3B1EDF00}" srcOrd="2" destOrd="0" presId="urn:microsoft.com/office/officeart/2005/8/layout/chevron1"/>
    <dgm:cxn modelId="{7CFF7FED-F418-4400-B6FE-454046FBEEEB}" type="presParOf" srcId="{0868E3A6-C392-444F-9743-319B3B1EDF00}" destId="{F22AD7F2-3EEF-4299-9CDF-67168AD17A93}" srcOrd="0" destOrd="0" presId="urn:microsoft.com/office/officeart/2005/8/layout/chevron1"/>
    <dgm:cxn modelId="{A7771FFD-A452-4C21-99DE-730A97C7A7F4}" type="presParOf" srcId="{0868E3A6-C392-444F-9743-319B3B1EDF00}" destId="{1800FBD1-1012-4520-A363-6929414C3C50}" srcOrd="1" destOrd="0" presId="urn:microsoft.com/office/officeart/2005/8/layout/chevron1"/>
    <dgm:cxn modelId="{76D569FF-BB5C-4926-91FB-FC113BCA242D}" type="presParOf" srcId="{0A6E3086-41B0-4C13-BA08-1712139269F9}" destId="{8CF3A8C3-E2BF-48DC-BFC3-526169FE6798}" srcOrd="3" destOrd="0" presId="urn:microsoft.com/office/officeart/2005/8/layout/chevron1"/>
    <dgm:cxn modelId="{D714C356-21D1-4F21-9EB7-E867C9DC6317}" type="presParOf" srcId="{0A6E3086-41B0-4C13-BA08-1712139269F9}" destId="{6875067E-3452-4117-BCB8-48E0DEA2D1AD}" srcOrd="4" destOrd="0" presId="urn:microsoft.com/office/officeart/2005/8/layout/chevron1"/>
    <dgm:cxn modelId="{492B1F53-E57B-4D90-9088-5901A7E6F688}" type="presParOf" srcId="{6875067E-3452-4117-BCB8-48E0DEA2D1AD}" destId="{1C23C0A9-0F59-4E7B-830F-7EC7CE38D1CD}" srcOrd="0" destOrd="0" presId="urn:microsoft.com/office/officeart/2005/8/layout/chevron1"/>
    <dgm:cxn modelId="{53B49B15-32CD-42E0-8A7B-7ADAF2752E96}" type="presParOf" srcId="{6875067E-3452-4117-BCB8-48E0DEA2D1AD}" destId="{B27A6B32-6DB7-40EE-8955-E2863455096A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14.07.2012 № 717 (приложения №10,12)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ACDD5-57BA-4869-A5AD-5208B8CFCF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Минсельхоза России от 22.12.2016 № 581</a:t>
          </a:r>
          <a:endParaRPr lang="ru-RU" dirty="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25.03.2013 № 173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  <dgm:pt modelId="{8CF3A8C3-E2BF-48DC-BFC3-526169FE6798}" type="pres">
      <dgm:prSet presAssocID="{182927E8-8973-4E62-B7C1-06AF2F6DF368}" presName="space" presStyleCnt="0"/>
      <dgm:spPr/>
    </dgm:pt>
    <dgm:pt modelId="{6875067E-3452-4117-BCB8-48E0DEA2D1AD}" type="pres">
      <dgm:prSet presAssocID="{D94ACDD5-57BA-4869-A5AD-5208B8CFCF74}" presName="composite" presStyleCnt="0"/>
      <dgm:spPr/>
    </dgm:pt>
    <dgm:pt modelId="{1C23C0A9-0F59-4E7B-830F-7EC7CE38D1CD}" type="pres">
      <dgm:prSet presAssocID="{D94ACDD5-57BA-4869-A5AD-5208B8CFCF74}" presName="par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A6B32-6DB7-40EE-8955-E2863455096A}" type="pres">
      <dgm:prSet presAssocID="{D94ACDD5-57BA-4869-A5AD-5208B8CFCF74}" presName="desTx" presStyleLbl="revTx" presStyleIdx="0" presStyleCnt="1">
        <dgm:presLayoutVars>
          <dgm:bulletEnabled val="1"/>
        </dgm:presLayoutVars>
      </dgm:prSet>
      <dgm:spPr/>
    </dgm:pt>
  </dgm:ptLst>
  <dgm:cxnLst>
    <dgm:cxn modelId="{0DD23CC9-4B67-4A77-995C-464B6DF2438B}" type="presOf" srcId="{556A4FA1-392E-47FA-8868-BACC96157991}" destId="{F22AD7F2-3EEF-4299-9CDF-67168AD17A93}" srcOrd="0" destOrd="0" presId="urn:microsoft.com/office/officeart/2005/8/layout/chevron1"/>
    <dgm:cxn modelId="{0FAA351C-8283-4ECC-8CEF-6E43C6B4F2BF}" type="presOf" srcId="{D94ACDD5-57BA-4869-A5AD-5208B8CFCF74}" destId="{1C23C0A9-0F59-4E7B-830F-7EC7CE38D1CD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3F8D5C39-8609-4181-A9E2-F87C5A62C364}" type="presOf" srcId="{8E1B4741-74BB-4E5F-A32F-3066C7604931}" destId="{B45D1D77-C20F-4633-A23B-C5237EC8937E}" srcOrd="0" destOrd="0" presId="urn:microsoft.com/office/officeart/2005/8/layout/chevron1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3A697FA4-FC73-48EC-AF34-B275BF41B2F4}" type="presOf" srcId="{67EDB86F-9C24-47D0-840B-47F8155FE316}" destId="{524BBD77-D836-4BEE-A19E-A2052DF9DF1E}" srcOrd="0" destOrd="0" presId="urn:microsoft.com/office/officeart/2005/8/layout/chevron1"/>
    <dgm:cxn modelId="{4C4F81A0-14C9-410C-BA27-C4AC51184CAE}" type="presOf" srcId="{AC8CCFD6-6E1D-4CAA-B69E-2FEC00E95102}" destId="{0A6E3086-41B0-4C13-BA08-1712139269F9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3E8D246A-EE06-4A5E-AEF3-F503D200CF87}" type="presParOf" srcId="{0A6E3086-41B0-4C13-BA08-1712139269F9}" destId="{235C06C9-992D-4A12-A327-362D68D5EF2C}" srcOrd="0" destOrd="0" presId="urn:microsoft.com/office/officeart/2005/8/layout/chevron1"/>
    <dgm:cxn modelId="{CABBA9D7-4E58-4757-9D07-8CC51395D273}" type="presParOf" srcId="{235C06C9-992D-4A12-A327-362D68D5EF2C}" destId="{524BBD77-D836-4BEE-A19E-A2052DF9DF1E}" srcOrd="0" destOrd="0" presId="urn:microsoft.com/office/officeart/2005/8/layout/chevron1"/>
    <dgm:cxn modelId="{3DE7BDEB-7D53-437D-A49A-D82F20A5A0F8}" type="presParOf" srcId="{235C06C9-992D-4A12-A327-362D68D5EF2C}" destId="{B45D1D77-C20F-4633-A23B-C5237EC8937E}" srcOrd="1" destOrd="0" presId="urn:microsoft.com/office/officeart/2005/8/layout/chevron1"/>
    <dgm:cxn modelId="{B48744C7-91D3-4FDB-9877-A1CE4611E1B8}" type="presParOf" srcId="{0A6E3086-41B0-4C13-BA08-1712139269F9}" destId="{0F7C48C2-6EA7-4665-91A1-5DD97E2A8DEB}" srcOrd="1" destOrd="0" presId="urn:microsoft.com/office/officeart/2005/8/layout/chevron1"/>
    <dgm:cxn modelId="{91205624-0E0F-4C94-888F-5E54A1797F2D}" type="presParOf" srcId="{0A6E3086-41B0-4C13-BA08-1712139269F9}" destId="{0868E3A6-C392-444F-9743-319B3B1EDF00}" srcOrd="2" destOrd="0" presId="urn:microsoft.com/office/officeart/2005/8/layout/chevron1"/>
    <dgm:cxn modelId="{78CA639A-3DE2-4A60-BE19-FFFC31512190}" type="presParOf" srcId="{0868E3A6-C392-444F-9743-319B3B1EDF00}" destId="{F22AD7F2-3EEF-4299-9CDF-67168AD17A93}" srcOrd="0" destOrd="0" presId="urn:microsoft.com/office/officeart/2005/8/layout/chevron1"/>
    <dgm:cxn modelId="{307D64D7-9C52-48BC-9663-84A6B0891282}" type="presParOf" srcId="{0868E3A6-C392-444F-9743-319B3B1EDF00}" destId="{1800FBD1-1012-4520-A363-6929414C3C50}" srcOrd="1" destOrd="0" presId="urn:microsoft.com/office/officeart/2005/8/layout/chevron1"/>
    <dgm:cxn modelId="{2B04A073-84B1-4F62-9235-D31442811289}" type="presParOf" srcId="{0A6E3086-41B0-4C13-BA08-1712139269F9}" destId="{8CF3A8C3-E2BF-48DC-BFC3-526169FE6798}" srcOrd="3" destOrd="0" presId="urn:microsoft.com/office/officeart/2005/8/layout/chevron1"/>
    <dgm:cxn modelId="{EB7C0D17-75DE-41ED-BA63-62AACC58C657}" type="presParOf" srcId="{0A6E3086-41B0-4C13-BA08-1712139269F9}" destId="{6875067E-3452-4117-BCB8-48E0DEA2D1AD}" srcOrd="4" destOrd="0" presId="urn:microsoft.com/office/officeart/2005/8/layout/chevron1"/>
    <dgm:cxn modelId="{0C13163B-1713-423B-9D65-B344A595C439}" type="presParOf" srcId="{6875067E-3452-4117-BCB8-48E0DEA2D1AD}" destId="{1C23C0A9-0F59-4E7B-830F-7EC7CE38D1CD}" srcOrd="0" destOrd="0" presId="urn:microsoft.com/office/officeart/2005/8/layout/chevron1"/>
    <dgm:cxn modelId="{D58B2539-ACDA-4873-8D44-AC16BC1CD7E2}" type="presParOf" srcId="{6875067E-3452-4117-BCB8-48E0DEA2D1AD}" destId="{B27A6B32-6DB7-40EE-8955-E2863455096A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2764968-4573-4D1D-B744-6B07D5F5FBE1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277BF2-14BB-439A-B855-DCB72090CB2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Субсидии предоставляются на уплату процентов по кредитам (займам), полученным до 31 декабря 2016 года включительно</a:t>
          </a:r>
          <a:endParaRPr lang="ru-RU" dirty="0">
            <a:solidFill>
              <a:schemeClr val="tx1"/>
            </a:solidFill>
          </a:endParaRPr>
        </a:p>
      </dgm:t>
    </dgm:pt>
    <dgm:pt modelId="{F70140F6-4AC4-49C8-8C83-A3E1C6A40ECD}" type="parTrans" cxnId="{A9D0C03F-19E2-416F-9DAE-1C78CB7A0D6E}">
      <dgm:prSet/>
      <dgm:spPr/>
      <dgm:t>
        <a:bodyPr/>
        <a:lstStyle/>
        <a:p>
          <a:endParaRPr lang="ru-RU"/>
        </a:p>
      </dgm:t>
    </dgm:pt>
    <dgm:pt modelId="{951A19CA-A3A0-4799-9199-72559A2F020E}" type="sibTrans" cxnId="{A9D0C03F-19E2-416F-9DAE-1C78CB7A0D6E}">
      <dgm:prSet/>
      <dgm:spPr/>
      <dgm:t>
        <a:bodyPr/>
        <a:lstStyle/>
        <a:p>
          <a:endParaRPr lang="ru-RU"/>
        </a:p>
      </dgm:t>
    </dgm:pt>
    <dgm:pt modelId="{CD854584-068E-46F4-85FE-D80F45972A9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Расчет размера субсидий осуществляется по ставке рефинансирования (учетной ставке) ЦБ РФ, действующей на дату заключения кредитного договора (договора займа), а в случае заключения дополнительного соглашения - на дату заключения дополнительного соглашения</a:t>
          </a:r>
          <a:endParaRPr lang="ru-RU" dirty="0">
            <a:solidFill>
              <a:schemeClr val="tx1"/>
            </a:solidFill>
          </a:endParaRPr>
        </a:p>
      </dgm:t>
    </dgm:pt>
    <dgm:pt modelId="{314C67CD-2F1D-4A5B-AB80-2ED9A881ADE0}" type="parTrans" cxnId="{781853FF-7320-4089-8229-4F8F9A838A19}">
      <dgm:prSet/>
      <dgm:spPr/>
      <dgm:t>
        <a:bodyPr/>
        <a:lstStyle/>
        <a:p>
          <a:endParaRPr lang="ru-RU"/>
        </a:p>
      </dgm:t>
    </dgm:pt>
    <dgm:pt modelId="{85673451-7394-4536-AC10-15687CAFBAD6}" type="sibTrans" cxnId="{781853FF-7320-4089-8229-4F8F9A838A19}">
      <dgm:prSet/>
      <dgm:spPr/>
      <dgm:t>
        <a:bodyPr/>
        <a:lstStyle/>
        <a:p>
          <a:endParaRPr lang="ru-RU"/>
        </a:p>
      </dgm:t>
    </dgm:pt>
    <dgm:pt modelId="{53C122CB-5139-4AA2-A7E6-C7DBF5D73EE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Объем средств, предоставленный заемщикам, не должен превышать фактические затраты заемщиков на уплату процентов по кредитам (займам)</a:t>
          </a:r>
          <a:endParaRPr lang="ru-RU" dirty="0">
            <a:solidFill>
              <a:schemeClr val="tx1"/>
            </a:solidFill>
          </a:endParaRPr>
        </a:p>
      </dgm:t>
    </dgm:pt>
    <dgm:pt modelId="{FD2F2EA7-D7E3-431E-A7D0-C37FA56A672A}" type="parTrans" cxnId="{1C889B0D-4C26-4B8A-948F-80733B994676}">
      <dgm:prSet/>
      <dgm:spPr/>
      <dgm:t>
        <a:bodyPr/>
        <a:lstStyle/>
        <a:p>
          <a:endParaRPr lang="ru-RU"/>
        </a:p>
      </dgm:t>
    </dgm:pt>
    <dgm:pt modelId="{20298FBE-9413-4624-9A33-50976FE3278F}" type="sibTrans" cxnId="{1C889B0D-4C26-4B8A-948F-80733B994676}">
      <dgm:prSet/>
      <dgm:spPr/>
      <dgm:t>
        <a:bodyPr/>
        <a:lstStyle/>
        <a:p>
          <a:endParaRPr lang="ru-RU"/>
        </a:p>
      </dgm:t>
    </dgm:pt>
    <dgm:pt modelId="{B8CB1EDF-EF9D-4F8B-B403-9AD59A356E7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Субсидии предоставляются при условии выполнения обязательств по погашению основного долга и уплаты начисленных процентов</a:t>
          </a:r>
          <a:endParaRPr lang="ru-RU" dirty="0">
            <a:solidFill>
              <a:schemeClr val="tx1"/>
            </a:solidFill>
          </a:endParaRPr>
        </a:p>
      </dgm:t>
    </dgm:pt>
    <dgm:pt modelId="{D99AEB4F-FC58-4D6A-AC5D-D4D6B9D69E7C}" type="parTrans" cxnId="{FC7D9F6D-71A6-4959-9B6C-3F87FA7688E0}">
      <dgm:prSet/>
      <dgm:spPr/>
      <dgm:t>
        <a:bodyPr/>
        <a:lstStyle/>
        <a:p>
          <a:endParaRPr lang="ru-RU"/>
        </a:p>
      </dgm:t>
    </dgm:pt>
    <dgm:pt modelId="{2E706716-8BA6-4D01-818B-89EDDA6B4178}" type="sibTrans" cxnId="{FC7D9F6D-71A6-4959-9B6C-3F87FA7688E0}">
      <dgm:prSet/>
      <dgm:spPr/>
      <dgm:t>
        <a:bodyPr/>
        <a:lstStyle/>
        <a:p>
          <a:endParaRPr lang="ru-RU"/>
        </a:p>
      </dgm:t>
    </dgm:pt>
    <dgm:pt modelId="{F3A4C589-1102-45B9-8870-3F2EBD28AA3B}">
      <dgm:prSet phldrT="[Текст]"/>
      <dgm:spPr/>
      <dgm:t>
        <a:bodyPr/>
        <a:lstStyle/>
        <a:p>
          <a:r>
            <a:rPr lang="ru-RU" dirty="0" smtClean="0"/>
            <a:t>Инвестиционный кредит прошел отбор и одобрен Минсельхозом России</a:t>
          </a:r>
          <a:endParaRPr lang="ru-RU" dirty="0"/>
        </a:p>
      </dgm:t>
    </dgm:pt>
    <dgm:pt modelId="{B8E50E00-4CBA-42FA-83EC-C111479FB05F}" type="parTrans" cxnId="{54B313D1-575E-4AF4-BD87-0B1A3D396FC4}">
      <dgm:prSet/>
      <dgm:spPr/>
      <dgm:t>
        <a:bodyPr/>
        <a:lstStyle/>
        <a:p>
          <a:endParaRPr lang="ru-RU"/>
        </a:p>
      </dgm:t>
    </dgm:pt>
    <dgm:pt modelId="{6A5C6932-A894-45A9-8E64-E1C60068CA68}" type="sibTrans" cxnId="{54B313D1-575E-4AF4-BD87-0B1A3D396FC4}">
      <dgm:prSet/>
      <dgm:spPr/>
      <dgm:t>
        <a:bodyPr/>
        <a:lstStyle/>
        <a:p>
          <a:endParaRPr lang="ru-RU"/>
        </a:p>
      </dgm:t>
    </dgm:pt>
    <dgm:pt modelId="{E4A1CA0D-436A-49B6-8DEE-F1AD0D2F206D}">
      <dgm:prSet phldrT="[Текст]"/>
      <dgm:spPr/>
      <dgm:t>
        <a:bodyPr/>
        <a:lstStyle/>
        <a:p>
          <a:r>
            <a:rPr lang="ru-RU" dirty="0" smtClean="0"/>
            <a:t>Кредит использован на цели, предусмотренные федеральным постановлением </a:t>
          </a:r>
          <a:endParaRPr lang="ru-RU" dirty="0"/>
        </a:p>
      </dgm:t>
    </dgm:pt>
    <dgm:pt modelId="{4735A606-FF37-4561-B841-D1FCE4208D5E}" type="parTrans" cxnId="{0FB553AD-BCA2-4096-A98F-7495B5162541}">
      <dgm:prSet/>
      <dgm:spPr/>
      <dgm:t>
        <a:bodyPr/>
        <a:lstStyle/>
        <a:p>
          <a:endParaRPr lang="ru-RU"/>
        </a:p>
      </dgm:t>
    </dgm:pt>
    <dgm:pt modelId="{BB3AFE7C-3353-4609-A583-909171F73D21}" type="sibTrans" cxnId="{0FB553AD-BCA2-4096-A98F-7495B5162541}">
      <dgm:prSet/>
      <dgm:spPr/>
      <dgm:t>
        <a:bodyPr/>
        <a:lstStyle/>
        <a:p>
          <a:endParaRPr lang="ru-RU"/>
        </a:p>
      </dgm:t>
    </dgm:pt>
    <dgm:pt modelId="{FA319CC4-EF98-4DE3-894D-79C89D65C458}" type="pres">
      <dgm:prSet presAssocID="{62764968-4573-4D1D-B744-6B07D5F5FBE1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A2948FA7-146B-4ABC-BD43-9D7532024EC4}" type="pres">
      <dgm:prSet presAssocID="{86277BF2-14BB-439A-B855-DCB72090CB2A}" presName="parenttextcomposite" presStyleCnt="0"/>
      <dgm:spPr/>
    </dgm:pt>
    <dgm:pt modelId="{DE73BEB5-9FA1-4AA2-984C-22CF514E1556}" type="pres">
      <dgm:prSet presAssocID="{86277BF2-14BB-439A-B855-DCB72090CB2A}" presName="parenttext" presStyleLbl="revTx" presStyleIdx="0" presStyleCnt="3" custScaleX="123115" custScaleY="96423" custLinFactNeighborX="-1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1168A-A3BB-4144-AE90-74616B5AC154}" type="pres">
      <dgm:prSet presAssocID="{86277BF2-14BB-439A-B855-DCB72090CB2A}" presName="composite" presStyleCnt="0"/>
      <dgm:spPr/>
    </dgm:pt>
    <dgm:pt modelId="{DCEB69C0-8664-4B0E-8F4A-BD972D21FE0A}" type="pres">
      <dgm:prSet presAssocID="{86277BF2-14BB-439A-B855-DCB72090CB2A}" presName="chevron1" presStyleLbl="alignNode1" presStyleIdx="0" presStyleCnt="21"/>
      <dgm:spPr/>
    </dgm:pt>
    <dgm:pt modelId="{E471E4E2-A51C-4838-AB61-7ED3E6C1FDF3}" type="pres">
      <dgm:prSet presAssocID="{86277BF2-14BB-439A-B855-DCB72090CB2A}" presName="chevron2" presStyleLbl="alignNode1" presStyleIdx="1" presStyleCnt="21"/>
      <dgm:spPr/>
    </dgm:pt>
    <dgm:pt modelId="{CD901D84-5359-44CB-B24D-FC5F54B82B11}" type="pres">
      <dgm:prSet presAssocID="{86277BF2-14BB-439A-B855-DCB72090CB2A}" presName="chevron3" presStyleLbl="alignNode1" presStyleIdx="2" presStyleCnt="21"/>
      <dgm:spPr/>
    </dgm:pt>
    <dgm:pt modelId="{EBAAEAC6-4757-41E2-B9CC-FE0DEF024D98}" type="pres">
      <dgm:prSet presAssocID="{86277BF2-14BB-439A-B855-DCB72090CB2A}" presName="chevron4" presStyleLbl="alignNode1" presStyleIdx="3" presStyleCnt="21"/>
      <dgm:spPr/>
    </dgm:pt>
    <dgm:pt modelId="{F98F2D9C-7A88-4405-B70C-A1D6C40FC3FA}" type="pres">
      <dgm:prSet presAssocID="{86277BF2-14BB-439A-B855-DCB72090CB2A}" presName="chevron5" presStyleLbl="alignNode1" presStyleIdx="4" presStyleCnt="21"/>
      <dgm:spPr/>
    </dgm:pt>
    <dgm:pt modelId="{FE140671-8CDE-4615-B057-9C20FE17BC94}" type="pres">
      <dgm:prSet presAssocID="{86277BF2-14BB-439A-B855-DCB72090CB2A}" presName="chevron6" presStyleLbl="alignNode1" presStyleIdx="5" presStyleCnt="21"/>
      <dgm:spPr/>
    </dgm:pt>
    <dgm:pt modelId="{DE2E7C41-4728-4C6B-B426-02DCA542413E}" type="pres">
      <dgm:prSet presAssocID="{86277BF2-14BB-439A-B855-DCB72090CB2A}" presName="chevron7" presStyleLbl="alignNode1" presStyleIdx="6" presStyleCnt="21"/>
      <dgm:spPr/>
    </dgm:pt>
    <dgm:pt modelId="{1AF79388-7C78-4667-8808-3FE4763CC0A8}" type="pres">
      <dgm:prSet presAssocID="{86277BF2-14BB-439A-B855-DCB72090CB2A}" presName="childtext" presStyleLbl="solidFgAcc1" presStyleIdx="0" presStyleCnt="3" custScaleX="123115" custScaleY="96423" custLinFactNeighborX="-142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DD70B-BDE5-46B1-BB8E-86E735734D6F}" type="pres">
      <dgm:prSet presAssocID="{951A19CA-A3A0-4799-9199-72559A2F020E}" presName="sibTrans" presStyleCnt="0"/>
      <dgm:spPr/>
    </dgm:pt>
    <dgm:pt modelId="{A4747FFC-A03F-4395-B3B2-E00A2ACC09B7}" type="pres">
      <dgm:prSet presAssocID="{53C122CB-5139-4AA2-A7E6-C7DBF5D73EE6}" presName="parenttextcomposite" presStyleCnt="0"/>
      <dgm:spPr/>
    </dgm:pt>
    <dgm:pt modelId="{5D10710E-4966-4AA8-985F-B0C7BC6B9FC6}" type="pres">
      <dgm:prSet presAssocID="{53C122CB-5139-4AA2-A7E6-C7DBF5D73EE6}" presName="parenttext" presStyleLbl="revTx" presStyleIdx="1" presStyleCnt="3" custScaleX="123115" custScaleY="96423" custLinFactNeighborX="-1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BF1ED-87E8-446B-8A17-6F3497835079}" type="pres">
      <dgm:prSet presAssocID="{53C122CB-5139-4AA2-A7E6-C7DBF5D73EE6}" presName="composite" presStyleCnt="0"/>
      <dgm:spPr/>
    </dgm:pt>
    <dgm:pt modelId="{EAC200C3-209F-4655-8922-1A590D8103D0}" type="pres">
      <dgm:prSet presAssocID="{53C122CB-5139-4AA2-A7E6-C7DBF5D73EE6}" presName="chevron1" presStyleLbl="alignNode1" presStyleIdx="7" presStyleCnt="21"/>
      <dgm:spPr/>
    </dgm:pt>
    <dgm:pt modelId="{41B7E32B-B2DD-46B2-BACA-2B78B997BA74}" type="pres">
      <dgm:prSet presAssocID="{53C122CB-5139-4AA2-A7E6-C7DBF5D73EE6}" presName="chevron2" presStyleLbl="alignNode1" presStyleIdx="8" presStyleCnt="21"/>
      <dgm:spPr/>
    </dgm:pt>
    <dgm:pt modelId="{32896267-CAF7-4F1B-A666-CE631F67A8FE}" type="pres">
      <dgm:prSet presAssocID="{53C122CB-5139-4AA2-A7E6-C7DBF5D73EE6}" presName="chevron3" presStyleLbl="alignNode1" presStyleIdx="9" presStyleCnt="21"/>
      <dgm:spPr/>
    </dgm:pt>
    <dgm:pt modelId="{D76FC092-2029-44E2-A1F0-D5489F6D9E13}" type="pres">
      <dgm:prSet presAssocID="{53C122CB-5139-4AA2-A7E6-C7DBF5D73EE6}" presName="chevron4" presStyleLbl="alignNode1" presStyleIdx="10" presStyleCnt="21"/>
      <dgm:spPr/>
    </dgm:pt>
    <dgm:pt modelId="{E48681C8-3978-48B1-BFEF-C7ECC3A92B68}" type="pres">
      <dgm:prSet presAssocID="{53C122CB-5139-4AA2-A7E6-C7DBF5D73EE6}" presName="chevron5" presStyleLbl="alignNode1" presStyleIdx="11" presStyleCnt="21"/>
      <dgm:spPr/>
    </dgm:pt>
    <dgm:pt modelId="{2BF3D142-92FE-42CC-B3EC-8F00A310D878}" type="pres">
      <dgm:prSet presAssocID="{53C122CB-5139-4AA2-A7E6-C7DBF5D73EE6}" presName="chevron6" presStyleLbl="alignNode1" presStyleIdx="12" presStyleCnt="21"/>
      <dgm:spPr/>
    </dgm:pt>
    <dgm:pt modelId="{E5F01653-3F3D-4FC3-B81E-86EC7C7990C6}" type="pres">
      <dgm:prSet presAssocID="{53C122CB-5139-4AA2-A7E6-C7DBF5D73EE6}" presName="chevron7" presStyleLbl="alignNode1" presStyleIdx="13" presStyleCnt="21"/>
      <dgm:spPr/>
    </dgm:pt>
    <dgm:pt modelId="{D32C6D29-6E3F-4CC2-A28C-DBB8A575E6E6}" type="pres">
      <dgm:prSet presAssocID="{53C122CB-5139-4AA2-A7E6-C7DBF5D73EE6}" presName="childtext" presStyleLbl="solidFgAcc1" presStyleIdx="1" presStyleCnt="3" custScaleX="123115" custScaleY="96423" custLinFactNeighborX="-142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538933-24E0-471A-B00B-BCF2E2C6B470}" type="pres">
      <dgm:prSet presAssocID="{20298FBE-9413-4624-9A33-50976FE3278F}" presName="sibTrans" presStyleCnt="0"/>
      <dgm:spPr/>
    </dgm:pt>
    <dgm:pt modelId="{A96748A2-B89C-4970-AFD6-A66FAA8EB80F}" type="pres">
      <dgm:prSet presAssocID="{F3A4C589-1102-45B9-8870-3F2EBD28AA3B}" presName="parenttextcomposite" presStyleCnt="0"/>
      <dgm:spPr/>
    </dgm:pt>
    <dgm:pt modelId="{2724904F-522D-4A6A-8714-2EB5AA33E569}" type="pres">
      <dgm:prSet presAssocID="{F3A4C589-1102-45B9-8870-3F2EBD28AA3B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2C0859-D662-49AB-A1EA-721CEC00EC30}" type="pres">
      <dgm:prSet presAssocID="{F3A4C589-1102-45B9-8870-3F2EBD28AA3B}" presName="composite" presStyleCnt="0"/>
      <dgm:spPr/>
    </dgm:pt>
    <dgm:pt modelId="{E96E0BF4-784A-4261-B192-05F0628B54B8}" type="pres">
      <dgm:prSet presAssocID="{F3A4C589-1102-45B9-8870-3F2EBD28AA3B}" presName="chevron1" presStyleLbl="alignNode1" presStyleIdx="14" presStyleCnt="21"/>
      <dgm:spPr/>
    </dgm:pt>
    <dgm:pt modelId="{066019CE-471C-4025-B67A-859A4EAF8479}" type="pres">
      <dgm:prSet presAssocID="{F3A4C589-1102-45B9-8870-3F2EBD28AA3B}" presName="chevron2" presStyleLbl="alignNode1" presStyleIdx="15" presStyleCnt="21"/>
      <dgm:spPr/>
    </dgm:pt>
    <dgm:pt modelId="{0BA9E27F-8384-4820-93F8-C00E0C914A00}" type="pres">
      <dgm:prSet presAssocID="{F3A4C589-1102-45B9-8870-3F2EBD28AA3B}" presName="chevron3" presStyleLbl="alignNode1" presStyleIdx="16" presStyleCnt="21"/>
      <dgm:spPr/>
    </dgm:pt>
    <dgm:pt modelId="{B7AE9145-4B0F-47E2-905D-D1216514675C}" type="pres">
      <dgm:prSet presAssocID="{F3A4C589-1102-45B9-8870-3F2EBD28AA3B}" presName="chevron4" presStyleLbl="alignNode1" presStyleIdx="17" presStyleCnt="21"/>
      <dgm:spPr/>
    </dgm:pt>
    <dgm:pt modelId="{64B8D9E1-55BF-4C30-84DC-CDA23B31399F}" type="pres">
      <dgm:prSet presAssocID="{F3A4C589-1102-45B9-8870-3F2EBD28AA3B}" presName="chevron5" presStyleLbl="alignNode1" presStyleIdx="18" presStyleCnt="21"/>
      <dgm:spPr/>
    </dgm:pt>
    <dgm:pt modelId="{04E4ABAC-88D6-40E8-A918-7ED29DDF9716}" type="pres">
      <dgm:prSet presAssocID="{F3A4C589-1102-45B9-8870-3F2EBD28AA3B}" presName="chevron6" presStyleLbl="alignNode1" presStyleIdx="19" presStyleCnt="21"/>
      <dgm:spPr/>
    </dgm:pt>
    <dgm:pt modelId="{D73256EE-1130-4620-830D-35B6596473FD}" type="pres">
      <dgm:prSet presAssocID="{F3A4C589-1102-45B9-8870-3F2EBD28AA3B}" presName="chevron7" presStyleLbl="alignNode1" presStyleIdx="20" presStyleCnt="21"/>
      <dgm:spPr/>
    </dgm:pt>
    <dgm:pt modelId="{A3801030-9613-4C26-BFB4-0FE13DD4A733}" type="pres">
      <dgm:prSet presAssocID="{F3A4C589-1102-45B9-8870-3F2EBD28AA3B}" presName="childtext" presStyleLbl="solidFgAcc1" presStyleIdx="2" presStyleCnt="3" custScaleX="123115" custScaleY="96423" custLinFactNeighborX="-142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D0C03F-19E2-416F-9DAE-1C78CB7A0D6E}" srcId="{62764968-4573-4D1D-B744-6B07D5F5FBE1}" destId="{86277BF2-14BB-439A-B855-DCB72090CB2A}" srcOrd="0" destOrd="0" parTransId="{F70140F6-4AC4-49C8-8C83-A3E1C6A40ECD}" sibTransId="{951A19CA-A3A0-4799-9199-72559A2F020E}"/>
    <dgm:cxn modelId="{862628C7-93DB-47AB-BB53-0D59655FC39E}" type="presOf" srcId="{F3A4C589-1102-45B9-8870-3F2EBD28AA3B}" destId="{2724904F-522D-4A6A-8714-2EB5AA33E569}" srcOrd="0" destOrd="0" presId="urn:microsoft.com/office/officeart/2008/layout/VerticalAccentList"/>
    <dgm:cxn modelId="{0BA95339-C980-4271-9640-2713B7B504F5}" type="presOf" srcId="{CD854584-068E-46F4-85FE-D80F45972A98}" destId="{1AF79388-7C78-4667-8808-3FE4763CC0A8}" srcOrd="0" destOrd="0" presId="urn:microsoft.com/office/officeart/2008/layout/VerticalAccentList"/>
    <dgm:cxn modelId="{7100CA2E-F3B6-4C5E-B79E-A797DD7C691F}" type="presOf" srcId="{B8CB1EDF-EF9D-4F8B-B403-9AD59A356E78}" destId="{D32C6D29-6E3F-4CC2-A28C-DBB8A575E6E6}" srcOrd="0" destOrd="0" presId="urn:microsoft.com/office/officeart/2008/layout/VerticalAccentList"/>
    <dgm:cxn modelId="{96E74DF5-65A2-488E-9872-C14FB3C53816}" type="presOf" srcId="{53C122CB-5139-4AA2-A7E6-C7DBF5D73EE6}" destId="{5D10710E-4966-4AA8-985F-B0C7BC6B9FC6}" srcOrd="0" destOrd="0" presId="urn:microsoft.com/office/officeart/2008/layout/VerticalAccentList"/>
    <dgm:cxn modelId="{A9A07389-724B-4FCF-9159-57FF6DA3BA68}" type="presOf" srcId="{E4A1CA0D-436A-49B6-8DEE-F1AD0D2F206D}" destId="{A3801030-9613-4C26-BFB4-0FE13DD4A733}" srcOrd="0" destOrd="0" presId="urn:microsoft.com/office/officeart/2008/layout/VerticalAccentList"/>
    <dgm:cxn modelId="{4BEF0F44-4D95-4066-9EE9-EAE16D16741A}" type="presOf" srcId="{86277BF2-14BB-439A-B855-DCB72090CB2A}" destId="{DE73BEB5-9FA1-4AA2-984C-22CF514E1556}" srcOrd="0" destOrd="0" presId="urn:microsoft.com/office/officeart/2008/layout/VerticalAccentList"/>
    <dgm:cxn modelId="{0FB553AD-BCA2-4096-A98F-7495B5162541}" srcId="{F3A4C589-1102-45B9-8870-3F2EBD28AA3B}" destId="{E4A1CA0D-436A-49B6-8DEE-F1AD0D2F206D}" srcOrd="0" destOrd="0" parTransId="{4735A606-FF37-4561-B841-D1FCE4208D5E}" sibTransId="{BB3AFE7C-3353-4609-A583-909171F73D21}"/>
    <dgm:cxn modelId="{54B313D1-575E-4AF4-BD87-0B1A3D396FC4}" srcId="{62764968-4573-4D1D-B744-6B07D5F5FBE1}" destId="{F3A4C589-1102-45B9-8870-3F2EBD28AA3B}" srcOrd="2" destOrd="0" parTransId="{B8E50E00-4CBA-42FA-83EC-C111479FB05F}" sibTransId="{6A5C6932-A894-45A9-8E64-E1C60068CA68}"/>
    <dgm:cxn modelId="{1C889B0D-4C26-4B8A-948F-80733B994676}" srcId="{62764968-4573-4D1D-B744-6B07D5F5FBE1}" destId="{53C122CB-5139-4AA2-A7E6-C7DBF5D73EE6}" srcOrd="1" destOrd="0" parTransId="{FD2F2EA7-D7E3-431E-A7D0-C37FA56A672A}" sibTransId="{20298FBE-9413-4624-9A33-50976FE3278F}"/>
    <dgm:cxn modelId="{733CB608-1244-4ADB-B657-114F4D59891F}" type="presOf" srcId="{62764968-4573-4D1D-B744-6B07D5F5FBE1}" destId="{FA319CC4-EF98-4DE3-894D-79C89D65C458}" srcOrd="0" destOrd="0" presId="urn:microsoft.com/office/officeart/2008/layout/VerticalAccentList"/>
    <dgm:cxn modelId="{781853FF-7320-4089-8229-4F8F9A838A19}" srcId="{86277BF2-14BB-439A-B855-DCB72090CB2A}" destId="{CD854584-068E-46F4-85FE-D80F45972A98}" srcOrd="0" destOrd="0" parTransId="{314C67CD-2F1D-4A5B-AB80-2ED9A881ADE0}" sibTransId="{85673451-7394-4536-AC10-15687CAFBAD6}"/>
    <dgm:cxn modelId="{FC7D9F6D-71A6-4959-9B6C-3F87FA7688E0}" srcId="{53C122CB-5139-4AA2-A7E6-C7DBF5D73EE6}" destId="{B8CB1EDF-EF9D-4F8B-B403-9AD59A356E78}" srcOrd="0" destOrd="0" parTransId="{D99AEB4F-FC58-4D6A-AC5D-D4D6B9D69E7C}" sibTransId="{2E706716-8BA6-4D01-818B-89EDDA6B4178}"/>
    <dgm:cxn modelId="{641FBAF7-9562-43FA-A735-F2859B8C2EE3}" type="presParOf" srcId="{FA319CC4-EF98-4DE3-894D-79C89D65C458}" destId="{A2948FA7-146B-4ABC-BD43-9D7532024EC4}" srcOrd="0" destOrd="0" presId="urn:microsoft.com/office/officeart/2008/layout/VerticalAccentList"/>
    <dgm:cxn modelId="{FA144390-1806-422A-8743-A5AA539DFD13}" type="presParOf" srcId="{A2948FA7-146B-4ABC-BD43-9D7532024EC4}" destId="{DE73BEB5-9FA1-4AA2-984C-22CF514E1556}" srcOrd="0" destOrd="0" presId="urn:microsoft.com/office/officeart/2008/layout/VerticalAccentList"/>
    <dgm:cxn modelId="{1674C40A-CE35-4481-AB4B-6B4D1AC6967C}" type="presParOf" srcId="{FA319CC4-EF98-4DE3-894D-79C89D65C458}" destId="{3131168A-A3BB-4144-AE90-74616B5AC154}" srcOrd="1" destOrd="0" presId="urn:microsoft.com/office/officeart/2008/layout/VerticalAccentList"/>
    <dgm:cxn modelId="{725C1F87-C4AB-4416-A5A4-734B6467C49C}" type="presParOf" srcId="{3131168A-A3BB-4144-AE90-74616B5AC154}" destId="{DCEB69C0-8664-4B0E-8F4A-BD972D21FE0A}" srcOrd="0" destOrd="0" presId="urn:microsoft.com/office/officeart/2008/layout/VerticalAccentList"/>
    <dgm:cxn modelId="{3DD20987-1848-435F-80E1-9A22AEDD9C0F}" type="presParOf" srcId="{3131168A-A3BB-4144-AE90-74616B5AC154}" destId="{E471E4E2-A51C-4838-AB61-7ED3E6C1FDF3}" srcOrd="1" destOrd="0" presId="urn:microsoft.com/office/officeart/2008/layout/VerticalAccentList"/>
    <dgm:cxn modelId="{8DB133A7-DA23-46D9-B7CB-C47BE1E2A583}" type="presParOf" srcId="{3131168A-A3BB-4144-AE90-74616B5AC154}" destId="{CD901D84-5359-44CB-B24D-FC5F54B82B11}" srcOrd="2" destOrd="0" presId="urn:microsoft.com/office/officeart/2008/layout/VerticalAccentList"/>
    <dgm:cxn modelId="{92388C95-6790-4797-912D-8383DD44873E}" type="presParOf" srcId="{3131168A-A3BB-4144-AE90-74616B5AC154}" destId="{EBAAEAC6-4757-41E2-B9CC-FE0DEF024D98}" srcOrd="3" destOrd="0" presId="urn:microsoft.com/office/officeart/2008/layout/VerticalAccentList"/>
    <dgm:cxn modelId="{E90E4D69-F6DD-4A2B-A1D1-3C13A228441B}" type="presParOf" srcId="{3131168A-A3BB-4144-AE90-74616B5AC154}" destId="{F98F2D9C-7A88-4405-B70C-A1D6C40FC3FA}" srcOrd="4" destOrd="0" presId="urn:microsoft.com/office/officeart/2008/layout/VerticalAccentList"/>
    <dgm:cxn modelId="{556F0703-D613-476E-A84E-4BF19EE3769A}" type="presParOf" srcId="{3131168A-A3BB-4144-AE90-74616B5AC154}" destId="{FE140671-8CDE-4615-B057-9C20FE17BC94}" srcOrd="5" destOrd="0" presId="urn:microsoft.com/office/officeart/2008/layout/VerticalAccentList"/>
    <dgm:cxn modelId="{65631057-F215-4BD4-84D0-133D512D8725}" type="presParOf" srcId="{3131168A-A3BB-4144-AE90-74616B5AC154}" destId="{DE2E7C41-4728-4C6B-B426-02DCA542413E}" srcOrd="6" destOrd="0" presId="urn:microsoft.com/office/officeart/2008/layout/VerticalAccentList"/>
    <dgm:cxn modelId="{2D81DA79-79C6-474F-B31E-AA824F60259A}" type="presParOf" srcId="{3131168A-A3BB-4144-AE90-74616B5AC154}" destId="{1AF79388-7C78-4667-8808-3FE4763CC0A8}" srcOrd="7" destOrd="0" presId="urn:microsoft.com/office/officeart/2008/layout/VerticalAccentList"/>
    <dgm:cxn modelId="{93E8D07E-00C8-4175-A743-01F96E174E3E}" type="presParOf" srcId="{FA319CC4-EF98-4DE3-894D-79C89D65C458}" destId="{69ADD70B-BDE5-46B1-BB8E-86E735734D6F}" srcOrd="2" destOrd="0" presId="urn:microsoft.com/office/officeart/2008/layout/VerticalAccentList"/>
    <dgm:cxn modelId="{B1CEF2A2-E9D4-414F-82A5-EC87DB80886E}" type="presParOf" srcId="{FA319CC4-EF98-4DE3-894D-79C89D65C458}" destId="{A4747FFC-A03F-4395-B3B2-E00A2ACC09B7}" srcOrd="3" destOrd="0" presId="urn:microsoft.com/office/officeart/2008/layout/VerticalAccentList"/>
    <dgm:cxn modelId="{6591BD37-8EC4-4CB8-AE2E-002A724CF6AC}" type="presParOf" srcId="{A4747FFC-A03F-4395-B3B2-E00A2ACC09B7}" destId="{5D10710E-4966-4AA8-985F-B0C7BC6B9FC6}" srcOrd="0" destOrd="0" presId="urn:microsoft.com/office/officeart/2008/layout/VerticalAccentList"/>
    <dgm:cxn modelId="{BADED6F4-BB4E-4725-AA20-BE56B067485C}" type="presParOf" srcId="{FA319CC4-EF98-4DE3-894D-79C89D65C458}" destId="{AD7BF1ED-87E8-446B-8A17-6F3497835079}" srcOrd="4" destOrd="0" presId="urn:microsoft.com/office/officeart/2008/layout/VerticalAccentList"/>
    <dgm:cxn modelId="{AB6F0383-B932-4744-8846-86D418FD1F8C}" type="presParOf" srcId="{AD7BF1ED-87E8-446B-8A17-6F3497835079}" destId="{EAC200C3-209F-4655-8922-1A590D8103D0}" srcOrd="0" destOrd="0" presId="urn:microsoft.com/office/officeart/2008/layout/VerticalAccentList"/>
    <dgm:cxn modelId="{9189D615-099C-4EB3-87B8-8EC827C2D595}" type="presParOf" srcId="{AD7BF1ED-87E8-446B-8A17-6F3497835079}" destId="{41B7E32B-B2DD-46B2-BACA-2B78B997BA74}" srcOrd="1" destOrd="0" presId="urn:microsoft.com/office/officeart/2008/layout/VerticalAccentList"/>
    <dgm:cxn modelId="{5C603F28-80BA-421B-B422-3605B86AC314}" type="presParOf" srcId="{AD7BF1ED-87E8-446B-8A17-6F3497835079}" destId="{32896267-CAF7-4F1B-A666-CE631F67A8FE}" srcOrd="2" destOrd="0" presId="urn:microsoft.com/office/officeart/2008/layout/VerticalAccentList"/>
    <dgm:cxn modelId="{B6973477-9D33-45BE-9766-852D8B0913AA}" type="presParOf" srcId="{AD7BF1ED-87E8-446B-8A17-6F3497835079}" destId="{D76FC092-2029-44E2-A1F0-D5489F6D9E13}" srcOrd="3" destOrd="0" presId="urn:microsoft.com/office/officeart/2008/layout/VerticalAccentList"/>
    <dgm:cxn modelId="{0F4BCDF3-8445-40F2-B3F4-40207ED82C15}" type="presParOf" srcId="{AD7BF1ED-87E8-446B-8A17-6F3497835079}" destId="{E48681C8-3978-48B1-BFEF-C7ECC3A92B68}" srcOrd="4" destOrd="0" presId="urn:microsoft.com/office/officeart/2008/layout/VerticalAccentList"/>
    <dgm:cxn modelId="{B4834EC4-372F-4690-833B-A75D45E48EB5}" type="presParOf" srcId="{AD7BF1ED-87E8-446B-8A17-6F3497835079}" destId="{2BF3D142-92FE-42CC-B3EC-8F00A310D878}" srcOrd="5" destOrd="0" presId="urn:microsoft.com/office/officeart/2008/layout/VerticalAccentList"/>
    <dgm:cxn modelId="{1F09DC71-574B-4662-B73A-66948A230611}" type="presParOf" srcId="{AD7BF1ED-87E8-446B-8A17-6F3497835079}" destId="{E5F01653-3F3D-4FC3-B81E-86EC7C7990C6}" srcOrd="6" destOrd="0" presId="urn:microsoft.com/office/officeart/2008/layout/VerticalAccentList"/>
    <dgm:cxn modelId="{2D502B00-531C-441C-87A1-2B29531D6B10}" type="presParOf" srcId="{AD7BF1ED-87E8-446B-8A17-6F3497835079}" destId="{D32C6D29-6E3F-4CC2-A28C-DBB8A575E6E6}" srcOrd="7" destOrd="0" presId="urn:microsoft.com/office/officeart/2008/layout/VerticalAccentList"/>
    <dgm:cxn modelId="{E8E72B1C-570F-4754-82F8-8113D1702F6F}" type="presParOf" srcId="{FA319CC4-EF98-4DE3-894D-79C89D65C458}" destId="{2A538933-24E0-471A-B00B-BCF2E2C6B470}" srcOrd="5" destOrd="0" presId="urn:microsoft.com/office/officeart/2008/layout/VerticalAccentList"/>
    <dgm:cxn modelId="{2512D26A-A835-456F-86C7-390F1F0E2AEC}" type="presParOf" srcId="{FA319CC4-EF98-4DE3-894D-79C89D65C458}" destId="{A96748A2-B89C-4970-AFD6-A66FAA8EB80F}" srcOrd="6" destOrd="0" presId="urn:microsoft.com/office/officeart/2008/layout/VerticalAccentList"/>
    <dgm:cxn modelId="{9541B403-F6F2-43A4-938F-D9125A6BBE0E}" type="presParOf" srcId="{A96748A2-B89C-4970-AFD6-A66FAA8EB80F}" destId="{2724904F-522D-4A6A-8714-2EB5AA33E569}" srcOrd="0" destOrd="0" presId="urn:microsoft.com/office/officeart/2008/layout/VerticalAccentList"/>
    <dgm:cxn modelId="{5C5DBA6C-17D8-46FC-B47A-63B4166FC90F}" type="presParOf" srcId="{FA319CC4-EF98-4DE3-894D-79C89D65C458}" destId="{272C0859-D662-49AB-A1EA-721CEC00EC30}" srcOrd="7" destOrd="0" presId="urn:microsoft.com/office/officeart/2008/layout/VerticalAccentList"/>
    <dgm:cxn modelId="{835C9BE8-2B5B-4770-9C9B-A4538AAB9DA0}" type="presParOf" srcId="{272C0859-D662-49AB-A1EA-721CEC00EC30}" destId="{E96E0BF4-784A-4261-B192-05F0628B54B8}" srcOrd="0" destOrd="0" presId="urn:microsoft.com/office/officeart/2008/layout/VerticalAccentList"/>
    <dgm:cxn modelId="{A10C8978-07AB-4D7C-A2EB-AB2599DC834D}" type="presParOf" srcId="{272C0859-D662-49AB-A1EA-721CEC00EC30}" destId="{066019CE-471C-4025-B67A-859A4EAF8479}" srcOrd="1" destOrd="0" presId="urn:microsoft.com/office/officeart/2008/layout/VerticalAccentList"/>
    <dgm:cxn modelId="{FB2D3A6D-7E25-4C8B-A43A-17FA8122E711}" type="presParOf" srcId="{272C0859-D662-49AB-A1EA-721CEC00EC30}" destId="{0BA9E27F-8384-4820-93F8-C00E0C914A00}" srcOrd="2" destOrd="0" presId="urn:microsoft.com/office/officeart/2008/layout/VerticalAccentList"/>
    <dgm:cxn modelId="{5B0D27B7-51C0-4DE9-93B3-E6810B8AE999}" type="presParOf" srcId="{272C0859-D662-49AB-A1EA-721CEC00EC30}" destId="{B7AE9145-4B0F-47E2-905D-D1216514675C}" srcOrd="3" destOrd="0" presId="urn:microsoft.com/office/officeart/2008/layout/VerticalAccentList"/>
    <dgm:cxn modelId="{6124578A-0398-4907-B3A8-69E7442DFD9A}" type="presParOf" srcId="{272C0859-D662-49AB-A1EA-721CEC00EC30}" destId="{64B8D9E1-55BF-4C30-84DC-CDA23B31399F}" srcOrd="4" destOrd="0" presId="urn:microsoft.com/office/officeart/2008/layout/VerticalAccentList"/>
    <dgm:cxn modelId="{44C64938-3F93-4F4D-8F4C-01D899D40657}" type="presParOf" srcId="{272C0859-D662-49AB-A1EA-721CEC00EC30}" destId="{04E4ABAC-88D6-40E8-A918-7ED29DDF9716}" srcOrd="5" destOrd="0" presId="urn:microsoft.com/office/officeart/2008/layout/VerticalAccentList"/>
    <dgm:cxn modelId="{F98D0A74-CCD4-41F7-A969-71A262E28B0B}" type="presParOf" srcId="{272C0859-D662-49AB-A1EA-721CEC00EC30}" destId="{D73256EE-1130-4620-830D-35B6596473FD}" srcOrd="6" destOrd="0" presId="urn:microsoft.com/office/officeart/2008/layout/VerticalAccentList"/>
    <dgm:cxn modelId="{0D7AF30C-BA4F-4A2C-B448-C50A8108D127}" type="presParOf" srcId="{272C0859-D662-49AB-A1EA-721CEC00EC30}" destId="{A3801030-9613-4C26-BFB4-0FE13DD4A733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14.07.2012 № 717 (приложения №11)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ACDD5-57BA-4869-A5AD-5208B8CFCF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Приказы Минсельхоза России от 23.07.2015 № 317, от 24.07.2015 № 318</a:t>
          </a:r>
          <a:endParaRPr lang="ru-RU" dirty="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02.12.2015 № 780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  <dgm:pt modelId="{8CF3A8C3-E2BF-48DC-BFC3-526169FE6798}" type="pres">
      <dgm:prSet presAssocID="{182927E8-8973-4E62-B7C1-06AF2F6DF368}" presName="space" presStyleCnt="0"/>
      <dgm:spPr/>
    </dgm:pt>
    <dgm:pt modelId="{6875067E-3452-4117-BCB8-48E0DEA2D1AD}" type="pres">
      <dgm:prSet presAssocID="{D94ACDD5-57BA-4869-A5AD-5208B8CFCF74}" presName="composite" presStyleCnt="0"/>
      <dgm:spPr/>
    </dgm:pt>
    <dgm:pt modelId="{1C23C0A9-0F59-4E7B-830F-7EC7CE38D1CD}" type="pres">
      <dgm:prSet presAssocID="{D94ACDD5-57BA-4869-A5AD-5208B8CFCF74}" presName="par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A6B32-6DB7-40EE-8955-E2863455096A}" type="pres">
      <dgm:prSet presAssocID="{D94ACDD5-57BA-4869-A5AD-5208B8CFCF74}" presName="desTx" presStyleLbl="revTx" presStyleIdx="0" presStyleCnt="1">
        <dgm:presLayoutVars>
          <dgm:bulletEnabled val="1"/>
        </dgm:presLayoutVars>
      </dgm:prSet>
      <dgm:spPr/>
    </dgm:pt>
  </dgm:ptLst>
  <dgm:cxnLst>
    <dgm:cxn modelId="{D0ADBD7F-40C6-4056-A448-09AE148284C2}" type="presOf" srcId="{556A4FA1-392E-47FA-8868-BACC96157991}" destId="{F22AD7F2-3EEF-4299-9CDF-67168AD17A93}" srcOrd="0" destOrd="0" presId="urn:microsoft.com/office/officeart/2005/8/layout/chevron1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6BE4BB29-1F43-437C-89B4-3A33C58E3B75}" type="presOf" srcId="{D94ACDD5-57BA-4869-A5AD-5208B8CFCF74}" destId="{1C23C0A9-0F59-4E7B-830F-7EC7CE38D1CD}" srcOrd="0" destOrd="0" presId="urn:microsoft.com/office/officeart/2005/8/layout/chevron1"/>
    <dgm:cxn modelId="{7F85D51E-E49A-4942-A9DF-6536526CF344}" type="presOf" srcId="{8E1B4741-74BB-4E5F-A32F-3066C7604931}" destId="{B45D1D77-C20F-4633-A23B-C5237EC8937E}" srcOrd="0" destOrd="0" presId="urn:microsoft.com/office/officeart/2005/8/layout/chevron1"/>
    <dgm:cxn modelId="{AE4B8693-E841-485C-9775-1F8EBC715854}" type="presOf" srcId="{AC8CCFD6-6E1D-4CAA-B69E-2FEC00E95102}" destId="{0A6E3086-41B0-4C13-BA08-1712139269F9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E47588B4-D2C6-4A90-BF4D-D76CECD3E46B}" type="presOf" srcId="{67EDB86F-9C24-47D0-840B-47F8155FE316}" destId="{524BBD77-D836-4BEE-A19E-A2052DF9DF1E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694BFCF9-2879-4A6D-B699-DA5588702794}" type="presParOf" srcId="{0A6E3086-41B0-4C13-BA08-1712139269F9}" destId="{235C06C9-992D-4A12-A327-362D68D5EF2C}" srcOrd="0" destOrd="0" presId="urn:microsoft.com/office/officeart/2005/8/layout/chevron1"/>
    <dgm:cxn modelId="{A672D493-96B6-46A0-A0E8-8899670CF00F}" type="presParOf" srcId="{235C06C9-992D-4A12-A327-362D68D5EF2C}" destId="{524BBD77-D836-4BEE-A19E-A2052DF9DF1E}" srcOrd="0" destOrd="0" presId="urn:microsoft.com/office/officeart/2005/8/layout/chevron1"/>
    <dgm:cxn modelId="{D8001852-7DBC-42A6-BEB8-95BE07C3BAE2}" type="presParOf" srcId="{235C06C9-992D-4A12-A327-362D68D5EF2C}" destId="{B45D1D77-C20F-4633-A23B-C5237EC8937E}" srcOrd="1" destOrd="0" presId="urn:microsoft.com/office/officeart/2005/8/layout/chevron1"/>
    <dgm:cxn modelId="{08BCC4F1-C02B-4938-8EBB-B422C9B948C2}" type="presParOf" srcId="{0A6E3086-41B0-4C13-BA08-1712139269F9}" destId="{0F7C48C2-6EA7-4665-91A1-5DD97E2A8DEB}" srcOrd="1" destOrd="0" presId="urn:microsoft.com/office/officeart/2005/8/layout/chevron1"/>
    <dgm:cxn modelId="{6AFF2ACB-EF46-4687-92D4-E0BB1128323E}" type="presParOf" srcId="{0A6E3086-41B0-4C13-BA08-1712139269F9}" destId="{0868E3A6-C392-444F-9743-319B3B1EDF00}" srcOrd="2" destOrd="0" presId="urn:microsoft.com/office/officeart/2005/8/layout/chevron1"/>
    <dgm:cxn modelId="{12B9A178-2024-4631-8056-88EAFF932739}" type="presParOf" srcId="{0868E3A6-C392-444F-9743-319B3B1EDF00}" destId="{F22AD7F2-3EEF-4299-9CDF-67168AD17A93}" srcOrd="0" destOrd="0" presId="urn:microsoft.com/office/officeart/2005/8/layout/chevron1"/>
    <dgm:cxn modelId="{CA63A6CC-AE23-4714-90C6-D57A40334710}" type="presParOf" srcId="{0868E3A6-C392-444F-9743-319B3B1EDF00}" destId="{1800FBD1-1012-4520-A363-6929414C3C50}" srcOrd="1" destOrd="0" presId="urn:microsoft.com/office/officeart/2005/8/layout/chevron1"/>
    <dgm:cxn modelId="{933CEE35-526E-4687-A0BE-4B1CE04B5707}" type="presParOf" srcId="{0A6E3086-41B0-4C13-BA08-1712139269F9}" destId="{8CF3A8C3-E2BF-48DC-BFC3-526169FE6798}" srcOrd="3" destOrd="0" presId="urn:microsoft.com/office/officeart/2005/8/layout/chevron1"/>
    <dgm:cxn modelId="{7583E021-7FCC-4505-849D-D0C7688EA2DD}" type="presParOf" srcId="{0A6E3086-41B0-4C13-BA08-1712139269F9}" destId="{6875067E-3452-4117-BCB8-48E0DEA2D1AD}" srcOrd="4" destOrd="0" presId="urn:microsoft.com/office/officeart/2005/8/layout/chevron1"/>
    <dgm:cxn modelId="{A71C8748-65E2-47ED-B50C-85A9E0A83241}" type="presParOf" srcId="{6875067E-3452-4117-BCB8-48E0DEA2D1AD}" destId="{1C23C0A9-0F59-4E7B-830F-7EC7CE38D1CD}" srcOrd="0" destOrd="0" presId="urn:microsoft.com/office/officeart/2005/8/layout/chevron1"/>
    <dgm:cxn modelId="{1ED88973-BC24-4345-B663-F4EE4A9B50EF}" type="presParOf" srcId="{6875067E-3452-4117-BCB8-48E0DEA2D1AD}" destId="{B27A6B32-6DB7-40EE-8955-E2863455096A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12.10.2013 № 922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            НО от 05.07.2016 № 436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</dgm:ptLst>
  <dgm:cxnLst>
    <dgm:cxn modelId="{0BDD1A9D-902C-46E4-AFFE-1FD2A8D9167B}" type="presOf" srcId="{8E1B4741-74BB-4E5F-A32F-3066C7604931}" destId="{B45D1D77-C20F-4633-A23B-C5237EC8937E}" srcOrd="0" destOrd="0" presId="urn:microsoft.com/office/officeart/2005/8/layout/chevron1"/>
    <dgm:cxn modelId="{1C7411CA-2B8C-48B8-9FD3-3A6557ED8E63}" type="presOf" srcId="{67EDB86F-9C24-47D0-840B-47F8155FE316}" destId="{524BBD77-D836-4BEE-A19E-A2052DF9DF1E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70682663-B72D-44BE-9F3A-2B56E293FF4F}" type="presOf" srcId="{556A4FA1-392E-47FA-8868-BACC96157991}" destId="{F22AD7F2-3EEF-4299-9CDF-67168AD17A93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A2D168C7-8E92-450B-B827-2FCC0FCABAD5}" type="presOf" srcId="{AC8CCFD6-6E1D-4CAA-B69E-2FEC00E95102}" destId="{0A6E3086-41B0-4C13-BA08-1712139269F9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83B58245-EA91-4352-8F47-12AB3FCA9481}" type="presParOf" srcId="{0A6E3086-41B0-4C13-BA08-1712139269F9}" destId="{235C06C9-992D-4A12-A327-362D68D5EF2C}" srcOrd="0" destOrd="0" presId="urn:microsoft.com/office/officeart/2005/8/layout/chevron1"/>
    <dgm:cxn modelId="{5754DD03-87CC-4C64-BA48-C1FC338E59BB}" type="presParOf" srcId="{235C06C9-992D-4A12-A327-362D68D5EF2C}" destId="{524BBD77-D836-4BEE-A19E-A2052DF9DF1E}" srcOrd="0" destOrd="0" presId="urn:microsoft.com/office/officeart/2005/8/layout/chevron1"/>
    <dgm:cxn modelId="{6642F405-8EC6-402B-9E56-57BFBE0D9687}" type="presParOf" srcId="{235C06C9-992D-4A12-A327-362D68D5EF2C}" destId="{B45D1D77-C20F-4633-A23B-C5237EC8937E}" srcOrd="1" destOrd="0" presId="urn:microsoft.com/office/officeart/2005/8/layout/chevron1"/>
    <dgm:cxn modelId="{B821B18C-6F32-46F0-830B-527D4DE1DE5E}" type="presParOf" srcId="{0A6E3086-41B0-4C13-BA08-1712139269F9}" destId="{0F7C48C2-6EA7-4665-91A1-5DD97E2A8DEB}" srcOrd="1" destOrd="0" presId="urn:microsoft.com/office/officeart/2005/8/layout/chevron1"/>
    <dgm:cxn modelId="{BBBD35F2-DAC0-44C1-8693-9698982DEFA3}" type="presParOf" srcId="{0A6E3086-41B0-4C13-BA08-1712139269F9}" destId="{0868E3A6-C392-444F-9743-319B3B1EDF00}" srcOrd="2" destOrd="0" presId="urn:microsoft.com/office/officeart/2005/8/layout/chevron1"/>
    <dgm:cxn modelId="{8229FDA3-BC76-4DD5-9C64-37158CCF982C}" type="presParOf" srcId="{0868E3A6-C392-444F-9743-319B3B1EDF00}" destId="{F22AD7F2-3EEF-4299-9CDF-67168AD17A93}" srcOrd="0" destOrd="0" presId="urn:microsoft.com/office/officeart/2005/8/layout/chevron1"/>
    <dgm:cxn modelId="{22AD9574-E1A3-413B-B29A-FDB38CC046B7}" type="presParOf" srcId="{0868E3A6-C392-444F-9743-319B3B1EDF00}" destId="{1800FBD1-1012-4520-A363-6929414C3C5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7234DDE-9E37-4A64-A1E7-016741E89DF4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B918B7-85EC-4815-94B8-86EFFD812C8F}">
      <dgm:prSet phldrT="[Текст]"/>
      <dgm:spPr/>
      <dgm:t>
        <a:bodyPr/>
        <a:lstStyle/>
        <a:p>
          <a:r>
            <a:rPr lang="ru-RU" dirty="0" smtClean="0"/>
            <a:t>- Предоставление субсидии осуществляется после ввода в эксплуатацию мелиоративных систем;</a:t>
          </a:r>
        </a:p>
        <a:p>
          <a:r>
            <a:rPr lang="ru-RU" dirty="0" smtClean="0"/>
            <a:t>- Получатель обязан использовать построенную и (или) реконструированную мелиоративную систему в целях выращивания сельскохозяйственных культур не менее чем пять лет с момента ввода в эксплуатацию мелиоративной системы</a:t>
          </a:r>
        </a:p>
        <a:p>
          <a:endParaRPr lang="ru-RU" dirty="0"/>
        </a:p>
      </dgm:t>
    </dgm:pt>
    <dgm:pt modelId="{4F2876D7-3E5E-4938-8F39-930D8D7FDA07}" type="parTrans" cxnId="{52DB1B0A-6C42-40A3-9B0F-B9EEFC843811}">
      <dgm:prSet/>
      <dgm:spPr/>
      <dgm:t>
        <a:bodyPr/>
        <a:lstStyle/>
        <a:p>
          <a:endParaRPr lang="ru-RU"/>
        </a:p>
      </dgm:t>
    </dgm:pt>
    <dgm:pt modelId="{AA80A2EC-5E1B-4235-AE03-F5211CFCBE6F}" type="sibTrans" cxnId="{52DB1B0A-6C42-40A3-9B0F-B9EEFC843811}">
      <dgm:prSet/>
      <dgm:spPr/>
      <dgm:t>
        <a:bodyPr/>
        <a:lstStyle/>
        <a:p>
          <a:endParaRPr lang="ru-RU"/>
        </a:p>
      </dgm:t>
    </dgm:pt>
    <dgm:pt modelId="{0FE0DBFA-E203-4769-A9F7-C909872D3EC0}">
      <dgm:prSet/>
      <dgm:spPr/>
      <dgm:t>
        <a:bodyPr/>
        <a:lstStyle/>
        <a:p>
          <a:r>
            <a:rPr lang="ru-RU" dirty="0" smtClean="0"/>
            <a:t>Субсидии предоставляются на возмещение части затрат, понесенных в предыдущем и (или) текущем финансовых годах на строительство, реконструкцию и техническое  перевооружение оросительных и осушительных систем общего и индивидуального пользования и отдельно расположенных гидротехнических сооружений, приобретение машин, установок, дождевальных и поливных аппаратов, насосных станций, включенных в сводный сметный расчет стоимости строительства</a:t>
          </a:r>
          <a:endParaRPr lang="ru-RU" dirty="0"/>
        </a:p>
      </dgm:t>
    </dgm:pt>
    <dgm:pt modelId="{E7C13AA0-7A55-4531-A2D0-FE6CB2EDB816}" type="parTrans" cxnId="{1243762E-133F-4C8F-AF7E-B85D9B99F449}">
      <dgm:prSet/>
      <dgm:spPr/>
      <dgm:t>
        <a:bodyPr/>
        <a:lstStyle/>
        <a:p>
          <a:endParaRPr lang="ru-RU"/>
        </a:p>
      </dgm:t>
    </dgm:pt>
    <dgm:pt modelId="{BA0D0C34-0219-4FCE-9CE3-6C51129F09DF}" type="sibTrans" cxnId="{1243762E-133F-4C8F-AF7E-B85D9B99F449}">
      <dgm:prSet/>
      <dgm:spPr/>
      <dgm:t>
        <a:bodyPr/>
        <a:lstStyle/>
        <a:p>
          <a:endParaRPr lang="ru-RU"/>
        </a:p>
      </dgm:t>
    </dgm:pt>
    <dgm:pt modelId="{05188E5D-6983-41F6-90D3-31AA0FEC7903}">
      <dgm:prSet/>
      <dgm:spPr/>
      <dgm:t>
        <a:bodyPr/>
        <a:lstStyle/>
        <a:p>
          <a:r>
            <a:rPr lang="ru-RU" dirty="0" smtClean="0"/>
            <a:t>Субсидия предоставляется в размере до 50% от суммы фактически произведенных и оплаченных затрат, но не более 50% от сметной стоимости строительства (реконструкции, технического перевооружения) мелиоративных систем.</a:t>
          </a:r>
        </a:p>
        <a:p>
          <a:endParaRPr lang="ru-RU" dirty="0"/>
        </a:p>
      </dgm:t>
    </dgm:pt>
    <dgm:pt modelId="{047B48F7-9854-45ED-B894-4E9C56E984FA}" type="parTrans" cxnId="{5DD996CC-8F36-4314-BD88-6D7F21D09845}">
      <dgm:prSet/>
      <dgm:spPr/>
      <dgm:t>
        <a:bodyPr/>
        <a:lstStyle/>
        <a:p>
          <a:endParaRPr lang="ru-RU"/>
        </a:p>
      </dgm:t>
    </dgm:pt>
    <dgm:pt modelId="{3A55B19A-649E-456C-9CDC-EB9D7C4FFE7E}" type="sibTrans" cxnId="{5DD996CC-8F36-4314-BD88-6D7F21D09845}">
      <dgm:prSet/>
      <dgm:spPr/>
      <dgm:t>
        <a:bodyPr/>
        <a:lstStyle/>
        <a:p>
          <a:endParaRPr lang="ru-RU"/>
        </a:p>
      </dgm:t>
    </dgm:pt>
    <dgm:pt modelId="{4CA8B91B-3060-424F-AF04-ED2510A8D01C}" type="pres">
      <dgm:prSet presAssocID="{07234DDE-9E37-4A64-A1E7-016741E89DF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FB3C4827-A5B3-494D-899E-320CC2B1ECAB}" type="pres">
      <dgm:prSet presAssocID="{0FE0DBFA-E203-4769-A9F7-C909872D3EC0}" presName="compNode" presStyleCnt="0"/>
      <dgm:spPr/>
    </dgm:pt>
    <dgm:pt modelId="{EEAC85C4-59EE-40BA-B94E-2BDA8C5A99DA}" type="pres">
      <dgm:prSet presAssocID="{0FE0DBFA-E203-4769-A9F7-C909872D3EC0}" presName="dummyConnPt" presStyleCnt="0"/>
      <dgm:spPr/>
    </dgm:pt>
    <dgm:pt modelId="{41CF8CEA-E038-48C2-B5FA-C31BBAB6F97D}" type="pres">
      <dgm:prSet presAssocID="{0FE0DBFA-E203-4769-A9F7-C909872D3E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33501-4073-4DB5-9C74-C76883EC8F87}" type="pres">
      <dgm:prSet presAssocID="{BA0D0C34-0219-4FCE-9CE3-6C51129F09DF}" presName="sibTrans" presStyleLbl="bgSibTrans2D1" presStyleIdx="0" presStyleCnt="2"/>
      <dgm:spPr/>
      <dgm:t>
        <a:bodyPr/>
        <a:lstStyle/>
        <a:p>
          <a:endParaRPr lang="ru-RU"/>
        </a:p>
      </dgm:t>
    </dgm:pt>
    <dgm:pt modelId="{46093A28-9397-40CF-806D-1EF2D71D49B0}" type="pres">
      <dgm:prSet presAssocID="{05188E5D-6983-41F6-90D3-31AA0FEC7903}" presName="compNode" presStyleCnt="0"/>
      <dgm:spPr/>
    </dgm:pt>
    <dgm:pt modelId="{E14E9790-4A70-4DDF-8B54-F5D715368C20}" type="pres">
      <dgm:prSet presAssocID="{05188E5D-6983-41F6-90D3-31AA0FEC7903}" presName="dummyConnPt" presStyleCnt="0"/>
      <dgm:spPr/>
    </dgm:pt>
    <dgm:pt modelId="{5A38D6A0-3FE2-480D-8A46-970C5BAF2AB4}" type="pres">
      <dgm:prSet presAssocID="{05188E5D-6983-41F6-90D3-31AA0FEC79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172F8A-B84A-4F75-B4DB-C49E2DBF5C5D}" type="pres">
      <dgm:prSet presAssocID="{3A55B19A-649E-456C-9CDC-EB9D7C4FFE7E}" presName="sibTrans" presStyleLbl="bgSibTrans2D1" presStyleIdx="1" presStyleCnt="2"/>
      <dgm:spPr/>
      <dgm:t>
        <a:bodyPr/>
        <a:lstStyle/>
        <a:p>
          <a:endParaRPr lang="ru-RU"/>
        </a:p>
      </dgm:t>
    </dgm:pt>
    <dgm:pt modelId="{A2337FEB-234F-4A26-B533-B8B29860431D}" type="pres">
      <dgm:prSet presAssocID="{A2B918B7-85EC-4815-94B8-86EFFD812C8F}" presName="compNode" presStyleCnt="0"/>
      <dgm:spPr/>
    </dgm:pt>
    <dgm:pt modelId="{1785B17C-CA5C-45AC-9188-F080DA3E319E}" type="pres">
      <dgm:prSet presAssocID="{A2B918B7-85EC-4815-94B8-86EFFD812C8F}" presName="dummyConnPt" presStyleCnt="0"/>
      <dgm:spPr/>
    </dgm:pt>
    <dgm:pt modelId="{0D37FCF3-17E9-493B-9F21-2833F3AEC86F}" type="pres">
      <dgm:prSet presAssocID="{A2B918B7-85EC-4815-94B8-86EFFD812C8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DB1B0A-6C42-40A3-9B0F-B9EEFC843811}" srcId="{07234DDE-9E37-4A64-A1E7-016741E89DF4}" destId="{A2B918B7-85EC-4815-94B8-86EFFD812C8F}" srcOrd="2" destOrd="0" parTransId="{4F2876D7-3E5E-4938-8F39-930D8D7FDA07}" sibTransId="{AA80A2EC-5E1B-4235-AE03-F5211CFCBE6F}"/>
    <dgm:cxn modelId="{1243762E-133F-4C8F-AF7E-B85D9B99F449}" srcId="{07234DDE-9E37-4A64-A1E7-016741E89DF4}" destId="{0FE0DBFA-E203-4769-A9F7-C909872D3EC0}" srcOrd="0" destOrd="0" parTransId="{E7C13AA0-7A55-4531-A2D0-FE6CB2EDB816}" sibTransId="{BA0D0C34-0219-4FCE-9CE3-6C51129F09DF}"/>
    <dgm:cxn modelId="{C9F7EFB0-DC0B-4CD3-872C-E4CE8B6BA494}" type="presOf" srcId="{BA0D0C34-0219-4FCE-9CE3-6C51129F09DF}" destId="{6EE33501-4073-4DB5-9C74-C76883EC8F87}" srcOrd="0" destOrd="0" presId="urn:microsoft.com/office/officeart/2005/8/layout/bProcess4"/>
    <dgm:cxn modelId="{876179E5-AA07-4F48-9225-BF46BCDBEC71}" type="presOf" srcId="{3A55B19A-649E-456C-9CDC-EB9D7C4FFE7E}" destId="{7A172F8A-B84A-4F75-B4DB-C49E2DBF5C5D}" srcOrd="0" destOrd="0" presId="urn:microsoft.com/office/officeart/2005/8/layout/bProcess4"/>
    <dgm:cxn modelId="{BCDD1583-4725-4C6E-94A2-D60D64B1383F}" type="presOf" srcId="{A2B918B7-85EC-4815-94B8-86EFFD812C8F}" destId="{0D37FCF3-17E9-493B-9F21-2833F3AEC86F}" srcOrd="0" destOrd="0" presId="urn:microsoft.com/office/officeart/2005/8/layout/bProcess4"/>
    <dgm:cxn modelId="{5DD996CC-8F36-4314-BD88-6D7F21D09845}" srcId="{07234DDE-9E37-4A64-A1E7-016741E89DF4}" destId="{05188E5D-6983-41F6-90D3-31AA0FEC7903}" srcOrd="1" destOrd="0" parTransId="{047B48F7-9854-45ED-B894-4E9C56E984FA}" sibTransId="{3A55B19A-649E-456C-9CDC-EB9D7C4FFE7E}"/>
    <dgm:cxn modelId="{744EA951-901B-4BF4-86A0-11A55025A922}" type="presOf" srcId="{0FE0DBFA-E203-4769-A9F7-C909872D3EC0}" destId="{41CF8CEA-E038-48C2-B5FA-C31BBAB6F97D}" srcOrd="0" destOrd="0" presId="urn:microsoft.com/office/officeart/2005/8/layout/bProcess4"/>
    <dgm:cxn modelId="{0AE9B462-55A6-4672-8984-C542B83FA187}" type="presOf" srcId="{05188E5D-6983-41F6-90D3-31AA0FEC7903}" destId="{5A38D6A0-3FE2-480D-8A46-970C5BAF2AB4}" srcOrd="0" destOrd="0" presId="urn:microsoft.com/office/officeart/2005/8/layout/bProcess4"/>
    <dgm:cxn modelId="{D2337065-258E-412A-87CB-AFE9293FCFEA}" type="presOf" srcId="{07234DDE-9E37-4A64-A1E7-016741E89DF4}" destId="{4CA8B91B-3060-424F-AF04-ED2510A8D01C}" srcOrd="0" destOrd="0" presId="urn:microsoft.com/office/officeart/2005/8/layout/bProcess4"/>
    <dgm:cxn modelId="{E455BE49-9CD6-4C90-B6E8-26AD87A84704}" type="presParOf" srcId="{4CA8B91B-3060-424F-AF04-ED2510A8D01C}" destId="{FB3C4827-A5B3-494D-899E-320CC2B1ECAB}" srcOrd="0" destOrd="0" presId="urn:microsoft.com/office/officeart/2005/8/layout/bProcess4"/>
    <dgm:cxn modelId="{A221A2D4-8201-47B9-B84B-ED1B3BC50C37}" type="presParOf" srcId="{FB3C4827-A5B3-494D-899E-320CC2B1ECAB}" destId="{EEAC85C4-59EE-40BA-B94E-2BDA8C5A99DA}" srcOrd="0" destOrd="0" presId="urn:microsoft.com/office/officeart/2005/8/layout/bProcess4"/>
    <dgm:cxn modelId="{84035E0A-FD5B-4615-A967-A6F8F13A7597}" type="presParOf" srcId="{FB3C4827-A5B3-494D-899E-320CC2B1ECAB}" destId="{41CF8CEA-E038-48C2-B5FA-C31BBAB6F97D}" srcOrd="1" destOrd="0" presId="urn:microsoft.com/office/officeart/2005/8/layout/bProcess4"/>
    <dgm:cxn modelId="{96648F0B-0BBD-4A35-9C24-80F0B51DA782}" type="presParOf" srcId="{4CA8B91B-3060-424F-AF04-ED2510A8D01C}" destId="{6EE33501-4073-4DB5-9C74-C76883EC8F87}" srcOrd="1" destOrd="0" presId="urn:microsoft.com/office/officeart/2005/8/layout/bProcess4"/>
    <dgm:cxn modelId="{A53C7B00-6F22-4FAE-B706-DAFEA78E796B}" type="presParOf" srcId="{4CA8B91B-3060-424F-AF04-ED2510A8D01C}" destId="{46093A28-9397-40CF-806D-1EF2D71D49B0}" srcOrd="2" destOrd="0" presId="urn:microsoft.com/office/officeart/2005/8/layout/bProcess4"/>
    <dgm:cxn modelId="{0E22038E-0B25-44C9-8A1C-A36E0A051DC5}" type="presParOf" srcId="{46093A28-9397-40CF-806D-1EF2D71D49B0}" destId="{E14E9790-4A70-4DDF-8B54-F5D715368C20}" srcOrd="0" destOrd="0" presId="urn:microsoft.com/office/officeart/2005/8/layout/bProcess4"/>
    <dgm:cxn modelId="{139B1774-2C51-4371-8045-DEC428890A2B}" type="presParOf" srcId="{46093A28-9397-40CF-806D-1EF2D71D49B0}" destId="{5A38D6A0-3FE2-480D-8A46-970C5BAF2AB4}" srcOrd="1" destOrd="0" presId="urn:microsoft.com/office/officeart/2005/8/layout/bProcess4"/>
    <dgm:cxn modelId="{E971CB2B-5AB7-4DFB-858A-D1C65D3C7A1B}" type="presParOf" srcId="{4CA8B91B-3060-424F-AF04-ED2510A8D01C}" destId="{7A172F8A-B84A-4F75-B4DB-C49E2DBF5C5D}" srcOrd="3" destOrd="0" presId="urn:microsoft.com/office/officeart/2005/8/layout/bProcess4"/>
    <dgm:cxn modelId="{75FC3CFB-C9AF-467D-B7C2-A70039233CD6}" type="presParOf" srcId="{4CA8B91B-3060-424F-AF04-ED2510A8D01C}" destId="{A2337FEB-234F-4A26-B533-B8B29860431D}" srcOrd="4" destOrd="0" presId="urn:microsoft.com/office/officeart/2005/8/layout/bProcess4"/>
    <dgm:cxn modelId="{610B1104-3F68-4027-A5C6-E75DC135F144}" type="presParOf" srcId="{A2337FEB-234F-4A26-B533-B8B29860431D}" destId="{1785B17C-CA5C-45AC-9188-F080DA3E319E}" srcOrd="0" destOrd="0" presId="urn:microsoft.com/office/officeart/2005/8/layout/bProcess4"/>
    <dgm:cxn modelId="{9D1D1C87-05D1-4A33-852A-6C9974A137C4}" type="presParOf" srcId="{A2337FEB-234F-4A26-B533-B8B29860431D}" destId="{0D37FCF3-17E9-493B-9F21-2833F3AEC86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РФ от 15.07.2013 № 598</a:t>
          </a:r>
          <a:endParaRPr lang="ru-RU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08.07.2015 № 430, от 28.04.2014 № 280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</dgm:ptLst>
  <dgm:cxnLst>
    <dgm:cxn modelId="{908F2E81-1B9A-49C1-AAEA-DC39547D7DB9}" type="presOf" srcId="{AC8CCFD6-6E1D-4CAA-B69E-2FEC00E95102}" destId="{0A6E3086-41B0-4C13-BA08-1712139269F9}" srcOrd="0" destOrd="0" presId="urn:microsoft.com/office/officeart/2005/8/layout/chevron1"/>
    <dgm:cxn modelId="{6A413356-D45E-4EE0-B167-F0F305DC92B2}" type="presOf" srcId="{8E1B4741-74BB-4E5F-A32F-3066C7604931}" destId="{B45D1D77-C20F-4633-A23B-C5237EC8937E}" srcOrd="0" destOrd="0" presId="urn:microsoft.com/office/officeart/2005/8/layout/chevron1"/>
    <dgm:cxn modelId="{F8E46A94-28BD-4A7D-B904-A26AED770DF8}" type="presOf" srcId="{67EDB86F-9C24-47D0-840B-47F8155FE316}" destId="{524BBD77-D836-4BEE-A19E-A2052DF9DF1E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3F9FE585-6B0C-4186-B585-9AC3A66DD476}" type="presOf" srcId="{556A4FA1-392E-47FA-8868-BACC96157991}" destId="{F22AD7F2-3EEF-4299-9CDF-67168AD17A93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875B7951-D339-4243-A1A4-B40E7624C8FE}" type="presParOf" srcId="{0A6E3086-41B0-4C13-BA08-1712139269F9}" destId="{235C06C9-992D-4A12-A327-362D68D5EF2C}" srcOrd="0" destOrd="0" presId="urn:microsoft.com/office/officeart/2005/8/layout/chevron1"/>
    <dgm:cxn modelId="{FFABE662-4F50-4217-A8D5-E332BDB1AEB4}" type="presParOf" srcId="{235C06C9-992D-4A12-A327-362D68D5EF2C}" destId="{524BBD77-D836-4BEE-A19E-A2052DF9DF1E}" srcOrd="0" destOrd="0" presId="urn:microsoft.com/office/officeart/2005/8/layout/chevron1"/>
    <dgm:cxn modelId="{4AB348C9-AC5C-44D8-9431-CF1DFA4CB7C0}" type="presParOf" srcId="{235C06C9-992D-4A12-A327-362D68D5EF2C}" destId="{B45D1D77-C20F-4633-A23B-C5237EC8937E}" srcOrd="1" destOrd="0" presId="urn:microsoft.com/office/officeart/2005/8/layout/chevron1"/>
    <dgm:cxn modelId="{63039CD4-0E3E-4397-AA36-1261C30FA339}" type="presParOf" srcId="{0A6E3086-41B0-4C13-BA08-1712139269F9}" destId="{0F7C48C2-6EA7-4665-91A1-5DD97E2A8DEB}" srcOrd="1" destOrd="0" presId="urn:microsoft.com/office/officeart/2005/8/layout/chevron1"/>
    <dgm:cxn modelId="{04489B31-623F-4C1E-B8ED-406909C4F4F0}" type="presParOf" srcId="{0A6E3086-41B0-4C13-BA08-1712139269F9}" destId="{0868E3A6-C392-444F-9743-319B3B1EDF00}" srcOrd="2" destOrd="0" presId="urn:microsoft.com/office/officeart/2005/8/layout/chevron1"/>
    <dgm:cxn modelId="{0A841EA8-CA6E-49DA-94C6-A182D60BEFE9}" type="presParOf" srcId="{0868E3A6-C392-444F-9743-319B3B1EDF00}" destId="{F22AD7F2-3EEF-4299-9CDF-67168AD17A93}" srcOrd="0" destOrd="0" presId="urn:microsoft.com/office/officeart/2005/8/layout/chevron1"/>
    <dgm:cxn modelId="{97035B3E-92B4-49B1-A4A1-6A66FCB8ED9A}" type="presParOf" srcId="{0868E3A6-C392-444F-9743-319B3B1EDF00}" destId="{1800FBD1-1012-4520-A363-6929414C3C5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8C8F813-D9C1-4BF3-97E3-DB50323ED113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5E9B29-9B21-431B-9F4F-7744F8DB1989}">
      <dgm:prSet phldrT="[Текст]"/>
      <dgm:spPr/>
      <dgm:t>
        <a:bodyPr/>
        <a:lstStyle/>
        <a:p>
          <a:r>
            <a:rPr lang="ru-RU" dirty="0" smtClean="0"/>
            <a:t>Улучшение жилищных условий граждан</a:t>
          </a:r>
          <a:endParaRPr lang="ru-RU" dirty="0"/>
        </a:p>
      </dgm:t>
    </dgm:pt>
    <dgm:pt modelId="{3681D287-1001-462A-ACF1-91930CDE3428}" type="parTrans" cxnId="{09DAF6D8-02F3-4903-AAE0-305A5E8DADE4}">
      <dgm:prSet/>
      <dgm:spPr/>
      <dgm:t>
        <a:bodyPr/>
        <a:lstStyle/>
        <a:p>
          <a:endParaRPr lang="ru-RU"/>
        </a:p>
      </dgm:t>
    </dgm:pt>
    <dgm:pt modelId="{DB2FFCD1-E763-45A7-8068-75077C764C0B}" type="sibTrans" cxnId="{09DAF6D8-02F3-4903-AAE0-305A5E8DADE4}">
      <dgm:prSet/>
      <dgm:spPr/>
      <dgm:t>
        <a:bodyPr/>
        <a:lstStyle/>
        <a:p>
          <a:endParaRPr lang="ru-RU"/>
        </a:p>
      </dgm:t>
    </dgm:pt>
    <dgm:pt modelId="{338C233A-6628-4C50-889A-FD987CCE2351}">
      <dgm:prSet phldrT="[Текст]"/>
      <dgm:spPr/>
      <dgm:t>
        <a:bodyPr/>
        <a:lstStyle/>
        <a:p>
          <a:r>
            <a:rPr lang="ru-RU" dirty="0" smtClean="0"/>
            <a:t>Водоснабжение</a:t>
          </a:r>
          <a:endParaRPr lang="ru-RU" dirty="0"/>
        </a:p>
      </dgm:t>
    </dgm:pt>
    <dgm:pt modelId="{7DE514A4-A807-4DEE-9719-9DBF4BF56C26}" type="parTrans" cxnId="{56EBA8A3-0702-489A-8DEF-2848262B1B88}">
      <dgm:prSet/>
      <dgm:spPr/>
      <dgm:t>
        <a:bodyPr/>
        <a:lstStyle/>
        <a:p>
          <a:endParaRPr lang="ru-RU"/>
        </a:p>
      </dgm:t>
    </dgm:pt>
    <dgm:pt modelId="{F931C7F4-CA01-4D29-B0D9-07D94BA63FC0}" type="sibTrans" cxnId="{56EBA8A3-0702-489A-8DEF-2848262B1B88}">
      <dgm:prSet/>
      <dgm:spPr/>
      <dgm:t>
        <a:bodyPr/>
        <a:lstStyle/>
        <a:p>
          <a:endParaRPr lang="ru-RU"/>
        </a:p>
      </dgm:t>
    </dgm:pt>
    <dgm:pt modelId="{EE627252-7992-4A44-82A5-D6723DABAE84}">
      <dgm:prSet phldrT="[Текст]"/>
      <dgm:spPr/>
      <dgm:t>
        <a:bodyPr/>
        <a:lstStyle/>
        <a:p>
          <a:r>
            <a:rPr lang="ru-RU" dirty="0" smtClean="0"/>
            <a:t>Газификация</a:t>
          </a:r>
          <a:endParaRPr lang="ru-RU" dirty="0"/>
        </a:p>
      </dgm:t>
    </dgm:pt>
    <dgm:pt modelId="{BD13E087-FCBF-4209-BF52-7855EFB06583}" type="parTrans" cxnId="{87E41051-AF10-4C18-BAF2-B34E5C4F2768}">
      <dgm:prSet/>
      <dgm:spPr/>
      <dgm:t>
        <a:bodyPr/>
        <a:lstStyle/>
        <a:p>
          <a:endParaRPr lang="ru-RU"/>
        </a:p>
      </dgm:t>
    </dgm:pt>
    <dgm:pt modelId="{1AFE8E78-AFE6-49D8-8773-83782CECD11F}" type="sibTrans" cxnId="{87E41051-AF10-4C18-BAF2-B34E5C4F2768}">
      <dgm:prSet/>
      <dgm:spPr/>
      <dgm:t>
        <a:bodyPr/>
        <a:lstStyle/>
        <a:p>
          <a:endParaRPr lang="ru-RU"/>
        </a:p>
      </dgm:t>
    </dgm:pt>
    <dgm:pt modelId="{936E92E2-2C44-4E67-8268-BCA41F616F06}">
      <dgm:prSet/>
      <dgm:spPr/>
      <dgm:t>
        <a:bodyPr/>
        <a:lstStyle/>
        <a:p>
          <a:r>
            <a:rPr lang="ru-RU" dirty="0" smtClean="0"/>
            <a:t>Автомобильные дороги местного значения</a:t>
          </a:r>
          <a:endParaRPr lang="ru-RU" dirty="0"/>
        </a:p>
      </dgm:t>
    </dgm:pt>
    <dgm:pt modelId="{CB051300-ADD1-40E3-93BB-69845ECF0BA4}" type="parTrans" cxnId="{F7BE3FA8-6248-4B5C-B9DB-A8F1A7D29ACE}">
      <dgm:prSet/>
      <dgm:spPr/>
      <dgm:t>
        <a:bodyPr/>
        <a:lstStyle/>
        <a:p>
          <a:endParaRPr lang="ru-RU"/>
        </a:p>
      </dgm:t>
    </dgm:pt>
    <dgm:pt modelId="{75DA3473-210A-42D0-910E-D23E98F1BC8F}" type="sibTrans" cxnId="{F7BE3FA8-6248-4B5C-B9DB-A8F1A7D29ACE}">
      <dgm:prSet/>
      <dgm:spPr/>
      <dgm:t>
        <a:bodyPr/>
        <a:lstStyle/>
        <a:p>
          <a:endParaRPr lang="ru-RU"/>
        </a:p>
      </dgm:t>
    </dgm:pt>
    <dgm:pt modelId="{8AEDA344-A137-45E8-BF35-30B7285B4A48}" type="pres">
      <dgm:prSet presAssocID="{18C8F813-D9C1-4BF3-97E3-DB50323ED11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299D02-07FD-4B74-BAAC-261A209C04A2}" type="pres">
      <dgm:prSet presAssocID="{F65E9B29-9B21-431B-9F4F-7744F8DB1989}" presName="comp" presStyleCnt="0"/>
      <dgm:spPr/>
    </dgm:pt>
    <dgm:pt modelId="{57620861-673F-4559-BC31-1C74D2D14C3F}" type="pres">
      <dgm:prSet presAssocID="{F65E9B29-9B21-431B-9F4F-7744F8DB1989}" presName="box" presStyleLbl="node1" presStyleIdx="0" presStyleCnt="4"/>
      <dgm:spPr/>
      <dgm:t>
        <a:bodyPr/>
        <a:lstStyle/>
        <a:p>
          <a:endParaRPr lang="ru-RU"/>
        </a:p>
      </dgm:t>
    </dgm:pt>
    <dgm:pt modelId="{21693985-7760-4CF2-B4BE-B437042D4856}" type="pres">
      <dgm:prSet presAssocID="{F65E9B29-9B21-431B-9F4F-7744F8DB1989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9A92C3C-FC53-448A-A1CA-578768022A29}" type="pres">
      <dgm:prSet presAssocID="{F65E9B29-9B21-431B-9F4F-7744F8DB1989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043505-108C-40A9-9317-024BDD8E593C}" type="pres">
      <dgm:prSet presAssocID="{DB2FFCD1-E763-45A7-8068-75077C764C0B}" presName="spacer" presStyleCnt="0"/>
      <dgm:spPr/>
    </dgm:pt>
    <dgm:pt modelId="{CF9DCEA3-17D9-413D-82F2-378D13F99E20}" type="pres">
      <dgm:prSet presAssocID="{338C233A-6628-4C50-889A-FD987CCE2351}" presName="comp" presStyleCnt="0"/>
      <dgm:spPr/>
    </dgm:pt>
    <dgm:pt modelId="{9F363E1D-14FB-4DC5-9D1F-8A1ADDA5BD2A}" type="pres">
      <dgm:prSet presAssocID="{338C233A-6628-4C50-889A-FD987CCE2351}" presName="box" presStyleLbl="node1" presStyleIdx="1" presStyleCnt="4"/>
      <dgm:spPr/>
      <dgm:t>
        <a:bodyPr/>
        <a:lstStyle/>
        <a:p>
          <a:endParaRPr lang="ru-RU"/>
        </a:p>
      </dgm:t>
    </dgm:pt>
    <dgm:pt modelId="{BA9BF4CB-26F8-4C33-AE59-6DB9E3CB8762}" type="pres">
      <dgm:prSet presAssocID="{338C233A-6628-4C50-889A-FD987CCE2351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87D168E-C48F-4217-9883-856FE70F6FDB}" type="pres">
      <dgm:prSet presAssocID="{338C233A-6628-4C50-889A-FD987CCE235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70D48F-3AAC-44ED-B4BD-A6C40828367C}" type="pres">
      <dgm:prSet presAssocID="{F931C7F4-CA01-4D29-B0D9-07D94BA63FC0}" presName="spacer" presStyleCnt="0"/>
      <dgm:spPr/>
    </dgm:pt>
    <dgm:pt modelId="{DA7AD162-F0A5-49F8-A383-7229A27D6C8D}" type="pres">
      <dgm:prSet presAssocID="{EE627252-7992-4A44-82A5-D6723DABAE84}" presName="comp" presStyleCnt="0"/>
      <dgm:spPr/>
    </dgm:pt>
    <dgm:pt modelId="{59E51247-95C6-4673-AE3A-FCE5257CDED7}" type="pres">
      <dgm:prSet presAssocID="{EE627252-7992-4A44-82A5-D6723DABAE84}" presName="box" presStyleLbl="node1" presStyleIdx="2" presStyleCnt="4"/>
      <dgm:spPr/>
      <dgm:t>
        <a:bodyPr/>
        <a:lstStyle/>
        <a:p>
          <a:endParaRPr lang="ru-RU"/>
        </a:p>
      </dgm:t>
    </dgm:pt>
    <dgm:pt modelId="{42DE4672-BCFA-4BF4-B222-D681A3B01D5E}" type="pres">
      <dgm:prSet presAssocID="{EE627252-7992-4A44-82A5-D6723DABAE84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13DCD0B-544B-4265-AFDF-13AC7556A28C}" type="pres">
      <dgm:prSet presAssocID="{EE627252-7992-4A44-82A5-D6723DABAE8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7E9BC-7AE4-4D42-8834-E4E359B5A529}" type="pres">
      <dgm:prSet presAssocID="{1AFE8E78-AFE6-49D8-8773-83782CECD11F}" presName="spacer" presStyleCnt="0"/>
      <dgm:spPr/>
    </dgm:pt>
    <dgm:pt modelId="{C4F1EF41-4658-47DA-9940-4D1F62379121}" type="pres">
      <dgm:prSet presAssocID="{936E92E2-2C44-4E67-8268-BCA41F616F06}" presName="comp" presStyleCnt="0"/>
      <dgm:spPr/>
    </dgm:pt>
    <dgm:pt modelId="{42140A89-9CD4-4E7D-AB8F-EF68BDC8CC16}" type="pres">
      <dgm:prSet presAssocID="{936E92E2-2C44-4E67-8268-BCA41F616F06}" presName="box" presStyleLbl="node1" presStyleIdx="3" presStyleCnt="4"/>
      <dgm:spPr/>
      <dgm:t>
        <a:bodyPr/>
        <a:lstStyle/>
        <a:p>
          <a:endParaRPr lang="ru-RU"/>
        </a:p>
      </dgm:t>
    </dgm:pt>
    <dgm:pt modelId="{F599CE44-9DC6-4136-A5DE-D1C0A4F0BEF9}" type="pres">
      <dgm:prSet presAssocID="{936E92E2-2C44-4E67-8268-BCA41F616F06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3A896C6D-5C57-45CC-A680-1DA24BAD15BD}" type="pres">
      <dgm:prSet presAssocID="{936E92E2-2C44-4E67-8268-BCA41F616F06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3D9386-4191-4CB8-9463-E641AC601D06}" type="presOf" srcId="{EE627252-7992-4A44-82A5-D6723DABAE84}" destId="{59E51247-95C6-4673-AE3A-FCE5257CDED7}" srcOrd="0" destOrd="0" presId="urn:microsoft.com/office/officeart/2005/8/layout/vList4"/>
    <dgm:cxn modelId="{F9CD1196-0B71-44CA-9CF8-C236C95F294D}" type="presOf" srcId="{936E92E2-2C44-4E67-8268-BCA41F616F06}" destId="{3A896C6D-5C57-45CC-A680-1DA24BAD15BD}" srcOrd="1" destOrd="0" presId="urn:microsoft.com/office/officeart/2005/8/layout/vList4"/>
    <dgm:cxn modelId="{87E41051-AF10-4C18-BAF2-B34E5C4F2768}" srcId="{18C8F813-D9C1-4BF3-97E3-DB50323ED113}" destId="{EE627252-7992-4A44-82A5-D6723DABAE84}" srcOrd="2" destOrd="0" parTransId="{BD13E087-FCBF-4209-BF52-7855EFB06583}" sibTransId="{1AFE8E78-AFE6-49D8-8773-83782CECD11F}"/>
    <dgm:cxn modelId="{B19A245C-13F8-493F-8E60-A903F801790F}" type="presOf" srcId="{F65E9B29-9B21-431B-9F4F-7744F8DB1989}" destId="{57620861-673F-4559-BC31-1C74D2D14C3F}" srcOrd="0" destOrd="0" presId="urn:microsoft.com/office/officeart/2005/8/layout/vList4"/>
    <dgm:cxn modelId="{C301066F-1011-4ED8-BFCA-F5328D68EFC5}" type="presOf" srcId="{338C233A-6628-4C50-889A-FD987CCE2351}" destId="{A87D168E-C48F-4217-9883-856FE70F6FDB}" srcOrd="1" destOrd="0" presId="urn:microsoft.com/office/officeart/2005/8/layout/vList4"/>
    <dgm:cxn modelId="{F7BE3FA8-6248-4B5C-B9DB-A8F1A7D29ACE}" srcId="{18C8F813-D9C1-4BF3-97E3-DB50323ED113}" destId="{936E92E2-2C44-4E67-8268-BCA41F616F06}" srcOrd="3" destOrd="0" parTransId="{CB051300-ADD1-40E3-93BB-69845ECF0BA4}" sibTransId="{75DA3473-210A-42D0-910E-D23E98F1BC8F}"/>
    <dgm:cxn modelId="{22CDB02F-3AF5-4BD4-9372-087C32E599AF}" type="presOf" srcId="{936E92E2-2C44-4E67-8268-BCA41F616F06}" destId="{42140A89-9CD4-4E7D-AB8F-EF68BDC8CC16}" srcOrd="0" destOrd="0" presId="urn:microsoft.com/office/officeart/2005/8/layout/vList4"/>
    <dgm:cxn modelId="{09DAF6D8-02F3-4903-AAE0-305A5E8DADE4}" srcId="{18C8F813-D9C1-4BF3-97E3-DB50323ED113}" destId="{F65E9B29-9B21-431B-9F4F-7744F8DB1989}" srcOrd="0" destOrd="0" parTransId="{3681D287-1001-462A-ACF1-91930CDE3428}" sibTransId="{DB2FFCD1-E763-45A7-8068-75077C764C0B}"/>
    <dgm:cxn modelId="{BEBAAFBC-BDE3-4AFD-AE55-910E733BADC1}" type="presOf" srcId="{F65E9B29-9B21-431B-9F4F-7744F8DB1989}" destId="{49A92C3C-FC53-448A-A1CA-578768022A29}" srcOrd="1" destOrd="0" presId="urn:microsoft.com/office/officeart/2005/8/layout/vList4"/>
    <dgm:cxn modelId="{56EBA8A3-0702-489A-8DEF-2848262B1B88}" srcId="{18C8F813-D9C1-4BF3-97E3-DB50323ED113}" destId="{338C233A-6628-4C50-889A-FD987CCE2351}" srcOrd="1" destOrd="0" parTransId="{7DE514A4-A807-4DEE-9719-9DBF4BF56C26}" sibTransId="{F931C7F4-CA01-4D29-B0D9-07D94BA63FC0}"/>
    <dgm:cxn modelId="{CF172963-DB97-44E7-A143-9907AA9AF3D0}" type="presOf" srcId="{338C233A-6628-4C50-889A-FD987CCE2351}" destId="{9F363E1D-14FB-4DC5-9D1F-8A1ADDA5BD2A}" srcOrd="0" destOrd="0" presId="urn:microsoft.com/office/officeart/2005/8/layout/vList4"/>
    <dgm:cxn modelId="{12D35370-9440-4103-9E2A-755185AC9CA9}" type="presOf" srcId="{EE627252-7992-4A44-82A5-D6723DABAE84}" destId="{413DCD0B-544B-4265-AFDF-13AC7556A28C}" srcOrd="1" destOrd="0" presId="urn:microsoft.com/office/officeart/2005/8/layout/vList4"/>
    <dgm:cxn modelId="{BBD4ADEA-325B-4FE1-B0C9-C4EC3BB71CCF}" type="presOf" srcId="{18C8F813-D9C1-4BF3-97E3-DB50323ED113}" destId="{8AEDA344-A137-45E8-BF35-30B7285B4A48}" srcOrd="0" destOrd="0" presId="urn:microsoft.com/office/officeart/2005/8/layout/vList4"/>
    <dgm:cxn modelId="{41F72D18-BB82-4E3E-8A17-1AA62404B69E}" type="presParOf" srcId="{8AEDA344-A137-45E8-BF35-30B7285B4A48}" destId="{B7299D02-07FD-4B74-BAAC-261A209C04A2}" srcOrd="0" destOrd="0" presId="urn:microsoft.com/office/officeart/2005/8/layout/vList4"/>
    <dgm:cxn modelId="{AEBC762D-C6AB-445E-A777-943D67A5C59C}" type="presParOf" srcId="{B7299D02-07FD-4B74-BAAC-261A209C04A2}" destId="{57620861-673F-4559-BC31-1C74D2D14C3F}" srcOrd="0" destOrd="0" presId="urn:microsoft.com/office/officeart/2005/8/layout/vList4"/>
    <dgm:cxn modelId="{2D3F1224-8015-49A8-A85D-746B32033B31}" type="presParOf" srcId="{B7299D02-07FD-4B74-BAAC-261A209C04A2}" destId="{21693985-7760-4CF2-B4BE-B437042D4856}" srcOrd="1" destOrd="0" presId="urn:microsoft.com/office/officeart/2005/8/layout/vList4"/>
    <dgm:cxn modelId="{286E367B-F05E-4ED8-9B3A-0E20F8927A4C}" type="presParOf" srcId="{B7299D02-07FD-4B74-BAAC-261A209C04A2}" destId="{49A92C3C-FC53-448A-A1CA-578768022A29}" srcOrd="2" destOrd="0" presId="urn:microsoft.com/office/officeart/2005/8/layout/vList4"/>
    <dgm:cxn modelId="{BE836038-F34C-4D1E-934C-A77A6DC06A67}" type="presParOf" srcId="{8AEDA344-A137-45E8-BF35-30B7285B4A48}" destId="{E5043505-108C-40A9-9317-024BDD8E593C}" srcOrd="1" destOrd="0" presId="urn:microsoft.com/office/officeart/2005/8/layout/vList4"/>
    <dgm:cxn modelId="{B5C60ED0-B473-4091-901D-1DC28A765D7A}" type="presParOf" srcId="{8AEDA344-A137-45E8-BF35-30B7285B4A48}" destId="{CF9DCEA3-17D9-413D-82F2-378D13F99E20}" srcOrd="2" destOrd="0" presId="urn:microsoft.com/office/officeart/2005/8/layout/vList4"/>
    <dgm:cxn modelId="{D7488C4F-DD66-4DB2-AA2C-3586F29D484E}" type="presParOf" srcId="{CF9DCEA3-17D9-413D-82F2-378D13F99E20}" destId="{9F363E1D-14FB-4DC5-9D1F-8A1ADDA5BD2A}" srcOrd="0" destOrd="0" presId="urn:microsoft.com/office/officeart/2005/8/layout/vList4"/>
    <dgm:cxn modelId="{6FBAA577-2F59-4A04-9B01-86C8CD6FFDEF}" type="presParOf" srcId="{CF9DCEA3-17D9-413D-82F2-378D13F99E20}" destId="{BA9BF4CB-26F8-4C33-AE59-6DB9E3CB8762}" srcOrd="1" destOrd="0" presId="urn:microsoft.com/office/officeart/2005/8/layout/vList4"/>
    <dgm:cxn modelId="{A645403C-6F32-4672-973E-6BDD4B9D6572}" type="presParOf" srcId="{CF9DCEA3-17D9-413D-82F2-378D13F99E20}" destId="{A87D168E-C48F-4217-9883-856FE70F6FDB}" srcOrd="2" destOrd="0" presId="urn:microsoft.com/office/officeart/2005/8/layout/vList4"/>
    <dgm:cxn modelId="{4DEBFEE1-2D25-46DD-888E-077424079665}" type="presParOf" srcId="{8AEDA344-A137-45E8-BF35-30B7285B4A48}" destId="{9170D48F-3AAC-44ED-B4BD-A6C40828367C}" srcOrd="3" destOrd="0" presId="urn:microsoft.com/office/officeart/2005/8/layout/vList4"/>
    <dgm:cxn modelId="{61199B6E-3539-4FB6-9818-48FDA95BC8EC}" type="presParOf" srcId="{8AEDA344-A137-45E8-BF35-30B7285B4A48}" destId="{DA7AD162-F0A5-49F8-A383-7229A27D6C8D}" srcOrd="4" destOrd="0" presId="urn:microsoft.com/office/officeart/2005/8/layout/vList4"/>
    <dgm:cxn modelId="{ED2C255A-26CD-4BC0-9311-73E964B6BACE}" type="presParOf" srcId="{DA7AD162-F0A5-49F8-A383-7229A27D6C8D}" destId="{59E51247-95C6-4673-AE3A-FCE5257CDED7}" srcOrd="0" destOrd="0" presId="urn:microsoft.com/office/officeart/2005/8/layout/vList4"/>
    <dgm:cxn modelId="{BE2A172E-904E-4496-8917-8EC7F6AD86DD}" type="presParOf" srcId="{DA7AD162-F0A5-49F8-A383-7229A27D6C8D}" destId="{42DE4672-BCFA-4BF4-B222-D681A3B01D5E}" srcOrd="1" destOrd="0" presId="urn:microsoft.com/office/officeart/2005/8/layout/vList4"/>
    <dgm:cxn modelId="{7DBE4FA8-C5F3-4093-8F9A-1AF5430B431F}" type="presParOf" srcId="{DA7AD162-F0A5-49F8-A383-7229A27D6C8D}" destId="{413DCD0B-544B-4265-AFDF-13AC7556A28C}" srcOrd="2" destOrd="0" presId="urn:microsoft.com/office/officeart/2005/8/layout/vList4"/>
    <dgm:cxn modelId="{1D7B8998-6FE4-4FE3-8674-4649BA7972B3}" type="presParOf" srcId="{8AEDA344-A137-45E8-BF35-30B7285B4A48}" destId="{7017E9BC-7AE4-4D42-8834-E4E359B5A529}" srcOrd="5" destOrd="0" presId="urn:microsoft.com/office/officeart/2005/8/layout/vList4"/>
    <dgm:cxn modelId="{984F98D3-1B49-42B2-8828-F055BB0DED77}" type="presParOf" srcId="{8AEDA344-A137-45E8-BF35-30B7285B4A48}" destId="{C4F1EF41-4658-47DA-9940-4D1F62379121}" srcOrd="6" destOrd="0" presId="urn:microsoft.com/office/officeart/2005/8/layout/vList4"/>
    <dgm:cxn modelId="{DB8BD960-AA81-453D-A767-B9B43E0D1228}" type="presParOf" srcId="{C4F1EF41-4658-47DA-9940-4D1F62379121}" destId="{42140A89-9CD4-4E7D-AB8F-EF68BDC8CC16}" srcOrd="0" destOrd="0" presId="urn:microsoft.com/office/officeart/2005/8/layout/vList4"/>
    <dgm:cxn modelId="{B7A6C03B-1E6C-4058-AA6B-AF5B8B8F4BF2}" type="presParOf" srcId="{C4F1EF41-4658-47DA-9940-4D1F62379121}" destId="{F599CE44-9DC6-4136-A5DE-D1C0A4F0BEF9}" srcOrd="1" destOrd="0" presId="urn:microsoft.com/office/officeart/2005/8/layout/vList4"/>
    <dgm:cxn modelId="{2DF95DB4-D4B8-4E33-B70F-50DD83F31005}" type="presParOf" srcId="{C4F1EF41-4658-47DA-9940-4D1F62379121}" destId="{3A896C6D-5C57-45CC-A680-1DA24BAD15B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A3482F2-EE09-47D5-92C7-E1D7378AA18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FA8858-8E53-4896-BD37-6C17E08C6BED}">
      <dgm:prSet phldrT="[Текст]"/>
      <dgm:spPr/>
      <dgm:t>
        <a:bodyPr/>
        <a:lstStyle/>
        <a:p>
          <a:r>
            <a:rPr lang="ru-RU" dirty="0" smtClean="0"/>
            <a:t>Развитие молочного скотоводства (строительство/реконструкция)</a:t>
          </a:r>
          <a:endParaRPr lang="ru-RU" dirty="0"/>
        </a:p>
      </dgm:t>
    </dgm:pt>
    <dgm:pt modelId="{A09C0E64-AD48-4537-B13F-D7D8026E6AE7}" type="parTrans" cxnId="{CC530F79-5062-49B1-8555-CC4356609218}">
      <dgm:prSet/>
      <dgm:spPr/>
      <dgm:t>
        <a:bodyPr/>
        <a:lstStyle/>
        <a:p>
          <a:endParaRPr lang="ru-RU"/>
        </a:p>
      </dgm:t>
    </dgm:pt>
    <dgm:pt modelId="{60055CD6-146F-47F9-995C-5B03E9BFA6E9}" type="sibTrans" cxnId="{CC530F79-5062-49B1-8555-CC4356609218}">
      <dgm:prSet/>
      <dgm:spPr/>
      <dgm:t>
        <a:bodyPr/>
        <a:lstStyle/>
        <a:p>
          <a:endParaRPr lang="ru-RU"/>
        </a:p>
      </dgm:t>
    </dgm:pt>
    <dgm:pt modelId="{8882EB61-BD68-424D-A700-3F561C5B8976}">
      <dgm:prSet phldrT="[Текст]"/>
      <dgm:spPr/>
      <dgm:t>
        <a:bodyPr/>
        <a:lstStyle/>
        <a:p>
          <a:r>
            <a:rPr lang="ru-RU" dirty="0" smtClean="0"/>
            <a:t>Развитие мясного скотоводства</a:t>
          </a:r>
          <a:endParaRPr lang="ru-RU" dirty="0"/>
        </a:p>
      </dgm:t>
    </dgm:pt>
    <dgm:pt modelId="{4799270D-16B9-47E1-B48D-BFAF1EC37F0A}" type="parTrans" cxnId="{447FA0B8-B0C4-47FE-B87F-9FB9F5551547}">
      <dgm:prSet/>
      <dgm:spPr/>
      <dgm:t>
        <a:bodyPr/>
        <a:lstStyle/>
        <a:p>
          <a:endParaRPr lang="ru-RU"/>
        </a:p>
      </dgm:t>
    </dgm:pt>
    <dgm:pt modelId="{09FB1FE8-6EFD-4189-B8B2-19ED188B29C3}" type="sibTrans" cxnId="{447FA0B8-B0C4-47FE-B87F-9FB9F5551547}">
      <dgm:prSet/>
      <dgm:spPr/>
      <dgm:t>
        <a:bodyPr/>
        <a:lstStyle/>
        <a:p>
          <a:endParaRPr lang="ru-RU"/>
        </a:p>
      </dgm:t>
    </dgm:pt>
    <dgm:pt modelId="{63C55B57-5F3D-46A9-A825-BBD5DD5CEF4D}">
      <dgm:prSet phldrT="[Текст]"/>
      <dgm:spPr/>
      <dgm:t>
        <a:bodyPr/>
        <a:lstStyle/>
        <a:p>
          <a:r>
            <a:rPr lang="ru-RU" dirty="0" smtClean="0"/>
            <a:t>Техническая и технологическая модернизация</a:t>
          </a:r>
          <a:endParaRPr lang="ru-RU" dirty="0"/>
        </a:p>
      </dgm:t>
    </dgm:pt>
    <dgm:pt modelId="{884A0BAF-91FF-4097-ADFD-1418AABF3A57}" type="parTrans" cxnId="{8CC94828-9F1E-4917-8DCA-3B5BAECD4F4D}">
      <dgm:prSet/>
      <dgm:spPr/>
      <dgm:t>
        <a:bodyPr/>
        <a:lstStyle/>
        <a:p>
          <a:endParaRPr lang="ru-RU"/>
        </a:p>
      </dgm:t>
    </dgm:pt>
    <dgm:pt modelId="{E5EBBB15-351B-472A-9E58-0FFF4A5453C4}" type="sibTrans" cxnId="{8CC94828-9F1E-4917-8DCA-3B5BAECD4F4D}">
      <dgm:prSet/>
      <dgm:spPr/>
      <dgm:t>
        <a:bodyPr/>
        <a:lstStyle/>
        <a:p>
          <a:endParaRPr lang="ru-RU"/>
        </a:p>
      </dgm:t>
    </dgm:pt>
    <dgm:pt modelId="{17CD3990-E37E-4368-983E-34BAAFF6B4C3}">
      <dgm:prSet/>
      <dgm:spPr/>
      <dgm:t>
        <a:bodyPr/>
        <a:lstStyle/>
        <a:p>
          <a:r>
            <a:rPr lang="ru-RU" dirty="0" smtClean="0"/>
            <a:t>Поддержка производства льна</a:t>
          </a:r>
          <a:endParaRPr lang="ru-RU" dirty="0"/>
        </a:p>
      </dgm:t>
    </dgm:pt>
    <dgm:pt modelId="{8392F83F-67FF-4D01-8A6A-A4A59343F83B}" type="parTrans" cxnId="{AE4F9DCE-3B5F-4AD0-80D9-03983BB415A4}">
      <dgm:prSet/>
      <dgm:spPr/>
      <dgm:t>
        <a:bodyPr/>
        <a:lstStyle/>
        <a:p>
          <a:endParaRPr lang="ru-RU"/>
        </a:p>
      </dgm:t>
    </dgm:pt>
    <dgm:pt modelId="{FEB379C1-9F7E-423E-A3A4-7830C017F656}" type="sibTrans" cxnId="{AE4F9DCE-3B5F-4AD0-80D9-03983BB415A4}">
      <dgm:prSet/>
      <dgm:spPr/>
      <dgm:t>
        <a:bodyPr/>
        <a:lstStyle/>
        <a:p>
          <a:endParaRPr lang="ru-RU"/>
        </a:p>
      </dgm:t>
    </dgm:pt>
    <dgm:pt modelId="{A2FE4498-2C37-4A5D-92A4-3F068B92AE3B}">
      <dgm:prSet/>
      <dgm:spPr/>
      <dgm:t>
        <a:bodyPr/>
        <a:lstStyle/>
        <a:p>
          <a:r>
            <a:rPr lang="ru-RU" dirty="0" smtClean="0"/>
            <a:t>Областная программа льготного кредитования</a:t>
          </a:r>
          <a:endParaRPr lang="ru-RU" dirty="0"/>
        </a:p>
      </dgm:t>
    </dgm:pt>
    <dgm:pt modelId="{48751F62-6C71-40C1-8ED6-C98DA2A17603}" type="parTrans" cxnId="{C2AFBDA1-C894-4E6A-86BA-ACDDF9A3ADB6}">
      <dgm:prSet/>
      <dgm:spPr/>
      <dgm:t>
        <a:bodyPr/>
        <a:lstStyle/>
        <a:p>
          <a:endParaRPr lang="ru-RU"/>
        </a:p>
      </dgm:t>
    </dgm:pt>
    <dgm:pt modelId="{867C3889-DAFB-4607-A6C3-70AF487CC40F}" type="sibTrans" cxnId="{C2AFBDA1-C894-4E6A-86BA-ACDDF9A3ADB6}">
      <dgm:prSet/>
      <dgm:spPr/>
      <dgm:t>
        <a:bodyPr/>
        <a:lstStyle/>
        <a:p>
          <a:endParaRPr lang="ru-RU"/>
        </a:p>
      </dgm:t>
    </dgm:pt>
    <dgm:pt modelId="{161A7D7F-2226-4164-BFD8-688F098097E3}">
      <dgm:prSet/>
      <dgm:spPr/>
      <dgm:t>
        <a:bodyPr/>
        <a:lstStyle/>
        <a:p>
          <a:r>
            <a:rPr lang="ru-RU" dirty="0" smtClean="0"/>
            <a:t>Поддержка кадрового потенциала</a:t>
          </a:r>
          <a:endParaRPr lang="ru-RU" dirty="0"/>
        </a:p>
      </dgm:t>
    </dgm:pt>
    <dgm:pt modelId="{C155DE4D-C4CB-41A1-A025-6AA7FC9BB1C5}" type="parTrans" cxnId="{C6D47E03-14C9-4E44-AC35-8F516DDBCD2B}">
      <dgm:prSet/>
      <dgm:spPr/>
      <dgm:t>
        <a:bodyPr/>
        <a:lstStyle/>
        <a:p>
          <a:endParaRPr lang="ru-RU"/>
        </a:p>
      </dgm:t>
    </dgm:pt>
    <dgm:pt modelId="{1FD62700-C5BC-414E-BACD-9DF394C31495}" type="sibTrans" cxnId="{C6D47E03-14C9-4E44-AC35-8F516DDBCD2B}">
      <dgm:prSet/>
      <dgm:spPr/>
      <dgm:t>
        <a:bodyPr/>
        <a:lstStyle/>
        <a:p>
          <a:endParaRPr lang="ru-RU"/>
        </a:p>
      </dgm:t>
    </dgm:pt>
    <dgm:pt modelId="{6EC61257-F690-4DE1-942C-35373C1CDE14}">
      <dgm:prSet/>
      <dgm:spPr/>
      <dgm:t>
        <a:bodyPr/>
        <a:lstStyle/>
        <a:p>
          <a:r>
            <a:rPr lang="ru-RU" dirty="0" smtClean="0"/>
            <a:t>Развитие овощеводства защищенного грунта</a:t>
          </a:r>
          <a:endParaRPr lang="ru-RU" dirty="0"/>
        </a:p>
      </dgm:t>
    </dgm:pt>
    <dgm:pt modelId="{A3402683-0683-4217-8B90-55C3FA8A9036}" type="parTrans" cxnId="{7952306E-FEC9-4F9E-B436-F53E6AA88872}">
      <dgm:prSet/>
      <dgm:spPr/>
      <dgm:t>
        <a:bodyPr/>
        <a:lstStyle/>
        <a:p>
          <a:endParaRPr lang="ru-RU"/>
        </a:p>
      </dgm:t>
    </dgm:pt>
    <dgm:pt modelId="{F2F2857E-F82C-4281-821B-5D1732D3F34D}" type="sibTrans" cxnId="{7952306E-FEC9-4F9E-B436-F53E6AA88872}">
      <dgm:prSet/>
      <dgm:spPr/>
      <dgm:t>
        <a:bodyPr/>
        <a:lstStyle/>
        <a:p>
          <a:endParaRPr lang="ru-RU"/>
        </a:p>
      </dgm:t>
    </dgm:pt>
    <dgm:pt modelId="{E203B4C4-1392-4E20-A3CD-10E84A893367}">
      <dgm:prSet/>
      <dgm:spPr/>
      <dgm:t>
        <a:bodyPr/>
        <a:lstStyle/>
        <a:p>
          <a:r>
            <a:rPr lang="ru-RU" dirty="0" smtClean="0"/>
            <a:t>Оформление прав на земли сельскохозяйственного назначения</a:t>
          </a:r>
          <a:endParaRPr lang="ru-RU" dirty="0"/>
        </a:p>
      </dgm:t>
    </dgm:pt>
    <dgm:pt modelId="{9886BC27-823E-4717-9A8E-87DAEB2D9225}" type="parTrans" cxnId="{145FC748-9B6F-4330-97AA-03EC472F43AA}">
      <dgm:prSet/>
      <dgm:spPr/>
      <dgm:t>
        <a:bodyPr/>
        <a:lstStyle/>
        <a:p>
          <a:endParaRPr lang="ru-RU"/>
        </a:p>
      </dgm:t>
    </dgm:pt>
    <dgm:pt modelId="{1971ED11-4653-492D-8A13-1D1919E0CF7D}" type="sibTrans" cxnId="{145FC748-9B6F-4330-97AA-03EC472F43AA}">
      <dgm:prSet/>
      <dgm:spPr/>
      <dgm:t>
        <a:bodyPr/>
        <a:lstStyle/>
        <a:p>
          <a:endParaRPr lang="ru-RU"/>
        </a:p>
      </dgm:t>
    </dgm:pt>
    <dgm:pt modelId="{2FB6130D-5BC6-4352-89B1-F09283991F0F}">
      <dgm:prSet/>
      <dgm:spPr/>
      <dgm:t>
        <a:bodyPr/>
        <a:lstStyle/>
        <a:p>
          <a:r>
            <a:rPr lang="ru-RU" dirty="0" smtClean="0"/>
            <a:t>Поддержка граждан, ведущих ЛПХ</a:t>
          </a:r>
          <a:endParaRPr lang="ru-RU" dirty="0"/>
        </a:p>
      </dgm:t>
    </dgm:pt>
    <dgm:pt modelId="{359B5669-5F20-43FE-BCCC-DD5CC819EF83}" type="parTrans" cxnId="{14C62EBA-784B-44E3-B19B-D93634EC7235}">
      <dgm:prSet/>
      <dgm:spPr/>
      <dgm:t>
        <a:bodyPr/>
        <a:lstStyle/>
        <a:p>
          <a:endParaRPr lang="ru-RU"/>
        </a:p>
      </dgm:t>
    </dgm:pt>
    <dgm:pt modelId="{75743FFD-47AF-4D61-B5EF-94F0303D8089}" type="sibTrans" cxnId="{14C62EBA-784B-44E3-B19B-D93634EC7235}">
      <dgm:prSet/>
      <dgm:spPr/>
      <dgm:t>
        <a:bodyPr/>
        <a:lstStyle/>
        <a:p>
          <a:endParaRPr lang="ru-RU"/>
        </a:p>
      </dgm:t>
    </dgm:pt>
    <dgm:pt modelId="{4871E029-5C4B-4A56-B994-2AA8D93431FE}">
      <dgm:prSet/>
      <dgm:spPr/>
      <dgm:t>
        <a:bodyPr/>
        <a:lstStyle/>
        <a:p>
          <a:r>
            <a:rPr lang="ru-RU" dirty="0" smtClean="0"/>
            <a:t>Реструктуризация долгов</a:t>
          </a:r>
          <a:endParaRPr lang="ru-RU" dirty="0"/>
        </a:p>
      </dgm:t>
    </dgm:pt>
    <dgm:pt modelId="{11EB1C32-F285-43CF-B16C-E64F5519535F}" type="parTrans" cxnId="{B497A53E-F19C-4054-83C2-DD79B43409DE}">
      <dgm:prSet/>
      <dgm:spPr/>
      <dgm:t>
        <a:bodyPr/>
        <a:lstStyle/>
        <a:p>
          <a:endParaRPr lang="ru-RU"/>
        </a:p>
      </dgm:t>
    </dgm:pt>
    <dgm:pt modelId="{9B4EFF91-328D-429F-8360-0DC7E62B0D0E}" type="sibTrans" cxnId="{B497A53E-F19C-4054-83C2-DD79B43409DE}">
      <dgm:prSet/>
      <dgm:spPr/>
      <dgm:t>
        <a:bodyPr/>
        <a:lstStyle/>
        <a:p>
          <a:endParaRPr lang="ru-RU"/>
        </a:p>
      </dgm:t>
    </dgm:pt>
    <dgm:pt modelId="{F8838327-8BA7-4961-820F-00B2101D69E7}">
      <dgm:prSet/>
      <dgm:spPr/>
      <dgm:t>
        <a:bodyPr/>
        <a:lstStyle/>
        <a:p>
          <a:r>
            <a:rPr lang="ru-RU" dirty="0" smtClean="0"/>
            <a:t>Поддержка организаций, осуществляющих утилизацию биоотходов</a:t>
          </a:r>
          <a:endParaRPr lang="ru-RU" dirty="0"/>
        </a:p>
      </dgm:t>
    </dgm:pt>
    <dgm:pt modelId="{38DE87D3-14DD-41E7-B745-34DD95274368}" type="parTrans" cxnId="{C0DE3B49-EAFD-400A-9754-86F00C944217}">
      <dgm:prSet/>
      <dgm:spPr/>
      <dgm:t>
        <a:bodyPr/>
        <a:lstStyle/>
        <a:p>
          <a:endParaRPr lang="ru-RU"/>
        </a:p>
      </dgm:t>
    </dgm:pt>
    <dgm:pt modelId="{C4EA28B3-CE39-4604-97B2-1841975EB1D3}" type="sibTrans" cxnId="{C0DE3B49-EAFD-400A-9754-86F00C944217}">
      <dgm:prSet/>
      <dgm:spPr/>
      <dgm:t>
        <a:bodyPr/>
        <a:lstStyle/>
        <a:p>
          <a:endParaRPr lang="ru-RU"/>
        </a:p>
      </dgm:t>
    </dgm:pt>
    <dgm:pt modelId="{B400EA49-1FB9-4FF7-BBFB-10C301FC2FAB}" type="pres">
      <dgm:prSet presAssocID="{6A3482F2-EE09-47D5-92C7-E1D7378AA18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FCA7F4-7DA4-4AE6-9AB2-9266EA786DC7}" type="pres">
      <dgm:prSet presAssocID="{18FA8858-8E53-4896-BD37-6C17E08C6BED}" presName="composite" presStyleCnt="0"/>
      <dgm:spPr/>
    </dgm:pt>
    <dgm:pt modelId="{0C9754BB-C4E6-4E25-8900-28BE1C8101C6}" type="pres">
      <dgm:prSet presAssocID="{18FA8858-8E53-4896-BD37-6C17E08C6BED}" presName="rect1" presStyleLbl="trAlignAcc1" presStyleIdx="0" presStyleCnt="11" custScaleX="128013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3BF43-4471-461A-BF71-3AB03948D990}" type="pres">
      <dgm:prSet presAssocID="{18FA8858-8E53-4896-BD37-6C17E08C6BED}" presName="rect2" presStyleLbl="fgImgPlace1" presStyleIdx="0" presStyleCnt="11" custScaleX="128012" custLinFactX="-261" custLinFactNeighborX="-100000" custLinFactNeighborY="175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ru-RU"/>
        </a:p>
      </dgm:t>
    </dgm:pt>
    <dgm:pt modelId="{C8D540BC-567F-4919-BEA2-85A7FFBF76FA}" type="pres">
      <dgm:prSet presAssocID="{60055CD6-146F-47F9-995C-5B03E9BFA6E9}" presName="sibTrans" presStyleCnt="0"/>
      <dgm:spPr/>
    </dgm:pt>
    <dgm:pt modelId="{375AB013-FC44-421C-8F97-9EC40082651F}" type="pres">
      <dgm:prSet presAssocID="{8882EB61-BD68-424D-A700-3F561C5B8976}" presName="composite" presStyleCnt="0"/>
      <dgm:spPr/>
    </dgm:pt>
    <dgm:pt modelId="{5CBC12DF-054B-47E6-998E-9D0D1B9E9CA1}" type="pres">
      <dgm:prSet presAssocID="{8882EB61-BD68-424D-A700-3F561C5B8976}" presName="rect1" presStyleLbl="trAlignAcc1" presStyleIdx="1" presStyleCnt="11" custScaleX="132214" custLinFactNeighborX="17535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1F039-80D1-4C56-AD34-B7363CC0CFF3}" type="pres">
      <dgm:prSet presAssocID="{8882EB61-BD68-424D-A700-3F561C5B8976}" presName="rect2" presStyleLbl="fgImgPlace1" presStyleIdx="1" presStyleCnt="11" custScaleX="132214" custLinFactNeighborX="1666" custLinFactNeighborY="1757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C59C35-31C7-4242-8D26-F9BD3CA8D501}" type="pres">
      <dgm:prSet presAssocID="{09FB1FE8-6EFD-4189-B8B2-19ED188B29C3}" presName="sibTrans" presStyleCnt="0"/>
      <dgm:spPr/>
    </dgm:pt>
    <dgm:pt modelId="{EDEBC33D-6237-4E2A-A418-163DAA4D75ED}" type="pres">
      <dgm:prSet presAssocID="{63C55B57-5F3D-46A9-A825-BBD5DD5CEF4D}" presName="composite" presStyleCnt="0"/>
      <dgm:spPr/>
    </dgm:pt>
    <dgm:pt modelId="{876CC553-8C4F-4BCD-ADEB-14DEEA059095}" type="pres">
      <dgm:prSet presAssocID="{63C55B57-5F3D-46A9-A825-BBD5DD5CEF4D}" presName="rect1" presStyleLbl="trAlignAcc1" presStyleIdx="2" presStyleCnt="11" custScaleX="128013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DF156-8BBE-4BFF-A70E-E5E371A4335D}" type="pres">
      <dgm:prSet presAssocID="{63C55B57-5F3D-46A9-A825-BBD5DD5CEF4D}" presName="rect2" presStyleLbl="fgImgPlace1" presStyleIdx="2" presStyleCnt="11" custScaleX="128012" custLinFactX="-261" custLinFactNeighborX="-100000" custLinFactNeighborY="1292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  <dgm:t>
        <a:bodyPr/>
        <a:lstStyle/>
        <a:p>
          <a:endParaRPr lang="ru-RU"/>
        </a:p>
      </dgm:t>
    </dgm:pt>
    <dgm:pt modelId="{C715855A-4E24-4748-8E03-A64B0EB4DF04}" type="pres">
      <dgm:prSet presAssocID="{E5EBBB15-351B-472A-9E58-0FFF4A5453C4}" presName="sibTrans" presStyleCnt="0"/>
      <dgm:spPr/>
    </dgm:pt>
    <dgm:pt modelId="{08B94B5F-0D67-41B9-AEE5-5B11FC4DB8EA}" type="pres">
      <dgm:prSet presAssocID="{17CD3990-E37E-4368-983E-34BAAFF6B4C3}" presName="composite" presStyleCnt="0"/>
      <dgm:spPr/>
    </dgm:pt>
    <dgm:pt modelId="{E5034C36-CB59-412E-91D6-3E82A6B39BFB}" type="pres">
      <dgm:prSet presAssocID="{17CD3990-E37E-4368-983E-34BAAFF6B4C3}" presName="rect1" presStyleLbl="trAlignAcc1" presStyleIdx="3" presStyleCnt="11" custScaleX="132214" custLinFactNeighborX="17535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92928-0A7C-4A48-BD7D-7395964F6CC6}" type="pres">
      <dgm:prSet presAssocID="{17CD3990-E37E-4368-983E-34BAAFF6B4C3}" presName="rect2" presStyleLbl="fgImgPlace1" presStyleIdx="3" presStyleCnt="11" custScaleX="132214" custLinFactNeighborX="-4413" custLinFactNeighborY="1292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ru-RU"/>
        </a:p>
      </dgm:t>
    </dgm:pt>
    <dgm:pt modelId="{2A45044A-D7A8-44E1-9F8E-DDF9225B03CB}" type="pres">
      <dgm:prSet presAssocID="{FEB379C1-9F7E-423E-A3A4-7830C017F656}" presName="sibTrans" presStyleCnt="0"/>
      <dgm:spPr/>
    </dgm:pt>
    <dgm:pt modelId="{9487FE61-95F8-4D03-B224-3D1060FB27FB}" type="pres">
      <dgm:prSet presAssocID="{A2FE4498-2C37-4A5D-92A4-3F068B92AE3B}" presName="composite" presStyleCnt="0"/>
      <dgm:spPr/>
    </dgm:pt>
    <dgm:pt modelId="{DF736E27-C389-4517-95DD-A544D0981866}" type="pres">
      <dgm:prSet presAssocID="{A2FE4498-2C37-4A5D-92A4-3F068B92AE3B}" presName="rect1" presStyleLbl="trAlignAcc1" presStyleIdx="4" presStyleCnt="11" custScaleX="123735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44B75B-7D46-449E-B957-660096095E46}" type="pres">
      <dgm:prSet presAssocID="{A2FE4498-2C37-4A5D-92A4-3F068B92AE3B}" presName="rect2" presStyleLbl="fgImgPlace1" presStyleIdx="4" presStyleCnt="11" custScaleX="123735" custLinFactX="-261" custLinFactNeighborX="-100000" custLinFactNeighborY="1596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  <dgm:t>
        <a:bodyPr/>
        <a:lstStyle/>
        <a:p>
          <a:endParaRPr lang="ru-RU"/>
        </a:p>
      </dgm:t>
    </dgm:pt>
    <dgm:pt modelId="{D9EE9FD8-ED01-4A75-A69F-2DBDADD5B2CC}" type="pres">
      <dgm:prSet presAssocID="{867C3889-DAFB-4607-A6C3-70AF487CC40F}" presName="sibTrans" presStyleCnt="0"/>
      <dgm:spPr/>
    </dgm:pt>
    <dgm:pt modelId="{E6A3A8A7-761C-445F-A4A1-34C82D190576}" type="pres">
      <dgm:prSet presAssocID="{161A7D7F-2226-4164-BFD8-688F098097E3}" presName="composite" presStyleCnt="0"/>
      <dgm:spPr/>
    </dgm:pt>
    <dgm:pt modelId="{E26B9CF6-CFCE-4C71-8FFF-ABC11BB61C68}" type="pres">
      <dgm:prSet presAssocID="{161A7D7F-2226-4164-BFD8-688F098097E3}" presName="rect1" presStyleLbl="trAlignAcc1" presStyleIdx="5" presStyleCnt="11" custScaleX="127796" custLinFactNeighborX="22507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71FB5-7171-4DE5-B324-F4B8D7593816}" type="pres">
      <dgm:prSet presAssocID="{161A7D7F-2226-4164-BFD8-688F098097E3}" presName="rect2" presStyleLbl="fgImgPlace1" presStyleIdx="5" presStyleCnt="11" custScaleX="128723" custLinFactNeighborX="24714" custLinFactNeighborY="15961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ru-RU"/>
        </a:p>
      </dgm:t>
    </dgm:pt>
    <dgm:pt modelId="{874853DD-E2A0-46C1-84A7-DDFC9F6F799B}" type="pres">
      <dgm:prSet presAssocID="{1FD62700-C5BC-414E-BACD-9DF394C31495}" presName="sibTrans" presStyleCnt="0"/>
      <dgm:spPr/>
    </dgm:pt>
    <dgm:pt modelId="{689AA233-4D13-4A21-AE07-D240030ACF99}" type="pres">
      <dgm:prSet presAssocID="{6EC61257-F690-4DE1-942C-35373C1CDE14}" presName="composite" presStyleCnt="0"/>
      <dgm:spPr/>
    </dgm:pt>
    <dgm:pt modelId="{60B62940-2A6C-4C45-B650-EC55F805D944}" type="pres">
      <dgm:prSet presAssocID="{6EC61257-F690-4DE1-942C-35373C1CDE14}" presName="rect1" presStyleLbl="trAlignAcc1" presStyleIdx="6" presStyleCnt="11" custScaleX="123735" custLinFactNeighborX="-5842" custLinFactNeighborY="15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EA1C2C-B790-43D1-B0B0-6E834A6B8820}" type="pres">
      <dgm:prSet presAssocID="{6EC61257-F690-4DE1-942C-35373C1CDE14}" presName="rect2" presStyleLbl="fgImgPlace1" presStyleIdx="6" presStyleCnt="11" custScaleX="123735" custLinFactX="-261" custLinFactNeighborX="-100000" custLinFactNeighborY="18993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1269C59-A3FD-40CA-AEF4-18E9EE5E918B}" type="pres">
      <dgm:prSet presAssocID="{F2F2857E-F82C-4281-821B-5D1732D3F34D}" presName="sibTrans" presStyleCnt="0"/>
      <dgm:spPr/>
    </dgm:pt>
    <dgm:pt modelId="{CCCE9AFE-7BA8-415F-9EA2-CBB5FB35AC89}" type="pres">
      <dgm:prSet presAssocID="{2FB6130D-5BC6-4352-89B1-F09283991F0F}" presName="composite" presStyleCnt="0"/>
      <dgm:spPr/>
    </dgm:pt>
    <dgm:pt modelId="{4EE09DE0-FFD2-48D1-8113-7833E8C089E2}" type="pres">
      <dgm:prSet presAssocID="{2FB6130D-5BC6-4352-89B1-F09283991F0F}" presName="rect1" presStyleLbl="trAlignAcc1" presStyleIdx="7" presStyleCnt="11" custScaleX="125216" custLinFactNeighborX="22268" custLinFactNeighborY="13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5F8C23-05BB-4161-85EA-4DE482846B66}" type="pres">
      <dgm:prSet presAssocID="{2FB6130D-5BC6-4352-89B1-F09283991F0F}" presName="rect2" presStyleLbl="fgImgPlace1" presStyleIdx="7" presStyleCnt="11" custScaleX="120444" custScaleY="101212" custLinFactNeighborX="14495" custLinFactNeighborY="1954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  <dgm:t>
        <a:bodyPr/>
        <a:lstStyle/>
        <a:p>
          <a:endParaRPr lang="ru-RU"/>
        </a:p>
      </dgm:t>
    </dgm:pt>
    <dgm:pt modelId="{EC46F52B-009F-4997-8AD2-4EDCD40732EB}" type="pres">
      <dgm:prSet presAssocID="{75743FFD-47AF-4D61-B5EF-94F0303D8089}" presName="sibTrans" presStyleCnt="0"/>
      <dgm:spPr/>
    </dgm:pt>
    <dgm:pt modelId="{57110D4F-83B8-42A0-B650-0F3EDFDA553B}" type="pres">
      <dgm:prSet presAssocID="{E203B4C4-1392-4E20-A3CD-10E84A893367}" presName="composite" presStyleCnt="0"/>
      <dgm:spPr/>
    </dgm:pt>
    <dgm:pt modelId="{17AB22FF-18BE-4539-A8EC-4D816BC24B49}" type="pres">
      <dgm:prSet presAssocID="{E203B4C4-1392-4E20-A3CD-10E84A893367}" presName="rect1" presStyleLbl="trAlignAcc1" presStyleIdx="8" presStyleCnt="11" custScaleX="91273" custLinFactNeighborX="3792" custLinFactNeighborY="21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E0183-360E-49F6-B07C-C7D7C03960D1}" type="pres">
      <dgm:prSet presAssocID="{E203B4C4-1392-4E20-A3CD-10E84A893367}" presName="rect2" presStyleLbl="fgImgPlace1" presStyleIdx="8" presStyleCnt="11" custScaleX="127796" custLinFactNeighborX="25178" custLinFactNeighborY="18993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  <dgm:t>
        <a:bodyPr/>
        <a:lstStyle/>
        <a:p>
          <a:endParaRPr lang="ru-RU"/>
        </a:p>
      </dgm:t>
    </dgm:pt>
    <dgm:pt modelId="{0533A1D6-0FFC-4A84-B786-BB047689C934}" type="pres">
      <dgm:prSet presAssocID="{1971ED11-4653-492D-8A13-1D1919E0CF7D}" presName="sibTrans" presStyleCnt="0"/>
      <dgm:spPr/>
    </dgm:pt>
    <dgm:pt modelId="{EA77AD7E-1880-4B50-9064-B1A3C00B07E2}" type="pres">
      <dgm:prSet presAssocID="{4871E029-5C4B-4A56-B994-2AA8D93431FE}" presName="composite" presStyleCnt="0"/>
      <dgm:spPr/>
    </dgm:pt>
    <dgm:pt modelId="{BE5DB2F6-2273-4224-B597-03A71BDC0246}" type="pres">
      <dgm:prSet presAssocID="{4871E029-5C4B-4A56-B994-2AA8D93431FE}" presName="rect1" presStyleLbl="trAlignAcc1" presStyleIdx="9" presStyleCnt="11" custLinFactNeighborX="988" custLinFactNeighborY="21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CA95D-1E91-45B0-9DAE-1AD2E4EBFEEB}" type="pres">
      <dgm:prSet presAssocID="{4871E029-5C4B-4A56-B994-2AA8D93431FE}" presName="rect2" presStyleLbl="fgImgPlace1" presStyleIdx="9" presStyleCnt="11" custScaleX="115499" custLinFactNeighborX="7572" custLinFactNeighborY="16156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ru-RU"/>
        </a:p>
      </dgm:t>
    </dgm:pt>
    <dgm:pt modelId="{8E0A21E8-0017-4ACB-ACAF-A7A8E60C62C5}" type="pres">
      <dgm:prSet presAssocID="{9B4EFF91-328D-429F-8360-0DC7E62B0D0E}" presName="sibTrans" presStyleCnt="0"/>
      <dgm:spPr/>
    </dgm:pt>
    <dgm:pt modelId="{1F730A00-BFBE-4E9E-940E-BBE034DD7A20}" type="pres">
      <dgm:prSet presAssocID="{F8838327-8BA7-4961-820F-00B2101D69E7}" presName="composite" presStyleCnt="0"/>
      <dgm:spPr/>
    </dgm:pt>
    <dgm:pt modelId="{711145F7-3D8A-4BE0-AA4F-725D53F6B997}" type="pres">
      <dgm:prSet presAssocID="{F8838327-8BA7-4961-820F-00B2101D69E7}" presName="rect1" presStyleLbl="trAlignAcc1" presStyleIdx="10" presStyleCnt="11" custLinFactNeighborX="2796" custLinFactNeighborY="21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4EB39-EEE8-431B-889B-2F1EF5CFF198}" type="pres">
      <dgm:prSet presAssocID="{F8838327-8BA7-4961-820F-00B2101D69E7}" presName="rect2" presStyleLbl="fgImgPlace1" presStyleIdx="10" presStyleCnt="11" custLinFactNeighborX="-9526" custLinFactNeighborY="15142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ru-RU"/>
        </a:p>
      </dgm:t>
    </dgm:pt>
  </dgm:ptLst>
  <dgm:cxnLst>
    <dgm:cxn modelId="{2381A972-FD73-4F2F-974D-E2F8B70AD72C}" type="presOf" srcId="{2FB6130D-5BC6-4352-89B1-F09283991F0F}" destId="{4EE09DE0-FFD2-48D1-8113-7833E8C089E2}" srcOrd="0" destOrd="0" presId="urn:microsoft.com/office/officeart/2008/layout/PictureStrips"/>
    <dgm:cxn modelId="{8CC94828-9F1E-4917-8DCA-3B5BAECD4F4D}" srcId="{6A3482F2-EE09-47D5-92C7-E1D7378AA187}" destId="{63C55B57-5F3D-46A9-A825-BBD5DD5CEF4D}" srcOrd="2" destOrd="0" parTransId="{884A0BAF-91FF-4097-ADFD-1418AABF3A57}" sibTransId="{E5EBBB15-351B-472A-9E58-0FFF4A5453C4}"/>
    <dgm:cxn modelId="{B1667CD8-9015-4321-A844-F65B064B514F}" type="presOf" srcId="{4871E029-5C4B-4A56-B994-2AA8D93431FE}" destId="{BE5DB2F6-2273-4224-B597-03A71BDC0246}" srcOrd="0" destOrd="0" presId="urn:microsoft.com/office/officeart/2008/layout/PictureStrips"/>
    <dgm:cxn modelId="{C6D47E03-14C9-4E44-AC35-8F516DDBCD2B}" srcId="{6A3482F2-EE09-47D5-92C7-E1D7378AA187}" destId="{161A7D7F-2226-4164-BFD8-688F098097E3}" srcOrd="5" destOrd="0" parTransId="{C155DE4D-C4CB-41A1-A025-6AA7FC9BB1C5}" sibTransId="{1FD62700-C5BC-414E-BACD-9DF394C31495}"/>
    <dgm:cxn modelId="{89B6AEDD-9B08-41AB-9393-5B0809CCB392}" type="presOf" srcId="{161A7D7F-2226-4164-BFD8-688F098097E3}" destId="{E26B9CF6-CFCE-4C71-8FFF-ABC11BB61C68}" srcOrd="0" destOrd="0" presId="urn:microsoft.com/office/officeart/2008/layout/PictureStrips"/>
    <dgm:cxn modelId="{4FE64932-B208-4484-9F50-23EE00373E94}" type="presOf" srcId="{6EC61257-F690-4DE1-942C-35373C1CDE14}" destId="{60B62940-2A6C-4C45-B650-EC55F805D944}" srcOrd="0" destOrd="0" presId="urn:microsoft.com/office/officeart/2008/layout/PictureStrips"/>
    <dgm:cxn modelId="{14C62EBA-784B-44E3-B19B-D93634EC7235}" srcId="{6A3482F2-EE09-47D5-92C7-E1D7378AA187}" destId="{2FB6130D-5BC6-4352-89B1-F09283991F0F}" srcOrd="7" destOrd="0" parTransId="{359B5669-5F20-43FE-BCCC-DD5CC819EF83}" sibTransId="{75743FFD-47AF-4D61-B5EF-94F0303D8089}"/>
    <dgm:cxn modelId="{B497A53E-F19C-4054-83C2-DD79B43409DE}" srcId="{6A3482F2-EE09-47D5-92C7-E1D7378AA187}" destId="{4871E029-5C4B-4A56-B994-2AA8D93431FE}" srcOrd="9" destOrd="0" parTransId="{11EB1C32-F285-43CF-B16C-E64F5519535F}" sibTransId="{9B4EFF91-328D-429F-8360-0DC7E62B0D0E}"/>
    <dgm:cxn modelId="{D4004828-7996-4A2A-9992-67607831C418}" type="presOf" srcId="{A2FE4498-2C37-4A5D-92A4-3F068B92AE3B}" destId="{DF736E27-C389-4517-95DD-A544D0981866}" srcOrd="0" destOrd="0" presId="urn:microsoft.com/office/officeart/2008/layout/PictureStrips"/>
    <dgm:cxn modelId="{447FA0B8-B0C4-47FE-B87F-9FB9F5551547}" srcId="{6A3482F2-EE09-47D5-92C7-E1D7378AA187}" destId="{8882EB61-BD68-424D-A700-3F561C5B8976}" srcOrd="1" destOrd="0" parTransId="{4799270D-16B9-47E1-B48D-BFAF1EC37F0A}" sibTransId="{09FB1FE8-6EFD-4189-B8B2-19ED188B29C3}"/>
    <dgm:cxn modelId="{AE4F9DCE-3B5F-4AD0-80D9-03983BB415A4}" srcId="{6A3482F2-EE09-47D5-92C7-E1D7378AA187}" destId="{17CD3990-E37E-4368-983E-34BAAFF6B4C3}" srcOrd="3" destOrd="0" parTransId="{8392F83F-67FF-4D01-8A6A-A4A59343F83B}" sibTransId="{FEB379C1-9F7E-423E-A3A4-7830C017F656}"/>
    <dgm:cxn modelId="{CA417E64-09E2-4529-8E1C-32D82F4DC721}" type="presOf" srcId="{6A3482F2-EE09-47D5-92C7-E1D7378AA187}" destId="{B400EA49-1FB9-4FF7-BBFB-10C301FC2FAB}" srcOrd="0" destOrd="0" presId="urn:microsoft.com/office/officeart/2008/layout/PictureStrips"/>
    <dgm:cxn modelId="{C2AFBDA1-C894-4E6A-86BA-ACDDF9A3ADB6}" srcId="{6A3482F2-EE09-47D5-92C7-E1D7378AA187}" destId="{A2FE4498-2C37-4A5D-92A4-3F068B92AE3B}" srcOrd="4" destOrd="0" parTransId="{48751F62-6C71-40C1-8ED6-C98DA2A17603}" sibTransId="{867C3889-DAFB-4607-A6C3-70AF487CC40F}"/>
    <dgm:cxn modelId="{59E85BD6-A17D-47A0-99D1-4E0F491C3B44}" type="presOf" srcId="{18FA8858-8E53-4896-BD37-6C17E08C6BED}" destId="{0C9754BB-C4E6-4E25-8900-28BE1C8101C6}" srcOrd="0" destOrd="0" presId="urn:microsoft.com/office/officeart/2008/layout/PictureStrips"/>
    <dgm:cxn modelId="{ABEEA000-E58D-45A1-88F5-3F63B8239107}" type="presOf" srcId="{F8838327-8BA7-4961-820F-00B2101D69E7}" destId="{711145F7-3D8A-4BE0-AA4F-725D53F6B997}" srcOrd="0" destOrd="0" presId="urn:microsoft.com/office/officeart/2008/layout/PictureStrips"/>
    <dgm:cxn modelId="{15C883C2-73ED-47F7-B524-BB197572DACD}" type="presOf" srcId="{E203B4C4-1392-4E20-A3CD-10E84A893367}" destId="{17AB22FF-18BE-4539-A8EC-4D816BC24B49}" srcOrd="0" destOrd="0" presId="urn:microsoft.com/office/officeart/2008/layout/PictureStrips"/>
    <dgm:cxn modelId="{43F27775-89D2-4FD0-AFA7-6F3CCE029974}" type="presOf" srcId="{63C55B57-5F3D-46A9-A825-BBD5DD5CEF4D}" destId="{876CC553-8C4F-4BCD-ADEB-14DEEA059095}" srcOrd="0" destOrd="0" presId="urn:microsoft.com/office/officeart/2008/layout/PictureStrips"/>
    <dgm:cxn modelId="{F0652EBE-6C81-462E-B30E-15408D5286D3}" type="presOf" srcId="{8882EB61-BD68-424D-A700-3F561C5B8976}" destId="{5CBC12DF-054B-47E6-998E-9D0D1B9E9CA1}" srcOrd="0" destOrd="0" presId="urn:microsoft.com/office/officeart/2008/layout/PictureStrips"/>
    <dgm:cxn modelId="{145FC748-9B6F-4330-97AA-03EC472F43AA}" srcId="{6A3482F2-EE09-47D5-92C7-E1D7378AA187}" destId="{E203B4C4-1392-4E20-A3CD-10E84A893367}" srcOrd="8" destOrd="0" parTransId="{9886BC27-823E-4717-9A8E-87DAEB2D9225}" sibTransId="{1971ED11-4653-492D-8A13-1D1919E0CF7D}"/>
    <dgm:cxn modelId="{88C848C3-2ABE-4786-B5F8-E591287AFBD3}" type="presOf" srcId="{17CD3990-E37E-4368-983E-34BAAFF6B4C3}" destId="{E5034C36-CB59-412E-91D6-3E82A6B39BFB}" srcOrd="0" destOrd="0" presId="urn:microsoft.com/office/officeart/2008/layout/PictureStrips"/>
    <dgm:cxn modelId="{7952306E-FEC9-4F9E-B436-F53E6AA88872}" srcId="{6A3482F2-EE09-47D5-92C7-E1D7378AA187}" destId="{6EC61257-F690-4DE1-942C-35373C1CDE14}" srcOrd="6" destOrd="0" parTransId="{A3402683-0683-4217-8B90-55C3FA8A9036}" sibTransId="{F2F2857E-F82C-4281-821B-5D1732D3F34D}"/>
    <dgm:cxn modelId="{CC530F79-5062-49B1-8555-CC4356609218}" srcId="{6A3482F2-EE09-47D5-92C7-E1D7378AA187}" destId="{18FA8858-8E53-4896-BD37-6C17E08C6BED}" srcOrd="0" destOrd="0" parTransId="{A09C0E64-AD48-4537-B13F-D7D8026E6AE7}" sibTransId="{60055CD6-146F-47F9-995C-5B03E9BFA6E9}"/>
    <dgm:cxn modelId="{C0DE3B49-EAFD-400A-9754-86F00C944217}" srcId="{6A3482F2-EE09-47D5-92C7-E1D7378AA187}" destId="{F8838327-8BA7-4961-820F-00B2101D69E7}" srcOrd="10" destOrd="0" parTransId="{38DE87D3-14DD-41E7-B745-34DD95274368}" sibTransId="{C4EA28B3-CE39-4604-97B2-1841975EB1D3}"/>
    <dgm:cxn modelId="{450BC1BF-E640-49BE-BC08-33F602CE4325}" type="presParOf" srcId="{B400EA49-1FB9-4FF7-BBFB-10C301FC2FAB}" destId="{CFFCA7F4-7DA4-4AE6-9AB2-9266EA786DC7}" srcOrd="0" destOrd="0" presId="urn:microsoft.com/office/officeart/2008/layout/PictureStrips"/>
    <dgm:cxn modelId="{33D68F14-7E79-47EF-879D-D1CFE6AA33B1}" type="presParOf" srcId="{CFFCA7F4-7DA4-4AE6-9AB2-9266EA786DC7}" destId="{0C9754BB-C4E6-4E25-8900-28BE1C8101C6}" srcOrd="0" destOrd="0" presId="urn:microsoft.com/office/officeart/2008/layout/PictureStrips"/>
    <dgm:cxn modelId="{26FA82AB-E8B7-46C4-80A3-2F4AA0B5DA6C}" type="presParOf" srcId="{CFFCA7F4-7DA4-4AE6-9AB2-9266EA786DC7}" destId="{1803BF43-4471-461A-BF71-3AB03948D990}" srcOrd="1" destOrd="0" presId="urn:microsoft.com/office/officeart/2008/layout/PictureStrips"/>
    <dgm:cxn modelId="{A050E311-1709-414E-8917-0D9831C83F61}" type="presParOf" srcId="{B400EA49-1FB9-4FF7-BBFB-10C301FC2FAB}" destId="{C8D540BC-567F-4919-BEA2-85A7FFBF76FA}" srcOrd="1" destOrd="0" presId="urn:microsoft.com/office/officeart/2008/layout/PictureStrips"/>
    <dgm:cxn modelId="{49AFDA76-4A35-4722-A561-C381C7705AF8}" type="presParOf" srcId="{B400EA49-1FB9-4FF7-BBFB-10C301FC2FAB}" destId="{375AB013-FC44-421C-8F97-9EC40082651F}" srcOrd="2" destOrd="0" presId="urn:microsoft.com/office/officeart/2008/layout/PictureStrips"/>
    <dgm:cxn modelId="{6B081B5D-7AD8-49DF-9885-129CED9566BC}" type="presParOf" srcId="{375AB013-FC44-421C-8F97-9EC40082651F}" destId="{5CBC12DF-054B-47E6-998E-9D0D1B9E9CA1}" srcOrd="0" destOrd="0" presId="urn:microsoft.com/office/officeart/2008/layout/PictureStrips"/>
    <dgm:cxn modelId="{8347927B-2672-499C-ABC5-0CF44482ABC3}" type="presParOf" srcId="{375AB013-FC44-421C-8F97-9EC40082651F}" destId="{EC41F039-80D1-4C56-AD34-B7363CC0CFF3}" srcOrd="1" destOrd="0" presId="urn:microsoft.com/office/officeart/2008/layout/PictureStrips"/>
    <dgm:cxn modelId="{82E3119C-C031-49F1-B213-CE9D3903D8CD}" type="presParOf" srcId="{B400EA49-1FB9-4FF7-BBFB-10C301FC2FAB}" destId="{49C59C35-31C7-4242-8D26-F9BD3CA8D501}" srcOrd="3" destOrd="0" presId="urn:microsoft.com/office/officeart/2008/layout/PictureStrips"/>
    <dgm:cxn modelId="{917DFE9C-3631-4031-9277-31EA137D8DFC}" type="presParOf" srcId="{B400EA49-1FB9-4FF7-BBFB-10C301FC2FAB}" destId="{EDEBC33D-6237-4E2A-A418-163DAA4D75ED}" srcOrd="4" destOrd="0" presId="urn:microsoft.com/office/officeart/2008/layout/PictureStrips"/>
    <dgm:cxn modelId="{D14849B3-98CC-4BB0-AB65-790DDFC78CDD}" type="presParOf" srcId="{EDEBC33D-6237-4E2A-A418-163DAA4D75ED}" destId="{876CC553-8C4F-4BCD-ADEB-14DEEA059095}" srcOrd="0" destOrd="0" presId="urn:microsoft.com/office/officeart/2008/layout/PictureStrips"/>
    <dgm:cxn modelId="{8084A5C8-0D13-4924-9698-819E84C5A507}" type="presParOf" srcId="{EDEBC33D-6237-4E2A-A418-163DAA4D75ED}" destId="{A5DDF156-8BBE-4BFF-A70E-E5E371A4335D}" srcOrd="1" destOrd="0" presId="urn:microsoft.com/office/officeart/2008/layout/PictureStrips"/>
    <dgm:cxn modelId="{7A0375AD-6B93-4B27-8F15-C941DEF5E13E}" type="presParOf" srcId="{B400EA49-1FB9-4FF7-BBFB-10C301FC2FAB}" destId="{C715855A-4E24-4748-8E03-A64B0EB4DF04}" srcOrd="5" destOrd="0" presId="urn:microsoft.com/office/officeart/2008/layout/PictureStrips"/>
    <dgm:cxn modelId="{BEB2795A-2EA0-477A-9704-C015AAB76A2E}" type="presParOf" srcId="{B400EA49-1FB9-4FF7-BBFB-10C301FC2FAB}" destId="{08B94B5F-0D67-41B9-AEE5-5B11FC4DB8EA}" srcOrd="6" destOrd="0" presId="urn:microsoft.com/office/officeart/2008/layout/PictureStrips"/>
    <dgm:cxn modelId="{2C8CE091-2AFA-4207-9B68-F5F68108B2FF}" type="presParOf" srcId="{08B94B5F-0D67-41B9-AEE5-5B11FC4DB8EA}" destId="{E5034C36-CB59-412E-91D6-3E82A6B39BFB}" srcOrd="0" destOrd="0" presId="urn:microsoft.com/office/officeart/2008/layout/PictureStrips"/>
    <dgm:cxn modelId="{C5CE3C6D-D3E0-4966-B834-D3E4548B17AD}" type="presParOf" srcId="{08B94B5F-0D67-41B9-AEE5-5B11FC4DB8EA}" destId="{C5692928-0A7C-4A48-BD7D-7395964F6CC6}" srcOrd="1" destOrd="0" presId="urn:microsoft.com/office/officeart/2008/layout/PictureStrips"/>
    <dgm:cxn modelId="{37BD28C4-E73D-469A-A42D-F5B82C545BEF}" type="presParOf" srcId="{B400EA49-1FB9-4FF7-BBFB-10C301FC2FAB}" destId="{2A45044A-D7A8-44E1-9F8E-DDF9225B03CB}" srcOrd="7" destOrd="0" presId="urn:microsoft.com/office/officeart/2008/layout/PictureStrips"/>
    <dgm:cxn modelId="{609D19FF-C1A4-4599-BF8B-B0D34F7487E0}" type="presParOf" srcId="{B400EA49-1FB9-4FF7-BBFB-10C301FC2FAB}" destId="{9487FE61-95F8-4D03-B224-3D1060FB27FB}" srcOrd="8" destOrd="0" presId="urn:microsoft.com/office/officeart/2008/layout/PictureStrips"/>
    <dgm:cxn modelId="{62DEB1A2-ECF5-4CD8-88A0-0CD162EE0DAE}" type="presParOf" srcId="{9487FE61-95F8-4D03-B224-3D1060FB27FB}" destId="{DF736E27-C389-4517-95DD-A544D0981866}" srcOrd="0" destOrd="0" presId="urn:microsoft.com/office/officeart/2008/layout/PictureStrips"/>
    <dgm:cxn modelId="{B14DC707-05B0-4986-9388-2BBBAF6CC6A0}" type="presParOf" srcId="{9487FE61-95F8-4D03-B224-3D1060FB27FB}" destId="{0B44B75B-7D46-449E-B957-660096095E46}" srcOrd="1" destOrd="0" presId="urn:microsoft.com/office/officeart/2008/layout/PictureStrips"/>
    <dgm:cxn modelId="{89B4DC45-B395-4295-8083-35DDB5057700}" type="presParOf" srcId="{B400EA49-1FB9-4FF7-BBFB-10C301FC2FAB}" destId="{D9EE9FD8-ED01-4A75-A69F-2DBDADD5B2CC}" srcOrd="9" destOrd="0" presId="urn:microsoft.com/office/officeart/2008/layout/PictureStrips"/>
    <dgm:cxn modelId="{F9BC088D-596C-41A7-8497-6D14D1B2BE1C}" type="presParOf" srcId="{B400EA49-1FB9-4FF7-BBFB-10C301FC2FAB}" destId="{E6A3A8A7-761C-445F-A4A1-34C82D190576}" srcOrd="10" destOrd="0" presId="urn:microsoft.com/office/officeart/2008/layout/PictureStrips"/>
    <dgm:cxn modelId="{9CBF0290-2016-432B-ABCA-D9F4B8B844CA}" type="presParOf" srcId="{E6A3A8A7-761C-445F-A4A1-34C82D190576}" destId="{E26B9CF6-CFCE-4C71-8FFF-ABC11BB61C68}" srcOrd="0" destOrd="0" presId="urn:microsoft.com/office/officeart/2008/layout/PictureStrips"/>
    <dgm:cxn modelId="{C54274B8-1AA8-45AD-A6C8-50E806471259}" type="presParOf" srcId="{E6A3A8A7-761C-445F-A4A1-34C82D190576}" destId="{90971FB5-7171-4DE5-B324-F4B8D7593816}" srcOrd="1" destOrd="0" presId="urn:microsoft.com/office/officeart/2008/layout/PictureStrips"/>
    <dgm:cxn modelId="{5075DA06-54C0-43CE-A348-6264873BACFA}" type="presParOf" srcId="{B400EA49-1FB9-4FF7-BBFB-10C301FC2FAB}" destId="{874853DD-E2A0-46C1-84A7-DDFC9F6F799B}" srcOrd="11" destOrd="0" presId="urn:microsoft.com/office/officeart/2008/layout/PictureStrips"/>
    <dgm:cxn modelId="{917AFD6E-191C-46C0-9A8D-0195103E0446}" type="presParOf" srcId="{B400EA49-1FB9-4FF7-BBFB-10C301FC2FAB}" destId="{689AA233-4D13-4A21-AE07-D240030ACF99}" srcOrd="12" destOrd="0" presId="urn:microsoft.com/office/officeart/2008/layout/PictureStrips"/>
    <dgm:cxn modelId="{752B6165-8B60-4857-A07B-56CA2D77D15C}" type="presParOf" srcId="{689AA233-4D13-4A21-AE07-D240030ACF99}" destId="{60B62940-2A6C-4C45-B650-EC55F805D944}" srcOrd="0" destOrd="0" presId="urn:microsoft.com/office/officeart/2008/layout/PictureStrips"/>
    <dgm:cxn modelId="{A9F2FE12-7BDA-4789-9ECA-24AB5D959447}" type="presParOf" srcId="{689AA233-4D13-4A21-AE07-D240030ACF99}" destId="{02EA1C2C-B790-43D1-B0B0-6E834A6B8820}" srcOrd="1" destOrd="0" presId="urn:microsoft.com/office/officeart/2008/layout/PictureStrips"/>
    <dgm:cxn modelId="{897DB4EF-7056-49B0-84B0-BBA83D0109FD}" type="presParOf" srcId="{B400EA49-1FB9-4FF7-BBFB-10C301FC2FAB}" destId="{51269C59-A3FD-40CA-AEF4-18E9EE5E918B}" srcOrd="13" destOrd="0" presId="urn:microsoft.com/office/officeart/2008/layout/PictureStrips"/>
    <dgm:cxn modelId="{C7068264-1658-47A4-881D-604FC21AA09F}" type="presParOf" srcId="{B400EA49-1FB9-4FF7-BBFB-10C301FC2FAB}" destId="{CCCE9AFE-7BA8-415F-9EA2-CBB5FB35AC89}" srcOrd="14" destOrd="0" presId="urn:microsoft.com/office/officeart/2008/layout/PictureStrips"/>
    <dgm:cxn modelId="{D6E1EFDF-30FA-4F3C-BC19-5AE2D5A7F292}" type="presParOf" srcId="{CCCE9AFE-7BA8-415F-9EA2-CBB5FB35AC89}" destId="{4EE09DE0-FFD2-48D1-8113-7833E8C089E2}" srcOrd="0" destOrd="0" presId="urn:microsoft.com/office/officeart/2008/layout/PictureStrips"/>
    <dgm:cxn modelId="{2E57969C-3695-4D09-9C8C-62C05EB9E3F8}" type="presParOf" srcId="{CCCE9AFE-7BA8-415F-9EA2-CBB5FB35AC89}" destId="{A45F8C23-05BB-4161-85EA-4DE482846B66}" srcOrd="1" destOrd="0" presId="urn:microsoft.com/office/officeart/2008/layout/PictureStrips"/>
    <dgm:cxn modelId="{70AB5C9D-B60E-48BE-9E4E-98CF39283CC1}" type="presParOf" srcId="{B400EA49-1FB9-4FF7-BBFB-10C301FC2FAB}" destId="{EC46F52B-009F-4997-8AD2-4EDCD40732EB}" srcOrd="15" destOrd="0" presId="urn:microsoft.com/office/officeart/2008/layout/PictureStrips"/>
    <dgm:cxn modelId="{012FA73B-0D7A-44F3-9364-63F528E0B71D}" type="presParOf" srcId="{B400EA49-1FB9-4FF7-BBFB-10C301FC2FAB}" destId="{57110D4F-83B8-42A0-B650-0F3EDFDA553B}" srcOrd="16" destOrd="0" presId="urn:microsoft.com/office/officeart/2008/layout/PictureStrips"/>
    <dgm:cxn modelId="{502D06A1-30C7-41C1-9274-E31FDE2FF553}" type="presParOf" srcId="{57110D4F-83B8-42A0-B650-0F3EDFDA553B}" destId="{17AB22FF-18BE-4539-A8EC-4D816BC24B49}" srcOrd="0" destOrd="0" presId="urn:microsoft.com/office/officeart/2008/layout/PictureStrips"/>
    <dgm:cxn modelId="{9D778DCA-18C7-48EC-BAF2-01090D8B7B2A}" type="presParOf" srcId="{57110D4F-83B8-42A0-B650-0F3EDFDA553B}" destId="{0E8E0183-360E-49F6-B07C-C7D7C03960D1}" srcOrd="1" destOrd="0" presId="urn:microsoft.com/office/officeart/2008/layout/PictureStrips"/>
    <dgm:cxn modelId="{9391C786-BBF1-4880-A1C4-964FB762A1B3}" type="presParOf" srcId="{B400EA49-1FB9-4FF7-BBFB-10C301FC2FAB}" destId="{0533A1D6-0FFC-4A84-B786-BB047689C934}" srcOrd="17" destOrd="0" presId="urn:microsoft.com/office/officeart/2008/layout/PictureStrips"/>
    <dgm:cxn modelId="{4505BC79-F055-4EB1-B354-600CFA4BC153}" type="presParOf" srcId="{B400EA49-1FB9-4FF7-BBFB-10C301FC2FAB}" destId="{EA77AD7E-1880-4B50-9064-B1A3C00B07E2}" srcOrd="18" destOrd="0" presId="urn:microsoft.com/office/officeart/2008/layout/PictureStrips"/>
    <dgm:cxn modelId="{801F468F-2E60-462C-B499-470AA13E8241}" type="presParOf" srcId="{EA77AD7E-1880-4B50-9064-B1A3C00B07E2}" destId="{BE5DB2F6-2273-4224-B597-03A71BDC0246}" srcOrd="0" destOrd="0" presId="urn:microsoft.com/office/officeart/2008/layout/PictureStrips"/>
    <dgm:cxn modelId="{EB42D1F8-BED7-4AF8-8098-B372E1A592BD}" type="presParOf" srcId="{EA77AD7E-1880-4B50-9064-B1A3C00B07E2}" destId="{ED2CA95D-1E91-45B0-9DAE-1AD2E4EBFEEB}" srcOrd="1" destOrd="0" presId="urn:microsoft.com/office/officeart/2008/layout/PictureStrips"/>
    <dgm:cxn modelId="{730BBA74-DEDF-427A-9725-5F28466E58CB}" type="presParOf" srcId="{B400EA49-1FB9-4FF7-BBFB-10C301FC2FAB}" destId="{8E0A21E8-0017-4ACB-ACAF-A7A8E60C62C5}" srcOrd="19" destOrd="0" presId="urn:microsoft.com/office/officeart/2008/layout/PictureStrips"/>
    <dgm:cxn modelId="{18519501-579E-46B1-926B-2A4CF9F13924}" type="presParOf" srcId="{B400EA49-1FB9-4FF7-BBFB-10C301FC2FAB}" destId="{1F730A00-BFBE-4E9E-940E-BBE034DD7A20}" srcOrd="20" destOrd="0" presId="urn:microsoft.com/office/officeart/2008/layout/PictureStrips"/>
    <dgm:cxn modelId="{367C0535-138A-4107-8C56-A38D40F8C80D}" type="presParOf" srcId="{1F730A00-BFBE-4E9E-940E-BBE034DD7A20}" destId="{711145F7-3D8A-4BE0-AA4F-725D53F6B997}" srcOrd="0" destOrd="0" presId="urn:microsoft.com/office/officeart/2008/layout/PictureStrips"/>
    <dgm:cxn modelId="{F14229D3-17BD-43BA-830A-5E51E8D4DD2F}" type="presParOf" srcId="{1F730A00-BFBE-4E9E-940E-BBE034DD7A20}" destId="{5434EB39-EEE8-431B-889B-2F1EF5CFF19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27.02.2014 № 131 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985426-086A-44A3-B9AE-D0A52165E426}" type="pres">
      <dgm:prSet presAssocID="{556A4FA1-392E-47FA-8868-BACC96157991}" presName="parTxOnly" presStyleLbl="node1" presStyleIdx="0" presStyleCnt="1" custLinFactNeighborX="-10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7E789E-6AAC-4697-9B1E-8F93A09C46C9}" type="presOf" srcId="{AC8CCFD6-6E1D-4CAA-B69E-2FEC00E95102}" destId="{0A6E3086-41B0-4C13-BA08-1712139269F9}" srcOrd="0" destOrd="0" presId="urn:microsoft.com/office/officeart/2005/8/layout/chevron1"/>
    <dgm:cxn modelId="{DF63E348-4BC7-4B64-B58C-979D85CDF391}" type="presOf" srcId="{556A4FA1-392E-47FA-8868-BACC96157991}" destId="{9C985426-086A-44A3-B9AE-D0A52165E426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48C3C276-803A-4832-9C75-06AF60A24C9D}" type="presParOf" srcId="{0A6E3086-41B0-4C13-BA08-1712139269F9}" destId="{9C985426-086A-44A3-B9AE-D0A52165E42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НО от 04.02.2015 № 47 </a:t>
          </a:r>
          <a:endParaRPr lang="ru-RU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985426-086A-44A3-B9AE-D0A52165E426}" type="pres">
      <dgm:prSet presAssocID="{556A4FA1-392E-47FA-8868-BACC96157991}" presName="parTxOnly" presStyleLbl="node1" presStyleIdx="0" presStyleCnt="1" custLinFactNeighborX="-49" custLinFactNeighborY="158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612BAB-1D43-4904-830C-5CAAE3AD86FA}" type="presOf" srcId="{AC8CCFD6-6E1D-4CAA-B69E-2FEC00E95102}" destId="{0A6E3086-41B0-4C13-BA08-1712139269F9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E9A27939-7BE6-443C-9A80-6A5623E75B6D}" type="presOf" srcId="{556A4FA1-392E-47FA-8868-BACC96157991}" destId="{9C985426-086A-44A3-B9AE-D0A52165E426}" srcOrd="0" destOrd="0" presId="urn:microsoft.com/office/officeart/2005/8/layout/chevron1"/>
    <dgm:cxn modelId="{399CC13C-FF7C-4465-A09F-E43E76257EB2}" type="presParOf" srcId="{0A6E3086-41B0-4C13-BA08-1712139269F9}" destId="{9C985426-086A-44A3-B9AE-D0A52165E42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DD72724-BA87-4776-888C-EF8AD8FFB67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AFB4AE-B11D-48E6-BF12-A8C6D012038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Приобретение нового (не эксплуатировавшегося) оборудования, техники</a:t>
          </a:r>
          <a:endParaRPr lang="ru-RU" dirty="0">
            <a:solidFill>
              <a:schemeClr val="tx1"/>
            </a:solidFill>
          </a:endParaRPr>
        </a:p>
      </dgm:t>
    </dgm:pt>
    <dgm:pt modelId="{0D03BAF2-2E85-474B-9587-8915548D13EF}" type="parTrans" cxnId="{6852BFEC-A41E-4BE3-BF52-2DF6D54EF24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CAA5A3-5379-429C-BD94-6C55EFC62840}" type="sibTrans" cxnId="{6852BFEC-A41E-4BE3-BF52-2DF6D54EF24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589B077-D37E-4D87-B12F-13A5FE3E318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Запрещено отчуждать приобретенную технику, оборудование в течение 3 лет с даты их приобретения</a:t>
          </a:r>
          <a:endParaRPr lang="ru-RU" dirty="0">
            <a:solidFill>
              <a:schemeClr val="tx1"/>
            </a:solidFill>
          </a:endParaRPr>
        </a:p>
      </dgm:t>
    </dgm:pt>
    <dgm:pt modelId="{4471EAFF-9168-45F4-AC12-C5F97BE56C1C}" type="parTrans" cxnId="{CA93F6F1-3A24-425B-B1F2-72E265B45E3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0A58A5E-FF1C-4EFD-AE2F-39C419859AEA}" type="sibTrans" cxnId="{CA93F6F1-3A24-425B-B1F2-72E265B45E3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1EAB0A3-3D74-4AFA-883E-53D3870D1EF9}" type="pres">
      <dgm:prSet presAssocID="{1DD72724-BA87-4776-888C-EF8AD8FFB67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03932-1420-42B0-A640-1971FD6CDF19}" type="pres">
      <dgm:prSet presAssocID="{86AFB4AE-B11D-48E6-BF12-A8C6D012038A}" presName="node" presStyleLbl="node1" presStyleIdx="0" presStyleCnt="2" custLinFactNeighborX="-26" custLinFactNeighborY="9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F5F83-D699-4592-9154-5804ABA5DC24}" type="pres">
      <dgm:prSet presAssocID="{13CAA5A3-5379-429C-BD94-6C55EFC62840}" presName="sibTrans" presStyleCnt="0"/>
      <dgm:spPr/>
    </dgm:pt>
    <dgm:pt modelId="{31C9D478-F743-4FA6-A3B6-D73E4CAF4B4B}" type="pres">
      <dgm:prSet presAssocID="{6589B077-D37E-4D87-B12F-13A5FE3E318D}" presName="node" presStyleLbl="node1" presStyleIdx="1" presStyleCnt="2" custLinFactNeighborX="34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97D8D2-B343-47BB-B8D4-7A63FB0FC846}" type="presOf" srcId="{86AFB4AE-B11D-48E6-BF12-A8C6D012038A}" destId="{F7503932-1420-42B0-A640-1971FD6CDF19}" srcOrd="0" destOrd="0" presId="urn:microsoft.com/office/officeart/2005/8/layout/default"/>
    <dgm:cxn modelId="{8C104776-666E-4CF7-BBA7-FBC9741BD669}" type="presOf" srcId="{1DD72724-BA87-4776-888C-EF8AD8FFB67D}" destId="{D1EAB0A3-3D74-4AFA-883E-53D3870D1EF9}" srcOrd="0" destOrd="0" presId="urn:microsoft.com/office/officeart/2005/8/layout/default"/>
    <dgm:cxn modelId="{6852BFEC-A41E-4BE3-BF52-2DF6D54EF24D}" srcId="{1DD72724-BA87-4776-888C-EF8AD8FFB67D}" destId="{86AFB4AE-B11D-48E6-BF12-A8C6D012038A}" srcOrd="0" destOrd="0" parTransId="{0D03BAF2-2E85-474B-9587-8915548D13EF}" sibTransId="{13CAA5A3-5379-429C-BD94-6C55EFC62840}"/>
    <dgm:cxn modelId="{604115E3-D73C-4C0E-9212-861D1182A0F3}" type="presOf" srcId="{6589B077-D37E-4D87-B12F-13A5FE3E318D}" destId="{31C9D478-F743-4FA6-A3B6-D73E4CAF4B4B}" srcOrd="0" destOrd="0" presId="urn:microsoft.com/office/officeart/2005/8/layout/default"/>
    <dgm:cxn modelId="{CA93F6F1-3A24-425B-B1F2-72E265B45E31}" srcId="{1DD72724-BA87-4776-888C-EF8AD8FFB67D}" destId="{6589B077-D37E-4D87-B12F-13A5FE3E318D}" srcOrd="1" destOrd="0" parTransId="{4471EAFF-9168-45F4-AC12-C5F97BE56C1C}" sibTransId="{F0A58A5E-FF1C-4EFD-AE2F-39C419859AEA}"/>
    <dgm:cxn modelId="{F057884D-8D41-4438-94E5-771E20FE56BF}" type="presParOf" srcId="{D1EAB0A3-3D74-4AFA-883E-53D3870D1EF9}" destId="{F7503932-1420-42B0-A640-1971FD6CDF19}" srcOrd="0" destOrd="0" presId="urn:microsoft.com/office/officeart/2005/8/layout/default"/>
    <dgm:cxn modelId="{A65FAB33-6E63-46B4-839A-5B37974C9A8D}" type="presParOf" srcId="{D1EAB0A3-3D74-4AFA-883E-53D3870D1EF9}" destId="{0BAF5F83-D699-4592-9154-5804ABA5DC24}" srcOrd="1" destOrd="0" presId="urn:microsoft.com/office/officeart/2005/8/layout/default"/>
    <dgm:cxn modelId="{270712E3-8480-4A91-BAA5-B3A50BA2AB46}" type="presParOf" srcId="{D1EAB0A3-3D74-4AFA-883E-53D3870D1EF9}" destId="{31C9D478-F743-4FA6-A3B6-D73E4CAF4B4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Постановления Правительства НО от 13.11.2012 № 803, </a:t>
          </a:r>
        </a:p>
        <a:p>
          <a:r>
            <a:rPr lang="ru-RU" sz="1600" dirty="0" smtClean="0">
              <a:solidFill>
                <a:schemeClr val="tx1"/>
              </a:solidFill>
            </a:rPr>
            <a:t>от 15.12.2015 № 834 </a:t>
          </a:r>
          <a:endParaRPr lang="ru-RU" sz="1600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985426-086A-44A3-B9AE-D0A52165E426}" type="pres">
      <dgm:prSet presAssocID="{556A4FA1-392E-47FA-8868-BACC96157991}" presName="parTxOnly" presStyleLbl="node1" presStyleIdx="0" presStyleCnt="1" custLinFactNeighborX="-49" custLinFactNeighborY="-14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D8DF5B-611C-407F-8143-864CD4725A73}" type="presOf" srcId="{AC8CCFD6-6E1D-4CAA-B69E-2FEC00E95102}" destId="{0A6E3086-41B0-4C13-BA08-1712139269F9}" srcOrd="0" destOrd="0" presId="urn:microsoft.com/office/officeart/2005/8/layout/chevron1"/>
    <dgm:cxn modelId="{0D8BE0FA-7355-4F4A-BD05-A6196619DC9A}" type="presOf" srcId="{556A4FA1-392E-47FA-8868-BACC96157991}" destId="{9C985426-086A-44A3-B9AE-D0A52165E426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0FADCD12-07F8-4B00-81EC-6FB1CD2A49D2}" type="presParOf" srcId="{0A6E3086-41B0-4C13-BA08-1712139269F9}" destId="{9C985426-086A-44A3-B9AE-D0A52165E42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617FABB-4BFD-4FC7-B126-90667E710AF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A79499-1555-4DA0-B130-9D2142283EEE}">
      <dgm:prSet phldrT="[Текст]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Субсидии на производство волокна льна-долгунца:</a:t>
          </a:r>
          <a:endParaRPr lang="ru-RU" sz="1600" dirty="0">
            <a:solidFill>
              <a:schemeClr val="tx1"/>
            </a:solidFill>
          </a:endParaRPr>
        </a:p>
      </dgm:t>
    </dgm:pt>
    <dgm:pt modelId="{2C633164-8E1A-4F09-AFC7-60E27A94AE71}" type="parTrans" cxnId="{F1F7365A-4691-4C47-BCC4-E0C37578DFF2}">
      <dgm:prSet/>
      <dgm:spPr/>
      <dgm:t>
        <a:bodyPr/>
        <a:lstStyle/>
        <a:p>
          <a:endParaRPr lang="ru-RU"/>
        </a:p>
      </dgm:t>
    </dgm:pt>
    <dgm:pt modelId="{441855B8-5722-41A5-B4C6-286B2445F250}" type="sibTrans" cxnId="{F1F7365A-4691-4C47-BCC4-E0C37578DFF2}">
      <dgm:prSet/>
      <dgm:spPr/>
      <dgm:t>
        <a:bodyPr/>
        <a:lstStyle/>
        <a:p>
          <a:endParaRPr lang="ru-RU"/>
        </a:p>
      </dgm:t>
    </dgm:pt>
    <dgm:pt modelId="{C8D21263-1760-4B1E-B1B1-44809243FC92}">
      <dgm:prSet phldrT="[Текст]" custT="1"/>
      <dgm:spPr/>
      <dgm:t>
        <a:bodyPr/>
        <a:lstStyle/>
        <a:p>
          <a:r>
            <a:rPr lang="ru-RU" sz="1400" dirty="0" smtClean="0"/>
            <a:t>2650 рублей за 1 тонну произведенного льна-долгунца в переводе на льноволокно</a:t>
          </a:r>
          <a:endParaRPr lang="ru-RU" sz="1400" dirty="0"/>
        </a:p>
      </dgm:t>
    </dgm:pt>
    <dgm:pt modelId="{D249EEBC-8824-4B87-805A-6BE84BB704BE}" type="parTrans" cxnId="{AA0FF0CE-6104-4D39-BF1D-2444B58606B1}">
      <dgm:prSet/>
      <dgm:spPr/>
      <dgm:t>
        <a:bodyPr/>
        <a:lstStyle/>
        <a:p>
          <a:endParaRPr lang="ru-RU"/>
        </a:p>
      </dgm:t>
    </dgm:pt>
    <dgm:pt modelId="{08029C01-F5DE-4ADB-ACA4-1AFE8D557D2C}" type="sibTrans" cxnId="{AA0FF0CE-6104-4D39-BF1D-2444B58606B1}">
      <dgm:prSet/>
      <dgm:spPr/>
      <dgm:t>
        <a:bodyPr/>
        <a:lstStyle/>
        <a:p>
          <a:endParaRPr lang="ru-RU"/>
        </a:p>
      </dgm:t>
    </dgm:pt>
    <dgm:pt modelId="{06F88CCA-2F56-4B7D-ACA6-DCF60220CA48}">
      <dgm:prSet phldrT="[Текст]" custT="1"/>
      <dgm:spPr/>
      <dgm:t>
        <a:bodyPr/>
        <a:lstStyle/>
        <a:p>
          <a:r>
            <a:rPr lang="ru-RU" sz="1400" dirty="0" smtClean="0"/>
            <a:t>предоставляется получателям не снизившим посевную площадь льна-долгунца в текущем году</a:t>
          </a:r>
          <a:endParaRPr lang="ru-RU" sz="1400" dirty="0"/>
        </a:p>
      </dgm:t>
    </dgm:pt>
    <dgm:pt modelId="{C404908E-E8BF-4F55-B8AF-C186DB5EE486}" type="parTrans" cxnId="{36F79020-0842-44C1-983E-548D069DFF00}">
      <dgm:prSet/>
      <dgm:spPr/>
      <dgm:t>
        <a:bodyPr/>
        <a:lstStyle/>
        <a:p>
          <a:endParaRPr lang="ru-RU"/>
        </a:p>
      </dgm:t>
    </dgm:pt>
    <dgm:pt modelId="{80FD60EA-B619-4719-B6B1-9DC0A5BDDE88}" type="sibTrans" cxnId="{36F79020-0842-44C1-983E-548D069DFF00}">
      <dgm:prSet/>
      <dgm:spPr/>
      <dgm:t>
        <a:bodyPr/>
        <a:lstStyle/>
        <a:p>
          <a:endParaRPr lang="ru-RU"/>
        </a:p>
      </dgm:t>
    </dgm:pt>
    <dgm:pt modelId="{D351F8E6-E7C0-4CEC-BF41-D4B924FE7E37}" type="pres">
      <dgm:prSet presAssocID="{8617FABB-4BFD-4FC7-B126-90667E710AF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DCADB-3ADE-4678-AEA6-6A2677BA5A7B}" type="pres">
      <dgm:prSet presAssocID="{ABA79499-1555-4DA0-B130-9D2142283EEE}" presName="composite" presStyleCnt="0"/>
      <dgm:spPr/>
    </dgm:pt>
    <dgm:pt modelId="{B1566E94-00A5-481B-9DD7-EF8A1CB9F959}" type="pres">
      <dgm:prSet presAssocID="{ABA79499-1555-4DA0-B130-9D2142283EEE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ru-RU"/>
        </a:p>
      </dgm:t>
    </dgm:pt>
    <dgm:pt modelId="{A60F4201-B6E7-49AA-8845-FD39D07C08A7}" type="pres">
      <dgm:prSet presAssocID="{ABA79499-1555-4DA0-B130-9D2142283EEE}" presName="txShp" presStyleLbl="node1" presStyleIdx="0" presStyleCnt="1" custScaleX="120765" custScaleY="144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4570E4-CD88-40C5-B189-29357E8FB51D}" type="presOf" srcId="{06F88CCA-2F56-4B7D-ACA6-DCF60220CA48}" destId="{A60F4201-B6E7-49AA-8845-FD39D07C08A7}" srcOrd="0" destOrd="2" presId="urn:microsoft.com/office/officeart/2005/8/layout/vList3"/>
    <dgm:cxn modelId="{95978321-ED87-4E97-AD0C-0CA742C80014}" type="presOf" srcId="{8617FABB-4BFD-4FC7-B126-90667E710AFD}" destId="{D351F8E6-E7C0-4CEC-BF41-D4B924FE7E37}" srcOrd="0" destOrd="0" presId="urn:microsoft.com/office/officeart/2005/8/layout/vList3"/>
    <dgm:cxn modelId="{36F79020-0842-44C1-983E-548D069DFF00}" srcId="{ABA79499-1555-4DA0-B130-9D2142283EEE}" destId="{06F88CCA-2F56-4B7D-ACA6-DCF60220CA48}" srcOrd="1" destOrd="0" parTransId="{C404908E-E8BF-4F55-B8AF-C186DB5EE486}" sibTransId="{80FD60EA-B619-4719-B6B1-9DC0A5BDDE88}"/>
    <dgm:cxn modelId="{AA0FF0CE-6104-4D39-BF1D-2444B58606B1}" srcId="{ABA79499-1555-4DA0-B130-9D2142283EEE}" destId="{C8D21263-1760-4B1E-B1B1-44809243FC92}" srcOrd="0" destOrd="0" parTransId="{D249EEBC-8824-4B87-805A-6BE84BB704BE}" sibTransId="{08029C01-F5DE-4ADB-ACA4-1AFE8D557D2C}"/>
    <dgm:cxn modelId="{67CCFBBD-6BF1-4BE2-9214-AB893B74E957}" type="presOf" srcId="{C8D21263-1760-4B1E-B1B1-44809243FC92}" destId="{A60F4201-B6E7-49AA-8845-FD39D07C08A7}" srcOrd="0" destOrd="1" presId="urn:microsoft.com/office/officeart/2005/8/layout/vList3"/>
    <dgm:cxn modelId="{FA3CCFB9-8B7D-4EC6-B5DE-49DA2A1A97B5}" type="presOf" srcId="{ABA79499-1555-4DA0-B130-9D2142283EEE}" destId="{A60F4201-B6E7-49AA-8845-FD39D07C08A7}" srcOrd="0" destOrd="0" presId="urn:microsoft.com/office/officeart/2005/8/layout/vList3"/>
    <dgm:cxn modelId="{F1F7365A-4691-4C47-BCC4-E0C37578DFF2}" srcId="{8617FABB-4BFD-4FC7-B126-90667E710AFD}" destId="{ABA79499-1555-4DA0-B130-9D2142283EEE}" srcOrd="0" destOrd="0" parTransId="{2C633164-8E1A-4F09-AFC7-60E27A94AE71}" sibTransId="{441855B8-5722-41A5-B4C6-286B2445F250}"/>
    <dgm:cxn modelId="{C50B5671-9A5D-46B6-BE24-90B2AB0ACFE0}" type="presParOf" srcId="{D351F8E6-E7C0-4CEC-BF41-D4B924FE7E37}" destId="{A09DCADB-3ADE-4678-AEA6-6A2677BA5A7B}" srcOrd="0" destOrd="0" presId="urn:microsoft.com/office/officeart/2005/8/layout/vList3"/>
    <dgm:cxn modelId="{1BFDBDF6-1154-446E-A9D1-3AF015459C56}" type="presParOf" srcId="{A09DCADB-3ADE-4678-AEA6-6A2677BA5A7B}" destId="{B1566E94-00A5-481B-9DD7-EF8A1CB9F959}" srcOrd="0" destOrd="0" presId="urn:microsoft.com/office/officeart/2005/8/layout/vList3"/>
    <dgm:cxn modelId="{E7CC0F4E-5999-40F0-BCCA-CD9F8804045E}" type="presParOf" srcId="{A09DCADB-3ADE-4678-AEA6-6A2677BA5A7B}" destId="{A60F4201-B6E7-49AA-8845-FD39D07C08A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9F14AD3-7D89-4D03-BC5E-7D630613E191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8A3BD7-56B3-40B0-88A7-0813E4648752}">
      <dgm:prSet phldrT="[Текст]" custT="1"/>
      <dgm:spPr/>
      <dgm:t>
        <a:bodyPr/>
        <a:lstStyle/>
        <a:p>
          <a:r>
            <a:rPr lang="ru-RU" sz="1400" dirty="0" smtClean="0">
              <a:effectLst/>
              <a:latin typeface="+mn-lt"/>
              <a:ea typeface="Times New Roman" panose="02020603050405020304" pitchFamily="18" charset="0"/>
            </a:rPr>
            <a:t>Ежемесячная доплата к заработной плате молодому специалисту, принятому на основное место работы в сельскохозяйственную организацию или КФХ в течение 2-х лет или до достижения 30 лет</a:t>
          </a:r>
          <a:endParaRPr lang="ru-RU" sz="1400" dirty="0">
            <a:latin typeface="+mn-lt"/>
          </a:endParaRPr>
        </a:p>
      </dgm:t>
    </dgm:pt>
    <dgm:pt modelId="{8C8914F8-7573-46CE-B557-420F5B4EC6E2}" type="parTrans" cxnId="{A6AC3BB0-46BA-4004-BDF8-956A15F19FC0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FA460414-E6ED-4DE8-BB59-44E7BEDD2E47}" type="sibTrans" cxnId="{A6AC3BB0-46BA-4004-BDF8-956A15F19FC0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A500E446-B7CC-4C3E-97C7-FE7B248A6310}">
      <dgm:prSet phldrT="[Текст]" custT="1"/>
      <dgm:spPr/>
      <dgm:t>
        <a:bodyPr/>
        <a:lstStyle/>
        <a:p>
          <a:r>
            <a:rPr lang="ru-RU" sz="1400" dirty="0" smtClean="0">
              <a:effectLst/>
              <a:latin typeface="+mn-lt"/>
              <a:ea typeface="Times New Roman" panose="02020603050405020304" pitchFamily="18" charset="0"/>
            </a:rPr>
            <a:t>Ежемесячная доплата к заработной плате работнику, принятому на работу в сельскохозяйственную организацию и КФХ </a:t>
          </a:r>
          <a:r>
            <a:rPr lang="ru-RU" sz="1400" dirty="0" smtClean="0">
              <a:effectLst/>
              <a:latin typeface="+mn-lt"/>
            </a:rPr>
            <a:t>в течение 2-х лет или до достижения 30 лет</a:t>
          </a:r>
        </a:p>
      </dgm:t>
    </dgm:pt>
    <dgm:pt modelId="{A8BA0891-1951-405D-A24A-07F3AD9808DD}" type="parTrans" cxnId="{00B2E8DA-3736-4615-B452-309F09CAFBE9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DC61B951-8741-4B33-82D9-BE5E0B04ACF4}" type="sibTrans" cxnId="{00B2E8DA-3736-4615-B452-309F09CAFBE9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7135B5F5-14AF-408F-9897-032BCE60654C}">
      <dgm:prSet phldrT="[Текст]" custT="1"/>
      <dgm:spPr/>
      <dgm:t>
        <a:bodyPr/>
        <a:lstStyle/>
        <a:p>
          <a:r>
            <a:rPr lang="ru-RU" sz="1400" dirty="0" smtClean="0">
              <a:effectLst/>
              <a:latin typeface="+mn-lt"/>
              <a:ea typeface="Times New Roman" panose="02020603050405020304" pitchFamily="18" charset="0"/>
            </a:rPr>
            <a:t>Единовременное пособие молодому специалисту</a:t>
          </a:r>
          <a:endParaRPr lang="ru-RU" sz="1400" dirty="0">
            <a:latin typeface="+mn-lt"/>
          </a:endParaRPr>
        </a:p>
      </dgm:t>
    </dgm:pt>
    <dgm:pt modelId="{C79FBD72-309C-48D2-8DA1-B396D408536C}" type="parTrans" cxnId="{652A730A-EF38-446D-B488-B7FC99DCE45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9BB1DED4-27A4-48FD-AE7A-A3D4E59DC5CA}" type="sibTrans" cxnId="{652A730A-EF38-446D-B488-B7FC99DCE45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61612144-FFEF-4F84-ABC8-0A9BCC65D0CD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Получение дополнительного  профессионального образования руководителями, специалистами, работниками сельскохозяйственных организаций и главами, членами, работниками крестьянских (фермерских) хозяйств</a:t>
          </a:r>
          <a:endParaRPr lang="ru-RU" sz="1400" dirty="0">
            <a:latin typeface="+mn-lt"/>
          </a:endParaRPr>
        </a:p>
      </dgm:t>
    </dgm:pt>
    <dgm:pt modelId="{8138090C-280C-4EC9-8752-0DBF81E269B8}" type="parTrans" cxnId="{F17086BD-F0E4-4591-AAE9-25A467A059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E62ACB66-0F2C-4FF8-B415-3BB902AC2B12}" type="sibTrans" cxnId="{F17086BD-F0E4-4591-AAE9-25A467A059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1F801D85-7B37-42FA-A072-4CDD66B20148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Ежемесячная доплата к страховой пенсии</a:t>
          </a:r>
          <a:endParaRPr lang="ru-RU" sz="1400" dirty="0">
            <a:latin typeface="+mn-lt"/>
          </a:endParaRPr>
        </a:p>
      </dgm:t>
    </dgm:pt>
    <dgm:pt modelId="{3C2E3C8D-6F3E-451C-A3F0-3CD69AFC37ED}" type="parTrans" cxnId="{08C20896-77C4-46C3-9F43-C987C879540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97DED62B-C54D-44A0-ABFA-D3D6C05A11D4}" type="sibTrans" cxnId="{08C20896-77C4-46C3-9F43-C987C8795403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D12A0AB4-47C3-4D70-9CD8-90589D8AE1D9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Выплата аграрной стипендии</a:t>
          </a:r>
          <a:endParaRPr lang="ru-RU" sz="1400" dirty="0">
            <a:latin typeface="+mn-lt"/>
          </a:endParaRPr>
        </a:p>
      </dgm:t>
    </dgm:pt>
    <dgm:pt modelId="{886F23F7-9513-4F89-8997-97C0F3934A13}" type="parTrans" cxnId="{D26B1F26-22BC-4433-8251-2D29B3EFE1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73144FB4-53AC-4913-A97E-D3E521719067}" type="sibTrans" cxnId="{D26B1F26-22BC-4433-8251-2D29B3EFE176}">
      <dgm:prSet/>
      <dgm:spPr/>
      <dgm:t>
        <a:bodyPr/>
        <a:lstStyle/>
        <a:p>
          <a:endParaRPr lang="ru-RU" sz="1400">
            <a:latin typeface="+mn-lt"/>
          </a:endParaRPr>
        </a:p>
      </dgm:t>
    </dgm:pt>
    <dgm:pt modelId="{82FBE4C0-1220-4AB8-8AD6-33C15CC18A2B}" type="pres">
      <dgm:prSet presAssocID="{19F14AD3-7D89-4D03-BC5E-7D630613E1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149A92-A170-43C2-BB32-4E8D59F96E7A}" type="pres">
      <dgm:prSet presAssocID="{118A3BD7-56B3-40B0-88A7-0813E4648752}" presName="composite" presStyleCnt="0"/>
      <dgm:spPr/>
    </dgm:pt>
    <dgm:pt modelId="{8AD6562F-C313-4602-B9F1-19823D643A93}" type="pres">
      <dgm:prSet presAssocID="{118A3BD7-56B3-40B0-88A7-0813E4648752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6A854-52FD-442E-96DF-A2E4D40D52A1}" type="pres">
      <dgm:prSet presAssocID="{118A3BD7-56B3-40B0-88A7-0813E4648752}" presName="rect2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0" r="-44000"/>
          </a:stretch>
        </a:blipFill>
      </dgm:spPr>
    </dgm:pt>
    <dgm:pt modelId="{BF449172-776B-425A-AD1E-30CA35C7C00A}" type="pres">
      <dgm:prSet presAssocID="{FA460414-E6ED-4DE8-BB59-44E7BEDD2E47}" presName="sibTrans" presStyleCnt="0"/>
      <dgm:spPr/>
    </dgm:pt>
    <dgm:pt modelId="{24CFCBA3-44FA-42E6-88D2-1EFAE1098E2C}" type="pres">
      <dgm:prSet presAssocID="{61612144-FFEF-4F84-ABC8-0A9BCC65D0CD}" presName="composite" presStyleCnt="0"/>
      <dgm:spPr/>
    </dgm:pt>
    <dgm:pt modelId="{77932041-E967-4F6A-A775-3DB06A2E25DE}" type="pres">
      <dgm:prSet presAssocID="{61612144-FFEF-4F84-ABC8-0A9BCC65D0CD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658717-2A6F-4931-8864-689962808B5C}" type="pres">
      <dgm:prSet presAssocID="{61612144-FFEF-4F84-ABC8-0A9BCC65D0CD}" presName="rect2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9C4BD993-56F6-48A1-9822-D2B85B51B0DB}" type="pres">
      <dgm:prSet presAssocID="{E62ACB66-0F2C-4FF8-B415-3BB902AC2B12}" presName="sibTrans" presStyleCnt="0"/>
      <dgm:spPr/>
    </dgm:pt>
    <dgm:pt modelId="{CC381701-0D21-459F-821F-65435602B332}" type="pres">
      <dgm:prSet presAssocID="{A500E446-B7CC-4C3E-97C7-FE7B248A6310}" presName="composite" presStyleCnt="0"/>
      <dgm:spPr/>
    </dgm:pt>
    <dgm:pt modelId="{904763E1-8D75-430B-943A-3F5DB848FF6E}" type="pres">
      <dgm:prSet presAssocID="{A500E446-B7CC-4C3E-97C7-FE7B248A6310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D6E57-7DF2-4291-B6CE-F1F1ED4D4522}" type="pres">
      <dgm:prSet presAssocID="{A500E446-B7CC-4C3E-97C7-FE7B248A6310}" presName="rect2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BCAA2771-A288-45F8-A01F-C7EB3792A9CF}" type="pres">
      <dgm:prSet presAssocID="{DC61B951-8741-4B33-82D9-BE5E0B04ACF4}" presName="sibTrans" presStyleCnt="0"/>
      <dgm:spPr/>
    </dgm:pt>
    <dgm:pt modelId="{39B1BB52-963D-4D16-A361-5F0682583032}" type="pres">
      <dgm:prSet presAssocID="{7135B5F5-14AF-408F-9897-032BCE60654C}" presName="composite" presStyleCnt="0"/>
      <dgm:spPr/>
    </dgm:pt>
    <dgm:pt modelId="{3F19AE95-AC38-4C80-9543-0659551B2EB3}" type="pres">
      <dgm:prSet presAssocID="{7135B5F5-14AF-408F-9897-032BCE60654C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D24F9-DCBB-4623-A025-5ADC0A4A661B}" type="pres">
      <dgm:prSet presAssocID="{7135B5F5-14AF-408F-9897-032BCE60654C}" presName="rect2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A11C9442-C640-4E95-AA9E-7E358127221E}" type="pres">
      <dgm:prSet presAssocID="{9BB1DED4-27A4-48FD-AE7A-A3D4E59DC5CA}" presName="sibTrans" presStyleCnt="0"/>
      <dgm:spPr/>
    </dgm:pt>
    <dgm:pt modelId="{E56D9A63-7423-4A57-A5AB-A1D5E205A253}" type="pres">
      <dgm:prSet presAssocID="{1F801D85-7B37-42FA-A072-4CDD66B20148}" presName="composite" presStyleCnt="0"/>
      <dgm:spPr/>
    </dgm:pt>
    <dgm:pt modelId="{4848EEB9-E765-42C2-A898-523124211883}" type="pres">
      <dgm:prSet presAssocID="{1F801D85-7B37-42FA-A072-4CDD66B20148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1F76D-8639-41F4-8DC5-47607B698879}" type="pres">
      <dgm:prSet presAssocID="{1F801D85-7B37-42FA-A072-4CDD66B20148}" presName="rect2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ABAA92F2-4321-4E41-8AD4-DF6A4081CDE2}" type="pres">
      <dgm:prSet presAssocID="{97DED62B-C54D-44A0-ABFA-D3D6C05A11D4}" presName="sibTrans" presStyleCnt="0"/>
      <dgm:spPr/>
    </dgm:pt>
    <dgm:pt modelId="{02147201-1230-4F30-A09C-2A2D6762D062}" type="pres">
      <dgm:prSet presAssocID="{D12A0AB4-47C3-4D70-9CD8-90589D8AE1D9}" presName="composite" presStyleCnt="0"/>
      <dgm:spPr/>
    </dgm:pt>
    <dgm:pt modelId="{5A45FF1E-C905-4C34-A446-C5076F29949F}" type="pres">
      <dgm:prSet presAssocID="{D12A0AB4-47C3-4D70-9CD8-90589D8AE1D9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AA527-93E3-4867-9C91-B10A5746D5F8}" type="pres">
      <dgm:prSet presAssocID="{D12A0AB4-47C3-4D70-9CD8-90589D8AE1D9}" presName="rect2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7000" r="-67000"/>
          </a:stretch>
        </a:blipFill>
      </dgm:spPr>
      <dgm:t>
        <a:bodyPr/>
        <a:lstStyle/>
        <a:p>
          <a:endParaRPr lang="ru-RU"/>
        </a:p>
      </dgm:t>
    </dgm:pt>
  </dgm:ptLst>
  <dgm:cxnLst>
    <dgm:cxn modelId="{652A730A-EF38-446D-B488-B7FC99DCE453}" srcId="{19F14AD3-7D89-4D03-BC5E-7D630613E191}" destId="{7135B5F5-14AF-408F-9897-032BCE60654C}" srcOrd="3" destOrd="0" parTransId="{C79FBD72-309C-48D2-8DA1-B396D408536C}" sibTransId="{9BB1DED4-27A4-48FD-AE7A-A3D4E59DC5CA}"/>
    <dgm:cxn modelId="{643BCC21-D425-4097-917D-63E06203412C}" type="presOf" srcId="{1F801D85-7B37-42FA-A072-4CDD66B20148}" destId="{4848EEB9-E765-42C2-A898-523124211883}" srcOrd="0" destOrd="0" presId="urn:microsoft.com/office/officeart/2008/layout/PictureStrips"/>
    <dgm:cxn modelId="{D573F875-EEA0-4B04-9256-418447240D92}" type="presOf" srcId="{61612144-FFEF-4F84-ABC8-0A9BCC65D0CD}" destId="{77932041-E967-4F6A-A775-3DB06A2E25DE}" srcOrd="0" destOrd="0" presId="urn:microsoft.com/office/officeart/2008/layout/PictureStrips"/>
    <dgm:cxn modelId="{D26B1F26-22BC-4433-8251-2D29B3EFE176}" srcId="{19F14AD3-7D89-4D03-BC5E-7D630613E191}" destId="{D12A0AB4-47C3-4D70-9CD8-90589D8AE1D9}" srcOrd="5" destOrd="0" parTransId="{886F23F7-9513-4F89-8997-97C0F3934A13}" sibTransId="{73144FB4-53AC-4913-A97E-D3E521719067}"/>
    <dgm:cxn modelId="{A6AC3BB0-46BA-4004-BDF8-956A15F19FC0}" srcId="{19F14AD3-7D89-4D03-BC5E-7D630613E191}" destId="{118A3BD7-56B3-40B0-88A7-0813E4648752}" srcOrd="0" destOrd="0" parTransId="{8C8914F8-7573-46CE-B557-420F5B4EC6E2}" sibTransId="{FA460414-E6ED-4DE8-BB59-44E7BEDD2E47}"/>
    <dgm:cxn modelId="{EA5A7991-C0D8-415B-A4DC-196C40FF5E93}" type="presOf" srcId="{D12A0AB4-47C3-4D70-9CD8-90589D8AE1D9}" destId="{5A45FF1E-C905-4C34-A446-C5076F29949F}" srcOrd="0" destOrd="0" presId="urn:microsoft.com/office/officeart/2008/layout/PictureStrips"/>
    <dgm:cxn modelId="{08C20896-77C4-46C3-9F43-C987C8795403}" srcId="{19F14AD3-7D89-4D03-BC5E-7D630613E191}" destId="{1F801D85-7B37-42FA-A072-4CDD66B20148}" srcOrd="4" destOrd="0" parTransId="{3C2E3C8D-6F3E-451C-A3F0-3CD69AFC37ED}" sibTransId="{97DED62B-C54D-44A0-ABFA-D3D6C05A11D4}"/>
    <dgm:cxn modelId="{04DA5D41-A9A8-4E5C-B495-B1CA58ECD9A4}" type="presOf" srcId="{19F14AD3-7D89-4D03-BC5E-7D630613E191}" destId="{82FBE4C0-1220-4AB8-8AD6-33C15CC18A2B}" srcOrd="0" destOrd="0" presId="urn:microsoft.com/office/officeart/2008/layout/PictureStrips"/>
    <dgm:cxn modelId="{F17086BD-F0E4-4591-AAE9-25A467A05976}" srcId="{19F14AD3-7D89-4D03-BC5E-7D630613E191}" destId="{61612144-FFEF-4F84-ABC8-0A9BCC65D0CD}" srcOrd="1" destOrd="0" parTransId="{8138090C-280C-4EC9-8752-0DBF81E269B8}" sibTransId="{E62ACB66-0F2C-4FF8-B415-3BB902AC2B12}"/>
    <dgm:cxn modelId="{013CEF6A-FE32-460E-94C8-2F98985FCA53}" type="presOf" srcId="{118A3BD7-56B3-40B0-88A7-0813E4648752}" destId="{8AD6562F-C313-4602-B9F1-19823D643A93}" srcOrd="0" destOrd="0" presId="urn:microsoft.com/office/officeart/2008/layout/PictureStrips"/>
    <dgm:cxn modelId="{9712C7EC-EA9D-4FF9-AD4B-AA73C6423BC4}" type="presOf" srcId="{7135B5F5-14AF-408F-9897-032BCE60654C}" destId="{3F19AE95-AC38-4C80-9543-0659551B2EB3}" srcOrd="0" destOrd="0" presId="urn:microsoft.com/office/officeart/2008/layout/PictureStrips"/>
    <dgm:cxn modelId="{1B31DB15-F70D-486F-9C2F-43FF1ADD10EF}" type="presOf" srcId="{A500E446-B7CC-4C3E-97C7-FE7B248A6310}" destId="{904763E1-8D75-430B-943A-3F5DB848FF6E}" srcOrd="0" destOrd="0" presId="urn:microsoft.com/office/officeart/2008/layout/PictureStrips"/>
    <dgm:cxn modelId="{00B2E8DA-3736-4615-B452-309F09CAFBE9}" srcId="{19F14AD3-7D89-4D03-BC5E-7D630613E191}" destId="{A500E446-B7CC-4C3E-97C7-FE7B248A6310}" srcOrd="2" destOrd="0" parTransId="{A8BA0891-1951-405D-A24A-07F3AD9808DD}" sibTransId="{DC61B951-8741-4B33-82D9-BE5E0B04ACF4}"/>
    <dgm:cxn modelId="{15551EF1-0AEF-4396-8F23-344AF6561215}" type="presParOf" srcId="{82FBE4C0-1220-4AB8-8AD6-33C15CC18A2B}" destId="{7E149A92-A170-43C2-BB32-4E8D59F96E7A}" srcOrd="0" destOrd="0" presId="urn:microsoft.com/office/officeart/2008/layout/PictureStrips"/>
    <dgm:cxn modelId="{66D9003C-81C2-4D9E-BE49-B0290CED73E2}" type="presParOf" srcId="{7E149A92-A170-43C2-BB32-4E8D59F96E7A}" destId="{8AD6562F-C313-4602-B9F1-19823D643A93}" srcOrd="0" destOrd="0" presId="urn:microsoft.com/office/officeart/2008/layout/PictureStrips"/>
    <dgm:cxn modelId="{B86232EE-F8AD-4166-9714-782BB11609DB}" type="presParOf" srcId="{7E149A92-A170-43C2-BB32-4E8D59F96E7A}" destId="{A886A854-52FD-442E-96DF-A2E4D40D52A1}" srcOrd="1" destOrd="0" presId="urn:microsoft.com/office/officeart/2008/layout/PictureStrips"/>
    <dgm:cxn modelId="{9F7CBAFE-3521-410E-B4ED-F557D1228087}" type="presParOf" srcId="{82FBE4C0-1220-4AB8-8AD6-33C15CC18A2B}" destId="{BF449172-776B-425A-AD1E-30CA35C7C00A}" srcOrd="1" destOrd="0" presId="urn:microsoft.com/office/officeart/2008/layout/PictureStrips"/>
    <dgm:cxn modelId="{7F4A7ED2-3CCD-4A7E-BF3E-E095A778341C}" type="presParOf" srcId="{82FBE4C0-1220-4AB8-8AD6-33C15CC18A2B}" destId="{24CFCBA3-44FA-42E6-88D2-1EFAE1098E2C}" srcOrd="2" destOrd="0" presId="urn:microsoft.com/office/officeart/2008/layout/PictureStrips"/>
    <dgm:cxn modelId="{FC6CC869-C669-4A5E-8F53-E7053CE36D5C}" type="presParOf" srcId="{24CFCBA3-44FA-42E6-88D2-1EFAE1098E2C}" destId="{77932041-E967-4F6A-A775-3DB06A2E25DE}" srcOrd="0" destOrd="0" presId="urn:microsoft.com/office/officeart/2008/layout/PictureStrips"/>
    <dgm:cxn modelId="{30821200-B3E5-4460-A50D-8150A35CDFC1}" type="presParOf" srcId="{24CFCBA3-44FA-42E6-88D2-1EFAE1098E2C}" destId="{A5658717-2A6F-4931-8864-689962808B5C}" srcOrd="1" destOrd="0" presId="urn:microsoft.com/office/officeart/2008/layout/PictureStrips"/>
    <dgm:cxn modelId="{74715A11-0B21-4C88-8904-78A14988EBCF}" type="presParOf" srcId="{82FBE4C0-1220-4AB8-8AD6-33C15CC18A2B}" destId="{9C4BD993-56F6-48A1-9822-D2B85B51B0DB}" srcOrd="3" destOrd="0" presId="urn:microsoft.com/office/officeart/2008/layout/PictureStrips"/>
    <dgm:cxn modelId="{575951F8-CED0-44D2-A0F8-A7250A00B811}" type="presParOf" srcId="{82FBE4C0-1220-4AB8-8AD6-33C15CC18A2B}" destId="{CC381701-0D21-459F-821F-65435602B332}" srcOrd="4" destOrd="0" presId="urn:microsoft.com/office/officeart/2008/layout/PictureStrips"/>
    <dgm:cxn modelId="{82089B94-7551-4CFB-84D4-DD89683DCFD4}" type="presParOf" srcId="{CC381701-0D21-459F-821F-65435602B332}" destId="{904763E1-8D75-430B-943A-3F5DB848FF6E}" srcOrd="0" destOrd="0" presId="urn:microsoft.com/office/officeart/2008/layout/PictureStrips"/>
    <dgm:cxn modelId="{F6404856-5214-452B-8F9C-24DD8D6A0EAA}" type="presParOf" srcId="{CC381701-0D21-459F-821F-65435602B332}" destId="{98ED6E57-7DF2-4291-B6CE-F1F1ED4D4522}" srcOrd="1" destOrd="0" presId="urn:microsoft.com/office/officeart/2008/layout/PictureStrips"/>
    <dgm:cxn modelId="{5B0E7973-828D-4439-8E9A-89E93F47942C}" type="presParOf" srcId="{82FBE4C0-1220-4AB8-8AD6-33C15CC18A2B}" destId="{BCAA2771-A288-45F8-A01F-C7EB3792A9CF}" srcOrd="5" destOrd="0" presId="urn:microsoft.com/office/officeart/2008/layout/PictureStrips"/>
    <dgm:cxn modelId="{AE3501DC-67F0-4DC4-BC85-85B807EC8C0D}" type="presParOf" srcId="{82FBE4C0-1220-4AB8-8AD6-33C15CC18A2B}" destId="{39B1BB52-963D-4D16-A361-5F0682583032}" srcOrd="6" destOrd="0" presId="urn:microsoft.com/office/officeart/2008/layout/PictureStrips"/>
    <dgm:cxn modelId="{A449C9FB-B656-485F-8A31-99DFB9C1AC06}" type="presParOf" srcId="{39B1BB52-963D-4D16-A361-5F0682583032}" destId="{3F19AE95-AC38-4C80-9543-0659551B2EB3}" srcOrd="0" destOrd="0" presId="urn:microsoft.com/office/officeart/2008/layout/PictureStrips"/>
    <dgm:cxn modelId="{7EB4DF91-0C1B-4EFB-BE92-91553EFCD9E8}" type="presParOf" srcId="{39B1BB52-963D-4D16-A361-5F0682583032}" destId="{BADD24F9-DCBB-4623-A025-5ADC0A4A661B}" srcOrd="1" destOrd="0" presId="urn:microsoft.com/office/officeart/2008/layout/PictureStrips"/>
    <dgm:cxn modelId="{FD688FC6-8200-4C99-A78E-985D4DBA4172}" type="presParOf" srcId="{82FBE4C0-1220-4AB8-8AD6-33C15CC18A2B}" destId="{A11C9442-C640-4E95-AA9E-7E358127221E}" srcOrd="7" destOrd="0" presId="urn:microsoft.com/office/officeart/2008/layout/PictureStrips"/>
    <dgm:cxn modelId="{851B9410-F209-4BA4-B6A6-7759F0CFA999}" type="presParOf" srcId="{82FBE4C0-1220-4AB8-8AD6-33C15CC18A2B}" destId="{E56D9A63-7423-4A57-A5AB-A1D5E205A253}" srcOrd="8" destOrd="0" presId="urn:microsoft.com/office/officeart/2008/layout/PictureStrips"/>
    <dgm:cxn modelId="{2EEEE08C-6F19-4B4D-B1DF-B1F38295A1D8}" type="presParOf" srcId="{E56D9A63-7423-4A57-A5AB-A1D5E205A253}" destId="{4848EEB9-E765-42C2-A898-523124211883}" srcOrd="0" destOrd="0" presId="urn:microsoft.com/office/officeart/2008/layout/PictureStrips"/>
    <dgm:cxn modelId="{5A25206A-FD00-4F52-B326-DD41E8440194}" type="presParOf" srcId="{E56D9A63-7423-4A57-A5AB-A1D5E205A253}" destId="{49E1F76D-8639-41F4-8DC5-47607B698879}" srcOrd="1" destOrd="0" presId="urn:microsoft.com/office/officeart/2008/layout/PictureStrips"/>
    <dgm:cxn modelId="{62D9D901-BBEA-4CE1-84BD-FA615E7DB16D}" type="presParOf" srcId="{82FBE4C0-1220-4AB8-8AD6-33C15CC18A2B}" destId="{ABAA92F2-4321-4E41-8AD4-DF6A4081CDE2}" srcOrd="9" destOrd="0" presId="urn:microsoft.com/office/officeart/2008/layout/PictureStrips"/>
    <dgm:cxn modelId="{D5F01676-1F22-4059-ADCD-1C3D6B83C6BA}" type="presParOf" srcId="{82FBE4C0-1220-4AB8-8AD6-33C15CC18A2B}" destId="{02147201-1230-4F30-A09C-2A2D6762D062}" srcOrd="10" destOrd="0" presId="urn:microsoft.com/office/officeart/2008/layout/PictureStrips"/>
    <dgm:cxn modelId="{FF6721DB-9EBA-47D5-BA32-000C073BD8ED}" type="presParOf" srcId="{02147201-1230-4F30-A09C-2A2D6762D062}" destId="{5A45FF1E-C905-4C34-A446-C5076F29949F}" srcOrd="0" destOrd="0" presId="urn:microsoft.com/office/officeart/2008/layout/PictureStrips"/>
    <dgm:cxn modelId="{4CA4BD18-12EC-4B7D-B7DA-1EC0ED382F59}" type="presParOf" srcId="{02147201-1230-4F30-A09C-2A2D6762D062}" destId="{AAAAA527-93E3-4867-9C91-B10A5746D5F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Постановление Правительства РФ от 29.12.2016 № 1528</a:t>
          </a:r>
          <a:endParaRPr lang="ru-RU" sz="1600" dirty="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476E8A1-89E3-4581-9932-F9062179860E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Приказы Минсельхоза России от 24.01.2017 № 22,23,24,25</a:t>
          </a:r>
          <a:endParaRPr lang="ru-RU" sz="1600" dirty="0">
            <a:solidFill>
              <a:schemeClr val="tx1"/>
            </a:solidFill>
          </a:endParaRPr>
        </a:p>
      </dgm:t>
    </dgm:pt>
    <dgm:pt modelId="{EDCB1EA3-3CD0-4C4D-90E3-1414D40F9E7B}" type="parTrans" cxnId="{4B149562-AD3A-40D7-9AA7-E7C6B9FD226A}">
      <dgm:prSet/>
      <dgm:spPr/>
      <dgm:t>
        <a:bodyPr/>
        <a:lstStyle/>
        <a:p>
          <a:endParaRPr lang="ru-RU"/>
        </a:p>
      </dgm:t>
    </dgm:pt>
    <dgm:pt modelId="{434CA66D-C8E1-4A84-84E4-5FA443FD4E63}" type="sibTrans" cxnId="{4B149562-AD3A-40D7-9AA7-E7C6B9FD226A}">
      <dgm:prSet/>
      <dgm:spPr/>
      <dgm:t>
        <a:bodyPr/>
        <a:lstStyle/>
        <a:p>
          <a:endParaRPr lang="ru-RU"/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 custLinFactNeighborY="-48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C48C2-6EA7-4665-91A1-5DD97E2A8DEB}" type="pres">
      <dgm:prSet presAssocID="{64E863EB-6969-4CF1-9E8A-A60097FB65A4}" presName="space" presStyleCnt="0"/>
      <dgm:spPr/>
    </dgm:pt>
    <dgm:pt modelId="{9175E542-B4B1-483E-BA88-ABA956ED09F9}" type="pres">
      <dgm:prSet presAssocID="{F476E8A1-89E3-4581-9932-F9062179860E}" presName="composite" presStyleCnt="0"/>
      <dgm:spPr/>
    </dgm:pt>
    <dgm:pt modelId="{F936D895-F24F-470B-BDCA-87F9B96D7677}" type="pres">
      <dgm:prSet presAssocID="{F476E8A1-89E3-4581-9932-F9062179860E}" presName="par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45B04-D468-4A0E-9E14-7EAA86535F90}" type="pres">
      <dgm:prSet presAssocID="{F476E8A1-89E3-4581-9932-F9062179860E}" presName="desTx" presStyleLbl="revTx" presStyleIdx="0" presStyleCnt="1">
        <dgm:presLayoutVars>
          <dgm:bulletEnabled val="1"/>
        </dgm:presLayoutVars>
      </dgm:prSet>
      <dgm:spPr/>
    </dgm:pt>
  </dgm:ptLst>
  <dgm:cxnLst>
    <dgm:cxn modelId="{EB005137-51BA-47C3-918F-AD3D84BB9EF9}" type="presOf" srcId="{AC8CCFD6-6E1D-4CAA-B69E-2FEC00E95102}" destId="{0A6E3086-41B0-4C13-BA08-1712139269F9}" srcOrd="0" destOrd="0" presId="urn:microsoft.com/office/officeart/2005/8/layout/chevron1"/>
    <dgm:cxn modelId="{776A6133-9244-4A7B-9E26-A3B0F0A67B4D}" type="presOf" srcId="{8E1B4741-74BB-4E5F-A32F-3066C7604931}" destId="{B45D1D77-C20F-4633-A23B-C5237EC8937E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4B149562-AD3A-40D7-9AA7-E7C6B9FD226A}" srcId="{AC8CCFD6-6E1D-4CAA-B69E-2FEC00E95102}" destId="{F476E8A1-89E3-4581-9932-F9062179860E}" srcOrd="1" destOrd="0" parTransId="{EDCB1EA3-3CD0-4C4D-90E3-1414D40F9E7B}" sibTransId="{434CA66D-C8E1-4A84-84E4-5FA443FD4E63}"/>
    <dgm:cxn modelId="{EE338A0D-1EF0-4300-886F-EEE1BB769EB4}" type="presOf" srcId="{F476E8A1-89E3-4581-9932-F9062179860E}" destId="{F936D895-F24F-470B-BDCA-87F9B96D7677}" srcOrd="0" destOrd="0" presId="urn:microsoft.com/office/officeart/2005/8/layout/chevron1"/>
    <dgm:cxn modelId="{E1340203-5A9A-4927-BADA-AB225B0CD695}" type="presOf" srcId="{67EDB86F-9C24-47D0-840B-47F8155FE316}" destId="{524BBD77-D836-4BEE-A19E-A2052DF9DF1E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7FF048C1-5388-417B-87B5-A42E5F9BC4BE}" type="presParOf" srcId="{0A6E3086-41B0-4C13-BA08-1712139269F9}" destId="{235C06C9-992D-4A12-A327-362D68D5EF2C}" srcOrd="0" destOrd="0" presId="urn:microsoft.com/office/officeart/2005/8/layout/chevron1"/>
    <dgm:cxn modelId="{ACA44FDC-819F-44B6-A8D7-DD23054C71A7}" type="presParOf" srcId="{235C06C9-992D-4A12-A327-362D68D5EF2C}" destId="{524BBD77-D836-4BEE-A19E-A2052DF9DF1E}" srcOrd="0" destOrd="0" presId="urn:microsoft.com/office/officeart/2005/8/layout/chevron1"/>
    <dgm:cxn modelId="{9E25DD8C-E11D-4B17-B144-DBAC23585620}" type="presParOf" srcId="{235C06C9-992D-4A12-A327-362D68D5EF2C}" destId="{B45D1D77-C20F-4633-A23B-C5237EC8937E}" srcOrd="1" destOrd="0" presId="urn:microsoft.com/office/officeart/2005/8/layout/chevron1"/>
    <dgm:cxn modelId="{63A37B48-A7D9-425C-8820-8A3D17B25ED1}" type="presParOf" srcId="{0A6E3086-41B0-4C13-BA08-1712139269F9}" destId="{0F7C48C2-6EA7-4665-91A1-5DD97E2A8DEB}" srcOrd="1" destOrd="0" presId="urn:microsoft.com/office/officeart/2005/8/layout/chevron1"/>
    <dgm:cxn modelId="{3285FB13-3C49-4B06-B3CD-B05202B9A883}" type="presParOf" srcId="{0A6E3086-41B0-4C13-BA08-1712139269F9}" destId="{9175E542-B4B1-483E-BA88-ABA956ED09F9}" srcOrd="2" destOrd="0" presId="urn:microsoft.com/office/officeart/2005/8/layout/chevron1"/>
    <dgm:cxn modelId="{E3F9C55E-D8F5-4D53-BAFF-CF1DE99FCABB}" type="presParOf" srcId="{9175E542-B4B1-483E-BA88-ABA956ED09F9}" destId="{F936D895-F24F-470B-BDCA-87F9B96D7677}" srcOrd="0" destOrd="0" presId="urn:microsoft.com/office/officeart/2005/8/layout/chevron1"/>
    <dgm:cxn modelId="{5B38F77E-E2E9-4B6C-BA10-741086EB8AED}" type="presParOf" srcId="{9175E542-B4B1-483E-BA88-ABA956ED09F9}" destId="{C4245B04-D468-4A0E-9E14-7EAA86535F9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BBD077A-4C62-400E-A4B1-44B15A5EC9D6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279C35-B0A0-41B7-8B04-7027E16572D2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89C21174-8BE5-4765-B65C-47C6C121CF2E}" type="parTrans" cxnId="{6D8050D9-DA7F-445E-9F7B-65566B733693}">
      <dgm:prSet/>
      <dgm:spPr/>
      <dgm:t>
        <a:bodyPr/>
        <a:lstStyle/>
        <a:p>
          <a:endParaRPr lang="ru-RU"/>
        </a:p>
      </dgm:t>
    </dgm:pt>
    <dgm:pt modelId="{12F94353-6657-439D-9A9C-8380C19B6395}" type="sibTrans" cxnId="{6D8050D9-DA7F-445E-9F7B-65566B733693}">
      <dgm:prSet/>
      <dgm:spPr/>
      <dgm:t>
        <a:bodyPr/>
        <a:lstStyle/>
        <a:p>
          <a:endParaRPr lang="ru-RU"/>
        </a:p>
      </dgm:t>
    </dgm:pt>
    <dgm:pt modelId="{3E2D4F12-D927-4415-A8BA-5EDB86245E82}">
      <dgm:prSet phldrT="[Текст]" custT="1"/>
      <dgm:spPr/>
      <dgm:t>
        <a:bodyPr/>
        <a:lstStyle/>
        <a:p>
          <a:r>
            <a:rPr lang="ru-RU" sz="1200" dirty="0" smtClean="0"/>
            <a:t>Потенциальный заемщик подает в банк заявку и документы в соответствии с правилами банка</a:t>
          </a:r>
          <a:endParaRPr lang="ru-RU" sz="1200" dirty="0"/>
        </a:p>
      </dgm:t>
    </dgm:pt>
    <dgm:pt modelId="{1618B49B-BD7D-4226-9A10-E3E24A134BB7}" type="parTrans" cxnId="{3AFAA642-808E-456D-A150-9870996652EC}">
      <dgm:prSet/>
      <dgm:spPr/>
      <dgm:t>
        <a:bodyPr/>
        <a:lstStyle/>
        <a:p>
          <a:endParaRPr lang="ru-RU"/>
        </a:p>
      </dgm:t>
    </dgm:pt>
    <dgm:pt modelId="{24C5C254-8B9D-41CE-98B8-77812A31E368}" type="sibTrans" cxnId="{3AFAA642-808E-456D-A150-9870996652EC}">
      <dgm:prSet/>
      <dgm:spPr/>
      <dgm:t>
        <a:bodyPr/>
        <a:lstStyle/>
        <a:p>
          <a:endParaRPr lang="ru-RU"/>
        </a:p>
      </dgm:t>
    </dgm:pt>
    <dgm:pt modelId="{9F36B0FC-680F-43DE-B4C0-0C5D8738EB4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194CB349-DFE5-496A-BCEE-ACB577868D60}" type="parTrans" cxnId="{A642F488-D7DA-447A-81C9-A2537B961913}">
      <dgm:prSet/>
      <dgm:spPr/>
      <dgm:t>
        <a:bodyPr/>
        <a:lstStyle/>
        <a:p>
          <a:endParaRPr lang="ru-RU"/>
        </a:p>
      </dgm:t>
    </dgm:pt>
    <dgm:pt modelId="{799CD185-1A8B-45A9-9C3B-C18A06E82314}" type="sibTrans" cxnId="{A642F488-D7DA-447A-81C9-A2537B961913}">
      <dgm:prSet/>
      <dgm:spPr/>
      <dgm:t>
        <a:bodyPr/>
        <a:lstStyle/>
        <a:p>
          <a:endParaRPr lang="ru-RU"/>
        </a:p>
      </dgm:t>
    </dgm:pt>
    <dgm:pt modelId="{D686311C-46CC-4859-B2E9-218CF1913F8D}">
      <dgm:prSet phldrT="[Текст]" custT="1"/>
      <dgm:spPr/>
      <dgm:t>
        <a:bodyPr/>
        <a:lstStyle/>
        <a:p>
          <a:r>
            <a:rPr lang="ru-RU" sz="1200" dirty="0" smtClean="0"/>
            <a:t>Банк проверят потенциального заемщика на соответствие требованиям и целевого назначения кредита, включает его в реестр потенциальных заемщиков и направляет реестр в Минсельхоз России</a:t>
          </a:r>
          <a:endParaRPr lang="ru-RU" sz="1200" dirty="0"/>
        </a:p>
      </dgm:t>
    </dgm:pt>
    <dgm:pt modelId="{67B72DDF-3E81-434C-9496-476B23467137}" type="parTrans" cxnId="{466EF417-7DDE-43E8-99D5-6E701DBC3280}">
      <dgm:prSet/>
      <dgm:spPr/>
      <dgm:t>
        <a:bodyPr/>
        <a:lstStyle/>
        <a:p>
          <a:endParaRPr lang="ru-RU"/>
        </a:p>
      </dgm:t>
    </dgm:pt>
    <dgm:pt modelId="{B1A38C9E-C103-417C-A0AA-D4A3BB7460D0}" type="sibTrans" cxnId="{466EF417-7DDE-43E8-99D5-6E701DBC3280}">
      <dgm:prSet/>
      <dgm:spPr/>
      <dgm:t>
        <a:bodyPr/>
        <a:lstStyle/>
        <a:p>
          <a:endParaRPr lang="ru-RU"/>
        </a:p>
      </dgm:t>
    </dgm:pt>
    <dgm:pt modelId="{FC3CDC10-BADA-467A-A448-85CD5759D28A}">
      <dgm:prSet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30EE17F4-3EC1-4C01-BF6D-A3626F4119BD}" type="parTrans" cxnId="{F21B6258-2AFF-4F0D-BABF-B2952C4D824F}">
      <dgm:prSet/>
      <dgm:spPr/>
      <dgm:t>
        <a:bodyPr/>
        <a:lstStyle/>
        <a:p>
          <a:endParaRPr lang="ru-RU"/>
        </a:p>
      </dgm:t>
    </dgm:pt>
    <dgm:pt modelId="{5F200E78-A60B-41A4-87D1-EC891E1C29D4}" type="sibTrans" cxnId="{F21B6258-2AFF-4F0D-BABF-B2952C4D824F}">
      <dgm:prSet/>
      <dgm:spPr/>
      <dgm:t>
        <a:bodyPr/>
        <a:lstStyle/>
        <a:p>
          <a:endParaRPr lang="ru-RU"/>
        </a:p>
      </dgm:t>
    </dgm:pt>
    <dgm:pt modelId="{1D2596BB-8F35-44FB-843A-10738F0038F5}">
      <dgm:prSet custT="1"/>
      <dgm:spPr/>
      <dgm:t>
        <a:bodyPr/>
        <a:lstStyle/>
        <a:p>
          <a:r>
            <a:rPr lang="ru-RU" sz="1200" dirty="0" smtClean="0"/>
            <a:t>Минсельхоз России рассматривает полученные документы и направляет уведомление о включении или не включении потенциального заемщика в реестр заемщиков</a:t>
          </a:r>
          <a:endParaRPr lang="ru-RU" sz="1200" dirty="0"/>
        </a:p>
      </dgm:t>
    </dgm:pt>
    <dgm:pt modelId="{09785917-586A-4876-AB6D-E258D0E5F708}" type="parTrans" cxnId="{87F3DC08-10F9-4777-A3F3-C56552741746}">
      <dgm:prSet/>
      <dgm:spPr/>
      <dgm:t>
        <a:bodyPr/>
        <a:lstStyle/>
        <a:p>
          <a:endParaRPr lang="ru-RU"/>
        </a:p>
      </dgm:t>
    </dgm:pt>
    <dgm:pt modelId="{E8C308E0-1730-4915-8ED1-2474E2DAC48A}" type="sibTrans" cxnId="{87F3DC08-10F9-4777-A3F3-C56552741746}">
      <dgm:prSet/>
      <dgm:spPr/>
      <dgm:t>
        <a:bodyPr/>
        <a:lstStyle/>
        <a:p>
          <a:endParaRPr lang="ru-RU"/>
        </a:p>
      </dgm:t>
    </dgm:pt>
    <dgm:pt modelId="{7958427D-9319-4C9E-A06F-55E07B6D5E63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64A8FCEC-7B48-47F3-BA7C-7D946130A015}" type="parTrans" cxnId="{37E00AB5-5173-4C0D-9CF0-7AFD652BDA21}">
      <dgm:prSet/>
      <dgm:spPr/>
      <dgm:t>
        <a:bodyPr/>
        <a:lstStyle/>
        <a:p>
          <a:endParaRPr lang="ru-RU"/>
        </a:p>
      </dgm:t>
    </dgm:pt>
    <dgm:pt modelId="{AE9015A1-8C8F-4D47-A843-5A10B7AFA703}" type="sibTrans" cxnId="{37E00AB5-5173-4C0D-9CF0-7AFD652BDA21}">
      <dgm:prSet/>
      <dgm:spPr/>
      <dgm:t>
        <a:bodyPr/>
        <a:lstStyle/>
        <a:p>
          <a:endParaRPr lang="ru-RU"/>
        </a:p>
      </dgm:t>
    </dgm:pt>
    <dgm:pt modelId="{C9A5D0D9-A8BF-4B5B-9281-A178DFE2EE4B}">
      <dgm:prSet custT="1"/>
      <dgm:spPr/>
      <dgm:t>
        <a:bodyPr/>
        <a:lstStyle/>
        <a:p>
          <a:r>
            <a:rPr lang="ru-RU" sz="1200" dirty="0" smtClean="0"/>
            <a:t>Банк выдает кредит заемщику при положительном решении Минсельхоза России</a:t>
          </a:r>
          <a:endParaRPr lang="ru-RU" sz="1200" dirty="0"/>
        </a:p>
      </dgm:t>
    </dgm:pt>
    <dgm:pt modelId="{15D0781C-E543-4D78-BD8A-57BA3AB001DA}" type="parTrans" cxnId="{7418FADA-4524-46A9-88EA-712B62605BB1}">
      <dgm:prSet/>
      <dgm:spPr/>
      <dgm:t>
        <a:bodyPr/>
        <a:lstStyle/>
        <a:p>
          <a:endParaRPr lang="ru-RU"/>
        </a:p>
      </dgm:t>
    </dgm:pt>
    <dgm:pt modelId="{1546401D-62A6-491C-918B-651E7A7656EE}" type="sibTrans" cxnId="{7418FADA-4524-46A9-88EA-712B62605BB1}">
      <dgm:prSet/>
      <dgm:spPr/>
      <dgm:t>
        <a:bodyPr/>
        <a:lstStyle/>
        <a:p>
          <a:endParaRPr lang="ru-RU"/>
        </a:p>
      </dgm:t>
    </dgm:pt>
    <dgm:pt modelId="{AD0C1B95-3E2E-4D36-AB07-1625A7F22026}" type="pres">
      <dgm:prSet presAssocID="{6BBD077A-4C62-400E-A4B1-44B15A5EC9D6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675C020-FB7A-45F4-8F7F-A723A188AF06}" type="pres">
      <dgm:prSet presAssocID="{2A279C35-B0A0-41B7-8B04-7027E16572D2}" presName="posSpace" presStyleCnt="0"/>
      <dgm:spPr/>
    </dgm:pt>
    <dgm:pt modelId="{50B52CE2-523B-4BDB-A8EC-8732516B61A9}" type="pres">
      <dgm:prSet presAssocID="{2A279C35-B0A0-41B7-8B04-7027E16572D2}" presName="vertFlow" presStyleCnt="0"/>
      <dgm:spPr/>
    </dgm:pt>
    <dgm:pt modelId="{37FE7DEF-7250-4F90-B3AC-32370D10CF1B}" type="pres">
      <dgm:prSet presAssocID="{2A279C35-B0A0-41B7-8B04-7027E16572D2}" presName="topSpace" presStyleCnt="0"/>
      <dgm:spPr/>
    </dgm:pt>
    <dgm:pt modelId="{08E9CADF-2BCE-4982-AD77-755C2B577413}" type="pres">
      <dgm:prSet presAssocID="{2A279C35-B0A0-41B7-8B04-7027E16572D2}" presName="firstComp" presStyleCnt="0"/>
      <dgm:spPr/>
    </dgm:pt>
    <dgm:pt modelId="{969A1CE8-D250-46B0-A3D8-6C63229364DA}" type="pres">
      <dgm:prSet presAssocID="{2A279C35-B0A0-41B7-8B04-7027E16572D2}" presName="firstChild" presStyleLbl="bgAccFollowNode1" presStyleIdx="0" presStyleCnt="4" custScaleX="122276" custScaleY="240413" custLinFactNeighborX="4565" custLinFactNeighborY="-16075"/>
      <dgm:spPr/>
      <dgm:t>
        <a:bodyPr/>
        <a:lstStyle/>
        <a:p>
          <a:endParaRPr lang="ru-RU"/>
        </a:p>
      </dgm:t>
    </dgm:pt>
    <dgm:pt modelId="{5B076B25-5D8D-45B7-83FC-FBB8FAF672BF}" type="pres">
      <dgm:prSet presAssocID="{2A279C35-B0A0-41B7-8B04-7027E16572D2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08996-3151-4608-B30F-A16445498C94}" type="pres">
      <dgm:prSet presAssocID="{2A279C35-B0A0-41B7-8B04-7027E16572D2}" presName="negSpace" presStyleCnt="0"/>
      <dgm:spPr/>
    </dgm:pt>
    <dgm:pt modelId="{2B413318-054D-4043-A8BF-D2433EE96C06}" type="pres">
      <dgm:prSet presAssocID="{2A279C35-B0A0-41B7-8B04-7027E16572D2}" presName="circle" presStyleLbl="node1" presStyleIdx="0" presStyleCnt="4" custScaleX="56872" custScaleY="55055" custLinFactNeighborX="-1611" custLinFactNeighborY="-147"/>
      <dgm:spPr/>
      <dgm:t>
        <a:bodyPr/>
        <a:lstStyle/>
        <a:p>
          <a:endParaRPr lang="ru-RU"/>
        </a:p>
      </dgm:t>
    </dgm:pt>
    <dgm:pt modelId="{20732B8E-F5F0-4BF1-A328-B066214F3CCE}" type="pres">
      <dgm:prSet presAssocID="{12F94353-6657-439D-9A9C-8380C19B6395}" presName="transSpace" presStyleCnt="0"/>
      <dgm:spPr/>
    </dgm:pt>
    <dgm:pt modelId="{921889E5-0E6E-44C7-ABC0-869CD7B3E818}" type="pres">
      <dgm:prSet presAssocID="{9F36B0FC-680F-43DE-B4C0-0C5D8738EB48}" presName="posSpace" presStyleCnt="0"/>
      <dgm:spPr/>
    </dgm:pt>
    <dgm:pt modelId="{D1D4487A-024E-4887-A770-7FCEF5D14421}" type="pres">
      <dgm:prSet presAssocID="{9F36B0FC-680F-43DE-B4C0-0C5D8738EB48}" presName="vertFlow" presStyleCnt="0"/>
      <dgm:spPr/>
    </dgm:pt>
    <dgm:pt modelId="{B0D64958-9F8B-4A64-907C-52118BE09F31}" type="pres">
      <dgm:prSet presAssocID="{9F36B0FC-680F-43DE-B4C0-0C5D8738EB48}" presName="topSpace" presStyleCnt="0"/>
      <dgm:spPr/>
    </dgm:pt>
    <dgm:pt modelId="{6B33506E-180C-4034-9B0F-8F4B302ECC20}" type="pres">
      <dgm:prSet presAssocID="{9F36B0FC-680F-43DE-B4C0-0C5D8738EB48}" presName="firstComp" presStyleCnt="0"/>
      <dgm:spPr/>
    </dgm:pt>
    <dgm:pt modelId="{08480064-7CED-41F9-8966-F7F6D5DEF35F}" type="pres">
      <dgm:prSet presAssocID="{9F36B0FC-680F-43DE-B4C0-0C5D8738EB48}" presName="firstChild" presStyleLbl="bgAccFollowNode1" presStyleIdx="1" presStyleCnt="4" custScaleX="122276" custScaleY="240413" custLinFactNeighborX="-9712" custLinFactNeighborY="-16075"/>
      <dgm:spPr/>
      <dgm:t>
        <a:bodyPr/>
        <a:lstStyle/>
        <a:p>
          <a:endParaRPr lang="ru-RU"/>
        </a:p>
      </dgm:t>
    </dgm:pt>
    <dgm:pt modelId="{07D70E4E-B9D0-45F2-AD9F-0D4604F54375}" type="pres">
      <dgm:prSet presAssocID="{9F36B0FC-680F-43DE-B4C0-0C5D8738EB48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CD61D-B67B-43ED-A549-662C26D2EEC8}" type="pres">
      <dgm:prSet presAssocID="{9F36B0FC-680F-43DE-B4C0-0C5D8738EB48}" presName="negSpace" presStyleCnt="0"/>
      <dgm:spPr/>
    </dgm:pt>
    <dgm:pt modelId="{2ADE6F9E-176D-4DEC-B3DA-B4D72FC9D4AE}" type="pres">
      <dgm:prSet presAssocID="{9F36B0FC-680F-43DE-B4C0-0C5D8738EB48}" presName="circle" presStyleLbl="node1" presStyleIdx="1" presStyleCnt="4" custScaleX="56872" custScaleY="55055" custLinFactNeighborX="-23848" custLinFactNeighborY="-147"/>
      <dgm:spPr/>
      <dgm:t>
        <a:bodyPr/>
        <a:lstStyle/>
        <a:p>
          <a:endParaRPr lang="ru-RU"/>
        </a:p>
      </dgm:t>
    </dgm:pt>
    <dgm:pt modelId="{0387A771-A1F5-4A1A-80BB-FD87FE1D106F}" type="pres">
      <dgm:prSet presAssocID="{799CD185-1A8B-45A9-9C3B-C18A06E82314}" presName="transSpace" presStyleCnt="0"/>
      <dgm:spPr/>
    </dgm:pt>
    <dgm:pt modelId="{9A811501-E871-458F-AD0D-B3C6F0F05A86}" type="pres">
      <dgm:prSet presAssocID="{FC3CDC10-BADA-467A-A448-85CD5759D28A}" presName="posSpace" presStyleCnt="0"/>
      <dgm:spPr/>
    </dgm:pt>
    <dgm:pt modelId="{40B98367-F8B5-44BF-AD23-D1BD2E089034}" type="pres">
      <dgm:prSet presAssocID="{FC3CDC10-BADA-467A-A448-85CD5759D28A}" presName="vertFlow" presStyleCnt="0"/>
      <dgm:spPr/>
    </dgm:pt>
    <dgm:pt modelId="{122FCBE4-282C-407F-811D-9D96BD71D0F7}" type="pres">
      <dgm:prSet presAssocID="{FC3CDC10-BADA-467A-A448-85CD5759D28A}" presName="topSpace" presStyleCnt="0"/>
      <dgm:spPr/>
    </dgm:pt>
    <dgm:pt modelId="{7EE96B96-8008-452D-B84F-9A0112ADCD2F}" type="pres">
      <dgm:prSet presAssocID="{FC3CDC10-BADA-467A-A448-85CD5759D28A}" presName="firstComp" presStyleCnt="0"/>
      <dgm:spPr/>
    </dgm:pt>
    <dgm:pt modelId="{7BFDECB5-3B9A-4B5B-A21C-532C093BF9ED}" type="pres">
      <dgm:prSet presAssocID="{FC3CDC10-BADA-467A-A448-85CD5759D28A}" presName="firstChild" presStyleLbl="bgAccFollowNode1" presStyleIdx="2" presStyleCnt="4" custScaleX="122276" custScaleY="240413" custLinFactNeighborX="-27085" custLinFactNeighborY="-16075"/>
      <dgm:spPr/>
      <dgm:t>
        <a:bodyPr/>
        <a:lstStyle/>
        <a:p>
          <a:endParaRPr lang="ru-RU"/>
        </a:p>
      </dgm:t>
    </dgm:pt>
    <dgm:pt modelId="{66AC91AB-E661-4EC3-A3BB-9D7C7BD7B34D}" type="pres">
      <dgm:prSet presAssocID="{FC3CDC10-BADA-467A-A448-85CD5759D28A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7289F-BEA4-48E6-92D2-F7EEB56BD98C}" type="pres">
      <dgm:prSet presAssocID="{FC3CDC10-BADA-467A-A448-85CD5759D28A}" presName="negSpace" presStyleCnt="0"/>
      <dgm:spPr/>
    </dgm:pt>
    <dgm:pt modelId="{074DCDFA-7312-422D-9895-03AF4E24C88D}" type="pres">
      <dgm:prSet presAssocID="{FC3CDC10-BADA-467A-A448-85CD5759D28A}" presName="circle" presStyleLbl="node1" presStyleIdx="2" presStyleCnt="4" custScaleX="56872" custScaleY="55055" custLinFactNeighborX="-40610" custLinFactNeighborY="-11348"/>
      <dgm:spPr/>
      <dgm:t>
        <a:bodyPr/>
        <a:lstStyle/>
        <a:p>
          <a:endParaRPr lang="ru-RU"/>
        </a:p>
      </dgm:t>
    </dgm:pt>
    <dgm:pt modelId="{A4579071-7E7B-4D81-9FD1-9FFD39B8E279}" type="pres">
      <dgm:prSet presAssocID="{5F200E78-A60B-41A4-87D1-EC891E1C29D4}" presName="transSpace" presStyleCnt="0"/>
      <dgm:spPr/>
    </dgm:pt>
    <dgm:pt modelId="{A81AACB2-5D25-4500-87F4-69113B5BF25F}" type="pres">
      <dgm:prSet presAssocID="{7958427D-9319-4C9E-A06F-55E07B6D5E63}" presName="posSpace" presStyleCnt="0"/>
      <dgm:spPr/>
    </dgm:pt>
    <dgm:pt modelId="{70902F77-4E12-41FB-8362-B9B55C3938AC}" type="pres">
      <dgm:prSet presAssocID="{7958427D-9319-4C9E-A06F-55E07B6D5E63}" presName="vertFlow" presStyleCnt="0"/>
      <dgm:spPr/>
    </dgm:pt>
    <dgm:pt modelId="{DB2BE00F-F657-4BAA-8328-5D6419D626E7}" type="pres">
      <dgm:prSet presAssocID="{7958427D-9319-4C9E-A06F-55E07B6D5E63}" presName="topSpace" presStyleCnt="0"/>
      <dgm:spPr/>
    </dgm:pt>
    <dgm:pt modelId="{4C034E7D-32A5-4A5F-998D-0711A0D16C84}" type="pres">
      <dgm:prSet presAssocID="{7958427D-9319-4C9E-A06F-55E07B6D5E63}" presName="firstComp" presStyleCnt="0"/>
      <dgm:spPr/>
    </dgm:pt>
    <dgm:pt modelId="{2B357817-674D-405D-9CCF-23C42A73C159}" type="pres">
      <dgm:prSet presAssocID="{7958427D-9319-4C9E-A06F-55E07B6D5E63}" presName="firstChild" presStyleLbl="bgAccFollowNode1" presStyleIdx="3" presStyleCnt="4" custScaleX="122276" custScaleY="240413" custLinFactNeighborX="-48780" custLinFactNeighborY="-16075"/>
      <dgm:spPr/>
      <dgm:t>
        <a:bodyPr/>
        <a:lstStyle/>
        <a:p>
          <a:endParaRPr lang="ru-RU"/>
        </a:p>
      </dgm:t>
    </dgm:pt>
    <dgm:pt modelId="{B8FD47E0-5FEA-4313-97D3-D5DF28462DA6}" type="pres">
      <dgm:prSet presAssocID="{7958427D-9319-4C9E-A06F-55E07B6D5E63}" presName="first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FF0BF1-D30C-4D50-B4B9-6B586B48050C}" type="pres">
      <dgm:prSet presAssocID="{7958427D-9319-4C9E-A06F-55E07B6D5E63}" presName="negSpace" presStyleCnt="0"/>
      <dgm:spPr/>
    </dgm:pt>
    <dgm:pt modelId="{01E35F00-E53F-4793-81A6-03F6AD37F978}" type="pres">
      <dgm:prSet presAssocID="{7958427D-9319-4C9E-A06F-55E07B6D5E63}" presName="circle" presStyleLbl="node1" presStyleIdx="3" presStyleCnt="4" custScaleX="56872" custScaleY="55055" custLinFactNeighborX="-41456" custLinFactNeighborY="-7889"/>
      <dgm:spPr/>
      <dgm:t>
        <a:bodyPr/>
        <a:lstStyle/>
        <a:p>
          <a:endParaRPr lang="ru-RU"/>
        </a:p>
      </dgm:t>
    </dgm:pt>
  </dgm:ptLst>
  <dgm:cxnLst>
    <dgm:cxn modelId="{37E00AB5-5173-4C0D-9CF0-7AFD652BDA21}" srcId="{6BBD077A-4C62-400E-A4B1-44B15A5EC9D6}" destId="{7958427D-9319-4C9E-A06F-55E07B6D5E63}" srcOrd="3" destOrd="0" parTransId="{64A8FCEC-7B48-47F3-BA7C-7D946130A015}" sibTransId="{AE9015A1-8C8F-4D47-A843-5A10B7AFA703}"/>
    <dgm:cxn modelId="{DDC47C96-F58F-46DC-922D-E2011C1426A2}" type="presOf" srcId="{1D2596BB-8F35-44FB-843A-10738F0038F5}" destId="{7BFDECB5-3B9A-4B5B-A21C-532C093BF9ED}" srcOrd="0" destOrd="0" presId="urn:microsoft.com/office/officeart/2005/8/layout/hList9"/>
    <dgm:cxn modelId="{A642F488-D7DA-447A-81C9-A2537B961913}" srcId="{6BBD077A-4C62-400E-A4B1-44B15A5EC9D6}" destId="{9F36B0FC-680F-43DE-B4C0-0C5D8738EB48}" srcOrd="1" destOrd="0" parTransId="{194CB349-DFE5-496A-BCEE-ACB577868D60}" sibTransId="{799CD185-1A8B-45A9-9C3B-C18A06E82314}"/>
    <dgm:cxn modelId="{6C836A98-A6CE-401D-88EB-C9BAA3D857D4}" type="presOf" srcId="{6BBD077A-4C62-400E-A4B1-44B15A5EC9D6}" destId="{AD0C1B95-3E2E-4D36-AB07-1625A7F22026}" srcOrd="0" destOrd="0" presId="urn:microsoft.com/office/officeart/2005/8/layout/hList9"/>
    <dgm:cxn modelId="{7418FADA-4524-46A9-88EA-712B62605BB1}" srcId="{7958427D-9319-4C9E-A06F-55E07B6D5E63}" destId="{C9A5D0D9-A8BF-4B5B-9281-A178DFE2EE4B}" srcOrd="0" destOrd="0" parTransId="{15D0781C-E543-4D78-BD8A-57BA3AB001DA}" sibTransId="{1546401D-62A6-491C-918B-651E7A7656EE}"/>
    <dgm:cxn modelId="{773C839F-2F1A-40F2-B60B-EBCCAA4B65C2}" type="presOf" srcId="{C9A5D0D9-A8BF-4B5B-9281-A178DFE2EE4B}" destId="{B8FD47E0-5FEA-4313-97D3-D5DF28462DA6}" srcOrd="1" destOrd="0" presId="urn:microsoft.com/office/officeart/2005/8/layout/hList9"/>
    <dgm:cxn modelId="{069C983A-C8D6-4398-8F23-46447B449F03}" type="presOf" srcId="{9F36B0FC-680F-43DE-B4C0-0C5D8738EB48}" destId="{2ADE6F9E-176D-4DEC-B3DA-B4D72FC9D4AE}" srcOrd="0" destOrd="0" presId="urn:microsoft.com/office/officeart/2005/8/layout/hList9"/>
    <dgm:cxn modelId="{1B6732BF-3885-44CD-AF0B-469285E0C879}" type="presOf" srcId="{3E2D4F12-D927-4415-A8BA-5EDB86245E82}" destId="{5B076B25-5D8D-45B7-83FC-FBB8FAF672BF}" srcOrd="1" destOrd="0" presId="urn:microsoft.com/office/officeart/2005/8/layout/hList9"/>
    <dgm:cxn modelId="{3AFAA642-808E-456D-A150-9870996652EC}" srcId="{2A279C35-B0A0-41B7-8B04-7027E16572D2}" destId="{3E2D4F12-D927-4415-A8BA-5EDB86245E82}" srcOrd="0" destOrd="0" parTransId="{1618B49B-BD7D-4226-9A10-E3E24A134BB7}" sibTransId="{24C5C254-8B9D-41CE-98B8-77812A31E368}"/>
    <dgm:cxn modelId="{F21B6258-2AFF-4F0D-BABF-B2952C4D824F}" srcId="{6BBD077A-4C62-400E-A4B1-44B15A5EC9D6}" destId="{FC3CDC10-BADA-467A-A448-85CD5759D28A}" srcOrd="2" destOrd="0" parTransId="{30EE17F4-3EC1-4C01-BF6D-A3626F4119BD}" sibTransId="{5F200E78-A60B-41A4-87D1-EC891E1C29D4}"/>
    <dgm:cxn modelId="{19621E38-44BC-458D-8E73-EFC0791B9916}" type="presOf" srcId="{D686311C-46CC-4859-B2E9-218CF1913F8D}" destId="{07D70E4E-B9D0-45F2-AD9F-0D4604F54375}" srcOrd="1" destOrd="0" presId="urn:microsoft.com/office/officeart/2005/8/layout/hList9"/>
    <dgm:cxn modelId="{85D5FD76-1067-4F30-871F-B478651BA1D3}" type="presOf" srcId="{3E2D4F12-D927-4415-A8BA-5EDB86245E82}" destId="{969A1CE8-D250-46B0-A3D8-6C63229364DA}" srcOrd="0" destOrd="0" presId="urn:microsoft.com/office/officeart/2005/8/layout/hList9"/>
    <dgm:cxn modelId="{0E14FD50-4FD0-4387-8312-F90D747CFE03}" type="presOf" srcId="{1D2596BB-8F35-44FB-843A-10738F0038F5}" destId="{66AC91AB-E661-4EC3-A3BB-9D7C7BD7B34D}" srcOrd="1" destOrd="0" presId="urn:microsoft.com/office/officeart/2005/8/layout/hList9"/>
    <dgm:cxn modelId="{54549F9E-1A96-4F3C-8B5C-884094750C44}" type="presOf" srcId="{2A279C35-B0A0-41B7-8B04-7027E16572D2}" destId="{2B413318-054D-4043-A8BF-D2433EE96C06}" srcOrd="0" destOrd="0" presId="urn:microsoft.com/office/officeart/2005/8/layout/hList9"/>
    <dgm:cxn modelId="{DB182AB2-3CA3-4F0D-B5B4-C82E6406E766}" type="presOf" srcId="{FC3CDC10-BADA-467A-A448-85CD5759D28A}" destId="{074DCDFA-7312-422D-9895-03AF4E24C88D}" srcOrd="0" destOrd="0" presId="urn:microsoft.com/office/officeart/2005/8/layout/hList9"/>
    <dgm:cxn modelId="{30051C69-A796-470A-A5A0-477024B2807A}" type="presOf" srcId="{D686311C-46CC-4859-B2E9-218CF1913F8D}" destId="{08480064-7CED-41F9-8966-F7F6D5DEF35F}" srcOrd="0" destOrd="0" presId="urn:microsoft.com/office/officeart/2005/8/layout/hList9"/>
    <dgm:cxn modelId="{69B5F73D-FC85-444B-B622-89EA80608C07}" type="presOf" srcId="{7958427D-9319-4C9E-A06F-55E07B6D5E63}" destId="{01E35F00-E53F-4793-81A6-03F6AD37F978}" srcOrd="0" destOrd="0" presId="urn:microsoft.com/office/officeart/2005/8/layout/hList9"/>
    <dgm:cxn modelId="{87F3DC08-10F9-4777-A3F3-C56552741746}" srcId="{FC3CDC10-BADA-467A-A448-85CD5759D28A}" destId="{1D2596BB-8F35-44FB-843A-10738F0038F5}" srcOrd="0" destOrd="0" parTransId="{09785917-586A-4876-AB6D-E258D0E5F708}" sibTransId="{E8C308E0-1730-4915-8ED1-2474E2DAC48A}"/>
    <dgm:cxn modelId="{466EF417-7DDE-43E8-99D5-6E701DBC3280}" srcId="{9F36B0FC-680F-43DE-B4C0-0C5D8738EB48}" destId="{D686311C-46CC-4859-B2E9-218CF1913F8D}" srcOrd="0" destOrd="0" parTransId="{67B72DDF-3E81-434C-9496-476B23467137}" sibTransId="{B1A38C9E-C103-417C-A0AA-D4A3BB7460D0}"/>
    <dgm:cxn modelId="{6D8050D9-DA7F-445E-9F7B-65566B733693}" srcId="{6BBD077A-4C62-400E-A4B1-44B15A5EC9D6}" destId="{2A279C35-B0A0-41B7-8B04-7027E16572D2}" srcOrd="0" destOrd="0" parTransId="{89C21174-8BE5-4765-B65C-47C6C121CF2E}" sibTransId="{12F94353-6657-439D-9A9C-8380C19B6395}"/>
    <dgm:cxn modelId="{2DE6FD5A-09EE-4FA4-B119-551ED9AD4BD2}" type="presOf" srcId="{C9A5D0D9-A8BF-4B5B-9281-A178DFE2EE4B}" destId="{2B357817-674D-405D-9CCF-23C42A73C159}" srcOrd="0" destOrd="0" presId="urn:microsoft.com/office/officeart/2005/8/layout/hList9"/>
    <dgm:cxn modelId="{BFD22D69-7FAE-44EE-AAB1-C33281EBA293}" type="presParOf" srcId="{AD0C1B95-3E2E-4D36-AB07-1625A7F22026}" destId="{5675C020-FB7A-45F4-8F7F-A723A188AF06}" srcOrd="0" destOrd="0" presId="urn:microsoft.com/office/officeart/2005/8/layout/hList9"/>
    <dgm:cxn modelId="{ECB447E8-23A8-473D-AD52-678DDEC8E2FC}" type="presParOf" srcId="{AD0C1B95-3E2E-4D36-AB07-1625A7F22026}" destId="{50B52CE2-523B-4BDB-A8EC-8732516B61A9}" srcOrd="1" destOrd="0" presId="urn:microsoft.com/office/officeart/2005/8/layout/hList9"/>
    <dgm:cxn modelId="{50117BAE-FF8E-4136-B492-0F62EC7D423B}" type="presParOf" srcId="{50B52CE2-523B-4BDB-A8EC-8732516B61A9}" destId="{37FE7DEF-7250-4F90-B3AC-32370D10CF1B}" srcOrd="0" destOrd="0" presId="urn:microsoft.com/office/officeart/2005/8/layout/hList9"/>
    <dgm:cxn modelId="{E9FBD3D4-F681-4D37-AED5-76A5853FB959}" type="presParOf" srcId="{50B52CE2-523B-4BDB-A8EC-8732516B61A9}" destId="{08E9CADF-2BCE-4982-AD77-755C2B577413}" srcOrd="1" destOrd="0" presId="urn:microsoft.com/office/officeart/2005/8/layout/hList9"/>
    <dgm:cxn modelId="{35975BE7-9E6A-498C-B80B-08212F834C99}" type="presParOf" srcId="{08E9CADF-2BCE-4982-AD77-755C2B577413}" destId="{969A1CE8-D250-46B0-A3D8-6C63229364DA}" srcOrd="0" destOrd="0" presId="urn:microsoft.com/office/officeart/2005/8/layout/hList9"/>
    <dgm:cxn modelId="{B1F28B6E-CD81-4A3C-B5E5-F05CD566F3A2}" type="presParOf" srcId="{08E9CADF-2BCE-4982-AD77-755C2B577413}" destId="{5B076B25-5D8D-45B7-83FC-FBB8FAF672BF}" srcOrd="1" destOrd="0" presId="urn:microsoft.com/office/officeart/2005/8/layout/hList9"/>
    <dgm:cxn modelId="{3FB2FD80-13BF-4F82-95A6-7FCDDB9A4BF2}" type="presParOf" srcId="{AD0C1B95-3E2E-4D36-AB07-1625A7F22026}" destId="{D1108996-3151-4608-B30F-A16445498C94}" srcOrd="2" destOrd="0" presId="urn:microsoft.com/office/officeart/2005/8/layout/hList9"/>
    <dgm:cxn modelId="{89FEA532-DD31-40D7-A153-15146B167D3A}" type="presParOf" srcId="{AD0C1B95-3E2E-4D36-AB07-1625A7F22026}" destId="{2B413318-054D-4043-A8BF-D2433EE96C06}" srcOrd="3" destOrd="0" presId="urn:microsoft.com/office/officeart/2005/8/layout/hList9"/>
    <dgm:cxn modelId="{86174B8E-9BE3-40D9-9B1F-8F16EF313E91}" type="presParOf" srcId="{AD0C1B95-3E2E-4D36-AB07-1625A7F22026}" destId="{20732B8E-F5F0-4BF1-A328-B066214F3CCE}" srcOrd="4" destOrd="0" presId="urn:microsoft.com/office/officeart/2005/8/layout/hList9"/>
    <dgm:cxn modelId="{1304A6EC-222A-48CE-B3E7-56BBF26BE293}" type="presParOf" srcId="{AD0C1B95-3E2E-4D36-AB07-1625A7F22026}" destId="{921889E5-0E6E-44C7-ABC0-869CD7B3E818}" srcOrd="5" destOrd="0" presId="urn:microsoft.com/office/officeart/2005/8/layout/hList9"/>
    <dgm:cxn modelId="{1B3F649B-1A99-45B2-AA8D-864B950E6F74}" type="presParOf" srcId="{AD0C1B95-3E2E-4D36-AB07-1625A7F22026}" destId="{D1D4487A-024E-4887-A770-7FCEF5D14421}" srcOrd="6" destOrd="0" presId="urn:microsoft.com/office/officeart/2005/8/layout/hList9"/>
    <dgm:cxn modelId="{57196B84-6E70-417B-8D5B-F3F75D0EA985}" type="presParOf" srcId="{D1D4487A-024E-4887-A770-7FCEF5D14421}" destId="{B0D64958-9F8B-4A64-907C-52118BE09F31}" srcOrd="0" destOrd="0" presId="urn:microsoft.com/office/officeart/2005/8/layout/hList9"/>
    <dgm:cxn modelId="{41F0171C-0B16-4C8F-BA4B-46D69C7AECC8}" type="presParOf" srcId="{D1D4487A-024E-4887-A770-7FCEF5D14421}" destId="{6B33506E-180C-4034-9B0F-8F4B302ECC20}" srcOrd="1" destOrd="0" presId="urn:microsoft.com/office/officeart/2005/8/layout/hList9"/>
    <dgm:cxn modelId="{2070E405-317D-4F64-8639-2BFB32359767}" type="presParOf" srcId="{6B33506E-180C-4034-9B0F-8F4B302ECC20}" destId="{08480064-7CED-41F9-8966-F7F6D5DEF35F}" srcOrd="0" destOrd="0" presId="urn:microsoft.com/office/officeart/2005/8/layout/hList9"/>
    <dgm:cxn modelId="{590F7751-0DDA-454C-A75F-B8E7ACA3A24F}" type="presParOf" srcId="{6B33506E-180C-4034-9B0F-8F4B302ECC20}" destId="{07D70E4E-B9D0-45F2-AD9F-0D4604F54375}" srcOrd="1" destOrd="0" presId="urn:microsoft.com/office/officeart/2005/8/layout/hList9"/>
    <dgm:cxn modelId="{988231DD-EF40-4E0C-9D4C-706AE2F1FDC7}" type="presParOf" srcId="{AD0C1B95-3E2E-4D36-AB07-1625A7F22026}" destId="{125CD61D-B67B-43ED-A549-662C26D2EEC8}" srcOrd="7" destOrd="0" presId="urn:microsoft.com/office/officeart/2005/8/layout/hList9"/>
    <dgm:cxn modelId="{93D40B01-B8D6-4535-8049-29249C6A029F}" type="presParOf" srcId="{AD0C1B95-3E2E-4D36-AB07-1625A7F22026}" destId="{2ADE6F9E-176D-4DEC-B3DA-B4D72FC9D4AE}" srcOrd="8" destOrd="0" presId="urn:microsoft.com/office/officeart/2005/8/layout/hList9"/>
    <dgm:cxn modelId="{60D4B889-5A67-4122-A50D-41EF4C3A229C}" type="presParOf" srcId="{AD0C1B95-3E2E-4D36-AB07-1625A7F22026}" destId="{0387A771-A1F5-4A1A-80BB-FD87FE1D106F}" srcOrd="9" destOrd="0" presId="urn:microsoft.com/office/officeart/2005/8/layout/hList9"/>
    <dgm:cxn modelId="{675AAE3B-BDFC-4212-B628-C54158E05816}" type="presParOf" srcId="{AD0C1B95-3E2E-4D36-AB07-1625A7F22026}" destId="{9A811501-E871-458F-AD0D-B3C6F0F05A86}" srcOrd="10" destOrd="0" presId="urn:microsoft.com/office/officeart/2005/8/layout/hList9"/>
    <dgm:cxn modelId="{55AFBF51-5015-48A9-9A28-44CF55788E61}" type="presParOf" srcId="{AD0C1B95-3E2E-4D36-AB07-1625A7F22026}" destId="{40B98367-F8B5-44BF-AD23-D1BD2E089034}" srcOrd="11" destOrd="0" presId="urn:microsoft.com/office/officeart/2005/8/layout/hList9"/>
    <dgm:cxn modelId="{77CD695C-0D30-4FDE-8AC3-FE52018C876F}" type="presParOf" srcId="{40B98367-F8B5-44BF-AD23-D1BD2E089034}" destId="{122FCBE4-282C-407F-811D-9D96BD71D0F7}" srcOrd="0" destOrd="0" presId="urn:microsoft.com/office/officeart/2005/8/layout/hList9"/>
    <dgm:cxn modelId="{39D4B4F5-46DA-4C56-8C67-53D9830ED45A}" type="presParOf" srcId="{40B98367-F8B5-44BF-AD23-D1BD2E089034}" destId="{7EE96B96-8008-452D-B84F-9A0112ADCD2F}" srcOrd="1" destOrd="0" presId="urn:microsoft.com/office/officeart/2005/8/layout/hList9"/>
    <dgm:cxn modelId="{E6B4321E-D1B7-4132-905D-0AB75545F987}" type="presParOf" srcId="{7EE96B96-8008-452D-B84F-9A0112ADCD2F}" destId="{7BFDECB5-3B9A-4B5B-A21C-532C093BF9ED}" srcOrd="0" destOrd="0" presId="urn:microsoft.com/office/officeart/2005/8/layout/hList9"/>
    <dgm:cxn modelId="{786747BB-92B6-40DF-8452-3FB8AE6D511D}" type="presParOf" srcId="{7EE96B96-8008-452D-B84F-9A0112ADCD2F}" destId="{66AC91AB-E661-4EC3-A3BB-9D7C7BD7B34D}" srcOrd="1" destOrd="0" presId="urn:microsoft.com/office/officeart/2005/8/layout/hList9"/>
    <dgm:cxn modelId="{793FF1E9-D8AD-4111-8867-B590CB7629CC}" type="presParOf" srcId="{AD0C1B95-3E2E-4D36-AB07-1625A7F22026}" destId="{75E7289F-BEA4-48E6-92D2-F7EEB56BD98C}" srcOrd="12" destOrd="0" presId="urn:microsoft.com/office/officeart/2005/8/layout/hList9"/>
    <dgm:cxn modelId="{EEFE7171-4642-435E-AB8A-1DF782616A1F}" type="presParOf" srcId="{AD0C1B95-3E2E-4D36-AB07-1625A7F22026}" destId="{074DCDFA-7312-422D-9895-03AF4E24C88D}" srcOrd="13" destOrd="0" presId="urn:microsoft.com/office/officeart/2005/8/layout/hList9"/>
    <dgm:cxn modelId="{C60969B7-82BC-49C2-A310-B602CCD4021F}" type="presParOf" srcId="{AD0C1B95-3E2E-4D36-AB07-1625A7F22026}" destId="{A4579071-7E7B-4D81-9FD1-9FFD39B8E279}" srcOrd="14" destOrd="0" presId="urn:microsoft.com/office/officeart/2005/8/layout/hList9"/>
    <dgm:cxn modelId="{BFC6645B-7F01-4F50-B842-1AFE442A6617}" type="presParOf" srcId="{AD0C1B95-3E2E-4D36-AB07-1625A7F22026}" destId="{A81AACB2-5D25-4500-87F4-69113B5BF25F}" srcOrd="15" destOrd="0" presId="urn:microsoft.com/office/officeart/2005/8/layout/hList9"/>
    <dgm:cxn modelId="{9635B675-A452-46C5-8CEA-ADB189686AC3}" type="presParOf" srcId="{AD0C1B95-3E2E-4D36-AB07-1625A7F22026}" destId="{70902F77-4E12-41FB-8362-B9B55C3938AC}" srcOrd="16" destOrd="0" presId="urn:microsoft.com/office/officeart/2005/8/layout/hList9"/>
    <dgm:cxn modelId="{D9E9250A-5A0E-4A51-8053-EE27EF1FC0AA}" type="presParOf" srcId="{70902F77-4E12-41FB-8362-B9B55C3938AC}" destId="{DB2BE00F-F657-4BAA-8328-5D6419D626E7}" srcOrd="0" destOrd="0" presId="urn:microsoft.com/office/officeart/2005/8/layout/hList9"/>
    <dgm:cxn modelId="{2D395758-D41E-4E3E-B60B-79E45EFAE22E}" type="presParOf" srcId="{70902F77-4E12-41FB-8362-B9B55C3938AC}" destId="{4C034E7D-32A5-4A5F-998D-0711A0D16C84}" srcOrd="1" destOrd="0" presId="urn:microsoft.com/office/officeart/2005/8/layout/hList9"/>
    <dgm:cxn modelId="{83AB2BE6-98FD-4444-AD57-9DC8A3DB7BFE}" type="presParOf" srcId="{4C034E7D-32A5-4A5F-998D-0711A0D16C84}" destId="{2B357817-674D-405D-9CCF-23C42A73C159}" srcOrd="0" destOrd="0" presId="urn:microsoft.com/office/officeart/2005/8/layout/hList9"/>
    <dgm:cxn modelId="{3999B82E-1AF8-4AAA-9B82-9EE2CF4F013E}" type="presParOf" srcId="{4C034E7D-32A5-4A5F-998D-0711A0D16C84}" destId="{B8FD47E0-5FEA-4313-97D3-D5DF28462DA6}" srcOrd="1" destOrd="0" presId="urn:microsoft.com/office/officeart/2005/8/layout/hList9"/>
    <dgm:cxn modelId="{39D671B7-A4ED-493A-A38E-54309CB50A11}" type="presParOf" srcId="{AD0C1B95-3E2E-4D36-AB07-1625A7F22026}" destId="{FEFF0BF1-D30C-4D50-B4B9-6B586B48050C}" srcOrd="17" destOrd="0" presId="urn:microsoft.com/office/officeart/2005/8/layout/hList9"/>
    <dgm:cxn modelId="{C49AD78A-B051-4AF1-AEFA-AA93753C9C37}" type="presParOf" srcId="{AD0C1B95-3E2E-4D36-AB07-1625A7F22026}" destId="{01E35F00-E53F-4793-81A6-03F6AD37F978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6562F-C313-4602-B9F1-19823D643A93}">
      <dsp:nvSpPr>
        <dsp:cNvPr id="0" name=""/>
        <dsp:cNvSpPr/>
      </dsp:nvSpPr>
      <dsp:spPr>
        <a:xfrm>
          <a:off x="177082" y="325305"/>
          <a:ext cx="4143339" cy="12947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007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+mn-lt"/>
            </a:rPr>
            <a:t>Отсутствие просроченной задолженности по возврату в областной бюджет субсидий, бюджетных инвестиций, предоставленных в том числе в соответствии с иными правовыми актами</a:t>
          </a:r>
          <a:endParaRPr lang="ru-RU" sz="1400" kern="1200" dirty="0">
            <a:latin typeface="+mn-lt"/>
          </a:endParaRPr>
        </a:p>
      </dsp:txBody>
      <dsp:txXfrm>
        <a:off x="177082" y="325305"/>
        <a:ext cx="4143339" cy="1294793"/>
      </dsp:txXfrm>
    </dsp:sp>
    <dsp:sp modelId="{A886A854-52FD-442E-96DF-A2E4D40D52A1}">
      <dsp:nvSpPr>
        <dsp:cNvPr id="0" name=""/>
        <dsp:cNvSpPr/>
      </dsp:nvSpPr>
      <dsp:spPr>
        <a:xfrm>
          <a:off x="4443" y="138280"/>
          <a:ext cx="906355" cy="13595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32041-E967-4F6A-A775-3DB06A2E25DE}">
      <dsp:nvSpPr>
        <dsp:cNvPr id="0" name=""/>
        <dsp:cNvSpPr/>
      </dsp:nvSpPr>
      <dsp:spPr>
        <a:xfrm>
          <a:off x="4744696" y="325305"/>
          <a:ext cx="4143339" cy="12947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007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Не находится в процессе реорганизации, ликвидации, банкротства и не имеет ограничения на осуществление хозяйственной деятельности</a:t>
          </a:r>
          <a:endParaRPr lang="ru-RU" sz="1400" kern="1200" dirty="0">
            <a:latin typeface="+mn-lt"/>
          </a:endParaRPr>
        </a:p>
      </dsp:txBody>
      <dsp:txXfrm>
        <a:off x="4744696" y="325305"/>
        <a:ext cx="4143339" cy="1294793"/>
      </dsp:txXfrm>
    </dsp:sp>
    <dsp:sp modelId="{A5658717-2A6F-4931-8864-689962808B5C}">
      <dsp:nvSpPr>
        <dsp:cNvPr id="0" name=""/>
        <dsp:cNvSpPr/>
      </dsp:nvSpPr>
      <dsp:spPr>
        <a:xfrm>
          <a:off x="4572057" y="138280"/>
          <a:ext cx="906355" cy="135953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763E1-8D75-430B-943A-3F5DB848FF6E}">
      <dsp:nvSpPr>
        <dsp:cNvPr id="0" name=""/>
        <dsp:cNvSpPr/>
      </dsp:nvSpPr>
      <dsp:spPr>
        <a:xfrm>
          <a:off x="177082" y="1789114"/>
          <a:ext cx="4143339" cy="16271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007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+mn-lt"/>
            </a:rPr>
            <a:t>Не является иностранным ЮЛ, а также российским ЮЛ, в капитале которого доля участия иностранных ЮЛ превышает 50% и местом регистрации которых является государство или территория, включенные Минфином РФ в перечень</a:t>
          </a:r>
          <a:endParaRPr lang="ru-RU" sz="1400" kern="1200" dirty="0">
            <a:latin typeface="+mn-lt"/>
          </a:endParaRPr>
        </a:p>
      </dsp:txBody>
      <dsp:txXfrm>
        <a:off x="177082" y="1789114"/>
        <a:ext cx="4143339" cy="1627180"/>
      </dsp:txXfrm>
    </dsp:sp>
    <dsp:sp modelId="{98ED6E57-7DF2-4291-B6CE-F1F1ED4D4522}">
      <dsp:nvSpPr>
        <dsp:cNvPr id="0" name=""/>
        <dsp:cNvSpPr/>
      </dsp:nvSpPr>
      <dsp:spPr>
        <a:xfrm>
          <a:off x="4443" y="1768281"/>
          <a:ext cx="906355" cy="135953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8000" r="-11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9AE95-AC38-4C80-9543-0659551B2EB3}">
      <dsp:nvSpPr>
        <dsp:cNvPr id="0" name=""/>
        <dsp:cNvSpPr/>
      </dsp:nvSpPr>
      <dsp:spPr>
        <a:xfrm>
          <a:off x="4744696" y="2038404"/>
          <a:ext cx="4143339" cy="12947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007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+mn-lt"/>
            </a:rPr>
            <a:t>Не получает средства из областного бюджета в соответствии с иными нормативными правовыми актами, муниципальными правовыми актами на аналогичные цели</a:t>
          </a:r>
          <a:endParaRPr lang="ru-RU" sz="1400" kern="1200" dirty="0">
            <a:latin typeface="+mn-lt"/>
          </a:endParaRPr>
        </a:p>
      </dsp:txBody>
      <dsp:txXfrm>
        <a:off x="4744696" y="2038404"/>
        <a:ext cx="4143339" cy="1294793"/>
      </dsp:txXfrm>
    </dsp:sp>
    <dsp:sp modelId="{BADD24F9-DCBB-4623-A025-5ADC0A4A661B}">
      <dsp:nvSpPr>
        <dsp:cNvPr id="0" name=""/>
        <dsp:cNvSpPr/>
      </dsp:nvSpPr>
      <dsp:spPr>
        <a:xfrm>
          <a:off x="4572057" y="1851378"/>
          <a:ext cx="906355" cy="135953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8EEB9-E765-42C2-A898-523124211883}">
      <dsp:nvSpPr>
        <dsp:cNvPr id="0" name=""/>
        <dsp:cNvSpPr/>
      </dsp:nvSpPr>
      <dsp:spPr>
        <a:xfrm>
          <a:off x="177082" y="3751502"/>
          <a:ext cx="4143339" cy="12947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007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Не выявлены факты нарушения условий, установленных при получении бюджетных средств, и их нецелевого использования, либо нарушения устранены или возвращены средства в областной (федеральный) бюджет</a:t>
          </a:r>
          <a:endParaRPr lang="ru-RU" sz="1400" kern="1200" dirty="0">
            <a:latin typeface="+mn-lt"/>
          </a:endParaRPr>
        </a:p>
      </dsp:txBody>
      <dsp:txXfrm>
        <a:off x="177082" y="3751502"/>
        <a:ext cx="4143339" cy="1294793"/>
      </dsp:txXfrm>
    </dsp:sp>
    <dsp:sp modelId="{49E1F76D-8639-41F4-8DC5-47607B698879}">
      <dsp:nvSpPr>
        <dsp:cNvPr id="0" name=""/>
        <dsp:cNvSpPr/>
      </dsp:nvSpPr>
      <dsp:spPr>
        <a:xfrm>
          <a:off x="4443" y="3564476"/>
          <a:ext cx="906355" cy="13595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5FF1E-C905-4C34-A446-C5076F29949F}">
      <dsp:nvSpPr>
        <dsp:cNvPr id="0" name=""/>
        <dsp:cNvSpPr/>
      </dsp:nvSpPr>
      <dsp:spPr>
        <a:xfrm>
          <a:off x="4744696" y="3751502"/>
          <a:ext cx="4143339" cy="12947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007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Представил отчетность о финансово-экономическом состоянии товаропроизводителей агропромышленного комплекса на последнюю отчетную дату</a:t>
          </a:r>
          <a:endParaRPr lang="ru-RU" sz="1400" kern="1200" dirty="0">
            <a:latin typeface="+mn-lt"/>
          </a:endParaRPr>
        </a:p>
      </dsp:txBody>
      <dsp:txXfrm>
        <a:off x="4744696" y="3751502"/>
        <a:ext cx="4143339" cy="1294793"/>
      </dsp:txXfrm>
    </dsp:sp>
    <dsp:sp modelId="{AAAAA527-93E3-4867-9C91-B10A5746D5F8}">
      <dsp:nvSpPr>
        <dsp:cNvPr id="0" name=""/>
        <dsp:cNvSpPr/>
      </dsp:nvSpPr>
      <dsp:spPr>
        <a:xfrm>
          <a:off x="4572057" y="3564476"/>
          <a:ext cx="906355" cy="1359533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754BB-C4E6-4E25-8900-28BE1C8101C6}">
      <dsp:nvSpPr>
        <dsp:cNvPr id="0" name=""/>
        <dsp:cNvSpPr/>
      </dsp:nvSpPr>
      <dsp:spPr>
        <a:xfrm>
          <a:off x="445910" y="460473"/>
          <a:ext cx="3656534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Единая субсидия</a:t>
          </a:r>
          <a:endParaRPr lang="ru-RU" sz="1500" kern="1200" dirty="0"/>
        </a:p>
      </dsp:txBody>
      <dsp:txXfrm>
        <a:off x="445910" y="460473"/>
        <a:ext cx="3656534" cy="892617"/>
      </dsp:txXfrm>
    </dsp:sp>
    <dsp:sp modelId="{1803BF43-4471-461A-BF71-3AB03948D990}">
      <dsp:nvSpPr>
        <dsp:cNvPr id="0" name=""/>
        <dsp:cNvSpPr/>
      </dsp:nvSpPr>
      <dsp:spPr>
        <a:xfrm>
          <a:off x="179865" y="358897"/>
          <a:ext cx="799860" cy="9372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C12DF-054B-47E6-998E-9D0D1B9E9CA1}">
      <dsp:nvSpPr>
        <dsp:cNvPr id="0" name=""/>
        <dsp:cNvSpPr/>
      </dsp:nvSpPr>
      <dsp:spPr>
        <a:xfrm>
          <a:off x="4968539" y="460473"/>
          <a:ext cx="3776530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Несвязанная поддержка в области растениеводства</a:t>
          </a:r>
          <a:endParaRPr lang="ru-RU" sz="1500" kern="1200" dirty="0"/>
        </a:p>
      </dsp:txBody>
      <dsp:txXfrm>
        <a:off x="4968539" y="460473"/>
        <a:ext cx="3776530" cy="892617"/>
      </dsp:txXfrm>
    </dsp:sp>
    <dsp:sp modelId="{EC41F039-80D1-4C56-AD34-B7363CC0CFF3}">
      <dsp:nvSpPr>
        <dsp:cNvPr id="0" name=""/>
        <dsp:cNvSpPr/>
      </dsp:nvSpPr>
      <dsp:spPr>
        <a:xfrm>
          <a:off x="4718502" y="358897"/>
          <a:ext cx="826116" cy="93724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CC553-8C4F-4BCD-ADEB-14DEEA059095}">
      <dsp:nvSpPr>
        <dsp:cNvPr id="0" name=""/>
        <dsp:cNvSpPr/>
      </dsp:nvSpPr>
      <dsp:spPr>
        <a:xfrm>
          <a:off x="445910" y="1584179"/>
          <a:ext cx="3656534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продуктивности в молочном скотоводстве</a:t>
          </a:r>
          <a:endParaRPr lang="ru-RU" sz="1500" kern="1200" dirty="0"/>
        </a:p>
      </dsp:txBody>
      <dsp:txXfrm>
        <a:off x="445910" y="1584179"/>
        <a:ext cx="3656534" cy="892617"/>
      </dsp:txXfrm>
    </dsp:sp>
    <dsp:sp modelId="{A5DDF156-8BBE-4BFF-A70E-E5E371A4335D}">
      <dsp:nvSpPr>
        <dsp:cNvPr id="0" name=""/>
        <dsp:cNvSpPr/>
      </dsp:nvSpPr>
      <dsp:spPr>
        <a:xfrm>
          <a:off x="179865" y="1439012"/>
          <a:ext cx="799860" cy="9372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34C36-CB59-412E-91D6-3E82A6B39BFB}">
      <dsp:nvSpPr>
        <dsp:cNvPr id="0" name=""/>
        <dsp:cNvSpPr/>
      </dsp:nvSpPr>
      <dsp:spPr>
        <a:xfrm>
          <a:off x="4968539" y="1584179"/>
          <a:ext cx="3776530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Возмещение части процентной ставки по инвестиционным кредитам</a:t>
          </a:r>
          <a:endParaRPr lang="ru-RU" sz="1500" kern="1200" dirty="0"/>
        </a:p>
      </dsp:txBody>
      <dsp:txXfrm>
        <a:off x="4968539" y="1584179"/>
        <a:ext cx="3776530" cy="892617"/>
      </dsp:txXfrm>
    </dsp:sp>
    <dsp:sp modelId="{C5692928-0A7C-4A48-BD7D-7395964F6CC6}">
      <dsp:nvSpPr>
        <dsp:cNvPr id="0" name=""/>
        <dsp:cNvSpPr/>
      </dsp:nvSpPr>
      <dsp:spPr>
        <a:xfrm>
          <a:off x="4680518" y="1439012"/>
          <a:ext cx="826116" cy="937248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36E27-C389-4517-95DD-A544D0981866}">
      <dsp:nvSpPr>
        <dsp:cNvPr id="0" name=""/>
        <dsp:cNvSpPr/>
      </dsp:nvSpPr>
      <dsp:spPr>
        <a:xfrm>
          <a:off x="570105" y="2707886"/>
          <a:ext cx="3534338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Возмещение части прямых понесенных затрат на создание и модернизацию объектов АПК</a:t>
          </a:r>
          <a:endParaRPr lang="ru-RU" sz="1500" kern="1200" dirty="0"/>
        </a:p>
      </dsp:txBody>
      <dsp:txXfrm>
        <a:off x="570105" y="2707886"/>
        <a:ext cx="3534338" cy="892617"/>
      </dsp:txXfrm>
    </dsp:sp>
    <dsp:sp modelId="{0B44B75B-7D46-449E-B957-660096095E46}">
      <dsp:nvSpPr>
        <dsp:cNvPr id="0" name=""/>
        <dsp:cNvSpPr/>
      </dsp:nvSpPr>
      <dsp:spPr>
        <a:xfrm>
          <a:off x="256324" y="2591146"/>
          <a:ext cx="773136" cy="9372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B9CF6-CFCE-4C71-8FFF-ABC11BB61C68}">
      <dsp:nvSpPr>
        <dsp:cNvPr id="0" name=""/>
        <dsp:cNvSpPr/>
      </dsp:nvSpPr>
      <dsp:spPr>
        <a:xfrm>
          <a:off x="5112557" y="2707886"/>
          <a:ext cx="3650335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Мелиорация</a:t>
          </a:r>
          <a:endParaRPr lang="ru-RU" sz="1500" kern="1200" dirty="0"/>
        </a:p>
      </dsp:txBody>
      <dsp:txXfrm>
        <a:off x="5112557" y="2707886"/>
        <a:ext cx="3650335" cy="892617"/>
      </dsp:txXfrm>
    </dsp:sp>
    <dsp:sp modelId="{90971FB5-7171-4DE5-B324-F4B8D7593816}">
      <dsp:nvSpPr>
        <dsp:cNvPr id="0" name=""/>
        <dsp:cNvSpPr/>
      </dsp:nvSpPr>
      <dsp:spPr>
        <a:xfrm>
          <a:off x="4812322" y="2591146"/>
          <a:ext cx="804303" cy="937248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62940-2A6C-4C45-B650-EC55F805D944}">
      <dsp:nvSpPr>
        <dsp:cNvPr id="0" name=""/>
        <dsp:cNvSpPr/>
      </dsp:nvSpPr>
      <dsp:spPr>
        <a:xfrm>
          <a:off x="570105" y="3831593"/>
          <a:ext cx="3534338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Устойчивое развитие сельских территорий</a:t>
          </a:r>
          <a:endParaRPr lang="ru-RU" sz="1500" kern="1200" dirty="0"/>
        </a:p>
      </dsp:txBody>
      <dsp:txXfrm>
        <a:off x="570105" y="3831593"/>
        <a:ext cx="3534338" cy="892617"/>
      </dsp:txXfrm>
    </dsp:sp>
    <dsp:sp modelId="{02EA1C2C-B790-43D1-B0B0-6E834A6B8820}">
      <dsp:nvSpPr>
        <dsp:cNvPr id="0" name=""/>
        <dsp:cNvSpPr/>
      </dsp:nvSpPr>
      <dsp:spPr>
        <a:xfrm>
          <a:off x="256324" y="3743270"/>
          <a:ext cx="773136" cy="937248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B22FF-18BE-4539-A8EC-4D816BC24B49}">
      <dsp:nvSpPr>
        <dsp:cNvPr id="0" name=""/>
        <dsp:cNvSpPr/>
      </dsp:nvSpPr>
      <dsp:spPr>
        <a:xfrm>
          <a:off x="5112557" y="3831593"/>
          <a:ext cx="3650335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Федеральное льготное кредитование</a:t>
          </a:r>
          <a:endParaRPr lang="ru-RU" sz="1500" kern="1200" dirty="0"/>
        </a:p>
      </dsp:txBody>
      <dsp:txXfrm>
        <a:off x="5112557" y="3831593"/>
        <a:ext cx="3650335" cy="892617"/>
      </dsp:txXfrm>
    </dsp:sp>
    <dsp:sp modelId="{0E8E0183-360E-49F6-B07C-C7D7C03960D1}">
      <dsp:nvSpPr>
        <dsp:cNvPr id="0" name=""/>
        <dsp:cNvSpPr/>
      </dsp:nvSpPr>
      <dsp:spPr>
        <a:xfrm>
          <a:off x="4818117" y="3743270"/>
          <a:ext cx="798510" cy="937248"/>
        </a:xfrm>
        <a:prstGeom prst="rect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170E5-0092-4F3D-B36F-187DA9B07824}">
      <dsp:nvSpPr>
        <dsp:cNvPr id="0" name=""/>
        <dsp:cNvSpPr/>
      </dsp:nvSpPr>
      <dsp:spPr>
        <a:xfrm>
          <a:off x="2592284" y="4817899"/>
          <a:ext cx="3966622" cy="8926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60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Областные меры государственной поддержки</a:t>
          </a:r>
          <a:endParaRPr lang="ru-RU" sz="1500" kern="1200" dirty="0"/>
        </a:p>
      </dsp:txBody>
      <dsp:txXfrm>
        <a:off x="2592284" y="4817899"/>
        <a:ext cx="3966622" cy="892617"/>
      </dsp:txXfrm>
    </dsp:sp>
    <dsp:sp modelId="{AAB7B342-608A-4799-BCF5-9391369F711A}">
      <dsp:nvSpPr>
        <dsp:cNvPr id="0" name=""/>
        <dsp:cNvSpPr/>
      </dsp:nvSpPr>
      <dsp:spPr>
        <a:xfrm>
          <a:off x="2228646" y="4751386"/>
          <a:ext cx="867698" cy="9372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125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РФ от 14.07.2012 № 717 (приложения №9, № 12)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16293" y="38129"/>
        <a:ext cx="2234346" cy="828335"/>
      </dsp:txXfrm>
    </dsp:sp>
    <dsp:sp modelId="{B45D1D77-C20F-4633-A23B-C5237EC8937E}">
      <dsp:nvSpPr>
        <dsp:cNvPr id="0" name=""/>
        <dsp:cNvSpPr/>
      </dsp:nvSpPr>
      <dsp:spPr>
        <a:xfrm>
          <a:off x="2125" y="970006"/>
          <a:ext cx="2450145" cy="2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2125" y="970006"/>
        <a:ext cx="2450145" cy="216000"/>
      </dsp:txXfrm>
    </dsp:sp>
    <dsp:sp modelId="{F22AD7F2-3EEF-4299-9CDF-67168AD17A93}">
      <dsp:nvSpPr>
        <dsp:cNvPr id="0" name=""/>
        <dsp:cNvSpPr/>
      </dsp:nvSpPr>
      <dsp:spPr>
        <a:xfrm>
          <a:off x="2848807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НО от 13.02.2017 № 63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262975" y="38129"/>
        <a:ext cx="2234346" cy="828335"/>
      </dsp:txXfrm>
    </dsp:sp>
    <dsp:sp modelId="{1C23C0A9-0F59-4E7B-830F-7EC7CE38D1CD}">
      <dsp:nvSpPr>
        <dsp:cNvPr id="0" name=""/>
        <dsp:cNvSpPr/>
      </dsp:nvSpPr>
      <dsp:spPr>
        <a:xfrm>
          <a:off x="5695488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31.03.2017 № 36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109656" y="38129"/>
        <a:ext cx="2234346" cy="8283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30A0C-9EFC-4E0F-8CB2-508CB3BBFCF9}">
      <dsp:nvSpPr>
        <dsp:cNvPr id="0" name=""/>
        <dsp:cNvSpPr/>
      </dsp:nvSpPr>
      <dsp:spPr>
        <a:xfrm>
          <a:off x="3206" y="402"/>
          <a:ext cx="8455034" cy="246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Направления приобретения семян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0432" y="7628"/>
        <a:ext cx="8440582" cy="232273"/>
      </dsp:txXfrm>
    </dsp:sp>
    <dsp:sp modelId="{7C613BBE-9FAD-4DE6-88A8-E92C947E8B93}">
      <dsp:nvSpPr>
        <dsp:cNvPr id="0" name=""/>
        <dsp:cNvSpPr/>
      </dsp:nvSpPr>
      <dsp:spPr>
        <a:xfrm>
          <a:off x="11459" y="301040"/>
          <a:ext cx="2024638" cy="577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За счет средств федерального и областного бюджетов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8371" y="317952"/>
        <a:ext cx="1990814" cy="543589"/>
      </dsp:txXfrm>
    </dsp:sp>
    <dsp:sp modelId="{75A2569E-CAED-43F8-8ABD-96CEDD0BFF24}">
      <dsp:nvSpPr>
        <dsp:cNvPr id="0" name=""/>
        <dsp:cNvSpPr/>
      </dsp:nvSpPr>
      <dsp:spPr>
        <a:xfrm>
          <a:off x="15408" y="1100499"/>
          <a:ext cx="2016741" cy="2106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Приобретение семян, включая сорта импортной селекции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74476" y="1159567"/>
        <a:ext cx="1898605" cy="1988321"/>
      </dsp:txXfrm>
    </dsp:sp>
    <dsp:sp modelId="{9BD1D47F-859B-4488-A6AA-127F0F0EB1B8}">
      <dsp:nvSpPr>
        <dsp:cNvPr id="0" name=""/>
        <dsp:cNvSpPr/>
      </dsp:nvSpPr>
      <dsp:spPr>
        <a:xfrm>
          <a:off x="15408" y="3373143"/>
          <a:ext cx="2016741" cy="152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по перечню, утверждаемому Минсельхозом России на 1 гектар площади, засеваемой элитными семенами по ставкам, определяемым министерством сельского хозяйства и продовольственных ресурсов НО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60015" y="3417750"/>
        <a:ext cx="1927527" cy="1433783"/>
      </dsp:txXfrm>
    </dsp:sp>
    <dsp:sp modelId="{C61241EE-97C4-4AC2-8FC4-5EF0A3309014}">
      <dsp:nvSpPr>
        <dsp:cNvPr id="0" name=""/>
        <dsp:cNvSpPr/>
      </dsp:nvSpPr>
      <dsp:spPr>
        <a:xfrm>
          <a:off x="2206002" y="301040"/>
          <a:ext cx="6243986" cy="577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                         За счет средств областного бюджета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222914" y="317952"/>
        <a:ext cx="6210162" cy="543589"/>
      </dsp:txXfrm>
    </dsp:sp>
    <dsp:sp modelId="{209EBE35-E731-4997-B469-79EE190E3CBF}">
      <dsp:nvSpPr>
        <dsp:cNvPr id="0" name=""/>
        <dsp:cNvSpPr/>
      </dsp:nvSpPr>
      <dsp:spPr>
        <a:xfrm>
          <a:off x="2218179" y="1100499"/>
          <a:ext cx="2016741" cy="2106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Приобретение семян, включая сорта (гибриды) импортной селекции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277247" y="1159567"/>
        <a:ext cx="1898605" cy="1988321"/>
      </dsp:txXfrm>
    </dsp:sp>
    <dsp:sp modelId="{98D49283-FCC6-403D-8E28-F287208B5F8B}">
      <dsp:nvSpPr>
        <dsp:cNvPr id="0" name=""/>
        <dsp:cNvSpPr/>
      </dsp:nvSpPr>
      <dsp:spPr>
        <a:xfrm>
          <a:off x="2218179" y="3373143"/>
          <a:ext cx="2016741" cy="152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за 1 тонну или 1 посевную единицу семян или в размере процента от стоимости семян (для семян овощных и бахчевых культур) по ставкам, определяемым министерством сельского хозяйства и продовольственных ресурсов НО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2262786" y="3417750"/>
        <a:ext cx="1927527" cy="1433783"/>
      </dsp:txXfrm>
    </dsp:sp>
    <dsp:sp modelId="{1D3F1CFF-0C84-4C86-A682-3DA9EAE3C0DC}">
      <dsp:nvSpPr>
        <dsp:cNvPr id="0" name=""/>
        <dsp:cNvSpPr/>
      </dsp:nvSpPr>
      <dsp:spPr>
        <a:xfrm>
          <a:off x="4319624" y="1100499"/>
          <a:ext cx="2016741" cy="2106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Производство мини-клубней картофеля сельскохозяйственными товаропроизводителями, имеющими функционирующую лабораторию безвирусного семеноводства картофеля.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378692" y="1159567"/>
        <a:ext cx="1898605" cy="1988321"/>
      </dsp:txXfrm>
    </dsp:sp>
    <dsp:sp modelId="{106C17E4-7282-4102-8F90-483AF3031A15}">
      <dsp:nvSpPr>
        <dsp:cNvPr id="0" name=""/>
        <dsp:cNvSpPr/>
      </dsp:nvSpPr>
      <dsp:spPr>
        <a:xfrm>
          <a:off x="4319624" y="3373143"/>
          <a:ext cx="2016741" cy="152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за 1 штуку приобретенных элитных семян по ставкам, определяемым министерством сельского хозяйства и продовольственных ресурсов НО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4364231" y="3417750"/>
        <a:ext cx="1927527" cy="1433783"/>
      </dsp:txXfrm>
    </dsp:sp>
    <dsp:sp modelId="{A3751BA0-1C74-4329-AFE2-D944A4233362}">
      <dsp:nvSpPr>
        <dsp:cNvPr id="0" name=""/>
        <dsp:cNvSpPr/>
      </dsp:nvSpPr>
      <dsp:spPr>
        <a:xfrm>
          <a:off x="6421069" y="1100499"/>
          <a:ext cx="2016741" cy="2106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Приобретение семян, произведенных сельскохозяйственными товаропроизводителями Нижегородской области, включенными в Реестр сельскохозяйственных организаций, осуществляющих производство и реализацию семян высших репродукций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480137" y="1159567"/>
        <a:ext cx="1898605" cy="1988321"/>
      </dsp:txXfrm>
    </dsp:sp>
    <dsp:sp modelId="{60A455F5-A70D-492A-B29A-68B4C8D0E4E3}">
      <dsp:nvSpPr>
        <dsp:cNvPr id="0" name=""/>
        <dsp:cNvSpPr/>
      </dsp:nvSpPr>
      <dsp:spPr>
        <a:xfrm>
          <a:off x="6421069" y="3373143"/>
          <a:ext cx="2016741" cy="152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за 1 тонну приобретенных элитных семян по ставкам, определяемым министерством сельского хозяйства и продовольственных ресурсов НО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6465676" y="3417750"/>
        <a:ext cx="1927527" cy="14337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9E54C-93EF-4F4A-83E7-CCC935D1D4BC}">
      <dsp:nvSpPr>
        <dsp:cNvPr id="0" name=""/>
        <dsp:cNvSpPr/>
      </dsp:nvSpPr>
      <dsp:spPr>
        <a:xfrm>
          <a:off x="4101" y="0"/>
          <a:ext cx="8392052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26.04.2017 № 46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256129" y="0"/>
        <a:ext cx="7887996" cy="504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9A578-FA37-4453-8A91-51512A7CA80B}">
      <dsp:nvSpPr>
        <dsp:cNvPr id="0" name=""/>
        <dsp:cNvSpPr/>
      </dsp:nvSpPr>
      <dsp:spPr>
        <a:xfrm>
          <a:off x="2745" y="22388"/>
          <a:ext cx="2676672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Поддержка начинающих фермеров</a:t>
          </a:r>
          <a:endParaRPr lang="ru-RU" sz="1100" b="1" kern="1200" dirty="0"/>
        </a:p>
      </dsp:txBody>
      <dsp:txXfrm>
        <a:off x="2745" y="22388"/>
        <a:ext cx="2676672" cy="662400"/>
      </dsp:txXfrm>
    </dsp:sp>
    <dsp:sp modelId="{EF31EA69-0198-4D64-BE33-57CC46768B61}">
      <dsp:nvSpPr>
        <dsp:cNvPr id="0" name=""/>
        <dsp:cNvSpPr/>
      </dsp:nvSpPr>
      <dsp:spPr>
        <a:xfrm>
          <a:off x="2745" y="684788"/>
          <a:ext cx="2676672" cy="42339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u="sng" kern="1200" dirty="0" smtClean="0"/>
            <a:t>ПОЛУЧАТЕЛЬ: </a:t>
          </a:r>
          <a:endParaRPr lang="ru-RU" sz="900" b="1" u="sng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Является гражданином Российской Федерации;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Зарегистрирован на сельской территории Нижегородской области, продолжительность деятельности на дату подачи заявки не превышает 24 месяца со дня регистрации;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Не являлся получателем гранта на оказание поддержки начинающим фермерам;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Представляет план по развитию материально-технической базы, созданию постоянных рабочих мест и увеличению объема производства (реализации) продукции сельского хозяйства;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Представляет план расходов с указанием наименований приобретаемого имущества, выполняемых работ, оказываемых услуг, их количества, цены;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оплатить за счет собственных средств не менее 10% от общей стоимости приобретений, указанных в плане расходов;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использовать субсидию в течение 18 месяцев со дня поступления средств на его счет; 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осуществлять деятельность крестьянского (фермерского) хозяйства в течение не менее пяти лет после получения субсидии;</a:t>
          </a:r>
          <a:endParaRPr lang="ru-RU" sz="900" kern="1200" dirty="0"/>
        </a:p>
      </dsp:txBody>
      <dsp:txXfrm>
        <a:off x="2745" y="684788"/>
        <a:ext cx="2676672" cy="4233990"/>
      </dsp:txXfrm>
    </dsp:sp>
    <dsp:sp modelId="{AAD6FD6B-9AF6-48F0-839A-2EB3CA52E871}">
      <dsp:nvSpPr>
        <dsp:cNvPr id="0" name=""/>
        <dsp:cNvSpPr/>
      </dsp:nvSpPr>
      <dsp:spPr>
        <a:xfrm>
          <a:off x="3054151" y="22388"/>
          <a:ext cx="2676672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Развитие семейных животноводческих ферм</a:t>
          </a:r>
          <a:endParaRPr lang="ru-RU" sz="1100" b="1" kern="1200" dirty="0"/>
        </a:p>
      </dsp:txBody>
      <dsp:txXfrm>
        <a:off x="3054151" y="22388"/>
        <a:ext cx="2676672" cy="662400"/>
      </dsp:txXfrm>
    </dsp:sp>
    <dsp:sp modelId="{DC18ED35-DD75-4860-B933-2043E6BC62D5}">
      <dsp:nvSpPr>
        <dsp:cNvPr id="0" name=""/>
        <dsp:cNvSpPr/>
      </dsp:nvSpPr>
      <dsp:spPr>
        <a:xfrm>
          <a:off x="3054151" y="684788"/>
          <a:ext cx="2676672" cy="42339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u="sng" kern="1200" dirty="0" smtClean="0"/>
            <a:t>КФХ:</a:t>
          </a:r>
          <a:endParaRPr lang="ru-RU" sz="900" b="1" u="sng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Главой и членами КФХ являются граждане Российской Федерации, состоящие в родстве и совместно осуществляющие деятельность по разведению и содержанию сельскохозяйственных животных и птицы;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КФХ зарегистрировано на сельской территории Нижегородской области и продолжительность его деятельности на дату подачи заявки превышает 24 месяца с даты регистрации;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Глава и члены КФХ ранее не являлись получателями грантов на создание и развитие КФХ, грантов на развитие семейных животноводческих ферм либо с даты полного освоения гранта на создание и развитие КФХ, единовременной помощи на бытовое обустройство начинающих фермеров, гранта на развитие семейных животноводческих ферм прошло не менее трех лет;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Представляет бизнес-план;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Представляет план расходов с указанием наименований приобретений, их количества, цены;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оплатить за счет собственных средств не менее 40% от общей стоимости приобретений, указанных в плане расходов;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использовать субсидию в течение 24 месяцев со дня поступления средств на его счет;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осуществлять деятельность в течение не менее пяти лет после получения субсидии;</a:t>
          </a:r>
          <a:endParaRPr lang="ru-RU" sz="900" kern="1200" dirty="0"/>
        </a:p>
      </dsp:txBody>
      <dsp:txXfrm>
        <a:off x="3054151" y="684788"/>
        <a:ext cx="2676672" cy="4233990"/>
      </dsp:txXfrm>
    </dsp:sp>
    <dsp:sp modelId="{536CB5D7-8AC7-461A-849C-B522BF2E1302}">
      <dsp:nvSpPr>
        <dsp:cNvPr id="0" name=""/>
        <dsp:cNvSpPr/>
      </dsp:nvSpPr>
      <dsp:spPr>
        <a:xfrm>
          <a:off x="6105558" y="22388"/>
          <a:ext cx="2676672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Развитие материально-технической базы сельскохозяйственных потребительских кооперативов</a:t>
          </a:r>
          <a:endParaRPr lang="ru-RU" sz="1100" b="1" kern="1200" dirty="0"/>
        </a:p>
      </dsp:txBody>
      <dsp:txXfrm>
        <a:off x="6105558" y="22388"/>
        <a:ext cx="2676672" cy="662400"/>
      </dsp:txXfrm>
    </dsp:sp>
    <dsp:sp modelId="{B54FC765-E041-42CC-9A72-1CD1699CEA96}">
      <dsp:nvSpPr>
        <dsp:cNvPr id="0" name=""/>
        <dsp:cNvSpPr/>
      </dsp:nvSpPr>
      <dsp:spPr>
        <a:xfrm>
          <a:off x="6105558" y="684788"/>
          <a:ext cx="2676672" cy="42339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u="sng" kern="1200" dirty="0" err="1" smtClean="0"/>
            <a:t>СПоК</a:t>
          </a:r>
          <a:r>
            <a:rPr lang="ru-RU" sz="900" b="1" u="sng" kern="1200" dirty="0" smtClean="0"/>
            <a:t>:</a:t>
          </a:r>
          <a:endParaRPr lang="ru-RU" sz="900" b="1" u="sng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Зарегистрирован на территории Нижегородской области и осуществляет деятельность в течение не менее 12 месяцев на дату подачи заявки;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Представляет бизнес-план;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Предоставляет план расходов с указанием наименований приобретений, их количества и цены;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оплатить за счет собственных средств не менее 40% от общей стоимости приобретений, указанных в плане расходов;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Предоставляет проектную документацию и разрешения на строительство (реконструкцию) производственных объектов (в случае, если средства субсидии полностью или частично планируется направить на строительство или реконструкцию производственных объектов кооператива);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использовать субсидию в срок не более 18 месяцев со дня поступления средств на счет получателя;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 Обязуется осуществлять деятельность в течение не менее пяти лет после получения субсидии;</a:t>
          </a:r>
          <a:endParaRPr lang="ru-RU" sz="900" kern="1200" dirty="0"/>
        </a:p>
      </dsp:txBody>
      <dsp:txXfrm>
        <a:off x="6105558" y="684788"/>
        <a:ext cx="2676672" cy="42339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9A578-FA37-4453-8A91-51512A7CA80B}">
      <dsp:nvSpPr>
        <dsp:cNvPr id="0" name=""/>
        <dsp:cNvSpPr/>
      </dsp:nvSpPr>
      <dsp:spPr>
        <a:xfrm>
          <a:off x="2745" y="19017"/>
          <a:ext cx="2676672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Поддержка начинающих фермеров</a:t>
          </a:r>
          <a:endParaRPr lang="ru-RU" sz="1200" b="1" kern="1200" dirty="0"/>
        </a:p>
      </dsp:txBody>
      <dsp:txXfrm>
        <a:off x="2745" y="19017"/>
        <a:ext cx="2676672" cy="777600"/>
      </dsp:txXfrm>
    </dsp:sp>
    <dsp:sp modelId="{EF31EA69-0198-4D64-BE33-57CC46768B61}">
      <dsp:nvSpPr>
        <dsp:cNvPr id="0" name=""/>
        <dsp:cNvSpPr/>
      </dsp:nvSpPr>
      <dsp:spPr>
        <a:xfrm>
          <a:off x="2745" y="796617"/>
          <a:ext cx="2676672" cy="17046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u="none" kern="1200" dirty="0" smtClean="0"/>
            <a:t>КРС молочного и мясного направления – до 3 млн. рублей;</a:t>
          </a:r>
          <a:endParaRPr lang="ru-RU" sz="1400" b="0" u="none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u="none" kern="1200" dirty="0" smtClean="0"/>
            <a:t>Прочие направления – до 1,5 млн. рублей</a:t>
          </a:r>
          <a:endParaRPr lang="ru-RU" sz="1400" b="0" u="none" kern="1200" dirty="0"/>
        </a:p>
      </dsp:txBody>
      <dsp:txXfrm>
        <a:off x="2745" y="796617"/>
        <a:ext cx="2676672" cy="1704644"/>
      </dsp:txXfrm>
    </dsp:sp>
    <dsp:sp modelId="{AAD6FD6B-9AF6-48F0-839A-2EB3CA52E871}">
      <dsp:nvSpPr>
        <dsp:cNvPr id="0" name=""/>
        <dsp:cNvSpPr/>
      </dsp:nvSpPr>
      <dsp:spPr>
        <a:xfrm>
          <a:off x="3054151" y="19017"/>
          <a:ext cx="2676672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Развитие семейных животноводческих ферм</a:t>
          </a:r>
          <a:endParaRPr lang="ru-RU" sz="1200" b="1" kern="1200" dirty="0"/>
        </a:p>
      </dsp:txBody>
      <dsp:txXfrm>
        <a:off x="3054151" y="19017"/>
        <a:ext cx="2676672" cy="777600"/>
      </dsp:txXfrm>
    </dsp:sp>
    <dsp:sp modelId="{DC18ED35-DD75-4860-B933-2043E6BC62D5}">
      <dsp:nvSpPr>
        <dsp:cNvPr id="0" name=""/>
        <dsp:cNvSpPr/>
      </dsp:nvSpPr>
      <dsp:spPr>
        <a:xfrm>
          <a:off x="3054151" y="796617"/>
          <a:ext cx="2676672" cy="17046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u="none" kern="1200" dirty="0" smtClean="0"/>
            <a:t>Для разведения КРС мясного или молочного направлений – до 30 млн. рублей, но не более 60 % затрат;</a:t>
          </a:r>
          <a:endParaRPr lang="ru-RU" sz="1400" b="0" u="none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u="none" kern="1200" dirty="0" smtClean="0"/>
            <a:t>Иные виды деятельности - до 21,6 млн. рублей, но не более 60 % затрат</a:t>
          </a:r>
          <a:endParaRPr lang="ru-RU" sz="1400" b="0" u="none" kern="1200" dirty="0"/>
        </a:p>
      </dsp:txBody>
      <dsp:txXfrm>
        <a:off x="3054151" y="796617"/>
        <a:ext cx="2676672" cy="1704644"/>
      </dsp:txXfrm>
    </dsp:sp>
    <dsp:sp modelId="{536CB5D7-8AC7-461A-849C-B522BF2E1302}">
      <dsp:nvSpPr>
        <dsp:cNvPr id="0" name=""/>
        <dsp:cNvSpPr/>
      </dsp:nvSpPr>
      <dsp:spPr>
        <a:xfrm>
          <a:off x="6105558" y="19017"/>
          <a:ext cx="2676672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Развитие материально-технической базы сельскохозяйственных потребительских кооперативов</a:t>
          </a:r>
          <a:endParaRPr lang="ru-RU" sz="1200" b="1" kern="1200" dirty="0"/>
        </a:p>
      </dsp:txBody>
      <dsp:txXfrm>
        <a:off x="6105558" y="19017"/>
        <a:ext cx="2676672" cy="777600"/>
      </dsp:txXfrm>
    </dsp:sp>
    <dsp:sp modelId="{B54FC765-E041-42CC-9A72-1CD1699CEA96}">
      <dsp:nvSpPr>
        <dsp:cNvPr id="0" name=""/>
        <dsp:cNvSpPr/>
      </dsp:nvSpPr>
      <dsp:spPr>
        <a:xfrm>
          <a:off x="6105558" y="796617"/>
          <a:ext cx="2676672" cy="17046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u="none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До 70 млн. рублей, но не более 60 процентов затрат</a:t>
          </a:r>
          <a:endParaRPr lang="ru-RU" sz="1400" kern="1200" dirty="0"/>
        </a:p>
      </dsp:txBody>
      <dsp:txXfrm>
        <a:off x="6105558" y="796617"/>
        <a:ext cx="2676672" cy="17046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D3F89-CF10-4535-817B-45E033DDB41F}">
      <dsp:nvSpPr>
        <dsp:cNvPr id="0" name=""/>
        <dsp:cNvSpPr/>
      </dsp:nvSpPr>
      <dsp:spPr>
        <a:xfrm>
          <a:off x="22806" y="780"/>
          <a:ext cx="2590088" cy="9630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Строительство (реконструкция) производственных объектов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22806" y="780"/>
        <a:ext cx="2590088" cy="963078"/>
      </dsp:txXfrm>
    </dsp:sp>
    <dsp:sp modelId="{98597E47-166B-42D7-A5B7-F2E6DBAA9890}">
      <dsp:nvSpPr>
        <dsp:cNvPr id="0" name=""/>
        <dsp:cNvSpPr/>
      </dsp:nvSpPr>
      <dsp:spPr>
        <a:xfrm>
          <a:off x="2773407" y="780"/>
          <a:ext cx="2590088" cy="9630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Приобретение животных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2773407" y="780"/>
        <a:ext cx="2590088" cy="963078"/>
      </dsp:txXfrm>
    </dsp:sp>
    <dsp:sp modelId="{65EEE1ED-E907-4899-B187-C98F4235A419}">
      <dsp:nvSpPr>
        <dsp:cNvPr id="0" name=""/>
        <dsp:cNvSpPr/>
      </dsp:nvSpPr>
      <dsp:spPr>
        <a:xfrm>
          <a:off x="5524009" y="780"/>
          <a:ext cx="2590088" cy="9630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Приобретение техники и оборудования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5524009" y="780"/>
        <a:ext cx="2590088" cy="963078"/>
      </dsp:txXfrm>
    </dsp:sp>
    <dsp:sp modelId="{44FBACDE-23C1-4EFC-A3C4-2EC2DC1402BD}">
      <dsp:nvSpPr>
        <dsp:cNvPr id="0" name=""/>
        <dsp:cNvSpPr/>
      </dsp:nvSpPr>
      <dsp:spPr>
        <a:xfrm>
          <a:off x="22806" y="1124372"/>
          <a:ext cx="2590088" cy="9630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Приобретение семян и посадочного материала для закладки многолетних насаждений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22806" y="1124372"/>
        <a:ext cx="2590088" cy="963078"/>
      </dsp:txXfrm>
    </dsp:sp>
    <dsp:sp modelId="{8911D75C-963B-4332-AF59-2E1BA0BC5EFE}">
      <dsp:nvSpPr>
        <dsp:cNvPr id="0" name=""/>
        <dsp:cNvSpPr/>
      </dsp:nvSpPr>
      <dsp:spPr>
        <a:xfrm>
          <a:off x="2773407" y="1124372"/>
          <a:ext cx="2590088" cy="9630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Приобретение удобрений и ядохимикатов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2773407" y="1124372"/>
        <a:ext cx="2590088" cy="963078"/>
      </dsp:txXfrm>
    </dsp:sp>
    <dsp:sp modelId="{9EC98FA7-59DD-41A3-82E6-FFC4EC1A1C29}">
      <dsp:nvSpPr>
        <dsp:cNvPr id="0" name=""/>
        <dsp:cNvSpPr/>
      </dsp:nvSpPr>
      <dsp:spPr>
        <a:xfrm>
          <a:off x="5524009" y="1124372"/>
          <a:ext cx="2590088" cy="9630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Подключение производственных объектов к инженерным сетям, строительство сопутствующей инфраструктуры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5524009" y="1124372"/>
        <a:ext cx="2590088" cy="9630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0E983-68CA-449D-853B-CB9626B25850}">
      <dsp:nvSpPr>
        <dsp:cNvPr id="0" name=""/>
        <dsp:cNvSpPr/>
      </dsp:nvSpPr>
      <dsp:spPr>
        <a:xfrm rot="16200000">
          <a:off x="900100" y="-900100"/>
          <a:ext cx="2484276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Субсидии предоставляются на уплату процентов по кредитам (займам), полученным до 31 декабря 2016 года включительно</a:t>
          </a:r>
          <a:endParaRPr lang="ru-RU" sz="1600" kern="1200" dirty="0">
            <a:solidFill>
              <a:schemeClr val="bg1"/>
            </a:solidFill>
          </a:endParaRPr>
        </a:p>
      </dsp:txBody>
      <dsp:txXfrm rot="5400000">
        <a:off x="0" y="0"/>
        <a:ext cx="4284476" cy="1863207"/>
      </dsp:txXfrm>
    </dsp:sp>
    <dsp:sp modelId="{D0AF3358-FA77-44D2-8630-F3A20323CB98}">
      <dsp:nvSpPr>
        <dsp:cNvPr id="0" name=""/>
        <dsp:cNvSpPr/>
      </dsp:nvSpPr>
      <dsp:spPr>
        <a:xfrm>
          <a:off x="4284476" y="0"/>
          <a:ext cx="4284476" cy="24842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Расчет размера субсидий осуществляется по ставке рефинансирования (учетной ставке) ЦБ РФ, действующей на дату заключения кредитного договора (договора займа), а в случае заключения дополнительного соглашения - на дату заключения дополнительного соглашения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4284476" y="0"/>
        <a:ext cx="4284476" cy="1863207"/>
      </dsp:txXfrm>
    </dsp:sp>
    <dsp:sp modelId="{B1DBECC6-7EAF-4421-9F66-C4997702938D}">
      <dsp:nvSpPr>
        <dsp:cNvPr id="0" name=""/>
        <dsp:cNvSpPr/>
      </dsp:nvSpPr>
      <dsp:spPr>
        <a:xfrm rot="10800000">
          <a:off x="0" y="2484276"/>
          <a:ext cx="4284476" cy="24842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Объем средств, предоставленный заемщикам, не должен превышать фактические затраты заемщиков на уплату процентов по кредитам (займам)</a:t>
          </a:r>
          <a:endParaRPr lang="ru-RU" sz="1600" kern="1200" dirty="0">
            <a:solidFill>
              <a:schemeClr val="bg1"/>
            </a:solidFill>
          </a:endParaRPr>
        </a:p>
      </dsp:txBody>
      <dsp:txXfrm rot="10800000">
        <a:off x="0" y="3105344"/>
        <a:ext cx="4284476" cy="1863207"/>
      </dsp:txXfrm>
    </dsp:sp>
    <dsp:sp modelId="{2E876598-1031-458E-BFCA-221B7F91110A}">
      <dsp:nvSpPr>
        <dsp:cNvPr id="0" name=""/>
        <dsp:cNvSpPr/>
      </dsp:nvSpPr>
      <dsp:spPr>
        <a:xfrm rot="5400000">
          <a:off x="5184576" y="1584175"/>
          <a:ext cx="2484276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Субсидии предоставляются при условии выполнения обязательств по погашению основного долга и уплаты начисленных процентов</a:t>
          </a:r>
          <a:endParaRPr lang="ru-RU" sz="1600" kern="1200" dirty="0">
            <a:solidFill>
              <a:schemeClr val="bg1"/>
            </a:solidFill>
          </a:endParaRPr>
        </a:p>
      </dsp:txBody>
      <dsp:txXfrm rot="-5400000">
        <a:off x="4284476" y="3105344"/>
        <a:ext cx="4284476" cy="1863207"/>
      </dsp:txXfrm>
    </dsp:sp>
    <dsp:sp modelId="{887CCE5F-0D72-4CD3-927D-EE554FFE5AA8}">
      <dsp:nvSpPr>
        <dsp:cNvPr id="0" name=""/>
        <dsp:cNvSpPr/>
      </dsp:nvSpPr>
      <dsp:spPr>
        <a:xfrm>
          <a:off x="3630904" y="1863207"/>
          <a:ext cx="1307142" cy="124213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solidFill>
              <a:schemeClr val="bg1"/>
            </a:solidFill>
          </a:endParaRPr>
        </a:p>
      </dsp:txBody>
      <dsp:txXfrm>
        <a:off x="3691540" y="1923843"/>
        <a:ext cx="1185870" cy="11208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125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РФ от 14.07.2012 № 717 (приложение №7)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16293" y="38129"/>
        <a:ext cx="2234346" cy="828335"/>
      </dsp:txXfrm>
    </dsp:sp>
    <dsp:sp modelId="{B45D1D77-C20F-4633-A23B-C5237EC8937E}">
      <dsp:nvSpPr>
        <dsp:cNvPr id="0" name=""/>
        <dsp:cNvSpPr/>
      </dsp:nvSpPr>
      <dsp:spPr>
        <a:xfrm>
          <a:off x="2125" y="970006"/>
          <a:ext cx="2450145" cy="2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2125" y="970006"/>
        <a:ext cx="2450145" cy="216000"/>
      </dsp:txXfrm>
    </dsp:sp>
    <dsp:sp modelId="{F22AD7F2-3EEF-4299-9CDF-67168AD17A93}">
      <dsp:nvSpPr>
        <dsp:cNvPr id="0" name=""/>
        <dsp:cNvSpPr/>
      </dsp:nvSpPr>
      <dsp:spPr>
        <a:xfrm>
          <a:off x="2848807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НО от 05.03.2013 № 136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262975" y="38129"/>
        <a:ext cx="2234346" cy="828335"/>
      </dsp:txXfrm>
    </dsp:sp>
    <dsp:sp modelId="{1C23C0A9-0F59-4E7B-830F-7EC7CE38D1CD}">
      <dsp:nvSpPr>
        <dsp:cNvPr id="0" name=""/>
        <dsp:cNvSpPr/>
      </dsp:nvSpPr>
      <dsp:spPr>
        <a:xfrm>
          <a:off x="5695488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1.03.2017 № 20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109656" y="38129"/>
        <a:ext cx="2234346" cy="8283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125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РФ от 14.07.2012 № 717 (приложение №7)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16293" y="38129"/>
        <a:ext cx="2234346" cy="828335"/>
      </dsp:txXfrm>
    </dsp:sp>
    <dsp:sp modelId="{B45D1D77-C20F-4633-A23B-C5237EC8937E}">
      <dsp:nvSpPr>
        <dsp:cNvPr id="0" name=""/>
        <dsp:cNvSpPr/>
      </dsp:nvSpPr>
      <dsp:spPr>
        <a:xfrm>
          <a:off x="2125" y="970006"/>
          <a:ext cx="2450145" cy="2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2125" y="970006"/>
        <a:ext cx="2450145" cy="216000"/>
      </dsp:txXfrm>
    </dsp:sp>
    <dsp:sp modelId="{F22AD7F2-3EEF-4299-9CDF-67168AD17A93}">
      <dsp:nvSpPr>
        <dsp:cNvPr id="0" name=""/>
        <dsp:cNvSpPr/>
      </dsp:nvSpPr>
      <dsp:spPr>
        <a:xfrm>
          <a:off x="2848807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НО от 05.03.2013 № 136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262975" y="38129"/>
        <a:ext cx="2234346" cy="828335"/>
      </dsp:txXfrm>
    </dsp:sp>
    <dsp:sp modelId="{1C23C0A9-0F59-4E7B-830F-7EC7CE38D1CD}">
      <dsp:nvSpPr>
        <dsp:cNvPr id="0" name=""/>
        <dsp:cNvSpPr/>
      </dsp:nvSpPr>
      <dsp:spPr>
        <a:xfrm>
          <a:off x="5695488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1.03.2017 № 20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109656" y="38129"/>
        <a:ext cx="2234346" cy="8283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125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РФ от 14.07.2012 № 717 (приложение №8)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16293" y="38129"/>
        <a:ext cx="2234346" cy="828335"/>
      </dsp:txXfrm>
    </dsp:sp>
    <dsp:sp modelId="{B45D1D77-C20F-4633-A23B-C5237EC8937E}">
      <dsp:nvSpPr>
        <dsp:cNvPr id="0" name=""/>
        <dsp:cNvSpPr/>
      </dsp:nvSpPr>
      <dsp:spPr>
        <a:xfrm>
          <a:off x="2125" y="970006"/>
          <a:ext cx="2450145" cy="2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2125" y="970006"/>
        <a:ext cx="2450145" cy="216000"/>
      </dsp:txXfrm>
    </dsp:sp>
    <dsp:sp modelId="{F22AD7F2-3EEF-4299-9CDF-67168AD17A93}">
      <dsp:nvSpPr>
        <dsp:cNvPr id="0" name=""/>
        <dsp:cNvSpPr/>
      </dsp:nvSpPr>
      <dsp:spPr>
        <a:xfrm>
          <a:off x="2848807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Постановление Правительства НО от 14.03.2013 № 148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262975" y="38129"/>
        <a:ext cx="2234346" cy="828335"/>
      </dsp:txXfrm>
    </dsp:sp>
    <dsp:sp modelId="{1C23C0A9-0F59-4E7B-830F-7EC7CE38D1CD}">
      <dsp:nvSpPr>
        <dsp:cNvPr id="0" name=""/>
        <dsp:cNvSpPr/>
      </dsp:nvSpPr>
      <dsp:spPr>
        <a:xfrm>
          <a:off x="5695488" y="38129"/>
          <a:ext cx="3062681" cy="828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Приказ министерства сельского хозяйства и продовольственных ресурсов Нижегородской области от 10.03.2017 № 23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109656" y="38129"/>
        <a:ext cx="2234346" cy="8283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125" y="44327"/>
          <a:ext cx="3062681" cy="785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Правительства РФ от 14.07.2012 № 717 (приложения №10,12)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94784" y="44327"/>
        <a:ext cx="2277364" cy="785317"/>
      </dsp:txXfrm>
    </dsp:sp>
    <dsp:sp modelId="{B45D1D77-C20F-4633-A23B-C5237EC8937E}">
      <dsp:nvSpPr>
        <dsp:cNvPr id="0" name=""/>
        <dsp:cNvSpPr/>
      </dsp:nvSpPr>
      <dsp:spPr>
        <a:xfrm>
          <a:off x="2125" y="927808"/>
          <a:ext cx="2450145" cy="2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chemeClr val="tx1"/>
            </a:solidFill>
          </a:endParaRPr>
        </a:p>
      </dsp:txBody>
      <dsp:txXfrm>
        <a:off x="2125" y="927808"/>
        <a:ext cx="2450145" cy="252000"/>
      </dsp:txXfrm>
    </dsp:sp>
    <dsp:sp modelId="{F22AD7F2-3EEF-4299-9CDF-67168AD17A93}">
      <dsp:nvSpPr>
        <dsp:cNvPr id="0" name=""/>
        <dsp:cNvSpPr/>
      </dsp:nvSpPr>
      <dsp:spPr>
        <a:xfrm>
          <a:off x="2848807" y="44327"/>
          <a:ext cx="3062681" cy="785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Правительства НО от 25.03.2013 № 173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41466" y="44327"/>
        <a:ext cx="2277364" cy="785317"/>
      </dsp:txXfrm>
    </dsp:sp>
    <dsp:sp modelId="{1C23C0A9-0F59-4E7B-830F-7EC7CE38D1CD}">
      <dsp:nvSpPr>
        <dsp:cNvPr id="0" name=""/>
        <dsp:cNvSpPr/>
      </dsp:nvSpPr>
      <dsp:spPr>
        <a:xfrm>
          <a:off x="5695488" y="44327"/>
          <a:ext cx="3062681" cy="785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Приказ Минсельхоза России от 22.12.2016 № 581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088147" y="44327"/>
        <a:ext cx="2277364" cy="78531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3BEB5-9FA1-4AA2-984C-22CF514E1556}">
      <dsp:nvSpPr>
        <dsp:cNvPr id="0" name=""/>
        <dsp:cNvSpPr/>
      </dsp:nvSpPr>
      <dsp:spPr>
        <a:xfrm>
          <a:off x="91467" y="1029"/>
          <a:ext cx="7083379" cy="504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Субсидии предоставляются на уплату процентов по кредитам (займам), полученным до 31 декабря 2016 года включительно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91467" y="1029"/>
        <a:ext cx="7083379" cy="504333"/>
      </dsp:txXfrm>
    </dsp:sp>
    <dsp:sp modelId="{DCEB69C0-8664-4B0E-8F4A-BD972D21FE0A}">
      <dsp:nvSpPr>
        <dsp:cNvPr id="0" name=""/>
        <dsp:cNvSpPr/>
      </dsp:nvSpPr>
      <dsp:spPr>
        <a:xfrm>
          <a:off x="848033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1E4E2-A51C-4838-AB61-7ED3E6C1FDF3}">
      <dsp:nvSpPr>
        <dsp:cNvPr id="0" name=""/>
        <dsp:cNvSpPr/>
      </dsp:nvSpPr>
      <dsp:spPr>
        <a:xfrm>
          <a:off x="1656715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901D84-5359-44CB-B24D-FC5F54B82B11}">
      <dsp:nvSpPr>
        <dsp:cNvPr id="0" name=""/>
        <dsp:cNvSpPr/>
      </dsp:nvSpPr>
      <dsp:spPr>
        <a:xfrm>
          <a:off x="2466036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AEAC6-4757-41E2-B9CC-FE0DEF024D98}">
      <dsp:nvSpPr>
        <dsp:cNvPr id="0" name=""/>
        <dsp:cNvSpPr/>
      </dsp:nvSpPr>
      <dsp:spPr>
        <a:xfrm>
          <a:off x="3274717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F2D9C-7A88-4405-B70C-A1D6C40FC3FA}">
      <dsp:nvSpPr>
        <dsp:cNvPr id="0" name=""/>
        <dsp:cNvSpPr/>
      </dsp:nvSpPr>
      <dsp:spPr>
        <a:xfrm>
          <a:off x="4084038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40671-8CDE-4615-B057-9C20FE17BC94}">
      <dsp:nvSpPr>
        <dsp:cNvPr id="0" name=""/>
        <dsp:cNvSpPr/>
      </dsp:nvSpPr>
      <dsp:spPr>
        <a:xfrm>
          <a:off x="4892719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E7C41-4728-4C6B-B426-02DCA542413E}">
      <dsp:nvSpPr>
        <dsp:cNvPr id="0" name=""/>
        <dsp:cNvSpPr/>
      </dsp:nvSpPr>
      <dsp:spPr>
        <a:xfrm>
          <a:off x="5702040" y="505362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79388-7C78-4667-8808-3FE4763CC0A8}">
      <dsp:nvSpPr>
        <dsp:cNvPr id="0" name=""/>
        <dsp:cNvSpPr/>
      </dsp:nvSpPr>
      <dsp:spPr>
        <a:xfrm>
          <a:off x="91496" y="627153"/>
          <a:ext cx="7175463" cy="8218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Расчет размера субсидий осуществляется по ставке рефинансирования (учетной ставке) ЦБ РФ, действующей на дату заключения кредитного договора (договора займа), а в случае заключения дополнительного соглашения - на дату заключения дополнительного соглашения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91496" y="627153"/>
        <a:ext cx="7175463" cy="821876"/>
      </dsp:txXfrm>
    </dsp:sp>
    <dsp:sp modelId="{5D10710E-4966-4AA8-985F-B0C7BC6B9FC6}">
      <dsp:nvSpPr>
        <dsp:cNvPr id="0" name=""/>
        <dsp:cNvSpPr/>
      </dsp:nvSpPr>
      <dsp:spPr>
        <a:xfrm>
          <a:off x="91467" y="1654022"/>
          <a:ext cx="7083379" cy="504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Объем средств, предоставленный заемщикам, не должен превышать фактические затраты заемщиков на уплату процентов по кредитам (займам)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91467" y="1654022"/>
        <a:ext cx="7083379" cy="504333"/>
      </dsp:txXfrm>
    </dsp:sp>
    <dsp:sp modelId="{EAC200C3-209F-4655-8922-1A590D8103D0}">
      <dsp:nvSpPr>
        <dsp:cNvPr id="0" name=""/>
        <dsp:cNvSpPr/>
      </dsp:nvSpPr>
      <dsp:spPr>
        <a:xfrm>
          <a:off x="848033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B7E32B-B2DD-46B2-BACA-2B78B997BA74}">
      <dsp:nvSpPr>
        <dsp:cNvPr id="0" name=""/>
        <dsp:cNvSpPr/>
      </dsp:nvSpPr>
      <dsp:spPr>
        <a:xfrm>
          <a:off x="1656715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896267-CAF7-4F1B-A666-CE631F67A8FE}">
      <dsp:nvSpPr>
        <dsp:cNvPr id="0" name=""/>
        <dsp:cNvSpPr/>
      </dsp:nvSpPr>
      <dsp:spPr>
        <a:xfrm>
          <a:off x="2466036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6FC092-2029-44E2-A1F0-D5489F6D9E13}">
      <dsp:nvSpPr>
        <dsp:cNvPr id="0" name=""/>
        <dsp:cNvSpPr/>
      </dsp:nvSpPr>
      <dsp:spPr>
        <a:xfrm>
          <a:off x="3274717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681C8-3978-48B1-BFEF-C7ECC3A92B68}">
      <dsp:nvSpPr>
        <dsp:cNvPr id="0" name=""/>
        <dsp:cNvSpPr/>
      </dsp:nvSpPr>
      <dsp:spPr>
        <a:xfrm>
          <a:off x="4084038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F3D142-92FE-42CC-B3EC-8F00A310D878}">
      <dsp:nvSpPr>
        <dsp:cNvPr id="0" name=""/>
        <dsp:cNvSpPr/>
      </dsp:nvSpPr>
      <dsp:spPr>
        <a:xfrm>
          <a:off x="4892719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F01653-3F3D-4FC3-B81E-86EC7C7990C6}">
      <dsp:nvSpPr>
        <dsp:cNvPr id="0" name=""/>
        <dsp:cNvSpPr/>
      </dsp:nvSpPr>
      <dsp:spPr>
        <a:xfrm>
          <a:off x="5702040" y="2158355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2C6D29-6E3F-4CC2-A28C-DBB8A575E6E6}">
      <dsp:nvSpPr>
        <dsp:cNvPr id="0" name=""/>
        <dsp:cNvSpPr/>
      </dsp:nvSpPr>
      <dsp:spPr>
        <a:xfrm>
          <a:off x="91496" y="2280145"/>
          <a:ext cx="7175463" cy="8218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Субсидии предоставляются при условии выполнения обязательств по погашению основного долга и уплаты начисленных процентов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91496" y="2280145"/>
        <a:ext cx="7175463" cy="821876"/>
      </dsp:txXfrm>
    </dsp:sp>
    <dsp:sp modelId="{2724904F-522D-4A6A-8714-2EB5AA33E569}">
      <dsp:nvSpPr>
        <dsp:cNvPr id="0" name=""/>
        <dsp:cNvSpPr/>
      </dsp:nvSpPr>
      <dsp:spPr>
        <a:xfrm>
          <a:off x="174432" y="3307015"/>
          <a:ext cx="5753465" cy="52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Инвестиционный кредит прошел отбор и одобрен Минсельхозом России</a:t>
          </a:r>
          <a:endParaRPr lang="ru-RU" sz="1300" kern="1200" dirty="0"/>
        </a:p>
      </dsp:txBody>
      <dsp:txXfrm>
        <a:off x="174432" y="3307015"/>
        <a:ext cx="5753465" cy="523042"/>
      </dsp:txXfrm>
    </dsp:sp>
    <dsp:sp modelId="{E96E0BF4-784A-4261-B192-05F0628B54B8}">
      <dsp:nvSpPr>
        <dsp:cNvPr id="0" name=""/>
        <dsp:cNvSpPr/>
      </dsp:nvSpPr>
      <dsp:spPr>
        <a:xfrm>
          <a:off x="848033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019CE-471C-4025-B67A-859A4EAF8479}">
      <dsp:nvSpPr>
        <dsp:cNvPr id="0" name=""/>
        <dsp:cNvSpPr/>
      </dsp:nvSpPr>
      <dsp:spPr>
        <a:xfrm>
          <a:off x="1656715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9E27F-8384-4820-93F8-C00E0C914A00}">
      <dsp:nvSpPr>
        <dsp:cNvPr id="0" name=""/>
        <dsp:cNvSpPr/>
      </dsp:nvSpPr>
      <dsp:spPr>
        <a:xfrm>
          <a:off x="2466036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E9145-4B0F-47E2-905D-D1216514675C}">
      <dsp:nvSpPr>
        <dsp:cNvPr id="0" name=""/>
        <dsp:cNvSpPr/>
      </dsp:nvSpPr>
      <dsp:spPr>
        <a:xfrm>
          <a:off x="3274717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8D9E1-55BF-4C30-84DC-CDA23B31399F}">
      <dsp:nvSpPr>
        <dsp:cNvPr id="0" name=""/>
        <dsp:cNvSpPr/>
      </dsp:nvSpPr>
      <dsp:spPr>
        <a:xfrm>
          <a:off x="4084038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4ABAC-88D6-40E8-A918-7ED29DDF9716}">
      <dsp:nvSpPr>
        <dsp:cNvPr id="0" name=""/>
        <dsp:cNvSpPr/>
      </dsp:nvSpPr>
      <dsp:spPr>
        <a:xfrm>
          <a:off x="4892719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256EE-1130-4620-830D-35B6596473FD}">
      <dsp:nvSpPr>
        <dsp:cNvPr id="0" name=""/>
        <dsp:cNvSpPr/>
      </dsp:nvSpPr>
      <dsp:spPr>
        <a:xfrm>
          <a:off x="5702040" y="3830057"/>
          <a:ext cx="1346310" cy="106545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01030-9613-4C26-BFB4-0FE13DD4A733}">
      <dsp:nvSpPr>
        <dsp:cNvPr id="0" name=""/>
        <dsp:cNvSpPr/>
      </dsp:nvSpPr>
      <dsp:spPr>
        <a:xfrm>
          <a:off x="91496" y="3951847"/>
          <a:ext cx="7175463" cy="8218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Кредит использован на цели, предусмотренные федеральным постановлением </a:t>
          </a:r>
          <a:endParaRPr lang="ru-RU" sz="1300" kern="1200" dirty="0"/>
        </a:p>
      </dsp:txBody>
      <dsp:txXfrm>
        <a:off x="91496" y="3951847"/>
        <a:ext cx="7175463" cy="82187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125" y="44327"/>
          <a:ext cx="3062681" cy="785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Правительства РФ от 14.07.2012 № 717 (приложения №11)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94784" y="44327"/>
        <a:ext cx="2277364" cy="785317"/>
      </dsp:txXfrm>
    </dsp:sp>
    <dsp:sp modelId="{B45D1D77-C20F-4633-A23B-C5237EC8937E}">
      <dsp:nvSpPr>
        <dsp:cNvPr id="0" name=""/>
        <dsp:cNvSpPr/>
      </dsp:nvSpPr>
      <dsp:spPr>
        <a:xfrm>
          <a:off x="2125" y="927808"/>
          <a:ext cx="2450145" cy="2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chemeClr val="tx1"/>
            </a:solidFill>
          </a:endParaRPr>
        </a:p>
      </dsp:txBody>
      <dsp:txXfrm>
        <a:off x="2125" y="927808"/>
        <a:ext cx="2450145" cy="252000"/>
      </dsp:txXfrm>
    </dsp:sp>
    <dsp:sp modelId="{F22AD7F2-3EEF-4299-9CDF-67168AD17A93}">
      <dsp:nvSpPr>
        <dsp:cNvPr id="0" name=""/>
        <dsp:cNvSpPr/>
      </dsp:nvSpPr>
      <dsp:spPr>
        <a:xfrm>
          <a:off x="2848807" y="44327"/>
          <a:ext cx="3062681" cy="785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Правительства НО от 02.12.2015 № 780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41466" y="44327"/>
        <a:ext cx="2277364" cy="785317"/>
      </dsp:txXfrm>
    </dsp:sp>
    <dsp:sp modelId="{1C23C0A9-0F59-4E7B-830F-7EC7CE38D1CD}">
      <dsp:nvSpPr>
        <dsp:cNvPr id="0" name=""/>
        <dsp:cNvSpPr/>
      </dsp:nvSpPr>
      <dsp:spPr>
        <a:xfrm>
          <a:off x="5695488" y="44327"/>
          <a:ext cx="3062681" cy="785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Приказы Минсельхоза России от 23.07.2015 № 317, от 24.07.2015 № 318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088147" y="44327"/>
        <a:ext cx="2277364" cy="78531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5340" y="21442"/>
          <a:ext cx="4482807" cy="81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Постановление Правительства РФ от 12.10.2013 № 922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10340" y="21442"/>
        <a:ext cx="3672807" cy="810000"/>
      </dsp:txXfrm>
    </dsp:sp>
    <dsp:sp modelId="{B45D1D77-C20F-4633-A23B-C5237EC8937E}">
      <dsp:nvSpPr>
        <dsp:cNvPr id="0" name=""/>
        <dsp:cNvSpPr/>
      </dsp:nvSpPr>
      <dsp:spPr>
        <a:xfrm>
          <a:off x="5340" y="932693"/>
          <a:ext cx="3586246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>
            <a:solidFill>
              <a:schemeClr val="tx1"/>
            </a:solidFill>
          </a:endParaRPr>
        </a:p>
      </dsp:txBody>
      <dsp:txXfrm>
        <a:off x="5340" y="932693"/>
        <a:ext cx="3586246" cy="270000"/>
      </dsp:txXfrm>
    </dsp:sp>
    <dsp:sp modelId="{F22AD7F2-3EEF-4299-9CDF-67168AD17A93}">
      <dsp:nvSpPr>
        <dsp:cNvPr id="0" name=""/>
        <dsp:cNvSpPr/>
      </dsp:nvSpPr>
      <dsp:spPr>
        <a:xfrm>
          <a:off x="4272148" y="21442"/>
          <a:ext cx="4482807" cy="81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Постановление Правительства             НО от 05.07.2016 № 436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677148" y="21442"/>
        <a:ext cx="3672807" cy="8100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33501-4073-4DB5-9C74-C76883EC8F87}">
      <dsp:nvSpPr>
        <dsp:cNvPr id="0" name=""/>
        <dsp:cNvSpPr/>
      </dsp:nvSpPr>
      <dsp:spPr>
        <a:xfrm rot="5400000">
          <a:off x="-611993" y="1885520"/>
          <a:ext cx="2693463" cy="3250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F8CEA-E038-48C2-B5FA-C31BBAB6F97D}">
      <dsp:nvSpPr>
        <dsp:cNvPr id="0" name=""/>
        <dsp:cNvSpPr/>
      </dsp:nvSpPr>
      <dsp:spPr>
        <a:xfrm>
          <a:off x="4648" y="162169"/>
          <a:ext cx="3611862" cy="2167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Субсидии предоставляются на возмещение части затрат, понесенных в предыдущем и (или) текущем финансовых годах на строительство, реконструкцию и техническое  перевооружение оросительных и осушительных систем общего и индивидуального пользования и отдельно расположенных гидротехнических сооружений, приобретение машин, установок, дождевальных и поливных аппаратов, насосных станций, включенных в сводный сметный расчет стоимости строительства</a:t>
          </a:r>
          <a:endParaRPr lang="ru-RU" sz="1200" kern="1200" dirty="0"/>
        </a:p>
      </dsp:txBody>
      <dsp:txXfrm>
        <a:off x="68121" y="225642"/>
        <a:ext cx="3484916" cy="2040171"/>
      </dsp:txXfrm>
    </dsp:sp>
    <dsp:sp modelId="{7A172F8A-B84A-4F75-B4DB-C49E2DBF5C5D}">
      <dsp:nvSpPr>
        <dsp:cNvPr id="0" name=""/>
        <dsp:cNvSpPr/>
      </dsp:nvSpPr>
      <dsp:spPr>
        <a:xfrm>
          <a:off x="742454" y="3239968"/>
          <a:ext cx="4788343" cy="32506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38D6A0-3FE2-480D-8A46-970C5BAF2AB4}">
      <dsp:nvSpPr>
        <dsp:cNvPr id="0" name=""/>
        <dsp:cNvSpPr/>
      </dsp:nvSpPr>
      <dsp:spPr>
        <a:xfrm>
          <a:off x="4648" y="2871065"/>
          <a:ext cx="3611862" cy="2167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Субсидия предоставляется в размере до 50% от суммы фактически произведенных и оплаченных затрат, но не более 50% от сметной стоимости строительства (реконструкции, технического перевооружения) мелиоративных систем.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68121" y="2934538"/>
        <a:ext cx="3484916" cy="2040171"/>
      </dsp:txXfrm>
    </dsp:sp>
    <dsp:sp modelId="{0D37FCF3-17E9-493B-9F21-2833F3AEC86F}">
      <dsp:nvSpPr>
        <dsp:cNvPr id="0" name=""/>
        <dsp:cNvSpPr/>
      </dsp:nvSpPr>
      <dsp:spPr>
        <a:xfrm>
          <a:off x="4808425" y="2871065"/>
          <a:ext cx="3611862" cy="2167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Предоставление субсидии осуществляется после ввода в эксплуатацию мелиоративных систем;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Получатель обязан использовать построенную и (или) реконструированную мелиоративную систему в целях выращивания сельскохозяйственных культур не менее чем пять лет с момента ввода в эксплуатацию мелиоративной системы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4871898" y="2934538"/>
        <a:ext cx="3484916" cy="204017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5340" y="21442"/>
          <a:ext cx="4482807" cy="81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Постановление Правительства РФ от 15.07.2013 № 598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10340" y="21442"/>
        <a:ext cx="3672807" cy="810000"/>
      </dsp:txXfrm>
    </dsp:sp>
    <dsp:sp modelId="{B45D1D77-C20F-4633-A23B-C5237EC8937E}">
      <dsp:nvSpPr>
        <dsp:cNvPr id="0" name=""/>
        <dsp:cNvSpPr/>
      </dsp:nvSpPr>
      <dsp:spPr>
        <a:xfrm>
          <a:off x="5340" y="932693"/>
          <a:ext cx="3586246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>
            <a:solidFill>
              <a:schemeClr val="tx1"/>
            </a:solidFill>
          </a:endParaRPr>
        </a:p>
      </dsp:txBody>
      <dsp:txXfrm>
        <a:off x="5340" y="932693"/>
        <a:ext cx="3586246" cy="270000"/>
      </dsp:txXfrm>
    </dsp:sp>
    <dsp:sp modelId="{F22AD7F2-3EEF-4299-9CDF-67168AD17A93}">
      <dsp:nvSpPr>
        <dsp:cNvPr id="0" name=""/>
        <dsp:cNvSpPr/>
      </dsp:nvSpPr>
      <dsp:spPr>
        <a:xfrm>
          <a:off x="4272148" y="21442"/>
          <a:ext cx="4482807" cy="81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Постановление Правительства НО от 08.07.2015 № 430, от 28.04.2014 № 280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677148" y="21442"/>
        <a:ext cx="3672807" cy="81000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20861-673F-4559-BC31-1C74D2D14C3F}">
      <dsp:nvSpPr>
        <dsp:cNvPr id="0" name=""/>
        <dsp:cNvSpPr/>
      </dsp:nvSpPr>
      <dsp:spPr>
        <a:xfrm>
          <a:off x="0" y="0"/>
          <a:ext cx="5616624" cy="10711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Улучшение жилищных условий граждан</a:t>
          </a:r>
          <a:endParaRPr lang="ru-RU" sz="3000" kern="1200" dirty="0"/>
        </a:p>
      </dsp:txBody>
      <dsp:txXfrm>
        <a:off x="1230436" y="0"/>
        <a:ext cx="4386187" cy="1071119"/>
      </dsp:txXfrm>
    </dsp:sp>
    <dsp:sp modelId="{21693985-7760-4CF2-B4BE-B437042D4856}">
      <dsp:nvSpPr>
        <dsp:cNvPr id="0" name=""/>
        <dsp:cNvSpPr/>
      </dsp:nvSpPr>
      <dsp:spPr>
        <a:xfrm>
          <a:off x="107111" y="107111"/>
          <a:ext cx="1123324" cy="856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63E1D-14FB-4DC5-9D1F-8A1ADDA5BD2A}">
      <dsp:nvSpPr>
        <dsp:cNvPr id="0" name=""/>
        <dsp:cNvSpPr/>
      </dsp:nvSpPr>
      <dsp:spPr>
        <a:xfrm>
          <a:off x="0" y="1178230"/>
          <a:ext cx="5616624" cy="10711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Водоснабжение</a:t>
          </a:r>
          <a:endParaRPr lang="ru-RU" sz="3000" kern="1200" dirty="0"/>
        </a:p>
      </dsp:txBody>
      <dsp:txXfrm>
        <a:off x="1230436" y="1178230"/>
        <a:ext cx="4386187" cy="1071119"/>
      </dsp:txXfrm>
    </dsp:sp>
    <dsp:sp modelId="{BA9BF4CB-26F8-4C33-AE59-6DB9E3CB8762}">
      <dsp:nvSpPr>
        <dsp:cNvPr id="0" name=""/>
        <dsp:cNvSpPr/>
      </dsp:nvSpPr>
      <dsp:spPr>
        <a:xfrm>
          <a:off x="107111" y="1285342"/>
          <a:ext cx="1123324" cy="856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E51247-95C6-4673-AE3A-FCE5257CDED7}">
      <dsp:nvSpPr>
        <dsp:cNvPr id="0" name=""/>
        <dsp:cNvSpPr/>
      </dsp:nvSpPr>
      <dsp:spPr>
        <a:xfrm>
          <a:off x="0" y="2356461"/>
          <a:ext cx="5616624" cy="10711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Газификация</a:t>
          </a:r>
          <a:endParaRPr lang="ru-RU" sz="3000" kern="1200" dirty="0"/>
        </a:p>
      </dsp:txBody>
      <dsp:txXfrm>
        <a:off x="1230436" y="2356461"/>
        <a:ext cx="4386187" cy="1071119"/>
      </dsp:txXfrm>
    </dsp:sp>
    <dsp:sp modelId="{42DE4672-BCFA-4BF4-B222-D681A3B01D5E}">
      <dsp:nvSpPr>
        <dsp:cNvPr id="0" name=""/>
        <dsp:cNvSpPr/>
      </dsp:nvSpPr>
      <dsp:spPr>
        <a:xfrm>
          <a:off x="107111" y="2463573"/>
          <a:ext cx="1123324" cy="856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140A89-9CD4-4E7D-AB8F-EF68BDC8CC16}">
      <dsp:nvSpPr>
        <dsp:cNvPr id="0" name=""/>
        <dsp:cNvSpPr/>
      </dsp:nvSpPr>
      <dsp:spPr>
        <a:xfrm>
          <a:off x="0" y="3534692"/>
          <a:ext cx="5616624" cy="10711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Автомобильные дороги местного значения</a:t>
          </a:r>
          <a:endParaRPr lang="ru-RU" sz="3000" kern="1200" dirty="0"/>
        </a:p>
      </dsp:txBody>
      <dsp:txXfrm>
        <a:off x="1230436" y="3534692"/>
        <a:ext cx="4386187" cy="1071119"/>
      </dsp:txXfrm>
    </dsp:sp>
    <dsp:sp modelId="{F599CE44-9DC6-4136-A5DE-D1C0A4F0BEF9}">
      <dsp:nvSpPr>
        <dsp:cNvPr id="0" name=""/>
        <dsp:cNvSpPr/>
      </dsp:nvSpPr>
      <dsp:spPr>
        <a:xfrm>
          <a:off x="107111" y="3641804"/>
          <a:ext cx="1123324" cy="856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754BB-C4E6-4E25-8900-28BE1C8101C6}">
      <dsp:nvSpPr>
        <dsp:cNvPr id="0" name=""/>
        <dsp:cNvSpPr/>
      </dsp:nvSpPr>
      <dsp:spPr>
        <a:xfrm>
          <a:off x="670259" y="602515"/>
          <a:ext cx="3549721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молочного скотоводства (строительство/реконструкция)</a:t>
          </a:r>
          <a:endParaRPr lang="ru-RU" sz="1300" kern="1200" dirty="0"/>
        </a:p>
      </dsp:txBody>
      <dsp:txXfrm>
        <a:off x="670259" y="602515"/>
        <a:ext cx="3549721" cy="866543"/>
      </dsp:txXfrm>
    </dsp:sp>
    <dsp:sp modelId="{1803BF43-4471-461A-BF71-3AB03948D990}">
      <dsp:nvSpPr>
        <dsp:cNvPr id="0" name=""/>
        <dsp:cNvSpPr/>
      </dsp:nvSpPr>
      <dsp:spPr>
        <a:xfrm>
          <a:off x="411986" y="503906"/>
          <a:ext cx="776495" cy="9098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C12DF-054B-47E6-998E-9D0D1B9E9CA1}">
      <dsp:nvSpPr>
        <dsp:cNvPr id="0" name=""/>
        <dsp:cNvSpPr/>
      </dsp:nvSpPr>
      <dsp:spPr>
        <a:xfrm>
          <a:off x="5060775" y="602515"/>
          <a:ext cx="3666212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мясного скотоводства</a:t>
          </a:r>
          <a:endParaRPr lang="ru-RU" sz="1300" kern="1200" dirty="0"/>
        </a:p>
      </dsp:txBody>
      <dsp:txXfrm>
        <a:off x="5060775" y="602515"/>
        <a:ext cx="3666212" cy="866543"/>
      </dsp:txXfrm>
    </dsp:sp>
    <dsp:sp modelId="{EC41F039-80D1-4C56-AD34-B7363CC0CFF3}">
      <dsp:nvSpPr>
        <dsp:cNvPr id="0" name=""/>
        <dsp:cNvSpPr/>
      </dsp:nvSpPr>
      <dsp:spPr>
        <a:xfrm>
          <a:off x="4818042" y="503906"/>
          <a:ext cx="801983" cy="90987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CC553-8C4F-4BCD-ADEB-14DEEA059095}">
      <dsp:nvSpPr>
        <dsp:cNvPr id="0" name=""/>
        <dsp:cNvSpPr/>
      </dsp:nvSpPr>
      <dsp:spPr>
        <a:xfrm>
          <a:off x="670259" y="1693396"/>
          <a:ext cx="3549721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Техническая и технологическая модернизация</a:t>
          </a:r>
          <a:endParaRPr lang="ru-RU" sz="1300" kern="1200" dirty="0"/>
        </a:p>
      </dsp:txBody>
      <dsp:txXfrm>
        <a:off x="670259" y="1693396"/>
        <a:ext cx="3549721" cy="866543"/>
      </dsp:txXfrm>
    </dsp:sp>
    <dsp:sp modelId="{A5DDF156-8BBE-4BFF-A70E-E5E371A4335D}">
      <dsp:nvSpPr>
        <dsp:cNvPr id="0" name=""/>
        <dsp:cNvSpPr/>
      </dsp:nvSpPr>
      <dsp:spPr>
        <a:xfrm>
          <a:off x="411986" y="1552470"/>
          <a:ext cx="776495" cy="9098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34C36-CB59-412E-91D6-3E82A6B39BFB}">
      <dsp:nvSpPr>
        <dsp:cNvPr id="0" name=""/>
        <dsp:cNvSpPr/>
      </dsp:nvSpPr>
      <dsp:spPr>
        <a:xfrm>
          <a:off x="5060775" y="1693396"/>
          <a:ext cx="3666212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Поддержка производства льна</a:t>
          </a:r>
          <a:endParaRPr lang="ru-RU" sz="1300" kern="1200" dirty="0"/>
        </a:p>
      </dsp:txBody>
      <dsp:txXfrm>
        <a:off x="5060775" y="1693396"/>
        <a:ext cx="3666212" cy="866543"/>
      </dsp:txXfrm>
    </dsp:sp>
    <dsp:sp modelId="{C5692928-0A7C-4A48-BD7D-7395964F6CC6}">
      <dsp:nvSpPr>
        <dsp:cNvPr id="0" name=""/>
        <dsp:cNvSpPr/>
      </dsp:nvSpPr>
      <dsp:spPr>
        <a:xfrm>
          <a:off x="4781168" y="1552470"/>
          <a:ext cx="801983" cy="909870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36E27-C389-4517-95DD-A544D0981866}">
      <dsp:nvSpPr>
        <dsp:cNvPr id="0" name=""/>
        <dsp:cNvSpPr/>
      </dsp:nvSpPr>
      <dsp:spPr>
        <a:xfrm>
          <a:off x="790826" y="2784278"/>
          <a:ext cx="3431094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Областная программа льготного кредитования</a:t>
          </a:r>
          <a:endParaRPr lang="ru-RU" sz="1300" kern="1200" dirty="0"/>
        </a:p>
      </dsp:txBody>
      <dsp:txXfrm>
        <a:off x="790826" y="2784278"/>
        <a:ext cx="3431094" cy="866543"/>
      </dsp:txXfrm>
    </dsp:sp>
    <dsp:sp modelId="{0B44B75B-7D46-449E-B957-660096095E46}">
      <dsp:nvSpPr>
        <dsp:cNvPr id="0" name=""/>
        <dsp:cNvSpPr/>
      </dsp:nvSpPr>
      <dsp:spPr>
        <a:xfrm>
          <a:off x="486212" y="2670948"/>
          <a:ext cx="750552" cy="90987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B9CF6-CFCE-4C71-8FFF-ABC11BB61C68}">
      <dsp:nvSpPr>
        <dsp:cNvPr id="0" name=""/>
        <dsp:cNvSpPr/>
      </dsp:nvSpPr>
      <dsp:spPr>
        <a:xfrm>
          <a:off x="5200587" y="2784278"/>
          <a:ext cx="3543703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Поддержка кадрового потенциала</a:t>
          </a:r>
          <a:endParaRPr lang="ru-RU" sz="1300" kern="1200" dirty="0"/>
        </a:p>
      </dsp:txBody>
      <dsp:txXfrm>
        <a:off x="5200587" y="2784278"/>
        <a:ext cx="3543703" cy="866543"/>
      </dsp:txXfrm>
    </dsp:sp>
    <dsp:sp modelId="{90971FB5-7171-4DE5-B324-F4B8D7593816}">
      <dsp:nvSpPr>
        <dsp:cNvPr id="0" name=""/>
        <dsp:cNvSpPr/>
      </dsp:nvSpPr>
      <dsp:spPr>
        <a:xfrm>
          <a:off x="4909122" y="2670948"/>
          <a:ext cx="780808" cy="909870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62940-2A6C-4C45-B650-EC55F805D944}">
      <dsp:nvSpPr>
        <dsp:cNvPr id="0" name=""/>
        <dsp:cNvSpPr/>
      </dsp:nvSpPr>
      <dsp:spPr>
        <a:xfrm>
          <a:off x="826597" y="3877916"/>
          <a:ext cx="3431094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овощеводства защищенного грунта</a:t>
          </a:r>
          <a:endParaRPr lang="ru-RU" sz="1300" kern="1200" dirty="0"/>
        </a:p>
      </dsp:txBody>
      <dsp:txXfrm>
        <a:off x="826597" y="3877916"/>
        <a:ext cx="3431094" cy="866543"/>
      </dsp:txXfrm>
    </dsp:sp>
    <dsp:sp modelId="{02EA1C2C-B790-43D1-B0B0-6E834A6B8820}">
      <dsp:nvSpPr>
        <dsp:cNvPr id="0" name=""/>
        <dsp:cNvSpPr/>
      </dsp:nvSpPr>
      <dsp:spPr>
        <a:xfrm>
          <a:off x="521982" y="3792173"/>
          <a:ext cx="750552" cy="909870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E09DE0-FFD2-48D1-8113-7833E8C089E2}">
      <dsp:nvSpPr>
        <dsp:cNvPr id="0" name=""/>
        <dsp:cNvSpPr/>
      </dsp:nvSpPr>
      <dsp:spPr>
        <a:xfrm>
          <a:off x="5229730" y="3865950"/>
          <a:ext cx="3472162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Поддержка граждан, ведущих ЛПХ</a:t>
          </a:r>
          <a:endParaRPr lang="ru-RU" sz="1300" kern="1200" dirty="0"/>
        </a:p>
      </dsp:txBody>
      <dsp:txXfrm>
        <a:off x="5229730" y="3865950"/>
        <a:ext cx="3472162" cy="866543"/>
      </dsp:txXfrm>
    </dsp:sp>
    <dsp:sp modelId="{A45F8C23-05BB-4161-85EA-4DE482846B66}">
      <dsp:nvSpPr>
        <dsp:cNvPr id="0" name=""/>
        <dsp:cNvSpPr/>
      </dsp:nvSpPr>
      <dsp:spPr>
        <a:xfrm>
          <a:off x="4872245" y="3794403"/>
          <a:ext cx="730589" cy="920897"/>
        </a:xfrm>
        <a:prstGeom prst="rect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B22FF-18BE-4539-A8EC-4D816BC24B49}">
      <dsp:nvSpPr>
        <dsp:cNvPr id="0" name=""/>
        <dsp:cNvSpPr/>
      </dsp:nvSpPr>
      <dsp:spPr>
        <a:xfrm>
          <a:off x="432055" y="5020549"/>
          <a:ext cx="2530943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Оформление прав на земли сельскохозяйственного назначения</a:t>
          </a:r>
          <a:endParaRPr lang="ru-RU" sz="1300" kern="1200" dirty="0"/>
        </a:p>
      </dsp:txBody>
      <dsp:txXfrm>
        <a:off x="432055" y="5020549"/>
        <a:ext cx="2530943" cy="866543"/>
      </dsp:txXfrm>
    </dsp:sp>
    <dsp:sp modelId="{0E8E0183-360E-49F6-B07C-C7D7C03960D1}">
      <dsp:nvSpPr>
        <dsp:cNvPr id="0" name=""/>
        <dsp:cNvSpPr/>
      </dsp:nvSpPr>
      <dsp:spPr>
        <a:xfrm>
          <a:off x="158791" y="4885812"/>
          <a:ext cx="775185" cy="909870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DB2F6-2273-4224-B597-03A71BDC0246}">
      <dsp:nvSpPr>
        <dsp:cNvPr id="0" name=""/>
        <dsp:cNvSpPr/>
      </dsp:nvSpPr>
      <dsp:spPr>
        <a:xfrm>
          <a:off x="3240357" y="5020549"/>
          <a:ext cx="2772938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Реструктуризация долгов</a:t>
          </a:r>
          <a:endParaRPr lang="ru-RU" sz="1300" kern="1200" dirty="0"/>
        </a:p>
      </dsp:txBody>
      <dsp:txXfrm>
        <a:off x="3240357" y="5020549"/>
        <a:ext cx="2772938" cy="866543"/>
      </dsp:txXfrm>
    </dsp:sp>
    <dsp:sp modelId="{ED2CA95D-1E91-45B0-9DAE-1AD2E4EBFEEB}">
      <dsp:nvSpPr>
        <dsp:cNvPr id="0" name=""/>
        <dsp:cNvSpPr/>
      </dsp:nvSpPr>
      <dsp:spPr>
        <a:xfrm>
          <a:off x="3096344" y="4859999"/>
          <a:ext cx="700594" cy="909870"/>
        </a:xfrm>
        <a:prstGeom prst="rect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145F7-3D8A-4BE0-AA4F-725D53F6B997}">
      <dsp:nvSpPr>
        <dsp:cNvPr id="0" name=""/>
        <dsp:cNvSpPr/>
      </dsp:nvSpPr>
      <dsp:spPr>
        <a:xfrm>
          <a:off x="6300069" y="5021424"/>
          <a:ext cx="2772938" cy="866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939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Поддержка организаций, осуществляющих утилизацию биоотходов</a:t>
          </a:r>
          <a:endParaRPr lang="ru-RU" sz="1300" kern="1200" dirty="0"/>
        </a:p>
      </dsp:txBody>
      <dsp:txXfrm>
        <a:off x="6300069" y="5021424"/>
        <a:ext cx="2772938" cy="866543"/>
      </dsp:txXfrm>
    </dsp:sp>
    <dsp:sp modelId="{5434EB39-EEE8-431B-889B-2F1EF5CFF198}">
      <dsp:nvSpPr>
        <dsp:cNvPr id="0" name=""/>
        <dsp:cNvSpPr/>
      </dsp:nvSpPr>
      <dsp:spPr>
        <a:xfrm>
          <a:off x="6120681" y="4850773"/>
          <a:ext cx="606580" cy="909870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85426-086A-44A3-B9AE-D0A52165E426}">
      <dsp:nvSpPr>
        <dsp:cNvPr id="0" name=""/>
        <dsp:cNvSpPr/>
      </dsp:nvSpPr>
      <dsp:spPr>
        <a:xfrm>
          <a:off x="0" y="0"/>
          <a:ext cx="7121830" cy="4529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Постановление Правительства НО от 27.02.2014 № 131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26481" y="0"/>
        <a:ext cx="6668868" cy="45296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85426-086A-44A3-B9AE-D0A52165E426}">
      <dsp:nvSpPr>
        <dsp:cNvPr id="0" name=""/>
        <dsp:cNvSpPr/>
      </dsp:nvSpPr>
      <dsp:spPr>
        <a:xfrm>
          <a:off x="0" y="0"/>
          <a:ext cx="7121830" cy="4529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Постановление Правительства НО от 04.02.2015 № 47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26481" y="0"/>
        <a:ext cx="6668868" cy="45296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03932-1420-42B0-A640-1971FD6CDF19}">
      <dsp:nvSpPr>
        <dsp:cNvPr id="0" name=""/>
        <dsp:cNvSpPr/>
      </dsp:nvSpPr>
      <dsp:spPr>
        <a:xfrm>
          <a:off x="0" y="69665"/>
          <a:ext cx="2091150" cy="1254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Приобретение нового (не эксплуатировавшегося) оборудования, техники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0" y="69665"/>
        <a:ext cx="2091150" cy="1254690"/>
      </dsp:txXfrm>
    </dsp:sp>
    <dsp:sp modelId="{31C9D478-F743-4FA6-A3B6-D73E4CAF4B4B}">
      <dsp:nvSpPr>
        <dsp:cNvPr id="0" name=""/>
        <dsp:cNvSpPr/>
      </dsp:nvSpPr>
      <dsp:spPr>
        <a:xfrm>
          <a:off x="2301337" y="57143"/>
          <a:ext cx="2091150" cy="1254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Запрещено отчуждать приобретенную технику, оборудование в течение 3 лет с даты их приобретения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301337" y="57143"/>
        <a:ext cx="2091150" cy="125469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85426-086A-44A3-B9AE-D0A52165E426}">
      <dsp:nvSpPr>
        <dsp:cNvPr id="0" name=""/>
        <dsp:cNvSpPr/>
      </dsp:nvSpPr>
      <dsp:spPr>
        <a:xfrm>
          <a:off x="0" y="0"/>
          <a:ext cx="6690204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Постановления Правительства НО от 13.11.2012 № 803,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от 15.12.2015 № 834 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52028" y="0"/>
        <a:ext cx="6186148" cy="50405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F4201-B6E7-49AA-8845-FD39D07C08A7}">
      <dsp:nvSpPr>
        <dsp:cNvPr id="0" name=""/>
        <dsp:cNvSpPr/>
      </dsp:nvSpPr>
      <dsp:spPr>
        <a:xfrm rot="10800000">
          <a:off x="722743" y="73167"/>
          <a:ext cx="3932352" cy="2373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2639" tIns="53340" rIns="99568" bIns="5334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Субсидии на производство волокна льна-долгунца:</a:t>
          </a:r>
          <a:endParaRPr lang="ru-RU" sz="16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2650 рублей за 1 тонну произведенного льна-долгунца в переводе на льноволокно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предоставляется получателям не снизившим посевную площадь льна-долгунца в текущем году</a:t>
          </a:r>
          <a:endParaRPr lang="ru-RU" sz="1400" kern="1200" dirty="0"/>
        </a:p>
      </dsp:txBody>
      <dsp:txXfrm rot="10800000">
        <a:off x="1316229" y="73167"/>
        <a:ext cx="3338866" cy="2373944"/>
      </dsp:txXfrm>
    </dsp:sp>
    <dsp:sp modelId="{B1566E94-00A5-481B-9DD7-EF8A1CB9F959}">
      <dsp:nvSpPr>
        <dsp:cNvPr id="0" name=""/>
        <dsp:cNvSpPr/>
      </dsp:nvSpPr>
      <dsp:spPr>
        <a:xfrm>
          <a:off x="241448" y="440769"/>
          <a:ext cx="1638740" cy="163874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6562F-C313-4602-B9F1-19823D643A93}">
      <dsp:nvSpPr>
        <dsp:cNvPr id="0" name=""/>
        <dsp:cNvSpPr/>
      </dsp:nvSpPr>
      <dsp:spPr>
        <a:xfrm>
          <a:off x="172649" y="590619"/>
          <a:ext cx="4139171" cy="1293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12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+mn-lt"/>
              <a:ea typeface="Times New Roman" panose="02020603050405020304" pitchFamily="18" charset="0"/>
            </a:rPr>
            <a:t>Ежемесячная доплата к заработной плате молодому специалисту, принятому на основное место работы в сельскохозяйственную организацию или КФХ в течение 2-х лет или до достижения 30 лет</a:t>
          </a:r>
          <a:endParaRPr lang="ru-RU" sz="1400" kern="1200" dirty="0">
            <a:latin typeface="+mn-lt"/>
          </a:endParaRPr>
        </a:p>
      </dsp:txBody>
      <dsp:txXfrm>
        <a:off x="172649" y="590619"/>
        <a:ext cx="4139171" cy="1293491"/>
      </dsp:txXfrm>
    </dsp:sp>
    <dsp:sp modelId="{A886A854-52FD-442E-96DF-A2E4D40D52A1}">
      <dsp:nvSpPr>
        <dsp:cNvPr id="0" name=""/>
        <dsp:cNvSpPr/>
      </dsp:nvSpPr>
      <dsp:spPr>
        <a:xfrm>
          <a:off x="183" y="403782"/>
          <a:ext cx="905443" cy="135816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0" r="-44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32041-E967-4F6A-A775-3DB06A2E25DE}">
      <dsp:nvSpPr>
        <dsp:cNvPr id="0" name=""/>
        <dsp:cNvSpPr/>
      </dsp:nvSpPr>
      <dsp:spPr>
        <a:xfrm>
          <a:off x="4753124" y="590619"/>
          <a:ext cx="4139171" cy="1293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12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Получение дополнительного  профессионального образования руководителями, специалистами, работниками сельскохозяйственных организаций и главами, членами, работниками крестьянских (фермерских) хозяйств</a:t>
          </a:r>
          <a:endParaRPr lang="ru-RU" sz="1400" kern="1200" dirty="0">
            <a:latin typeface="+mn-lt"/>
          </a:endParaRPr>
        </a:p>
      </dsp:txBody>
      <dsp:txXfrm>
        <a:off x="4753124" y="590619"/>
        <a:ext cx="4139171" cy="1293491"/>
      </dsp:txXfrm>
    </dsp:sp>
    <dsp:sp modelId="{A5658717-2A6F-4931-8864-689962808B5C}">
      <dsp:nvSpPr>
        <dsp:cNvPr id="0" name=""/>
        <dsp:cNvSpPr/>
      </dsp:nvSpPr>
      <dsp:spPr>
        <a:xfrm>
          <a:off x="4580659" y="403782"/>
          <a:ext cx="905443" cy="1358165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763E1-8D75-430B-943A-3F5DB848FF6E}">
      <dsp:nvSpPr>
        <dsp:cNvPr id="0" name=""/>
        <dsp:cNvSpPr/>
      </dsp:nvSpPr>
      <dsp:spPr>
        <a:xfrm>
          <a:off x="172649" y="2218981"/>
          <a:ext cx="4139171" cy="1293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12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+mn-lt"/>
              <a:ea typeface="Times New Roman" panose="02020603050405020304" pitchFamily="18" charset="0"/>
            </a:rPr>
            <a:t>Ежемесячная доплата к заработной плате работнику, принятому на работу в сельскохозяйственную организацию и КФХ </a:t>
          </a:r>
          <a:r>
            <a:rPr lang="ru-RU" sz="1400" kern="1200" dirty="0" smtClean="0">
              <a:effectLst/>
              <a:latin typeface="+mn-lt"/>
            </a:rPr>
            <a:t>в течение 2-х лет или до достижения 30 лет</a:t>
          </a:r>
        </a:p>
      </dsp:txBody>
      <dsp:txXfrm>
        <a:off x="172649" y="2218981"/>
        <a:ext cx="4139171" cy="1293491"/>
      </dsp:txXfrm>
    </dsp:sp>
    <dsp:sp modelId="{98ED6E57-7DF2-4291-B6CE-F1F1ED4D4522}">
      <dsp:nvSpPr>
        <dsp:cNvPr id="0" name=""/>
        <dsp:cNvSpPr/>
      </dsp:nvSpPr>
      <dsp:spPr>
        <a:xfrm>
          <a:off x="183" y="2032143"/>
          <a:ext cx="905443" cy="135816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9AE95-AC38-4C80-9543-0659551B2EB3}">
      <dsp:nvSpPr>
        <dsp:cNvPr id="0" name=""/>
        <dsp:cNvSpPr/>
      </dsp:nvSpPr>
      <dsp:spPr>
        <a:xfrm>
          <a:off x="4753124" y="2218981"/>
          <a:ext cx="4139171" cy="1293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12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+mn-lt"/>
              <a:ea typeface="Times New Roman" panose="02020603050405020304" pitchFamily="18" charset="0"/>
            </a:rPr>
            <a:t>Единовременное пособие молодому специалисту</a:t>
          </a:r>
          <a:endParaRPr lang="ru-RU" sz="1400" kern="1200" dirty="0">
            <a:latin typeface="+mn-lt"/>
          </a:endParaRPr>
        </a:p>
      </dsp:txBody>
      <dsp:txXfrm>
        <a:off x="4753124" y="2218981"/>
        <a:ext cx="4139171" cy="1293491"/>
      </dsp:txXfrm>
    </dsp:sp>
    <dsp:sp modelId="{BADD24F9-DCBB-4623-A025-5ADC0A4A661B}">
      <dsp:nvSpPr>
        <dsp:cNvPr id="0" name=""/>
        <dsp:cNvSpPr/>
      </dsp:nvSpPr>
      <dsp:spPr>
        <a:xfrm>
          <a:off x="4580659" y="2032143"/>
          <a:ext cx="905443" cy="135816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8EEB9-E765-42C2-A898-523124211883}">
      <dsp:nvSpPr>
        <dsp:cNvPr id="0" name=""/>
        <dsp:cNvSpPr/>
      </dsp:nvSpPr>
      <dsp:spPr>
        <a:xfrm>
          <a:off x="172649" y="3847342"/>
          <a:ext cx="4139171" cy="1293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12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Ежемесячная доплата к страховой пенсии</a:t>
          </a:r>
          <a:endParaRPr lang="ru-RU" sz="1400" kern="1200" dirty="0">
            <a:latin typeface="+mn-lt"/>
          </a:endParaRPr>
        </a:p>
      </dsp:txBody>
      <dsp:txXfrm>
        <a:off x="172649" y="3847342"/>
        <a:ext cx="4139171" cy="1293491"/>
      </dsp:txXfrm>
    </dsp:sp>
    <dsp:sp modelId="{49E1F76D-8639-41F4-8DC5-47607B698879}">
      <dsp:nvSpPr>
        <dsp:cNvPr id="0" name=""/>
        <dsp:cNvSpPr/>
      </dsp:nvSpPr>
      <dsp:spPr>
        <a:xfrm>
          <a:off x="183" y="3660505"/>
          <a:ext cx="905443" cy="13581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5FF1E-C905-4C34-A446-C5076F29949F}">
      <dsp:nvSpPr>
        <dsp:cNvPr id="0" name=""/>
        <dsp:cNvSpPr/>
      </dsp:nvSpPr>
      <dsp:spPr>
        <a:xfrm>
          <a:off x="4753124" y="3847342"/>
          <a:ext cx="4139171" cy="1293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12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Выплата аграрной стипендии</a:t>
          </a:r>
          <a:endParaRPr lang="ru-RU" sz="1400" kern="1200" dirty="0">
            <a:latin typeface="+mn-lt"/>
          </a:endParaRPr>
        </a:p>
      </dsp:txBody>
      <dsp:txXfrm>
        <a:off x="4753124" y="3847342"/>
        <a:ext cx="4139171" cy="1293491"/>
      </dsp:txXfrm>
    </dsp:sp>
    <dsp:sp modelId="{AAAAA527-93E3-4867-9C91-B10A5746D5F8}">
      <dsp:nvSpPr>
        <dsp:cNvPr id="0" name=""/>
        <dsp:cNvSpPr/>
      </dsp:nvSpPr>
      <dsp:spPr>
        <a:xfrm>
          <a:off x="4580659" y="3660505"/>
          <a:ext cx="905443" cy="1358165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7000" r="-6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5340" y="0"/>
          <a:ext cx="4482807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Постановление Правительства РФ от 29.12.2016 № 1528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29340" y="0"/>
        <a:ext cx="3834807" cy="648000"/>
      </dsp:txXfrm>
    </dsp:sp>
    <dsp:sp modelId="{B45D1D77-C20F-4633-A23B-C5237EC8937E}">
      <dsp:nvSpPr>
        <dsp:cNvPr id="0" name=""/>
        <dsp:cNvSpPr/>
      </dsp:nvSpPr>
      <dsp:spPr>
        <a:xfrm>
          <a:off x="5340" y="760556"/>
          <a:ext cx="3586246" cy="2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5340" y="760556"/>
        <a:ext cx="3586246" cy="216000"/>
      </dsp:txXfrm>
    </dsp:sp>
    <dsp:sp modelId="{F936D895-F24F-470B-BDCA-87F9B96D7677}">
      <dsp:nvSpPr>
        <dsp:cNvPr id="0" name=""/>
        <dsp:cNvSpPr/>
      </dsp:nvSpPr>
      <dsp:spPr>
        <a:xfrm>
          <a:off x="4272148" y="31555"/>
          <a:ext cx="4482807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Приказы Минсельхоза России от 24.01.2017 № 22,23,24,25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596148" y="31555"/>
        <a:ext cx="3834807" cy="64800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9A1CE8-D250-46B0-A3D8-6C63229364DA}">
      <dsp:nvSpPr>
        <dsp:cNvPr id="0" name=""/>
        <dsp:cNvSpPr/>
      </dsp:nvSpPr>
      <dsp:spPr>
        <a:xfrm>
          <a:off x="176115" y="209792"/>
          <a:ext cx="1955210" cy="20969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Потенциальный заемщик подает в банк заявку и документы в соответствии с правилами банка</a:t>
          </a:r>
          <a:endParaRPr lang="ru-RU" sz="1200" kern="1200" dirty="0"/>
        </a:p>
      </dsp:txBody>
      <dsp:txXfrm>
        <a:off x="488949" y="209792"/>
        <a:ext cx="1642376" cy="2096982"/>
      </dsp:txXfrm>
    </dsp:sp>
    <dsp:sp modelId="{2B413318-054D-4043-A8BF-D2433EE96C06}">
      <dsp:nvSpPr>
        <dsp:cNvPr id="0" name=""/>
        <dsp:cNvSpPr/>
      </dsp:nvSpPr>
      <dsp:spPr>
        <a:xfrm>
          <a:off x="32110" y="1"/>
          <a:ext cx="495813" cy="479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1</a:t>
          </a:r>
          <a:endParaRPr lang="ru-RU" sz="2500" kern="1200" dirty="0"/>
        </a:p>
      </dsp:txBody>
      <dsp:txXfrm>
        <a:off x="104720" y="70291"/>
        <a:ext cx="350593" cy="339392"/>
      </dsp:txXfrm>
    </dsp:sp>
    <dsp:sp modelId="{08480064-7CED-41F9-8966-F7F6D5DEF35F}">
      <dsp:nvSpPr>
        <dsp:cNvPr id="0" name=""/>
        <dsp:cNvSpPr/>
      </dsp:nvSpPr>
      <dsp:spPr>
        <a:xfrm>
          <a:off x="2398848" y="209792"/>
          <a:ext cx="1955210" cy="20969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Банк проверят потенциального заемщика на соответствие требованиям и целевого назначения кредита, включает его в реестр потенциальных заемщиков и направляет реестр в Минсельхоз России</a:t>
          </a:r>
          <a:endParaRPr lang="ru-RU" sz="1200" kern="1200" dirty="0"/>
        </a:p>
      </dsp:txBody>
      <dsp:txXfrm>
        <a:off x="2711682" y="209792"/>
        <a:ext cx="1642376" cy="2096982"/>
      </dsp:txXfrm>
    </dsp:sp>
    <dsp:sp modelId="{2ADE6F9E-176D-4DEC-B3DA-B4D72FC9D4AE}">
      <dsp:nvSpPr>
        <dsp:cNvPr id="0" name=""/>
        <dsp:cNvSpPr/>
      </dsp:nvSpPr>
      <dsp:spPr>
        <a:xfrm>
          <a:off x="2192339" y="1"/>
          <a:ext cx="495813" cy="479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2</a:t>
          </a:r>
          <a:endParaRPr lang="ru-RU" sz="2500" kern="1200" dirty="0"/>
        </a:p>
      </dsp:txBody>
      <dsp:txXfrm>
        <a:off x="2264949" y="70291"/>
        <a:ext cx="350593" cy="339392"/>
      </dsp:txXfrm>
    </dsp:sp>
    <dsp:sp modelId="{7BFDECB5-3B9A-4B5B-A21C-532C093BF9ED}">
      <dsp:nvSpPr>
        <dsp:cNvPr id="0" name=""/>
        <dsp:cNvSpPr/>
      </dsp:nvSpPr>
      <dsp:spPr>
        <a:xfrm>
          <a:off x="4572075" y="209792"/>
          <a:ext cx="1955210" cy="20969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Минсельхоз России рассматривает полученные документы и направляет уведомление о включении или не включении потенциального заемщика в реестр заемщиков</a:t>
          </a:r>
          <a:endParaRPr lang="ru-RU" sz="1200" kern="1200" dirty="0"/>
        </a:p>
      </dsp:txBody>
      <dsp:txXfrm>
        <a:off x="4884909" y="209792"/>
        <a:ext cx="1642376" cy="2096982"/>
      </dsp:txXfrm>
    </dsp:sp>
    <dsp:sp modelId="{074DCDFA-7312-422D-9895-03AF4E24C88D}">
      <dsp:nvSpPr>
        <dsp:cNvPr id="0" name=""/>
        <dsp:cNvSpPr/>
      </dsp:nvSpPr>
      <dsp:spPr>
        <a:xfrm>
          <a:off x="4424164" y="0"/>
          <a:ext cx="495813" cy="479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3</a:t>
          </a:r>
          <a:endParaRPr lang="ru-RU" sz="2500" kern="1200" dirty="0"/>
        </a:p>
      </dsp:txBody>
      <dsp:txXfrm>
        <a:off x="4496774" y="70290"/>
        <a:ext cx="350593" cy="339392"/>
      </dsp:txXfrm>
    </dsp:sp>
    <dsp:sp modelId="{2B357817-674D-405D-9CCF-23C42A73C159}">
      <dsp:nvSpPr>
        <dsp:cNvPr id="0" name=""/>
        <dsp:cNvSpPr/>
      </dsp:nvSpPr>
      <dsp:spPr>
        <a:xfrm>
          <a:off x="6676193" y="209792"/>
          <a:ext cx="1955210" cy="20969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Банк выдает кредит заемщику при положительном решении Минсельхоза России</a:t>
          </a:r>
          <a:endParaRPr lang="ru-RU" sz="1200" kern="1200" dirty="0"/>
        </a:p>
      </dsp:txBody>
      <dsp:txXfrm>
        <a:off x="6989027" y="209792"/>
        <a:ext cx="1642376" cy="2096982"/>
      </dsp:txXfrm>
    </dsp:sp>
    <dsp:sp modelId="{01E35F00-E53F-4793-81A6-03F6AD37F978}">
      <dsp:nvSpPr>
        <dsp:cNvPr id="0" name=""/>
        <dsp:cNvSpPr/>
      </dsp:nvSpPr>
      <dsp:spPr>
        <a:xfrm>
          <a:off x="6574992" y="0"/>
          <a:ext cx="495813" cy="479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4</a:t>
          </a:r>
          <a:endParaRPr lang="ru-RU" sz="2500" kern="1200" dirty="0"/>
        </a:p>
      </dsp:txBody>
      <dsp:txXfrm>
        <a:off x="6647602" y="70290"/>
        <a:ext cx="350593" cy="339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77613-D814-4A7B-A12A-A472F0CF4121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CBBB9-A244-416C-B1B1-1F9DE0E7B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231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268DD-4848-4A2C-9DF9-EA2F101D4543}" type="datetimeFigureOut">
              <a:rPr lang="ru-RU" smtClean="0"/>
              <a:pPr/>
              <a:t>18.07.2017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77BC8-9D0A-43AB-B09B-3A44D65378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46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C524-EC06-4A24-848F-18726500726D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20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69F-837D-49C1-93F6-13687F1B51F9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0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81B8-FF2B-4EAA-B46D-5D8D4CAF0B88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36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F032A-B6EF-40C6-B445-6E30AAB2CBD4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32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D7ED-3564-4448-80EC-5FD7423D69BC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99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ECE21-8FAC-4C77-AFAD-9846B72B2861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71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F3650-640B-406B-96D6-8D0E2D2B7853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51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ABD1-AE4E-4390-8595-48167B7BF471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49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4F7F0-E4E4-428E-ADCA-91DC2CF39002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DDE5-2DD8-484B-BDA2-52453847AEC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9750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DDE5-2DD8-484B-BDA2-52453847AEC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69459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DDE5-2DD8-484B-BDA2-52453847AEC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5688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DDE5-2DD8-484B-BDA2-52453847AEC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667013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DDE5-2DD8-484B-BDA2-52453847AEC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218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0C48-67B0-4991-96AE-206DA68D07D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451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FBD54-6D66-48BE-B117-671CEA42DB95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22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4DDE5-2DD8-484B-BDA2-52453847AECB}" type="datetime1">
              <a:rPr lang="ru-RU" smtClean="0"/>
              <a:pPr/>
              <a:t>18.07.2017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8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18.gif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27.jpeg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26.e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image" Target="../media/image29.jpeg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26.emf"/><Relationship Id="rId12" Type="http://schemas.microsoft.com/office/2007/relationships/diagramDrawing" Target="../diagrams/drawing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openxmlformats.org/officeDocument/2006/relationships/diagramColors" Target="../diagrams/colors8.xml"/><Relationship Id="rId5" Type="http://schemas.openxmlformats.org/officeDocument/2006/relationships/diagramColors" Target="../diagrams/colors7.xml"/><Relationship Id="rId10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7.xml"/><Relationship Id="rId9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30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2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13" Type="http://schemas.openxmlformats.org/officeDocument/2006/relationships/diagramColors" Target="../diagrams/colors14.xml"/><Relationship Id="rId3" Type="http://schemas.openxmlformats.org/officeDocument/2006/relationships/image" Target="../media/image37.jpg"/><Relationship Id="rId7" Type="http://schemas.openxmlformats.org/officeDocument/2006/relationships/diagramQuickStyle" Target="../diagrams/quickStyle13.xml"/><Relationship Id="rId12" Type="http://schemas.openxmlformats.org/officeDocument/2006/relationships/diagramQuickStyle" Target="../diagrams/quickStyle14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3.xml"/><Relationship Id="rId11" Type="http://schemas.openxmlformats.org/officeDocument/2006/relationships/diagramLayout" Target="../diagrams/layout14.xml"/><Relationship Id="rId5" Type="http://schemas.openxmlformats.org/officeDocument/2006/relationships/diagramData" Target="../diagrams/data13.xml"/><Relationship Id="rId10" Type="http://schemas.openxmlformats.org/officeDocument/2006/relationships/diagramData" Target="../diagrams/data14.xml"/><Relationship Id="rId4" Type="http://schemas.openxmlformats.org/officeDocument/2006/relationships/image" Target="../media/image38.png"/><Relationship Id="rId9" Type="http://schemas.microsoft.com/office/2007/relationships/diagramDrawing" Target="../diagrams/drawing13.xml"/><Relationship Id="rId14" Type="http://schemas.microsoft.com/office/2007/relationships/diagramDrawing" Target="../diagrams/drawing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13" Type="http://schemas.openxmlformats.org/officeDocument/2006/relationships/image" Target="../media/image42.jpeg"/><Relationship Id="rId3" Type="http://schemas.openxmlformats.org/officeDocument/2006/relationships/diagramLayout" Target="../diagrams/layout16.xml"/><Relationship Id="rId7" Type="http://schemas.openxmlformats.org/officeDocument/2006/relationships/image" Target="../media/image41.jpg"/><Relationship Id="rId12" Type="http://schemas.microsoft.com/office/2007/relationships/diagramDrawing" Target="../diagrams/drawing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11" Type="http://schemas.openxmlformats.org/officeDocument/2006/relationships/diagramColors" Target="../diagrams/colors17.xml"/><Relationship Id="rId5" Type="http://schemas.openxmlformats.org/officeDocument/2006/relationships/diagramColors" Target="../diagrams/colors16.xml"/><Relationship Id="rId10" Type="http://schemas.openxmlformats.org/officeDocument/2006/relationships/diagramQuickStyle" Target="../diagrams/quickStyle17.xml"/><Relationship Id="rId4" Type="http://schemas.openxmlformats.org/officeDocument/2006/relationships/diagramQuickStyle" Target="../diagrams/quickStyle16.xml"/><Relationship Id="rId9" Type="http://schemas.openxmlformats.org/officeDocument/2006/relationships/diagramLayout" Target="../diagrams/layout1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13" Type="http://schemas.microsoft.com/office/2007/relationships/diagramDrawing" Target="../diagrams/drawing19.xml"/><Relationship Id="rId3" Type="http://schemas.openxmlformats.org/officeDocument/2006/relationships/image" Target="../media/image44.jpeg"/><Relationship Id="rId7" Type="http://schemas.openxmlformats.org/officeDocument/2006/relationships/diagramColors" Target="../diagrams/colors18.xml"/><Relationship Id="rId12" Type="http://schemas.openxmlformats.org/officeDocument/2006/relationships/diagramColors" Target="../diagrams/colors19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8.xml"/><Relationship Id="rId11" Type="http://schemas.openxmlformats.org/officeDocument/2006/relationships/diagramQuickStyle" Target="../diagrams/quickStyle19.xml"/><Relationship Id="rId5" Type="http://schemas.openxmlformats.org/officeDocument/2006/relationships/diagramLayout" Target="../diagrams/layout18.xml"/><Relationship Id="rId10" Type="http://schemas.openxmlformats.org/officeDocument/2006/relationships/diagramLayout" Target="../diagrams/layout19.xml"/><Relationship Id="rId4" Type="http://schemas.openxmlformats.org/officeDocument/2006/relationships/diagramData" Target="../diagrams/data18.xml"/><Relationship Id="rId9" Type="http://schemas.openxmlformats.org/officeDocument/2006/relationships/diagramData" Target="../diagrams/data19.xml"/><Relationship Id="rId1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21.xml"/><Relationship Id="rId7" Type="http://schemas.openxmlformats.org/officeDocument/2006/relationships/image" Target="../media/image61.jpe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13" Type="http://schemas.openxmlformats.org/officeDocument/2006/relationships/image" Target="../media/image66.jpeg"/><Relationship Id="rId3" Type="http://schemas.openxmlformats.org/officeDocument/2006/relationships/diagramLayout" Target="../diagrams/layout23.xml"/><Relationship Id="rId7" Type="http://schemas.openxmlformats.org/officeDocument/2006/relationships/image" Target="../media/image65.jpg"/><Relationship Id="rId12" Type="http://schemas.microsoft.com/office/2007/relationships/diagramDrawing" Target="../diagrams/drawing24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11" Type="http://schemas.openxmlformats.org/officeDocument/2006/relationships/diagramColors" Target="../diagrams/colors24.xml"/><Relationship Id="rId5" Type="http://schemas.openxmlformats.org/officeDocument/2006/relationships/diagramColors" Target="../diagrams/colors23.xml"/><Relationship Id="rId10" Type="http://schemas.openxmlformats.org/officeDocument/2006/relationships/diagramQuickStyle" Target="../diagrams/quickStyle24.xml"/><Relationship Id="rId4" Type="http://schemas.openxmlformats.org/officeDocument/2006/relationships/diagramQuickStyle" Target="../diagrams/quickStyle23.xml"/><Relationship Id="rId9" Type="http://schemas.openxmlformats.org/officeDocument/2006/relationships/diagramLayout" Target="../diagrams/layout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diagramLayout" Target="../diagrams/layout25.xml"/><Relationship Id="rId7" Type="http://schemas.openxmlformats.org/officeDocument/2006/relationships/image" Target="../media/image68.jpe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77.jpe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8.xml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12" Type="http://schemas.microsoft.com/office/2007/relationships/diagramDrawing" Target="../diagrams/drawing28.xm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11" Type="http://schemas.openxmlformats.org/officeDocument/2006/relationships/diagramColors" Target="../diagrams/colors28.xml"/><Relationship Id="rId5" Type="http://schemas.openxmlformats.org/officeDocument/2006/relationships/diagramQuickStyle" Target="../diagrams/quickStyle27.xml"/><Relationship Id="rId10" Type="http://schemas.openxmlformats.org/officeDocument/2006/relationships/diagramQuickStyle" Target="../diagrams/quickStyle28.xml"/><Relationship Id="rId4" Type="http://schemas.openxmlformats.org/officeDocument/2006/relationships/diagramLayout" Target="../diagrams/layout27.xml"/><Relationship Id="rId9" Type="http://schemas.openxmlformats.org/officeDocument/2006/relationships/diagramLayout" Target="../diagrams/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12561"/>
              </p:ext>
            </p:extLst>
          </p:nvPr>
        </p:nvGraphicFramePr>
        <p:xfrm>
          <a:off x="6155481" y="44624"/>
          <a:ext cx="2953023" cy="289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orelDRAW" r:id="rId3" imgW="901964" imgH="883859" progId="CorelDRAW.Graphic.13">
                  <p:embed/>
                </p:oleObj>
              </mc:Choice>
              <mc:Fallback>
                <p:oleObj name="CorelDRAW" r:id="rId3" imgW="901964" imgH="883859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5481" y="44624"/>
                        <a:ext cx="2953023" cy="2897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179512" y="2163628"/>
            <a:ext cx="864096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ПОДДЕРЖКА АГРОПРОМЫШЛЕННОГО КОМПЛЕКСА НИЖЕГОРОДСКОЙ ОБЛАСТИ В 2017 ГОДУ</a:t>
            </a:r>
          </a:p>
          <a:p>
            <a:pPr algn="ctr">
              <a:defRPr/>
            </a:pP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87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37050" y="0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БАЗОВЫЕ УСЛОВИЯ ПОЛУЧЕНИЯ ГОСУДАРСТВЕННОЙ ПОДДЕРЖКИ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71" y="954107"/>
            <a:ext cx="89729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rebuchet MS" panose="020B0603020202020204" pitchFamily="34" charset="0"/>
                <a:ea typeface="Times New Roman" panose="02020603050405020304" pitchFamily="18" charset="0"/>
              </a:rPr>
              <a:t>Требования, которым </a:t>
            </a:r>
            <a:r>
              <a:rPr lang="ru-RU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должен </a:t>
            </a:r>
            <a:r>
              <a:rPr lang="ru-RU" dirty="0">
                <a:latin typeface="Trebuchet MS" panose="020B0603020202020204" pitchFamily="34" charset="0"/>
                <a:ea typeface="Times New Roman" panose="02020603050405020304" pitchFamily="18" charset="0"/>
              </a:rPr>
              <a:t>соответствовать </a:t>
            </a:r>
            <a:r>
              <a:rPr lang="ru-RU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получатель на </a:t>
            </a:r>
            <a:r>
              <a:rPr lang="ru-RU" dirty="0">
                <a:latin typeface="Trebuchet MS" panose="020B0603020202020204" pitchFamily="34" charset="0"/>
                <a:ea typeface="Times New Roman" panose="02020603050405020304" pitchFamily="18" charset="0"/>
              </a:rPr>
              <a:t>первое число месяца, предшествующего месяцу, в котором принимается решение о предоставлении </a:t>
            </a:r>
            <a:r>
              <a:rPr lang="ru-RU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субсидии:</a:t>
            </a:r>
            <a:endParaRPr lang="ru-RU" dirty="0">
              <a:latin typeface="Trebuchet MS" panose="020B06030202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42548924"/>
              </p:ext>
            </p:extLst>
          </p:nvPr>
        </p:nvGraphicFramePr>
        <p:xfrm>
          <a:off x="144016" y="1700808"/>
          <a:ext cx="88924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794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НАПРАВЛЕНИЯ ГОСУДАРСТВЕННОЙ ПОДДЕРЖКИ АГРОПРОМЫШЛЕННОГО КОМПЛЕКСА В 2017 ГОДУ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07804156"/>
              </p:ext>
            </p:extLst>
          </p:nvPr>
        </p:nvGraphicFramePr>
        <p:xfrm>
          <a:off x="179512" y="1052736"/>
          <a:ext cx="885698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13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1455167"/>
            <a:ext cx="6678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1. Субсидии на приобретение элитных семян</a:t>
            </a:r>
            <a:endParaRPr lang="ru-RU" sz="2400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588230762"/>
              </p:ext>
            </p:extLst>
          </p:nvPr>
        </p:nvGraphicFramePr>
        <p:xfrm>
          <a:off x="60176" y="620688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429832076"/>
              </p:ext>
            </p:extLst>
          </p:nvPr>
        </p:nvGraphicFramePr>
        <p:xfrm>
          <a:off x="179512" y="1916832"/>
          <a:ext cx="846144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8" name="Picture 10" descr="Картинки по запросу crops icon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69"/>
          <a:stretch/>
        </p:blipFill>
        <p:spPr bwMode="auto">
          <a:xfrm>
            <a:off x="6400450" y="103377"/>
            <a:ext cx="619822" cy="47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556792"/>
            <a:ext cx="2167311" cy="141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476672"/>
            <a:ext cx="7361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 Субсидии на закладку и уход за многолетними </a:t>
            </a:r>
          </a:p>
          <a:p>
            <a:r>
              <a:rPr lang="ru-RU" sz="2400" dirty="0" smtClean="0"/>
              <a:t>    плодовыми и ягодными насаждениями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25533"/>
              </p:ext>
            </p:extLst>
          </p:nvPr>
        </p:nvGraphicFramePr>
        <p:xfrm>
          <a:off x="313327" y="1412776"/>
          <a:ext cx="8579152" cy="39132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66585"/>
                <a:gridCol w="2304256"/>
                <a:gridCol w="1944216"/>
                <a:gridCol w="864095"/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Направления предоставления субсидии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Ставка за счет средств федерального и областного бюджета с учетом уровня софинансирования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Ставка за счет средств областного бюджета сверх</a:t>
                      </a:r>
                      <a:r>
                        <a:rPr lang="ru-RU" sz="1400" baseline="0" dirty="0" smtClean="0"/>
                        <a:t> уровня софинансирования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Объект затрат</a:t>
                      </a:r>
                      <a:endParaRPr lang="ru-RU" sz="1400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1. Закладка </a:t>
                      </a:r>
                      <a:r>
                        <a:rPr lang="ru-RU" sz="1400" dirty="0">
                          <a:effectLst/>
                        </a:rPr>
                        <a:t>многолетних плодовых и ягодных кустарниковых насаждений, ягодных питомников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54 000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</a:t>
                      </a:r>
                      <a:r>
                        <a:rPr lang="ru-RU" sz="1400" baseline="0" dirty="0" smtClean="0"/>
                        <a:t> 1 га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2. Закладка </a:t>
                      </a:r>
                      <a:r>
                        <a:rPr lang="ru-RU" sz="1400" dirty="0">
                          <a:effectLst/>
                        </a:rPr>
                        <a:t>плодовых питомников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63 000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/>
                        <a:t>на</a:t>
                      </a:r>
                      <a:r>
                        <a:rPr lang="ru-RU" sz="1400" baseline="0" smtClean="0"/>
                        <a:t> 1 га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baseline="0" dirty="0" smtClean="0">
                          <a:effectLst/>
                        </a:rPr>
                        <a:t> З</a:t>
                      </a:r>
                      <a:r>
                        <a:rPr lang="ru-RU" sz="1400" dirty="0" smtClean="0">
                          <a:effectLst/>
                        </a:rPr>
                        <a:t>акладка </a:t>
                      </a:r>
                      <a:r>
                        <a:rPr lang="ru-RU" sz="1400" dirty="0">
                          <a:effectLst/>
                        </a:rPr>
                        <a:t>садов интенсивного типа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233 000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74 000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/>
                        <a:t>на</a:t>
                      </a:r>
                      <a:r>
                        <a:rPr lang="ru-RU" sz="1400" baseline="0" smtClean="0"/>
                        <a:t> 1 га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4. Уход </a:t>
                      </a:r>
                      <a:r>
                        <a:rPr lang="ru-RU" sz="1400" dirty="0">
                          <a:effectLst/>
                        </a:rPr>
                        <a:t>за многолетними плодовыми и ягодными кустарниковыми насаждениями, садами интенсивного типа, плодовыми и ягодными питомниками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21 000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7 000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</a:t>
                      </a:r>
                      <a:r>
                        <a:rPr lang="ru-RU" sz="1400" baseline="0" dirty="0" smtClean="0"/>
                        <a:t> 1 га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23528" y="5373216"/>
            <a:ext cx="583264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Условия: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Осуществить </a:t>
            </a:r>
            <a:r>
              <a:rPr lang="ru-RU" sz="1200" dirty="0">
                <a:solidFill>
                  <a:schemeClr val="tx1"/>
                </a:solidFill>
              </a:rPr>
              <a:t>закладку указанных насаждений площадью не менее 1 гектара в год -для получения возмещения части затрат на закладку</a:t>
            </a:r>
            <a:r>
              <a:rPr lang="ru-RU" sz="1200" dirty="0" smtClean="0">
                <a:solidFill>
                  <a:schemeClr val="tx1"/>
                </a:solidFill>
              </a:rPr>
              <a:t>;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2. </a:t>
            </a:r>
            <a:r>
              <a:rPr lang="ru-RU" sz="1200" dirty="0" smtClean="0">
                <a:solidFill>
                  <a:schemeClr val="tx1"/>
                </a:solidFill>
              </a:rPr>
              <a:t>Иметь </a:t>
            </a:r>
            <a:r>
              <a:rPr lang="ru-RU" sz="1200" dirty="0">
                <a:solidFill>
                  <a:schemeClr val="tx1"/>
                </a:solidFill>
              </a:rPr>
              <a:t>на начало текущего финансового года не менее 1 гектара площади указанных насаждений - для получения возмещения части затрат на работы по уходу.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653136"/>
            <a:ext cx="2619375" cy="19716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308" y="116632"/>
            <a:ext cx="850652" cy="117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9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519063"/>
            <a:ext cx="6346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3</a:t>
            </a:r>
            <a:r>
              <a:rPr lang="ru-RU" sz="2400" dirty="0" smtClean="0"/>
              <a:t>. Поддержка племенного животноводства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445228"/>
              </p:ext>
            </p:extLst>
          </p:nvPr>
        </p:nvGraphicFramePr>
        <p:xfrm>
          <a:off x="251520" y="1052736"/>
          <a:ext cx="8579152" cy="575549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66585"/>
                <a:gridCol w="1573975"/>
                <a:gridCol w="2376264"/>
                <a:gridCol w="1162328"/>
              </a:tblGrid>
              <a:tr h="14151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Направления предоставления субсидии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Ставка за счет средств областного бюджета сверх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уровня софинансирования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Ставка за счет средств федерального и областного бюджетов</a:t>
                      </a:r>
                      <a:r>
                        <a:rPr lang="ru-RU" sz="1400" baseline="0" dirty="0" smtClean="0"/>
                        <a:t> с</a:t>
                      </a:r>
                      <a:r>
                        <a:rPr lang="ru-RU" sz="1400" dirty="0" smtClean="0"/>
                        <a:t> учетом</a:t>
                      </a:r>
                      <a:r>
                        <a:rPr lang="ru-RU" sz="1400" baseline="0" dirty="0" smtClean="0"/>
                        <a:t> уровня софинансирования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Объект затрат</a:t>
                      </a:r>
                      <a:endParaRPr lang="ru-RU" sz="1400" dirty="0"/>
                    </a:p>
                  </a:txBody>
                  <a:tcPr/>
                </a:tc>
              </a:tr>
              <a:tr h="563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1. Содержание племенного</a:t>
                      </a:r>
                      <a:r>
                        <a:rPr lang="ru-RU" sz="1200" baseline="0" dirty="0" smtClean="0">
                          <a:effectLst/>
                        </a:rPr>
                        <a:t> маточного поголовья сельскохозяйственных животных, в т. ч.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</a:tr>
              <a:tr h="3536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а) КРС молочного направления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1 100 руб.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2 700 руб.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усл. голова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</a:tr>
              <a:tr h="35360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б) КРС мясного направления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1 100 руб.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2</a:t>
                      </a:r>
                      <a:r>
                        <a:rPr lang="ru-RU" sz="1200" baseline="0" dirty="0" smtClean="0">
                          <a:latin typeface="+mn-lt"/>
                        </a:rPr>
                        <a:t> 0</a:t>
                      </a:r>
                      <a:r>
                        <a:rPr lang="ru-RU" sz="1200" dirty="0" smtClean="0">
                          <a:latin typeface="+mn-lt"/>
                        </a:rPr>
                        <a:t>00 руб.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>
                          <a:latin typeface="+mn-lt"/>
                        </a:rPr>
                        <a:t>усл. голова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</a:tr>
              <a:tr h="303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в) свиноматки основные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1 100 руб.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2</a:t>
                      </a:r>
                      <a:r>
                        <a:rPr lang="ru-RU" sz="1200" baseline="0" dirty="0" smtClean="0">
                          <a:latin typeface="+mn-lt"/>
                        </a:rPr>
                        <a:t> 0</a:t>
                      </a:r>
                      <a:r>
                        <a:rPr lang="ru-RU" sz="1200" dirty="0" smtClean="0">
                          <a:latin typeface="+mn-lt"/>
                        </a:rPr>
                        <a:t>00 руб.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усл. голова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</a:tr>
              <a:tr h="3159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г) племенные быки-производители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150 000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100 000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голова</a:t>
                      </a:r>
                      <a:endParaRPr lang="ru-RU" sz="1200" dirty="0"/>
                    </a:p>
                  </a:txBody>
                  <a:tcPr/>
                </a:tc>
              </a:tr>
              <a:tr h="3755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Искусственное осеменение сельскохозяйственных животных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55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голова</a:t>
                      </a:r>
                      <a:endParaRPr lang="ru-RU" sz="1200" dirty="0"/>
                    </a:p>
                  </a:txBody>
                  <a:tcPr/>
                </a:tc>
              </a:tr>
              <a:tr h="3755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Приобретение племенных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животных, в .т. ч.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244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а) молодняк КРС молочных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мясных пород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стоимость</a:t>
                      </a:r>
                      <a:endParaRPr lang="ru-RU" sz="1200" dirty="0"/>
                    </a:p>
                  </a:txBody>
                  <a:tcPr/>
                </a:tc>
              </a:tr>
              <a:tr h="2698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б) племенные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овцы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стоимость</a:t>
                      </a:r>
                      <a:endParaRPr lang="ru-RU" sz="1200" dirty="0"/>
                    </a:p>
                  </a:txBody>
                  <a:tcPr/>
                </a:tc>
              </a:tr>
              <a:tr h="244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в) племенные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быки-производители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стоимость</a:t>
                      </a:r>
                      <a:endParaRPr lang="ru-RU" sz="1200" dirty="0"/>
                    </a:p>
                  </a:txBody>
                  <a:tcPr/>
                </a:tc>
              </a:tr>
              <a:tr h="244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Бонитировка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голова</a:t>
                      </a:r>
                      <a:endParaRPr lang="ru-RU" sz="1200" dirty="0"/>
                    </a:p>
                  </a:txBody>
                  <a:tcPr/>
                </a:tc>
              </a:tr>
              <a:tr h="267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Иммуногенетическое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тестирование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400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голова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4" descr="Картинки по запросу catt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30944"/>
            <a:ext cx="1080120" cy="66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55" y="4797152"/>
            <a:ext cx="2508989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36712"/>
            <a:ext cx="5400600" cy="3725377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4916" y="519063"/>
            <a:ext cx="567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4. Сельскохозяйственное страхование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203" y="63767"/>
            <a:ext cx="933277" cy="933277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7006" y="4471833"/>
            <a:ext cx="8999490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1. Сельхозтоваропроизводитель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-выбирает </a:t>
            </a:r>
            <a:r>
              <a:rPr lang="ru-RU" sz="1200" dirty="0">
                <a:solidFill>
                  <a:schemeClr val="tx1"/>
                </a:solidFill>
              </a:rPr>
              <a:t>надежную страховую организацию, с которой будет заключен договор страхования;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-внимательно </a:t>
            </a:r>
            <a:r>
              <a:rPr lang="ru-RU" sz="1200" dirty="0">
                <a:solidFill>
                  <a:schemeClr val="tx1"/>
                </a:solidFill>
              </a:rPr>
              <a:t>изучает предлагаемые страховщиком правила страхования и условия договора страхования;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-заключает </a:t>
            </a:r>
            <a:r>
              <a:rPr lang="ru-RU" sz="1200" dirty="0">
                <a:solidFill>
                  <a:schemeClr val="tx1"/>
                </a:solidFill>
              </a:rPr>
              <a:t>договор страхования;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-оплачивает </a:t>
            </a:r>
            <a:r>
              <a:rPr lang="ru-RU" sz="1200" dirty="0">
                <a:solidFill>
                  <a:schemeClr val="tx1"/>
                </a:solidFill>
              </a:rPr>
              <a:t>50% страховой премии. 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2. Сельхозтоваропроизводитель подает </a:t>
            </a:r>
            <a:r>
              <a:rPr lang="ru-RU" sz="1200" dirty="0">
                <a:solidFill>
                  <a:schemeClr val="tx1"/>
                </a:solidFill>
              </a:rPr>
              <a:t>комплект </a:t>
            </a:r>
            <a:r>
              <a:rPr lang="ru-RU" sz="1200" dirty="0" smtClean="0">
                <a:solidFill>
                  <a:schemeClr val="tx1"/>
                </a:solidFill>
              </a:rPr>
              <a:t>документов и заявление в управление сельского хозяйства </a:t>
            </a:r>
            <a:r>
              <a:rPr lang="ru-RU" sz="1200" dirty="0">
                <a:solidFill>
                  <a:schemeClr val="tx1"/>
                </a:solidFill>
              </a:rPr>
              <a:t>на получение субсидии.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3. Орган управления АПК субъекта Российской Федерации принимает </a:t>
            </a:r>
            <a:r>
              <a:rPr lang="ru-RU" sz="1200" dirty="0">
                <a:solidFill>
                  <a:schemeClr val="tx1"/>
                </a:solidFill>
              </a:rPr>
              <a:t>решение о предоставлении государственной поддержки и перечисляет на счет страховой организации оставшиеся 50% страховой премии по договору </a:t>
            </a:r>
            <a:r>
              <a:rPr lang="ru-RU" sz="1200" dirty="0" smtClean="0">
                <a:solidFill>
                  <a:schemeClr val="tx1"/>
                </a:solidFill>
              </a:rPr>
              <a:t>страхования за счет средств регионального и федерального бюджетов.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4. Орган управления </a:t>
            </a:r>
            <a:r>
              <a:rPr lang="ru-RU" sz="1200" dirty="0">
                <a:solidFill>
                  <a:schemeClr val="tx1"/>
                </a:solidFill>
              </a:rPr>
              <a:t>АПК субъектов Российской Федерации предоставляют отчетность в Минсельхоз России, на основании которой оценивается выполнение показателей эффективности оказания государственной </a:t>
            </a:r>
            <a:r>
              <a:rPr lang="ru-RU" sz="1200" dirty="0" smtClean="0">
                <a:solidFill>
                  <a:schemeClr val="tx1"/>
                </a:solidFill>
              </a:rPr>
              <a:t>поддержки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21" y="1628800"/>
            <a:ext cx="3378138" cy="243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7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519063"/>
            <a:ext cx="8170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5</a:t>
            </a:r>
            <a:r>
              <a:rPr lang="ru-RU" sz="2400" dirty="0" smtClean="0"/>
              <a:t>. Гранты крестьянским (фермерским) хозяйствам и </a:t>
            </a:r>
          </a:p>
          <a:p>
            <a:r>
              <a:rPr lang="ru-RU" sz="2400" dirty="0" smtClean="0"/>
              <a:t>сельскохозяйственным потребительским кооперативам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22127526"/>
              </p:ext>
            </p:extLst>
          </p:nvPr>
        </p:nvGraphicFramePr>
        <p:xfrm>
          <a:off x="60176" y="1268760"/>
          <a:ext cx="8400256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67730551"/>
              </p:ext>
            </p:extLst>
          </p:nvPr>
        </p:nvGraphicFramePr>
        <p:xfrm>
          <a:off x="107504" y="1916832"/>
          <a:ext cx="8784976" cy="49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79766" y="233040"/>
            <a:ext cx="831406" cy="8136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628800"/>
            <a:ext cx="568484" cy="5040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00808"/>
            <a:ext cx="707554" cy="5396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00808"/>
            <a:ext cx="59102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1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605" y="519063"/>
            <a:ext cx="8170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5</a:t>
            </a:r>
            <a:r>
              <a:rPr lang="ru-RU" sz="2400" dirty="0" smtClean="0"/>
              <a:t>. Гранты крестьянским (фермерским) хозяйствам и </a:t>
            </a:r>
          </a:p>
          <a:p>
            <a:r>
              <a:rPr lang="ru-RU" sz="2400" dirty="0" smtClean="0"/>
              <a:t>сельскохозяйственным потребительским кооперативам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32872751"/>
              </p:ext>
            </p:extLst>
          </p:nvPr>
        </p:nvGraphicFramePr>
        <p:xfrm>
          <a:off x="107504" y="1628800"/>
          <a:ext cx="8784976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9766" y="233040"/>
            <a:ext cx="831406" cy="813623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1268760"/>
            <a:ext cx="878497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Размер гранта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293096"/>
            <a:ext cx="878497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Направления использования гранта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87964327"/>
              </p:ext>
            </p:extLst>
          </p:nvPr>
        </p:nvGraphicFramePr>
        <p:xfrm>
          <a:off x="395536" y="4725144"/>
          <a:ext cx="8136904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247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ЕДИНАЯ СУБСИДИЯ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151" y="519063"/>
            <a:ext cx="83022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6. Субсидии на возмещение части процентной ставки по</a:t>
            </a:r>
          </a:p>
          <a:p>
            <a:r>
              <a:rPr lang="ru-RU" sz="2400" dirty="0" smtClean="0"/>
              <a:t>    краткосрочным кредитам и кредитам, привлекаемым</a:t>
            </a:r>
          </a:p>
          <a:p>
            <a:r>
              <a:rPr lang="ru-RU" sz="2400" dirty="0" smtClean="0"/>
              <a:t>    малыми формами хозяйствования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651048165"/>
              </p:ext>
            </p:extLst>
          </p:nvPr>
        </p:nvGraphicFramePr>
        <p:xfrm>
          <a:off x="251520" y="1772816"/>
          <a:ext cx="856895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"/>
          <a:stretch/>
        </p:blipFill>
        <p:spPr>
          <a:xfrm>
            <a:off x="3400036" y="3501008"/>
            <a:ext cx="2180076" cy="15841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378242"/>
            <a:ext cx="819996" cy="9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0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НЕСВЯЗАННАЯ ПОДДЕРЖКА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234438919"/>
              </p:ext>
            </p:extLst>
          </p:nvPr>
        </p:nvGraphicFramePr>
        <p:xfrm>
          <a:off x="60176" y="908720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55" y="188640"/>
            <a:ext cx="987333" cy="720081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154089"/>
              </p:ext>
            </p:extLst>
          </p:nvPr>
        </p:nvGraphicFramePr>
        <p:xfrm>
          <a:off x="169312" y="1892215"/>
          <a:ext cx="8579152" cy="286716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22568"/>
                <a:gridCol w="2448273"/>
                <a:gridCol w="2808311"/>
              </a:tblGrid>
              <a:tr h="75489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Направления предоставления субсидии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Ставка на 1 га за счет средств федерального бюджета, руб.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Ставка на 1 га за счет средств областного бюджета, руб.</a:t>
                      </a:r>
                      <a:endParaRPr lang="ru-RU" sz="1400" dirty="0"/>
                    </a:p>
                  </a:txBody>
                  <a:tcPr/>
                </a:tc>
              </a:tr>
              <a:tr h="392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1. Растениеводство</a:t>
                      </a:r>
                      <a:r>
                        <a:rPr lang="ru-RU" sz="1400" baseline="0" dirty="0" smtClean="0">
                          <a:effectLst/>
                        </a:rPr>
                        <a:t> (зерновые, зернобобовые, кормовые культуры)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102,96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89,094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8672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2. Производство семенного картофеля, в </a:t>
                      </a:r>
                      <a:r>
                        <a:rPr lang="ru-RU" sz="1400" dirty="0" err="1" smtClean="0">
                          <a:effectLst/>
                        </a:rPr>
                        <a:t>т.ч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ригинальный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элитный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+mn-lt"/>
                      </a:endParaRPr>
                    </a:p>
                    <a:p>
                      <a:pPr algn="ctr"/>
                      <a:endParaRPr lang="ru-RU" sz="14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14 000,00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+mn-lt"/>
                      </a:endParaRPr>
                    </a:p>
                    <a:p>
                      <a:pPr algn="ctr"/>
                      <a:endParaRPr lang="ru-RU" sz="14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12 114,531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4 326,618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360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baseline="0" dirty="0" smtClean="0">
                          <a:effectLst/>
                        </a:rPr>
                        <a:t> Производство овощей открытого грунта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2 700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2 336,74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251520" y="5013176"/>
            <a:ext cx="5472608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Условия: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</a:rPr>
              <a:t>Наличие у получателей поддержки посевных площадей, занятых соответствующими сельскохозяйственными </a:t>
            </a:r>
            <a:r>
              <a:rPr lang="ru-RU" sz="1200" dirty="0" smtClean="0">
                <a:solidFill>
                  <a:schemeClr val="tx1"/>
                </a:solidFill>
              </a:rPr>
              <a:t>культурами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2. Наличие документов, подтверждающих производство и реализацию сельскохозяйственных культур</a:t>
            </a:r>
          </a:p>
          <a:p>
            <a:r>
              <a:rPr lang="ru-RU" sz="1200" dirty="0">
                <a:solidFill>
                  <a:schemeClr val="tx1"/>
                </a:solidFill>
              </a:rPr>
              <a:t>3. </a:t>
            </a:r>
            <a:r>
              <a:rPr lang="ru-RU" sz="1200" dirty="0" smtClean="0">
                <a:solidFill>
                  <a:schemeClr val="tx1"/>
                </a:solidFill>
              </a:rPr>
              <a:t>Подтверждение </a:t>
            </a:r>
            <a:r>
              <a:rPr lang="ru-RU" sz="1200" dirty="0">
                <a:solidFill>
                  <a:schemeClr val="tx1"/>
                </a:solidFill>
              </a:rPr>
              <a:t>соответствия партий семян семенного картофеля документам в соответствии со статьей 21 Федерального закона от 27 декабря 2002 года N 84-ФЗ "О техническом регулировании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882900"/>
            <a:ext cx="324036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7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-36512" y="116632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НЕСВЯЗАННАЯ ПОДДЕРЖКА В ОБЛАСТИ</a:t>
            </a:r>
          </a:p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РАСТЕНИЕВОДСТВА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25839816"/>
              </p:ext>
            </p:extLst>
          </p:nvPr>
        </p:nvGraphicFramePr>
        <p:xfrm>
          <a:off x="60176" y="980728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55" y="188641"/>
            <a:ext cx="987333" cy="72008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30521" y="1988840"/>
            <a:ext cx="7957392" cy="563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Формула расчет несвязанной поддержки в области растениеводства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2810" y="3356992"/>
            <a:ext cx="87916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/>
              <a:t>Si</a:t>
            </a:r>
            <a:r>
              <a:rPr lang="ru-RU" sz="1600" dirty="0" smtClean="0"/>
              <a:t> </a:t>
            </a:r>
            <a:r>
              <a:rPr lang="ru-RU" sz="1600" dirty="0"/>
              <a:t>- посевная площадь, занятая </a:t>
            </a:r>
            <a:r>
              <a:rPr lang="ru-RU" sz="1600" dirty="0" smtClean="0"/>
              <a:t>соответствующими </a:t>
            </a:r>
            <a:r>
              <a:rPr lang="ru-RU" sz="1600" dirty="0"/>
              <a:t>сельскохозяйственными культурами </a:t>
            </a:r>
            <a:r>
              <a:rPr lang="ru-RU" sz="1600" dirty="0" smtClean="0"/>
              <a:t>в</a:t>
            </a:r>
          </a:p>
          <a:p>
            <a:r>
              <a:rPr lang="ru-RU" sz="1600" dirty="0" smtClean="0"/>
              <a:t>      i-й организации;</a:t>
            </a:r>
            <a:endParaRPr lang="ru-RU" sz="1600" dirty="0"/>
          </a:p>
          <a:p>
            <a:r>
              <a:rPr lang="ru-RU" sz="1600" dirty="0" err="1" smtClean="0"/>
              <a:t>Ci</a:t>
            </a:r>
            <a:r>
              <a:rPr lang="ru-RU" sz="1600" dirty="0" smtClean="0"/>
              <a:t> </a:t>
            </a:r>
            <a:r>
              <a:rPr lang="ru-RU" sz="1600" dirty="0"/>
              <a:t>- коэффициент соотношения уровня интенсивности использования </a:t>
            </a:r>
            <a:r>
              <a:rPr lang="ru-RU" sz="1600" dirty="0" smtClean="0"/>
              <a:t>посевных</a:t>
            </a:r>
          </a:p>
          <a:p>
            <a:r>
              <a:rPr lang="ru-RU" sz="1600" dirty="0" smtClean="0"/>
              <a:t>      площадей</a:t>
            </a:r>
            <a:r>
              <a:rPr lang="ru-RU" sz="1600" dirty="0"/>
              <a:t>, занятых </a:t>
            </a:r>
            <a:r>
              <a:rPr lang="ru-RU" sz="1600" dirty="0" smtClean="0"/>
              <a:t>соответствующими сельскохозяйственными </a:t>
            </a:r>
            <a:r>
              <a:rPr lang="ru-RU" sz="1600" dirty="0"/>
              <a:t>культурами в </a:t>
            </a:r>
            <a:r>
              <a:rPr lang="ru-RU" sz="1600" dirty="0" smtClean="0"/>
              <a:t>i-й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организации со </a:t>
            </a:r>
            <a:r>
              <a:rPr lang="ru-RU" sz="1600" dirty="0"/>
              <a:t>средним его значением по соответствующему </a:t>
            </a:r>
            <a:r>
              <a:rPr lang="ru-RU" sz="1600" dirty="0" smtClean="0"/>
              <a:t>муниципальному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образованию; </a:t>
            </a:r>
            <a:endParaRPr lang="ru-RU" sz="1600" dirty="0"/>
          </a:p>
          <a:p>
            <a:r>
              <a:rPr lang="ru-RU" sz="1600" dirty="0" err="1" smtClean="0"/>
              <a:t>Ki</a:t>
            </a:r>
            <a:r>
              <a:rPr lang="ru-RU" sz="1600" dirty="0" smtClean="0"/>
              <a:t> </a:t>
            </a:r>
            <a:r>
              <a:rPr lang="ru-RU" sz="1600" dirty="0"/>
              <a:t>- показатель почвенного плодородия в </a:t>
            </a:r>
            <a:r>
              <a:rPr lang="ru-RU" sz="1600" dirty="0" smtClean="0"/>
              <a:t>i-й организации;</a:t>
            </a:r>
          </a:p>
          <a:p>
            <a:r>
              <a:rPr lang="ru-RU" sz="1600" dirty="0" err="1" smtClean="0"/>
              <a:t>Si</a:t>
            </a:r>
            <a:r>
              <a:rPr lang="ru-RU" sz="1600" dirty="0" smtClean="0"/>
              <a:t> </a:t>
            </a:r>
            <a:r>
              <a:rPr lang="ru-RU" sz="1600" dirty="0" err="1"/>
              <a:t>min</a:t>
            </a:r>
            <a:r>
              <a:rPr lang="ru-RU" sz="1600" dirty="0"/>
              <a:t> - посевная площадь, занятая </a:t>
            </a:r>
            <a:r>
              <a:rPr lang="ru-RU" sz="1600" dirty="0" smtClean="0"/>
              <a:t>соответствующими сельскохозяйственными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      культурами</a:t>
            </a:r>
            <a:r>
              <a:rPr lang="ru-RU" sz="1600" dirty="0"/>
              <a:t>, за исключением многолетних трав посевов прошлых лет в </a:t>
            </a:r>
            <a:r>
              <a:rPr lang="ru-RU" sz="1600" dirty="0" smtClean="0"/>
              <a:t>i-й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      организации; </a:t>
            </a:r>
          </a:p>
          <a:p>
            <a:r>
              <a:rPr lang="ru-RU" sz="1600" dirty="0" smtClean="0"/>
              <a:t>Км </a:t>
            </a:r>
            <a:r>
              <a:rPr lang="ru-RU" sz="1600" dirty="0"/>
              <a:t>- коэффициент, отражающий применение в </a:t>
            </a:r>
            <a:r>
              <a:rPr lang="ru-RU" sz="1600" dirty="0" smtClean="0"/>
              <a:t>организации </a:t>
            </a:r>
            <a:r>
              <a:rPr lang="ru-RU" sz="1600" dirty="0"/>
              <a:t>минеральных </a:t>
            </a:r>
            <a:r>
              <a:rPr lang="ru-RU" sz="1600" dirty="0" smtClean="0"/>
              <a:t>удобрений;</a:t>
            </a:r>
          </a:p>
          <a:p>
            <a:r>
              <a:rPr lang="ru-RU" sz="1600" dirty="0" err="1" smtClean="0"/>
              <a:t>Кп</a:t>
            </a:r>
            <a:r>
              <a:rPr lang="ru-RU" sz="1600" dirty="0" smtClean="0"/>
              <a:t> - коэффициент соотношения посевных площадей в i-й организации по сравнению с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 прошлым годом;</a:t>
            </a:r>
          </a:p>
          <a:p>
            <a:r>
              <a:rPr lang="ru-RU" sz="1600" dirty="0" err="1" smtClean="0"/>
              <a:t>Ст</a:t>
            </a:r>
            <a:r>
              <a:rPr lang="ru-RU" sz="1600" dirty="0" smtClean="0"/>
              <a:t> – ставка субсидии на 1 гектар из соответствующего бюджета бюджетной системы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18" y="2636912"/>
            <a:ext cx="67246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03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070" y="1844824"/>
            <a:ext cx="1797410" cy="1224136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116632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ПРОДУКТИВНОСТИ В МОЛОЧНОМ СКОТОВОДСТВЕ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193226182"/>
              </p:ext>
            </p:extLst>
          </p:nvPr>
        </p:nvGraphicFramePr>
        <p:xfrm>
          <a:off x="60176" y="980728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Овальная выноска 4"/>
          <p:cNvSpPr/>
          <p:nvPr/>
        </p:nvSpPr>
        <p:spPr>
          <a:xfrm>
            <a:off x="179512" y="1916832"/>
            <a:ext cx="6264696" cy="93610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Размер субсидии зависит от уровня молочной продуктивности коров за отчетный год и от прироста объема производства молока в текущем году по сравнению с отчетным годом не менее чем на 5%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238569"/>
              </p:ext>
            </p:extLst>
          </p:nvPr>
        </p:nvGraphicFramePr>
        <p:xfrm>
          <a:off x="179512" y="2846040"/>
          <a:ext cx="8856984" cy="2743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60240"/>
                <a:gridCol w="1512168"/>
                <a:gridCol w="1440160"/>
                <a:gridCol w="1512168"/>
                <a:gridCol w="1116124"/>
                <a:gridCol w="1116124"/>
              </a:tblGrid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Молочная продуктивность, кг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Коэффициент молочной продуктивности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Ставка субсидии</a:t>
                      </a:r>
                      <a:r>
                        <a:rPr lang="ru-RU" sz="1200" baseline="0" dirty="0" smtClean="0"/>
                        <a:t> из ФБ,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Ставка субсидии из ОБ, руб.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Ставка субсидии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с учетом прироста объема производства молока на 5%, руб.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00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Базовые ставки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0,9534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</a:t>
                      </a:r>
                      <a:endParaRPr lang="ru-RU" sz="1200" dirty="0"/>
                    </a:p>
                  </a:txBody>
                  <a:tcPr/>
                </a:tc>
              </a:tr>
              <a:tr h="16572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Менее 3000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0,9534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0,77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1,0487</a:t>
                      </a:r>
                      <a:endParaRPr lang="ru-RU" sz="12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3000 - 3999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0,77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1,0487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0,847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1,1536</a:t>
                      </a:r>
                      <a:endParaRPr lang="ru-RU" sz="12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4000 - 4999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0,805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1,0964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0,885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1,206</a:t>
                      </a:r>
                      <a:endParaRPr lang="ru-RU" sz="12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5000 - 5999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1,144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0,924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1,2584</a:t>
                      </a:r>
                      <a:endParaRPr lang="ru-RU" sz="12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6000 - 6999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0,91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1,2394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1,001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1,3633</a:t>
                      </a:r>
                      <a:endParaRPr lang="ru-RU" sz="1200" dirty="0"/>
                    </a:p>
                  </a:txBody>
                  <a:tcPr/>
                </a:tc>
              </a:tr>
              <a:tr h="123408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 от 7000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0,98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1,3347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1,078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1,4682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251520" y="5589240"/>
            <a:ext cx="8784976" cy="1196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Условия: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</a:rPr>
              <a:t>Наличие поголовья коров и (или) коз на 1 число месяца обращения за получением субсидии.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Недопущения </a:t>
            </a:r>
            <a:r>
              <a:rPr lang="ru-RU" sz="1200" dirty="0">
                <a:solidFill>
                  <a:schemeClr val="tx1"/>
                </a:solidFill>
              </a:rPr>
              <a:t>снижения поголовья коров (коз) в соответствующем периоде текущего финансового года по отношению к соответствующему периоду отчетного финансового года, за исключением получателей, которые начали хозяйственную деятельность по производству молока в текущем финансовом </a:t>
            </a:r>
            <a:r>
              <a:rPr lang="ru-RU" sz="1200" dirty="0" smtClean="0">
                <a:solidFill>
                  <a:schemeClr val="tx1"/>
                </a:solidFill>
              </a:rPr>
              <a:t>году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Коровье </a:t>
            </a:r>
            <a:r>
              <a:rPr lang="ru-RU" sz="1200" dirty="0">
                <a:solidFill>
                  <a:schemeClr val="tx1"/>
                </a:solidFill>
              </a:rPr>
              <a:t>и (или) </a:t>
            </a:r>
            <a:r>
              <a:rPr lang="ru-RU" sz="1200" dirty="0" smtClean="0">
                <a:solidFill>
                  <a:schemeClr val="tx1"/>
                </a:solidFill>
              </a:rPr>
              <a:t>козье молоко соответствует </a:t>
            </a:r>
            <a:r>
              <a:rPr lang="ru-RU" sz="1200" dirty="0">
                <a:solidFill>
                  <a:schemeClr val="tx1"/>
                </a:solidFill>
              </a:rPr>
              <a:t>требованиям по безопасности к сырому молоку.</a:t>
            </a:r>
          </a:p>
        </p:txBody>
      </p:sp>
    </p:spTree>
    <p:extLst>
      <p:ext uri="{BB962C8B-B14F-4D97-AF65-F5344CB8AC3E}">
        <p14:creationId xmlns:p14="http://schemas.microsoft.com/office/powerpoint/2010/main" val="234365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039" y="3186691"/>
            <a:ext cx="2869962" cy="19420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460982"/>
            <a:ext cx="4134299" cy="3493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260648"/>
            <a:ext cx="677914" cy="792088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5496" y="116632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ВОЗМЕЩЕНИЕ ЧАСТИ ПРОЦЕНТНОЙ СТАВКИ ПО ИНВЕСТИЦИОННЫМ КРЕДИТАМ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775889678"/>
              </p:ext>
            </p:extLst>
          </p:nvPr>
        </p:nvGraphicFramePr>
        <p:xfrm>
          <a:off x="60176" y="980728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71441169"/>
              </p:ext>
            </p:extLst>
          </p:nvPr>
        </p:nvGraphicFramePr>
        <p:xfrm>
          <a:off x="179512" y="1844824"/>
          <a:ext cx="752432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41099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650" y="606816"/>
            <a:ext cx="1035854" cy="661944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0" y="116632"/>
            <a:ext cx="86409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ВОЗМЕЩЕНИЕ ЧАСТИ ПРЯМЫХ ПОНЕСЕННЫХ</a:t>
            </a:r>
          </a:p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ЗАТРАТ НА СОЗДАНИЕ И МОДЕРНИЗАЦИЮ </a:t>
            </a:r>
          </a:p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ОБЪЕКТОВ АПК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64346991"/>
              </p:ext>
            </p:extLst>
          </p:nvPr>
        </p:nvGraphicFramePr>
        <p:xfrm>
          <a:off x="60176" y="1340768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609910"/>
              </p:ext>
            </p:extLst>
          </p:nvPr>
        </p:nvGraphicFramePr>
        <p:xfrm>
          <a:off x="107504" y="2204864"/>
          <a:ext cx="8856984" cy="32004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72408"/>
                <a:gridCol w="1368152"/>
                <a:gridCol w="1440160"/>
                <a:gridCol w="2376264"/>
              </a:tblGrid>
              <a:tr h="5305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Объекты АПК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Размер возмещения из федерального бюджета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Размер возмещения из областного бюджета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Направление</a:t>
                      </a:r>
                      <a:endParaRPr lang="ru-RU" sz="1200" dirty="0"/>
                    </a:p>
                  </a:txBody>
                  <a:tcPr/>
                </a:tc>
              </a:tr>
              <a:tr h="17683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1.</a:t>
                      </a:r>
                      <a:r>
                        <a:rPr lang="ru-RU" sz="1200" baseline="0" dirty="0" smtClean="0"/>
                        <a:t> Плодохранилища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 (модернизация)</a:t>
                      </a:r>
                      <a:endParaRPr lang="ru-RU" sz="1200" dirty="0"/>
                    </a:p>
                  </a:txBody>
                  <a:tcPr/>
                </a:tc>
              </a:tr>
              <a:tr h="17683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2. Овощехранилища</a:t>
                      </a:r>
                      <a:r>
                        <a:rPr lang="ru-RU" sz="1200" baseline="0" dirty="0" smtClean="0"/>
                        <a:t> (картофелехранилища)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1,05%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 (модернизация)</a:t>
                      </a:r>
                      <a:endParaRPr lang="ru-RU" sz="1200" dirty="0"/>
                    </a:p>
                  </a:txBody>
                  <a:tcPr/>
                </a:tc>
              </a:tr>
              <a:tr h="17683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3. Тепличные комплексы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1,05%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 (модернизация)</a:t>
                      </a:r>
                      <a:endParaRPr lang="ru-RU" sz="1200" dirty="0"/>
                    </a:p>
                  </a:txBody>
                  <a:tcPr/>
                </a:tc>
              </a:tr>
              <a:tr h="29472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4.</a:t>
                      </a:r>
                      <a:r>
                        <a:rPr lang="ru-RU" sz="1200" baseline="0" dirty="0" smtClean="0"/>
                        <a:t> Животноводческие комплексы молочного направления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1,58%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 (модернизация)</a:t>
                      </a:r>
                      <a:endParaRPr lang="ru-RU" sz="1200" dirty="0"/>
                    </a:p>
                  </a:txBody>
                  <a:tcPr/>
                </a:tc>
              </a:tr>
              <a:tr h="17683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5. Свиноводческие комплексы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1,05%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</a:t>
                      </a:r>
                      <a:endParaRPr lang="ru-RU" sz="1200" dirty="0"/>
                    </a:p>
                  </a:txBody>
                  <a:tcPr/>
                </a:tc>
              </a:tr>
              <a:tr h="17683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6. Оптово-распределительные</a:t>
                      </a:r>
                      <a:r>
                        <a:rPr lang="ru-RU" sz="1200" baseline="0" dirty="0" smtClean="0"/>
                        <a:t> центры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1,05%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</a:t>
                      </a:r>
                      <a:endParaRPr lang="ru-RU" sz="1200" dirty="0"/>
                    </a:p>
                  </a:txBody>
                  <a:tcPr/>
                </a:tc>
              </a:tr>
              <a:tr h="189416">
                <a:tc>
                  <a:txBody>
                    <a:bodyPr/>
                    <a:lstStyle/>
                    <a:p>
                      <a:pPr algn="l"/>
                      <a:r>
                        <a:rPr lang="ru-RU" sz="1200" baseline="0" dirty="0" smtClean="0"/>
                        <a:t> 7. Селекционно-генетические центры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1,58%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 (модернизация)</a:t>
                      </a:r>
                      <a:endParaRPr lang="ru-RU" sz="1200" dirty="0"/>
                    </a:p>
                  </a:txBody>
                  <a:tcPr/>
                </a:tc>
              </a:tr>
              <a:tr h="189416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8.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Селекционно-семеноводческие центры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Создание (модернизация)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07504" y="5517232"/>
            <a:ext cx="590465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Условия: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</a:rPr>
              <a:t>Строительство и (или) модернизация объекта </a:t>
            </a:r>
            <a:r>
              <a:rPr lang="ru-RU" sz="1200" dirty="0" smtClean="0">
                <a:solidFill>
                  <a:schemeClr val="tx1"/>
                </a:solidFill>
              </a:rPr>
              <a:t>начаты </a:t>
            </a:r>
            <a:r>
              <a:rPr lang="ru-RU" sz="1200" dirty="0">
                <a:solidFill>
                  <a:schemeClr val="tx1"/>
                </a:solidFill>
              </a:rPr>
              <a:t>не более чем за 3 года, предшествующие году предоставления </a:t>
            </a:r>
            <a:r>
              <a:rPr lang="ru-RU" sz="1200" dirty="0" smtClean="0">
                <a:solidFill>
                  <a:schemeClr val="tx1"/>
                </a:solidFill>
              </a:rPr>
              <a:t>субсидии;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Объект введен в эксплуатацию;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chemeClr val="tx1"/>
                </a:solidFill>
              </a:rPr>
              <a:t>Инвестиционный проект </a:t>
            </a:r>
            <a:r>
              <a:rPr lang="ru-RU" sz="1200" dirty="0" smtClean="0">
                <a:solidFill>
                  <a:schemeClr val="tx1"/>
                </a:solidFill>
              </a:rPr>
              <a:t>соответствует критериям отбора и </a:t>
            </a:r>
            <a:r>
              <a:rPr lang="ru-RU" sz="1200" dirty="0">
                <a:solidFill>
                  <a:schemeClr val="tx1"/>
                </a:solidFill>
              </a:rPr>
              <a:t>одобрен Минсельхозом </a:t>
            </a:r>
            <a:r>
              <a:rPr lang="ru-RU" sz="1200" dirty="0" smtClean="0">
                <a:solidFill>
                  <a:schemeClr val="tx1"/>
                </a:solidFill>
              </a:rPr>
              <a:t>России;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Наличие государственной </a:t>
            </a:r>
            <a:r>
              <a:rPr lang="ru-RU" sz="1200" dirty="0">
                <a:solidFill>
                  <a:schemeClr val="tx1"/>
                </a:solidFill>
              </a:rPr>
              <a:t>экспертизы на проектную документацию,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373216"/>
            <a:ext cx="2196752" cy="146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51520" y="44624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МЕЛИОРАЦИЯ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751994102"/>
              </p:ext>
            </p:extLst>
          </p:nvPr>
        </p:nvGraphicFramePr>
        <p:xfrm>
          <a:off x="60176" y="476672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40768"/>
            <a:ext cx="4484031" cy="338437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25785959"/>
              </p:ext>
            </p:extLst>
          </p:nvPr>
        </p:nvGraphicFramePr>
        <p:xfrm>
          <a:off x="179512" y="1628800"/>
          <a:ext cx="8424936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170" y="44625"/>
            <a:ext cx="1069317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4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Гагино дома-зо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112" y="4205619"/>
            <a:ext cx="355192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ковернино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988840"/>
            <a:ext cx="3600772" cy="248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179512" y="44624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УСТОЙЧИВОЕ РАЗВИТИЕ СЕЛЬСКИХ ТЕРРИТОРИЙ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346903714"/>
              </p:ext>
            </p:extLst>
          </p:nvPr>
        </p:nvGraphicFramePr>
        <p:xfrm>
          <a:off x="60176" y="908720"/>
          <a:ext cx="876029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44997914"/>
              </p:ext>
            </p:extLst>
          </p:nvPr>
        </p:nvGraphicFramePr>
        <p:xfrm>
          <a:off x="179512" y="1988840"/>
          <a:ext cx="561662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740" y="-27384"/>
            <a:ext cx="1026115" cy="10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7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50311016"/>
              </p:ext>
            </p:extLst>
          </p:nvPr>
        </p:nvGraphicFramePr>
        <p:xfrm>
          <a:off x="12576" y="692696"/>
          <a:ext cx="907300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07504" y="44624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ОБЛАСТНЫЕ МЕРЫ ГОСУДАРСТВЕННОЙ ПОДДЕРЖКИ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00392" y="115687"/>
            <a:ext cx="867698" cy="937248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0738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109212540"/>
              </p:ext>
            </p:extLst>
          </p:nvPr>
        </p:nvGraphicFramePr>
        <p:xfrm>
          <a:off x="1115616" y="619022"/>
          <a:ext cx="7128792" cy="452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94929" y="118964"/>
            <a:ext cx="6308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1. РАЗВИТИЕ МОЛОЧНОГО СКОТОВОДСТВА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183823"/>
              </p:ext>
            </p:extLst>
          </p:nvPr>
        </p:nvGraphicFramePr>
        <p:xfrm>
          <a:off x="310871" y="1124744"/>
          <a:ext cx="878858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810114"/>
                <a:gridCol w="1222334"/>
                <a:gridCol w="1693990"/>
                <a:gridCol w="1477966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Строительство/</a:t>
                      </a:r>
                      <a:r>
                        <a:rPr lang="ru-RU" sz="1200" baseline="0" dirty="0" smtClean="0"/>
                        <a:t>реконструкция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Мощность объекта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Размер субсидии на скотоместо, тыс.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Срок строительства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Предельный размер возмещения из бюджета</a:t>
                      </a:r>
                      <a:endParaRPr lang="ru-RU" sz="1200" dirty="0"/>
                    </a:p>
                  </a:txBody>
                  <a:tcPr/>
                </a:tc>
              </a:tr>
              <a:tr h="216024">
                <a:tc rowSpan="5">
                  <a:txBody>
                    <a:bodyPr/>
                    <a:lstStyle/>
                    <a:p>
                      <a:r>
                        <a:rPr lang="ru-RU" sz="1200" dirty="0" smtClean="0"/>
                        <a:t>Строительство животноводческих объектов по производству молока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 250</a:t>
                      </a:r>
                      <a:r>
                        <a:rPr lang="ru-RU" sz="1200" baseline="0" dirty="0" smtClean="0"/>
                        <a:t> голов дойного стада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 год</a:t>
                      </a:r>
                      <a:endParaRPr lang="ru-RU" sz="1200" dirty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50% от затраченных средств, но не более 50% сметной стоимости строительства (реконструкции) животноводческого объекта</a:t>
                      </a:r>
                    </a:p>
                    <a:p>
                      <a:pPr algn="l"/>
                      <a:endParaRPr lang="ru-RU" sz="1200" dirty="0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 251 до 399 голов дойного стада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1,5 года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 400 до 599 голов дойного стада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 года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</a:t>
                      </a:r>
                      <a:r>
                        <a:rPr lang="ru-RU" sz="1200" baseline="0" dirty="0" smtClean="0"/>
                        <a:t> 600 до 799 голов дойного стада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 года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Более 800 голов дойного стада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2,5 года–</a:t>
                      </a:r>
                      <a:r>
                        <a:rPr lang="ru-RU" sz="1200" baseline="0" dirty="0" smtClean="0"/>
                        <a:t>до 999 гол.</a:t>
                      </a:r>
                    </a:p>
                    <a:p>
                      <a:pPr algn="l"/>
                      <a:r>
                        <a:rPr lang="ru-RU" sz="1200" baseline="0" dirty="0" smtClean="0"/>
                        <a:t>3,5 года–от 1000 гол.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504056">
                <a:tc gridSpan="2">
                  <a:txBody>
                    <a:bodyPr/>
                    <a:lstStyle/>
                    <a:p>
                      <a:r>
                        <a:rPr lang="ru-RU" sz="1200" dirty="0" smtClean="0"/>
                        <a:t>Реконструкция животноводческого помещения для содержания дойного стада</a:t>
                      </a:r>
                      <a:r>
                        <a:rPr lang="ru-RU" sz="1200" baseline="0" dirty="0" smtClean="0"/>
                        <a:t> с заменой доильного оборудования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 год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648072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Реконструкция животноводческого помещения для содержания дойного стада без замены доильного оборудования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 год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648072">
                <a:tc gridSpan="2">
                  <a:txBody>
                    <a:bodyPr/>
                    <a:lstStyle/>
                    <a:p>
                      <a:r>
                        <a:rPr lang="ru-RU" sz="1200" dirty="0" smtClean="0"/>
                        <a:t>Реконструкции животноводческого помещения для содержания сухостойных коров, в том числе родильных отделений и помещений для выращивания ремонтного молодняка;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 год</a:t>
                      </a:r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06" y="4725144"/>
            <a:ext cx="2688298" cy="2016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990" y="116632"/>
            <a:ext cx="1024474" cy="728871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07504" y="5877272"/>
            <a:ext cx="633670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Получатель </a:t>
            </a:r>
            <a:r>
              <a:rPr lang="ru-RU" sz="1200" dirty="0">
                <a:solidFill>
                  <a:schemeClr val="tx1"/>
                </a:solidFill>
              </a:rPr>
              <a:t>обязуется увеличить поголовье дойного стада не менее чем на 30% от количества голов дойного стада, предусмотренного проектной документацией, по сравнению с поголовьем дойного стада на 1 января года, в котором принято решение о включении животноводческого объекта в </a:t>
            </a:r>
            <a:r>
              <a:rPr lang="ru-RU" sz="1200" dirty="0" smtClean="0">
                <a:solidFill>
                  <a:schemeClr val="tx1"/>
                </a:solidFill>
              </a:rPr>
              <a:t>Перечень</a:t>
            </a:r>
          </a:p>
        </p:txBody>
      </p:sp>
    </p:spTree>
    <p:extLst>
      <p:ext uri="{BB962C8B-B14F-4D97-AF65-F5344CB8AC3E}">
        <p14:creationId xmlns:p14="http://schemas.microsoft.com/office/powerpoint/2010/main" val="196437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63489"/>
            <a:ext cx="1152128" cy="746963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850936668"/>
              </p:ext>
            </p:extLst>
          </p:nvPr>
        </p:nvGraphicFramePr>
        <p:xfrm>
          <a:off x="467544" y="815798"/>
          <a:ext cx="7128792" cy="452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19672" y="142339"/>
            <a:ext cx="5868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</a:t>
            </a:r>
            <a:r>
              <a:rPr lang="ru-RU" sz="2400" dirty="0" smtClean="0"/>
              <a:t>. РАЗВИТИЕ МЯСНОГО СКОТОВОДСТВА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118252"/>
              </p:ext>
            </p:extLst>
          </p:nvPr>
        </p:nvGraphicFramePr>
        <p:xfrm>
          <a:off x="205725" y="1340769"/>
          <a:ext cx="8788580" cy="305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4027"/>
                <a:gridCol w="1656184"/>
                <a:gridCol w="1826413"/>
                <a:gridCol w="1125915"/>
                <a:gridCol w="2046041"/>
              </a:tblGrid>
              <a:tr h="6729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Строительство/</a:t>
                      </a:r>
                      <a:r>
                        <a:rPr lang="ru-RU" sz="1200" baseline="0" dirty="0" smtClean="0"/>
                        <a:t>реконструкция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Мощность объекта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Размер субсидии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Срок строительства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Предельный размер возмещения из бюджета</a:t>
                      </a:r>
                      <a:endParaRPr lang="ru-RU" sz="1200" dirty="0"/>
                    </a:p>
                  </a:txBody>
                  <a:tcPr/>
                </a:tc>
              </a:tr>
              <a:tr h="373888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Строительство животноводческих объектов для содержания КРС специализированных мясных пород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Более 100</a:t>
                      </a:r>
                      <a:r>
                        <a:rPr lang="ru-RU" sz="1200" baseline="0" dirty="0" smtClean="0"/>
                        <a:t> голов маточного поголовья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 тыс. руб. на скотоместо маточного поголовья</a:t>
                      </a:r>
                      <a:endParaRPr lang="ru-RU" sz="12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год</a:t>
                      </a:r>
                      <a:endParaRPr lang="ru-RU" sz="12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80% от затраченных средств, но не более 80% сметной стоимости строительства (реконструкции) животноводческого объекта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548640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 100</a:t>
                      </a:r>
                      <a:r>
                        <a:rPr lang="ru-RU" sz="1200" baseline="0" dirty="0" smtClean="0"/>
                        <a:t> голов маточного поголовья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/>
                        <a:t>20 тыс. руб. на скотоместо маточного поголовья</a:t>
                      </a:r>
                      <a:endParaRPr lang="ru-RU" sz="12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75455">
                <a:tc gridSpan="2">
                  <a:txBody>
                    <a:bodyPr/>
                    <a:lstStyle/>
                    <a:p>
                      <a:r>
                        <a:rPr lang="ru-RU" sz="1200" dirty="0" smtClean="0"/>
                        <a:t>Реконструкция животноводческих объектов для содержания КРС специализированных мясных пород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 тыс. руб. на скотоместо маточного поголовья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20">
                <a:tc gridSpan="2">
                  <a:txBody>
                    <a:bodyPr/>
                    <a:lstStyle/>
                    <a:p>
                      <a:r>
                        <a:rPr lang="ru-RU" sz="1200" dirty="0" smtClean="0"/>
                        <a:t>Содержания маточного поголовья мясного скота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2000 руб. на голову в год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220825" y="4365104"/>
            <a:ext cx="5791335" cy="2492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1. В </a:t>
            </a:r>
            <a:r>
              <a:rPr lang="ru-RU" sz="1200" dirty="0">
                <a:solidFill>
                  <a:schemeClr val="tx1"/>
                </a:solidFill>
              </a:rPr>
              <a:t>течение 24 месяцев после завершения строительства животноводческого объекта маточное поголовье </a:t>
            </a:r>
            <a:r>
              <a:rPr lang="ru-RU" sz="1200" dirty="0" smtClean="0">
                <a:solidFill>
                  <a:schemeClr val="tx1"/>
                </a:solidFill>
              </a:rPr>
              <a:t>КРС </a:t>
            </a:r>
            <a:r>
              <a:rPr lang="ru-RU" sz="1200" dirty="0">
                <a:solidFill>
                  <a:schemeClr val="tx1"/>
                </a:solidFill>
              </a:rPr>
              <a:t>специализированных мясных пород на построенном (реконструированном) животноводческом объекте должно соответствовать количеству скотомест маточного поголовья, определенному проектной документацией, и подтверждаться актом комиссии Управления.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2. Получатель обязан использовать </a:t>
            </a:r>
            <a:r>
              <a:rPr lang="ru-RU" sz="1200" dirty="0">
                <a:solidFill>
                  <a:schemeClr val="tx1"/>
                </a:solidFill>
              </a:rPr>
              <a:t>построенный животноводческий объект для целей содержания маточного поголовья </a:t>
            </a:r>
            <a:r>
              <a:rPr lang="ru-RU" sz="1200" dirty="0" smtClean="0">
                <a:solidFill>
                  <a:schemeClr val="tx1"/>
                </a:solidFill>
              </a:rPr>
              <a:t>КРС специализированных </a:t>
            </a:r>
            <a:r>
              <a:rPr lang="ru-RU" sz="1200" dirty="0">
                <a:solidFill>
                  <a:schemeClr val="tx1"/>
                </a:solidFill>
              </a:rPr>
              <a:t>мясных пород в течении не менее 5 лет с момента ввода указанного объекта в эксплуатацию.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3. </a:t>
            </a:r>
            <a:r>
              <a:rPr lang="ru-RU" sz="1200" dirty="0">
                <a:solidFill>
                  <a:schemeClr val="tx1"/>
                </a:solidFill>
              </a:rPr>
              <a:t>Получатель обязуется не снижать маточное поголовье </a:t>
            </a:r>
            <a:r>
              <a:rPr lang="ru-RU" sz="1200" dirty="0" smtClean="0">
                <a:solidFill>
                  <a:schemeClr val="tx1"/>
                </a:solidFill>
              </a:rPr>
              <a:t>КРС специализированных </a:t>
            </a:r>
            <a:r>
              <a:rPr lang="ru-RU" sz="1200" dirty="0">
                <a:solidFill>
                  <a:schemeClr val="tx1"/>
                </a:solidFill>
              </a:rPr>
              <a:t>мясных пород в течении пять лет с момента ввода животноводческого объекта </a:t>
            </a:r>
            <a:r>
              <a:rPr lang="ru-RU" sz="1200" dirty="0" smtClean="0">
                <a:solidFill>
                  <a:schemeClr val="tx1"/>
                </a:solidFill>
              </a:rPr>
              <a:t>в </a:t>
            </a:r>
            <a:r>
              <a:rPr lang="ru-RU" sz="1200" dirty="0">
                <a:solidFill>
                  <a:schemeClr val="tx1"/>
                </a:solidFill>
              </a:rPr>
              <a:t>эксплуатацию.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485456"/>
            <a:ext cx="3311860" cy="22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0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39013403"/>
              </p:ext>
            </p:extLst>
          </p:nvPr>
        </p:nvGraphicFramePr>
        <p:xfrm>
          <a:off x="1115616" y="5489022"/>
          <a:ext cx="4392488" cy="136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21" y="5373216"/>
            <a:ext cx="2220246" cy="1440160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73898"/>
              </p:ext>
            </p:extLst>
          </p:nvPr>
        </p:nvGraphicFramePr>
        <p:xfrm>
          <a:off x="179512" y="1421864"/>
          <a:ext cx="8856984" cy="402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960440"/>
                <a:gridCol w="2160240"/>
                <a:gridCol w="2736304"/>
              </a:tblGrid>
              <a:tr h="21111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Оборудование и техника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Размер возмещения из областного бюджета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492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Приобретение</a:t>
                      </a:r>
                      <a:r>
                        <a:rPr lang="ru-RU" sz="1200" baseline="0" dirty="0" smtClean="0"/>
                        <a:t> за собственные или заемные средства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Приобретение</a:t>
                      </a:r>
                      <a:r>
                        <a:rPr lang="ru-RU" sz="1200" baseline="0" dirty="0" smtClean="0"/>
                        <a:t> по договору лизинга</a:t>
                      </a:r>
                      <a:endParaRPr lang="ru-RU" sz="1200" dirty="0"/>
                    </a:p>
                  </a:txBody>
                  <a:tcPr/>
                </a:tc>
              </a:tr>
              <a:tr h="49260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1.</a:t>
                      </a:r>
                      <a:r>
                        <a:rPr lang="ru-RU" sz="1200" baseline="0" dirty="0" smtClean="0"/>
                        <a:t> Кормоуборочные комбайны или зерноуборочные комбайны мощностью до 250 </a:t>
                      </a:r>
                      <a:r>
                        <a:rPr lang="ru-RU" sz="1200" baseline="0" dirty="0" err="1" smtClean="0"/>
                        <a:t>л.с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250 тыс. руб. за ед. + скидка 250 тыс. руб. продавца (поставщика)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  <a:tr h="49260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2. Зерноуборочные комбайны мощностью более 250 </a:t>
                      </a:r>
                      <a:r>
                        <a:rPr lang="ru-RU" sz="1200" dirty="0" err="1" smtClean="0"/>
                        <a:t>л.с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500 тыс. руб. за ед. + скидка 500 тыс. руб. продавца (поставщика)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  <a:tr h="3518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3. Стационарное оборудование по сушке и очистке зерна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50% от стоимости,</a:t>
                      </a:r>
                      <a:r>
                        <a:rPr lang="ru-RU" sz="1200" baseline="0" dirty="0" smtClean="0"/>
                        <a:t> но не более 7500 тыс. руб.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 от первоначального взноса,</a:t>
                      </a:r>
                      <a:r>
                        <a:rPr lang="ru-RU" sz="1200" baseline="0" dirty="0" smtClean="0"/>
                        <a:t> но не более 7500 тыс. руб.</a:t>
                      </a:r>
                      <a:endParaRPr lang="ru-RU" sz="1200" dirty="0"/>
                    </a:p>
                  </a:txBody>
                  <a:tcPr/>
                </a:tc>
              </a:tr>
              <a:tr h="3518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4. Передвижное оборудование по сушке и очистке зерна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 от стоимости, но не более 4500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от первоначального взноса, но не более 4500 тыс. руб.</a:t>
                      </a:r>
                    </a:p>
                  </a:txBody>
                  <a:tcPr/>
                </a:tc>
              </a:tr>
              <a:tr h="3518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5. Жатки кукурузные</a:t>
                      </a:r>
                      <a:r>
                        <a:rPr lang="ru-RU" sz="1200" baseline="0" dirty="0" smtClean="0"/>
                        <a:t>, плющилки зерна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25% от стоимости, но не более 2500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от первоначального взноса, но не более 2500 тыс. руб.</a:t>
                      </a:r>
                    </a:p>
                  </a:txBody>
                  <a:tcPr/>
                </a:tc>
              </a:tr>
              <a:tr h="3518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6. Роботизированные доильные установки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40% от стоимости, но не более 5000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от первоначального взноса, но не более 5000 тыс. руб.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082437043"/>
              </p:ext>
            </p:extLst>
          </p:nvPr>
        </p:nvGraphicFramePr>
        <p:xfrm>
          <a:off x="755576" y="836712"/>
          <a:ext cx="669674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6632"/>
            <a:ext cx="1538536" cy="10205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12959" y="37501"/>
            <a:ext cx="59602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3. ТЕХНИЧЕСКАЯ И ТЕХНОЛОГИЧЕСКАЯ</a:t>
            </a:r>
          </a:p>
          <a:p>
            <a:pPr algn="ctr"/>
            <a:r>
              <a:rPr lang="ru-RU" sz="2400" dirty="0" smtClean="0"/>
              <a:t>МОДЕРНИЗАЦИЯ</a:t>
            </a:r>
          </a:p>
        </p:txBody>
      </p:sp>
    </p:spTree>
    <p:extLst>
      <p:ext uri="{BB962C8B-B14F-4D97-AF65-F5344CB8AC3E}">
        <p14:creationId xmlns:p14="http://schemas.microsoft.com/office/powerpoint/2010/main" val="57547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530040"/>
              </p:ext>
            </p:extLst>
          </p:nvPr>
        </p:nvGraphicFramePr>
        <p:xfrm>
          <a:off x="107504" y="2060848"/>
          <a:ext cx="8856984" cy="21031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40360"/>
                <a:gridCol w="2880320"/>
                <a:gridCol w="2736304"/>
              </a:tblGrid>
              <a:tr h="162118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Оборудование и техника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Размер возмещения из областного бюджета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4017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Приобретение</a:t>
                      </a:r>
                      <a:r>
                        <a:rPr lang="ru-RU" sz="1200" baseline="0" dirty="0" smtClean="0"/>
                        <a:t> за собственные или заемные средства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Приобретение</a:t>
                      </a:r>
                      <a:r>
                        <a:rPr lang="ru-RU" sz="1200" baseline="0" dirty="0" smtClean="0"/>
                        <a:t> по договору лизинга</a:t>
                      </a:r>
                      <a:endParaRPr lang="ru-RU" sz="1200" dirty="0"/>
                    </a:p>
                  </a:txBody>
                  <a:tcPr/>
                </a:tc>
              </a:tr>
              <a:tr h="37659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1.</a:t>
                      </a:r>
                      <a:r>
                        <a:rPr lang="ru-RU" sz="1200" baseline="0" dirty="0" smtClean="0"/>
                        <a:t> Тракторы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10% от стоимости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от первоначального взноса, но не более 10% от стоимости</a:t>
                      </a:r>
                    </a:p>
                  </a:txBody>
                  <a:tcPr/>
                </a:tc>
              </a:tr>
              <a:tr h="270196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2. Почвообрабатывающая и посевная техника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30% от стоимости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от первоначального взноса, но не более 30% от стоимости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37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3. Машины для уборки и первичной</a:t>
                      </a:r>
                      <a:r>
                        <a:rPr lang="ru-RU" sz="1200" baseline="0" dirty="0" smtClean="0"/>
                        <a:t> обработки льна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50% от стоимости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 от первоначального взноса,</a:t>
                      </a:r>
                      <a:r>
                        <a:rPr lang="ru-RU" sz="1200" baseline="0" dirty="0" smtClean="0"/>
                        <a:t> но не более 50% от стоимости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1115616" y="506290"/>
            <a:ext cx="6696744" cy="618454"/>
            <a:chOff x="32734" y="-1185924"/>
            <a:chExt cx="6696744" cy="645979"/>
          </a:xfrm>
        </p:grpSpPr>
        <p:sp>
          <p:nvSpPr>
            <p:cNvPr id="12" name="Нашивка 11"/>
            <p:cNvSpPr/>
            <p:nvPr/>
          </p:nvSpPr>
          <p:spPr>
            <a:xfrm>
              <a:off x="32734" y="-1185924"/>
              <a:ext cx="6696744" cy="64597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176750" y="-1185924"/>
              <a:ext cx="6186148" cy="64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Постановления Правительства НО от 02.11.2012 № 781,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от 10.11.2015 № 729 </a:t>
              </a:r>
              <a:endParaRPr lang="ru-RU" sz="16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763688" y="44625"/>
            <a:ext cx="5586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4</a:t>
            </a:r>
            <a:r>
              <a:rPr lang="ru-RU" sz="2400" dirty="0" smtClean="0"/>
              <a:t>. ПОДДЕРЖКА ПРОИЗВОДСТВА ЛЬНА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558" y="1124744"/>
            <a:ext cx="8458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Использование оборудования на цели производства продукции льноводства</a:t>
            </a:r>
          </a:p>
          <a:p>
            <a:pPr algn="ctr"/>
            <a:r>
              <a:rPr lang="ru-RU" dirty="0" smtClean="0"/>
              <a:t> в течение 3-х лет с даты его приобретения !!!</a:t>
            </a:r>
          </a:p>
          <a:p>
            <a:pPr lvl="0"/>
            <a:r>
              <a:rPr lang="ru-RU" dirty="0" smtClean="0"/>
              <a:t>Приобретение </a:t>
            </a:r>
            <a:r>
              <a:rPr lang="ru-RU" dirty="0"/>
              <a:t>нового </a:t>
            </a:r>
            <a:r>
              <a:rPr lang="ru-RU" dirty="0" smtClean="0"/>
              <a:t>(не эксплуатировавшегося</a:t>
            </a:r>
            <a:r>
              <a:rPr lang="ru-RU" dirty="0"/>
              <a:t>) оборудования, </a:t>
            </a:r>
            <a:r>
              <a:rPr lang="ru-RU" dirty="0" smtClean="0"/>
              <a:t>техники!!!</a:t>
            </a:r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24902400"/>
              </p:ext>
            </p:extLst>
          </p:nvPr>
        </p:nvGraphicFramePr>
        <p:xfrm>
          <a:off x="35496" y="4221088"/>
          <a:ext cx="489654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626" y="68347"/>
            <a:ext cx="1243856" cy="93289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668" y="4365103"/>
            <a:ext cx="3881819" cy="241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4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115616" y="506290"/>
            <a:ext cx="6696744" cy="474438"/>
            <a:chOff x="32734" y="-1185924"/>
            <a:chExt cx="6696744" cy="645979"/>
          </a:xfrm>
        </p:grpSpPr>
        <p:sp>
          <p:nvSpPr>
            <p:cNvPr id="12" name="Нашивка 11"/>
            <p:cNvSpPr/>
            <p:nvPr/>
          </p:nvSpPr>
          <p:spPr>
            <a:xfrm>
              <a:off x="32734" y="-1185924"/>
              <a:ext cx="6696744" cy="64597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176750" y="-1185924"/>
              <a:ext cx="6186148" cy="64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Постановления Правительства НО от 02.11.2012 № 781 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09584" y="51011"/>
            <a:ext cx="8286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5. ОБЛАСТНАЯ ПРОГРАММА ЛЬГОТНОГО КРЕДИТОВАНИЯ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980728"/>
            <a:ext cx="91855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Субсидии предоставляются в кредитную организацию </a:t>
            </a:r>
            <a:r>
              <a:rPr lang="ru-RU" dirty="0"/>
              <a:t>для </a:t>
            </a:r>
            <a:r>
              <a:rPr lang="ru-RU" dirty="0" smtClean="0"/>
              <a:t>зачисления их </a:t>
            </a:r>
            <a:r>
              <a:rPr lang="ru-RU" dirty="0"/>
              <a:t>в </a:t>
            </a:r>
            <a:endParaRPr lang="ru-RU" dirty="0" smtClean="0"/>
          </a:p>
          <a:p>
            <a:pPr algn="ctr"/>
            <a:r>
              <a:rPr lang="ru-RU" dirty="0" smtClean="0"/>
              <a:t>счет </a:t>
            </a:r>
            <a:r>
              <a:rPr lang="ru-RU" dirty="0"/>
              <a:t>уплаты </a:t>
            </a:r>
            <a:r>
              <a:rPr lang="ru-RU" dirty="0" smtClean="0"/>
              <a:t>части </a:t>
            </a:r>
            <a:r>
              <a:rPr lang="ru-RU" dirty="0"/>
              <a:t>процентов, начисленных Заемщикам за пользование </a:t>
            </a:r>
            <a:r>
              <a:rPr lang="ru-RU" dirty="0" smtClean="0"/>
              <a:t>кредитами!</a:t>
            </a:r>
          </a:p>
          <a:p>
            <a:pPr algn="ctr"/>
            <a:r>
              <a:rPr lang="ru-RU" dirty="0" smtClean="0"/>
              <a:t>Заемщик оплачивает только часть процентной ставки!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258695"/>
              </p:ext>
            </p:extLst>
          </p:nvPr>
        </p:nvGraphicFramePr>
        <p:xfrm>
          <a:off x="107504" y="1904058"/>
          <a:ext cx="8779472" cy="2518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8678"/>
                <a:gridCol w="166900"/>
                <a:gridCol w="2503497"/>
                <a:gridCol w="166900"/>
                <a:gridCol w="2503497"/>
              </a:tblGrid>
              <a:tr h="321024">
                <a:tc>
                  <a:txBody>
                    <a:bodyPr/>
                    <a:lstStyle/>
                    <a:p>
                      <a:endParaRPr lang="ru-RU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Инвестиционные кредиты</a:t>
                      </a:r>
                    </a:p>
                    <a:p>
                      <a:pPr algn="ctr"/>
                      <a:r>
                        <a:rPr lang="ru-RU" sz="1300" dirty="0" smtClean="0"/>
                        <a:t>На срок от 3 до 10 лет</a:t>
                      </a:r>
                      <a:endParaRPr lang="ru-RU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03" marB="42203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dirty="0" smtClean="0"/>
                        <a:t>Краткосрочные кредиты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dirty="0" smtClean="0"/>
                        <a:t>На срок до 1 года</a:t>
                      </a:r>
                      <a:endParaRPr lang="ru-RU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03" marB="42203" anchor="ctr"/>
                </a:tc>
              </a:tr>
              <a:tr h="30334">
                <a:tc>
                  <a:txBody>
                    <a:bodyPr/>
                    <a:lstStyle/>
                    <a:p>
                      <a:endParaRPr lang="ru-RU" sz="1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2843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Размер</a:t>
                      </a:r>
                      <a:r>
                        <a:rPr lang="ru-RU" sz="1400" baseline="0" dirty="0" smtClean="0"/>
                        <a:t> возмещения</a:t>
                      </a:r>
                      <a:endParaRPr lang="ru-RU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03" marB="42203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100% ключевой ставки ЦБ РФ</a:t>
                      </a:r>
                      <a:endParaRPr lang="ru-RU" sz="14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84406" marT="42203" marB="42203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80% ключевой ставки ЦБ РФ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8000" marR="84406" marT="42203" marB="42203" anchor="ctr"/>
                </a:tc>
              </a:tr>
              <a:tr h="30334">
                <a:tc>
                  <a:txBody>
                    <a:bodyPr/>
                    <a:lstStyle/>
                    <a:p>
                      <a:endParaRPr lang="ru-RU" sz="1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</a:tr>
              <a:tr h="170363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400" kern="1200" dirty="0" smtClean="0"/>
                        <a:t>Возможность рефинансирования</a:t>
                      </a:r>
                      <a:endParaRPr lang="ru-RU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4394" marR="84394" marT="42192" marB="4219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400" kern="1200" dirty="0" smtClean="0"/>
                        <a:t>предусмотрена</a:t>
                      </a:r>
                      <a:endParaRPr lang="ru-RU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8000" marR="84394" marT="42192" marB="42192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80000"/>
                        </a:lnSpc>
                      </a:pPr>
                      <a:endParaRPr lang="ru-RU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8000" marR="84394" marT="42192" marB="42192" anchor="ctr"/>
                </a:tc>
              </a:tr>
              <a:tr h="30334">
                <a:tc>
                  <a:txBody>
                    <a:bodyPr/>
                    <a:lstStyle/>
                    <a:p>
                      <a:endParaRPr lang="ru-RU" sz="1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</a:tr>
              <a:tr h="34138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Возможность пролонгации</a:t>
                      </a:r>
                      <a:endParaRPr lang="ru-RU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03" marB="42203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не предусмотрена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8000" marR="84406" marT="42203" marB="42203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предусмотрена на</a:t>
                      </a:r>
                      <a:r>
                        <a:rPr lang="ru-RU" sz="1400" baseline="0" dirty="0" smtClean="0"/>
                        <a:t> срок до 6 месяцев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84406" marT="42203" marB="42203" anchor="ctr"/>
                </a:tc>
              </a:tr>
              <a:tr h="30334">
                <a:tc>
                  <a:txBody>
                    <a:bodyPr/>
                    <a:lstStyle/>
                    <a:p>
                      <a:endParaRPr lang="ru-RU" sz="1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</a:tr>
              <a:tr h="378614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Сроки предоставления документов, подтверждающих</a:t>
                      </a:r>
                      <a:r>
                        <a:rPr lang="ru-RU" sz="1400" kern="1200" baseline="0" dirty="0" smtClean="0"/>
                        <a:t> целевое использование кредита</a:t>
                      </a:r>
                      <a:endParaRPr lang="ru-RU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4406" marR="84406" marT="42203" marB="42203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dirty="0" smtClean="0"/>
                        <a:t>В</a:t>
                      </a:r>
                      <a:r>
                        <a:rPr lang="ru-RU" sz="1400" baseline="0" dirty="0" smtClean="0"/>
                        <a:t> течение 20 дней со дня получения ТМЦ, оказания услуг, выполнения работ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42192" marB="42192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/>
                </a:tc>
              </a:tr>
            </a:tbl>
          </a:graphicData>
        </a:graphic>
      </p:graphicFrame>
      <p:sp>
        <p:nvSpPr>
          <p:cNvPr id="5" name="Вертикальный свиток 4"/>
          <p:cNvSpPr/>
          <p:nvPr/>
        </p:nvSpPr>
        <p:spPr>
          <a:xfrm>
            <a:off x="179512" y="4581128"/>
            <a:ext cx="4608512" cy="187220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Субсидия предоставляется в соответствии с соглашениями, заключенными между кредитными организациями и Минсельхозпродом</a:t>
            </a:r>
            <a:endParaRPr lang="ru-RU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509120"/>
            <a:ext cx="3528392" cy="21954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590" y="116632"/>
            <a:ext cx="677914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7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043608" y="578298"/>
            <a:ext cx="6696744" cy="690462"/>
            <a:chOff x="32734" y="-1185924"/>
            <a:chExt cx="6696744" cy="645979"/>
          </a:xfrm>
        </p:grpSpPr>
        <p:sp>
          <p:nvSpPr>
            <p:cNvPr id="12" name="Нашивка 11"/>
            <p:cNvSpPr/>
            <p:nvPr/>
          </p:nvSpPr>
          <p:spPr>
            <a:xfrm>
              <a:off x="32734" y="-1185924"/>
              <a:ext cx="6696744" cy="64597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176750" y="-1185924"/>
              <a:ext cx="6186148" cy="64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Закон Нижегородской области от 01.11.2008 № 149-З, Постановления Правительства НО от 05.03.2009 № </a:t>
              </a:r>
              <a:r>
                <a:rPr lang="ru-RU" sz="1600" dirty="0" smtClean="0">
                  <a:solidFill>
                    <a:schemeClr val="tx1"/>
                  </a:solidFill>
                </a:rPr>
                <a:t>92</a:t>
              </a:r>
              <a:r>
                <a:rPr lang="ru-RU" sz="1600" kern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72263" y="19472"/>
            <a:ext cx="6202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6</a:t>
            </a:r>
            <a:r>
              <a:rPr lang="ru-RU" sz="2400" dirty="0" smtClean="0"/>
              <a:t>. ПОДДЕРЖКА КАДРОВОГО ПОТЕНЦИАЛА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52270548"/>
              </p:ext>
            </p:extLst>
          </p:nvPr>
        </p:nvGraphicFramePr>
        <p:xfrm>
          <a:off x="144016" y="1124744"/>
          <a:ext cx="889248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227" y="244867"/>
            <a:ext cx="1328269" cy="73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0"/>
            <a:ext cx="1224136" cy="8093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173831"/>
            <a:ext cx="7018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7. ПРОЧИЕ ОБЛАСТНЫЕ МЕРЫ ПОДДЕРЖКИ АПК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468819"/>
              </p:ext>
            </p:extLst>
          </p:nvPr>
        </p:nvGraphicFramePr>
        <p:xfrm>
          <a:off x="107504" y="781192"/>
          <a:ext cx="9036496" cy="603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686"/>
                <a:gridCol w="1616283"/>
                <a:gridCol w="2350959"/>
                <a:gridCol w="3232568"/>
              </a:tblGrid>
              <a:tr h="61882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государственной поддержки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Нормативный</a:t>
                      </a:r>
                      <a:r>
                        <a:rPr lang="ru-RU" sz="1200" baseline="0" dirty="0" smtClean="0"/>
                        <a:t> правовой акт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Субсидия из областного бюджета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Условия</a:t>
                      </a:r>
                      <a:endParaRPr lang="ru-RU" sz="1200" dirty="0"/>
                    </a:p>
                  </a:txBody>
                  <a:tcPr/>
                </a:tc>
              </a:tr>
              <a:tr h="79563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1.</a:t>
                      </a:r>
                      <a:r>
                        <a:rPr lang="ru-RU" sz="1200" baseline="0" dirty="0" smtClean="0"/>
                        <a:t> Субсидии на реализованное молоко гражданам, ведущим ЛПХ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Постановление</a:t>
                      </a:r>
                      <a:r>
                        <a:rPr lang="ru-RU" sz="1200" baseline="0" dirty="0" smtClean="0"/>
                        <a:t> Правительства НО от 13.11.2012 № 803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руб. за 1 кг. молока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Реализация молока сельскохозяйственным потребительским</a:t>
                      </a:r>
                      <a:r>
                        <a:rPr lang="ru-RU" sz="1200" baseline="0" dirty="0" smtClean="0"/>
                        <a:t> кооперативам</a:t>
                      </a:r>
                      <a:endParaRPr lang="ru-RU" sz="1200" dirty="0"/>
                    </a:p>
                  </a:txBody>
                  <a:tcPr/>
                </a:tc>
              </a:tr>
              <a:tr h="97244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2. Субсидии организациям, осуществляющим сбор и утилизацию биоотходов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Постановление Правительства НО от 02.11.2012 № 781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4 300</a:t>
                      </a:r>
                      <a:r>
                        <a:rPr lang="ru-RU" sz="1200" baseline="0" dirty="0" smtClean="0"/>
                        <a:t> руб. за 1 тонну биоотходов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Субсидия не должна превышать убытки, полученные от основной деятельности</a:t>
                      </a:r>
                      <a:endParaRPr lang="ru-RU" sz="1200" dirty="0"/>
                    </a:p>
                  </a:txBody>
                  <a:tcPr/>
                </a:tc>
              </a:tr>
              <a:tr h="79563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3. Развитие овощеводства защищенного грунта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Постановление Правительства НО от 21.01.2015 № 24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</a:rPr>
                        <a:t>15% стоимости потребленных тепловой и электрической энергии, газа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Получатели – тепличные предприятия</a:t>
                      </a:r>
                      <a:endParaRPr lang="ru-RU" sz="1200" dirty="0"/>
                    </a:p>
                  </a:txBody>
                  <a:tcPr/>
                </a:tc>
              </a:tr>
              <a:tr h="132605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4.</a:t>
                      </a:r>
                      <a:r>
                        <a:rPr lang="ru-RU" sz="1200" baseline="0" dirty="0" smtClean="0"/>
                        <a:t> Возмещении части расходов на приобретение и переоформление прав на земельные участки из земель с/х назначения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Постановление Правительства НО от 02.11.2012 № 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 приобретение прав на земельные участки – 100 рублей за гектар;</a:t>
                      </a:r>
                    </a:p>
                    <a:p>
                      <a:pPr algn="ctr"/>
                      <a:r>
                        <a:rPr lang="ru-RU" sz="1200" dirty="0" smtClean="0"/>
                        <a:t>- переоформление прав на земельные участки – 30 рублей за гектар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Получатель ранее не являлся получателем субсидий на приобретаемые (переоформляемые) земельные участки.</a:t>
                      </a:r>
                    </a:p>
                    <a:p>
                      <a:pPr algn="ctr"/>
                      <a:r>
                        <a:rPr lang="ru-RU" sz="1200" dirty="0" smtClean="0"/>
                        <a:t>Получатель завершил гос. регистрацию прав на земельные участки в отчетном или в текущем году</a:t>
                      </a:r>
                    </a:p>
                  </a:txBody>
                  <a:tcPr/>
                </a:tc>
              </a:tr>
              <a:tr h="139607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5. Реструктуризация долгов</a:t>
                      </a:r>
                      <a:endParaRPr lang="ru-RU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Постановление Правительства НО от 02.11.2012 № 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Субсидии предоставляются в размере реструктурированной суммы задолженности по основному долгу перед бюджетами всех уровней и фондами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Право на получение имеют сельскохозяйственные товаропроизводители, заключившие в период с 2003 года соглашения о реструктуризации долгов в порядке, предусмотренном Федеральным законом о реструктуризации;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99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923" y="48385"/>
            <a:ext cx="2001415" cy="1333443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5496" y="44624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ФЕДЕРАЛЬНАЯ ПРОГРАММА </a:t>
            </a:r>
          </a:p>
          <a:p>
            <a:pPr algn="ctr"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ЛЬГОТНОГО КРЕДИТОВАНИЯ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833582116"/>
              </p:ext>
            </p:extLst>
          </p:nvPr>
        </p:nvGraphicFramePr>
        <p:xfrm>
          <a:off x="60176" y="908720"/>
          <a:ext cx="8760296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4321" y="1628800"/>
            <a:ext cx="9040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Сельскохозяйственные товаропроизводители и организации агропромышленного комплекса могут привлечь кредит по льготной процентной ставке </a:t>
            </a:r>
          </a:p>
          <a:p>
            <a:pPr algn="ctr"/>
            <a:r>
              <a:rPr lang="ru-RU" dirty="0" smtClean="0"/>
              <a:t>от 1% до 5% годовых в уполномоченных банках !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9512" y="2996952"/>
            <a:ext cx="20162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Заемщик</a:t>
            </a:r>
            <a:endParaRPr lang="ru-RU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7975" y="2996952"/>
            <a:ext cx="20162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Банк</a:t>
            </a:r>
            <a:endParaRPr lang="ru-RU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948264" y="2996952"/>
            <a:ext cx="20162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Минсельхоз России</a:t>
            </a:r>
            <a:endParaRPr lang="ru-RU" b="1" dirty="0"/>
          </a:p>
        </p:txBody>
      </p:sp>
      <p:sp>
        <p:nvSpPr>
          <p:cNvPr id="25" name="Стрелка вправо 24"/>
          <p:cNvSpPr/>
          <p:nvPr/>
        </p:nvSpPr>
        <p:spPr>
          <a:xfrm>
            <a:off x="2339752" y="3022896"/>
            <a:ext cx="1080120" cy="185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0800000">
            <a:off x="2339752" y="3454944"/>
            <a:ext cx="1080120" cy="185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724128" y="2991922"/>
            <a:ext cx="1080120" cy="185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10800000">
            <a:off x="5724128" y="3423970"/>
            <a:ext cx="1080120" cy="185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емиугольник 31"/>
          <p:cNvSpPr/>
          <p:nvPr/>
        </p:nvSpPr>
        <p:spPr>
          <a:xfrm>
            <a:off x="2627784" y="2636912"/>
            <a:ext cx="432048" cy="36004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3" name="Семиугольник 32"/>
          <p:cNvSpPr/>
          <p:nvPr/>
        </p:nvSpPr>
        <p:spPr>
          <a:xfrm>
            <a:off x="6012160" y="2636912"/>
            <a:ext cx="432048" cy="36004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34" name="Семиугольник 33"/>
          <p:cNvSpPr/>
          <p:nvPr/>
        </p:nvSpPr>
        <p:spPr>
          <a:xfrm>
            <a:off x="6084168" y="3645024"/>
            <a:ext cx="432048" cy="36004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5" name="Семиугольник 34"/>
          <p:cNvSpPr/>
          <p:nvPr/>
        </p:nvSpPr>
        <p:spPr>
          <a:xfrm>
            <a:off x="2627784" y="3645024"/>
            <a:ext cx="432048" cy="36004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graphicFrame>
        <p:nvGraphicFramePr>
          <p:cNvPr id="40" name="Схема 39"/>
          <p:cNvGraphicFramePr/>
          <p:nvPr>
            <p:extLst>
              <p:ext uri="{D42A27DB-BD31-4B8C-83A1-F6EECF244321}">
                <p14:modId xmlns:p14="http://schemas.microsoft.com/office/powerpoint/2010/main" val="1971730482"/>
              </p:ext>
            </p:extLst>
          </p:nvPr>
        </p:nvGraphicFramePr>
        <p:xfrm>
          <a:off x="147408" y="4149080"/>
          <a:ext cx="8817079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1781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379646"/>
              </p:ext>
            </p:extLst>
          </p:nvPr>
        </p:nvGraphicFramePr>
        <p:xfrm>
          <a:off x="5831633" y="63334"/>
          <a:ext cx="3312367" cy="3250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orelDRAW" r:id="rId3" imgW="901964" imgH="883859" progId="CorelDRAW.Graphic.13">
                  <p:embed/>
                </p:oleObj>
              </mc:Choice>
              <mc:Fallback>
                <p:oleObj name="CorelDRAW" r:id="rId3" imgW="901964" imgH="883859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1633" y="63334"/>
                        <a:ext cx="3312367" cy="3250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23528" y="3068960"/>
            <a:ext cx="8640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8784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2789</TotalTime>
  <Words>4122</Words>
  <Application>Microsoft Office PowerPoint</Application>
  <PresentationFormat>Экран (4:3)</PresentationFormat>
  <Paragraphs>545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Times New Roman</vt:lpstr>
      <vt:lpstr>Trebuchet MS</vt:lpstr>
      <vt:lpstr>Wingdings 3</vt:lpstr>
      <vt:lpstr>Грань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Григорье О.В.</dc:creator>
  <cp:lastModifiedBy>Григорье О.В.</cp:lastModifiedBy>
  <cp:revision>267</cp:revision>
  <cp:lastPrinted>2017-07-07T08:48:46Z</cp:lastPrinted>
  <dcterms:modified xsi:type="dcterms:W3CDTF">2017-07-18T11:30:42Z</dcterms:modified>
</cp:coreProperties>
</file>