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10.xml" ContentType="application/vnd.openxmlformats-officedocument.drawingml.chart+xml"/>
  <Override PartName="/ppt/drawings/drawing2.xml" ContentType="application/vnd.openxmlformats-officedocument.drawingml.chartshapes+xml"/>
  <Override PartName="/ppt/charts/chart11.xml" ContentType="application/vnd.openxmlformats-officedocument.drawingml.chart+xml"/>
  <Override PartName="/ppt/theme/themeOverride2.xml" ContentType="application/vnd.openxmlformats-officedocument.themeOverride+xml"/>
  <Override PartName="/ppt/drawings/drawing3.xml" ContentType="application/vnd.openxmlformats-officedocument.drawingml.chartshapes+xml"/>
  <Override PartName="/ppt/charts/chart12.xml" ContentType="application/vnd.openxmlformats-officedocument.drawingml.chart+xml"/>
  <Override PartName="/ppt/theme/themeOverride3.xml" ContentType="application/vnd.openxmlformats-officedocument.themeOverride+xml"/>
  <Override PartName="/ppt/drawings/drawing4.xml" ContentType="application/vnd.openxmlformats-officedocument.drawingml.chartshapes+xml"/>
  <Override PartName="/ppt/charts/chart13.xml" ContentType="application/vnd.openxmlformats-officedocument.drawingml.chart+xml"/>
  <Override PartName="/ppt/theme/themeOverride4.xml" ContentType="application/vnd.openxmlformats-officedocument.themeOverride+xml"/>
  <Override PartName="/ppt/drawings/drawing5.xml" ContentType="application/vnd.openxmlformats-officedocument.drawingml.chartshapes+xml"/>
  <Override PartName="/ppt/charts/chart14.xml" ContentType="application/vnd.openxmlformats-officedocument.drawingml.chart+xml"/>
  <Override PartName="/ppt/theme/themeOverride5.xml" ContentType="application/vnd.openxmlformats-officedocument.themeOverride+xml"/>
  <Override PartName="/ppt/drawings/drawing6.xml" ContentType="application/vnd.openxmlformats-officedocument.drawingml.chartshapes+xml"/>
  <Override PartName="/ppt/charts/chart15.xml" ContentType="application/vnd.openxmlformats-officedocument.drawingml.chart+xml"/>
  <Override PartName="/ppt/theme/themeOverride6.xml" ContentType="application/vnd.openxmlformats-officedocument.themeOverride+xml"/>
  <Override PartName="/ppt/drawings/drawing7.xml" ContentType="application/vnd.openxmlformats-officedocument.drawingml.chartshapes+xml"/>
  <Override PartName="/ppt/charts/chart16.xml" ContentType="application/vnd.openxmlformats-officedocument.drawingml.chart+xml"/>
  <Override PartName="/ppt/theme/themeOverride7.xml" ContentType="application/vnd.openxmlformats-officedocument.themeOverride+xml"/>
  <Override PartName="/ppt/drawings/drawing8.xml" ContentType="application/vnd.openxmlformats-officedocument.drawingml.chartshapes+xml"/>
  <Override PartName="/ppt/charts/chart17.xml" ContentType="application/vnd.openxmlformats-officedocument.drawingml.chart+xml"/>
  <Override PartName="/ppt/theme/themeOverride8.xml" ContentType="application/vnd.openxmlformats-officedocument.themeOverride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notesSlides/notesSlide1.xml" ContentType="application/vnd.openxmlformats-officedocument.presentationml.notesSlide+xml"/>
  <Override PartName="/ppt/charts/chart21.xml" ContentType="application/vnd.openxmlformats-officedocument.drawingml.chart+xml"/>
  <Override PartName="/ppt/theme/themeOverride9.xml" ContentType="application/vnd.openxmlformats-officedocument.themeOverride+xml"/>
  <Override PartName="/ppt/charts/chart22.xml" ContentType="application/vnd.openxmlformats-officedocument.drawingml.chart+xml"/>
  <Override PartName="/ppt/theme/themeOverride10.xml" ContentType="application/vnd.openxmlformats-officedocument.themeOverride+xml"/>
  <Override PartName="/ppt/charts/chart23.xml" ContentType="application/vnd.openxmlformats-officedocument.drawingml.chart+xml"/>
  <Override PartName="/ppt/theme/themeOverride11.xml" ContentType="application/vnd.openxmlformats-officedocument.themeOverride+xml"/>
  <Override PartName="/ppt/charts/chart24.xml" ContentType="application/vnd.openxmlformats-officedocument.drawingml.chart+xml"/>
  <Override PartName="/ppt/theme/themeOverride12.xml" ContentType="application/vnd.openxmlformats-officedocument.themeOverride+xml"/>
  <Override PartName="/ppt/charts/chart25.xml" ContentType="application/vnd.openxmlformats-officedocument.drawingml.chart+xml"/>
  <Override PartName="/ppt/charts/chart26.xml" ContentType="application/vnd.openxmlformats-officedocument.drawingml.chart+xml"/>
  <Override PartName="/ppt/drawings/drawing9.xml" ContentType="application/vnd.openxmlformats-officedocument.drawingml.chartshapes+xml"/>
  <Override PartName="/ppt/charts/chart27.xml" ContentType="application/vnd.openxmlformats-officedocument.drawingml.chart+xml"/>
  <Override PartName="/ppt/drawings/drawing10.xml" ContentType="application/vnd.openxmlformats-officedocument.drawingml.chartshapes+xml"/>
  <Override PartName="/ppt/charts/chart28.xml" ContentType="application/vnd.openxmlformats-officedocument.drawingml.chart+xml"/>
  <Override PartName="/ppt/drawings/drawing11.xml" ContentType="application/vnd.openxmlformats-officedocument.drawingml.chartshapes+xml"/>
  <Override PartName="/ppt/charts/chart29.xml" ContentType="application/vnd.openxmlformats-officedocument.drawingml.chart+xml"/>
  <Override PartName="/ppt/drawings/drawing12.xml" ContentType="application/vnd.openxmlformats-officedocument.drawingml.chartshapes+xml"/>
  <Override PartName="/ppt/charts/chart30.xml" ContentType="application/vnd.openxmlformats-officedocument.drawingml.chart+xml"/>
  <Override PartName="/ppt/drawings/drawing13.xml" ContentType="application/vnd.openxmlformats-officedocument.drawingml.chartshapes+xml"/>
  <Override PartName="/ppt/charts/chart31.xml" ContentType="application/vnd.openxmlformats-officedocument.drawingml.chart+xml"/>
  <Override PartName="/ppt/drawings/drawing14.xml" ContentType="application/vnd.openxmlformats-officedocument.drawingml.chartshapes+xml"/>
  <Override PartName="/ppt/charts/chart32.xml" ContentType="application/vnd.openxmlformats-officedocument.drawingml.chart+xml"/>
  <Override PartName="/ppt/drawings/drawing15.xml" ContentType="application/vnd.openxmlformats-officedocument.drawingml.chartshapes+xml"/>
  <Override PartName="/ppt/charts/chart33.xml" ContentType="application/vnd.openxmlformats-officedocument.drawingml.chart+xml"/>
  <Override PartName="/ppt/drawings/drawing16.xml" ContentType="application/vnd.openxmlformats-officedocument.drawingml.chartshapes+xml"/>
  <Override PartName="/ppt/charts/chart34.xml" ContentType="application/vnd.openxmlformats-officedocument.drawingml.chart+xml"/>
  <Override PartName="/ppt/drawings/drawing17.xml" ContentType="application/vnd.openxmlformats-officedocument.drawingml.chartshapes+xml"/>
  <Override PartName="/ppt/charts/chart35.xml" ContentType="application/vnd.openxmlformats-officedocument.drawingml.chart+xml"/>
  <Override PartName="/ppt/charts/chart36.xml" ContentType="application/vnd.openxmlformats-officedocument.drawingml.chart+xml"/>
  <Override PartName="/ppt/charts/chart37.xml" ContentType="application/vnd.openxmlformats-officedocument.drawingml.chart+xml"/>
  <Override PartName="/ppt/charts/chart38.xml" ContentType="application/vnd.openxmlformats-officedocument.drawingml.chart+xml"/>
  <Override PartName="/ppt/charts/chart39.xml" ContentType="application/vnd.openxmlformats-officedocument.drawingml.chart+xml"/>
  <Override PartName="/ppt/theme/themeOverride13.xml" ContentType="application/vnd.openxmlformats-officedocument.themeOverride+xml"/>
  <Override PartName="/ppt/charts/chart40.xml" ContentType="application/vnd.openxmlformats-officedocument.drawingml.chart+xml"/>
  <Override PartName="/ppt/charts/chart41.xml" ContentType="application/vnd.openxmlformats-officedocument.drawingml.chart+xml"/>
  <Override PartName="/ppt/charts/chart42.xml" ContentType="application/vnd.openxmlformats-officedocument.drawingml.chart+xml"/>
  <Override PartName="/ppt/charts/chart43.xml" ContentType="application/vnd.openxmlformats-officedocument.drawingml.chart+xml"/>
  <Override PartName="/ppt/charts/chart44.xml" ContentType="application/vnd.openxmlformats-officedocument.drawingml.chart+xml"/>
  <Override PartName="/ppt/notesSlides/notesSlide2.xml" ContentType="application/vnd.openxmlformats-officedocument.presentationml.notesSlide+xml"/>
  <Override PartName="/ppt/charts/chart45.xml" ContentType="application/vnd.openxmlformats-officedocument.drawingml.chart+xml"/>
  <Override PartName="/ppt/drawings/drawing18.xml" ContentType="application/vnd.openxmlformats-officedocument.drawingml.chartshape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46.xml" ContentType="application/vnd.openxmlformats-officedocument.drawingml.chart+xml"/>
  <Override PartName="/ppt/charts/chart47.xml" ContentType="application/vnd.openxmlformats-officedocument.drawingml.chart+xml"/>
  <Override PartName="/ppt/charts/chart48.xml" ContentType="application/vnd.openxmlformats-officedocument.drawingml.chart+xml"/>
  <Override PartName="/ppt/theme/themeOverride14.xml" ContentType="application/vnd.openxmlformats-officedocument.themeOverride+xml"/>
  <Override PartName="/ppt/charts/chart49.xml" ContentType="application/vnd.openxmlformats-officedocument.drawingml.chart+xml"/>
  <Override PartName="/ppt/theme/themeOverride15.xml" ContentType="application/vnd.openxmlformats-officedocument.themeOverride+xml"/>
  <Override PartName="/ppt/charts/chart50.xml" ContentType="application/vnd.openxmlformats-officedocument.drawingml.chart+xml"/>
  <Override PartName="/ppt/theme/themeOverride16.xml" ContentType="application/vnd.openxmlformats-officedocument.themeOverride+xml"/>
  <Override PartName="/ppt/drawings/drawing19.xml" ContentType="application/vnd.openxmlformats-officedocument.drawingml.chartshapes+xml"/>
  <Override PartName="/ppt/charts/chart51.xml" ContentType="application/vnd.openxmlformats-officedocument.drawingml.chart+xml"/>
  <Override PartName="/ppt/drawings/drawing20.xml" ContentType="application/vnd.openxmlformats-officedocument.drawingml.chartshapes+xml"/>
  <Override PartName="/ppt/tags/tag1.xml" ContentType="application/vnd.openxmlformats-officedocument.presentationml.tags+xml"/>
  <Override PartName="/ppt/notesSlides/notesSlide7.xml" ContentType="application/vnd.openxmlformats-officedocument.presentationml.notesSlide+xml"/>
  <Override PartName="/ppt/tags/tag2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4"/>
  </p:notesMasterIdLst>
  <p:handoutMasterIdLst>
    <p:handoutMasterId r:id="rId85"/>
  </p:handoutMasterIdLst>
  <p:sldIdLst>
    <p:sldId id="296" r:id="rId2"/>
    <p:sldId id="291" r:id="rId3"/>
    <p:sldId id="259" r:id="rId4"/>
    <p:sldId id="432" r:id="rId5"/>
    <p:sldId id="343" r:id="rId6"/>
    <p:sldId id="433" r:id="rId7"/>
    <p:sldId id="346" r:id="rId8"/>
    <p:sldId id="434" r:id="rId9"/>
    <p:sldId id="435" r:id="rId10"/>
    <p:sldId id="436" r:id="rId11"/>
    <p:sldId id="437" r:id="rId12"/>
    <p:sldId id="423" r:id="rId13"/>
    <p:sldId id="424" r:id="rId14"/>
    <p:sldId id="426" r:id="rId15"/>
    <p:sldId id="427" r:id="rId16"/>
    <p:sldId id="442" r:id="rId17"/>
    <p:sldId id="443" r:id="rId18"/>
    <p:sldId id="444" r:id="rId19"/>
    <p:sldId id="446" r:id="rId20"/>
    <p:sldId id="447" r:id="rId21"/>
    <p:sldId id="445" r:id="rId22"/>
    <p:sldId id="448" r:id="rId23"/>
    <p:sldId id="449" r:id="rId24"/>
    <p:sldId id="330" r:id="rId25"/>
    <p:sldId id="331" r:id="rId26"/>
    <p:sldId id="332" r:id="rId27"/>
    <p:sldId id="438" r:id="rId28"/>
    <p:sldId id="439" r:id="rId29"/>
    <p:sldId id="334" r:id="rId30"/>
    <p:sldId id="450" r:id="rId31"/>
    <p:sldId id="416" r:id="rId32"/>
    <p:sldId id="365" r:id="rId33"/>
    <p:sldId id="293" r:id="rId34"/>
    <p:sldId id="380" r:id="rId35"/>
    <p:sldId id="381" r:id="rId36"/>
    <p:sldId id="382" r:id="rId37"/>
    <p:sldId id="383" r:id="rId38"/>
    <p:sldId id="384" r:id="rId39"/>
    <p:sldId id="385" r:id="rId40"/>
    <p:sldId id="386" r:id="rId41"/>
    <p:sldId id="387" r:id="rId42"/>
    <p:sldId id="388" r:id="rId43"/>
    <p:sldId id="389" r:id="rId44"/>
    <p:sldId id="390" r:id="rId45"/>
    <p:sldId id="428" r:id="rId46"/>
    <p:sldId id="430" r:id="rId47"/>
    <p:sldId id="431" r:id="rId48"/>
    <p:sldId id="454" r:id="rId49"/>
    <p:sldId id="394" r:id="rId50"/>
    <p:sldId id="392" r:id="rId51"/>
    <p:sldId id="391" r:id="rId52"/>
    <p:sldId id="356" r:id="rId53"/>
    <p:sldId id="395" r:id="rId54"/>
    <p:sldId id="396" r:id="rId55"/>
    <p:sldId id="398" r:id="rId56"/>
    <p:sldId id="399" r:id="rId57"/>
    <p:sldId id="400" r:id="rId58"/>
    <p:sldId id="401" r:id="rId59"/>
    <p:sldId id="403" r:id="rId60"/>
    <p:sldId id="402" r:id="rId61"/>
    <p:sldId id="404" r:id="rId62"/>
    <p:sldId id="405" r:id="rId63"/>
    <p:sldId id="406" r:id="rId64"/>
    <p:sldId id="407" r:id="rId65"/>
    <p:sldId id="409" r:id="rId66"/>
    <p:sldId id="309" r:id="rId67"/>
    <p:sldId id="362" r:id="rId68"/>
    <p:sldId id="311" r:id="rId69"/>
    <p:sldId id="410" r:id="rId70"/>
    <p:sldId id="411" r:id="rId71"/>
    <p:sldId id="412" r:id="rId72"/>
    <p:sldId id="315" r:id="rId73"/>
    <p:sldId id="364" r:id="rId74"/>
    <p:sldId id="336" r:id="rId75"/>
    <p:sldId id="440" r:id="rId76"/>
    <p:sldId id="318" r:id="rId77"/>
    <p:sldId id="441" r:id="rId78"/>
    <p:sldId id="344" r:id="rId79"/>
    <p:sldId id="451" r:id="rId80"/>
    <p:sldId id="452" r:id="rId81"/>
    <p:sldId id="367" r:id="rId82"/>
    <p:sldId id="368" r:id="rId83"/>
  </p:sldIdLst>
  <p:sldSz cx="9144000" cy="6858000" type="screen4x3"/>
  <p:notesSz cx="9926638" cy="67976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9900"/>
    <a:srgbClr val="FF9933"/>
    <a:srgbClr val="00CCFF"/>
    <a:srgbClr val="3333FF"/>
    <a:srgbClr val="0000FF"/>
    <a:srgbClr val="A9DCF5"/>
    <a:srgbClr val="FFFF66"/>
    <a:srgbClr val="FFFFCC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0" autoAdjust="0"/>
    <p:restoredTop sz="94728" autoAdjust="0"/>
  </p:normalViewPr>
  <p:slideViewPr>
    <p:cSldViewPr>
      <p:cViewPr>
        <p:scale>
          <a:sx n="80" d="100"/>
          <a:sy n="80" d="100"/>
        </p:scale>
        <p:origin x="-2502" y="-7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notesMaster" Target="notesMasters/notesMaster1.xml"/><Relationship Id="rId89" Type="http://schemas.openxmlformats.org/officeDocument/2006/relationships/tableStyles" Target="tableStyle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21\&#1041;&#1102;&#1076;&#1078;&#1077;&#1090;%20&#1076;&#1083;&#1103;%20&#1075;&#1088;&#1072;&#1078;&#1076;&#1072;&#1085;\&#1044;&#1080;&#1072;&#1075;&#1088;&#1072;&#1084;&#1084;&#1099;%20&#1087;&#1086;%20&#1076;&#1086;&#1093;&#1086;&#1076;&#1072;&#1084;.xlsx" TargetMode="Externa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.xml"/><Relationship Id="rId2" Type="http://schemas.openxmlformats.org/officeDocument/2006/relationships/package" Target="../embeddings/Microsoft_Excel_Worksheet10.xlsx"/><Relationship Id="rId1" Type="http://schemas.openxmlformats.org/officeDocument/2006/relationships/themeOverride" Target="../theme/themeOverride2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4.xml"/><Relationship Id="rId2" Type="http://schemas.openxmlformats.org/officeDocument/2006/relationships/package" Target="../embeddings/Microsoft_Excel_Worksheet11.xlsx"/><Relationship Id="rId1" Type="http://schemas.openxmlformats.org/officeDocument/2006/relationships/themeOverride" Target="../theme/themeOverride3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5.xml"/><Relationship Id="rId2" Type="http://schemas.openxmlformats.org/officeDocument/2006/relationships/package" Target="../embeddings/Microsoft_Excel_Worksheet12.xlsx"/><Relationship Id="rId1" Type="http://schemas.openxmlformats.org/officeDocument/2006/relationships/themeOverride" Target="../theme/themeOverride4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6.xml"/><Relationship Id="rId2" Type="http://schemas.openxmlformats.org/officeDocument/2006/relationships/package" Target="../embeddings/Microsoft_Excel_Worksheet13.xlsx"/><Relationship Id="rId1" Type="http://schemas.openxmlformats.org/officeDocument/2006/relationships/themeOverride" Target="../theme/themeOverride5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7.xml"/><Relationship Id="rId2" Type="http://schemas.openxmlformats.org/officeDocument/2006/relationships/package" Target="../embeddings/Microsoft_Excel_Worksheet14.xlsx"/><Relationship Id="rId1" Type="http://schemas.openxmlformats.org/officeDocument/2006/relationships/themeOverride" Target="../theme/themeOverride6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8.xml"/><Relationship Id="rId2" Type="http://schemas.openxmlformats.org/officeDocument/2006/relationships/package" Target="../embeddings/Microsoft_Excel_Worksheet15.xlsx"/><Relationship Id="rId1" Type="http://schemas.openxmlformats.org/officeDocument/2006/relationships/themeOverride" Target="../theme/themeOverride7.xml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6.xlsx"/><Relationship Id="rId1" Type="http://schemas.openxmlformats.org/officeDocument/2006/relationships/themeOverride" Target="../theme/themeOverride8.xm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20\&#1041;&#1102;&#1076;&#1078;&#1077;&#1090;%20&#1076;&#1083;&#1103;%20&#1075;&#1088;&#1072;&#1078;&#1076;&#1072;&#1085;\&#1040;&#1085;&#1072;&#1083;&#1080;&#1079;%20&#1088;&#1072;&#1089;&#1093;&#1086;&#1076;&#1086;&#1074;.xlsx" TargetMode="Externa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9\&#1041;&#1102;&#1076;&#1078;&#1077;&#1090;%20&#1076;&#1083;&#1103;%20&#1075;&#1088;&#1072;&#1078;&#1076;&#1072;&#1085;\&#1076;&#1080;&#1072;&#1075;&#1088;&#1072;&#1084;&#1084;&#1099;%20(%20&#1076;&#1086;&#1093;&#1086;&#1076;&#1099;).xlsx" TargetMode="External"/></Relationships>
</file>

<file path=ppt/charts/_rels/chart2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8.xlsx"/><Relationship Id="rId1" Type="http://schemas.openxmlformats.org/officeDocument/2006/relationships/themeOverride" Target="../theme/themeOverride9.xml"/></Relationships>
</file>

<file path=ppt/charts/_rels/chart2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9.xlsx"/><Relationship Id="rId1" Type="http://schemas.openxmlformats.org/officeDocument/2006/relationships/themeOverride" Target="../theme/themeOverride10.xml"/></Relationships>
</file>

<file path=ppt/charts/_rels/chart2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0.xlsx"/><Relationship Id="rId1" Type="http://schemas.openxmlformats.org/officeDocument/2006/relationships/themeOverride" Target="../theme/themeOverride11.xml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1.xlsx"/><Relationship Id="rId1" Type="http://schemas.openxmlformats.org/officeDocument/2006/relationships/themeOverride" Target="../theme/themeOverride12.xml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9\&#1041;&#1102;&#1076;&#1078;&#1077;&#1090;%20&#1076;&#1083;&#1103;%20&#1075;&#1088;&#1072;&#1078;&#1076;&#1072;&#1085;\&#1076;&#1080;&#1072;&#1075;&#1088;&#1072;&#1084;&#1084;&#1099;%20(%20&#1076;&#1086;&#1093;&#1086;&#1076;&#1099;).xlsx" TargetMode="External"/></Relationships>
</file>

<file path=ppt/charts/_rels/chart2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19\&#1041;&#1102;&#1076;&#1078;&#1077;&#1090;%20&#1076;&#1083;&#1103;%20&#1075;&#1088;&#1072;&#1078;&#1076;&#1072;&#1085;\&#1076;&#1080;&#1072;&#1075;&#1088;&#1072;&#1084;&#1084;&#1099;%20(%20&#1076;&#1086;&#1093;&#1086;&#1076;&#1099;).xlsx" TargetMode="External"/></Relationships>
</file>

<file path=ppt/charts/_rels/chart2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20\&#1041;&#1102;&#1076;&#1078;&#1077;&#1090;%20&#1076;&#1083;&#1103;%20&#1075;&#1088;&#1072;&#1078;&#1076;&#1072;&#1085;\&#1076;&#1080;&#1072;&#1075;&#1088;&#1072;&#1084;&#1084;&#1099;%20&#1088;&#1072;&#1089;&#1093;&#1086;&#1076;&#1099;.xlsx" TargetMode="External"/></Relationships>
</file>

<file path=ppt/charts/_rels/chart2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1.xml"/><Relationship Id="rId1" Type="http://schemas.openxmlformats.org/officeDocument/2006/relationships/package" Target="../embeddings/Microsoft_Excel_Worksheet22.xlsx"/></Relationships>
</file>

<file path=ppt/charts/_rels/chart2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2.xml"/><Relationship Id="rId1" Type="http://schemas.openxmlformats.org/officeDocument/2006/relationships/package" Target="../embeddings/Microsoft_Excel_Worksheet23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3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3.xml"/><Relationship Id="rId1" Type="http://schemas.openxmlformats.org/officeDocument/2006/relationships/package" Target="../embeddings/Microsoft_Excel_Worksheet24.xlsx"/></Relationships>
</file>

<file path=ppt/charts/_rels/chart3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4.xml"/><Relationship Id="rId1" Type="http://schemas.openxmlformats.org/officeDocument/2006/relationships/oleObject" Target="../embeddings/oleObject3.bin"/></Relationships>
</file>

<file path=ppt/charts/_rels/chart3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5.xml"/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20\&#1041;&#1102;&#1076;&#1078;&#1077;&#1090;%20&#1076;&#1083;&#1103;%20&#1075;&#1088;&#1072;&#1078;&#1076;&#1072;&#1085;\&#1076;&#1080;&#1072;&#1075;&#1088;&#1072;&#1084;&#1084;&#1099;%20&#1088;&#1072;&#1089;&#1093;&#1086;&#1076;&#1099;.xlsx" TargetMode="External"/></Relationships>
</file>

<file path=ppt/charts/_rels/chart3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6.xml"/><Relationship Id="rId1" Type="http://schemas.openxmlformats.org/officeDocument/2006/relationships/package" Target="../embeddings/Microsoft_Excel_Worksheet25.xlsx"/></Relationships>
</file>

<file path=ppt/charts/_rels/chart3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7.xml"/><Relationship Id="rId1" Type="http://schemas.openxmlformats.org/officeDocument/2006/relationships/oleObject" Target="../embeddings/oleObject4.bin"/></Relationships>
</file>

<file path=ppt/charts/_rels/chart3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6.xlsx"/></Relationships>
</file>

<file path=ppt/charts/_rels/chart36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5.bin"/></Relationships>
</file>

<file path=ppt/charts/_rels/chart3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7.xlsx"/></Relationships>
</file>

<file path=ppt/charts/_rels/chart38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6.bin"/></Relationships>
</file>

<file path=ppt/charts/_rels/chart3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8.xlsx"/><Relationship Id="rId1" Type="http://schemas.openxmlformats.org/officeDocument/2006/relationships/themeOverride" Target="../theme/themeOverride1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40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7.bin"/></Relationships>
</file>

<file path=ppt/charts/_rels/chart41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20\&#1041;&#1102;&#1076;&#1078;&#1077;&#1090;%20&#1076;&#1083;&#1103;%20&#1075;&#1088;&#1072;&#1078;&#1076;&#1072;&#1085;\&#1040;&#1085;&#1072;&#1083;&#1080;&#1079;%20&#1088;&#1072;&#1089;&#1093;&#1086;&#1076;&#1086;&#1074;.xlsx" TargetMode="External"/></Relationships>
</file>

<file path=ppt/charts/_rels/chart4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9.xlsx"/></Relationships>
</file>

<file path=ppt/charts/_rels/chart4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0.xlsx"/></Relationships>
</file>

<file path=ppt/charts/_rels/chart4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1.xlsx"/></Relationships>
</file>

<file path=ppt/charts/_rels/chart4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8.xml"/><Relationship Id="rId1" Type="http://schemas.openxmlformats.org/officeDocument/2006/relationships/oleObject" Target="file:///C:\Documents%20and%20Settings\admin\&#1052;&#1086;&#1080;%20&#1076;&#1086;&#1082;&#1091;&#1084;&#1077;&#1085;&#1090;&#1099;\2016%20&#1075;&#1086;&#1076;\&#1082;%20&#1087;&#1091;&#1073;&#1083;%20&#1089;&#1083;&#1091;&#1096;\&#1091;%20&#1073;&#1102;&#1076;&#1078;&#1077;&#1090;&#1091;%20&#1076;&#1083;&#1103;%20&#1075;&#1088;&#1072;&#1078;&#1076;&#1072;&#1085;\&#1044;&#1080;&#1072;&#1075;&#1088;&#1072;&#1084;&#1084;&#1099;%20&#1073;&#1102;&#1076;&#1078;&#1077;&#1090;%20&#1076;&#1083;&#1103;%20&#1075;&#1088;&#1072;&#1078;&#1076;&#1072;&#1085;.xls" TargetMode="External"/></Relationships>
</file>

<file path=ppt/charts/_rels/chart4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2.xlsx"/></Relationships>
</file>

<file path=ppt/charts/_rels/chart4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3.xlsx"/></Relationships>
</file>

<file path=ppt/charts/_rels/chart4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4.xlsx"/><Relationship Id="rId1" Type="http://schemas.openxmlformats.org/officeDocument/2006/relationships/themeOverride" Target="../theme/themeOverride14.xml"/></Relationships>
</file>

<file path=ppt/charts/_rels/chart4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5.xlsx"/><Relationship Id="rId1" Type="http://schemas.openxmlformats.org/officeDocument/2006/relationships/themeOverride" Target="../theme/themeOverride15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50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9.xml"/><Relationship Id="rId2" Type="http://schemas.openxmlformats.org/officeDocument/2006/relationships/package" Target="../embeddings/Microsoft_Excel_Worksheet36.xlsx"/><Relationship Id="rId1" Type="http://schemas.openxmlformats.org/officeDocument/2006/relationships/themeOverride" Target="../theme/themeOverride16.xml"/></Relationships>
</file>

<file path=ppt/charts/_rels/chart5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0.xml"/><Relationship Id="rId1" Type="http://schemas.openxmlformats.org/officeDocument/2006/relationships/oleObject" Target="file:///\\Filserver\&#1054;&#1073;&#1097;&#1072;&#1103;\&#1052;&#1086;&#1080;%20&#1076;&#1086;&#1082;&#1091;&#1084;&#1077;&#1085;&#1090;&#1099;\&#1041;&#1102;&#1076;&#1078;&#1077;&#1090;%202020\&#1041;&#1102;&#1076;&#1078;&#1077;&#1090;%20&#1076;&#1083;&#1103;%20&#1075;&#1088;&#1072;&#1078;&#1076;&#1072;&#1085;\&#1044;&#1080;&#1072;&#1075;&#1088;&#1072;&#1084;&#1084;&#1099;%20&#1087;&#1086;%20&#1076;&#1086;&#1093;&#1086;&#1076;&#1072;&#1084;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Excel_Worksheet9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ru-RU" sz="1600" dirty="0"/>
              <a:t>Отгрузка товаров собственного производства выполнено работ и услуг собственными силами</a:t>
            </a:r>
            <a:r>
              <a:rPr lang="ru-RU" sz="1600" dirty="0" smtClean="0"/>
              <a:t>, </a:t>
            </a:r>
            <a:r>
              <a:rPr lang="ru-RU" sz="1600" dirty="0" err="1" smtClean="0"/>
              <a:t>млн.руб</a:t>
            </a:r>
            <a:r>
              <a:rPr lang="ru-RU" sz="1600" dirty="0" smtClean="0"/>
              <a:t>.</a:t>
            </a:r>
            <a:endParaRPr lang="ru-RU" sz="1600" dirty="0"/>
          </a:p>
        </c:rich>
      </c:tx>
      <c:layout>
        <c:manualLayout>
          <c:xMode val="edge"/>
          <c:yMode val="edge"/>
          <c:x val="0.17801357778860277"/>
          <c:y val="4.4254342110135901E-3"/>
        </c:manualLayout>
      </c:layout>
      <c:overlay val="1"/>
    </c:title>
    <c:autoTitleDeleted val="0"/>
    <c:plotArea>
      <c:layout>
        <c:manualLayout>
          <c:layoutTarget val="inner"/>
          <c:xMode val="edge"/>
          <c:yMode val="edge"/>
          <c:x val="6.3658596320833372E-2"/>
          <c:y val="0.21782527230727727"/>
          <c:w val="0.76300809838546713"/>
          <c:h val="0.62740534582181151"/>
        </c:manualLayout>
      </c:layout>
      <c:lineChart>
        <c:grouping val="standard"/>
        <c:varyColors val="0"/>
        <c:ser>
          <c:idx val="1"/>
          <c:order val="0"/>
          <c:tx>
            <c:strRef>
              <c:f>Лист1!$D$3</c:f>
              <c:strCache>
                <c:ptCount val="1"/>
                <c:pt idx="0">
                  <c:v>млн.руб.</c:v>
                </c:pt>
              </c:strCache>
            </c:strRef>
          </c:tx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Lit>
              <c:formatCode>General</c:formatCode>
              <c:ptCount val="6"/>
              <c:pt idx="0">
                <c:v>2017</c:v>
              </c:pt>
              <c:pt idx="1">
                <c:v>2018</c:v>
              </c:pt>
              <c:pt idx="2">
                <c:v>2019</c:v>
              </c:pt>
              <c:pt idx="3">
                <c:v>2020</c:v>
              </c:pt>
              <c:pt idx="4">
                <c:v>2021</c:v>
              </c:pt>
              <c:pt idx="5">
                <c:v>2022</c:v>
              </c:pt>
            </c:numLit>
          </c:cat>
          <c:val>
            <c:numRef>
              <c:f>Лист1!$D$4:$D$9</c:f>
              <c:numCache>
                <c:formatCode>General</c:formatCode>
                <c:ptCount val="6"/>
                <c:pt idx="0">
                  <c:v>569.4</c:v>
                </c:pt>
                <c:pt idx="1">
                  <c:v>603.9</c:v>
                </c:pt>
                <c:pt idx="2">
                  <c:v>637.20000000000005</c:v>
                </c:pt>
                <c:pt idx="3">
                  <c:v>672.7</c:v>
                </c:pt>
                <c:pt idx="4">
                  <c:v>710.7</c:v>
                </c:pt>
                <c:pt idx="5">
                  <c:v>818.1</c:v>
                </c:pt>
              </c:numCache>
            </c:numRef>
          </c:val>
          <c:smooth val="0"/>
        </c:ser>
        <c:dLbls>
          <c:dLblPos val="b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37813760"/>
        <c:axId val="193456960"/>
      </c:lineChart>
      <c:catAx>
        <c:axId val="2378137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93456960"/>
        <c:crosses val="autoZero"/>
        <c:auto val="1"/>
        <c:lblAlgn val="ctr"/>
        <c:lblOffset val="100"/>
        <c:noMultiLvlLbl val="0"/>
      </c:catAx>
      <c:valAx>
        <c:axId val="193456960"/>
        <c:scaling>
          <c:orientation val="minMax"/>
          <c:max val="900"/>
        </c:scaling>
        <c:delete val="0"/>
        <c:axPos val="l"/>
        <c:majorGridlines/>
        <c:numFmt formatCode="General" sourceLinked="0"/>
        <c:majorTickMark val="out"/>
        <c:minorTickMark val="none"/>
        <c:tickLblPos val="nextTo"/>
        <c:crossAx val="237813760"/>
        <c:crosses val="autoZero"/>
        <c:crossBetween val="between"/>
        <c:majorUnit val="200"/>
      </c:valAx>
    </c:plotArea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9992597180331956E-2"/>
          <c:y val="0.17082069675093101"/>
          <c:w val="0.69635246217049207"/>
          <c:h val="0.73135704411722191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'таб. к диаграмме 2020 расх'!$D$3</c:f>
              <c:strCache>
                <c:ptCount val="1"/>
                <c:pt idx="0">
                  <c:v>расходы, тыс.руб</c:v>
                </c:pt>
              </c:strCache>
            </c:strRef>
          </c:tx>
          <c:spPr>
            <a:solidFill>
              <a:srgbClr val="FF9900"/>
            </a:solidFill>
          </c:spPr>
          <c:invertIfNegative val="0"/>
          <c:dPt>
            <c:idx val="5"/>
            <c:invertIfNegative val="0"/>
            <c:bubble3D val="0"/>
            <c:spPr>
              <a:solidFill>
                <a:srgbClr val="00FF00"/>
              </a:solidFill>
            </c:spPr>
          </c:dPt>
          <c:dPt>
            <c:idx val="7"/>
            <c:invertIfNegative val="0"/>
            <c:bubble3D val="0"/>
          </c:dPt>
          <c:dLbls>
            <c:dLbl>
              <c:idx val="0"/>
              <c:layout>
                <c:manualLayout>
                  <c:x val="-1.0778712387952591E-7"/>
                  <c:y val="0.2818164287835504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660940080491113E-3"/>
                  <c:y val="0.2358958658008089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3666329436685088E-3"/>
                  <c:y val="0.1880673321787395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0479553537109921E-6"/>
                  <c:y val="0.1942821983185680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3597345677402192E-3"/>
                  <c:y val="0.6640642862586693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3757176125858731E-3"/>
                  <c:y val="0.125298241638504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1.5090197343133627E-6"/>
                  <c:y val="0.1858277333781855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1.3616747359700507E-3"/>
                  <c:y val="0.2819599864917781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4.0959107074219842E-6"/>
                  <c:y val="0.2567790774988239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1.3934719375145108E-3"/>
                  <c:y val="0.445726809352735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2.7347311829230463E-3"/>
                  <c:y val="8.333333333333333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4.1058392685700594E-3"/>
                  <c:y val="8.34492396180850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0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'таб. к диаграмме 2020 расх'!$D$4:$D$13</c:f>
              <c:numCache>
                <c:formatCode>#,##0.0</c:formatCode>
                <c:ptCount val="10"/>
                <c:pt idx="0">
                  <c:v>495196.6</c:v>
                </c:pt>
                <c:pt idx="1">
                  <c:v>421131.6</c:v>
                </c:pt>
                <c:pt idx="2">
                  <c:v>341560</c:v>
                </c:pt>
                <c:pt idx="3">
                  <c:v>350970.5</c:v>
                </c:pt>
                <c:pt idx="4">
                  <c:v>1093641.3999999999</c:v>
                </c:pt>
                <c:pt idx="5">
                  <c:v>218767.6</c:v>
                </c:pt>
                <c:pt idx="6">
                  <c:v>355499.7</c:v>
                </c:pt>
                <c:pt idx="7">
                  <c:v>508561.9</c:v>
                </c:pt>
                <c:pt idx="8">
                  <c:v>465631.4</c:v>
                </c:pt>
                <c:pt idx="9">
                  <c:v>779307.7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1116672"/>
        <c:axId val="106764480"/>
      </c:barChart>
      <c:lineChart>
        <c:grouping val="standard"/>
        <c:varyColors val="0"/>
        <c:ser>
          <c:idx val="0"/>
          <c:order val="0"/>
          <c:tx>
            <c:strRef>
              <c:f>'таб. к диаграмме 2020 расх'!$C$3</c:f>
              <c:strCache>
                <c:ptCount val="1"/>
                <c:pt idx="0">
                  <c:v>расходы на душу населения, тыс.руб.</c:v>
                </c:pt>
              </c:strCache>
            </c:strRef>
          </c:tx>
          <c:spPr>
            <a:ln>
              <a:solidFill>
                <a:srgbClr val="0000FF"/>
              </a:solidFill>
            </a:ln>
          </c:spPr>
          <c:marker>
            <c:spPr>
              <a:solidFill>
                <a:srgbClr val="0000FF"/>
              </a:solidFill>
            </c:spPr>
          </c:marker>
          <c:dPt>
            <c:idx val="5"/>
            <c:marker>
              <c:spPr>
                <a:solidFill>
                  <a:srgbClr val="00FF00"/>
                </a:solidFill>
              </c:spPr>
            </c:marker>
            <c:bubble3D val="0"/>
          </c:dPt>
          <c:dPt>
            <c:idx val="7"/>
            <c:bubble3D val="0"/>
          </c:dPt>
          <c:dLbls>
            <c:dLbl>
              <c:idx val="0"/>
              <c:layout>
                <c:manualLayout>
                  <c:x val="-2.4635035611420355E-2"/>
                  <c:y val="-1.66898479236170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6.7102550609827213E-2"/>
                  <c:y val="4.22411165044716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5084053477072493E-2"/>
                  <c:y val="-2.92112013119269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4188782249099062E-2"/>
                  <c:y val="2.71038267163194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6953629763732732E-2"/>
                  <c:y val="-3.33449734434665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3.2856210036576482E-2"/>
                  <c:y val="-2.29902577862810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3.422844791068673E-2"/>
                  <c:y val="2.50700377652039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2.8747257087165076E-2"/>
                  <c:y val="2.30040550946232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3.8283722872406133E-2"/>
                  <c:y val="-2.08940524402839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2.7372261790467062E-2"/>
                  <c:y val="2.08623099045212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3.1478101059037117E-2"/>
                  <c:y val="-1.66898479236170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6.4322277087916116E-2"/>
                  <c:y val="1.25144356955380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'таб. к диаграмме 2020 расх'!$C$3</c:f>
              <c:strCache>
                <c:ptCount val="1"/>
                <c:pt idx="0">
                  <c:v>расходы на душу населения, тыс.руб.</c:v>
                </c:pt>
              </c:strCache>
            </c:strRef>
          </c:cat>
          <c:val>
            <c:numRef>
              <c:f>'таб. к диаграмме 2020 расх'!$C$4:$C$13</c:f>
              <c:numCache>
                <c:formatCode>#,##0.0</c:formatCode>
                <c:ptCount val="10"/>
                <c:pt idx="0">
                  <c:v>41820.51</c:v>
                </c:pt>
                <c:pt idx="1">
                  <c:v>29582.16</c:v>
                </c:pt>
                <c:pt idx="2">
                  <c:v>17697.41</c:v>
                </c:pt>
                <c:pt idx="3">
                  <c:v>16510.04</c:v>
                </c:pt>
                <c:pt idx="4">
                  <c:v>23437.52</c:v>
                </c:pt>
                <c:pt idx="5">
                  <c:v>29021.97</c:v>
                </c:pt>
                <c:pt idx="6">
                  <c:v>19453.849999999999</c:v>
                </c:pt>
                <c:pt idx="7">
                  <c:v>18127.32</c:v>
                </c:pt>
                <c:pt idx="8">
                  <c:v>40723.4</c:v>
                </c:pt>
                <c:pt idx="9">
                  <c:v>22346.38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4316672"/>
        <c:axId val="106765056"/>
      </c:lineChart>
      <c:catAx>
        <c:axId val="20111667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106764480"/>
        <c:crosses val="autoZero"/>
        <c:auto val="1"/>
        <c:lblAlgn val="ctr"/>
        <c:lblOffset val="100"/>
        <c:noMultiLvlLbl val="0"/>
      </c:catAx>
      <c:valAx>
        <c:axId val="106764480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201116672"/>
        <c:crosses val="autoZero"/>
        <c:crossBetween val="between"/>
      </c:valAx>
      <c:valAx>
        <c:axId val="106765056"/>
        <c:scaling>
          <c:orientation val="minMax"/>
          <c:max val="55000"/>
        </c:scaling>
        <c:delete val="0"/>
        <c:axPos val="r"/>
        <c:minorGridlines>
          <c:spPr>
            <a:ln>
              <a:noFill/>
            </a:ln>
          </c:spPr>
        </c:minorGridlines>
        <c:numFmt formatCode="#,##0.0" sourceLinked="1"/>
        <c:majorTickMark val="out"/>
        <c:minorTickMark val="none"/>
        <c:tickLblPos val="nextTo"/>
        <c:spPr>
          <a:noFill/>
          <a:ln>
            <a:noFill/>
          </a:ln>
          <a:effectLst>
            <a:glow rad="127000">
              <a:schemeClr val="bg1"/>
            </a:glow>
          </a:effectLst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204316672"/>
        <c:crosses val="max"/>
        <c:crossBetween val="between"/>
        <c:majorUnit val="5000"/>
        <c:minorUnit val="5000"/>
      </c:valAx>
      <c:catAx>
        <c:axId val="204316672"/>
        <c:scaling>
          <c:orientation val="minMax"/>
        </c:scaling>
        <c:delete val="1"/>
        <c:axPos val="b"/>
        <c:numFmt formatCode="#,##0.0" sourceLinked="1"/>
        <c:majorTickMark val="out"/>
        <c:minorTickMark val="none"/>
        <c:tickLblPos val="nextTo"/>
        <c:crossAx val="106765056"/>
        <c:crosses val="autoZero"/>
        <c:auto val="1"/>
        <c:lblAlgn val="ctr"/>
        <c:lblOffset val="100"/>
        <c:noMultiLvlLbl val="0"/>
      </c:catAx>
    </c:plotArea>
    <c:legend>
      <c:legendPos val="b"/>
      <c:layout>
        <c:manualLayout>
          <c:xMode val="edge"/>
          <c:yMode val="edge"/>
          <c:x val="2.8716507752586072E-2"/>
          <c:y val="0.95392421259842519"/>
          <c:w val="0.88497289978297644"/>
          <c:h val="3.9808398950131232E-2"/>
        </c:manualLayout>
      </c:layout>
      <c:overlay val="0"/>
      <c:txPr>
        <a:bodyPr/>
        <a:lstStyle/>
        <a:p>
          <a:pPr>
            <a:defRPr sz="1200" b="1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8.9174200546020307E-2"/>
          <c:y val="0.14578838582677164"/>
          <c:w val="0.67992566268512056"/>
          <c:h val="0.76056135170603678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'таб. к диаграмме  2021'!$D$3</c:f>
              <c:strCache>
                <c:ptCount val="1"/>
                <c:pt idx="0">
                  <c:v>доходы, тыс.руб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Pt>
            <c:idx val="5"/>
            <c:invertIfNegative val="0"/>
            <c:bubble3D val="0"/>
            <c:spPr>
              <a:solidFill>
                <a:srgbClr val="00FF00"/>
              </a:solidFill>
            </c:spPr>
          </c:dPt>
          <c:dPt>
            <c:idx val="7"/>
            <c:invertIfNegative val="0"/>
            <c:bubble3D val="0"/>
          </c:dPt>
          <c:dLbls>
            <c:dLbl>
              <c:idx val="0"/>
              <c:layout>
                <c:manualLayout>
                  <c:x val="-1.5090197343133627E-6"/>
                  <c:y val="0.138289271738644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660940080491113E-3"/>
                  <c:y val="0.2608689939002756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2635296014700437E-6"/>
                  <c:y val="0.2151856132180841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37094442862369E-3"/>
                  <c:y val="0.3507338196994026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3597345677402192E-3"/>
                  <c:y val="0.6473761133113802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6.790588804410132E-6"/>
                  <c:y val="0.116954198192421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3673874535356655E-3"/>
                  <c:y val="0.1628115235119274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1.3746091908355938E-3"/>
                  <c:y val="0.2485218812170014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1.3746091908355938E-3"/>
                  <c:y val="0.1550272135481683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2.4575464244531907E-5"/>
                  <c:y val="0.3421045888533517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2.7347311829230463E-3"/>
                  <c:y val="8.333333333333333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4.1058392685700594E-3"/>
                  <c:y val="8.34492396180850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0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'таб. к диаграмме  2021'!$D$4:$D$13</c:f>
              <c:numCache>
                <c:formatCode>#,##0.0</c:formatCode>
                <c:ptCount val="10"/>
                <c:pt idx="0">
                  <c:v>295773.3</c:v>
                </c:pt>
                <c:pt idx="1">
                  <c:v>588425.30000000005</c:v>
                </c:pt>
                <c:pt idx="2">
                  <c:v>528411.9</c:v>
                </c:pt>
                <c:pt idx="3">
                  <c:v>818273.3</c:v>
                </c:pt>
                <c:pt idx="4">
                  <c:v>1431038.5</c:v>
                </c:pt>
                <c:pt idx="5">
                  <c:v>237511.4</c:v>
                </c:pt>
                <c:pt idx="6">
                  <c:v>392137.5</c:v>
                </c:pt>
                <c:pt idx="7">
                  <c:v>580929.4</c:v>
                </c:pt>
                <c:pt idx="8">
                  <c:v>352926.8</c:v>
                </c:pt>
                <c:pt idx="9">
                  <c:v>790367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8972416"/>
        <c:axId val="204850880"/>
      </c:barChart>
      <c:lineChart>
        <c:grouping val="standard"/>
        <c:varyColors val="0"/>
        <c:ser>
          <c:idx val="0"/>
          <c:order val="0"/>
          <c:tx>
            <c:strRef>
              <c:f>'таб. к диаграмме  2021'!$C$3</c:f>
              <c:strCache>
                <c:ptCount val="1"/>
                <c:pt idx="0">
                  <c:v>доходы на душу населения, тыс.руб.</c:v>
                </c:pt>
              </c:strCache>
            </c:strRef>
          </c:tx>
          <c:spPr>
            <a:ln>
              <a:solidFill>
                <a:srgbClr val="0000FF"/>
              </a:solidFill>
            </a:ln>
          </c:spPr>
          <c:marker>
            <c:spPr>
              <a:solidFill>
                <a:srgbClr val="0000FF"/>
              </a:solidFill>
            </c:spPr>
          </c:marker>
          <c:dPt>
            <c:idx val="5"/>
            <c:marker>
              <c:spPr>
                <a:solidFill>
                  <a:srgbClr val="00FF00"/>
                </a:solidFill>
              </c:spPr>
            </c:marker>
            <c:bubble3D val="0"/>
          </c:dPt>
          <c:dPt>
            <c:idx val="7"/>
            <c:bubble3D val="0"/>
          </c:dPt>
          <c:dLbls>
            <c:dLbl>
              <c:idx val="0"/>
              <c:layout>
                <c:manualLayout>
                  <c:x val="-3.1479552890387175E-2"/>
                  <c:y val="2.29445952658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4247310657365644E-2"/>
                  <c:y val="-2.28834929002993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4248604102852201E-2"/>
                  <c:y val="2.9197404003584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2806115203458081E-2"/>
                  <c:y val="-3.33905839895013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1478068455337051E-2"/>
                  <c:y val="2.2977741212509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3.2856160972778298E-2"/>
                  <c:y val="-1.88182683312232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3.1505960735737665E-2"/>
                  <c:y val="3.34625790717170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3.9698428873324906E-2"/>
                  <c:y val="-3.9566081222783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3.6914887305926951E-2"/>
                  <c:y val="-1.46522309711286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2.7372261790467062E-2"/>
                  <c:y val="2.08623099045212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3.1478101059037117E-2"/>
                  <c:y val="-1.66898479236170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6.4322277087916116E-2"/>
                  <c:y val="1.25144356955380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'таб. к диаграмме 2 2019'!$C$3</c:f>
              <c:strCache>
                <c:ptCount val="1"/>
                <c:pt idx="0">
                  <c:v>доходы на душу населения, тыс.руб.</c:v>
                </c:pt>
              </c:strCache>
            </c:strRef>
          </c:cat>
          <c:val>
            <c:numRef>
              <c:f>'таб. к диаграмме  2021'!$C$4:$C$13</c:f>
              <c:numCache>
                <c:formatCode>#,##0.0</c:formatCode>
                <c:ptCount val="10"/>
                <c:pt idx="0">
                  <c:v>24978.74</c:v>
                </c:pt>
                <c:pt idx="1">
                  <c:v>41333.61</c:v>
                </c:pt>
                <c:pt idx="2">
                  <c:v>27378.85</c:v>
                </c:pt>
                <c:pt idx="3">
                  <c:v>38492.49</c:v>
                </c:pt>
                <c:pt idx="4">
                  <c:v>30668.18</c:v>
                </c:pt>
                <c:pt idx="5">
                  <c:v>31508.54</c:v>
                </c:pt>
                <c:pt idx="6">
                  <c:v>21458.77</c:v>
                </c:pt>
                <c:pt idx="7">
                  <c:v>20706.8</c:v>
                </c:pt>
                <c:pt idx="8">
                  <c:v>30866.400000000001</c:v>
                </c:pt>
                <c:pt idx="9">
                  <c:v>22663.5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39027712"/>
        <c:axId val="204852032"/>
      </c:lineChart>
      <c:catAx>
        <c:axId val="23897241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204850880"/>
        <c:crosses val="autoZero"/>
        <c:auto val="1"/>
        <c:lblAlgn val="ctr"/>
        <c:lblOffset val="100"/>
        <c:noMultiLvlLbl val="0"/>
      </c:catAx>
      <c:valAx>
        <c:axId val="204850880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238972416"/>
        <c:crosses val="autoZero"/>
        <c:crossBetween val="between"/>
      </c:valAx>
      <c:valAx>
        <c:axId val="204852032"/>
        <c:scaling>
          <c:orientation val="minMax"/>
          <c:max val="60000"/>
        </c:scaling>
        <c:delete val="0"/>
        <c:axPos val="r"/>
        <c:minorGridlines>
          <c:spPr>
            <a:ln>
              <a:noFill/>
            </a:ln>
          </c:spPr>
        </c:minorGridlines>
        <c:numFmt formatCode="#,##0.0" sourceLinked="1"/>
        <c:majorTickMark val="out"/>
        <c:minorTickMark val="none"/>
        <c:tickLblPos val="nextTo"/>
        <c:spPr>
          <a:noFill/>
          <a:ln>
            <a:noFill/>
          </a:ln>
          <a:effectLst>
            <a:glow rad="127000">
              <a:schemeClr val="bg1"/>
            </a:glow>
          </a:effectLst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239027712"/>
        <c:crosses val="max"/>
        <c:crossBetween val="between"/>
        <c:majorUnit val="5000"/>
        <c:minorUnit val="5000"/>
      </c:valAx>
      <c:catAx>
        <c:axId val="239027712"/>
        <c:scaling>
          <c:orientation val="minMax"/>
        </c:scaling>
        <c:delete val="1"/>
        <c:axPos val="b"/>
        <c:majorTickMark val="out"/>
        <c:minorTickMark val="none"/>
        <c:tickLblPos val="nextTo"/>
        <c:crossAx val="204852032"/>
        <c:crosses val="autoZero"/>
        <c:auto val="1"/>
        <c:lblAlgn val="ctr"/>
        <c:lblOffset val="100"/>
        <c:noMultiLvlLbl val="0"/>
      </c:catAx>
    </c:plotArea>
    <c:legend>
      <c:legendPos val="b"/>
      <c:layout>
        <c:manualLayout>
          <c:xMode val="edge"/>
          <c:yMode val="edge"/>
          <c:x val="2.8716507752586072E-2"/>
          <c:y val="0.95392421259842519"/>
          <c:w val="0.88497289978297644"/>
          <c:h val="3.9808398950131232E-2"/>
        </c:manualLayout>
      </c:layout>
      <c:overlay val="0"/>
      <c:txPr>
        <a:bodyPr/>
        <a:lstStyle/>
        <a:p>
          <a:pPr>
            <a:defRPr sz="1200" b="1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  <c:userShapes r:id="rId3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8.9174200546020307E-2"/>
          <c:y val="0.14578838582677164"/>
          <c:w val="0.67992566268512056"/>
          <c:h val="0.76056135170603678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'таб. к диаграмме  2022'!$D$3</c:f>
              <c:strCache>
                <c:ptCount val="1"/>
                <c:pt idx="0">
                  <c:v>доходы, тыс.руб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Pt>
            <c:idx val="5"/>
            <c:invertIfNegative val="0"/>
            <c:bubble3D val="0"/>
            <c:spPr>
              <a:solidFill>
                <a:srgbClr val="00FF00"/>
              </a:solidFill>
            </c:spPr>
          </c:dPt>
          <c:dPt>
            <c:idx val="7"/>
            <c:invertIfNegative val="0"/>
            <c:bubble3D val="0"/>
          </c:dPt>
          <c:dLbls>
            <c:dLbl>
              <c:idx val="0"/>
              <c:layout>
                <c:manualLayout>
                  <c:x val="1.3677383057836376E-3"/>
                  <c:y val="0.1586275514351619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3693537447274765E-3"/>
                  <c:y val="0.233880450359522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2616145213745187E-6"/>
                  <c:y val="0.2333767054157280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2308778876778841E-6"/>
                  <c:y val="0.2152397438436349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3780771150242069E-3"/>
                  <c:y val="0.6767913079510738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3757176125858731E-3"/>
                  <c:y val="0.125298241638504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0"/>
                  <c:y val="0.2296534449146247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1.360522678501157E-3"/>
                  <c:y val="0.3504292220215853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1.3742000615589933E-3"/>
                  <c:y val="0.1773564751506988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1.3933699370259824E-3"/>
                  <c:y val="0.390297954828506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2.7347311829230463E-3"/>
                  <c:y val="8.333333333333333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4.1058392685700594E-3"/>
                  <c:y val="8.34492396180850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0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'таб. к диаграмме  2022'!$D$4:$D$13</c:f>
              <c:numCache>
                <c:formatCode>#,##0.0</c:formatCode>
                <c:ptCount val="10"/>
                <c:pt idx="0">
                  <c:v>289062.40000000002</c:v>
                </c:pt>
                <c:pt idx="1">
                  <c:v>431946</c:v>
                </c:pt>
                <c:pt idx="2">
                  <c:v>416407.6</c:v>
                </c:pt>
                <c:pt idx="3">
                  <c:v>393390.5</c:v>
                </c:pt>
                <c:pt idx="4">
                  <c:v>1104739.6000000001</c:v>
                </c:pt>
                <c:pt idx="5">
                  <c:v>229785.5</c:v>
                </c:pt>
                <c:pt idx="6">
                  <c:v>403586.6</c:v>
                </c:pt>
                <c:pt idx="7">
                  <c:v>627206.19999999995</c:v>
                </c:pt>
                <c:pt idx="8">
                  <c:v>335915.6</c:v>
                </c:pt>
                <c:pt idx="9">
                  <c:v>689110.9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71749120"/>
        <c:axId val="209482240"/>
      </c:barChart>
      <c:lineChart>
        <c:grouping val="standard"/>
        <c:varyColors val="0"/>
        <c:ser>
          <c:idx val="0"/>
          <c:order val="0"/>
          <c:tx>
            <c:strRef>
              <c:f>'таб. к диаграмме  2022'!$C$3</c:f>
              <c:strCache>
                <c:ptCount val="1"/>
                <c:pt idx="0">
                  <c:v>доходы на душу населения, тыс.руб.</c:v>
                </c:pt>
              </c:strCache>
            </c:strRef>
          </c:tx>
          <c:spPr>
            <a:ln>
              <a:solidFill>
                <a:srgbClr val="0000FF"/>
              </a:solidFill>
            </a:ln>
          </c:spPr>
          <c:marker>
            <c:spPr>
              <a:solidFill>
                <a:srgbClr val="0000FF"/>
              </a:solidFill>
            </c:spPr>
          </c:marker>
          <c:dPt>
            <c:idx val="5"/>
            <c:marker>
              <c:spPr>
                <a:solidFill>
                  <a:srgbClr val="00FF00"/>
                </a:solidFill>
              </c:spPr>
            </c:marker>
            <c:bubble3D val="0"/>
          </c:dPt>
          <c:dPt>
            <c:idx val="7"/>
            <c:bubble3D val="0"/>
          </c:dPt>
          <c:dLbls>
            <c:dLbl>
              <c:idx val="0"/>
              <c:layout>
                <c:manualLayout>
                  <c:x val="-2.873682798009175E-2"/>
                  <c:y val="2.9380944458286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5614290043662081E-2"/>
                  <c:y val="-2.09676618830958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5.3389395526440321E-2"/>
                  <c:y val="2.51982949511565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9642979377737225E-2"/>
                  <c:y val="-3.55497176472489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242002661812596E-2"/>
                  <c:y val="-2.93755030235414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3.2856160972778298E-2"/>
                  <c:y val="-1.88182683312232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4.1065211823893034E-2"/>
                  <c:y val="2.53590646140695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2.8747300395039456E-2"/>
                  <c:y val="2.30145997375328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3.2812790531542381E-2"/>
                  <c:y val="-2.29855643044619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3.5576484025024731E-2"/>
                  <c:y val="2.086236876640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3.1478101059037117E-2"/>
                  <c:y val="-1.66898479236170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6.4322277087916116E-2"/>
                  <c:y val="1.25144356955380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'таб. к диаграмме 2 2019'!$C$3</c:f>
              <c:strCache>
                <c:ptCount val="1"/>
                <c:pt idx="0">
                  <c:v>доходы на душу населения, тыс.руб.</c:v>
                </c:pt>
              </c:strCache>
            </c:strRef>
          </c:cat>
          <c:val>
            <c:numRef>
              <c:f>'таб. к диаграмме  2022'!$C$4:$C$13</c:f>
              <c:numCache>
                <c:formatCode>#,##0.0</c:formatCode>
                <c:ptCount val="10"/>
                <c:pt idx="0">
                  <c:v>24411.99</c:v>
                </c:pt>
                <c:pt idx="1">
                  <c:v>30341.81</c:v>
                </c:pt>
                <c:pt idx="2">
                  <c:v>21575.52</c:v>
                </c:pt>
                <c:pt idx="3">
                  <c:v>18505.53</c:v>
                </c:pt>
                <c:pt idx="4">
                  <c:v>23675.360000000001</c:v>
                </c:pt>
                <c:pt idx="5">
                  <c:v>30483.62</c:v>
                </c:pt>
                <c:pt idx="6">
                  <c:v>22085.29</c:v>
                </c:pt>
                <c:pt idx="7">
                  <c:v>22356.31</c:v>
                </c:pt>
                <c:pt idx="8">
                  <c:v>29378.66</c:v>
                </c:pt>
                <c:pt idx="9">
                  <c:v>19760.02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71750144"/>
        <c:axId val="209485120"/>
      </c:lineChart>
      <c:catAx>
        <c:axId val="27174912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209482240"/>
        <c:crosses val="autoZero"/>
        <c:auto val="1"/>
        <c:lblAlgn val="ctr"/>
        <c:lblOffset val="100"/>
        <c:noMultiLvlLbl val="0"/>
      </c:catAx>
      <c:valAx>
        <c:axId val="209482240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271749120"/>
        <c:crosses val="autoZero"/>
        <c:crossBetween val="between"/>
      </c:valAx>
      <c:valAx>
        <c:axId val="209485120"/>
        <c:scaling>
          <c:orientation val="minMax"/>
          <c:max val="50000"/>
        </c:scaling>
        <c:delete val="0"/>
        <c:axPos val="r"/>
        <c:minorGridlines>
          <c:spPr>
            <a:ln>
              <a:noFill/>
            </a:ln>
          </c:spPr>
        </c:minorGridlines>
        <c:numFmt formatCode="#,##0.0" sourceLinked="1"/>
        <c:majorTickMark val="out"/>
        <c:minorTickMark val="none"/>
        <c:tickLblPos val="nextTo"/>
        <c:spPr>
          <a:noFill/>
          <a:ln>
            <a:noFill/>
          </a:ln>
          <a:effectLst>
            <a:glow rad="127000">
              <a:schemeClr val="bg1"/>
            </a:glow>
          </a:effectLst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271750144"/>
        <c:crosses val="max"/>
        <c:crossBetween val="between"/>
        <c:majorUnit val="5000"/>
        <c:minorUnit val="5000"/>
      </c:valAx>
      <c:catAx>
        <c:axId val="271750144"/>
        <c:scaling>
          <c:orientation val="minMax"/>
        </c:scaling>
        <c:delete val="1"/>
        <c:axPos val="b"/>
        <c:majorTickMark val="out"/>
        <c:minorTickMark val="none"/>
        <c:tickLblPos val="nextTo"/>
        <c:crossAx val="209485120"/>
        <c:crosses val="autoZero"/>
        <c:auto val="1"/>
        <c:lblAlgn val="ctr"/>
        <c:lblOffset val="100"/>
        <c:noMultiLvlLbl val="0"/>
      </c:catAx>
    </c:plotArea>
    <c:legend>
      <c:legendPos val="b"/>
      <c:layout>
        <c:manualLayout>
          <c:xMode val="edge"/>
          <c:yMode val="edge"/>
          <c:x val="2.8716507752586072E-2"/>
          <c:y val="0.95392421259842519"/>
          <c:w val="0.88497289978297644"/>
          <c:h val="3.9808398950131232E-2"/>
        </c:manualLayout>
      </c:layout>
      <c:overlay val="0"/>
      <c:txPr>
        <a:bodyPr/>
        <a:lstStyle/>
        <a:p>
          <a:pPr>
            <a:defRPr sz="1200" b="1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  <c:userShapes r:id="rId3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8.9174200546020307E-2"/>
          <c:y val="0.14578838582677164"/>
          <c:w val="0.67992566268512056"/>
          <c:h val="0.76056135170603678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'таб. к диаграмме  2023'!$D$3</c:f>
              <c:strCache>
                <c:ptCount val="1"/>
                <c:pt idx="0">
                  <c:v>доходы, тыс.руб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Pt>
            <c:idx val="5"/>
            <c:invertIfNegative val="0"/>
            <c:bubble3D val="0"/>
            <c:spPr>
              <a:solidFill>
                <a:srgbClr val="00FF00"/>
              </a:solidFill>
            </c:spPr>
          </c:dPt>
          <c:dPt>
            <c:idx val="7"/>
            <c:invertIfNegative val="0"/>
            <c:bubble3D val="0"/>
          </c:dPt>
          <c:dLbls>
            <c:dLbl>
              <c:idx val="0"/>
              <c:layout>
                <c:manualLayout>
                  <c:x val="0"/>
                  <c:y val="0.1274508290211269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660940080491113E-3"/>
                  <c:y val="0.1398528024304287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7.5450986715668134E-7"/>
                  <c:y val="0.18391138580164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5569750880243546E-6"/>
                  <c:y val="0.1561374041087070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3565009540238335E-3"/>
                  <c:y val="0.6348034803381785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375687062074389E-3"/>
                  <c:y val="0.1127821549555989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0"/>
                  <c:y val="0.169037394647695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7.2217372999282352E-6"/>
                  <c:y val="0.3019355324052782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4.2036978313015102E-6"/>
                  <c:y val="0.13158558667469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2.4575464244531907E-5"/>
                  <c:y val="0.2746988244693292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2.7347311829230463E-3"/>
                  <c:y val="8.333333333333333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4.1058392685700594E-3"/>
                  <c:y val="8.34492396180850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0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'таб. к диаграмме  2023'!$D$4:$D$13</c:f>
              <c:numCache>
                <c:formatCode>#,##0.0</c:formatCode>
                <c:ptCount val="10"/>
                <c:pt idx="0">
                  <c:v>305356.90000000002</c:v>
                </c:pt>
                <c:pt idx="1">
                  <c:v>352125.4</c:v>
                </c:pt>
                <c:pt idx="2">
                  <c:v>443345.6</c:v>
                </c:pt>
                <c:pt idx="3">
                  <c:v>400663</c:v>
                </c:pt>
                <c:pt idx="4">
                  <c:v>1590624.3</c:v>
                </c:pt>
                <c:pt idx="5">
                  <c:v>261663.4</c:v>
                </c:pt>
                <c:pt idx="6">
                  <c:v>409876.2</c:v>
                </c:pt>
                <c:pt idx="7">
                  <c:v>749663.5</c:v>
                </c:pt>
                <c:pt idx="8">
                  <c:v>356884.9</c:v>
                </c:pt>
                <c:pt idx="9">
                  <c:v>724698.7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71752704"/>
        <c:axId val="268242880"/>
      </c:barChart>
      <c:lineChart>
        <c:grouping val="standard"/>
        <c:varyColors val="0"/>
        <c:ser>
          <c:idx val="0"/>
          <c:order val="0"/>
          <c:tx>
            <c:strRef>
              <c:f>'таб. к диаграмме  2023'!$C$3</c:f>
              <c:strCache>
                <c:ptCount val="1"/>
                <c:pt idx="0">
                  <c:v>доходы на душу населения, тыс.руб.</c:v>
                </c:pt>
              </c:strCache>
            </c:strRef>
          </c:tx>
          <c:spPr>
            <a:ln>
              <a:solidFill>
                <a:srgbClr val="0000FF"/>
              </a:solidFill>
            </a:ln>
          </c:spPr>
          <c:marker>
            <c:spPr>
              <a:solidFill>
                <a:srgbClr val="0000FF"/>
              </a:solidFill>
            </c:spPr>
          </c:marker>
          <c:dPt>
            <c:idx val="5"/>
            <c:marker>
              <c:spPr>
                <a:solidFill>
                  <a:srgbClr val="00FF00"/>
                </a:solidFill>
              </c:spPr>
            </c:marker>
            <c:bubble3D val="0"/>
          </c:dPt>
          <c:dPt>
            <c:idx val="7"/>
            <c:bubble3D val="0"/>
          </c:dPt>
          <c:dLbls>
            <c:dLbl>
              <c:idx val="0"/>
              <c:layout>
                <c:manualLayout>
                  <c:x val="-3.0104545327792512E-2"/>
                  <c:y val="-1.66897965879265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4651346379743068E-2"/>
                  <c:y val="-2.70770533679886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1940726747275201E-2"/>
                  <c:y val="-2.29558727034120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9642943160765692E-2"/>
                  <c:y val="2.07760826771653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6.7069352175672323E-2"/>
                  <c:y val="-2.05448491362884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6.0229612442773119E-2"/>
                  <c:y val="2.70823094854523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3.2856503163836343E-2"/>
                  <c:y val="2.71509186351706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1.6385906359289406E-2"/>
                  <c:y val="2.30684425335537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3.2812790531542381E-2"/>
                  <c:y val="-2.29855643044619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3.5576433681924077E-2"/>
                  <c:y val="1.6690308245008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3.1478101059037117E-2"/>
                  <c:y val="-1.66898479236170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6.4322277087916116E-2"/>
                  <c:y val="1.25144356955380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'таб. к диаграмме 2 2019'!$C$3</c:f>
              <c:strCache>
                <c:ptCount val="1"/>
                <c:pt idx="0">
                  <c:v>доходы на душу населения, тыс.руб.</c:v>
                </c:pt>
              </c:strCache>
            </c:strRef>
          </c:cat>
          <c:val>
            <c:numRef>
              <c:f>'таб. к диаграмме  2023'!$C$4:$C$13</c:f>
              <c:numCache>
                <c:formatCode>#,##0.0</c:formatCode>
                <c:ptCount val="10"/>
                <c:pt idx="0">
                  <c:v>25788.1</c:v>
                </c:pt>
                <c:pt idx="1">
                  <c:v>24734.86</c:v>
                </c:pt>
                <c:pt idx="2">
                  <c:v>22971.27</c:v>
                </c:pt>
                <c:pt idx="3">
                  <c:v>18847.63</c:v>
                </c:pt>
                <c:pt idx="4">
                  <c:v>34088.22</c:v>
                </c:pt>
                <c:pt idx="5">
                  <c:v>34712.58</c:v>
                </c:pt>
                <c:pt idx="6">
                  <c:v>22429.47</c:v>
                </c:pt>
                <c:pt idx="7">
                  <c:v>26721.21</c:v>
                </c:pt>
                <c:pt idx="8">
                  <c:v>31212.6</c:v>
                </c:pt>
                <c:pt idx="9">
                  <c:v>20780.490000000002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71753728"/>
        <c:axId val="268244608"/>
      </c:lineChart>
      <c:catAx>
        <c:axId val="27175270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268242880"/>
        <c:crosses val="autoZero"/>
        <c:auto val="1"/>
        <c:lblAlgn val="ctr"/>
        <c:lblOffset val="100"/>
        <c:noMultiLvlLbl val="0"/>
      </c:catAx>
      <c:valAx>
        <c:axId val="268242880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271752704"/>
        <c:crosses val="autoZero"/>
        <c:crossBetween val="between"/>
      </c:valAx>
      <c:valAx>
        <c:axId val="268244608"/>
        <c:scaling>
          <c:orientation val="minMax"/>
          <c:max val="35000"/>
        </c:scaling>
        <c:delete val="0"/>
        <c:axPos val="r"/>
        <c:minorGridlines>
          <c:spPr>
            <a:ln>
              <a:noFill/>
            </a:ln>
          </c:spPr>
        </c:minorGridlines>
        <c:numFmt formatCode="#,##0.0" sourceLinked="1"/>
        <c:majorTickMark val="out"/>
        <c:minorTickMark val="none"/>
        <c:tickLblPos val="nextTo"/>
        <c:spPr>
          <a:noFill/>
          <a:ln>
            <a:noFill/>
          </a:ln>
          <a:effectLst>
            <a:glow rad="127000">
              <a:schemeClr val="bg1"/>
            </a:glow>
          </a:effectLst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271753728"/>
        <c:crosses val="max"/>
        <c:crossBetween val="between"/>
        <c:majorUnit val="5000"/>
        <c:minorUnit val="5000"/>
      </c:valAx>
      <c:catAx>
        <c:axId val="271753728"/>
        <c:scaling>
          <c:orientation val="minMax"/>
        </c:scaling>
        <c:delete val="1"/>
        <c:axPos val="b"/>
        <c:majorTickMark val="out"/>
        <c:minorTickMark val="none"/>
        <c:tickLblPos val="nextTo"/>
        <c:crossAx val="268244608"/>
        <c:crosses val="autoZero"/>
        <c:auto val="1"/>
        <c:lblAlgn val="ctr"/>
        <c:lblOffset val="100"/>
        <c:noMultiLvlLbl val="0"/>
      </c:catAx>
    </c:plotArea>
    <c:legend>
      <c:legendPos val="b"/>
      <c:layout>
        <c:manualLayout>
          <c:xMode val="edge"/>
          <c:yMode val="edge"/>
          <c:x val="2.8716507752586072E-2"/>
          <c:y val="0.95392421259842519"/>
          <c:w val="0.88497289978297644"/>
          <c:h val="3.9808398950131232E-2"/>
        </c:manualLayout>
      </c:layout>
      <c:overlay val="0"/>
      <c:txPr>
        <a:bodyPr/>
        <a:lstStyle/>
        <a:p>
          <a:pPr>
            <a:defRPr sz="1200" b="1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  <c:userShapes r:id="rId3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8.9174200546020307E-2"/>
          <c:y val="0.14578838582677164"/>
          <c:w val="0.67992566268512056"/>
          <c:h val="0.76056135170603678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'таб. к диаграмме  2021 расх'!$D$3</c:f>
              <c:strCache>
                <c:ptCount val="1"/>
                <c:pt idx="0">
                  <c:v>расходы, тыс.руб</c:v>
                </c:pt>
              </c:strCache>
            </c:strRef>
          </c:tx>
          <c:spPr>
            <a:solidFill>
              <a:srgbClr val="FF9900"/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Pt>
            <c:idx val="5"/>
            <c:invertIfNegative val="0"/>
            <c:bubble3D val="0"/>
            <c:spPr>
              <a:solidFill>
                <a:srgbClr val="66FF33"/>
              </a:solidFill>
            </c:spPr>
          </c:dPt>
          <c:dPt>
            <c:idx val="6"/>
            <c:invertIfNegative val="0"/>
            <c:bubble3D val="0"/>
          </c:dPt>
          <c:dPt>
            <c:idx val="7"/>
            <c:invertIfNegative val="0"/>
            <c:bubble3D val="0"/>
          </c:dPt>
          <c:dPt>
            <c:idx val="8"/>
            <c:invertIfNegative val="0"/>
            <c:bubble3D val="0"/>
          </c:dPt>
          <c:dPt>
            <c:idx val="9"/>
            <c:invertIfNegative val="0"/>
            <c:bubble3D val="0"/>
          </c:dPt>
          <c:dLbls>
            <c:dLbl>
              <c:idx val="0"/>
              <c:layout>
                <c:manualLayout>
                  <c:x val="1.3673874535356655E-3"/>
                  <c:y val="0.1320312068834114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3716989384908466E-3"/>
                  <c:y val="0.2608689939002756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3711600028714489E-3"/>
                  <c:y val="0.2277017429285509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37094442862369E-3"/>
                  <c:y val="0.352819841317813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9.1619055297597008E-6"/>
                  <c:y val="0.6411180484561469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375687062074389E-3"/>
                  <c:y val="0.1127821549555989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1.5090197343133627E-6"/>
                  <c:y val="0.164897545130338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1.3746091908355938E-3"/>
                  <c:y val="0.244349837980179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1.3746091908355938E-3"/>
                  <c:y val="0.1591992567849906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1.3934719375145108E-3"/>
                  <c:y val="0.3358465239981183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2.7347311829230463E-3"/>
                  <c:y val="8.333333333333333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4.1058392685700594E-3"/>
                  <c:y val="8.34492396180850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0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'таб. к диаграмме  2021'!$D$4:$D$13</c:f>
              <c:numCache>
                <c:formatCode>#,##0.0</c:formatCode>
                <c:ptCount val="10"/>
                <c:pt idx="0">
                  <c:v>295773.3</c:v>
                </c:pt>
                <c:pt idx="1">
                  <c:v>588425.30000000005</c:v>
                </c:pt>
                <c:pt idx="2">
                  <c:v>528411.9</c:v>
                </c:pt>
                <c:pt idx="3">
                  <c:v>818273.3</c:v>
                </c:pt>
                <c:pt idx="4">
                  <c:v>1431038.5</c:v>
                </c:pt>
                <c:pt idx="5">
                  <c:v>237511.4</c:v>
                </c:pt>
                <c:pt idx="6">
                  <c:v>392137.5</c:v>
                </c:pt>
                <c:pt idx="7">
                  <c:v>580929.4</c:v>
                </c:pt>
                <c:pt idx="8">
                  <c:v>352926.8</c:v>
                </c:pt>
                <c:pt idx="9">
                  <c:v>790367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71756288"/>
        <c:axId val="209470016"/>
      </c:barChart>
      <c:lineChart>
        <c:grouping val="standard"/>
        <c:varyColors val="0"/>
        <c:ser>
          <c:idx val="0"/>
          <c:order val="0"/>
          <c:tx>
            <c:strRef>
              <c:f>'таб. к диаграмме  2021 расх'!$C$3</c:f>
              <c:strCache>
                <c:ptCount val="1"/>
                <c:pt idx="0">
                  <c:v>расходы на душу населения, тыс.руб.</c:v>
                </c:pt>
              </c:strCache>
            </c:strRef>
          </c:tx>
          <c:spPr>
            <a:ln>
              <a:solidFill>
                <a:srgbClr val="0000FF"/>
              </a:solidFill>
            </a:ln>
          </c:spPr>
          <c:marker>
            <c:spPr>
              <a:solidFill>
                <a:srgbClr val="0000FF"/>
              </a:solidFill>
            </c:spPr>
          </c:marker>
          <c:dPt>
            <c:idx val="5"/>
            <c:marker>
              <c:spPr>
                <a:solidFill>
                  <a:srgbClr val="00FF00"/>
                </a:solidFill>
              </c:spPr>
            </c:marker>
            <c:bubble3D val="0"/>
          </c:dPt>
          <c:dPt>
            <c:idx val="7"/>
            <c:bubble3D val="0"/>
          </c:dPt>
          <c:dLbls>
            <c:dLbl>
              <c:idx val="0"/>
              <c:layout>
                <c:manualLayout>
                  <c:x val="-3.0110656417117198E-2"/>
                  <c:y val="1.66865304105816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5616207130635624E-2"/>
                  <c:y val="-2.07974712818882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4248604102852201E-2"/>
                  <c:y val="2.9197404003584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2806115203458081E-2"/>
                  <c:y val="-3.33905839895013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1478068455337051E-2"/>
                  <c:y val="2.2977741212509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3.2856160972778298E-2"/>
                  <c:y val="-1.88182683312232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3.5612650155547598E-2"/>
                  <c:y val="3.13765574533059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4.517401476640482E-2"/>
                  <c:y val="-4.58241460780165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3.6914887305926951E-2"/>
                  <c:y val="-1.46522309711286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2.7372261790467062E-2"/>
                  <c:y val="2.08623099045212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3.1478101059037117E-2"/>
                  <c:y val="-1.66898479236170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6.4322277087916116E-2"/>
                  <c:y val="1.25144356955380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'таб. к диаграмме 2 2019'!$C$3</c:f>
              <c:strCache>
                <c:ptCount val="1"/>
                <c:pt idx="0">
                  <c:v>доходы на душу населения, тыс.руб.</c:v>
                </c:pt>
              </c:strCache>
            </c:strRef>
          </c:cat>
          <c:val>
            <c:numRef>
              <c:f>'таб. к диаграмме  2021'!$C$4:$C$13</c:f>
              <c:numCache>
                <c:formatCode>#,##0.0</c:formatCode>
                <c:ptCount val="10"/>
                <c:pt idx="0">
                  <c:v>24978.74</c:v>
                </c:pt>
                <c:pt idx="1">
                  <c:v>41333.61</c:v>
                </c:pt>
                <c:pt idx="2">
                  <c:v>27378.85</c:v>
                </c:pt>
                <c:pt idx="3">
                  <c:v>38492.49</c:v>
                </c:pt>
                <c:pt idx="4">
                  <c:v>30668.18</c:v>
                </c:pt>
                <c:pt idx="5">
                  <c:v>31508.54</c:v>
                </c:pt>
                <c:pt idx="6">
                  <c:v>21458.77</c:v>
                </c:pt>
                <c:pt idx="7">
                  <c:v>20706.8</c:v>
                </c:pt>
                <c:pt idx="8">
                  <c:v>30866.400000000001</c:v>
                </c:pt>
                <c:pt idx="9">
                  <c:v>22663.5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71974400"/>
        <c:axId val="268245184"/>
      </c:lineChart>
      <c:catAx>
        <c:axId val="27175628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209470016"/>
        <c:crosses val="autoZero"/>
        <c:auto val="1"/>
        <c:lblAlgn val="ctr"/>
        <c:lblOffset val="100"/>
        <c:noMultiLvlLbl val="0"/>
      </c:catAx>
      <c:valAx>
        <c:axId val="209470016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271756288"/>
        <c:crosses val="autoZero"/>
        <c:crossBetween val="between"/>
      </c:valAx>
      <c:valAx>
        <c:axId val="268245184"/>
        <c:scaling>
          <c:orientation val="minMax"/>
          <c:max val="60000"/>
        </c:scaling>
        <c:delete val="0"/>
        <c:axPos val="r"/>
        <c:minorGridlines>
          <c:spPr>
            <a:ln>
              <a:noFill/>
            </a:ln>
          </c:spPr>
        </c:minorGridlines>
        <c:numFmt formatCode="#,##0.0" sourceLinked="1"/>
        <c:majorTickMark val="out"/>
        <c:minorTickMark val="none"/>
        <c:tickLblPos val="nextTo"/>
        <c:spPr>
          <a:noFill/>
          <a:ln>
            <a:noFill/>
          </a:ln>
          <a:effectLst>
            <a:glow rad="127000">
              <a:schemeClr val="bg1"/>
            </a:glow>
          </a:effectLst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271974400"/>
        <c:crosses val="max"/>
        <c:crossBetween val="between"/>
        <c:majorUnit val="5000"/>
        <c:minorUnit val="5000"/>
      </c:valAx>
      <c:catAx>
        <c:axId val="271974400"/>
        <c:scaling>
          <c:orientation val="minMax"/>
        </c:scaling>
        <c:delete val="1"/>
        <c:axPos val="b"/>
        <c:majorTickMark val="out"/>
        <c:minorTickMark val="none"/>
        <c:tickLblPos val="nextTo"/>
        <c:crossAx val="268245184"/>
        <c:crosses val="autoZero"/>
        <c:auto val="1"/>
        <c:lblAlgn val="ctr"/>
        <c:lblOffset val="100"/>
        <c:noMultiLvlLbl val="0"/>
      </c:catAx>
    </c:plotArea>
    <c:legend>
      <c:legendPos val="b"/>
      <c:layout>
        <c:manualLayout>
          <c:xMode val="edge"/>
          <c:yMode val="edge"/>
          <c:x val="2.8716507752586072E-2"/>
          <c:y val="0.95392421259842519"/>
          <c:w val="0.88497289978297644"/>
          <c:h val="3.9808398950131232E-2"/>
        </c:manualLayout>
      </c:layout>
      <c:overlay val="0"/>
      <c:txPr>
        <a:bodyPr/>
        <a:lstStyle/>
        <a:p>
          <a:pPr>
            <a:defRPr sz="1200" b="1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  <c:userShapes r:id="rId3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8.9174200546020307E-2"/>
          <c:y val="0.14578838582677164"/>
          <c:w val="0.67992566268512056"/>
          <c:h val="0.76056135170603678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'таб. к диаграмме  2022 расх'!$D$3</c:f>
              <c:strCache>
                <c:ptCount val="1"/>
                <c:pt idx="0">
                  <c:v>расходы, тыс.руб</c:v>
                </c:pt>
              </c:strCache>
            </c:strRef>
          </c:tx>
          <c:spPr>
            <a:solidFill>
              <a:srgbClr val="FF9900"/>
            </a:solidFill>
          </c:spPr>
          <c:invertIfNegative val="0"/>
          <c:dPt>
            <c:idx val="5"/>
            <c:invertIfNegative val="0"/>
            <c:bubble3D val="0"/>
            <c:spPr>
              <a:solidFill>
                <a:srgbClr val="00FF00"/>
              </a:solidFill>
            </c:spPr>
          </c:dPt>
          <c:dPt>
            <c:idx val="7"/>
            <c:invertIfNegative val="0"/>
            <c:bubble3D val="0"/>
          </c:dPt>
          <c:dLbls>
            <c:dLbl>
              <c:idx val="0"/>
              <c:layout>
                <c:manualLayout>
                  <c:x val="-1.3688964732699914E-3"/>
                  <c:y val="0.1629131965341161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660940080491113E-3"/>
                  <c:y val="0.2400087777161644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2635296014700437E-6"/>
                  <c:y val="0.227613045946350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0479553537109921E-6"/>
                  <c:y val="0.2178202420967703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9.1619055297597008E-6"/>
                  <c:y val="0.6578062214034359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3757176125858731E-3"/>
                  <c:y val="0.125298241638504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0"/>
                  <c:y val="0.2254002204941276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1.3616747359700507E-3"/>
                  <c:y val="0.3464922971598569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1.3731001711012804E-3"/>
                  <c:y val="0.1691339758060913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2.4575464244531907E-5"/>
                  <c:y val="0.3906223308778504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2.7347311829230463E-3"/>
                  <c:y val="8.333333333333333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4.1058392685700594E-3"/>
                  <c:y val="8.34492396180850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0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'таб. к диаграмме  2022'!$D$4:$D$13</c:f>
              <c:numCache>
                <c:formatCode>#,##0.0</c:formatCode>
                <c:ptCount val="10"/>
                <c:pt idx="0">
                  <c:v>289062.40000000002</c:v>
                </c:pt>
                <c:pt idx="1">
                  <c:v>431946</c:v>
                </c:pt>
                <c:pt idx="2">
                  <c:v>416407.6</c:v>
                </c:pt>
                <c:pt idx="3">
                  <c:v>393390.5</c:v>
                </c:pt>
                <c:pt idx="4">
                  <c:v>1104739.6000000001</c:v>
                </c:pt>
                <c:pt idx="5">
                  <c:v>229785.5</c:v>
                </c:pt>
                <c:pt idx="6">
                  <c:v>403586.6</c:v>
                </c:pt>
                <c:pt idx="7">
                  <c:v>627206.19999999995</c:v>
                </c:pt>
                <c:pt idx="8">
                  <c:v>335915.6</c:v>
                </c:pt>
                <c:pt idx="9">
                  <c:v>689110.9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71975424"/>
        <c:axId val="268251648"/>
      </c:barChart>
      <c:lineChart>
        <c:grouping val="standard"/>
        <c:varyColors val="0"/>
        <c:ser>
          <c:idx val="0"/>
          <c:order val="0"/>
          <c:tx>
            <c:strRef>
              <c:f>'таб. к диаграмме  2022 расх'!$C$3</c:f>
              <c:strCache>
                <c:ptCount val="1"/>
                <c:pt idx="0">
                  <c:v>расходы на душу населения, тыс.руб.</c:v>
                </c:pt>
              </c:strCache>
            </c:strRef>
          </c:tx>
          <c:spPr>
            <a:ln>
              <a:solidFill>
                <a:srgbClr val="0000FF"/>
              </a:solidFill>
            </a:ln>
          </c:spPr>
          <c:marker>
            <c:spPr>
              <a:solidFill>
                <a:srgbClr val="0000FF"/>
              </a:solidFill>
            </c:spPr>
          </c:marker>
          <c:dPt>
            <c:idx val="5"/>
            <c:marker>
              <c:spPr>
                <a:solidFill>
                  <a:srgbClr val="00FF00"/>
                </a:solidFill>
              </c:spPr>
            </c:marker>
            <c:bubble3D val="0"/>
          </c:dPt>
          <c:dPt>
            <c:idx val="7"/>
            <c:bubble3D val="0"/>
          </c:dPt>
          <c:dLbls>
            <c:dLbl>
              <c:idx val="0"/>
              <c:layout>
                <c:manualLayout>
                  <c:x val="-3.0104512551056055E-2"/>
                  <c:y val="2.92026601210484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6986720410763792E-2"/>
                  <c:y val="-2.28834929002993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7911484351573143E-2"/>
                  <c:y val="2.91919836324502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1011814977796927E-2"/>
                  <c:y val="-2.92346895868428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2.0526872084492984E-2"/>
                  <c:y val="2.2977610253633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3.2856160972778298E-2"/>
                  <c:y val="-1.88182683312232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3.9710177669827776E-2"/>
                  <c:y val="3.13982389378437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2.8747300395039456E-2"/>
                  <c:y val="2.30145997375328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3.2812790531542381E-2"/>
                  <c:y val="-2.29855643044619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3.5576484025024731E-2"/>
                  <c:y val="2.086236876640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3.1478101059037117E-2"/>
                  <c:y val="-1.66898479236170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6.4322277087916116E-2"/>
                  <c:y val="1.25144356955380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'таб. к диаграмме 2 2019'!$C$3</c:f>
              <c:strCache>
                <c:ptCount val="1"/>
                <c:pt idx="0">
                  <c:v>доходы на душу населения, тыс.руб.</c:v>
                </c:pt>
              </c:strCache>
            </c:strRef>
          </c:cat>
          <c:val>
            <c:numRef>
              <c:f>'таб. к диаграмме  2022'!$C$4:$C$13</c:f>
              <c:numCache>
                <c:formatCode>#,##0.0</c:formatCode>
                <c:ptCount val="10"/>
                <c:pt idx="0">
                  <c:v>24411.99</c:v>
                </c:pt>
                <c:pt idx="1">
                  <c:v>30341.81</c:v>
                </c:pt>
                <c:pt idx="2">
                  <c:v>21575.52</c:v>
                </c:pt>
                <c:pt idx="3">
                  <c:v>18505.53</c:v>
                </c:pt>
                <c:pt idx="4">
                  <c:v>23675.360000000001</c:v>
                </c:pt>
                <c:pt idx="5">
                  <c:v>30483.62</c:v>
                </c:pt>
                <c:pt idx="6">
                  <c:v>22085.29</c:v>
                </c:pt>
                <c:pt idx="7">
                  <c:v>22356.31</c:v>
                </c:pt>
                <c:pt idx="8">
                  <c:v>29378.66</c:v>
                </c:pt>
                <c:pt idx="9">
                  <c:v>19760.02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71976448"/>
        <c:axId val="268252800"/>
      </c:lineChart>
      <c:catAx>
        <c:axId val="27197542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268251648"/>
        <c:crosses val="autoZero"/>
        <c:auto val="1"/>
        <c:lblAlgn val="ctr"/>
        <c:lblOffset val="100"/>
        <c:noMultiLvlLbl val="0"/>
      </c:catAx>
      <c:valAx>
        <c:axId val="268251648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271975424"/>
        <c:crosses val="autoZero"/>
        <c:crossBetween val="between"/>
      </c:valAx>
      <c:valAx>
        <c:axId val="268252800"/>
        <c:scaling>
          <c:orientation val="minMax"/>
          <c:max val="50000"/>
        </c:scaling>
        <c:delete val="0"/>
        <c:axPos val="r"/>
        <c:minorGridlines>
          <c:spPr>
            <a:ln>
              <a:noFill/>
            </a:ln>
          </c:spPr>
        </c:minorGridlines>
        <c:numFmt formatCode="#,##0.0" sourceLinked="1"/>
        <c:majorTickMark val="out"/>
        <c:minorTickMark val="none"/>
        <c:tickLblPos val="nextTo"/>
        <c:spPr>
          <a:noFill/>
          <a:ln>
            <a:noFill/>
          </a:ln>
          <a:effectLst>
            <a:glow rad="127000">
              <a:schemeClr val="bg1"/>
            </a:glow>
          </a:effectLst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271976448"/>
        <c:crosses val="max"/>
        <c:crossBetween val="between"/>
        <c:majorUnit val="5000"/>
        <c:minorUnit val="5000"/>
      </c:valAx>
      <c:catAx>
        <c:axId val="271976448"/>
        <c:scaling>
          <c:orientation val="minMax"/>
        </c:scaling>
        <c:delete val="1"/>
        <c:axPos val="b"/>
        <c:majorTickMark val="out"/>
        <c:minorTickMark val="none"/>
        <c:tickLblPos val="nextTo"/>
        <c:crossAx val="268252800"/>
        <c:crosses val="autoZero"/>
        <c:auto val="1"/>
        <c:lblAlgn val="ctr"/>
        <c:lblOffset val="100"/>
        <c:noMultiLvlLbl val="0"/>
      </c:catAx>
    </c:plotArea>
    <c:legend>
      <c:legendPos val="b"/>
      <c:layout>
        <c:manualLayout>
          <c:xMode val="edge"/>
          <c:yMode val="edge"/>
          <c:x val="2.8716507752586072E-2"/>
          <c:y val="0.95392421259842519"/>
          <c:w val="0.88497289978297644"/>
          <c:h val="3.9808398950131232E-2"/>
        </c:manualLayout>
      </c:layout>
      <c:overlay val="0"/>
      <c:txPr>
        <a:bodyPr/>
        <a:lstStyle/>
        <a:p>
          <a:pPr>
            <a:defRPr sz="1200" b="1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  <c:userShapes r:id="rId3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8.9174200546020307E-2"/>
          <c:y val="0.14578838582677164"/>
          <c:w val="0.67992566268512056"/>
          <c:h val="0.76056135170603678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'таб. к диаграмме  2023 расх'!$D$3</c:f>
              <c:strCache>
                <c:ptCount val="1"/>
                <c:pt idx="0">
                  <c:v>расходы, тыс.руб</c:v>
                </c:pt>
              </c:strCache>
            </c:strRef>
          </c:tx>
          <c:spPr>
            <a:solidFill>
              <a:srgbClr val="FF9900"/>
            </a:solidFill>
          </c:spPr>
          <c:invertIfNegative val="0"/>
          <c:dPt>
            <c:idx val="5"/>
            <c:invertIfNegative val="0"/>
            <c:bubble3D val="0"/>
            <c:spPr>
              <a:solidFill>
                <a:srgbClr val="00FF00"/>
              </a:solidFill>
            </c:spPr>
          </c:dPt>
          <c:dPt>
            <c:idx val="7"/>
            <c:invertIfNegative val="0"/>
            <c:bubble3D val="0"/>
          </c:dPt>
          <c:dLbls>
            <c:dLbl>
              <c:idx val="0"/>
              <c:layout>
                <c:manualLayout>
                  <c:x val="-1.3688964732699914E-3"/>
                  <c:y val="0.1316228722579492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8024652208676733E-6"/>
                  <c:y val="0.1502829105224843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7.5450986715668134E-7"/>
                  <c:y val="0.1818253641832387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5569750880243546E-6"/>
                  <c:y val="0.1644814905823515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7253974272938124E-3"/>
                  <c:y val="0.613943264154067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375687062074389E-3"/>
                  <c:y val="0.116954198192421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1.3688964732699789E-3"/>
                  <c:y val="0.156521264937228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7.2217372999282352E-6"/>
                  <c:y val="0.2894194026948114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1.3731001711012804E-3"/>
                  <c:y val="0.1461877380035689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1.3934719375145108E-3"/>
                  <c:y val="0.2934730190350293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2.7347311829230463E-3"/>
                  <c:y val="8.333333333333333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4.1058392685700594E-3"/>
                  <c:y val="8.34492396180850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0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'таб. к диаграмме  2023'!$D$4:$D$13</c:f>
              <c:numCache>
                <c:formatCode>#,##0.0</c:formatCode>
                <c:ptCount val="10"/>
                <c:pt idx="0">
                  <c:v>305356.90000000002</c:v>
                </c:pt>
                <c:pt idx="1">
                  <c:v>352125.4</c:v>
                </c:pt>
                <c:pt idx="2">
                  <c:v>443345.6</c:v>
                </c:pt>
                <c:pt idx="3">
                  <c:v>400663</c:v>
                </c:pt>
                <c:pt idx="4">
                  <c:v>1590624.3</c:v>
                </c:pt>
                <c:pt idx="5">
                  <c:v>261663.4</c:v>
                </c:pt>
                <c:pt idx="6">
                  <c:v>409876.2</c:v>
                </c:pt>
                <c:pt idx="7">
                  <c:v>749663.5</c:v>
                </c:pt>
                <c:pt idx="8">
                  <c:v>356884.9</c:v>
                </c:pt>
                <c:pt idx="9">
                  <c:v>724698.7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8970880"/>
        <c:axId val="268248768"/>
      </c:barChart>
      <c:lineChart>
        <c:grouping val="standard"/>
        <c:varyColors val="0"/>
        <c:ser>
          <c:idx val="0"/>
          <c:order val="0"/>
          <c:tx>
            <c:strRef>
              <c:f>'таб. к диаграмме  2023 расх'!$C$3</c:f>
              <c:strCache>
                <c:ptCount val="1"/>
                <c:pt idx="0">
                  <c:v>расходы на душу населения, тыс.руб.</c:v>
                </c:pt>
              </c:strCache>
            </c:strRef>
          </c:tx>
          <c:spPr>
            <a:ln>
              <a:solidFill>
                <a:srgbClr val="0000FF"/>
              </a:solidFill>
            </a:ln>
          </c:spPr>
          <c:marker>
            <c:spPr>
              <a:solidFill>
                <a:srgbClr val="0000FF"/>
              </a:solidFill>
            </c:spPr>
          </c:marker>
          <c:dPt>
            <c:idx val="5"/>
            <c:marker>
              <c:spPr>
                <a:solidFill>
                  <a:srgbClr val="00FF00"/>
                </a:solidFill>
              </c:spPr>
            </c:marker>
            <c:bubble3D val="0"/>
          </c:dPt>
          <c:dPt>
            <c:idx val="7"/>
            <c:bubble3D val="0"/>
          </c:dPt>
          <c:dLbls>
            <c:dLbl>
              <c:idx val="0"/>
              <c:layout>
                <c:manualLayout>
                  <c:x val="-3.0104545327792512E-2"/>
                  <c:y val="-1.66897965879265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7389139326283049E-2"/>
                  <c:y val="-2.08189885127552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1940726747275201E-2"/>
                  <c:y val="-2.29558727034120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9642943160765692E-2"/>
                  <c:y val="2.07760826771653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6.9807145122212227E-2"/>
                  <c:y val="-2.05448491362884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4.1085218009158887E-3"/>
                  <c:y val="1.24801581565744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3.2856503163836343E-2"/>
                  <c:y val="2.71509186351706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1.7754802832559386E-2"/>
                  <c:y val="2.09824209151426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3.2812790531542381E-2"/>
                  <c:y val="-2.29855643044619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3.5576433681924077E-2"/>
                  <c:y val="1.87763298634197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3.1478101059037117E-2"/>
                  <c:y val="-1.66898479236170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6.4322277087916116E-2"/>
                  <c:y val="1.25144356955380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'таб. к диаграмме 2 2019'!$C$3</c:f>
              <c:strCache>
                <c:ptCount val="1"/>
                <c:pt idx="0">
                  <c:v>доходы на душу населения, тыс.руб.</c:v>
                </c:pt>
              </c:strCache>
            </c:strRef>
          </c:cat>
          <c:val>
            <c:numRef>
              <c:f>'таб. к диаграмме  2023'!$C$4:$C$13</c:f>
              <c:numCache>
                <c:formatCode>#,##0.0</c:formatCode>
                <c:ptCount val="10"/>
                <c:pt idx="0">
                  <c:v>25788.1</c:v>
                </c:pt>
                <c:pt idx="1">
                  <c:v>24734.86</c:v>
                </c:pt>
                <c:pt idx="2">
                  <c:v>22971.27</c:v>
                </c:pt>
                <c:pt idx="3">
                  <c:v>18847.63</c:v>
                </c:pt>
                <c:pt idx="4">
                  <c:v>34088.22</c:v>
                </c:pt>
                <c:pt idx="5">
                  <c:v>34712.58</c:v>
                </c:pt>
                <c:pt idx="6">
                  <c:v>22429.47</c:v>
                </c:pt>
                <c:pt idx="7">
                  <c:v>26721.21</c:v>
                </c:pt>
                <c:pt idx="8">
                  <c:v>31212.6</c:v>
                </c:pt>
                <c:pt idx="9">
                  <c:v>20780.490000000002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71977984"/>
        <c:axId val="268253376"/>
      </c:lineChart>
      <c:catAx>
        <c:axId val="23897088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268248768"/>
        <c:crosses val="autoZero"/>
        <c:auto val="1"/>
        <c:lblAlgn val="ctr"/>
        <c:lblOffset val="100"/>
        <c:noMultiLvlLbl val="0"/>
      </c:catAx>
      <c:valAx>
        <c:axId val="268248768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238970880"/>
        <c:crosses val="autoZero"/>
        <c:crossBetween val="between"/>
      </c:valAx>
      <c:valAx>
        <c:axId val="268253376"/>
        <c:scaling>
          <c:orientation val="minMax"/>
          <c:max val="35000"/>
        </c:scaling>
        <c:delete val="0"/>
        <c:axPos val="r"/>
        <c:minorGridlines>
          <c:spPr>
            <a:ln>
              <a:noFill/>
            </a:ln>
          </c:spPr>
        </c:minorGridlines>
        <c:numFmt formatCode="#,##0.0" sourceLinked="1"/>
        <c:majorTickMark val="out"/>
        <c:minorTickMark val="none"/>
        <c:tickLblPos val="nextTo"/>
        <c:spPr>
          <a:noFill/>
          <a:ln>
            <a:noFill/>
          </a:ln>
          <a:effectLst>
            <a:glow rad="127000">
              <a:schemeClr val="bg1"/>
            </a:glow>
          </a:effectLst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271977984"/>
        <c:crosses val="max"/>
        <c:crossBetween val="between"/>
        <c:majorUnit val="5000"/>
        <c:minorUnit val="5000"/>
      </c:valAx>
      <c:catAx>
        <c:axId val="271977984"/>
        <c:scaling>
          <c:orientation val="minMax"/>
        </c:scaling>
        <c:delete val="1"/>
        <c:axPos val="b"/>
        <c:majorTickMark val="out"/>
        <c:minorTickMark val="none"/>
        <c:tickLblPos val="nextTo"/>
        <c:crossAx val="268253376"/>
        <c:crosses val="autoZero"/>
        <c:auto val="1"/>
        <c:lblAlgn val="ctr"/>
        <c:lblOffset val="100"/>
        <c:noMultiLvlLbl val="0"/>
      </c:catAx>
    </c:plotArea>
    <c:legend>
      <c:legendPos val="b"/>
      <c:layout>
        <c:manualLayout>
          <c:xMode val="edge"/>
          <c:yMode val="edge"/>
          <c:x val="2.8716507752586072E-2"/>
          <c:y val="0.95392421259842519"/>
          <c:w val="0.88497289978297644"/>
          <c:h val="3.9808398950131232E-2"/>
        </c:manualLayout>
      </c:layout>
      <c:overlay val="0"/>
      <c:txPr>
        <a:bodyPr/>
        <a:lstStyle/>
        <a:p>
          <a:pPr>
            <a:defRPr sz="1200" b="1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  <c:userShapes r:id="rId3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FFFF00"/>
            </a:solidFill>
          </c:spPr>
          <c:invertIfNegative val="0"/>
          <c:dLbls>
            <c:dLbl>
              <c:idx val="0"/>
              <c:layout>
                <c:manualLayout>
                  <c:x val="7.9419216648869261E-3"/>
                  <c:y val="3.16560268232304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2.71337372770546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1.80891581847031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1.35668686385273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1648017216278646E-16"/>
                  <c:y val="3.16560268232304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Лист8!$C$4:$C$8</c:f>
              <c:strCache>
                <c:ptCount val="5"/>
                <c:pt idx="0">
                  <c:v>Исполнено 2019</c:v>
                </c:pt>
                <c:pt idx="1">
                  <c:v>Ожидаемое 2020</c:v>
                </c:pt>
                <c:pt idx="2">
                  <c:v>Прогноз 2021</c:v>
                </c:pt>
                <c:pt idx="3">
                  <c:v>Прогноз 2022</c:v>
                </c:pt>
                <c:pt idx="4">
                  <c:v>Прогноз 2023</c:v>
                </c:pt>
              </c:strCache>
            </c:strRef>
          </c:cat>
          <c:val>
            <c:numRef>
              <c:f>Лист8!$D$4:$D$8</c:f>
              <c:numCache>
                <c:formatCode>General</c:formatCode>
                <c:ptCount val="5"/>
                <c:pt idx="0" formatCode="0.0">
                  <c:v>234.4</c:v>
                </c:pt>
                <c:pt idx="1">
                  <c:v>260.39999999999998</c:v>
                </c:pt>
                <c:pt idx="2" formatCode="#,##0.0">
                  <c:v>256.3</c:v>
                </c:pt>
                <c:pt idx="3" formatCode="0.0">
                  <c:v>266.60000000000002</c:v>
                </c:pt>
                <c:pt idx="4">
                  <c:v>277.3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72143872"/>
        <c:axId val="276437760"/>
      </c:barChart>
      <c:catAx>
        <c:axId val="27214387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276437760"/>
        <c:crosses val="autoZero"/>
        <c:auto val="1"/>
        <c:lblAlgn val="ctr"/>
        <c:lblOffset val="100"/>
        <c:noMultiLvlLbl val="0"/>
      </c:catAx>
      <c:valAx>
        <c:axId val="276437760"/>
        <c:scaling>
          <c:orientation val="minMax"/>
          <c:max val="300"/>
          <c:min val="0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272143872"/>
        <c:crosses val="autoZero"/>
        <c:crossBetween val="between"/>
        <c:majorUnit val="50"/>
      </c:valAx>
      <c:sp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c:spPr>
    </c:plotArea>
    <c:plotVisOnly val="1"/>
    <c:dispBlanksAs val="gap"/>
    <c:showDLblsOverMax val="0"/>
  </c:chart>
  <c:externalData r:id="rId2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'консолидация на душу населения'!$A$3</c:f>
              <c:strCache>
                <c:ptCount val="1"/>
                <c:pt idx="0">
                  <c:v>Расходы консолидированного бюджета, млн. руб.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5747134246988429E-2"/>
                  <c:y val="-1.90669505190114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74725824114781E-2"/>
                  <c:y val="-4.7667751631200135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411</a:t>
                    </a:r>
                    <a:r>
                      <a:rPr lang="ru-RU" dirty="0" smtClean="0"/>
                      <a:t>,0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7241774723443429E-3"/>
                  <c:y val="-6.19675891867870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4172532417033028E-2"/>
                  <c:y val="-7.62678020760455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1023080768803466E-2"/>
                  <c:y val="-6.6734326816539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'консолидация на душу населения'!$B$2:$F$2</c:f>
              <c:strCache>
                <c:ptCount val="5"/>
                <c:pt idx="0">
                  <c:v>факт 2019год</c:v>
                </c:pt>
                <c:pt idx="1">
                  <c:v>ожидаемое 2020 год</c:v>
                </c:pt>
                <c:pt idx="2">
                  <c:v>прогноз 2021 год</c:v>
                </c:pt>
                <c:pt idx="3">
                  <c:v>прогноз 2022 год</c:v>
                </c:pt>
                <c:pt idx="4">
                  <c:v>прогноз 2023 год</c:v>
                </c:pt>
              </c:strCache>
            </c:strRef>
          </c:cat>
          <c:val>
            <c:numRef>
              <c:f>'консолидация на душу населения'!$B$3:$F$3</c:f>
              <c:numCache>
                <c:formatCode>General</c:formatCode>
                <c:ptCount val="5"/>
                <c:pt idx="0">
                  <c:v>395.8</c:v>
                </c:pt>
                <c:pt idx="1">
                  <c:v>411</c:v>
                </c:pt>
                <c:pt idx="2">
                  <c:v>378.2</c:v>
                </c:pt>
                <c:pt idx="3">
                  <c:v>364.7</c:v>
                </c:pt>
                <c:pt idx="4">
                  <c:v>398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04319744"/>
        <c:axId val="106770368"/>
        <c:axId val="0"/>
      </c:bar3DChart>
      <c:catAx>
        <c:axId val="204319744"/>
        <c:scaling>
          <c:orientation val="minMax"/>
        </c:scaling>
        <c:delete val="0"/>
        <c:axPos val="b"/>
        <c:majorTickMark val="out"/>
        <c:minorTickMark val="none"/>
        <c:tickLblPos val="nextTo"/>
        <c:crossAx val="106770368"/>
        <c:crosses val="autoZero"/>
        <c:auto val="1"/>
        <c:lblAlgn val="ctr"/>
        <c:lblOffset val="100"/>
        <c:noMultiLvlLbl val="0"/>
      </c:catAx>
      <c:valAx>
        <c:axId val="1067703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0431974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'консолидация на душу населения'!$A$6</c:f>
              <c:strCache>
                <c:ptCount val="1"/>
                <c:pt idx="0">
                  <c:v>Расходы на душу населения, тыс. руб. на душу населения</c:v>
                </c:pt>
              </c:strCache>
            </c:strRef>
          </c:tx>
          <c:dLbls>
            <c:dLbl>
              <c:idx val="0"/>
              <c:layout>
                <c:manualLayout>
                  <c:x val="-6.1111111111111109E-2"/>
                  <c:y val="-6.48148148148148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1666666666666616E-2"/>
                  <c:y val="-6.94444444444444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5000000000000001E-2"/>
                  <c:y val="-7.87037037037037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7222222222222117E-2"/>
                  <c:y val="-6.94444444444444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4444444444444446E-2"/>
                  <c:y val="-6.4814814814814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'консолидация на душу населения'!$B$5:$F$5</c:f>
              <c:strCache>
                <c:ptCount val="5"/>
                <c:pt idx="0">
                  <c:v>факт 2019 год</c:v>
                </c:pt>
                <c:pt idx="1">
                  <c:v>ожидаемое 2020 год</c:v>
                </c:pt>
                <c:pt idx="2">
                  <c:v>прогноз 2021год</c:v>
                </c:pt>
                <c:pt idx="3">
                  <c:v>прогноз 2022 год</c:v>
                </c:pt>
                <c:pt idx="4">
                  <c:v>прогноз 2023 год</c:v>
                </c:pt>
              </c:strCache>
            </c:strRef>
          </c:cat>
          <c:val>
            <c:numRef>
              <c:f>'консолидация на душу населения'!$B$6:$F$6</c:f>
              <c:numCache>
                <c:formatCode>0.0</c:formatCode>
                <c:ptCount val="5"/>
                <c:pt idx="0">
                  <c:v>50.685106927903696</c:v>
                </c:pt>
                <c:pt idx="1">
                  <c:v>53.795811518324605</c:v>
                </c:pt>
                <c:pt idx="2">
                  <c:v>50.172459538339076</c:v>
                </c:pt>
                <c:pt idx="3">
                  <c:v>48.381533563279383</c:v>
                </c:pt>
                <c:pt idx="4">
                  <c:v>52.799150968426638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0745600"/>
        <c:axId val="106772096"/>
      </c:lineChart>
      <c:catAx>
        <c:axId val="110745600"/>
        <c:scaling>
          <c:orientation val="minMax"/>
        </c:scaling>
        <c:delete val="0"/>
        <c:axPos val="b"/>
        <c:majorTickMark val="out"/>
        <c:minorTickMark val="none"/>
        <c:tickLblPos val="nextTo"/>
        <c:crossAx val="106772096"/>
        <c:crosses val="autoZero"/>
        <c:auto val="1"/>
        <c:lblAlgn val="ctr"/>
        <c:lblOffset val="100"/>
        <c:noMultiLvlLbl val="0"/>
      </c:catAx>
      <c:valAx>
        <c:axId val="106772096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110745600"/>
        <c:crosses val="autoZero"/>
        <c:crossBetween val="between"/>
      </c:valAx>
    </c:plotArea>
    <c:plotVisOnly val="1"/>
    <c:dispBlanksAs val="zero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ru-RU" sz="1600"/>
              <a:t>Инвестиции всего,млн.руб.</a:t>
            </a: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1"/>
          <c:order val="0"/>
          <c:tx>
            <c:strRef>
              <c:f>Лист1!$D$3</c:f>
              <c:strCache>
                <c:ptCount val="1"/>
                <c:pt idx="0">
                  <c:v>млн.руб.</c:v>
                </c:pt>
              </c:strCache>
            </c:strRef>
          </c:tx>
          <c:dLbls>
            <c:dLbl>
              <c:idx val="0"/>
              <c:layout>
                <c:manualLayout>
                  <c:x val="-0.05"/>
                  <c:y val="3.70370370370370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1666666666666664E-2"/>
                  <c:y val="-5.55555555555555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1666666666666664E-2"/>
                  <c:y val="3.70370370370369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4444444444444446E-2"/>
                  <c:y val="4.62962962962963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5.5555555555555552E-2"/>
                  <c:y val="4.62962962962962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4.7222222222222221E-2"/>
                  <c:y val="4.62962962962962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Lit>
              <c:formatCode>General</c:formatCode>
              <c:ptCount val="6"/>
              <c:pt idx="0">
                <c:v>2017</c:v>
              </c:pt>
              <c:pt idx="1">
                <c:v>2018</c:v>
              </c:pt>
              <c:pt idx="2">
                <c:v>2019</c:v>
              </c:pt>
              <c:pt idx="3">
                <c:v>2020</c:v>
              </c:pt>
              <c:pt idx="4">
                <c:v>2021</c:v>
              </c:pt>
              <c:pt idx="5">
                <c:v>2022</c:v>
              </c:pt>
            </c:numLit>
          </c:cat>
          <c:val>
            <c:numRef>
              <c:f>Лист1!$D$4:$D$9</c:f>
              <c:numCache>
                <c:formatCode>General</c:formatCode>
                <c:ptCount val="6"/>
                <c:pt idx="0">
                  <c:v>185</c:v>
                </c:pt>
                <c:pt idx="1">
                  <c:v>227.8</c:v>
                </c:pt>
                <c:pt idx="2">
                  <c:v>97.4</c:v>
                </c:pt>
                <c:pt idx="3">
                  <c:v>105</c:v>
                </c:pt>
                <c:pt idx="4">
                  <c:v>112.9</c:v>
                </c:pt>
                <c:pt idx="5">
                  <c:v>121.3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38969344"/>
        <c:axId val="193458688"/>
      </c:lineChart>
      <c:catAx>
        <c:axId val="2389693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93458688"/>
        <c:crosses val="autoZero"/>
        <c:auto val="1"/>
        <c:lblAlgn val="ctr"/>
        <c:lblOffset val="100"/>
        <c:noMultiLvlLbl val="0"/>
      </c:catAx>
      <c:valAx>
        <c:axId val="1934586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3896934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20"/>
      <c:rAngAx val="1"/>
    </c:view3D>
    <c:floor>
      <c:thickness val="0"/>
      <c:spPr>
        <a:solidFill>
          <a:schemeClr val="bg1">
            <a:alpha val="0"/>
          </a:schemeClr>
        </a:solidFill>
        <a:ln>
          <a:noFill/>
        </a:ln>
        <a:effectLst>
          <a:outerShdw blurRad="50800" dist="50800" dir="5400000" algn="ctr" rotWithShape="0">
            <a:schemeClr val="bg1"/>
          </a:outerShdw>
        </a:effectLst>
        <a:scene3d>
          <a:camera prst="orthographicFront"/>
          <a:lightRig rig="threePt" dir="t"/>
        </a:scene3d>
        <a:sp3d/>
      </c:spPr>
    </c:floor>
    <c:sideWall>
      <c:thickness val="0"/>
      <c:spPr>
        <a:noFill/>
      </c:spPr>
    </c:sideWall>
    <c:backWall>
      <c:thickness val="0"/>
      <c:spPr>
        <a:noFill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Лист7!$D$3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3333FF"/>
            </a:solidFill>
          </c:spPr>
          <c:invertIfNegative val="0"/>
          <c:dLbls>
            <c:dLbl>
              <c:idx val="0"/>
              <c:layout>
                <c:manualLayout>
                  <c:x val="-1.368613089523353E-3"/>
                  <c:y val="-1.87762431842258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474452358093412E-3"/>
                  <c:y val="-3.54659268376861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368613089523353E-3"/>
                  <c:y val="-2.29485408949733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368613089523353E-3"/>
                  <c:y val="-2.08623099045212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4.1058392685700594E-3"/>
                  <c:y val="-1.87760789140691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Лист7!$C$4:$C$8</c:f>
              <c:strCache>
                <c:ptCount val="5"/>
                <c:pt idx="0">
                  <c:v>Исполнено 2019</c:v>
                </c:pt>
                <c:pt idx="1">
                  <c:v>Ожидаемое 2020</c:v>
                </c:pt>
                <c:pt idx="2">
                  <c:v>Прогноз 2021</c:v>
                </c:pt>
                <c:pt idx="3">
                  <c:v>Прогноз 2022</c:v>
                </c:pt>
                <c:pt idx="4">
                  <c:v>Прогноз 2023</c:v>
                </c:pt>
              </c:strCache>
            </c:strRef>
          </c:cat>
          <c:val>
            <c:numRef>
              <c:f>Лист7!$D$4:$D$8</c:f>
              <c:numCache>
                <c:formatCode>General</c:formatCode>
                <c:ptCount val="5"/>
                <c:pt idx="0" formatCode="0.0">
                  <c:v>395.6</c:v>
                </c:pt>
                <c:pt idx="1">
                  <c:v>405.4</c:v>
                </c:pt>
                <c:pt idx="2">
                  <c:v>378.1</c:v>
                </c:pt>
                <c:pt idx="3">
                  <c:v>362.8</c:v>
                </c:pt>
                <c:pt idx="4">
                  <c:v>394.2</c:v>
                </c:pt>
              </c:numCache>
            </c:numRef>
          </c:val>
        </c:ser>
        <c:ser>
          <c:idx val="1"/>
          <c:order val="1"/>
          <c:tx>
            <c:strRef>
              <c:f>Лист7!$E$3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1.5054743984756883E-2"/>
                  <c:y val="-1.87762431842258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1058392685700594E-3"/>
                  <c:y val="-3.33796958472340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5054743984756883E-2"/>
                  <c:y val="-2.29485408949733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0948904716186824E-2"/>
                  <c:y val="-2.71211671460343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0529196342850296E-2"/>
                  <c:y val="-2.08623099045212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Лист7!$C$4:$C$8</c:f>
              <c:strCache>
                <c:ptCount val="5"/>
                <c:pt idx="0">
                  <c:v>Исполнено 2019</c:v>
                </c:pt>
                <c:pt idx="1">
                  <c:v>Ожидаемое 2020</c:v>
                </c:pt>
                <c:pt idx="2">
                  <c:v>Прогноз 2021</c:v>
                </c:pt>
                <c:pt idx="3">
                  <c:v>Прогноз 2022</c:v>
                </c:pt>
                <c:pt idx="4">
                  <c:v>Прогноз 2023</c:v>
                </c:pt>
              </c:strCache>
            </c:strRef>
          </c:cat>
          <c:val>
            <c:numRef>
              <c:f>Лист7!$E$4:$E$8</c:f>
              <c:numCache>
                <c:formatCode>General</c:formatCode>
                <c:ptCount val="5"/>
                <c:pt idx="0">
                  <c:v>394.5</c:v>
                </c:pt>
                <c:pt idx="1">
                  <c:v>405.6</c:v>
                </c:pt>
                <c:pt idx="2">
                  <c:v>378.1</c:v>
                </c:pt>
                <c:pt idx="3">
                  <c:v>362.8</c:v>
                </c:pt>
                <c:pt idx="4">
                  <c:v>394.2</c:v>
                </c:pt>
              </c:numCache>
            </c:numRef>
          </c:val>
        </c:ser>
        <c:ser>
          <c:idx val="2"/>
          <c:order val="2"/>
          <c:tx>
            <c:strRef>
              <c:f>Лист7!$F$3</c:f>
              <c:strCache>
                <c:ptCount val="1"/>
                <c:pt idx="0">
                  <c:v>Дефицит ( профицит)</c:v>
                </c:pt>
              </c:strCache>
            </c:strRef>
          </c:tx>
          <c:spPr>
            <a:solidFill>
              <a:srgbClr val="00FF00"/>
            </a:solidFill>
          </c:spPr>
          <c:invertIfNegative val="0"/>
          <c:dLbls>
            <c:dLbl>
              <c:idx val="0"/>
              <c:layout>
                <c:manualLayout>
                  <c:x val="1.6423357074280238E-2"/>
                  <c:y val="3.54660911078428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686130895233531E-2"/>
                  <c:y val="7.927694190733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9.5802916266634706E-3"/>
                  <c:y val="-1.4603616933164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779197016380369E-2"/>
                  <c:y val="-1.25173859427127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0948904716186824E-2"/>
                  <c:y val="-1.4603616933164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Лист7!$C$4:$C$8</c:f>
              <c:strCache>
                <c:ptCount val="5"/>
                <c:pt idx="0">
                  <c:v>Исполнено 2019</c:v>
                </c:pt>
                <c:pt idx="1">
                  <c:v>Ожидаемое 2020</c:v>
                </c:pt>
                <c:pt idx="2">
                  <c:v>Прогноз 2021</c:v>
                </c:pt>
                <c:pt idx="3">
                  <c:v>Прогноз 2022</c:v>
                </c:pt>
                <c:pt idx="4">
                  <c:v>Прогноз 2023</c:v>
                </c:pt>
              </c:strCache>
            </c:strRef>
          </c:cat>
          <c:val>
            <c:numRef>
              <c:f>Лист7!$F$4:$F$8</c:f>
              <c:numCache>
                <c:formatCode>General</c:formatCode>
                <c:ptCount val="5"/>
                <c:pt idx="0">
                  <c:v>1.1000000000000227</c:v>
                </c:pt>
                <c:pt idx="1">
                  <c:v>-0.20000000000004547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04872192"/>
        <c:axId val="106773824"/>
        <c:axId val="0"/>
      </c:bar3DChart>
      <c:catAx>
        <c:axId val="20487219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>
                <a:latin typeface="Arial Narrow" pitchFamily="34" charset="0"/>
              </a:defRPr>
            </a:pPr>
            <a:endParaRPr lang="ru-RU"/>
          </a:p>
        </c:txPr>
        <c:crossAx val="106773824"/>
        <c:crosses val="autoZero"/>
        <c:auto val="1"/>
        <c:lblAlgn val="ctr"/>
        <c:lblOffset val="100"/>
        <c:noMultiLvlLbl val="0"/>
      </c:catAx>
      <c:valAx>
        <c:axId val="106773824"/>
        <c:scaling>
          <c:orientation val="minMax"/>
          <c:max val="500"/>
          <c:min val="-50"/>
        </c:scaling>
        <c:delete val="0"/>
        <c:axPos val="l"/>
        <c:majorGridlines>
          <c:spPr>
            <a:ln>
              <a:solidFill>
                <a:schemeClr val="bg1">
                  <a:lumMod val="50000"/>
                </a:schemeClr>
              </a:solidFill>
            </a:ln>
          </c:spPr>
        </c:majorGridlines>
        <c:numFmt formatCode="0.0" sourceLinked="1"/>
        <c:majorTickMark val="out"/>
        <c:minorTickMark val="none"/>
        <c:tickLblPos val="nextTo"/>
        <c:spPr>
          <a:noFill/>
        </c:spPr>
        <c:txPr>
          <a:bodyPr/>
          <a:lstStyle/>
          <a:p>
            <a:pPr>
              <a:defRPr sz="1200" b="1"/>
            </a:pPr>
            <a:endParaRPr lang="ru-RU"/>
          </a:p>
        </c:txPr>
        <c:crossAx val="204872192"/>
        <c:crosses val="autoZero"/>
        <c:crossBetween val="between"/>
        <c:majorUnit val="50"/>
        <c:minorUnit val="10"/>
      </c:valAx>
      <c:spPr>
        <a:noFill/>
        <a:ln>
          <a:noFill/>
        </a:ln>
      </c:spPr>
    </c:plotArea>
    <c:legend>
      <c:legendPos val="b"/>
      <c:layout>
        <c:manualLayout>
          <c:xMode val="edge"/>
          <c:yMode val="edge"/>
          <c:x val="0.13185024527809625"/>
          <c:y val="0.93966833526816196"/>
          <c:w val="0.74998553257423073"/>
          <c:h val="4.7814278789125253E-2"/>
        </c:manualLayout>
      </c:layout>
      <c:overlay val="0"/>
      <c:txPr>
        <a:bodyPr/>
        <a:lstStyle/>
        <a:p>
          <a:pPr>
            <a:defRPr sz="1400" b="1">
              <a:latin typeface="Arial Narrow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9975091464612128E-3"/>
          <c:y val="0.12478492418221337"/>
          <c:w val="0.9194444444444444"/>
          <c:h val="0.68248833479148452"/>
        </c:manualLayout>
      </c:layout>
      <c:pie3DChart>
        <c:varyColors val="1"/>
        <c:ser>
          <c:idx val="0"/>
          <c:order val="0"/>
          <c:tx>
            <c:strRef>
              <c:f>Лист1!$C$5</c:f>
              <c:strCache>
                <c:ptCount val="1"/>
                <c:pt idx="0">
                  <c:v>тыс.руб</c:v>
                </c:pt>
              </c:strCache>
            </c:strRef>
          </c:tx>
          <c:explosion val="30"/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explosion val="2"/>
            <c:spPr>
              <a:solidFill>
                <a:srgbClr val="0000FF"/>
              </a:solidFill>
            </c:spPr>
          </c:dPt>
          <c:dLbls>
            <c:dLbl>
              <c:idx val="0"/>
              <c:layout>
                <c:manualLayout>
                  <c:x val="0.10091397237526452"/>
                  <c:y val="0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4.095330271216098E-2"/>
                  <c:y val="7.500364537766113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5.0487095363079618E-2"/>
                  <c:y val="-1.8904564012831814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Лист1!$B$6:$B$8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Лист1!$C$6:$C$8</c:f>
              <c:numCache>
                <c:formatCode>#,##0.0</c:formatCode>
                <c:ptCount val="3"/>
                <c:pt idx="0">
                  <c:v>58992.5</c:v>
                </c:pt>
                <c:pt idx="1">
                  <c:v>2015.4</c:v>
                </c:pt>
                <c:pt idx="2">
                  <c:v>334629.90000000002</c:v>
                </c:pt>
              </c:numCache>
            </c:numRef>
          </c:val>
        </c:ser>
        <c:ser>
          <c:idx val="1"/>
          <c:order val="1"/>
          <c:tx>
            <c:strRef>
              <c:f>Лист1!$D$5</c:f>
              <c:strCache>
                <c:ptCount val="1"/>
                <c:pt idx="0">
                  <c:v>%</c:v>
                </c:pt>
              </c:strCache>
            </c:strRef>
          </c:tx>
          <c:explosion val="25"/>
          <c:cat>
            <c:strRef>
              <c:f>Лист1!$B$6:$B$8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Лист1!$D$6:$D$8</c:f>
              <c:numCache>
                <c:formatCode>0</c:formatCode>
                <c:ptCount val="3"/>
                <c:pt idx="0">
                  <c:v>14.910734009743255</c:v>
                </c:pt>
                <c:pt idx="1">
                  <c:v>0.5094053197141426</c:v>
                </c:pt>
                <c:pt idx="2">
                  <c:v>84.579860670542601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0"/>
          <c:y val="0.7673075498733759"/>
          <c:w val="1"/>
          <c:h val="0.2049145536535826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6729703644039596E-3"/>
          <c:y val="0"/>
          <c:w val="0.94582123725383171"/>
          <c:h val="1"/>
        </c:manualLayout>
      </c:layout>
      <c:pie3DChart>
        <c:varyColors val="1"/>
        <c:ser>
          <c:idx val="1"/>
          <c:order val="1"/>
          <c:explosion val="25"/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solidFill>
                <a:srgbClr val="3333FF"/>
              </a:solidFill>
            </c:spPr>
          </c:dPt>
          <c:dLbls>
            <c:dLbl>
              <c:idx val="0"/>
              <c:layout>
                <c:manualLayout>
                  <c:x val="-0.10811461067366579"/>
                  <c:y val="-8.761993292505104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4.9602362204724408E-2"/>
                  <c:y val="3.072761738116069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1.6267279090113756E-2"/>
                  <c:y val="7.605752405949259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8</a:t>
                    </a:r>
                    <a:r>
                      <a:rPr lang="ru-RU" dirty="0" smtClean="0"/>
                      <a:t>4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Лист2!$B$5:$B$7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Лист2!$D$5:$D$7</c:f>
              <c:numCache>
                <c:formatCode>0.00</c:formatCode>
                <c:ptCount val="3"/>
                <c:pt idx="0" formatCode="0">
                  <c:v>14.734143458767788</c:v>
                </c:pt>
                <c:pt idx="1">
                  <c:v>0.57959209329116801</c:v>
                </c:pt>
                <c:pt idx="2" formatCode="0">
                  <c:v>84.686264447941042</c:v>
                </c:pt>
              </c:numCache>
            </c:numRef>
          </c:val>
        </c:ser>
        <c:ser>
          <c:idx val="0"/>
          <c:order val="0"/>
          <c:cat>
            <c:strRef>
              <c:f>Лист2!$B$5:$B$7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Лист2!$C$5:$C$7</c:f>
              <c:numCache>
                <c:formatCode>#,##0.0</c:formatCode>
                <c:ptCount val="3"/>
                <c:pt idx="0">
                  <c:v>57196</c:v>
                </c:pt>
                <c:pt idx="1">
                  <c:v>2249.9</c:v>
                </c:pt>
                <c:pt idx="2">
                  <c:v>328740.90000000002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2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2500000000000001E-2"/>
          <c:y val="8.9156706527350513E-2"/>
          <c:w val="0.97988065224680665"/>
          <c:h val="0.91084329347264947"/>
        </c:manualLayout>
      </c:layout>
      <c:pie3DChart>
        <c:varyColors val="1"/>
        <c:ser>
          <c:idx val="1"/>
          <c:order val="1"/>
          <c:tx>
            <c:strRef>
              <c:f>Лист5!$D$3:$D$4</c:f>
              <c:strCache>
                <c:ptCount val="1"/>
                <c:pt idx="0">
                  <c:v>прогноз на 2020 год %</c:v>
                </c:pt>
              </c:strCache>
            </c:strRef>
          </c:tx>
          <c:explosion val="15"/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solidFill>
                <a:srgbClr val="3333FF"/>
              </a:solidFill>
            </c:spPr>
          </c:dPt>
          <c:dLbls>
            <c:dLbl>
              <c:idx val="0"/>
              <c:layout>
                <c:manualLayout>
                  <c:x val="7.3123164512119199E-2"/>
                  <c:y val="-2.970044372242138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8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1772353455818023"/>
                  <c:y val="-5.923920968212306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5.0339457567804023E-2"/>
                  <c:y val="7.7140201224846897E-2"/>
                </c:manualLayout>
              </c:layout>
              <c:tx>
                <c:rich>
                  <a:bodyPr/>
                  <a:lstStyle/>
                  <a:p>
                    <a:r>
                      <a:rPr lang="en-US" sz="1200" b="1" dirty="0" smtClean="0"/>
                      <a:t>8</a:t>
                    </a:r>
                    <a:r>
                      <a:rPr lang="ru-RU" sz="1200" b="1" dirty="0" smtClean="0"/>
                      <a:t>1</a:t>
                    </a:r>
                    <a:r>
                      <a:rPr lang="en-US" sz="1200" b="1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Лист5!$B$5:$B$7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Лист5!$D$5:$D$7</c:f>
              <c:numCache>
                <c:formatCode>0</c:formatCode>
                <c:ptCount val="3"/>
                <c:pt idx="0">
                  <c:v>17.280175248012362</c:v>
                </c:pt>
                <c:pt idx="1">
                  <c:v>0.75702189613397652</c:v>
                </c:pt>
                <c:pt idx="2">
                  <c:v>81.962802855853667</c:v>
                </c:pt>
              </c:numCache>
            </c:numRef>
          </c:val>
        </c:ser>
        <c:ser>
          <c:idx val="0"/>
          <c:order val="0"/>
          <c:tx>
            <c:strRef>
              <c:f>Лист5!$C$3:$C$4</c:f>
              <c:strCache>
                <c:ptCount val="1"/>
                <c:pt idx="0">
                  <c:v>прогноз на 2020 год тыс.руб</c:v>
                </c:pt>
              </c:strCache>
            </c:strRef>
          </c:tx>
          <c:explosion val="25"/>
          <c:cat>
            <c:strRef>
              <c:f>Лист5!$B$5:$B$7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Лист5!$C$5:$C$7</c:f>
              <c:numCache>
                <c:formatCode>#,##0.0</c:formatCode>
                <c:ptCount val="3"/>
                <c:pt idx="0">
                  <c:v>57789.9</c:v>
                </c:pt>
                <c:pt idx="1">
                  <c:v>2531.6999999999998</c:v>
                </c:pt>
                <c:pt idx="2">
                  <c:v>274107.3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2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940949227373069"/>
          <c:y val="0.12356203303820018"/>
          <c:w val="0.78945916114790293"/>
          <c:h val="0.75769986059991412"/>
        </c:manualLayout>
      </c:layout>
      <c:pie3DChart>
        <c:varyColors val="1"/>
        <c:ser>
          <c:idx val="1"/>
          <c:order val="1"/>
          <c:explosion val="25"/>
          <c:dPt>
            <c:idx val="0"/>
            <c:bubble3D val="0"/>
            <c:spPr>
              <a:solidFill>
                <a:srgbClr val="FF0000"/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solidFill>
                <a:srgbClr val="3333FF"/>
              </a:solidFill>
            </c:spPr>
          </c:dPt>
          <c:dLbls>
            <c:dLbl>
              <c:idx val="0"/>
              <c:layout>
                <c:manualLayout>
                  <c:x val="0.19138334115520328"/>
                  <c:y val="6.264913340246362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18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4.0913377135805042E-2"/>
                  <c:y val="0.14685931986432227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6.6572586953120932E-2"/>
                  <c:y val="2.838400408282298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81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Лист6!$B$5:$B$7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Лист6!$D$5:$D$7</c:f>
              <c:numCache>
                <c:formatCode>0</c:formatCode>
                <c:ptCount val="3"/>
                <c:pt idx="0">
                  <c:v>17.505068272178612</c:v>
                </c:pt>
                <c:pt idx="1">
                  <c:v>0.76226813566342588</c:v>
                </c:pt>
                <c:pt idx="2">
                  <c:v>81.732663592157948</c:v>
                </c:pt>
              </c:numCache>
            </c:numRef>
          </c:val>
        </c:ser>
        <c:ser>
          <c:idx val="0"/>
          <c:order val="0"/>
          <c:explosion val="25"/>
          <c:cat>
            <c:strRef>
              <c:f>Лист6!$B$5:$B$7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Лист6!$C$5:$C$7</c:f>
              <c:numCache>
                <c:formatCode>#,##0.0</c:formatCode>
                <c:ptCount val="3"/>
                <c:pt idx="0">
                  <c:v>60010.7</c:v>
                </c:pt>
                <c:pt idx="1">
                  <c:v>2613.1999999999998</c:v>
                </c:pt>
                <c:pt idx="2">
                  <c:v>280195.09999999998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2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pie3DChart>
        <c:varyColors val="1"/>
        <c:ser>
          <c:idx val="1"/>
          <c:order val="1"/>
          <c:dPt>
            <c:idx val="0"/>
            <c:bubble3D val="0"/>
            <c:explosion val="17"/>
            <c:spPr>
              <a:solidFill>
                <a:srgbClr val="FF0000"/>
              </a:solidFill>
            </c:spPr>
          </c:dPt>
          <c:dPt>
            <c:idx val="1"/>
            <c:bubble3D val="0"/>
            <c:explosion val="56"/>
            <c:spPr>
              <a:solidFill>
                <a:srgbClr val="FFFF00"/>
              </a:solidFill>
            </c:spPr>
          </c:dPt>
          <c:dPt>
            <c:idx val="2"/>
            <c:bubble3D val="0"/>
            <c:explosion val="50"/>
            <c:spPr>
              <a:solidFill>
                <a:srgbClr val="3333FF"/>
              </a:solidFill>
            </c:spPr>
          </c:dPt>
          <c:dLbls>
            <c:dLbl>
              <c:idx val="0"/>
              <c:layout>
                <c:manualLayout>
                  <c:x val="-0.16346628152427509"/>
                  <c:y val="-4.7946868952545324E-2"/>
                </c:manualLayout>
              </c:layout>
              <c:tx>
                <c:rich>
                  <a:bodyPr/>
                  <a:lstStyle/>
                  <a:p>
                    <a:r>
                      <a:rPr lang="en-US" sz="1200" b="1"/>
                      <a:t> </a:t>
                    </a:r>
                    <a:r>
                      <a:rPr lang="ru-RU" sz="1200" b="1"/>
                      <a:t>16</a:t>
                    </a:r>
                    <a:r>
                      <a:rPr lang="en-US" sz="1200" b="1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8.1748139095656036E-2"/>
                  <c:y val="0.13962442328210911"/>
                </c:manualLayout>
              </c:layout>
              <c:tx>
                <c:rich>
                  <a:bodyPr/>
                  <a:lstStyle/>
                  <a:p>
                    <a:r>
                      <a:rPr lang="en-US" sz="1200" b="1"/>
                      <a:t> 1%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13419675591600932"/>
                  <c:y val="8.653283807040307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Лист3!$C$6:$C$8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Лист3!$E$6:$E$8</c:f>
              <c:numCache>
                <c:formatCode>0</c:formatCode>
                <c:ptCount val="3"/>
                <c:pt idx="0">
                  <c:v>16.170287028032561</c:v>
                </c:pt>
                <c:pt idx="1">
                  <c:v>0.60802343065333431</c:v>
                </c:pt>
                <c:pt idx="2">
                  <c:v>83.221689541314106</c:v>
                </c:pt>
              </c:numCache>
            </c:numRef>
          </c:val>
        </c:ser>
        <c:ser>
          <c:idx val="0"/>
          <c:order val="0"/>
          <c:cat>
            <c:strRef>
              <c:f>Лист3!$C$6:$C$8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Лист3!$D$6:$D$8</c:f>
              <c:numCache>
                <c:formatCode>#,##0.0</c:formatCode>
                <c:ptCount val="3"/>
                <c:pt idx="0">
                  <c:v>63934</c:v>
                </c:pt>
                <c:pt idx="1">
                  <c:v>2404</c:v>
                </c:pt>
                <c:pt idx="2">
                  <c:v>329041.5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50"/>
      <c:rotY val="5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4682048078446653E-2"/>
          <c:y val="2.7834261532674081E-2"/>
          <c:w val="0.92242661226977984"/>
          <c:h val="0.8671282353282163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Лист4!$B$5</c:f>
              <c:strCache>
                <c:ptCount val="1"/>
                <c:pt idx="0">
                  <c:v>2019 год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dLbl>
              <c:idx val="0"/>
              <c:layout>
                <c:manualLayout>
                  <c:x val="9.5798781920405935E-3"/>
                  <c:y val="0.4152004317321970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3254556415407396E-3"/>
                  <c:y val="0.1455438643018159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2307566918794085E-3"/>
                  <c:y val="0.4687083752940235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8.2125915421655173E-3"/>
                  <c:y val="-3.54040354330708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Лист4!$C$4:$F$4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Лист4!$C$5:$F$5</c:f>
              <c:numCache>
                <c:formatCode>#,##0.0</c:formatCode>
                <c:ptCount val="4"/>
                <c:pt idx="0">
                  <c:v>128472.2</c:v>
                </c:pt>
                <c:pt idx="1">
                  <c:v>36045.9</c:v>
                </c:pt>
                <c:pt idx="2">
                  <c:v>139726.5</c:v>
                </c:pt>
                <c:pt idx="3">
                  <c:v>6883.1</c:v>
                </c:pt>
              </c:numCache>
            </c:numRef>
          </c:val>
        </c:ser>
        <c:ser>
          <c:idx val="1"/>
          <c:order val="1"/>
          <c:tx>
            <c:strRef>
              <c:f>Лист4!$B$6</c:f>
              <c:strCache>
                <c:ptCount val="1"/>
                <c:pt idx="0">
                  <c:v>2020 год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dLbl>
              <c:idx val="0"/>
              <c:layout>
                <c:manualLayout>
                  <c:x val="1.124783949324392E-2"/>
                  <c:y val="0.5090587306308856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7500468982499215E-3"/>
                  <c:y val="0.1469228926773966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231439676101562E-3"/>
                  <c:y val="0.4105787827636833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5021426188151873E-2"/>
                  <c:y val="-3.74801509186351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Лист4!$C$4:$F$4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Лист4!$C$6:$F$6</c:f>
              <c:numCache>
                <c:formatCode>#,##0.0</c:formatCode>
                <c:ptCount val="4"/>
                <c:pt idx="0">
                  <c:v>146170.9</c:v>
                </c:pt>
                <c:pt idx="1">
                  <c:v>36767</c:v>
                </c:pt>
                <c:pt idx="2">
                  <c:v>128097.5</c:v>
                </c:pt>
                <c:pt idx="3">
                  <c:v>3692.7</c:v>
                </c:pt>
              </c:numCache>
            </c:numRef>
          </c:val>
        </c:ser>
        <c:ser>
          <c:idx val="2"/>
          <c:order val="2"/>
          <c:tx>
            <c:strRef>
              <c:f>Лист4!$B$7</c:f>
              <c:strCache>
                <c:ptCount val="1"/>
                <c:pt idx="0">
                  <c:v>2021 год</c:v>
                </c:pt>
              </c:strCache>
            </c:strRef>
          </c:tx>
          <c:spPr>
            <a:solidFill>
              <a:srgbClr val="00FF00"/>
            </a:solidFill>
          </c:spPr>
          <c:invertIfNegative val="0"/>
          <c:dLbls>
            <c:dLbl>
              <c:idx val="0"/>
              <c:layout>
                <c:manualLayout>
                  <c:x val="1.1252051229280535E-2"/>
                  <c:y val="0.47294939152519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040913839494751E-2"/>
                  <c:y val="-4.55136154855643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1259195387579364E-3"/>
                  <c:y val="0.4769441063325076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6408279430956376E-2"/>
                  <c:y val="-5.41666666666666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Лист4!$C$4:$F$4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Лист4!$C$7:$F$7</c:f>
              <c:numCache>
                <c:formatCode>#,##0.0</c:formatCode>
                <c:ptCount val="4"/>
                <c:pt idx="0">
                  <c:v>138129.4</c:v>
                </c:pt>
                <c:pt idx="1">
                  <c:v>10337.9</c:v>
                </c:pt>
                <c:pt idx="2">
                  <c:v>140733.6</c:v>
                </c:pt>
                <c:pt idx="3">
                  <c:v>0</c:v>
                </c:pt>
              </c:numCache>
            </c:numRef>
          </c:val>
        </c:ser>
        <c:ser>
          <c:idx val="3"/>
          <c:order val="3"/>
          <c:tx>
            <c:strRef>
              <c:f>Лист4!$B$8</c:f>
              <c:strCache>
                <c:ptCount val="1"/>
                <c:pt idx="0">
                  <c:v>2022 год</c:v>
                </c:pt>
              </c:strCache>
            </c:strRef>
          </c:tx>
          <c:spPr>
            <a:solidFill>
              <a:srgbClr val="3333FF"/>
            </a:solidFill>
          </c:spPr>
          <c:invertIfNegative val="0"/>
          <c:dLbls>
            <c:dLbl>
              <c:idx val="0"/>
              <c:layout>
                <c:manualLayout>
                  <c:x val="1.246286842445557E-2"/>
                  <c:y val="0.3588664879529514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673655914615283E-2"/>
                  <c:y val="-2.91666666666666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1095534011703618E-2"/>
                  <c:y val="0.457092282458460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77757526889998E-2"/>
                  <c:y val="-5.62500000000000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Лист4!$C$4:$F$4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Лист4!$C$8:$F$8</c:f>
              <c:numCache>
                <c:formatCode>#,##0.0</c:formatCode>
                <c:ptCount val="4"/>
                <c:pt idx="0">
                  <c:v>116805.4</c:v>
                </c:pt>
                <c:pt idx="1">
                  <c:v>17966.099999999999</c:v>
                </c:pt>
                <c:pt idx="2">
                  <c:v>134962.20000000001</c:v>
                </c:pt>
                <c:pt idx="3">
                  <c:v>0</c:v>
                </c:pt>
              </c:numCache>
            </c:numRef>
          </c:val>
        </c:ser>
        <c:ser>
          <c:idx val="4"/>
          <c:order val="4"/>
          <c:tx>
            <c:strRef>
              <c:f>Лист4!$B$9</c:f>
              <c:strCache>
                <c:ptCount val="1"/>
                <c:pt idx="0">
                  <c:v>2023 год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dLbl>
              <c:idx val="0"/>
              <c:layout>
                <c:manualLayout>
                  <c:x val="1.3830202837207524E-2"/>
                  <c:y val="0.3779902591468331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0704070221705785E-2"/>
                  <c:y val="0.1602908816583103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230623737617496E-2"/>
                  <c:y val="0.4632173486100110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230629032315381E-2"/>
                  <c:y val="-5.41666666666666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1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Лист4!$C$4:$F$4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Лист4!$C$9:$F$9</c:f>
              <c:numCache>
                <c:formatCode>#,##0.0</c:formatCode>
                <c:ptCount val="4"/>
                <c:pt idx="0">
                  <c:v>118438.9</c:v>
                </c:pt>
                <c:pt idx="1">
                  <c:v>41600.199999999997</c:v>
                </c:pt>
                <c:pt idx="2">
                  <c:v>136352.6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05393920"/>
        <c:axId val="201294400"/>
        <c:axId val="0"/>
      </c:bar3DChart>
      <c:catAx>
        <c:axId val="20539392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201294400"/>
        <c:crosses val="autoZero"/>
        <c:auto val="1"/>
        <c:lblAlgn val="ctr"/>
        <c:lblOffset val="100"/>
        <c:noMultiLvlLbl val="0"/>
      </c:catAx>
      <c:valAx>
        <c:axId val="201294400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#,##0.0" sourceLinked="1"/>
        <c:majorTickMark val="out"/>
        <c:minorTickMark val="none"/>
        <c:tickLblPos val="nextTo"/>
        <c:crossAx val="20539392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8.890917857942926E-2"/>
          <c:y val="0.95140375123154819"/>
          <c:w val="0.82031481930058769"/>
          <c:h val="4.8596248768451859E-2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40"/>
      <c:rotY val="18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19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0194909844104421E-2"/>
          <c:y val="4.1986818480891268E-3"/>
          <c:w val="0.91015565873713922"/>
          <c:h val="0.99163576393968278"/>
        </c:manualLayout>
      </c:layout>
      <c:pie3DChart>
        <c:varyColors val="1"/>
        <c:ser>
          <c:idx val="0"/>
          <c:order val="0"/>
          <c:explosion val="25"/>
          <c:dPt>
            <c:idx val="1"/>
            <c:bubble3D val="0"/>
            <c:explosion val="41"/>
          </c:dPt>
          <c:dPt>
            <c:idx val="2"/>
            <c:bubble3D val="0"/>
            <c:explosion val="58"/>
          </c:dPt>
          <c:dPt>
            <c:idx val="4"/>
            <c:bubble3D val="0"/>
            <c:explosion val="39"/>
          </c:dPt>
          <c:dPt>
            <c:idx val="6"/>
            <c:bubble3D val="0"/>
            <c:explosion val="8"/>
          </c:dPt>
          <c:dPt>
            <c:idx val="8"/>
            <c:bubble3D val="0"/>
            <c:explosion val="43"/>
          </c:dPt>
          <c:dPt>
            <c:idx val="9"/>
            <c:bubble3D val="0"/>
            <c:explosion val="61"/>
          </c:dPt>
          <c:dPt>
            <c:idx val="10"/>
            <c:bubble3D val="0"/>
            <c:explosion val="28"/>
          </c:dPt>
          <c:dPt>
            <c:idx val="11"/>
            <c:bubble3D val="0"/>
            <c:explosion val="37"/>
          </c:dPt>
          <c:dLbls>
            <c:dLbl>
              <c:idx val="0"/>
              <c:layout>
                <c:manualLayout>
                  <c:x val="9.608468593193388E-2"/>
                  <c:y val="0.2194935473269277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0390885475260284"/>
                  <c:y val="0.216341993968802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"/>
                  <c:y val="6.1092280473653032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0"/>
                  <c:y val="-4.701352722730872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3.8282209645695779E-2"/>
                  <c:y val="-8.5886019940868807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0.18260355628378355"/>
                  <c:y val="3.5269288319982786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1.2414804320420903E-2"/>
                  <c:y val="-9.7495780326382647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2.9046572741042914E-2"/>
                  <c:y val="-8.6766034267751327E-2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Социальная политика;    15 261,40; 4%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6.6414789248684727E-2"/>
                  <c:y val="2.6560984041663415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-1.8429503569310071E-2"/>
                  <c:y val="0.17258005899999146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-0.1680484577846055"/>
                  <c:y val="0.1520886482415785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1"/>
              <c:layout>
                <c:manualLayout>
                  <c:x val="-0.22965794694964209"/>
                  <c:y val="6.4698928829374312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2"/>
              <c:layout>
                <c:manualLayout>
                  <c:x val="-0.16405426138545726"/>
                  <c:y val="8.933987217506785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 i="0" baseline="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'таб по разделам'!$B$29:$B$40</c:f>
              <c:strCache>
                <c:ptCount val="12"/>
                <c:pt idx="0">
                  <c:v>Общемуниципальные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 Национальная экономика</c:v>
                </c:pt>
                <c:pt idx="4">
                  <c:v>Жилищно-коомунальное хозяйство</c:v>
                </c:pt>
                <c:pt idx="5">
                  <c:v>Образование</c:v>
                </c:pt>
                <c:pt idx="6">
                  <c:v>Культура</c:v>
                </c:pt>
                <c:pt idx="7">
                  <c:v>Социальная политика</c:v>
                </c:pt>
                <c:pt idx="8">
                  <c:v>Средства массовой информации</c:v>
                </c:pt>
                <c:pt idx="9">
                  <c:v>Обслуживание муниципального долга</c:v>
                </c:pt>
                <c:pt idx="10">
                  <c:v>Физическая культура и спорт</c:v>
                </c:pt>
                <c:pt idx="11">
                  <c:v>Межбюджетные трансферты</c:v>
                </c:pt>
              </c:strCache>
            </c:strRef>
          </c:cat>
          <c:val>
            <c:numRef>
              <c:f>'таб по разделам'!$C$29:$C$40</c:f>
              <c:numCache>
                <c:formatCode>#,##0.00</c:formatCode>
                <c:ptCount val="12"/>
                <c:pt idx="0">
                  <c:v>50680.46</c:v>
                </c:pt>
                <c:pt idx="1">
                  <c:v>375.5</c:v>
                </c:pt>
                <c:pt idx="2">
                  <c:v>4240.08</c:v>
                </c:pt>
                <c:pt idx="3">
                  <c:v>32025.17</c:v>
                </c:pt>
                <c:pt idx="4">
                  <c:v>5192.03</c:v>
                </c:pt>
                <c:pt idx="5">
                  <c:v>179681.74</c:v>
                </c:pt>
                <c:pt idx="6">
                  <c:v>46443.22</c:v>
                </c:pt>
                <c:pt idx="7">
                  <c:v>15261.4</c:v>
                </c:pt>
                <c:pt idx="8">
                  <c:v>1498.6</c:v>
                </c:pt>
                <c:pt idx="9">
                  <c:v>0</c:v>
                </c:pt>
                <c:pt idx="10">
                  <c:v>3200</c:v>
                </c:pt>
                <c:pt idx="11">
                  <c:v>39545.4</c:v>
                </c:pt>
              </c:numCache>
            </c:numRef>
          </c:val>
        </c:ser>
        <c:ser>
          <c:idx val="1"/>
          <c:order val="1"/>
          <c:explosion val="25"/>
          <c:cat>
            <c:strRef>
              <c:f>'таб по разделам'!$B$29:$B$40</c:f>
              <c:strCache>
                <c:ptCount val="12"/>
                <c:pt idx="0">
                  <c:v>Общемуниципальные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 Национальная экономика</c:v>
                </c:pt>
                <c:pt idx="4">
                  <c:v>Жилищно-коомунальное хозяйство</c:v>
                </c:pt>
                <c:pt idx="5">
                  <c:v>Образование</c:v>
                </c:pt>
                <c:pt idx="6">
                  <c:v>Культура</c:v>
                </c:pt>
                <c:pt idx="7">
                  <c:v>Социальная политика</c:v>
                </c:pt>
                <c:pt idx="8">
                  <c:v>Средства массовой информации</c:v>
                </c:pt>
                <c:pt idx="9">
                  <c:v>Обслуживание муниципального долга</c:v>
                </c:pt>
                <c:pt idx="10">
                  <c:v>Физическая культура и спорт</c:v>
                </c:pt>
                <c:pt idx="11">
                  <c:v>Межбюджетные трансферты</c:v>
                </c:pt>
              </c:strCache>
            </c:strRef>
          </c:cat>
          <c:val>
            <c:numRef>
              <c:f>'таб по разделам'!$D$29:$D$40</c:f>
              <c:numCache>
                <c:formatCode>0.00</c:formatCode>
                <c:ptCount val="12"/>
                <c:pt idx="0">
                  <c:v>13.402437592491317</c:v>
                </c:pt>
                <c:pt idx="1">
                  <c:v>9.930090050446444E-2</c:v>
                </c:pt>
                <c:pt idx="2">
                  <c:v>1.1212883148095063</c:v>
                </c:pt>
                <c:pt idx="3">
                  <c:v>8.4690498530188005</c:v>
                </c:pt>
                <c:pt idx="4">
                  <c:v>1.3730313034519162</c:v>
                </c:pt>
                <c:pt idx="5">
                  <c:v>47.51680049589627</c:v>
                </c:pt>
                <c:pt idx="6">
                  <c:v>12.281900315118385</c:v>
                </c:pt>
                <c:pt idx="7">
                  <c:v>4.0358742022871734</c:v>
                </c:pt>
                <c:pt idx="8">
                  <c:v>0.39630447269238456</c:v>
                </c:pt>
                <c:pt idx="9">
                  <c:v>0</c:v>
                </c:pt>
                <c:pt idx="10">
                  <c:v>0.84623936515122833</c:v>
                </c:pt>
                <c:pt idx="11">
                  <c:v>10.457773184578558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18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7549444951181754E-2"/>
          <c:y val="9.1690558525243937E-2"/>
          <c:w val="0.84490111009763647"/>
          <c:h val="0.82912917069105552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ru-RU" sz="1600"/>
              <a:t>Розничный таварооборот,млн.руб</a:t>
            </a:r>
          </a:p>
        </c:rich>
      </c:tx>
      <c:layout>
        <c:manualLayout>
          <c:xMode val="edge"/>
          <c:yMode val="edge"/>
          <c:x val="0.25836133791759774"/>
          <c:y val="3.969927117758143E-2"/>
        </c:manualLayout>
      </c:layout>
      <c:overlay val="1"/>
    </c:title>
    <c:autoTitleDeleted val="0"/>
    <c:plotArea>
      <c:layout>
        <c:manualLayout>
          <c:layoutTarget val="inner"/>
          <c:xMode val="edge"/>
          <c:yMode val="edge"/>
          <c:x val="6.3658596320833372E-2"/>
          <c:y val="0.21782527230727727"/>
          <c:w val="0.86052414360030571"/>
          <c:h val="0.73494747196110999"/>
        </c:manualLayout>
      </c:layout>
      <c:lineChart>
        <c:grouping val="standard"/>
        <c:varyColors val="0"/>
        <c:ser>
          <c:idx val="1"/>
          <c:order val="0"/>
          <c:tx>
            <c:strRef>
              <c:f>Лист1!$D$3</c:f>
              <c:strCache>
                <c:ptCount val="1"/>
                <c:pt idx="0">
                  <c:v>млн.руб.</c:v>
                </c:pt>
              </c:strCache>
            </c:strRef>
          </c:tx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Lit>
              <c:formatCode>General</c:formatCode>
              <c:ptCount val="6"/>
              <c:pt idx="0">
                <c:v>2017</c:v>
              </c:pt>
              <c:pt idx="1">
                <c:v>2018</c:v>
              </c:pt>
              <c:pt idx="2">
                <c:v>2019</c:v>
              </c:pt>
              <c:pt idx="3">
                <c:v>2020</c:v>
              </c:pt>
              <c:pt idx="4">
                <c:v>2021</c:v>
              </c:pt>
              <c:pt idx="5">
                <c:v>2022</c:v>
              </c:pt>
            </c:numLit>
          </c:cat>
          <c:val>
            <c:numRef>
              <c:f>Лист1!$D$4:$D$9</c:f>
              <c:numCache>
                <c:formatCode>General</c:formatCode>
                <c:ptCount val="6"/>
                <c:pt idx="0">
                  <c:v>604.4</c:v>
                </c:pt>
                <c:pt idx="1">
                  <c:v>612.79999999999995</c:v>
                </c:pt>
                <c:pt idx="2">
                  <c:v>655.7</c:v>
                </c:pt>
                <c:pt idx="3">
                  <c:v>699</c:v>
                </c:pt>
                <c:pt idx="4">
                  <c:v>747.3</c:v>
                </c:pt>
                <c:pt idx="5">
                  <c:v>799.7</c:v>
                </c:pt>
              </c:numCache>
            </c:numRef>
          </c:val>
          <c:smooth val="0"/>
        </c:ser>
        <c:dLbls>
          <c:dLblPos val="b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37817344"/>
        <c:axId val="193460416"/>
      </c:lineChart>
      <c:catAx>
        <c:axId val="23781734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год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193460416"/>
        <c:crosses val="autoZero"/>
        <c:auto val="1"/>
        <c:lblAlgn val="ctr"/>
        <c:lblOffset val="100"/>
        <c:noMultiLvlLbl val="0"/>
      </c:catAx>
      <c:valAx>
        <c:axId val="193460416"/>
        <c:scaling>
          <c:orientation val="minMax"/>
          <c:max val="900"/>
        </c:scaling>
        <c:delete val="0"/>
        <c:axPos val="l"/>
        <c:majorGridlines/>
        <c:numFmt formatCode="General" sourceLinked="0"/>
        <c:majorTickMark val="out"/>
        <c:minorTickMark val="none"/>
        <c:tickLblPos val="nextTo"/>
        <c:crossAx val="237817344"/>
        <c:crosses val="autoZero"/>
        <c:crossBetween val="between"/>
        <c:majorUnit val="200"/>
      </c:valAx>
    </c:plotArea>
    <c:plotVisOnly val="1"/>
    <c:dispBlanksAs val="gap"/>
    <c:showDLblsOverMax val="0"/>
  </c:chart>
  <c:externalData r:id="rId1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19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6611690715056987E-2"/>
          <c:y val="9.585612634945917E-2"/>
          <c:w val="0.84490111009763647"/>
          <c:h val="0.82912917069105552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19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6611690715056987E-2"/>
          <c:y val="9.585612634945917E-2"/>
          <c:w val="0.84490111009763647"/>
          <c:h val="0.82912917069105552"/>
        </c:manualLayout>
      </c:layout>
      <c:pie3DChart>
        <c:varyColors val="1"/>
        <c:ser>
          <c:idx val="0"/>
          <c:order val="0"/>
          <c:explosion val="25"/>
          <c:dPt>
            <c:idx val="0"/>
            <c:bubble3D val="0"/>
            <c:explosion val="12"/>
          </c:dPt>
          <c:dPt>
            <c:idx val="1"/>
            <c:bubble3D val="0"/>
            <c:explosion val="13"/>
          </c:dPt>
          <c:dPt>
            <c:idx val="2"/>
            <c:bubble3D val="0"/>
            <c:explosion val="33"/>
          </c:dPt>
          <c:dPt>
            <c:idx val="3"/>
            <c:bubble3D val="0"/>
            <c:explosion val="41"/>
          </c:dPt>
          <c:dPt>
            <c:idx val="4"/>
            <c:bubble3D val="0"/>
            <c:explosion val="17"/>
          </c:dPt>
          <c:dPt>
            <c:idx val="5"/>
            <c:bubble3D val="0"/>
            <c:explosion val="18"/>
          </c:dPt>
          <c:dPt>
            <c:idx val="6"/>
            <c:bubble3D val="0"/>
            <c:explosion val="44"/>
          </c:dPt>
          <c:dPt>
            <c:idx val="7"/>
            <c:bubble3D val="0"/>
            <c:explosion val="81"/>
          </c:dPt>
          <c:dPt>
            <c:idx val="8"/>
            <c:bubble3D val="0"/>
            <c:explosion val="58"/>
          </c:dPt>
          <c:dPt>
            <c:idx val="9"/>
            <c:bubble3D val="0"/>
            <c:explosion val="46"/>
          </c:dPt>
          <c:dPt>
            <c:idx val="10"/>
            <c:bubble3D val="0"/>
            <c:explosion val="38"/>
          </c:dPt>
          <c:dLbls>
            <c:dLbl>
              <c:idx val="0"/>
              <c:layout>
                <c:manualLayout>
                  <c:x val="8.0693902863252009E-2"/>
                  <c:y val="0.1020499246594031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7.8566591774492378E-2"/>
                  <c:y val="0.18784386322025548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4.9856657024344081E-2"/>
                  <c:y val="-1.4583375699534312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9.6889731949173806E-7"/>
                  <c:y val="-0.12954906399668856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3.4796547711195391E-2"/>
                  <c:y val="-0.1383196875899940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0.24922993528952156"/>
                  <c:y val="1.353993051633074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4.1016653191816906E-3"/>
                  <c:y val="-0.1146914833112154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1.7773883049787328E-2"/>
                  <c:y val="-0.10937482575191533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Социальная политика;    15 003,30; 4%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6.5664970378655943E-2"/>
                  <c:y val="1.442052548958381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0.10848851493732037"/>
                  <c:y val="0.13948646736891865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-6.4077579722471634E-2"/>
                  <c:y val="0.1899973409201111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1"/>
              <c:layout>
                <c:manualLayout>
                  <c:x val="-0.15479438987653465"/>
                  <c:y val="0.113283407515289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2"/>
              <c:layout>
                <c:manualLayout>
                  <c:x val="-0.25526741025684879"/>
                  <c:y val="0.1338724318807440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 i="0" baseline="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'[Диаграмма в Microsoft PowerPoint]таб по разделам'!$B$45:$B$57</c:f>
              <c:strCache>
                <c:ptCount val="13"/>
                <c:pt idx="0">
                  <c:v>Общемуниципальные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 Национальная экономика</c:v>
                </c:pt>
                <c:pt idx="4">
                  <c:v>Жилищно-коомунальное хозяйство</c:v>
                </c:pt>
                <c:pt idx="5">
                  <c:v>Образование</c:v>
                </c:pt>
                <c:pt idx="6">
                  <c:v>Культура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  <c:pt idx="10">
                  <c:v>Обслуживание муниципального долга</c:v>
                </c:pt>
                <c:pt idx="11">
                  <c:v>Условно утверждаемые расходы</c:v>
                </c:pt>
                <c:pt idx="12">
                  <c:v>Межбюджетные трансферты</c:v>
                </c:pt>
              </c:strCache>
            </c:strRef>
          </c:cat>
          <c:val>
            <c:numRef>
              <c:f>'[Диаграмма в Microsoft PowerPoint]таб по разделам'!$C$45:$C$57</c:f>
              <c:numCache>
                <c:formatCode>#,##0.00</c:formatCode>
                <c:ptCount val="13"/>
                <c:pt idx="0">
                  <c:v>43606.94</c:v>
                </c:pt>
                <c:pt idx="1">
                  <c:v>379.2</c:v>
                </c:pt>
                <c:pt idx="2">
                  <c:v>4174.5</c:v>
                </c:pt>
                <c:pt idx="3">
                  <c:v>30853.79</c:v>
                </c:pt>
                <c:pt idx="4">
                  <c:v>4451</c:v>
                </c:pt>
                <c:pt idx="5">
                  <c:v>171701.28</c:v>
                </c:pt>
                <c:pt idx="6">
                  <c:v>45297.3</c:v>
                </c:pt>
                <c:pt idx="7">
                  <c:v>15003.3</c:v>
                </c:pt>
                <c:pt idx="8">
                  <c:v>3135</c:v>
                </c:pt>
                <c:pt idx="9">
                  <c:v>1498.6</c:v>
                </c:pt>
                <c:pt idx="10">
                  <c:v>0</c:v>
                </c:pt>
                <c:pt idx="11">
                  <c:v>5000</c:v>
                </c:pt>
                <c:pt idx="12">
                  <c:v>37723</c:v>
                </c:pt>
              </c:numCache>
            </c:numRef>
          </c:val>
        </c:ser>
        <c:ser>
          <c:idx val="1"/>
          <c:order val="1"/>
          <c:explosion val="25"/>
          <c:cat>
            <c:strRef>
              <c:f>'[Диаграмма в Microsoft PowerPoint]таб по разделам'!$B$45:$B$57</c:f>
              <c:strCache>
                <c:ptCount val="13"/>
                <c:pt idx="0">
                  <c:v>Общемуниципальные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 Национальная экономика</c:v>
                </c:pt>
                <c:pt idx="4">
                  <c:v>Жилищно-коомунальное хозяйство</c:v>
                </c:pt>
                <c:pt idx="5">
                  <c:v>Образование</c:v>
                </c:pt>
                <c:pt idx="6">
                  <c:v>Культура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  <c:pt idx="10">
                  <c:v>Обслуживание муниципального долга</c:v>
                </c:pt>
                <c:pt idx="11">
                  <c:v>Условно утверждаемые расходы</c:v>
                </c:pt>
                <c:pt idx="12">
                  <c:v>Межбюджетные трансферты</c:v>
                </c:pt>
              </c:strCache>
            </c:strRef>
          </c:cat>
          <c:val>
            <c:numRef>
              <c:f>'[Диаграмма в Microsoft PowerPoint]таб по разделам'!$D$45:$D$57</c:f>
              <c:numCache>
                <c:formatCode>0.00</c:formatCode>
                <c:ptCount val="13"/>
                <c:pt idx="0">
                  <c:v>12.186703789581866</c:v>
                </c:pt>
                <c:pt idx="1">
                  <c:v>0.10597391325806037</c:v>
                </c:pt>
                <c:pt idx="2">
                  <c:v>1.1666352871723973</c:v>
                </c:pt>
                <c:pt idx="3">
                  <c:v>8.6226183152489746</c:v>
                </c:pt>
                <c:pt idx="4">
                  <c:v>1.2439079322563997</c:v>
                </c:pt>
                <c:pt idx="5">
                  <c:v>47.98485377905574</c:v>
                </c:pt>
                <c:pt idx="6">
                  <c:v>12.659103747427054</c:v>
                </c:pt>
                <c:pt idx="7">
                  <c:v>4.1929283037570073</c:v>
                </c:pt>
                <c:pt idx="8">
                  <c:v>0.87612926704646443</c:v>
                </c:pt>
                <c:pt idx="9">
                  <c:v>0.41880935234316796</c:v>
                </c:pt>
                <c:pt idx="10">
                  <c:v>0</c:v>
                </c:pt>
                <c:pt idx="11">
                  <c:v>1.3973353541410916</c:v>
                </c:pt>
                <c:pt idx="12">
                  <c:v>10.542336312852878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18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491218231080902"/>
          <c:y val="9.7897117426765046E-2"/>
          <c:w val="0.84490111009763647"/>
          <c:h val="0.82919206694754943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40"/>
      <c:rotY val="19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4403875158656938E-2"/>
          <c:y val="0.12705596340085032"/>
          <c:w val="0.84490111009763647"/>
          <c:h val="0.82919206694754943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40"/>
      <c:rotY val="19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4403875158656938E-2"/>
          <c:y val="0.12705596340085032"/>
          <c:w val="0.84490111009763647"/>
          <c:h val="0.82919206694754943"/>
        </c:manualLayout>
      </c:layout>
      <c:pie3DChart>
        <c:varyColors val="1"/>
        <c:ser>
          <c:idx val="0"/>
          <c:order val="0"/>
          <c:explosion val="25"/>
          <c:dPt>
            <c:idx val="1"/>
            <c:bubble3D val="0"/>
            <c:explosion val="34"/>
          </c:dPt>
          <c:dPt>
            <c:idx val="2"/>
            <c:bubble3D val="0"/>
            <c:explosion val="51"/>
          </c:dPt>
          <c:dPt>
            <c:idx val="3"/>
            <c:bubble3D val="0"/>
            <c:explosion val="18"/>
          </c:dPt>
          <c:dPt>
            <c:idx val="4"/>
            <c:bubble3D val="0"/>
            <c:explosion val="44"/>
          </c:dPt>
          <c:dLbls>
            <c:dLbl>
              <c:idx val="0"/>
              <c:layout>
                <c:manualLayout>
                  <c:x val="-6.1246367980742629E-2"/>
                  <c:y val="0.1019019198940965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1.1148993800133709E-2"/>
                  <c:y val="9.7825580701216927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"/>
                  <c:y val="-7.0345222765311369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2.3242770142029582E-2"/>
                  <c:y val="-4.0345196525599716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2.5214583842452992E-2"/>
                  <c:y val="-0.13240706058159007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8.2019320462576775E-2"/>
                  <c:y val="-2.1030465253465046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2.0688074991008967E-2"/>
                  <c:y val="-0.21741624787714375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3.5353497042998998E-2"/>
                  <c:y val="-0.11223204601327021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0.10168580489938758"/>
                  <c:y val="-3.7155191060925206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8.1643700787401574E-2"/>
                  <c:y val="5.6436717929682925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-6.4618657042869634E-2"/>
                  <c:y val="9.2075161632808683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1"/>
              <c:layout>
                <c:manualLayout>
                  <c:x val="-0.24940866673032525"/>
                  <c:y val="0.10114624600386528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2"/>
              <c:layout>
                <c:manualLayout>
                  <c:x val="-0.24505205599300087"/>
                  <c:y val="-6.6322146867883389E-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200" b="1" i="0" baseline="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'[Диаграмма в Microsoft PowerPoint]таб по разделам'!$B$61:$B$73</c:f>
              <c:strCache>
                <c:ptCount val="13"/>
                <c:pt idx="0">
                  <c:v>Общемуниципальные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 Национальная экономика</c:v>
                </c:pt>
                <c:pt idx="4">
                  <c:v>Жилищно-коомунальное хозяйство</c:v>
                </c:pt>
                <c:pt idx="5">
                  <c:v>Образование</c:v>
                </c:pt>
                <c:pt idx="6">
                  <c:v>Культура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  <c:pt idx="10">
                  <c:v>Обслуживание муниципального долга</c:v>
                </c:pt>
                <c:pt idx="11">
                  <c:v>Условно утверждаемые расходы</c:v>
                </c:pt>
                <c:pt idx="12">
                  <c:v>Межбюджетные трансферты</c:v>
                </c:pt>
              </c:strCache>
            </c:strRef>
          </c:cat>
          <c:val>
            <c:numRef>
              <c:f>'[Диаграмма в Microsoft PowerPoint]таб по разделам'!$C$61:$C$73</c:f>
              <c:numCache>
                <c:formatCode>#,##0.00</c:formatCode>
                <c:ptCount val="13"/>
                <c:pt idx="0">
                  <c:v>44059.66</c:v>
                </c:pt>
                <c:pt idx="1">
                  <c:v>393.4</c:v>
                </c:pt>
                <c:pt idx="2">
                  <c:v>4174.5</c:v>
                </c:pt>
                <c:pt idx="3">
                  <c:v>30855.39</c:v>
                </c:pt>
                <c:pt idx="4">
                  <c:v>3729.9</c:v>
                </c:pt>
                <c:pt idx="5">
                  <c:v>178115.59</c:v>
                </c:pt>
                <c:pt idx="6">
                  <c:v>67144.67</c:v>
                </c:pt>
                <c:pt idx="7">
                  <c:v>15262.5</c:v>
                </c:pt>
                <c:pt idx="8">
                  <c:v>3135</c:v>
                </c:pt>
                <c:pt idx="9">
                  <c:v>1498.6</c:v>
                </c:pt>
                <c:pt idx="10">
                  <c:v>0</c:v>
                </c:pt>
                <c:pt idx="11">
                  <c:v>10000</c:v>
                </c:pt>
                <c:pt idx="12">
                  <c:v>35803.1</c:v>
                </c:pt>
              </c:numCache>
            </c:numRef>
          </c:val>
        </c:ser>
        <c:ser>
          <c:idx val="1"/>
          <c:order val="1"/>
          <c:explosion val="25"/>
          <c:cat>
            <c:strRef>
              <c:f>'[Диаграмма в Microsoft PowerPoint]таб по разделам'!$B$61:$B$73</c:f>
              <c:strCache>
                <c:ptCount val="13"/>
                <c:pt idx="0">
                  <c:v>Общемуниципальные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 Национальная экономика</c:v>
                </c:pt>
                <c:pt idx="4">
                  <c:v>Жилищно-коомунальное хозяйство</c:v>
                </c:pt>
                <c:pt idx="5">
                  <c:v>Образование</c:v>
                </c:pt>
                <c:pt idx="6">
                  <c:v>Культура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  <c:pt idx="10">
                  <c:v>Обслуживание муниципального долга</c:v>
                </c:pt>
                <c:pt idx="11">
                  <c:v>Условно утверждаемые расходы</c:v>
                </c:pt>
                <c:pt idx="12">
                  <c:v>Межбюджетные трансферты</c:v>
                </c:pt>
              </c:strCache>
            </c:strRef>
          </c:cat>
          <c:val>
            <c:numRef>
              <c:f>'[Диаграмма в Microsoft PowerPoint]таб по разделам'!$D$61:$D$73</c:f>
              <c:numCache>
                <c:formatCode>0.0</c:formatCode>
                <c:ptCount val="13"/>
                <c:pt idx="0">
                  <c:v>11.46872350066042</c:v>
                </c:pt>
                <c:pt idx="1">
                  <c:v>0.10240196645093969</c:v>
                </c:pt>
                <c:pt idx="2">
                  <c:v>1.0866217817728718</c:v>
                </c:pt>
                <c:pt idx="3">
                  <c:v>8.0316538170072693</c:v>
                </c:pt>
                <c:pt idx="4">
                  <c:v>0.97089246229120474</c:v>
                </c:pt>
                <c:pt idx="5">
                  <c:v>46.363463832153855</c:v>
                </c:pt>
                <c:pt idx="6">
                  <c:v>17.477748461360999</c:v>
                </c:pt>
                <c:pt idx="7">
                  <c:v>3.9728266724897479</c:v>
                </c:pt>
                <c:pt idx="8">
                  <c:v>0.81604007326816441</c:v>
                </c:pt>
                <c:pt idx="9">
                  <c:v>0.39008537601265431</c:v>
                </c:pt>
                <c:pt idx="10">
                  <c:v>0</c:v>
                </c:pt>
                <c:pt idx="11">
                  <c:v>2.6029986388139217</c:v>
                </c:pt>
                <c:pt idx="12">
                  <c:v>9.3195420565318727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нацпроекты!$N$21</c:f>
              <c:strCache>
                <c:ptCount val="1"/>
                <c:pt idx="0">
                  <c:v>Средства федерального бюджета</c:v>
                </c:pt>
              </c:strCache>
            </c:strRef>
          </c:tx>
          <c:invertIfNegative val="0"/>
          <c:cat>
            <c:strRef>
              <c:f>нацпроекты!$O$20:$Q$20</c:f>
              <c:strCache>
                <c:ptCount val="3"/>
                <c:pt idx="0">
                  <c:v>Переселение граждан из аварийного жилищного фонда</c:v>
                </c:pt>
                <c:pt idx="1">
                  <c:v>Поддержка государственных программ формирования современной городской среды</c:v>
                </c:pt>
                <c:pt idx="2">
                  <c:v>Поддержка отрасли культуры</c:v>
                </c:pt>
              </c:strCache>
            </c:strRef>
          </c:cat>
          <c:val>
            <c:numRef>
              <c:f>нацпроекты!$O$21:$Q$21</c:f>
              <c:numCache>
                <c:formatCode>General</c:formatCode>
                <c:ptCount val="3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13139200"/>
        <c:axId val="207729728"/>
        <c:axId val="0"/>
      </c:bar3DChart>
      <c:catAx>
        <c:axId val="313139200"/>
        <c:scaling>
          <c:orientation val="minMax"/>
        </c:scaling>
        <c:delete val="1"/>
        <c:axPos val="b"/>
        <c:majorTickMark val="out"/>
        <c:minorTickMark val="none"/>
        <c:tickLblPos val="nextTo"/>
        <c:crossAx val="207729728"/>
        <c:crosses val="autoZero"/>
        <c:auto val="1"/>
        <c:lblAlgn val="ctr"/>
        <c:lblOffset val="100"/>
        <c:noMultiLvlLbl val="0"/>
      </c:catAx>
      <c:valAx>
        <c:axId val="207729728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31313920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externalData r:id="rId1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'[Диаграмма в Microsoft PowerPoint]нацпроекты'!$I$21</c:f>
              <c:strCache>
                <c:ptCount val="1"/>
                <c:pt idx="0">
                  <c:v>Средства федерального бюджета</c:v>
                </c:pt>
              </c:strCache>
            </c:strRef>
          </c:tx>
          <c:invertIfNegative val="0"/>
          <c:cat>
            <c:strRef>
              <c:f>'[Диаграмма в Microsoft PowerPoint]нацпроекты'!$J$20:$L$20</c:f>
              <c:strCache>
                <c:ptCount val="3"/>
                <c:pt idx="0">
                  <c:v>Переселение граждан из аварийного жилищного фонда</c:v>
                </c:pt>
                <c:pt idx="1">
                  <c:v>Поддержка государственных программ формирования современной городской среды</c:v>
                </c:pt>
                <c:pt idx="2">
                  <c:v>Поддержка отрасли культуры</c:v>
                </c:pt>
              </c:strCache>
            </c:strRef>
          </c:cat>
          <c:val>
            <c:numRef>
              <c:f>'[Диаграмма в Microsoft PowerPoint]нацпроекты'!$J$21:$L$21</c:f>
              <c:numCache>
                <c:formatCode>General</c:formatCode>
                <c:ptCount val="3"/>
                <c:pt idx="1">
                  <c:v>2407</c:v>
                </c:pt>
              </c:numCache>
            </c:numRef>
          </c:val>
        </c:ser>
        <c:ser>
          <c:idx val="1"/>
          <c:order val="1"/>
          <c:tx>
            <c:strRef>
              <c:f>'[Диаграмма в Microsoft PowerPoint]нацпроекты'!$I$22</c:f>
              <c:strCache>
                <c:ptCount val="1"/>
                <c:pt idx="0">
                  <c:v>Средства областного бюджета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'[Диаграмма в Microsoft PowerPoint]нацпроекты'!$J$20:$L$20</c:f>
              <c:strCache>
                <c:ptCount val="3"/>
                <c:pt idx="0">
                  <c:v>Переселение граждан из аварийного жилищного фонда</c:v>
                </c:pt>
                <c:pt idx="1">
                  <c:v>Поддержка государственных программ формирования современной городской среды</c:v>
                </c:pt>
                <c:pt idx="2">
                  <c:v>Поддержка отрасли культуры</c:v>
                </c:pt>
              </c:strCache>
            </c:strRef>
          </c:cat>
          <c:val>
            <c:numRef>
              <c:f>'[Диаграмма в Microsoft PowerPoint]нацпроекты'!$J$22:$L$22</c:f>
              <c:numCache>
                <c:formatCode>General</c:formatCode>
                <c:ptCount val="3"/>
                <c:pt idx="1">
                  <c:v>100.3</c:v>
                </c:pt>
              </c:numCache>
            </c:numRef>
          </c:val>
        </c:ser>
        <c:ser>
          <c:idx val="2"/>
          <c:order val="2"/>
          <c:tx>
            <c:strRef>
              <c:f>'[Диаграмма в Microsoft PowerPoint]нацпроекты'!$I$23</c:f>
              <c:strCache>
                <c:ptCount val="1"/>
                <c:pt idx="0">
                  <c:v>Средства местного бюджета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'[Диаграмма в Microsoft PowerPoint]нацпроекты'!$J$20:$L$20</c:f>
              <c:strCache>
                <c:ptCount val="3"/>
                <c:pt idx="0">
                  <c:v>Переселение граждан из аварийного жилищного фонда</c:v>
                </c:pt>
                <c:pt idx="1">
                  <c:v>Поддержка государственных программ формирования современной городской среды</c:v>
                </c:pt>
                <c:pt idx="2">
                  <c:v>Поддержка отрасли культуры</c:v>
                </c:pt>
              </c:strCache>
            </c:strRef>
          </c:cat>
          <c:val>
            <c:numRef>
              <c:f>'[Диаграмма в Microsoft PowerPoint]нацпроекты'!$J$23:$L$23</c:f>
              <c:numCache>
                <c:formatCode>General</c:formatCode>
                <c:ptCount val="3"/>
                <c:pt idx="0">
                  <c:v>253.9</c:v>
                </c:pt>
                <c:pt idx="1">
                  <c:v>278.60000000000002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13141760"/>
        <c:axId val="207731456"/>
        <c:axId val="0"/>
      </c:bar3DChart>
      <c:catAx>
        <c:axId val="313141760"/>
        <c:scaling>
          <c:orientation val="minMax"/>
        </c:scaling>
        <c:delete val="0"/>
        <c:axPos val="b"/>
        <c:majorTickMark val="out"/>
        <c:minorTickMark val="none"/>
        <c:tickLblPos val="nextTo"/>
        <c:crossAx val="207731456"/>
        <c:crosses val="autoZero"/>
        <c:auto val="1"/>
        <c:lblAlgn val="ctr"/>
        <c:lblOffset val="100"/>
        <c:noMultiLvlLbl val="0"/>
      </c:catAx>
      <c:valAx>
        <c:axId val="207731456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31314176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percentStack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13139712"/>
        <c:axId val="271615680"/>
        <c:axId val="0"/>
      </c:bar3DChart>
      <c:catAx>
        <c:axId val="31313971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Arial Narrow" panose="020B0606020202030204" pitchFamily="34" charset="0"/>
              </a:defRPr>
            </a:pPr>
            <a:endParaRPr lang="ru-RU"/>
          </a:p>
        </c:txPr>
        <c:crossAx val="271615680"/>
        <c:crosses val="autoZero"/>
        <c:auto val="1"/>
        <c:lblAlgn val="ctr"/>
        <c:lblOffset val="100"/>
        <c:noMultiLvlLbl val="0"/>
      </c:catAx>
      <c:valAx>
        <c:axId val="271615680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313139712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200">
              <a:latin typeface="Arial Narrow" panose="020B0606020202030204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'[Диаграмма в Microsoft PowerPoint]нацпроекты'!$N$21</c:f>
              <c:strCache>
                <c:ptCount val="1"/>
                <c:pt idx="0">
                  <c:v>Средства федерального бюджета</c:v>
                </c:pt>
              </c:strCache>
            </c:strRef>
          </c:tx>
          <c:invertIfNegative val="0"/>
          <c:cat>
            <c:strRef>
              <c:f>'[Диаграмма в Microsoft PowerPoint]нацпроекты'!$O$20:$Q$20</c:f>
              <c:strCache>
                <c:ptCount val="3"/>
                <c:pt idx="0">
                  <c:v>Переселение граждан из аварийного жилищного фонда</c:v>
                </c:pt>
                <c:pt idx="1">
                  <c:v>Поддержка государственных программ формирования современной городской среды</c:v>
                </c:pt>
                <c:pt idx="2">
                  <c:v>Поддержка отрасли культуры</c:v>
                </c:pt>
              </c:strCache>
            </c:strRef>
          </c:cat>
          <c:val>
            <c:numRef>
              <c:f>'[Диаграмма в Microsoft PowerPoint]нацпроекты'!$O$21:$Q$21</c:f>
              <c:numCache>
                <c:formatCode>General</c:formatCode>
                <c:ptCount val="3"/>
                <c:pt idx="1">
                  <c:v>1777.8</c:v>
                </c:pt>
              </c:numCache>
            </c:numRef>
          </c:val>
        </c:ser>
        <c:ser>
          <c:idx val="1"/>
          <c:order val="1"/>
          <c:tx>
            <c:strRef>
              <c:f>'[Диаграмма в Microsoft PowerPoint]нацпроекты'!$N$22</c:f>
              <c:strCache>
                <c:ptCount val="1"/>
                <c:pt idx="0">
                  <c:v>Средства областного бюджета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'[Диаграмма в Microsoft PowerPoint]нацпроекты'!$O$20:$Q$20</c:f>
              <c:strCache>
                <c:ptCount val="3"/>
                <c:pt idx="0">
                  <c:v>Переселение граждан из аварийного жилищного фонда</c:v>
                </c:pt>
                <c:pt idx="1">
                  <c:v>Поддержка государственных программ формирования современной городской среды</c:v>
                </c:pt>
                <c:pt idx="2">
                  <c:v>Поддержка отрасли культуры</c:v>
                </c:pt>
              </c:strCache>
            </c:strRef>
          </c:cat>
          <c:val>
            <c:numRef>
              <c:f>'[Диаграмма в Microsoft PowerPoint]нацпроекты'!$O$22:$Q$22</c:f>
              <c:numCache>
                <c:formatCode>General</c:formatCode>
                <c:ptCount val="3"/>
                <c:pt idx="0">
                  <c:v>1015.8</c:v>
                </c:pt>
                <c:pt idx="1">
                  <c:v>74.099999999999994</c:v>
                </c:pt>
              </c:numCache>
            </c:numRef>
          </c:val>
        </c:ser>
        <c:ser>
          <c:idx val="2"/>
          <c:order val="2"/>
          <c:tx>
            <c:strRef>
              <c:f>'[Диаграмма в Microsoft PowerPoint]нацпроекты'!$N$23</c:f>
              <c:strCache>
                <c:ptCount val="1"/>
                <c:pt idx="0">
                  <c:v>Средства местного бюджета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'[Диаграмма в Microsoft PowerPoint]нацпроекты'!$O$20:$Q$20</c:f>
              <c:strCache>
                <c:ptCount val="3"/>
                <c:pt idx="0">
                  <c:v>Переселение граждан из аварийного жилищного фонда</c:v>
                </c:pt>
                <c:pt idx="1">
                  <c:v>Поддержка государственных программ формирования современной городской среды</c:v>
                </c:pt>
                <c:pt idx="2">
                  <c:v>Поддержка отрасли культуры</c:v>
                </c:pt>
              </c:strCache>
            </c:strRef>
          </c:cat>
          <c:val>
            <c:numRef>
              <c:f>'[Диаграмма в Microsoft PowerPoint]нацпроекты'!$O$23:$Q$23</c:f>
              <c:numCache>
                <c:formatCode>General</c:formatCode>
                <c:ptCount val="3"/>
                <c:pt idx="0">
                  <c:v>253.9</c:v>
                </c:pt>
                <c:pt idx="1">
                  <c:v>205.8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13140224"/>
        <c:axId val="271617408"/>
        <c:axId val="0"/>
      </c:bar3DChart>
      <c:catAx>
        <c:axId val="313140224"/>
        <c:scaling>
          <c:orientation val="minMax"/>
        </c:scaling>
        <c:delete val="0"/>
        <c:axPos val="b"/>
        <c:majorTickMark val="out"/>
        <c:minorTickMark val="none"/>
        <c:tickLblPos val="nextTo"/>
        <c:crossAx val="271617408"/>
        <c:crosses val="autoZero"/>
        <c:auto val="1"/>
        <c:lblAlgn val="ctr"/>
        <c:lblOffset val="100"/>
        <c:noMultiLvlLbl val="0"/>
      </c:catAx>
      <c:valAx>
        <c:axId val="271617408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31314022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нацпроекты!$S$21</c:f>
              <c:strCache>
                <c:ptCount val="1"/>
                <c:pt idx="0">
                  <c:v>Средства федерального бюджета</c:v>
                </c:pt>
              </c:strCache>
            </c:strRef>
          </c:tx>
          <c:invertIfNegative val="0"/>
          <c:cat>
            <c:strRef>
              <c:f>нацпроекты!$T$20:$V$20</c:f>
              <c:strCache>
                <c:ptCount val="3"/>
                <c:pt idx="0">
                  <c:v>Переселение граждан из аварийного жилищного фонда</c:v>
                </c:pt>
                <c:pt idx="1">
                  <c:v>Поддержка государственных программ формирования современной городской среды</c:v>
                </c:pt>
                <c:pt idx="2">
                  <c:v>Поддержка отрасли культуры</c:v>
                </c:pt>
              </c:strCache>
            </c:strRef>
          </c:cat>
          <c:val>
            <c:numRef>
              <c:f>нацпроекты!$T$21:$V$21</c:f>
              <c:numCache>
                <c:formatCode>General</c:formatCode>
                <c:ptCount val="3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13330176"/>
        <c:axId val="271621440"/>
        <c:axId val="0"/>
      </c:bar3DChart>
      <c:catAx>
        <c:axId val="313330176"/>
        <c:scaling>
          <c:orientation val="minMax"/>
        </c:scaling>
        <c:delete val="1"/>
        <c:axPos val="b"/>
        <c:majorTickMark val="out"/>
        <c:minorTickMark val="none"/>
        <c:tickLblPos val="nextTo"/>
        <c:crossAx val="271621440"/>
        <c:crosses val="autoZero"/>
        <c:auto val="1"/>
        <c:lblAlgn val="ctr"/>
        <c:lblOffset val="100"/>
        <c:noMultiLvlLbl val="0"/>
      </c:catAx>
      <c:valAx>
        <c:axId val="271621440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31333017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ru-RU" sz="1800"/>
              <a:t>Уровень безработицы,</a:t>
            </a:r>
            <a:r>
              <a:rPr lang="en-US" sz="1800"/>
              <a:t>%</a:t>
            </a:r>
          </a:p>
        </c:rich>
      </c:tx>
      <c:layout/>
      <c:overlay val="0"/>
    </c:title>
    <c:autoTitleDeleted val="0"/>
    <c:plotArea>
      <c:layout/>
      <c:lineChart>
        <c:grouping val="stacked"/>
        <c:varyColors val="0"/>
        <c:ser>
          <c:idx val="1"/>
          <c:order val="0"/>
          <c:tx>
            <c:strRef>
              <c:f>Лист1!$D$3</c:f>
              <c:strCache>
                <c:ptCount val="1"/>
                <c:pt idx="0">
                  <c:v>%</c:v>
                </c:pt>
              </c:strCache>
            </c:strRef>
          </c:tx>
          <c:dLbls>
            <c:dLbl>
              <c:idx val="1"/>
              <c:layout>
                <c:manualLayout>
                  <c:x val="-2.7777777777777776E-2"/>
                  <c:y val="7.4074074074074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3333333333333333E-2"/>
                  <c:y val="-5.09259259259259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1666666666666664E-2"/>
                  <c:y val="-5.55555555555555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0.05"/>
                  <c:y val="-6.01851851851851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5.5555555555555552E-2"/>
                  <c:y val="-5.55555555555555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Lit>
              <c:formatCode>General</c:formatCode>
              <c:ptCount val="6"/>
              <c:pt idx="0">
                <c:v>2017</c:v>
              </c:pt>
              <c:pt idx="1">
                <c:v>2018</c:v>
              </c:pt>
              <c:pt idx="2">
                <c:v>2019</c:v>
              </c:pt>
              <c:pt idx="3">
                <c:v>2020</c:v>
              </c:pt>
              <c:pt idx="4">
                <c:v>2021</c:v>
              </c:pt>
              <c:pt idx="5">
                <c:v>2022</c:v>
              </c:pt>
            </c:numLit>
          </c:cat>
          <c:val>
            <c:numRef>
              <c:f>Лист1!$D$4:$D$9</c:f>
              <c:numCache>
                <c:formatCode>General</c:formatCode>
                <c:ptCount val="6"/>
                <c:pt idx="0">
                  <c:v>4.5999999999999996</c:v>
                </c:pt>
                <c:pt idx="1">
                  <c:v>5.0999999999999996</c:v>
                </c:pt>
                <c:pt idx="2">
                  <c:v>5</c:v>
                </c:pt>
                <c:pt idx="3">
                  <c:v>4.9000000000000004</c:v>
                </c:pt>
                <c:pt idx="4">
                  <c:v>4.8</c:v>
                </c:pt>
                <c:pt idx="5">
                  <c:v>4.8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37799936"/>
        <c:axId val="209478208"/>
      </c:lineChart>
      <c:catAx>
        <c:axId val="2377999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09478208"/>
        <c:crosses val="autoZero"/>
        <c:auto val="1"/>
        <c:lblAlgn val="ctr"/>
        <c:lblOffset val="100"/>
        <c:noMultiLvlLbl val="0"/>
      </c:catAx>
      <c:valAx>
        <c:axId val="20947820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37799936"/>
        <c:crosses val="autoZero"/>
        <c:crossBetween val="between"/>
      </c:valAx>
    </c:plotArea>
    <c:plotVisOnly val="1"/>
    <c:dispBlanksAs val="zero"/>
    <c:showDLblsOverMax val="0"/>
  </c:chart>
  <c:externalData r:id="rId1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'[Диаграмма в Microsoft PowerPoint]нацпроекты'!$S$21</c:f>
              <c:strCache>
                <c:ptCount val="1"/>
                <c:pt idx="0">
                  <c:v>Средства федерального бюджета</c:v>
                </c:pt>
              </c:strCache>
            </c:strRef>
          </c:tx>
          <c:invertIfNegative val="0"/>
          <c:cat>
            <c:strRef>
              <c:f>'[Диаграмма в Microsoft PowerPoint]нацпроекты'!$T$20:$V$20</c:f>
              <c:strCache>
                <c:ptCount val="3"/>
                <c:pt idx="0">
                  <c:v>Переселение граждан из аварийного жилищного фонда</c:v>
                </c:pt>
                <c:pt idx="1">
                  <c:v>Поддержка государственных программ формирования современной городской среды</c:v>
                </c:pt>
                <c:pt idx="2">
                  <c:v>Поддержка отрасли культуры</c:v>
                </c:pt>
              </c:strCache>
            </c:strRef>
          </c:cat>
          <c:val>
            <c:numRef>
              <c:f>'[Диаграмма в Microsoft PowerPoint]нацпроекты'!$T$21:$V$21</c:f>
              <c:numCache>
                <c:formatCode>General</c:formatCode>
                <c:ptCount val="3"/>
                <c:pt idx="1">
                  <c:v>1777.8</c:v>
                </c:pt>
                <c:pt idx="2">
                  <c:v>17102.599999999999</c:v>
                </c:pt>
              </c:numCache>
            </c:numRef>
          </c:val>
        </c:ser>
        <c:ser>
          <c:idx val="1"/>
          <c:order val="1"/>
          <c:tx>
            <c:strRef>
              <c:f>'[Диаграмма в Microsoft PowerPoint]нацпроекты'!$S$22</c:f>
              <c:strCache>
                <c:ptCount val="1"/>
                <c:pt idx="0">
                  <c:v>Средства областного бюджета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'[Диаграмма в Microsoft PowerPoint]нацпроекты'!$T$20:$V$20</c:f>
              <c:strCache>
                <c:ptCount val="3"/>
                <c:pt idx="0">
                  <c:v>Переселение граждан из аварийного жилищного фонда</c:v>
                </c:pt>
                <c:pt idx="1">
                  <c:v>Поддержка государственных программ формирования современной городской среды</c:v>
                </c:pt>
                <c:pt idx="2">
                  <c:v>Поддержка отрасли культуры</c:v>
                </c:pt>
              </c:strCache>
            </c:strRef>
          </c:cat>
          <c:val>
            <c:numRef>
              <c:f>'[Диаграмма в Microsoft PowerPoint]нацпроекты'!$T$22:$V$22</c:f>
              <c:numCache>
                <c:formatCode>General</c:formatCode>
                <c:ptCount val="3"/>
                <c:pt idx="0">
                  <c:v>642</c:v>
                </c:pt>
                <c:pt idx="1">
                  <c:v>74.099999999999994</c:v>
                </c:pt>
                <c:pt idx="2">
                  <c:v>4320.7</c:v>
                </c:pt>
              </c:numCache>
            </c:numRef>
          </c:val>
        </c:ser>
        <c:ser>
          <c:idx val="2"/>
          <c:order val="2"/>
          <c:tx>
            <c:strRef>
              <c:f>'[Диаграмма в Microsoft PowerPoint]нацпроекты'!$S$23</c:f>
              <c:strCache>
                <c:ptCount val="1"/>
                <c:pt idx="0">
                  <c:v>Средства местного бюджета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'[Диаграмма в Microsoft PowerPoint]нацпроекты'!$T$20:$V$20</c:f>
              <c:strCache>
                <c:ptCount val="3"/>
                <c:pt idx="0">
                  <c:v>Переселение граждан из аварийного жилищного фонда</c:v>
                </c:pt>
                <c:pt idx="1">
                  <c:v>Поддержка государственных программ формирования современной городской среды</c:v>
                </c:pt>
                <c:pt idx="2">
                  <c:v>Поддержка отрасли культуры</c:v>
                </c:pt>
              </c:strCache>
            </c:strRef>
          </c:cat>
          <c:val>
            <c:numRef>
              <c:f>'[Диаграмма в Microsoft PowerPoint]нацпроекты'!$T$23:$V$23</c:f>
              <c:numCache>
                <c:formatCode>General</c:formatCode>
                <c:ptCount val="3"/>
                <c:pt idx="0">
                  <c:v>160.5</c:v>
                </c:pt>
                <c:pt idx="1">
                  <c:v>205.8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13846272"/>
        <c:axId val="313745984"/>
        <c:axId val="0"/>
      </c:bar3DChart>
      <c:catAx>
        <c:axId val="313846272"/>
        <c:scaling>
          <c:orientation val="minMax"/>
        </c:scaling>
        <c:delete val="0"/>
        <c:axPos val="b"/>
        <c:majorTickMark val="out"/>
        <c:minorTickMark val="none"/>
        <c:tickLblPos val="nextTo"/>
        <c:crossAx val="313745984"/>
        <c:crosses val="autoZero"/>
        <c:auto val="1"/>
        <c:lblAlgn val="ctr"/>
        <c:lblOffset val="100"/>
        <c:noMultiLvlLbl val="0"/>
      </c:catAx>
      <c:valAx>
        <c:axId val="313745984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31384627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07360000"/>
        <c:axId val="204841536"/>
        <c:axId val="0"/>
      </c:bar3DChart>
      <c:catAx>
        <c:axId val="20736000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204841536"/>
        <c:crosses val="autoZero"/>
        <c:auto val="1"/>
        <c:lblAlgn val="ctr"/>
        <c:lblOffset val="100"/>
        <c:noMultiLvlLbl val="0"/>
      </c:catAx>
      <c:valAx>
        <c:axId val="2048415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0736000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/>
      <c:bar3D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07361536"/>
        <c:axId val="204843264"/>
        <c:axId val="0"/>
      </c:bar3DChart>
      <c:catAx>
        <c:axId val="207361536"/>
        <c:scaling>
          <c:orientation val="minMax"/>
        </c:scaling>
        <c:delete val="0"/>
        <c:axPos val="b"/>
        <c:majorTickMark val="out"/>
        <c:minorTickMark val="none"/>
        <c:tickLblPos val="nextTo"/>
        <c:crossAx val="204843264"/>
        <c:crosses val="autoZero"/>
        <c:auto val="1"/>
        <c:lblAlgn val="ctr"/>
        <c:lblOffset val="100"/>
        <c:noMultiLvlLbl val="0"/>
      </c:catAx>
      <c:valAx>
        <c:axId val="2048432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0736153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 b="1">
                <a:latin typeface="+mj-lt"/>
              </a:defRPr>
            </a:pPr>
            <a:r>
              <a:rPr lang="ru-RU" sz="2000" b="1">
                <a:latin typeface="+mj-lt"/>
              </a:rPr>
              <a:t>Образование</a:t>
            </a:r>
          </a:p>
        </c:rich>
      </c:tx>
      <c:layout>
        <c:manualLayout>
          <c:xMode val="edge"/>
          <c:yMode val="edge"/>
          <c:x val="0.37109009172595558"/>
          <c:y val="4.2780756669194335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Лист2!$A$2:$A$6</c:f>
              <c:strCache>
                <c:ptCount val="5"/>
                <c:pt idx="0">
                  <c:v>2019</c:v>
                </c:pt>
                <c:pt idx="1">
                  <c:v>ожидаемое исполнение  2020</c:v>
                </c:pt>
                <c:pt idx="2">
                  <c:v>прогноз на 2021</c:v>
                </c:pt>
                <c:pt idx="3">
                  <c:v>прогноз на 2022</c:v>
                </c:pt>
                <c:pt idx="4">
                  <c:v>прогноз на 2023</c:v>
                </c:pt>
              </c:strCache>
            </c:strRef>
          </c:cat>
          <c:val>
            <c:numRef>
              <c:f>Лист2!$B$2:$B$6</c:f>
              <c:numCache>
                <c:formatCode>General</c:formatCode>
                <c:ptCount val="5"/>
                <c:pt idx="0">
                  <c:v>168</c:v>
                </c:pt>
                <c:pt idx="1">
                  <c:v>175.9</c:v>
                </c:pt>
                <c:pt idx="2">
                  <c:v>179.7</c:v>
                </c:pt>
                <c:pt idx="3">
                  <c:v>171.7</c:v>
                </c:pt>
                <c:pt idx="4">
                  <c:v>178.1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07774208"/>
        <c:axId val="204844992"/>
        <c:axId val="0"/>
      </c:bar3DChart>
      <c:catAx>
        <c:axId val="207774208"/>
        <c:scaling>
          <c:orientation val="minMax"/>
        </c:scaling>
        <c:delete val="0"/>
        <c:axPos val="b"/>
        <c:majorTickMark val="out"/>
        <c:minorTickMark val="none"/>
        <c:tickLblPos val="nextTo"/>
        <c:crossAx val="204844992"/>
        <c:crosses val="autoZero"/>
        <c:auto val="1"/>
        <c:lblAlgn val="ctr"/>
        <c:lblOffset val="100"/>
        <c:noMultiLvlLbl val="0"/>
      </c:catAx>
      <c:valAx>
        <c:axId val="2048449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077742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b="0" i="0"/>
      </a:pPr>
      <a:endParaRPr lang="ru-RU"/>
    </a:p>
  </c:txPr>
  <c:externalData r:id="rId1">
    <c:autoUpdate val="0"/>
  </c:externalData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Культура и кинематография</a:t>
            </a:r>
          </a:p>
        </c:rich>
      </c:tx>
      <c:layout>
        <c:manualLayout>
          <c:xMode val="edge"/>
          <c:yMode val="edge"/>
          <c:x val="0.23247326290619366"/>
          <c:y val="3.4464195398419328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578586506261209"/>
          <c:y val="0.16641868585484465"/>
          <c:w val="0.89421413493738788"/>
          <c:h val="0.58913596652435751"/>
        </c:manualLayout>
      </c:layout>
      <c:bar3DChart>
        <c:barDir val="col"/>
        <c:grouping val="clustered"/>
        <c:varyColors val="0"/>
        <c:ser>
          <c:idx val="0"/>
          <c:order val="0"/>
          <c:invertIfNegative val="0"/>
          <c:cat>
            <c:strRef>
              <c:f>кинематография!$A$2:$A$6</c:f>
              <c:strCache>
                <c:ptCount val="5"/>
                <c:pt idx="0">
                  <c:v>2019</c:v>
                </c:pt>
                <c:pt idx="1">
                  <c:v>ожидаемое исполнение  2020</c:v>
                </c:pt>
                <c:pt idx="2">
                  <c:v>прогноз на 2021</c:v>
                </c:pt>
                <c:pt idx="3">
                  <c:v>прогноз на 2022</c:v>
                </c:pt>
                <c:pt idx="4">
                  <c:v>прогноз на 2023</c:v>
                </c:pt>
              </c:strCache>
            </c:strRef>
          </c:cat>
          <c:val>
            <c:numRef>
              <c:f>кинематография!$B$2:$B$6</c:f>
              <c:numCache>
                <c:formatCode>General</c:formatCode>
                <c:ptCount val="5"/>
                <c:pt idx="0">
                  <c:v>41</c:v>
                </c:pt>
                <c:pt idx="1">
                  <c:v>175.9</c:v>
                </c:pt>
                <c:pt idx="2">
                  <c:v>46.4</c:v>
                </c:pt>
                <c:pt idx="3">
                  <c:v>45.3</c:v>
                </c:pt>
                <c:pt idx="4">
                  <c:v>67.099999999999994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207363584"/>
        <c:axId val="204846720"/>
        <c:axId val="0"/>
      </c:bar3DChart>
      <c:catAx>
        <c:axId val="207363584"/>
        <c:scaling>
          <c:orientation val="minMax"/>
        </c:scaling>
        <c:delete val="0"/>
        <c:axPos val="b"/>
        <c:majorTickMark val="out"/>
        <c:minorTickMark val="none"/>
        <c:tickLblPos val="nextTo"/>
        <c:crossAx val="204846720"/>
        <c:crosses val="autoZero"/>
        <c:auto val="1"/>
        <c:lblAlgn val="ctr"/>
        <c:lblOffset val="100"/>
        <c:noMultiLvlLbl val="0"/>
      </c:catAx>
      <c:valAx>
        <c:axId val="2048467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0736358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Какие средства направляются на физическую культуру и спорт</a:t>
            </a:r>
          </a:p>
        </c:rich>
      </c:tx>
      <c:layout>
        <c:manualLayout>
          <c:xMode val="edge"/>
          <c:yMode val="edge"/>
          <c:x val="0.12928875147087143"/>
          <c:y val="2.9529600466608342E-2"/>
        </c:manualLayout>
      </c:layout>
      <c:overlay val="0"/>
    </c:title>
    <c:autoTitleDeleted val="0"/>
    <c:view3D>
      <c:rotX val="15"/>
      <c:hPercent val="50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8366132246507425"/>
          <c:y val="0.15111358996792204"/>
          <c:w val="0.42110943368374082"/>
          <c:h val="0.25484237386993558"/>
        </c:manualLayout>
      </c:layout>
      <c:bar3DChart>
        <c:barDir val="col"/>
        <c:grouping val="clustere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one"/>
        <c:axId val="208150528"/>
        <c:axId val="209453056"/>
        <c:axId val="0"/>
      </c:bar3DChart>
      <c:catAx>
        <c:axId val="2081505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txPr>
          <a:bodyPr rot="0" vert="horz"/>
          <a:lstStyle/>
          <a:p>
            <a:pPr>
              <a:defRPr/>
            </a:pPr>
            <a:endParaRPr lang="ru-RU"/>
          </a:p>
        </c:txPr>
        <c:crossAx val="209453056"/>
        <c:crossesAt val="0"/>
        <c:auto val="1"/>
        <c:lblAlgn val="ctr"/>
        <c:lblOffset val="100"/>
        <c:tickLblSkip val="1"/>
        <c:tickMarkSkip val="1"/>
        <c:noMultiLvlLbl val="0"/>
      </c:catAx>
      <c:valAx>
        <c:axId val="209453056"/>
        <c:scaling>
          <c:orientation val="minMax"/>
          <c:min val="0"/>
        </c:scaling>
        <c:delete val="0"/>
        <c:axPos val="l"/>
        <c:numFmt formatCode="#,##0" sourceLinked="1"/>
        <c:majorTickMark val="out"/>
        <c:minorTickMark val="none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208150528"/>
        <c:crosses val="autoZero"/>
        <c:crossBetween val="between"/>
        <c:majorUnit val="500"/>
        <c:minorUnit val="100"/>
      </c:valAx>
    </c:plotArea>
    <c:plotVisOnly val="1"/>
    <c:dispBlanksAs val="gap"/>
    <c:showDLblsOverMax val="0"/>
  </c:chart>
  <c:txPr>
    <a:bodyPr/>
    <a:lstStyle/>
    <a:p>
      <a:pPr>
        <a:defRPr sz="1800">
          <a:latin typeface="Arial Narrow" panose="020B0606020202030204" pitchFamily="34" charset="0"/>
        </a:defRPr>
      </a:pPr>
      <a:endParaRPr lang="ru-RU"/>
    </a:p>
  </c:txPr>
  <c:externalData r:id="rId1">
    <c:autoUpdate val="0"/>
  </c:externalData>
  <c:userShapes r:id="rId2"/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7669902912621533E-2"/>
          <c:y val="0.14072494669509594"/>
          <c:w val="0.83009708737864074"/>
          <c:h val="0.7292110874200427"/>
        </c:manualLayout>
      </c:layout>
      <c:doughnut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2021 год</c:v>
                </c:pt>
              </c:strCache>
            </c:strRef>
          </c:tx>
          <c:spPr>
            <a:solidFill>
              <a:schemeClr val="accent1"/>
            </a:solidFill>
            <a:ln w="12594">
              <a:solidFill>
                <a:schemeClr val="tx1"/>
              </a:solidFill>
              <a:prstDash val="solid"/>
            </a:ln>
          </c:spPr>
          <c:dPt>
            <c:idx val="1"/>
            <c:bubble3D val="0"/>
            <c:spPr>
              <a:solidFill>
                <a:schemeClr val="accent2"/>
              </a:solidFill>
              <a:ln w="12594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8.6005295204024043E-3"/>
                  <c:y val="9.0219814432074309E-3"/>
                </c:manualLayout>
              </c:layout>
              <c:tx>
                <c:rich>
                  <a:bodyPr/>
                  <a:lstStyle/>
                  <a:p>
                    <a:pPr>
                      <a:defRPr sz="1760" b="1" i="0" u="none" strike="noStrike" baseline="0">
                        <a:solidFill>
                          <a:schemeClr val="tx1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dirty="0" smtClean="0"/>
                      <a:t>29,1; (74%)</a:t>
                    </a:r>
                    <a:endParaRPr lang="ru-RU" dirty="0"/>
                  </a:p>
                </c:rich>
              </c:tx>
              <c:spPr>
                <a:noFill/>
                <a:ln w="25187">
                  <a:noFill/>
                </a:ln>
              </c:spPr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9453305544211024E-2"/>
                  <c:y val="-1.5750241746097357E-3"/>
                </c:manualLayout>
              </c:layout>
              <c:tx>
                <c:rich>
                  <a:bodyPr/>
                  <a:lstStyle/>
                  <a:p>
                    <a:pPr>
                      <a:defRPr sz="1760" b="1" i="0" u="none" strike="noStrike" baseline="0">
                        <a:solidFill>
                          <a:schemeClr val="tx1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lang="ru-RU" dirty="0" smtClean="0"/>
                      <a:t>10,4;    (</a:t>
                    </a:r>
                    <a:r>
                      <a:rPr lang="ru-RU" baseline="0" dirty="0" smtClean="0"/>
                      <a:t> 26</a:t>
                    </a:r>
                    <a:r>
                      <a:rPr lang="ru-RU" dirty="0" smtClean="0"/>
                      <a:t>%)</a:t>
                    </a:r>
                    <a:endParaRPr lang="ru-RU" dirty="0"/>
                  </a:p>
                </c:rich>
              </c:tx>
              <c:spPr>
                <a:noFill/>
                <a:ln w="25187">
                  <a:noFill/>
                </a:ln>
              </c:spPr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Mode val="edge"/>
                  <c:yMode val="edge"/>
                  <c:x val="0.13349514563106926"/>
                  <c:y val="0.18763326226012794"/>
                </c:manualLayout>
              </c:layout>
              <c:tx>
                <c:rich>
                  <a:bodyPr/>
                  <a:lstStyle/>
                  <a:p>
                    <a:pPr>
                      <a:defRPr sz="1760" b="1" i="0" u="none" strike="noStrike" baseline="0">
                        <a:solidFill>
                          <a:schemeClr val="tx1"/>
                        </a:solidFill>
                        <a:latin typeface="Calibri"/>
                        <a:ea typeface="Calibri"/>
                        <a:cs typeface="Calibri"/>
                      </a:defRPr>
                    </a:pPr>
                    <a:r>
                      <a:rPr dirty="0"/>
                      <a:t>5,8; (29%)</a:t>
                    </a:r>
                  </a:p>
                </c:rich>
              </c:tx>
              <c:spPr>
                <a:noFill/>
                <a:ln w="25187">
                  <a:noFill/>
                </a:ln>
              </c:spPr>
              <c:showLegendKey val="0"/>
              <c:showVal val="0"/>
              <c:showCatName val="0"/>
              <c:showSerName val="0"/>
              <c:showPercent val="0"/>
              <c:showBubbleSize val="0"/>
            </c:dLbl>
            <c:numFmt formatCode="0%" sourceLinked="0"/>
            <c:spPr>
              <a:noFill/>
              <a:ln w="25187">
                <a:noFill/>
              </a:ln>
            </c:spPr>
            <c:txPr>
              <a:bodyPr/>
              <a:lstStyle/>
              <a:p>
                <a:pPr>
                  <a:defRPr sz="1760" b="1" i="0" u="none" strike="noStrike" baseline="0">
                    <a:solidFill>
                      <a:schemeClr val="tx1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0"/>
          </c:dLbls>
          <c:cat>
            <c:strRef>
              <c:f>Sheet1!$B$1:$C$1</c:f>
              <c:strCache>
                <c:ptCount val="2"/>
                <c:pt idx="0">
                  <c:v>Дотация за счет субвенции на исполнение полномочий органов власти </c:v>
                </c:pt>
                <c:pt idx="1">
                  <c:v>Трансферты на поддержку мер по обеспечению сбалансированности бюджетов поселений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29.1</c:v>
                </c:pt>
                <c:pt idx="1">
                  <c:v>10.4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1"/>
          <c:showBubbleSize val="0"/>
          <c:showLeaderLines val="0"/>
        </c:dLbls>
        <c:firstSliceAng val="0"/>
        <c:holeSize val="50"/>
      </c:doughnutChart>
      <c:spPr>
        <a:noFill/>
        <a:ln w="25187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760" b="1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513757996514204"/>
          <c:y val="9.6326967792336043E-2"/>
          <c:w val="0.81449275362319395"/>
          <c:h val="0.84892086330935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До выравнвания</c:v>
                </c:pt>
              </c:strCache>
            </c:strRef>
          </c:tx>
          <c:spPr>
            <a:solidFill>
              <a:schemeClr val="accent1"/>
            </a:solidFill>
            <a:ln w="7133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-4.8663346785359236E-3"/>
                  <c:y val="2.815094688804189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14266">
                <a:noFill/>
              </a:ln>
            </c:spPr>
            <c:txPr>
              <a:bodyPr/>
              <a:lstStyle/>
              <a:p>
                <a:pPr>
                  <a:defRPr sz="1400" b="1" i="0" u="none" strike="noStrike" baseline="0">
                    <a:solidFill>
                      <a:schemeClr val="tx1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Sheet1!$B$1:$B$1</c:f>
              <c:strCache>
                <c:ptCount val="1"/>
                <c:pt idx="0">
                  <c:v>на 1 жителя</c:v>
                </c:pt>
              </c:strCache>
            </c:strRef>
          </c:cat>
          <c:val>
            <c:numRef>
              <c:f>Sheet1!$B$2:$B$2</c:f>
              <c:numCache>
                <c:formatCode>#,##0.00</c:formatCode>
                <c:ptCount val="1"/>
                <c:pt idx="0">
                  <c:v>3358.59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После выравнивания</c:v>
                </c:pt>
              </c:strCache>
            </c:strRef>
          </c:tx>
          <c:spPr>
            <a:solidFill>
              <a:schemeClr val="accent2"/>
            </a:solidFill>
            <a:ln w="7133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-1.2825398080008802E-2"/>
                  <c:y val="1.056064828860830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14266">
                <a:noFill/>
              </a:ln>
            </c:spPr>
            <c:txPr>
              <a:bodyPr/>
              <a:lstStyle/>
              <a:p>
                <a:pPr>
                  <a:defRPr sz="1400" b="1" i="0" u="none" strike="noStrike" baseline="0">
                    <a:solidFill>
                      <a:schemeClr val="tx1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Sheet1!$B$1:$B$1</c:f>
              <c:strCache>
                <c:ptCount val="1"/>
                <c:pt idx="0">
                  <c:v>на 1 жителя</c:v>
                </c:pt>
              </c:strCache>
            </c:strRef>
          </c:cat>
          <c:val>
            <c:numRef>
              <c:f>Sheet1!$B$3:$B$3</c:f>
              <c:numCache>
                <c:formatCode>#,##0.00</c:formatCode>
                <c:ptCount val="1"/>
                <c:pt idx="0">
                  <c:v>9002.76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0"/>
        <c:axId val="316808704"/>
        <c:axId val="315230464"/>
      </c:barChart>
      <c:catAx>
        <c:axId val="316808704"/>
        <c:scaling>
          <c:orientation val="minMax"/>
        </c:scaling>
        <c:delete val="1"/>
        <c:axPos val="b"/>
        <c:majorTickMark val="out"/>
        <c:minorTickMark val="none"/>
        <c:tickLblPos val="none"/>
        <c:crossAx val="315230464"/>
        <c:crosses val="autoZero"/>
        <c:auto val="1"/>
        <c:lblAlgn val="ctr"/>
        <c:lblOffset val="100"/>
        <c:noMultiLvlLbl val="0"/>
      </c:catAx>
      <c:valAx>
        <c:axId val="315230464"/>
        <c:scaling>
          <c:orientation val="minMax"/>
        </c:scaling>
        <c:delete val="0"/>
        <c:axPos val="l"/>
        <c:majorGridlines>
          <c:spPr>
            <a:ln w="1783">
              <a:solidFill>
                <a:schemeClr val="tx1"/>
              </a:solidFill>
              <a:prstDash val="solid"/>
            </a:ln>
          </c:spPr>
        </c:majorGridlines>
        <c:numFmt formatCode="#,##0.00" sourceLinked="1"/>
        <c:majorTickMark val="out"/>
        <c:minorTickMark val="none"/>
        <c:tickLblPos val="nextTo"/>
        <c:spPr>
          <a:ln w="1783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011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316808704"/>
        <c:crosses val="autoZero"/>
        <c:crossBetween val="between"/>
      </c:valAx>
      <c:spPr>
        <a:noFill/>
        <a:ln w="7133">
          <a:solidFill>
            <a:schemeClr val="tx1"/>
          </a:solidFill>
          <a:prstDash val="solid"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11" b="1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3058278077503577E-2"/>
          <c:y val="2.2067524540493533E-2"/>
          <c:w val="0.59341599804177136"/>
          <c:h val="0.8567516628643923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Лист9!$E$5</c:f>
              <c:strCache>
                <c:ptCount val="1"/>
                <c:pt idx="0">
                  <c:v>Иные межбюджетные трансферты бюджетам поселений на сбалансированность</c:v>
                </c:pt>
              </c:strCache>
            </c:strRef>
          </c:tx>
          <c:spPr>
            <a:solidFill>
              <a:srgbClr val="00CCFF"/>
            </a:solidFill>
          </c:spPr>
          <c:invertIfNegative val="0"/>
          <c:dLbls>
            <c:dLbl>
              <c:idx val="0"/>
              <c:layout>
                <c:manualLayout>
                  <c:x val="2.3454936804673011E-3"/>
                  <c:y val="-6.135123383574725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7.1694834268640432E-3"/>
                  <c:y val="4.368716959428035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0405402109792675E-3"/>
                  <c:y val="-1.39167714700078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8.3421173618468767E-3"/>
                  <c:y val="1.90448539954153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0948873792704154E-2"/>
                  <c:y val="-1.399537397593146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Лист9!$D$6:$D$10</c:f>
              <c:strCache>
                <c:ptCount val="5"/>
                <c:pt idx="0">
                  <c:v> 2019 год</c:v>
                </c:pt>
                <c:pt idx="1">
                  <c:v> 2020 год</c:v>
                </c:pt>
                <c:pt idx="2">
                  <c:v> 2021 год</c:v>
                </c:pt>
                <c:pt idx="3">
                  <c:v>2022 год</c:v>
                </c:pt>
                <c:pt idx="4">
                  <c:v> 2023 год</c:v>
                </c:pt>
              </c:strCache>
            </c:strRef>
          </c:cat>
          <c:val>
            <c:numRef>
              <c:f>Лист9!$E$6:$E$10</c:f>
              <c:numCache>
                <c:formatCode>#,##0.0</c:formatCode>
                <c:ptCount val="5"/>
                <c:pt idx="0">
                  <c:v>11268.6</c:v>
                </c:pt>
                <c:pt idx="1">
                  <c:v>13105.8</c:v>
                </c:pt>
                <c:pt idx="2">
                  <c:v>10425.799999999999</c:v>
                </c:pt>
                <c:pt idx="3">
                  <c:v>14113.5</c:v>
                </c:pt>
                <c:pt idx="4">
                  <c:v>10743.7</c:v>
                </c:pt>
              </c:numCache>
            </c:numRef>
          </c:val>
        </c:ser>
        <c:ser>
          <c:idx val="1"/>
          <c:order val="1"/>
          <c:tx>
            <c:strRef>
              <c:f>Лист9!$F$5</c:f>
              <c:strCache>
                <c:ptCount val="1"/>
                <c:pt idx="0">
                  <c:v>Дотации на выравнивание бюджетной обеспеченности бюджетам поселений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3.9100217410350975E-3"/>
                  <c:y val="4.78852657968677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9735928166969703E-3"/>
                  <c:y val="0.1098066687948395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9100217410350975E-3"/>
                  <c:y val="0.1022467244942608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8.4074895020697787E-3"/>
                  <c:y val="0.119329095792547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0948873792704154E-2"/>
                  <c:y val="5.52702894223386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Лист9!$D$6:$D$10</c:f>
              <c:strCache>
                <c:ptCount val="5"/>
                <c:pt idx="0">
                  <c:v> 2019 год</c:v>
                </c:pt>
                <c:pt idx="1">
                  <c:v> 2020 год</c:v>
                </c:pt>
                <c:pt idx="2">
                  <c:v> 2021 год</c:v>
                </c:pt>
                <c:pt idx="3">
                  <c:v>2022 год</c:v>
                </c:pt>
                <c:pt idx="4">
                  <c:v> 2023 год</c:v>
                </c:pt>
              </c:strCache>
            </c:strRef>
          </c:cat>
          <c:val>
            <c:numRef>
              <c:f>Лист9!$F$6:$F$10</c:f>
              <c:numCache>
                <c:formatCode>#,##0.0</c:formatCode>
                <c:ptCount val="5"/>
                <c:pt idx="0">
                  <c:v>21653.3</c:v>
                </c:pt>
                <c:pt idx="1">
                  <c:v>24670.2</c:v>
                </c:pt>
                <c:pt idx="2">
                  <c:v>29119.599999999999</c:v>
                </c:pt>
                <c:pt idx="3">
                  <c:v>23609.5</c:v>
                </c:pt>
                <c:pt idx="4">
                  <c:v>25059.4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17187072"/>
        <c:axId val="313775168"/>
        <c:axId val="0"/>
      </c:bar3DChart>
      <c:catAx>
        <c:axId val="31718707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313775168"/>
        <c:crosses val="autoZero"/>
        <c:auto val="1"/>
        <c:lblAlgn val="ctr"/>
        <c:lblOffset val="100"/>
        <c:noMultiLvlLbl val="0"/>
      </c:catAx>
      <c:valAx>
        <c:axId val="313775168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crossAx val="317187072"/>
        <c:crosses val="autoZero"/>
        <c:crossBetween val="between"/>
        <c:majorUnit val="5000"/>
      </c:valAx>
    </c:plotArea>
    <c:legend>
      <c:legendPos val="r"/>
      <c:layout>
        <c:manualLayout>
          <c:xMode val="edge"/>
          <c:yMode val="edge"/>
          <c:x val="0.67344764312547023"/>
          <c:y val="0.41654151037897069"/>
          <c:w val="0.32655235687452977"/>
          <c:h val="0.37119250837280082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4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4.0775599306170279E-2"/>
          <c:y val="1.5755024509471846E-2"/>
          <c:w val="0.9441696381915039"/>
          <c:h val="0.82921686351706037"/>
        </c:manualLayout>
      </c:layout>
      <c:lineChart>
        <c:grouping val="stacked"/>
        <c:varyColors val="0"/>
        <c:ser>
          <c:idx val="0"/>
          <c:order val="0"/>
          <c:tx>
            <c:strRef>
              <c:f>'таб.к диаграмме 1'!$D$4</c:f>
              <c:strCache>
                <c:ptCount val="1"/>
                <c:pt idx="0">
                  <c:v>до выравнивания</c:v>
                </c:pt>
              </c:strCache>
            </c:strRef>
          </c:tx>
          <c:spPr>
            <a:ln>
              <a:solidFill>
                <a:srgbClr val="0000FF"/>
              </a:solidFill>
            </a:ln>
          </c:spPr>
          <c:marker>
            <c:symbol val="square"/>
            <c:size val="7"/>
            <c:spPr>
              <a:solidFill>
                <a:srgbClr val="0000FF"/>
              </a:solidFill>
            </c:spPr>
          </c:marker>
          <c:dLbls>
            <c:dLbl>
              <c:idx val="0"/>
              <c:layout>
                <c:manualLayout>
                  <c:x val="-2.4635082961946431E-2"/>
                  <c:y val="-2.92130905511811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7694615472832768E-2"/>
                  <c:y val="-3.96383802883690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7372261790467062E-2"/>
                  <c:y val="-2.92072338663297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8740874879990514E-2"/>
                  <c:y val="-3.54659268376861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9480586386458748E-2"/>
                  <c:y val="-3.33883972241566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'таб.к диаграмме 1'!$C$5:$C$9</c:f>
              <c:strCache>
                <c:ptCount val="5"/>
                <c:pt idx="0">
                  <c:v>Бердниковский сельсовет</c:v>
                </c:pt>
                <c:pt idx="1">
                  <c:v>Большесодомовский сельсовет</c:v>
                </c:pt>
                <c:pt idx="2">
                  <c:v>Вязовский сельсовет</c:v>
                </c:pt>
                <c:pt idx="3">
                  <c:v>Пакалевский сельсовет</c:v>
                </c:pt>
                <c:pt idx="4">
                  <c:v>Тонкинский поссовет</c:v>
                </c:pt>
              </c:strCache>
            </c:strRef>
          </c:cat>
          <c:val>
            <c:numRef>
              <c:f>'таб.к диаграмме 1'!$D$5:$D$9</c:f>
              <c:numCache>
                <c:formatCode>General</c:formatCode>
                <c:ptCount val="5"/>
                <c:pt idx="0">
                  <c:v>3.61</c:v>
                </c:pt>
                <c:pt idx="1">
                  <c:v>3.36</c:v>
                </c:pt>
                <c:pt idx="2" formatCode="0.00">
                  <c:v>2.86</c:v>
                </c:pt>
                <c:pt idx="3" formatCode="0.00">
                  <c:v>5.26</c:v>
                </c:pt>
                <c:pt idx="4">
                  <c:v>3.14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'таб.к диаграмме 1'!$E$4</c:f>
              <c:strCache>
                <c:ptCount val="1"/>
                <c:pt idx="0">
                  <c:v>после выравнивания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triangle"/>
            <c:size val="7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</c:spPr>
          </c:marker>
          <c:dLbls>
            <c:dLbl>
              <c:idx val="0"/>
              <c:layout>
                <c:manualLayout>
                  <c:x val="-3.2724298554640881E-2"/>
                  <c:y val="-5.05809313870274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2738082865344709E-2"/>
                  <c:y val="-4.0040605244403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5.3795658009325127E-2"/>
                  <c:y val="-5.64546012502675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1350804211718412E-2"/>
                  <c:y val="-2.69482252649434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5.6893320097050146E-3"/>
                  <c:y val="-1.93576052525329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'таб.к диаграмме 1'!$C$5:$C$9</c:f>
              <c:strCache>
                <c:ptCount val="5"/>
                <c:pt idx="0">
                  <c:v>Бердниковский сельсовет</c:v>
                </c:pt>
                <c:pt idx="1">
                  <c:v>Большесодомовский сельсовет</c:v>
                </c:pt>
                <c:pt idx="2">
                  <c:v>Вязовский сельсовет</c:v>
                </c:pt>
                <c:pt idx="3">
                  <c:v>Пакалевский сельсовет</c:v>
                </c:pt>
                <c:pt idx="4">
                  <c:v>Тонкинский поссовет</c:v>
                </c:pt>
              </c:strCache>
            </c:strRef>
          </c:cat>
          <c:val>
            <c:numRef>
              <c:f>'таб.к диаграмме 1'!$E$5:$E$9</c:f>
              <c:numCache>
                <c:formatCode>0.00</c:formatCode>
                <c:ptCount val="5"/>
                <c:pt idx="0" formatCode="General">
                  <c:v>10.76</c:v>
                </c:pt>
                <c:pt idx="1">
                  <c:v>11.33</c:v>
                </c:pt>
                <c:pt idx="2">
                  <c:v>11.33</c:v>
                </c:pt>
                <c:pt idx="3" formatCode="General">
                  <c:v>16.13</c:v>
                </c:pt>
                <c:pt idx="4" formatCode="General">
                  <c:v>7.06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17187584"/>
        <c:axId val="315234496"/>
      </c:lineChart>
      <c:catAx>
        <c:axId val="31718758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300" b="1"/>
            </a:pPr>
            <a:endParaRPr lang="ru-RU"/>
          </a:p>
        </c:txPr>
        <c:crossAx val="315234496"/>
        <c:crosses val="autoZero"/>
        <c:auto val="1"/>
        <c:lblAlgn val="ctr"/>
        <c:lblOffset val="100"/>
        <c:noMultiLvlLbl val="0"/>
      </c:catAx>
      <c:valAx>
        <c:axId val="315234496"/>
        <c:scaling>
          <c:orientation val="minMax"/>
          <c:max val="25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31718758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4.4280560510641401E-2"/>
          <c:y val="0.93966833526816196"/>
          <c:w val="0.90185858735205371"/>
          <c:h val="4.7814278789125253E-2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zero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ru-RU" sz="1800"/>
              <a:t>Среднегодовая численность населения,чел.</a:t>
            </a:r>
          </a:p>
        </c:rich>
      </c:tx>
      <c:layout/>
      <c:overlay val="0"/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Лист1!$D$3</c:f>
              <c:strCache>
                <c:ptCount val="1"/>
                <c:pt idx="0">
                  <c:v>чел</c:v>
                </c:pt>
              </c:strCache>
            </c:strRef>
          </c:tx>
          <c:dLbls>
            <c:dLbl>
              <c:idx val="1"/>
              <c:layout>
                <c:manualLayout>
                  <c:x val="-5.8333333333333334E-2"/>
                  <c:y val="2.77777777777777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888888888888889E-2"/>
                  <c:y val="3.70370370370370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1666666666666664E-2"/>
                  <c:y val="3.24074074074074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888888888888889E-2"/>
                  <c:y val="2.77777777777777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3.888888888888889E-2"/>
                  <c:y val="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xVal>
            <c:numRef>
              <c:f>Лист1!$C$4:$C$9</c:f>
              <c:numCache>
                <c:formatCode>General</c:formatCode>
                <c:ptCount val="6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</c:numCache>
            </c:numRef>
          </c:xVal>
          <c:yVal>
            <c:numRef>
              <c:f>Лист1!$D$4:$D$9</c:f>
              <c:numCache>
                <c:formatCode>General</c:formatCode>
                <c:ptCount val="6"/>
                <c:pt idx="0">
                  <c:v>7859</c:v>
                </c:pt>
                <c:pt idx="1">
                  <c:v>7725</c:v>
                </c:pt>
                <c:pt idx="2">
                  <c:v>7725</c:v>
                </c:pt>
                <c:pt idx="3">
                  <c:v>7725</c:v>
                </c:pt>
                <c:pt idx="4">
                  <c:v>7725</c:v>
                </c:pt>
                <c:pt idx="5">
                  <c:v>7725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9459968"/>
        <c:axId val="209460544"/>
      </c:scatterChart>
      <c:valAx>
        <c:axId val="2094599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09460544"/>
        <c:crosses val="autoZero"/>
        <c:crossBetween val="midCat"/>
      </c:valAx>
      <c:valAx>
        <c:axId val="2094605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09459968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charts/chart5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40"/>
      <c:rotY val="40"/>
      <c:rAngAx val="1"/>
    </c:view3D>
    <c:floor>
      <c:thickness val="0"/>
    </c:floor>
    <c:sideWall>
      <c:thickness val="0"/>
      <c:spPr>
        <a:ln>
          <a:noFill/>
        </a:ln>
        <a:scene3d>
          <a:camera prst="orthographicFront"/>
          <a:lightRig rig="threePt" dir="t"/>
        </a:scene3d>
        <a:sp3d>
          <a:bevelT w="6350"/>
        </a:sp3d>
      </c:spPr>
    </c:sideWall>
    <c:backWall>
      <c:thickness val="0"/>
      <c:spPr>
        <a:ln>
          <a:noFill/>
        </a:ln>
        <a:scene3d>
          <a:camera prst="orthographicFront"/>
          <a:lightRig rig="threePt" dir="t"/>
        </a:scene3d>
        <a:sp3d>
          <a:bevelT w="6350"/>
        </a:sp3d>
      </c:spPr>
    </c:backWall>
    <c:plotArea>
      <c:layout>
        <c:manualLayout>
          <c:layoutTarget val="inner"/>
          <c:xMode val="edge"/>
          <c:yMode val="edge"/>
          <c:x val="7.1768933365393056E-2"/>
          <c:y val="9.8901188821985481E-2"/>
          <c:w val="0.90702489590131707"/>
          <c:h val="0.7473205187586845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Лист1!$A$11</c:f>
              <c:strCache>
                <c:ptCount val="1"/>
                <c:pt idx="0">
                  <c:v>Муниципальный долг</c:v>
                </c:pt>
              </c:strCache>
            </c:strRef>
          </c:tx>
          <c:spPr>
            <a:solidFill>
              <a:srgbClr val="3333FF"/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Lbls>
            <c:dLbl>
              <c:idx val="0"/>
              <c:layout>
                <c:manualLayout>
                  <c:x val="8.1504811898512677E-3"/>
                  <c:y val="-2.8706499922803767E-2"/>
                </c:manualLayout>
              </c:layout>
              <c:spPr/>
              <c:txPr>
                <a:bodyPr/>
                <a:lstStyle/>
                <a:p>
                  <a:pPr>
                    <a:defRPr sz="14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0854658792650919E-2"/>
                  <c:y val="-3.1082754361587153E-2"/>
                </c:manualLayout>
              </c:layout>
              <c:spPr/>
              <c:txPr>
                <a:bodyPr/>
                <a:lstStyle/>
                <a:p>
                  <a:pPr>
                    <a:defRPr sz="14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535673665791776E-2"/>
                  <c:y val="-3.5945808244557668E-2"/>
                </c:manualLayout>
              </c:layout>
              <c:spPr/>
              <c:txPr>
                <a:bodyPr/>
                <a:lstStyle/>
                <a:p>
                  <a:pPr>
                    <a:defRPr sz="14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6666666666666666E-2"/>
                  <c:y val="-3.1372549019607843E-2"/>
                </c:manualLayout>
              </c:layout>
              <c:spPr/>
              <c:txPr>
                <a:bodyPr/>
                <a:lstStyle/>
                <a:p>
                  <a:pPr>
                    <a:defRPr sz="14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2397200349956256E-2"/>
                  <c:y val="-2.8921568627450982E-2"/>
                </c:manualLayout>
              </c:layout>
              <c:spPr/>
              <c:txPr>
                <a:bodyPr/>
                <a:lstStyle/>
                <a:p>
                  <a:pPr>
                    <a:defRPr sz="14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Лист1!$B$10:$F$10</c:f>
              <c:strCache>
                <c:ptCount val="5"/>
                <c:pt idx="0">
                  <c:v>Отчет 2019 год</c:v>
                </c:pt>
                <c:pt idx="1">
                  <c:v>Бюджет 2020 год</c:v>
                </c:pt>
                <c:pt idx="2">
                  <c:v>Прогноз 2021 год</c:v>
                </c:pt>
                <c:pt idx="3">
                  <c:v>Прогноз 2022 год</c:v>
                </c:pt>
                <c:pt idx="4">
                  <c:v>Прогноз 2023 год</c:v>
                </c:pt>
              </c:strCache>
            </c:strRef>
          </c:cat>
          <c:val>
            <c:numRef>
              <c:f>Лист1!$B$11:$F$11</c:f>
              <c:numCache>
                <c:formatCode>#,##0.0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 formatCode="0.0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Лист1!$A$12</c:f>
              <c:strCache>
                <c:ptCount val="1"/>
                <c:pt idx="0">
                  <c:v>Расходы на обслуживание муниципального долга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1.8951006124234445E-2"/>
                  <c:y val="-4.04892697236374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2254483814523236E-2"/>
                  <c:y val="-3.09212598425196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6096894138232719E-2"/>
                  <c:y val="-3.06581750810560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1831583552055993E-2"/>
                  <c:y val="-3.05147444804693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3467191601049868E-2"/>
                  <c:y val="-2.89215686274509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Лист1!$B$10:$F$10</c:f>
              <c:strCache>
                <c:ptCount val="5"/>
                <c:pt idx="0">
                  <c:v>Отчет 2019 год</c:v>
                </c:pt>
                <c:pt idx="1">
                  <c:v>Бюджет 2020 год</c:v>
                </c:pt>
                <c:pt idx="2">
                  <c:v>Прогноз 2021 год</c:v>
                </c:pt>
                <c:pt idx="3">
                  <c:v>Прогноз 2022 год</c:v>
                </c:pt>
                <c:pt idx="4">
                  <c:v>Прогноз 2023 год</c:v>
                </c:pt>
              </c:strCache>
            </c:strRef>
          </c:cat>
          <c:val>
            <c:numRef>
              <c:f>Лист1!$B$12:$F$12</c:f>
              <c:numCache>
                <c:formatCode>#,##0.0</c:formatCode>
                <c:ptCount val="5"/>
                <c:pt idx="0">
                  <c:v>3.5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 formatCode="0.0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17337600"/>
        <c:axId val="316400768"/>
        <c:axId val="0"/>
      </c:bar3DChart>
      <c:catAx>
        <c:axId val="31733760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300" b="1"/>
            </a:pPr>
            <a:endParaRPr lang="ru-RU"/>
          </a:p>
        </c:txPr>
        <c:crossAx val="316400768"/>
        <c:crosses val="autoZero"/>
        <c:auto val="1"/>
        <c:lblAlgn val="ctr"/>
        <c:lblOffset val="100"/>
        <c:noMultiLvlLbl val="0"/>
      </c:catAx>
      <c:valAx>
        <c:axId val="316400768"/>
        <c:scaling>
          <c:orientation val="minMax"/>
        </c:scaling>
        <c:delete val="0"/>
        <c:axPos val="l"/>
        <c:majorGridlines>
          <c:spPr>
            <a:ln w="0">
              <a:solidFill>
                <a:schemeClr val="bg1"/>
              </a:solidFill>
            </a:ln>
          </c:spPr>
        </c:majorGridlines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317337600"/>
        <c:crosses val="autoZero"/>
        <c:crossBetween val="between"/>
      </c:valAx>
      <c:spPr>
        <a:ln>
          <a:noFill/>
        </a:ln>
      </c:spPr>
    </c:plotArea>
    <c:legend>
      <c:legendPos val="b"/>
      <c:layout>
        <c:manualLayout>
          <c:xMode val="edge"/>
          <c:yMode val="edge"/>
          <c:x val="7.2790448864989282E-2"/>
          <c:y val="0.93975213254593171"/>
          <c:w val="0.81473752371676289"/>
          <c:h val="4.7747867454068241E-2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  <c:userShapes r:id="rId3"/>
</c:chartSpace>
</file>

<file path=ppt/charts/chart5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0632471186000158E-2"/>
          <c:y val="0.14166666666666666"/>
          <c:w val="0.89330553956407743"/>
          <c:h val="0.6049911417322834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Лист3!$D$4</c:f>
              <c:strCache>
                <c:ptCount val="1"/>
                <c:pt idx="0">
                  <c:v>на 01.01.2019</c:v>
                </c:pt>
              </c:strCache>
            </c:strRef>
          </c:tx>
          <c:spPr>
            <a:solidFill>
              <a:srgbClr val="0000FF"/>
            </a:solidFill>
          </c:spPr>
          <c:invertIfNegative val="0"/>
          <c:dLbls>
            <c:dLbl>
              <c:idx val="9"/>
              <c:layout>
                <c:manualLayout>
                  <c:x val="0"/>
                  <c:y val="6.25000000000000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Лист3!$C$5:$C$14</c:f>
              <c:strCache>
                <c:ptCount val="10"/>
                <c:pt idx="0">
                  <c:v>г/о Семеновский</c:v>
                </c:pt>
                <c:pt idx="1">
                  <c:v>Тонкинский  </c:v>
                </c:pt>
                <c:pt idx="2">
                  <c:v>Ветлужский</c:v>
                </c:pt>
                <c:pt idx="3">
                  <c:v>Тоншаевский</c:v>
                </c:pt>
                <c:pt idx="4">
                  <c:v>Шарангский      </c:v>
                </c:pt>
                <c:pt idx="5">
                  <c:v>Воскресенский    </c:v>
                </c:pt>
                <c:pt idx="6">
                  <c:v>Краснобаковский    </c:v>
                </c:pt>
                <c:pt idx="7">
                  <c:v>г.Шахунья         </c:v>
                </c:pt>
                <c:pt idx="8">
                  <c:v>Варнавинский  </c:v>
                </c:pt>
                <c:pt idx="9">
                  <c:v>Уренский    </c:v>
                </c:pt>
              </c:strCache>
            </c:strRef>
          </c:cat>
          <c:val>
            <c:numRef>
              <c:f>Лист3!$D$5:$D$14</c:f>
              <c:numCache>
                <c:formatCode>General</c:formatCode>
                <c:ptCount val="10"/>
                <c:pt idx="0">
                  <c:v>6</c:v>
                </c:pt>
                <c:pt idx="1">
                  <c:v>5</c:v>
                </c:pt>
                <c:pt idx="2">
                  <c:v>14</c:v>
                </c:pt>
                <c:pt idx="3">
                  <c:v>1</c:v>
                </c:pt>
                <c:pt idx="4">
                  <c:v>7</c:v>
                </c:pt>
                <c:pt idx="5">
                  <c:v>20</c:v>
                </c:pt>
                <c:pt idx="6">
                  <c:v>26</c:v>
                </c:pt>
                <c:pt idx="7">
                  <c:v>29</c:v>
                </c:pt>
                <c:pt idx="8">
                  <c:v>27</c:v>
                </c:pt>
                <c:pt idx="9">
                  <c:v>38</c:v>
                </c:pt>
              </c:numCache>
            </c:numRef>
          </c:val>
        </c:ser>
        <c:ser>
          <c:idx val="1"/>
          <c:order val="1"/>
          <c:tx>
            <c:strRef>
              <c:f>Лист3!$E$4</c:f>
              <c:strCache>
                <c:ptCount val="1"/>
                <c:pt idx="0">
                  <c:v>на 01.01.2020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Лист3!$C$5:$C$14</c:f>
              <c:strCache>
                <c:ptCount val="10"/>
                <c:pt idx="0">
                  <c:v>г/о Семеновский</c:v>
                </c:pt>
                <c:pt idx="1">
                  <c:v>Тонкинский  </c:v>
                </c:pt>
                <c:pt idx="2">
                  <c:v>Ветлужский</c:v>
                </c:pt>
                <c:pt idx="3">
                  <c:v>Тоншаевский</c:v>
                </c:pt>
                <c:pt idx="4">
                  <c:v>Шарангский      </c:v>
                </c:pt>
                <c:pt idx="5">
                  <c:v>Воскресенский    </c:v>
                </c:pt>
                <c:pt idx="6">
                  <c:v>Краснобаковский    </c:v>
                </c:pt>
                <c:pt idx="7">
                  <c:v>г.Шахунья         </c:v>
                </c:pt>
                <c:pt idx="8">
                  <c:v>Варнавинский  </c:v>
                </c:pt>
                <c:pt idx="9">
                  <c:v>Уренский    </c:v>
                </c:pt>
              </c:strCache>
            </c:strRef>
          </c:cat>
          <c:val>
            <c:numRef>
              <c:f>Лист3!$E$5:$E$14</c:f>
              <c:numCache>
                <c:formatCode>General</c:formatCode>
                <c:ptCount val="10"/>
                <c:pt idx="0">
                  <c:v>3</c:v>
                </c:pt>
                <c:pt idx="1">
                  <c:v>5</c:v>
                </c:pt>
                <c:pt idx="2">
                  <c:v>16</c:v>
                </c:pt>
                <c:pt idx="3">
                  <c:v>6</c:v>
                </c:pt>
                <c:pt idx="4">
                  <c:v>8</c:v>
                </c:pt>
                <c:pt idx="5">
                  <c:v>19</c:v>
                </c:pt>
                <c:pt idx="6">
                  <c:v>23</c:v>
                </c:pt>
                <c:pt idx="7">
                  <c:v>25</c:v>
                </c:pt>
                <c:pt idx="8">
                  <c:v>29</c:v>
                </c:pt>
                <c:pt idx="9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7776768"/>
        <c:axId val="209455360"/>
      </c:barChart>
      <c:catAx>
        <c:axId val="20777676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1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09455360"/>
        <c:crosses val="autoZero"/>
        <c:auto val="1"/>
        <c:lblAlgn val="ctr"/>
        <c:lblOffset val="100"/>
        <c:noMultiLvlLbl val="0"/>
      </c:catAx>
      <c:valAx>
        <c:axId val="209455360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20777676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3.9475198626002142E-2"/>
          <c:y val="0.93975213254593171"/>
          <c:w val="0.83900766726030429"/>
          <c:h val="4.7747867454068241E-2"/>
        </c:manualLayout>
      </c:layout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ru-RU" sz="1800"/>
              <a:t>Индекс потребительских цен,</a:t>
            </a:r>
            <a:r>
              <a:rPr lang="en-US" sz="1800"/>
              <a:t>%</a:t>
            </a: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1"/>
          <c:order val="0"/>
          <c:tx>
            <c:strRef>
              <c:f>Лист1!$D$3</c:f>
              <c:strCache>
                <c:ptCount val="1"/>
                <c:pt idx="0">
                  <c:v>%</c:v>
                </c:pt>
              </c:strCache>
            </c:strRef>
          </c:tx>
          <c:dLbls>
            <c:dLbl>
              <c:idx val="0"/>
              <c:layout>
                <c:manualLayout>
                  <c:x val="-8.3333333333333329E-2"/>
                  <c:y val="-7.87037037037037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5555555555555552E-2"/>
                  <c:y val="-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3333333333333333E-2"/>
                  <c:y val="-6.94444444444444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1666666666666664E-2"/>
                  <c:y val="-5.09259259259259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2.5000000000000001E-2"/>
                  <c:y val="-6.48148148148148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5.00000000000001E-2"/>
                  <c:y val="-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Lit>
              <c:formatCode>General</c:formatCode>
              <c:ptCount val="6"/>
              <c:pt idx="0">
                <c:v>2017</c:v>
              </c:pt>
              <c:pt idx="1">
                <c:v>2018</c:v>
              </c:pt>
              <c:pt idx="2">
                <c:v>2019</c:v>
              </c:pt>
              <c:pt idx="3">
                <c:v>2020</c:v>
              </c:pt>
              <c:pt idx="4">
                <c:v>2021</c:v>
              </c:pt>
              <c:pt idx="5">
                <c:v>2022</c:v>
              </c:pt>
            </c:numLit>
          </c:cat>
          <c:val>
            <c:numRef>
              <c:f>Лист1!$D$4:$D$9</c:f>
              <c:numCache>
                <c:formatCode>General</c:formatCode>
                <c:ptCount val="6"/>
                <c:pt idx="0">
                  <c:v>102.52</c:v>
                </c:pt>
                <c:pt idx="1">
                  <c:v>103.7</c:v>
                </c:pt>
                <c:pt idx="2">
                  <c:v>104</c:v>
                </c:pt>
                <c:pt idx="3">
                  <c:v>104</c:v>
                </c:pt>
                <c:pt idx="4">
                  <c:v>104</c:v>
                </c:pt>
                <c:pt idx="5">
                  <c:v>104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38971392"/>
        <c:axId val="193460992"/>
      </c:lineChart>
      <c:catAx>
        <c:axId val="2389713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93460992"/>
        <c:crosses val="autoZero"/>
        <c:auto val="1"/>
        <c:lblAlgn val="ctr"/>
        <c:lblOffset val="100"/>
        <c:noMultiLvlLbl val="0"/>
      </c:catAx>
      <c:valAx>
        <c:axId val="19346099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23897139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ru-RU" sz="1800" dirty="0"/>
              <a:t>Прожиточный  минимум в среднем на душу населения, </a:t>
            </a:r>
            <a:r>
              <a:rPr lang="ru-RU" sz="1800" dirty="0" smtClean="0"/>
              <a:t>рублей</a:t>
            </a:r>
            <a:endParaRPr lang="ru-RU" sz="1800" dirty="0"/>
          </a:p>
        </c:rich>
      </c:tx>
      <c:layout>
        <c:manualLayout>
          <c:xMode val="edge"/>
          <c:yMode val="edge"/>
          <c:x val="0.11360594707583932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1423840769903762"/>
          <c:y val="0.19480351414406533"/>
          <c:w val="0.88576159230096241"/>
          <c:h val="0.68921660834062404"/>
        </c:manualLayout>
      </c:layout>
      <c:lineChart>
        <c:grouping val="standard"/>
        <c:varyColors val="0"/>
        <c:ser>
          <c:idx val="1"/>
          <c:order val="0"/>
          <c:tx>
            <c:strRef>
              <c:f>Лист1!$D$3</c:f>
              <c:strCache>
                <c:ptCount val="1"/>
                <c:pt idx="0">
                  <c:v>руб</c:v>
                </c:pt>
              </c:strCache>
            </c:strRef>
          </c:tx>
          <c:dLbls>
            <c:dLbl>
              <c:idx val="0"/>
              <c:layout>
                <c:manualLayout>
                  <c:x val="-7.2222222222222215E-2"/>
                  <c:y val="3.24074074074074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5555555555555552E-2"/>
                  <c:y val="6.48144502770486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5.5555555555555552E-2"/>
                  <c:y val="4.16666666666667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5.8333333333333334E-2"/>
                  <c:y val="4.62962962962962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6.6666666666666666E-2"/>
                  <c:y val="4.1666666666666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5.833333333333323E-2"/>
                  <c:y val="6.0185185185185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Lit>
              <c:formatCode>General</c:formatCode>
              <c:ptCount val="6"/>
              <c:pt idx="0">
                <c:v>2017</c:v>
              </c:pt>
              <c:pt idx="1">
                <c:v>2018</c:v>
              </c:pt>
              <c:pt idx="2">
                <c:v>2019</c:v>
              </c:pt>
              <c:pt idx="3">
                <c:v>2020</c:v>
              </c:pt>
              <c:pt idx="4">
                <c:v>2021</c:v>
              </c:pt>
              <c:pt idx="5">
                <c:v>2022</c:v>
              </c:pt>
            </c:numLit>
          </c:cat>
          <c:val>
            <c:numRef>
              <c:f>Лист1!$D$4:$D$9</c:f>
              <c:numCache>
                <c:formatCode>General</c:formatCode>
                <c:ptCount val="6"/>
                <c:pt idx="0">
                  <c:v>8186.7</c:v>
                </c:pt>
                <c:pt idx="1">
                  <c:v>8861.2000000000007</c:v>
                </c:pt>
                <c:pt idx="2">
                  <c:v>9500</c:v>
                </c:pt>
                <c:pt idx="3">
                  <c:v>9850</c:v>
                </c:pt>
                <c:pt idx="4">
                  <c:v>10000</c:v>
                </c:pt>
                <c:pt idx="5">
                  <c:v>10300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37715968"/>
        <c:axId val="209479360"/>
      </c:lineChart>
      <c:catAx>
        <c:axId val="2377159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209479360"/>
        <c:crosses val="autoZero"/>
        <c:auto val="1"/>
        <c:lblAlgn val="ctr"/>
        <c:lblOffset val="100"/>
        <c:noMultiLvlLbl val="0"/>
      </c:catAx>
      <c:valAx>
        <c:axId val="2094793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3771596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ru-RU" sz="1800"/>
              <a:t>Среднемесячная заработная плата, рублей</a:t>
            </a: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1"/>
          <c:order val="0"/>
          <c:tx>
            <c:strRef>
              <c:f>Лист1!$D$3</c:f>
              <c:strCache>
                <c:ptCount val="1"/>
                <c:pt idx="0">
                  <c:v>рублей</c:v>
                </c:pt>
              </c:strCache>
            </c:strRef>
          </c:tx>
          <c:dLbls>
            <c:dLbl>
              <c:idx val="0"/>
              <c:layout>
                <c:manualLayout>
                  <c:x val="-4.7222222222222249E-2"/>
                  <c:y val="7.87037037037037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5555555555555552E-2"/>
                  <c:y val="5.55555555555555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5.5555555555555608E-2"/>
                  <c:y val="5.55555555555555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0.05"/>
                  <c:y val="4.62962962962962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0.05"/>
                  <c:y val="5.09259259259259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5.2777777777777778E-2"/>
                  <c:y val="6.48148148148148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Lit>
              <c:formatCode>General</c:formatCode>
              <c:ptCount val="6"/>
              <c:pt idx="0">
                <c:v>2017</c:v>
              </c:pt>
              <c:pt idx="1">
                <c:v>2018</c:v>
              </c:pt>
              <c:pt idx="2">
                <c:v>2019</c:v>
              </c:pt>
              <c:pt idx="3">
                <c:v>2020</c:v>
              </c:pt>
              <c:pt idx="4">
                <c:v>2021</c:v>
              </c:pt>
              <c:pt idx="5">
                <c:v>2022</c:v>
              </c:pt>
            </c:numLit>
          </c:cat>
          <c:val>
            <c:numRef>
              <c:f>Лист1!$D$4:$D$9</c:f>
              <c:numCache>
                <c:formatCode>General</c:formatCode>
                <c:ptCount val="6"/>
                <c:pt idx="0">
                  <c:v>20304</c:v>
                </c:pt>
                <c:pt idx="1">
                  <c:v>21352</c:v>
                </c:pt>
                <c:pt idx="2">
                  <c:v>22856</c:v>
                </c:pt>
                <c:pt idx="3">
                  <c:v>24365</c:v>
                </c:pt>
                <c:pt idx="4">
                  <c:v>26121</c:v>
                </c:pt>
                <c:pt idx="5">
                  <c:v>26121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37718016"/>
        <c:axId val="268242304"/>
      </c:lineChart>
      <c:catAx>
        <c:axId val="2377180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68242304"/>
        <c:crosses val="autoZero"/>
        <c:auto val="1"/>
        <c:lblAlgn val="ctr"/>
        <c:lblOffset val="100"/>
        <c:noMultiLvlLbl val="0"/>
      </c:catAx>
      <c:valAx>
        <c:axId val="2682423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3771801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8.0960848914141736E-2"/>
          <c:y val="0.1937669345534534"/>
          <c:w val="0.68950797980414213"/>
          <c:h val="0.69589467660423276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'таб. к диаграмме  2020'!$D$3</c:f>
              <c:strCache>
                <c:ptCount val="1"/>
                <c:pt idx="0">
                  <c:v>доходы, тыс.руб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Pt>
            <c:idx val="5"/>
            <c:invertIfNegative val="0"/>
            <c:bubble3D val="0"/>
            <c:spPr>
              <a:solidFill>
                <a:srgbClr val="00FF00"/>
              </a:solidFill>
            </c:spPr>
          </c:dPt>
          <c:dPt>
            <c:idx val="7"/>
            <c:invertIfNegative val="0"/>
            <c:bubble3D val="0"/>
          </c:dPt>
          <c:dLbls>
            <c:dLbl>
              <c:idx val="0"/>
              <c:layout>
                <c:manualLayout>
                  <c:x val="-1.0778712386697783E-7"/>
                  <c:y val="0.20360720771387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660940080490861E-3"/>
                  <c:y val="0.1795731178500377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3666329436685088E-3"/>
                  <c:y val="0.154690986284161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0479553537109921E-6"/>
                  <c:y val="0.1525617659503454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9.1619055297597008E-6"/>
                  <c:y val="0.6119137457983910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6.7905888043599393E-6"/>
                  <c:y val="0.1065240901003655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1.5090197343133627E-6"/>
                  <c:y val="0.146193322628374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1.3616747359700507E-3"/>
                  <c:y val="0.221465359557855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4.0959107074219842E-6"/>
                  <c:y val="0.1984000378440457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2.4467677120752763E-5"/>
                  <c:y val="0.3707934634923221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2.7347311829230463E-3"/>
                  <c:y val="8.333333333333333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4.1058392685700594E-3"/>
                  <c:y val="8.34492396180850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000" b="1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'таб. к диаграмме  2020'!$D$4:$D$13</c:f>
              <c:numCache>
                <c:formatCode>#,##0.0</c:formatCode>
                <c:ptCount val="10"/>
                <c:pt idx="0">
                  <c:v>504302.8</c:v>
                </c:pt>
                <c:pt idx="1">
                  <c:v>451526.3</c:v>
                </c:pt>
                <c:pt idx="2">
                  <c:v>387930.7</c:v>
                </c:pt>
                <c:pt idx="3">
                  <c:v>368335.6</c:v>
                </c:pt>
                <c:pt idx="4">
                  <c:v>1368073.1</c:v>
                </c:pt>
                <c:pt idx="5">
                  <c:v>225342.5</c:v>
                </c:pt>
                <c:pt idx="6">
                  <c:v>368043.3</c:v>
                </c:pt>
                <c:pt idx="7">
                  <c:v>532269.80000000005</c:v>
                </c:pt>
                <c:pt idx="8">
                  <c:v>479711.2</c:v>
                </c:pt>
                <c:pt idx="9">
                  <c:v>840527.2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7716480"/>
        <c:axId val="268240576"/>
      </c:barChart>
      <c:lineChart>
        <c:grouping val="standard"/>
        <c:varyColors val="0"/>
        <c:ser>
          <c:idx val="0"/>
          <c:order val="0"/>
          <c:tx>
            <c:strRef>
              <c:f>'таб. к диаграмме  2020'!$C$3</c:f>
              <c:strCache>
                <c:ptCount val="1"/>
                <c:pt idx="0">
                  <c:v>доходы на душу населения, тыс.руб.</c:v>
                </c:pt>
              </c:strCache>
            </c:strRef>
          </c:tx>
          <c:spPr>
            <a:ln>
              <a:solidFill>
                <a:srgbClr val="0000FF"/>
              </a:solidFill>
            </a:ln>
          </c:spPr>
          <c:marker>
            <c:spPr>
              <a:solidFill>
                <a:srgbClr val="0000FF"/>
              </a:solidFill>
            </c:spPr>
          </c:marker>
          <c:dPt>
            <c:idx val="5"/>
            <c:marker>
              <c:spPr>
                <a:solidFill>
                  <a:srgbClr val="00FF00"/>
                </a:solidFill>
              </c:spPr>
            </c:marker>
            <c:bubble3D val="0"/>
          </c:dPt>
          <c:dPt>
            <c:idx val="7"/>
            <c:bubble3D val="0"/>
          </c:dPt>
          <c:dLbls>
            <c:dLbl>
              <c:idx val="0"/>
              <c:layout>
                <c:manualLayout>
                  <c:x val="-2.4635035611420355E-2"/>
                  <c:y val="-1.66898479236170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6.0257960456353434E-2"/>
                  <c:y val="1.88262629793250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9306465308821969E-2"/>
                  <c:y val="1.87672959115290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8295471668908995E-2"/>
                  <c:y val="2.50179693515791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421583681719282E-2"/>
                  <c:y val="-2.70867443345623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3.1487313563306502E-2"/>
                  <c:y val="-2.29902577862810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3.8335137330496663E-2"/>
                  <c:y val="2.2984344654134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5.0649600659484741E-2"/>
                  <c:y val="-3.95765934577105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3.6914826399136152E-2"/>
                  <c:y val="-2.29800740586950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3.558559558745384E-2"/>
                  <c:y val="2.50343947186531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3.1478101059037117E-2"/>
                  <c:y val="-1.66898479236170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6.4322277087916116E-2"/>
                  <c:y val="1.25144356955380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'таб. к диаграмме  2020'!$C$3</c:f>
              <c:strCache>
                <c:ptCount val="1"/>
                <c:pt idx="0">
                  <c:v>доходы на душу населения, тыс.руб.</c:v>
                </c:pt>
              </c:strCache>
            </c:strRef>
          </c:cat>
          <c:val>
            <c:numRef>
              <c:f>'таб. к диаграмме  2020'!$C$4:$C$13</c:f>
              <c:numCache>
                <c:formatCode>#,##0.0</c:formatCode>
                <c:ptCount val="10"/>
                <c:pt idx="0">
                  <c:v>42589.54</c:v>
                </c:pt>
                <c:pt idx="1">
                  <c:v>31717.22</c:v>
                </c:pt>
                <c:pt idx="2">
                  <c:v>20100.04</c:v>
                </c:pt>
                <c:pt idx="3">
                  <c:v>17326.919999999998</c:v>
                </c:pt>
                <c:pt idx="4">
                  <c:v>29318.78</c:v>
                </c:pt>
                <c:pt idx="5">
                  <c:v>29894.2</c:v>
                </c:pt>
                <c:pt idx="6">
                  <c:v>20140.27</c:v>
                </c:pt>
                <c:pt idx="7">
                  <c:v>18972.37</c:v>
                </c:pt>
                <c:pt idx="8">
                  <c:v>41954.8</c:v>
                </c:pt>
                <c:pt idx="9">
                  <c:v>24101.83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37717504"/>
        <c:axId val="268241152"/>
      </c:lineChart>
      <c:catAx>
        <c:axId val="23771648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268240576"/>
        <c:crosses val="autoZero"/>
        <c:auto val="1"/>
        <c:lblAlgn val="ctr"/>
        <c:lblOffset val="100"/>
        <c:noMultiLvlLbl val="0"/>
      </c:catAx>
      <c:valAx>
        <c:axId val="268240576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237716480"/>
        <c:crosses val="autoZero"/>
        <c:crossBetween val="between"/>
      </c:valAx>
      <c:valAx>
        <c:axId val="268241152"/>
        <c:scaling>
          <c:orientation val="minMax"/>
          <c:max val="55000"/>
        </c:scaling>
        <c:delete val="0"/>
        <c:axPos val="r"/>
        <c:minorGridlines>
          <c:spPr>
            <a:ln>
              <a:noFill/>
            </a:ln>
          </c:spPr>
        </c:minorGridlines>
        <c:numFmt formatCode="#,##0.0" sourceLinked="1"/>
        <c:majorTickMark val="out"/>
        <c:minorTickMark val="none"/>
        <c:tickLblPos val="nextTo"/>
        <c:spPr>
          <a:noFill/>
          <a:ln>
            <a:noFill/>
          </a:ln>
          <a:effectLst>
            <a:glow rad="127000">
              <a:schemeClr val="bg1"/>
            </a:glow>
          </a:effectLst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237717504"/>
        <c:crosses val="max"/>
        <c:crossBetween val="between"/>
        <c:majorUnit val="5000"/>
        <c:minorUnit val="5000"/>
      </c:valAx>
      <c:catAx>
        <c:axId val="237717504"/>
        <c:scaling>
          <c:orientation val="minMax"/>
        </c:scaling>
        <c:delete val="1"/>
        <c:axPos val="b"/>
        <c:majorTickMark val="out"/>
        <c:minorTickMark val="none"/>
        <c:tickLblPos val="nextTo"/>
        <c:crossAx val="268241152"/>
        <c:crosses val="autoZero"/>
        <c:auto val="1"/>
        <c:lblAlgn val="ctr"/>
        <c:lblOffset val="100"/>
        <c:noMultiLvlLbl val="0"/>
      </c:catAx>
    </c:plotArea>
    <c:legend>
      <c:legendPos val="b"/>
      <c:layout>
        <c:manualLayout>
          <c:xMode val="edge"/>
          <c:yMode val="edge"/>
          <c:x val="2.8716507752586072E-2"/>
          <c:y val="0.95392421259842519"/>
          <c:w val="0.88497289978297644"/>
          <c:h val="3.9808398950131232E-2"/>
        </c:manualLayout>
      </c:layout>
      <c:overlay val="0"/>
      <c:txPr>
        <a:bodyPr/>
        <a:lstStyle/>
        <a:p>
          <a:pPr>
            <a:defRPr sz="1200" b="1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  <c:userShapes r:id="rId3"/>
</c:chartSpace>
</file>

<file path=ppt/drawing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0.77666</cdr:x>
      <cdr:y>0.19722</cdr:y>
    </cdr:from>
    <cdr:to>
      <cdr:x>1</cdr:x>
      <cdr:y>0.85694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213600" y="1202253"/>
          <a:ext cx="2074333" cy="40216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1. Варнавинский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2. Ветлужский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3. Воскресенский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4. Краснобаковский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5. городской округ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Семеновский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6.Тонкинский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7. муниципальный округ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Тоншаевский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8. муниципальный округ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Уренский</a:t>
          </a:r>
          <a:r>
            <a:rPr lang="ru-RU" sz="1200" b="1" baseline="0">
              <a:latin typeface="Times New Roman" pitchFamily="18" charset="0"/>
              <a:cs typeface="Times New Roman" pitchFamily="18" charset="0"/>
            </a:rPr>
            <a:t>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>
              <a:latin typeface="Times New Roman" pitchFamily="18" charset="0"/>
              <a:cs typeface="Times New Roman" pitchFamily="18" charset="0"/>
            </a:rPr>
            <a:t>9. Шарангский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>
              <a:latin typeface="Times New Roman" pitchFamily="18" charset="0"/>
              <a:cs typeface="Times New Roman" pitchFamily="18" charset="0"/>
            </a:rPr>
            <a:t>10. городской округ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>
              <a:latin typeface="Times New Roman" pitchFamily="18" charset="0"/>
              <a:cs typeface="Times New Roman" pitchFamily="18" charset="0"/>
            </a:rPr>
            <a:t>город Шахунья</a:t>
          </a:r>
        </a:p>
        <a:p xmlns:a="http://schemas.openxmlformats.org/drawingml/2006/main">
          <a:pPr>
            <a:lnSpc>
              <a:spcPct val="150000"/>
            </a:lnSpc>
          </a:pPr>
          <a:endParaRPr lang="ru-RU" sz="1100"/>
        </a:p>
      </cdr:txBody>
    </cdr:sp>
  </cdr:relSizeAnchor>
  <cdr:relSizeAnchor xmlns:cdr="http://schemas.openxmlformats.org/drawingml/2006/chartDrawing">
    <cdr:from>
      <cdr:x>0.04318</cdr:x>
      <cdr:y>0</cdr:y>
    </cdr:from>
    <cdr:to>
      <cdr:x>0.90601</cdr:x>
      <cdr:y>0.17778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400639" y="0"/>
          <a:ext cx="8004928" cy="10823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600" b="1">
              <a:solidFill>
                <a:srgbClr val="0000FF"/>
              </a:solidFill>
              <a:latin typeface="Arial" pitchFamily="34" charset="0"/>
              <a:cs typeface="Arial" pitchFamily="34" charset="0"/>
            </a:rPr>
            <a:t>Какое место</a:t>
          </a:r>
          <a:r>
            <a:rPr lang="ru-RU" sz="1600" b="1" baseline="0">
              <a:solidFill>
                <a:srgbClr val="0000FF"/>
              </a:solidFill>
              <a:latin typeface="Arial" pitchFamily="34" charset="0"/>
              <a:cs typeface="Arial" pitchFamily="34" charset="0"/>
            </a:rPr>
            <a:t> среди районов Нижегородской области</a:t>
          </a:r>
        </a:p>
        <a:p xmlns:a="http://schemas.openxmlformats.org/drawingml/2006/main">
          <a:pPr algn="ctr"/>
          <a:r>
            <a:rPr lang="ru-RU" sz="1600" b="1" baseline="0">
              <a:solidFill>
                <a:srgbClr val="0000FF"/>
              </a:solidFill>
              <a:latin typeface="Arial" pitchFamily="34" charset="0"/>
              <a:cs typeface="Arial" pitchFamily="34" charset="0"/>
            </a:rPr>
            <a:t> занимает Тонкинский район по отдельным</a:t>
          </a:r>
        </a:p>
        <a:p xmlns:a="http://schemas.openxmlformats.org/drawingml/2006/main">
          <a:pPr algn="ctr"/>
          <a:r>
            <a:rPr lang="ru-RU" sz="1600" b="1" baseline="0">
              <a:solidFill>
                <a:srgbClr val="0000FF"/>
              </a:solidFill>
              <a:latin typeface="Arial" pitchFamily="34" charset="0"/>
              <a:cs typeface="Arial" pitchFamily="34" charset="0"/>
            </a:rPr>
            <a:t>показателям бюджетов в 2020 году ( по данным исполнения бюджетов</a:t>
          </a:r>
        </a:p>
        <a:p xmlns:a="http://schemas.openxmlformats.org/drawingml/2006/main">
          <a:pPr algn="ctr"/>
          <a:r>
            <a:rPr lang="ru-RU" sz="1600" b="1" baseline="0">
              <a:solidFill>
                <a:srgbClr val="0000FF"/>
              </a:solidFill>
              <a:latin typeface="Arial" pitchFamily="34" charset="0"/>
              <a:cs typeface="Arial" pitchFamily="34" charset="0"/>
            </a:rPr>
            <a:t> за январь- октябрь 2020 года)</a:t>
          </a:r>
          <a:endParaRPr lang="ru-RU" sz="1600" b="1">
            <a:solidFill>
              <a:srgbClr val="0000FF"/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0.11321</cdr:x>
      <cdr:y>0.03179</cdr:y>
    </cdr:from>
    <cdr:to>
      <cdr:x>0.91785</cdr:x>
      <cdr:y>0.08564</cdr:y>
    </cdr:to>
    <cdr:sp macro="" textlink="">
      <cdr:nvSpPr>
        <cdr:cNvPr id="2" name="object 10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050894" y="218016"/>
          <a:ext cx="7469229" cy="369332"/>
        </a:xfrm>
        <a:custGeom xmlns:a="http://schemas.openxmlformats.org/drawingml/2006/main">
          <a:avLst/>
          <a:gdLst>
            <a:gd name="T0" fmla="*/ 0 w 7468514"/>
            <a:gd name="T1" fmla="*/ 511837 h 636270"/>
            <a:gd name="T2" fmla="*/ 8603 w 7468514"/>
            <a:gd name="T3" fmla="*/ 309692 h 636270"/>
            <a:gd name="T4" fmla="*/ 32022 w 7468514"/>
            <a:gd name="T5" fmla="*/ 145504 h 636270"/>
            <a:gd name="T6" fmla="*/ 66681 w 7468514"/>
            <a:gd name="T7" fmla="*/ 36568 h 636270"/>
            <a:gd name="T8" fmla="*/ 7369111 w 7468514"/>
            <a:gd name="T9" fmla="*/ 0 h 636270"/>
            <a:gd name="T10" fmla="*/ 7383760 w 7468514"/>
            <a:gd name="T11" fmla="*/ 4812 h 636270"/>
            <a:gd name="T12" fmla="*/ 7423452 w 7468514"/>
            <a:gd name="T13" fmla="*/ 72066 h 636270"/>
            <a:gd name="T14" fmla="*/ 7454067 w 7468514"/>
            <a:gd name="T15" fmla="*/ 205026 h 636270"/>
            <a:gd name="T16" fmla="*/ 7472060 w 7468514"/>
            <a:gd name="T17" fmla="*/ 386373 h 636270"/>
            <a:gd name="T18" fmla="*/ 7475273 w 7468514"/>
            <a:gd name="T19" fmla="*/ 2559182 h 636270"/>
            <a:gd name="T20" fmla="*/ 7474272 w 7468514"/>
            <a:gd name="T21" fmla="*/ 2629720 h 636270"/>
            <a:gd name="T22" fmla="*/ 7460303 w 7468514"/>
            <a:gd name="T23" fmla="*/ 2821145 h 636270"/>
            <a:gd name="T24" fmla="*/ 7432753 w 7468514"/>
            <a:gd name="T25" fmla="*/ 2968855 h 636270"/>
            <a:gd name="T26" fmla="*/ 7395141 w 7468514"/>
            <a:gd name="T27" fmla="*/ 3055520 h 636270"/>
            <a:gd name="T28" fmla="*/ 106170 w 7468514"/>
            <a:gd name="T29" fmla="*/ 3071019 h 636270"/>
            <a:gd name="T30" fmla="*/ 91526 w 7468514"/>
            <a:gd name="T31" fmla="*/ 3066198 h 636270"/>
            <a:gd name="T32" fmla="*/ 51821 w 7468514"/>
            <a:gd name="T33" fmla="*/ 2998966 h 636270"/>
            <a:gd name="T34" fmla="*/ 21188 w 7468514"/>
            <a:gd name="T35" fmla="*/ 2866039 h 636270"/>
            <a:gd name="T36" fmla="*/ 3214 w 7468514"/>
            <a:gd name="T37" fmla="*/ 2684724 h 636270"/>
            <a:gd name="T38" fmla="*/ 0 w 7468514"/>
            <a:gd name="T39" fmla="*/ 511837 h 636270"/>
            <a:gd name="T40" fmla="*/ 0 60000 65536"/>
            <a:gd name="T41" fmla="*/ 0 60000 65536"/>
            <a:gd name="T42" fmla="*/ 0 60000 65536"/>
            <a:gd name="T43" fmla="*/ 0 60000 65536"/>
            <a:gd name="T44" fmla="*/ 0 60000 65536"/>
            <a:gd name="T45" fmla="*/ 0 60000 65536"/>
            <a:gd name="T46" fmla="*/ 0 60000 65536"/>
            <a:gd name="T47" fmla="*/ 0 60000 65536"/>
            <a:gd name="T48" fmla="*/ 0 60000 65536"/>
            <a:gd name="T49" fmla="*/ 0 60000 65536"/>
            <a:gd name="T50" fmla="*/ 0 60000 65536"/>
            <a:gd name="T51" fmla="*/ 0 60000 65536"/>
            <a:gd name="T52" fmla="*/ 0 60000 65536"/>
            <a:gd name="T53" fmla="*/ 0 60000 65536"/>
            <a:gd name="T54" fmla="*/ 0 60000 65536"/>
            <a:gd name="T55" fmla="*/ 0 60000 65536"/>
            <a:gd name="T56" fmla="*/ 0 60000 65536"/>
            <a:gd name="T57" fmla="*/ 0 60000 65536"/>
            <a:gd name="T58" fmla="*/ 0 60000 65536"/>
            <a:gd name="T59" fmla="*/ 0 60000 65536"/>
            <a:gd name="T60" fmla="*/ 0 w 7468514"/>
            <a:gd name="T61" fmla="*/ 0 h 636270"/>
            <a:gd name="T62" fmla="*/ 7468514 w 7468514"/>
            <a:gd name="T63" fmla="*/ 636270 h 636270"/>
          </a:gdLst>
          <a:ahLst/>
          <a:cxnLst>
            <a:cxn ang="T40">
              <a:pos x="T0" y="T1"/>
            </a:cxn>
            <a:cxn ang="T41">
              <a:pos x="T2" y="T3"/>
            </a:cxn>
            <a:cxn ang="T42">
              <a:pos x="T4" y="T5"/>
            </a:cxn>
            <a:cxn ang="T43">
              <a:pos x="T6" y="T7"/>
            </a:cxn>
            <a:cxn ang="T44">
              <a:pos x="T8" y="T9"/>
            </a:cxn>
            <a:cxn ang="T45">
              <a:pos x="T10" y="T11"/>
            </a:cxn>
            <a:cxn ang="T46">
              <a:pos x="T12" y="T13"/>
            </a:cxn>
            <a:cxn ang="T47">
              <a:pos x="T14" y="T15"/>
            </a:cxn>
            <a:cxn ang="T48">
              <a:pos x="T16" y="T17"/>
            </a:cxn>
            <a:cxn ang="T49">
              <a:pos x="T18" y="T19"/>
            </a:cxn>
            <a:cxn ang="T50">
              <a:pos x="T20" y="T21"/>
            </a:cxn>
            <a:cxn ang="T51">
              <a:pos x="T22" y="T23"/>
            </a:cxn>
            <a:cxn ang="T52">
              <a:pos x="T24" y="T25"/>
            </a:cxn>
            <a:cxn ang="T53">
              <a:pos x="T26" y="T27"/>
            </a:cxn>
            <a:cxn ang="T54">
              <a:pos x="T28" y="T29"/>
            </a:cxn>
            <a:cxn ang="T55">
              <a:pos x="T30" y="T31"/>
            </a:cxn>
            <a:cxn ang="T56">
              <a:pos x="T32" y="T33"/>
            </a:cxn>
            <a:cxn ang="T57">
              <a:pos x="T34" y="T35"/>
            </a:cxn>
            <a:cxn ang="T58">
              <a:pos x="T36" y="T37"/>
            </a:cxn>
            <a:cxn ang="T59">
              <a:pos x="T38" y="T39"/>
            </a:cxn>
          </a:cxnLst>
          <a:rect l="T60" t="T61" r="T62" b="T63"/>
          <a:pathLst>
            <a:path w="7468514" h="636270">
              <a:moveTo>
                <a:pt x="0" y="106045"/>
              </a:moveTo>
              <a:lnTo>
                <a:pt x="8593" y="64164"/>
              </a:lnTo>
              <a:lnTo>
                <a:pt x="31992" y="30147"/>
              </a:lnTo>
              <a:lnTo>
                <a:pt x="66621" y="7576"/>
              </a:lnTo>
              <a:lnTo>
                <a:pt x="7362469" y="0"/>
              </a:lnTo>
              <a:lnTo>
                <a:pt x="7377083" y="999"/>
              </a:lnTo>
              <a:lnTo>
                <a:pt x="7416744" y="14933"/>
              </a:lnTo>
              <a:lnTo>
                <a:pt x="7447346" y="42479"/>
              </a:lnTo>
              <a:lnTo>
                <a:pt x="7465302" y="80051"/>
              </a:lnTo>
              <a:lnTo>
                <a:pt x="7468514" y="530225"/>
              </a:lnTo>
              <a:lnTo>
                <a:pt x="7467514" y="544839"/>
              </a:lnTo>
              <a:lnTo>
                <a:pt x="7453581" y="584500"/>
              </a:lnTo>
              <a:lnTo>
                <a:pt x="7426035" y="615102"/>
              </a:lnTo>
              <a:lnTo>
                <a:pt x="7388462" y="633058"/>
              </a:lnTo>
              <a:lnTo>
                <a:pt x="106070" y="636270"/>
              </a:lnTo>
              <a:lnTo>
                <a:pt x="91446" y="635270"/>
              </a:lnTo>
              <a:lnTo>
                <a:pt x="51771" y="621340"/>
              </a:lnTo>
              <a:lnTo>
                <a:pt x="21168" y="593800"/>
              </a:lnTo>
              <a:lnTo>
                <a:pt x="3214" y="556235"/>
              </a:lnTo>
              <a:lnTo>
                <a:pt x="0" y="106045"/>
              </a:lnTo>
              <a:close/>
            </a:path>
          </a:pathLst>
        </a:custGeom>
        <a:noFill xmlns:a="http://schemas.openxmlformats.org/drawingml/2006/main"/>
        <a:ln xmlns:a="http://schemas.openxmlformats.org/drawingml/2006/main" w="25400">
          <a:noFill/>
          <a:miter lim="800000"/>
          <a:headEnd/>
          <a:tailEnd/>
        </a:ln>
      </cdr:spPr>
      <cdr:txBody>
        <a:bodyPr xmlns:a="http://schemas.openxmlformats.org/drawingml/2006/main" lIns="0" tIns="0" rIns="0" bIns="0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  <a:defRPr/>
          </a:pPr>
          <a:endParaRPr lang="ru-RU" sz="24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0.16975</cdr:x>
      <cdr:y>0.04227</cdr:y>
    </cdr:from>
    <cdr:to>
      <cdr:x>0.83708</cdr:x>
      <cdr:y>0.14476</cdr:y>
    </cdr:to>
    <cdr:sp macro="" textlink="">
      <cdr:nvSpPr>
        <cdr:cNvPr id="3" name="object 10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656184" y="315416"/>
          <a:ext cx="6510851" cy="764703"/>
        </a:xfrm>
        <a:custGeom xmlns:a="http://schemas.openxmlformats.org/drawingml/2006/main">
          <a:avLst/>
          <a:gdLst>
            <a:gd name="T0" fmla="*/ 0 w 7468514"/>
            <a:gd name="T1" fmla="*/ 511837 h 636270"/>
            <a:gd name="T2" fmla="*/ 8603 w 7468514"/>
            <a:gd name="T3" fmla="*/ 309692 h 636270"/>
            <a:gd name="T4" fmla="*/ 32022 w 7468514"/>
            <a:gd name="T5" fmla="*/ 145504 h 636270"/>
            <a:gd name="T6" fmla="*/ 66681 w 7468514"/>
            <a:gd name="T7" fmla="*/ 36568 h 636270"/>
            <a:gd name="T8" fmla="*/ 7369111 w 7468514"/>
            <a:gd name="T9" fmla="*/ 0 h 636270"/>
            <a:gd name="T10" fmla="*/ 7383760 w 7468514"/>
            <a:gd name="T11" fmla="*/ 4812 h 636270"/>
            <a:gd name="T12" fmla="*/ 7423452 w 7468514"/>
            <a:gd name="T13" fmla="*/ 72066 h 636270"/>
            <a:gd name="T14" fmla="*/ 7454067 w 7468514"/>
            <a:gd name="T15" fmla="*/ 205026 h 636270"/>
            <a:gd name="T16" fmla="*/ 7472060 w 7468514"/>
            <a:gd name="T17" fmla="*/ 386373 h 636270"/>
            <a:gd name="T18" fmla="*/ 7475273 w 7468514"/>
            <a:gd name="T19" fmla="*/ 2559182 h 636270"/>
            <a:gd name="T20" fmla="*/ 7474272 w 7468514"/>
            <a:gd name="T21" fmla="*/ 2629720 h 636270"/>
            <a:gd name="T22" fmla="*/ 7460303 w 7468514"/>
            <a:gd name="T23" fmla="*/ 2821145 h 636270"/>
            <a:gd name="T24" fmla="*/ 7432753 w 7468514"/>
            <a:gd name="T25" fmla="*/ 2968855 h 636270"/>
            <a:gd name="T26" fmla="*/ 7395141 w 7468514"/>
            <a:gd name="T27" fmla="*/ 3055520 h 636270"/>
            <a:gd name="T28" fmla="*/ 106170 w 7468514"/>
            <a:gd name="T29" fmla="*/ 3071019 h 636270"/>
            <a:gd name="T30" fmla="*/ 91526 w 7468514"/>
            <a:gd name="T31" fmla="*/ 3066198 h 636270"/>
            <a:gd name="T32" fmla="*/ 51821 w 7468514"/>
            <a:gd name="T33" fmla="*/ 2998966 h 636270"/>
            <a:gd name="T34" fmla="*/ 21188 w 7468514"/>
            <a:gd name="T35" fmla="*/ 2866039 h 636270"/>
            <a:gd name="T36" fmla="*/ 3214 w 7468514"/>
            <a:gd name="T37" fmla="*/ 2684724 h 636270"/>
            <a:gd name="T38" fmla="*/ 0 w 7468514"/>
            <a:gd name="T39" fmla="*/ 511837 h 636270"/>
            <a:gd name="T40" fmla="*/ 0 60000 65536"/>
            <a:gd name="T41" fmla="*/ 0 60000 65536"/>
            <a:gd name="T42" fmla="*/ 0 60000 65536"/>
            <a:gd name="T43" fmla="*/ 0 60000 65536"/>
            <a:gd name="T44" fmla="*/ 0 60000 65536"/>
            <a:gd name="T45" fmla="*/ 0 60000 65536"/>
            <a:gd name="T46" fmla="*/ 0 60000 65536"/>
            <a:gd name="T47" fmla="*/ 0 60000 65536"/>
            <a:gd name="T48" fmla="*/ 0 60000 65536"/>
            <a:gd name="T49" fmla="*/ 0 60000 65536"/>
            <a:gd name="T50" fmla="*/ 0 60000 65536"/>
            <a:gd name="T51" fmla="*/ 0 60000 65536"/>
            <a:gd name="T52" fmla="*/ 0 60000 65536"/>
            <a:gd name="T53" fmla="*/ 0 60000 65536"/>
            <a:gd name="T54" fmla="*/ 0 60000 65536"/>
            <a:gd name="T55" fmla="*/ 0 60000 65536"/>
            <a:gd name="T56" fmla="*/ 0 60000 65536"/>
            <a:gd name="T57" fmla="*/ 0 60000 65536"/>
            <a:gd name="T58" fmla="*/ 0 60000 65536"/>
            <a:gd name="T59" fmla="*/ 0 60000 65536"/>
            <a:gd name="T60" fmla="*/ 0 w 7468514"/>
            <a:gd name="T61" fmla="*/ 0 h 636270"/>
            <a:gd name="T62" fmla="*/ 7468514 w 7468514"/>
            <a:gd name="T63" fmla="*/ 636270 h 636270"/>
          </a:gdLst>
          <a:ahLst/>
          <a:cxnLst>
            <a:cxn ang="T40">
              <a:pos x="T0" y="T1"/>
            </a:cxn>
            <a:cxn ang="T41">
              <a:pos x="T2" y="T3"/>
            </a:cxn>
            <a:cxn ang="T42">
              <a:pos x="T4" y="T5"/>
            </a:cxn>
            <a:cxn ang="T43">
              <a:pos x="T6" y="T7"/>
            </a:cxn>
            <a:cxn ang="T44">
              <a:pos x="T8" y="T9"/>
            </a:cxn>
            <a:cxn ang="T45">
              <a:pos x="T10" y="T11"/>
            </a:cxn>
            <a:cxn ang="T46">
              <a:pos x="T12" y="T13"/>
            </a:cxn>
            <a:cxn ang="T47">
              <a:pos x="T14" y="T15"/>
            </a:cxn>
            <a:cxn ang="T48">
              <a:pos x="T16" y="T17"/>
            </a:cxn>
            <a:cxn ang="T49">
              <a:pos x="T18" y="T19"/>
            </a:cxn>
            <a:cxn ang="T50">
              <a:pos x="T20" y="T21"/>
            </a:cxn>
            <a:cxn ang="T51">
              <a:pos x="T22" y="T23"/>
            </a:cxn>
            <a:cxn ang="T52">
              <a:pos x="T24" y="T25"/>
            </a:cxn>
            <a:cxn ang="T53">
              <a:pos x="T26" y="T27"/>
            </a:cxn>
            <a:cxn ang="T54">
              <a:pos x="T28" y="T29"/>
            </a:cxn>
            <a:cxn ang="T55">
              <a:pos x="T30" y="T31"/>
            </a:cxn>
            <a:cxn ang="T56">
              <a:pos x="T32" y="T33"/>
            </a:cxn>
            <a:cxn ang="T57">
              <a:pos x="T34" y="T35"/>
            </a:cxn>
            <a:cxn ang="T58">
              <a:pos x="T36" y="T37"/>
            </a:cxn>
            <a:cxn ang="T59">
              <a:pos x="T38" y="T39"/>
            </a:cxn>
          </a:cxnLst>
          <a:rect l="T60" t="T61" r="T62" b="T63"/>
          <a:pathLst>
            <a:path w="7468514" h="636270">
              <a:moveTo>
                <a:pt x="0" y="106045"/>
              </a:moveTo>
              <a:lnTo>
                <a:pt x="8593" y="64164"/>
              </a:lnTo>
              <a:lnTo>
                <a:pt x="31992" y="30147"/>
              </a:lnTo>
              <a:lnTo>
                <a:pt x="66621" y="7576"/>
              </a:lnTo>
              <a:lnTo>
                <a:pt x="7362469" y="0"/>
              </a:lnTo>
              <a:lnTo>
                <a:pt x="7377083" y="999"/>
              </a:lnTo>
              <a:lnTo>
                <a:pt x="7416744" y="14933"/>
              </a:lnTo>
              <a:lnTo>
                <a:pt x="7447346" y="42479"/>
              </a:lnTo>
              <a:lnTo>
                <a:pt x="7465302" y="80051"/>
              </a:lnTo>
              <a:lnTo>
                <a:pt x="7468514" y="530225"/>
              </a:lnTo>
              <a:lnTo>
                <a:pt x="7467514" y="544839"/>
              </a:lnTo>
              <a:lnTo>
                <a:pt x="7453581" y="584500"/>
              </a:lnTo>
              <a:lnTo>
                <a:pt x="7426035" y="615102"/>
              </a:lnTo>
              <a:lnTo>
                <a:pt x="7388462" y="633058"/>
              </a:lnTo>
              <a:lnTo>
                <a:pt x="106070" y="636270"/>
              </a:lnTo>
              <a:lnTo>
                <a:pt x="91446" y="635270"/>
              </a:lnTo>
              <a:lnTo>
                <a:pt x="51771" y="621340"/>
              </a:lnTo>
              <a:lnTo>
                <a:pt x="21168" y="593800"/>
              </a:lnTo>
              <a:lnTo>
                <a:pt x="3214" y="556235"/>
              </a:lnTo>
              <a:lnTo>
                <a:pt x="0" y="106045"/>
              </a:lnTo>
              <a:close/>
            </a:path>
          </a:pathLst>
        </a:custGeom>
        <a:noFill xmlns:a="http://schemas.openxmlformats.org/drawingml/2006/main"/>
        <a:ln xmlns:a="http://schemas.openxmlformats.org/drawingml/2006/main" w="25400">
          <a:noFill/>
          <a:miter lim="800000"/>
          <a:headEnd/>
          <a:tailEnd/>
        </a:ln>
      </cdr:spPr>
      <cdr:txBody>
        <a:bodyPr xmlns:a="http://schemas.openxmlformats.org/drawingml/2006/main" lIns="0" tIns="0" rIns="0" bIns="0">
          <a:no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rtl="0" eaLnBrk="1" fontAlgn="base" latinLnBrk="0" hangingPunct="1"/>
          <a:r>
            <a:rPr lang="ru-RU" sz="2400" b="1" dirty="0" smtClean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Структура расходов по разделам </a:t>
          </a:r>
        </a:p>
        <a:p xmlns:a="http://schemas.openxmlformats.org/drawingml/2006/main">
          <a:pPr algn="ctr" rtl="0" eaLnBrk="1" fontAlgn="base" latinLnBrk="0" hangingPunct="1"/>
          <a:r>
            <a:rPr lang="ru-RU" sz="2400" b="1" dirty="0" smtClean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в 2021 году, %</a:t>
          </a:r>
          <a:endParaRPr lang="ru-RU" sz="2400" dirty="0">
            <a:solidFill>
              <a:schemeClr val="bg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0.11449</cdr:x>
      <cdr:y>0.05455</cdr:y>
    </cdr:from>
    <cdr:to>
      <cdr:x>0.79181</cdr:x>
      <cdr:y>0.11512</cdr:y>
    </cdr:to>
    <cdr:sp macro="" textlink="">
      <cdr:nvSpPr>
        <cdr:cNvPr id="2" name="object 10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063487" y="332656"/>
          <a:ext cx="6291564" cy="369333"/>
        </a:xfrm>
        <a:custGeom xmlns:a="http://schemas.openxmlformats.org/drawingml/2006/main">
          <a:avLst/>
          <a:gdLst>
            <a:gd name="T0" fmla="*/ 0 w 7468514"/>
            <a:gd name="T1" fmla="*/ 511837 h 636270"/>
            <a:gd name="T2" fmla="*/ 8603 w 7468514"/>
            <a:gd name="T3" fmla="*/ 309692 h 636270"/>
            <a:gd name="T4" fmla="*/ 32022 w 7468514"/>
            <a:gd name="T5" fmla="*/ 145504 h 636270"/>
            <a:gd name="T6" fmla="*/ 66681 w 7468514"/>
            <a:gd name="T7" fmla="*/ 36568 h 636270"/>
            <a:gd name="T8" fmla="*/ 7369111 w 7468514"/>
            <a:gd name="T9" fmla="*/ 0 h 636270"/>
            <a:gd name="T10" fmla="*/ 7383760 w 7468514"/>
            <a:gd name="T11" fmla="*/ 4812 h 636270"/>
            <a:gd name="T12" fmla="*/ 7423452 w 7468514"/>
            <a:gd name="T13" fmla="*/ 72066 h 636270"/>
            <a:gd name="T14" fmla="*/ 7454067 w 7468514"/>
            <a:gd name="T15" fmla="*/ 205026 h 636270"/>
            <a:gd name="T16" fmla="*/ 7472060 w 7468514"/>
            <a:gd name="T17" fmla="*/ 386373 h 636270"/>
            <a:gd name="T18" fmla="*/ 7475273 w 7468514"/>
            <a:gd name="T19" fmla="*/ 2559182 h 636270"/>
            <a:gd name="T20" fmla="*/ 7474272 w 7468514"/>
            <a:gd name="T21" fmla="*/ 2629720 h 636270"/>
            <a:gd name="T22" fmla="*/ 7460303 w 7468514"/>
            <a:gd name="T23" fmla="*/ 2821145 h 636270"/>
            <a:gd name="T24" fmla="*/ 7432753 w 7468514"/>
            <a:gd name="T25" fmla="*/ 2968855 h 636270"/>
            <a:gd name="T26" fmla="*/ 7395141 w 7468514"/>
            <a:gd name="T27" fmla="*/ 3055520 h 636270"/>
            <a:gd name="T28" fmla="*/ 106170 w 7468514"/>
            <a:gd name="T29" fmla="*/ 3071019 h 636270"/>
            <a:gd name="T30" fmla="*/ 91526 w 7468514"/>
            <a:gd name="T31" fmla="*/ 3066198 h 636270"/>
            <a:gd name="T32" fmla="*/ 51821 w 7468514"/>
            <a:gd name="T33" fmla="*/ 2998966 h 636270"/>
            <a:gd name="T34" fmla="*/ 21188 w 7468514"/>
            <a:gd name="T35" fmla="*/ 2866039 h 636270"/>
            <a:gd name="T36" fmla="*/ 3214 w 7468514"/>
            <a:gd name="T37" fmla="*/ 2684724 h 636270"/>
            <a:gd name="T38" fmla="*/ 0 w 7468514"/>
            <a:gd name="T39" fmla="*/ 511837 h 636270"/>
            <a:gd name="T40" fmla="*/ 0 60000 65536"/>
            <a:gd name="T41" fmla="*/ 0 60000 65536"/>
            <a:gd name="T42" fmla="*/ 0 60000 65536"/>
            <a:gd name="T43" fmla="*/ 0 60000 65536"/>
            <a:gd name="T44" fmla="*/ 0 60000 65536"/>
            <a:gd name="T45" fmla="*/ 0 60000 65536"/>
            <a:gd name="T46" fmla="*/ 0 60000 65536"/>
            <a:gd name="T47" fmla="*/ 0 60000 65536"/>
            <a:gd name="T48" fmla="*/ 0 60000 65536"/>
            <a:gd name="T49" fmla="*/ 0 60000 65536"/>
            <a:gd name="T50" fmla="*/ 0 60000 65536"/>
            <a:gd name="T51" fmla="*/ 0 60000 65536"/>
            <a:gd name="T52" fmla="*/ 0 60000 65536"/>
            <a:gd name="T53" fmla="*/ 0 60000 65536"/>
            <a:gd name="T54" fmla="*/ 0 60000 65536"/>
            <a:gd name="T55" fmla="*/ 0 60000 65536"/>
            <a:gd name="T56" fmla="*/ 0 60000 65536"/>
            <a:gd name="T57" fmla="*/ 0 60000 65536"/>
            <a:gd name="T58" fmla="*/ 0 60000 65536"/>
            <a:gd name="T59" fmla="*/ 0 60000 65536"/>
            <a:gd name="T60" fmla="*/ 0 w 7468514"/>
            <a:gd name="T61" fmla="*/ 0 h 636270"/>
            <a:gd name="T62" fmla="*/ 7468514 w 7468514"/>
            <a:gd name="T63" fmla="*/ 636270 h 636270"/>
          </a:gdLst>
          <a:ahLst/>
          <a:cxnLst>
            <a:cxn ang="T40">
              <a:pos x="T0" y="T1"/>
            </a:cxn>
            <a:cxn ang="T41">
              <a:pos x="T2" y="T3"/>
            </a:cxn>
            <a:cxn ang="T42">
              <a:pos x="T4" y="T5"/>
            </a:cxn>
            <a:cxn ang="T43">
              <a:pos x="T6" y="T7"/>
            </a:cxn>
            <a:cxn ang="T44">
              <a:pos x="T8" y="T9"/>
            </a:cxn>
            <a:cxn ang="T45">
              <a:pos x="T10" y="T11"/>
            </a:cxn>
            <a:cxn ang="T46">
              <a:pos x="T12" y="T13"/>
            </a:cxn>
            <a:cxn ang="T47">
              <a:pos x="T14" y="T15"/>
            </a:cxn>
            <a:cxn ang="T48">
              <a:pos x="T16" y="T17"/>
            </a:cxn>
            <a:cxn ang="T49">
              <a:pos x="T18" y="T19"/>
            </a:cxn>
            <a:cxn ang="T50">
              <a:pos x="T20" y="T21"/>
            </a:cxn>
            <a:cxn ang="T51">
              <a:pos x="T22" y="T23"/>
            </a:cxn>
            <a:cxn ang="T52">
              <a:pos x="T24" y="T25"/>
            </a:cxn>
            <a:cxn ang="T53">
              <a:pos x="T26" y="T27"/>
            </a:cxn>
            <a:cxn ang="T54">
              <a:pos x="T28" y="T29"/>
            </a:cxn>
            <a:cxn ang="T55">
              <a:pos x="T30" y="T31"/>
            </a:cxn>
            <a:cxn ang="T56">
              <a:pos x="T32" y="T33"/>
            </a:cxn>
            <a:cxn ang="T57">
              <a:pos x="T34" y="T35"/>
            </a:cxn>
            <a:cxn ang="T58">
              <a:pos x="T36" y="T37"/>
            </a:cxn>
            <a:cxn ang="T59">
              <a:pos x="T38" y="T39"/>
            </a:cxn>
          </a:cxnLst>
          <a:rect l="T60" t="T61" r="T62" b="T63"/>
          <a:pathLst>
            <a:path w="7468514" h="636270">
              <a:moveTo>
                <a:pt x="0" y="106045"/>
              </a:moveTo>
              <a:lnTo>
                <a:pt x="8593" y="64164"/>
              </a:lnTo>
              <a:lnTo>
                <a:pt x="31992" y="30147"/>
              </a:lnTo>
              <a:lnTo>
                <a:pt x="66621" y="7576"/>
              </a:lnTo>
              <a:lnTo>
                <a:pt x="7362469" y="0"/>
              </a:lnTo>
              <a:lnTo>
                <a:pt x="7377083" y="999"/>
              </a:lnTo>
              <a:lnTo>
                <a:pt x="7416744" y="14933"/>
              </a:lnTo>
              <a:lnTo>
                <a:pt x="7447346" y="42479"/>
              </a:lnTo>
              <a:lnTo>
                <a:pt x="7465302" y="80051"/>
              </a:lnTo>
              <a:lnTo>
                <a:pt x="7468514" y="530225"/>
              </a:lnTo>
              <a:lnTo>
                <a:pt x="7467514" y="544839"/>
              </a:lnTo>
              <a:lnTo>
                <a:pt x="7453581" y="584500"/>
              </a:lnTo>
              <a:lnTo>
                <a:pt x="7426035" y="615102"/>
              </a:lnTo>
              <a:lnTo>
                <a:pt x="7388462" y="633058"/>
              </a:lnTo>
              <a:lnTo>
                <a:pt x="106070" y="636270"/>
              </a:lnTo>
              <a:lnTo>
                <a:pt x="91446" y="635270"/>
              </a:lnTo>
              <a:lnTo>
                <a:pt x="51771" y="621340"/>
              </a:lnTo>
              <a:lnTo>
                <a:pt x="21168" y="593800"/>
              </a:lnTo>
              <a:lnTo>
                <a:pt x="3214" y="556235"/>
              </a:lnTo>
              <a:lnTo>
                <a:pt x="0" y="106045"/>
              </a:lnTo>
              <a:close/>
            </a:path>
          </a:pathLst>
        </a:custGeom>
        <a:noFill xmlns:a="http://schemas.openxmlformats.org/drawingml/2006/main"/>
        <a:ln xmlns:a="http://schemas.openxmlformats.org/drawingml/2006/main" w="25400">
          <a:noFill/>
          <a:miter lim="800000"/>
          <a:headEnd/>
          <a:tailEnd/>
        </a:ln>
      </cdr:spPr>
      <cdr:txBody>
        <a:bodyPr xmlns:a="http://schemas.openxmlformats.org/drawingml/2006/main" wrap="square" lIns="0" tIns="0" rIns="0" bIns="0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  <a:defRPr/>
          </a:pPr>
          <a:endParaRPr lang="ru-RU" sz="2400" dirty="0">
            <a:effectLst/>
          </a:endParaRPr>
        </a:p>
      </cdr:txBody>
    </cdr:sp>
  </cdr:relSizeAnchor>
</c:userShapes>
</file>

<file path=ppt/drawings/drawing12.xml><?xml version="1.0" encoding="utf-8"?>
<c:userShapes xmlns:c="http://schemas.openxmlformats.org/drawingml/2006/chart">
  <cdr:relSizeAnchor xmlns:cdr="http://schemas.openxmlformats.org/drawingml/2006/chartDrawing">
    <cdr:from>
      <cdr:x>0.23942</cdr:x>
      <cdr:y>0.00833</cdr:y>
    </cdr:from>
    <cdr:to>
      <cdr:x>0.79208</cdr:x>
      <cdr:y>0.08493</cdr:y>
    </cdr:to>
    <cdr:sp macro="" textlink="">
      <cdr:nvSpPr>
        <cdr:cNvPr id="3" name="object 10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222500" y="50809"/>
          <a:ext cx="5130132" cy="467218"/>
        </a:xfrm>
        <a:custGeom xmlns:a="http://schemas.openxmlformats.org/drawingml/2006/main">
          <a:avLst/>
          <a:gdLst>
            <a:gd name="T0" fmla="*/ 0 w 7468514"/>
            <a:gd name="T1" fmla="*/ 511837 h 636270"/>
            <a:gd name="T2" fmla="*/ 8603 w 7468514"/>
            <a:gd name="T3" fmla="*/ 309692 h 636270"/>
            <a:gd name="T4" fmla="*/ 32022 w 7468514"/>
            <a:gd name="T5" fmla="*/ 145504 h 636270"/>
            <a:gd name="T6" fmla="*/ 66681 w 7468514"/>
            <a:gd name="T7" fmla="*/ 36568 h 636270"/>
            <a:gd name="T8" fmla="*/ 7369111 w 7468514"/>
            <a:gd name="T9" fmla="*/ 0 h 636270"/>
            <a:gd name="T10" fmla="*/ 7383760 w 7468514"/>
            <a:gd name="T11" fmla="*/ 4812 h 636270"/>
            <a:gd name="T12" fmla="*/ 7423452 w 7468514"/>
            <a:gd name="T13" fmla="*/ 72066 h 636270"/>
            <a:gd name="T14" fmla="*/ 7454067 w 7468514"/>
            <a:gd name="T15" fmla="*/ 205026 h 636270"/>
            <a:gd name="T16" fmla="*/ 7472060 w 7468514"/>
            <a:gd name="T17" fmla="*/ 386373 h 636270"/>
            <a:gd name="T18" fmla="*/ 7475273 w 7468514"/>
            <a:gd name="T19" fmla="*/ 2559182 h 636270"/>
            <a:gd name="T20" fmla="*/ 7474272 w 7468514"/>
            <a:gd name="T21" fmla="*/ 2629720 h 636270"/>
            <a:gd name="T22" fmla="*/ 7460303 w 7468514"/>
            <a:gd name="T23" fmla="*/ 2821145 h 636270"/>
            <a:gd name="T24" fmla="*/ 7432753 w 7468514"/>
            <a:gd name="T25" fmla="*/ 2968855 h 636270"/>
            <a:gd name="T26" fmla="*/ 7395141 w 7468514"/>
            <a:gd name="T27" fmla="*/ 3055520 h 636270"/>
            <a:gd name="T28" fmla="*/ 106170 w 7468514"/>
            <a:gd name="T29" fmla="*/ 3071019 h 636270"/>
            <a:gd name="T30" fmla="*/ 91526 w 7468514"/>
            <a:gd name="T31" fmla="*/ 3066198 h 636270"/>
            <a:gd name="T32" fmla="*/ 51821 w 7468514"/>
            <a:gd name="T33" fmla="*/ 2998966 h 636270"/>
            <a:gd name="T34" fmla="*/ 21188 w 7468514"/>
            <a:gd name="T35" fmla="*/ 2866039 h 636270"/>
            <a:gd name="T36" fmla="*/ 3214 w 7468514"/>
            <a:gd name="T37" fmla="*/ 2684724 h 636270"/>
            <a:gd name="T38" fmla="*/ 0 w 7468514"/>
            <a:gd name="T39" fmla="*/ 511837 h 636270"/>
            <a:gd name="T40" fmla="*/ 0 60000 65536"/>
            <a:gd name="T41" fmla="*/ 0 60000 65536"/>
            <a:gd name="T42" fmla="*/ 0 60000 65536"/>
            <a:gd name="T43" fmla="*/ 0 60000 65536"/>
            <a:gd name="T44" fmla="*/ 0 60000 65536"/>
            <a:gd name="T45" fmla="*/ 0 60000 65536"/>
            <a:gd name="T46" fmla="*/ 0 60000 65536"/>
            <a:gd name="T47" fmla="*/ 0 60000 65536"/>
            <a:gd name="T48" fmla="*/ 0 60000 65536"/>
            <a:gd name="T49" fmla="*/ 0 60000 65536"/>
            <a:gd name="T50" fmla="*/ 0 60000 65536"/>
            <a:gd name="T51" fmla="*/ 0 60000 65536"/>
            <a:gd name="T52" fmla="*/ 0 60000 65536"/>
            <a:gd name="T53" fmla="*/ 0 60000 65536"/>
            <a:gd name="T54" fmla="*/ 0 60000 65536"/>
            <a:gd name="T55" fmla="*/ 0 60000 65536"/>
            <a:gd name="T56" fmla="*/ 0 60000 65536"/>
            <a:gd name="T57" fmla="*/ 0 60000 65536"/>
            <a:gd name="T58" fmla="*/ 0 60000 65536"/>
            <a:gd name="T59" fmla="*/ 0 60000 65536"/>
            <a:gd name="T60" fmla="*/ 0 w 7468514"/>
            <a:gd name="T61" fmla="*/ 0 h 636270"/>
            <a:gd name="T62" fmla="*/ 7468514 w 7468514"/>
            <a:gd name="T63" fmla="*/ 636270 h 636270"/>
          </a:gdLst>
          <a:ahLst/>
          <a:cxnLst>
            <a:cxn ang="T40">
              <a:pos x="T0" y="T1"/>
            </a:cxn>
            <a:cxn ang="T41">
              <a:pos x="T2" y="T3"/>
            </a:cxn>
            <a:cxn ang="T42">
              <a:pos x="T4" y="T5"/>
            </a:cxn>
            <a:cxn ang="T43">
              <a:pos x="T6" y="T7"/>
            </a:cxn>
            <a:cxn ang="T44">
              <a:pos x="T8" y="T9"/>
            </a:cxn>
            <a:cxn ang="T45">
              <a:pos x="T10" y="T11"/>
            </a:cxn>
            <a:cxn ang="T46">
              <a:pos x="T12" y="T13"/>
            </a:cxn>
            <a:cxn ang="T47">
              <a:pos x="T14" y="T15"/>
            </a:cxn>
            <a:cxn ang="T48">
              <a:pos x="T16" y="T17"/>
            </a:cxn>
            <a:cxn ang="T49">
              <a:pos x="T18" y="T19"/>
            </a:cxn>
            <a:cxn ang="T50">
              <a:pos x="T20" y="T21"/>
            </a:cxn>
            <a:cxn ang="T51">
              <a:pos x="T22" y="T23"/>
            </a:cxn>
            <a:cxn ang="T52">
              <a:pos x="T24" y="T25"/>
            </a:cxn>
            <a:cxn ang="T53">
              <a:pos x="T26" y="T27"/>
            </a:cxn>
            <a:cxn ang="T54">
              <a:pos x="T28" y="T29"/>
            </a:cxn>
            <a:cxn ang="T55">
              <a:pos x="T30" y="T31"/>
            </a:cxn>
            <a:cxn ang="T56">
              <a:pos x="T32" y="T33"/>
            </a:cxn>
            <a:cxn ang="T57">
              <a:pos x="T34" y="T35"/>
            </a:cxn>
            <a:cxn ang="T58">
              <a:pos x="T36" y="T37"/>
            </a:cxn>
            <a:cxn ang="T59">
              <a:pos x="T38" y="T39"/>
            </a:cxn>
          </a:cxnLst>
          <a:rect l="T60" t="T61" r="T62" b="T63"/>
          <a:pathLst>
            <a:path w="7468514" h="636270">
              <a:moveTo>
                <a:pt x="0" y="106045"/>
              </a:moveTo>
              <a:lnTo>
                <a:pt x="8593" y="64164"/>
              </a:lnTo>
              <a:lnTo>
                <a:pt x="31992" y="30147"/>
              </a:lnTo>
              <a:lnTo>
                <a:pt x="66621" y="7576"/>
              </a:lnTo>
              <a:lnTo>
                <a:pt x="7362469" y="0"/>
              </a:lnTo>
              <a:lnTo>
                <a:pt x="7377083" y="999"/>
              </a:lnTo>
              <a:lnTo>
                <a:pt x="7416744" y="14933"/>
              </a:lnTo>
              <a:lnTo>
                <a:pt x="7447346" y="42479"/>
              </a:lnTo>
              <a:lnTo>
                <a:pt x="7465302" y="80051"/>
              </a:lnTo>
              <a:lnTo>
                <a:pt x="7468514" y="530225"/>
              </a:lnTo>
              <a:lnTo>
                <a:pt x="7467514" y="544839"/>
              </a:lnTo>
              <a:lnTo>
                <a:pt x="7453581" y="584500"/>
              </a:lnTo>
              <a:lnTo>
                <a:pt x="7426035" y="615102"/>
              </a:lnTo>
              <a:lnTo>
                <a:pt x="7388462" y="633058"/>
              </a:lnTo>
              <a:lnTo>
                <a:pt x="106070" y="636270"/>
              </a:lnTo>
              <a:lnTo>
                <a:pt x="91446" y="635270"/>
              </a:lnTo>
              <a:lnTo>
                <a:pt x="51771" y="621340"/>
              </a:lnTo>
              <a:lnTo>
                <a:pt x="21168" y="593800"/>
              </a:lnTo>
              <a:lnTo>
                <a:pt x="3214" y="556235"/>
              </a:lnTo>
              <a:lnTo>
                <a:pt x="0" y="106045"/>
              </a:lnTo>
              <a:close/>
            </a:path>
          </a:pathLst>
        </a:custGeom>
        <a:noFill xmlns:a="http://schemas.openxmlformats.org/drawingml/2006/main"/>
        <a:ln xmlns:a="http://schemas.openxmlformats.org/drawingml/2006/main" w="25400">
          <a:noFill/>
          <a:miter lim="800000"/>
          <a:headEnd/>
          <a:tailEnd/>
        </a:ln>
      </cdr:spPr>
      <cdr:txBody>
        <a:bodyPr xmlns:a="http://schemas.openxmlformats.org/drawingml/2006/main" wrap="square" lIns="0" tIns="0" rIns="0" bIns="0">
          <a:no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  <a:defRPr/>
          </a:pPr>
          <a:endParaRPr lang="ru-RU" sz="24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0.19288</cdr:x>
      <cdr:y>0.00651</cdr:y>
    </cdr:from>
    <cdr:to>
      <cdr:x>0.83644</cdr:x>
      <cdr:y>0.05171</cdr:y>
    </cdr:to>
    <cdr:sp macro="" textlink="">
      <cdr:nvSpPr>
        <cdr:cNvPr id="4" name="object 10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763687" y="44623"/>
          <a:ext cx="5884713" cy="309981"/>
        </a:xfrm>
        <a:custGeom xmlns:a="http://schemas.openxmlformats.org/drawingml/2006/main">
          <a:avLst/>
          <a:gdLst>
            <a:gd name="T0" fmla="*/ 0 w 7468514"/>
            <a:gd name="T1" fmla="*/ 511837 h 636270"/>
            <a:gd name="T2" fmla="*/ 8603 w 7468514"/>
            <a:gd name="T3" fmla="*/ 309692 h 636270"/>
            <a:gd name="T4" fmla="*/ 32022 w 7468514"/>
            <a:gd name="T5" fmla="*/ 145504 h 636270"/>
            <a:gd name="T6" fmla="*/ 66681 w 7468514"/>
            <a:gd name="T7" fmla="*/ 36568 h 636270"/>
            <a:gd name="T8" fmla="*/ 7369111 w 7468514"/>
            <a:gd name="T9" fmla="*/ 0 h 636270"/>
            <a:gd name="T10" fmla="*/ 7383760 w 7468514"/>
            <a:gd name="T11" fmla="*/ 4812 h 636270"/>
            <a:gd name="T12" fmla="*/ 7423452 w 7468514"/>
            <a:gd name="T13" fmla="*/ 72066 h 636270"/>
            <a:gd name="T14" fmla="*/ 7454067 w 7468514"/>
            <a:gd name="T15" fmla="*/ 205026 h 636270"/>
            <a:gd name="T16" fmla="*/ 7472060 w 7468514"/>
            <a:gd name="T17" fmla="*/ 386373 h 636270"/>
            <a:gd name="T18" fmla="*/ 7475273 w 7468514"/>
            <a:gd name="T19" fmla="*/ 2559182 h 636270"/>
            <a:gd name="T20" fmla="*/ 7474272 w 7468514"/>
            <a:gd name="T21" fmla="*/ 2629720 h 636270"/>
            <a:gd name="T22" fmla="*/ 7460303 w 7468514"/>
            <a:gd name="T23" fmla="*/ 2821145 h 636270"/>
            <a:gd name="T24" fmla="*/ 7432753 w 7468514"/>
            <a:gd name="T25" fmla="*/ 2968855 h 636270"/>
            <a:gd name="T26" fmla="*/ 7395141 w 7468514"/>
            <a:gd name="T27" fmla="*/ 3055520 h 636270"/>
            <a:gd name="T28" fmla="*/ 106170 w 7468514"/>
            <a:gd name="T29" fmla="*/ 3071019 h 636270"/>
            <a:gd name="T30" fmla="*/ 91526 w 7468514"/>
            <a:gd name="T31" fmla="*/ 3066198 h 636270"/>
            <a:gd name="T32" fmla="*/ 51821 w 7468514"/>
            <a:gd name="T33" fmla="*/ 2998966 h 636270"/>
            <a:gd name="T34" fmla="*/ 21188 w 7468514"/>
            <a:gd name="T35" fmla="*/ 2866039 h 636270"/>
            <a:gd name="T36" fmla="*/ 3214 w 7468514"/>
            <a:gd name="T37" fmla="*/ 2684724 h 636270"/>
            <a:gd name="T38" fmla="*/ 0 w 7468514"/>
            <a:gd name="T39" fmla="*/ 511837 h 636270"/>
            <a:gd name="T40" fmla="*/ 0 60000 65536"/>
            <a:gd name="T41" fmla="*/ 0 60000 65536"/>
            <a:gd name="T42" fmla="*/ 0 60000 65536"/>
            <a:gd name="T43" fmla="*/ 0 60000 65536"/>
            <a:gd name="T44" fmla="*/ 0 60000 65536"/>
            <a:gd name="T45" fmla="*/ 0 60000 65536"/>
            <a:gd name="T46" fmla="*/ 0 60000 65536"/>
            <a:gd name="T47" fmla="*/ 0 60000 65536"/>
            <a:gd name="T48" fmla="*/ 0 60000 65536"/>
            <a:gd name="T49" fmla="*/ 0 60000 65536"/>
            <a:gd name="T50" fmla="*/ 0 60000 65536"/>
            <a:gd name="T51" fmla="*/ 0 60000 65536"/>
            <a:gd name="T52" fmla="*/ 0 60000 65536"/>
            <a:gd name="T53" fmla="*/ 0 60000 65536"/>
            <a:gd name="T54" fmla="*/ 0 60000 65536"/>
            <a:gd name="T55" fmla="*/ 0 60000 65536"/>
            <a:gd name="T56" fmla="*/ 0 60000 65536"/>
            <a:gd name="T57" fmla="*/ 0 60000 65536"/>
            <a:gd name="T58" fmla="*/ 0 60000 65536"/>
            <a:gd name="T59" fmla="*/ 0 60000 65536"/>
            <a:gd name="T60" fmla="*/ 0 w 7468514"/>
            <a:gd name="T61" fmla="*/ 0 h 636270"/>
            <a:gd name="T62" fmla="*/ 7468514 w 7468514"/>
            <a:gd name="T63" fmla="*/ 636270 h 636270"/>
          </a:gdLst>
          <a:ahLst/>
          <a:cxnLst>
            <a:cxn ang="T40">
              <a:pos x="T0" y="T1"/>
            </a:cxn>
            <a:cxn ang="T41">
              <a:pos x="T2" y="T3"/>
            </a:cxn>
            <a:cxn ang="T42">
              <a:pos x="T4" y="T5"/>
            </a:cxn>
            <a:cxn ang="T43">
              <a:pos x="T6" y="T7"/>
            </a:cxn>
            <a:cxn ang="T44">
              <a:pos x="T8" y="T9"/>
            </a:cxn>
            <a:cxn ang="T45">
              <a:pos x="T10" y="T11"/>
            </a:cxn>
            <a:cxn ang="T46">
              <a:pos x="T12" y="T13"/>
            </a:cxn>
            <a:cxn ang="T47">
              <a:pos x="T14" y="T15"/>
            </a:cxn>
            <a:cxn ang="T48">
              <a:pos x="T16" y="T17"/>
            </a:cxn>
            <a:cxn ang="T49">
              <a:pos x="T18" y="T19"/>
            </a:cxn>
            <a:cxn ang="T50">
              <a:pos x="T20" y="T21"/>
            </a:cxn>
            <a:cxn ang="T51">
              <a:pos x="T22" y="T23"/>
            </a:cxn>
            <a:cxn ang="T52">
              <a:pos x="T24" y="T25"/>
            </a:cxn>
            <a:cxn ang="T53">
              <a:pos x="T26" y="T27"/>
            </a:cxn>
            <a:cxn ang="T54">
              <a:pos x="T28" y="T29"/>
            </a:cxn>
            <a:cxn ang="T55">
              <a:pos x="T30" y="T31"/>
            </a:cxn>
            <a:cxn ang="T56">
              <a:pos x="T32" y="T33"/>
            </a:cxn>
            <a:cxn ang="T57">
              <a:pos x="T34" y="T35"/>
            </a:cxn>
            <a:cxn ang="T58">
              <a:pos x="T36" y="T37"/>
            </a:cxn>
            <a:cxn ang="T59">
              <a:pos x="T38" y="T39"/>
            </a:cxn>
          </a:cxnLst>
          <a:rect l="T60" t="T61" r="T62" b="T63"/>
          <a:pathLst>
            <a:path w="7468514" h="636270">
              <a:moveTo>
                <a:pt x="0" y="106045"/>
              </a:moveTo>
              <a:lnTo>
                <a:pt x="8593" y="64164"/>
              </a:lnTo>
              <a:lnTo>
                <a:pt x="31992" y="30147"/>
              </a:lnTo>
              <a:lnTo>
                <a:pt x="66621" y="7576"/>
              </a:lnTo>
              <a:lnTo>
                <a:pt x="7362469" y="0"/>
              </a:lnTo>
              <a:lnTo>
                <a:pt x="7377083" y="999"/>
              </a:lnTo>
              <a:lnTo>
                <a:pt x="7416744" y="14933"/>
              </a:lnTo>
              <a:lnTo>
                <a:pt x="7447346" y="42479"/>
              </a:lnTo>
              <a:lnTo>
                <a:pt x="7465302" y="80051"/>
              </a:lnTo>
              <a:lnTo>
                <a:pt x="7468514" y="530225"/>
              </a:lnTo>
              <a:lnTo>
                <a:pt x="7467514" y="544839"/>
              </a:lnTo>
              <a:lnTo>
                <a:pt x="7453581" y="584500"/>
              </a:lnTo>
              <a:lnTo>
                <a:pt x="7426035" y="615102"/>
              </a:lnTo>
              <a:lnTo>
                <a:pt x="7388462" y="633058"/>
              </a:lnTo>
              <a:lnTo>
                <a:pt x="106070" y="636270"/>
              </a:lnTo>
              <a:lnTo>
                <a:pt x="91446" y="635270"/>
              </a:lnTo>
              <a:lnTo>
                <a:pt x="51771" y="621340"/>
              </a:lnTo>
              <a:lnTo>
                <a:pt x="21168" y="593800"/>
              </a:lnTo>
              <a:lnTo>
                <a:pt x="3214" y="556235"/>
              </a:lnTo>
              <a:lnTo>
                <a:pt x="0" y="106045"/>
              </a:lnTo>
              <a:close/>
            </a:path>
          </a:pathLst>
        </a:custGeom>
        <a:noFill xmlns:a="http://schemas.openxmlformats.org/drawingml/2006/main"/>
        <a:ln xmlns:a="http://schemas.openxmlformats.org/drawingml/2006/main" w="25400">
          <a:noFill/>
          <a:miter lim="800000"/>
          <a:headEnd/>
          <a:tailEnd/>
        </a:ln>
      </cdr:spPr>
      <cdr:txBody>
        <a:bodyPr xmlns:a="http://schemas.openxmlformats.org/drawingml/2006/main" lIns="0" tIns="0" rIns="0" bIns="0">
          <a:no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rtl="0" eaLnBrk="1" fontAlgn="base" latinLnBrk="0" hangingPunct="1"/>
          <a:r>
            <a:rPr lang="ru-RU" sz="2400" b="1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Структура расходов по разделам в </a:t>
          </a:r>
          <a:r>
            <a:rPr lang="ru-RU" sz="2400" b="1" dirty="0" smtClean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2022 </a:t>
          </a:r>
          <a:r>
            <a:rPr lang="ru-RU" sz="2400" b="1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году, %</a:t>
          </a:r>
          <a:endParaRPr lang="ru-RU" sz="2400" dirty="0">
            <a:solidFill>
              <a:schemeClr val="bg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</c:userShapes>
</file>

<file path=ppt/drawings/drawing13.xml><?xml version="1.0" encoding="utf-8"?>
<c:userShapes xmlns:c="http://schemas.openxmlformats.org/drawingml/2006/chart">
  <cdr:relSizeAnchor xmlns:cdr="http://schemas.openxmlformats.org/drawingml/2006/chartDrawing">
    <cdr:from>
      <cdr:x>0.23942</cdr:x>
      <cdr:y>0.00833</cdr:y>
    </cdr:from>
    <cdr:to>
      <cdr:x>0.77388</cdr:x>
      <cdr:y>0.08493</cdr:y>
    </cdr:to>
    <cdr:sp macro="" textlink="">
      <cdr:nvSpPr>
        <cdr:cNvPr id="3" name="object 10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223951" y="50793"/>
          <a:ext cx="4964575" cy="467079"/>
        </a:xfrm>
        <a:custGeom xmlns:a="http://schemas.openxmlformats.org/drawingml/2006/main">
          <a:avLst/>
          <a:gdLst>
            <a:gd name="T0" fmla="*/ 0 w 7468514"/>
            <a:gd name="T1" fmla="*/ 511837 h 636270"/>
            <a:gd name="T2" fmla="*/ 8603 w 7468514"/>
            <a:gd name="T3" fmla="*/ 309692 h 636270"/>
            <a:gd name="T4" fmla="*/ 32022 w 7468514"/>
            <a:gd name="T5" fmla="*/ 145504 h 636270"/>
            <a:gd name="T6" fmla="*/ 66681 w 7468514"/>
            <a:gd name="T7" fmla="*/ 36568 h 636270"/>
            <a:gd name="T8" fmla="*/ 7369111 w 7468514"/>
            <a:gd name="T9" fmla="*/ 0 h 636270"/>
            <a:gd name="T10" fmla="*/ 7383760 w 7468514"/>
            <a:gd name="T11" fmla="*/ 4812 h 636270"/>
            <a:gd name="T12" fmla="*/ 7423452 w 7468514"/>
            <a:gd name="T13" fmla="*/ 72066 h 636270"/>
            <a:gd name="T14" fmla="*/ 7454067 w 7468514"/>
            <a:gd name="T15" fmla="*/ 205026 h 636270"/>
            <a:gd name="T16" fmla="*/ 7472060 w 7468514"/>
            <a:gd name="T17" fmla="*/ 386373 h 636270"/>
            <a:gd name="T18" fmla="*/ 7475273 w 7468514"/>
            <a:gd name="T19" fmla="*/ 2559182 h 636270"/>
            <a:gd name="T20" fmla="*/ 7474272 w 7468514"/>
            <a:gd name="T21" fmla="*/ 2629720 h 636270"/>
            <a:gd name="T22" fmla="*/ 7460303 w 7468514"/>
            <a:gd name="T23" fmla="*/ 2821145 h 636270"/>
            <a:gd name="T24" fmla="*/ 7432753 w 7468514"/>
            <a:gd name="T25" fmla="*/ 2968855 h 636270"/>
            <a:gd name="T26" fmla="*/ 7395141 w 7468514"/>
            <a:gd name="T27" fmla="*/ 3055520 h 636270"/>
            <a:gd name="T28" fmla="*/ 106170 w 7468514"/>
            <a:gd name="T29" fmla="*/ 3071019 h 636270"/>
            <a:gd name="T30" fmla="*/ 91526 w 7468514"/>
            <a:gd name="T31" fmla="*/ 3066198 h 636270"/>
            <a:gd name="T32" fmla="*/ 51821 w 7468514"/>
            <a:gd name="T33" fmla="*/ 2998966 h 636270"/>
            <a:gd name="T34" fmla="*/ 21188 w 7468514"/>
            <a:gd name="T35" fmla="*/ 2866039 h 636270"/>
            <a:gd name="T36" fmla="*/ 3214 w 7468514"/>
            <a:gd name="T37" fmla="*/ 2684724 h 636270"/>
            <a:gd name="T38" fmla="*/ 0 w 7468514"/>
            <a:gd name="T39" fmla="*/ 511837 h 636270"/>
            <a:gd name="T40" fmla="*/ 0 60000 65536"/>
            <a:gd name="T41" fmla="*/ 0 60000 65536"/>
            <a:gd name="T42" fmla="*/ 0 60000 65536"/>
            <a:gd name="T43" fmla="*/ 0 60000 65536"/>
            <a:gd name="T44" fmla="*/ 0 60000 65536"/>
            <a:gd name="T45" fmla="*/ 0 60000 65536"/>
            <a:gd name="T46" fmla="*/ 0 60000 65536"/>
            <a:gd name="T47" fmla="*/ 0 60000 65536"/>
            <a:gd name="T48" fmla="*/ 0 60000 65536"/>
            <a:gd name="T49" fmla="*/ 0 60000 65536"/>
            <a:gd name="T50" fmla="*/ 0 60000 65536"/>
            <a:gd name="T51" fmla="*/ 0 60000 65536"/>
            <a:gd name="T52" fmla="*/ 0 60000 65536"/>
            <a:gd name="T53" fmla="*/ 0 60000 65536"/>
            <a:gd name="T54" fmla="*/ 0 60000 65536"/>
            <a:gd name="T55" fmla="*/ 0 60000 65536"/>
            <a:gd name="T56" fmla="*/ 0 60000 65536"/>
            <a:gd name="T57" fmla="*/ 0 60000 65536"/>
            <a:gd name="T58" fmla="*/ 0 60000 65536"/>
            <a:gd name="T59" fmla="*/ 0 60000 65536"/>
            <a:gd name="T60" fmla="*/ 0 w 7468514"/>
            <a:gd name="T61" fmla="*/ 0 h 636270"/>
            <a:gd name="T62" fmla="*/ 7468514 w 7468514"/>
            <a:gd name="T63" fmla="*/ 636270 h 636270"/>
          </a:gdLst>
          <a:ahLst/>
          <a:cxnLst>
            <a:cxn ang="T40">
              <a:pos x="T0" y="T1"/>
            </a:cxn>
            <a:cxn ang="T41">
              <a:pos x="T2" y="T3"/>
            </a:cxn>
            <a:cxn ang="T42">
              <a:pos x="T4" y="T5"/>
            </a:cxn>
            <a:cxn ang="T43">
              <a:pos x="T6" y="T7"/>
            </a:cxn>
            <a:cxn ang="T44">
              <a:pos x="T8" y="T9"/>
            </a:cxn>
            <a:cxn ang="T45">
              <a:pos x="T10" y="T11"/>
            </a:cxn>
            <a:cxn ang="T46">
              <a:pos x="T12" y="T13"/>
            </a:cxn>
            <a:cxn ang="T47">
              <a:pos x="T14" y="T15"/>
            </a:cxn>
            <a:cxn ang="T48">
              <a:pos x="T16" y="T17"/>
            </a:cxn>
            <a:cxn ang="T49">
              <a:pos x="T18" y="T19"/>
            </a:cxn>
            <a:cxn ang="T50">
              <a:pos x="T20" y="T21"/>
            </a:cxn>
            <a:cxn ang="T51">
              <a:pos x="T22" y="T23"/>
            </a:cxn>
            <a:cxn ang="T52">
              <a:pos x="T24" y="T25"/>
            </a:cxn>
            <a:cxn ang="T53">
              <a:pos x="T26" y="T27"/>
            </a:cxn>
            <a:cxn ang="T54">
              <a:pos x="T28" y="T29"/>
            </a:cxn>
            <a:cxn ang="T55">
              <a:pos x="T30" y="T31"/>
            </a:cxn>
            <a:cxn ang="T56">
              <a:pos x="T32" y="T33"/>
            </a:cxn>
            <a:cxn ang="T57">
              <a:pos x="T34" y="T35"/>
            </a:cxn>
            <a:cxn ang="T58">
              <a:pos x="T36" y="T37"/>
            </a:cxn>
            <a:cxn ang="T59">
              <a:pos x="T38" y="T39"/>
            </a:cxn>
          </a:cxnLst>
          <a:rect l="T60" t="T61" r="T62" b="T63"/>
          <a:pathLst>
            <a:path w="7468514" h="636270">
              <a:moveTo>
                <a:pt x="0" y="106045"/>
              </a:moveTo>
              <a:lnTo>
                <a:pt x="8593" y="64164"/>
              </a:lnTo>
              <a:lnTo>
                <a:pt x="31992" y="30147"/>
              </a:lnTo>
              <a:lnTo>
                <a:pt x="66621" y="7576"/>
              </a:lnTo>
              <a:lnTo>
                <a:pt x="7362469" y="0"/>
              </a:lnTo>
              <a:lnTo>
                <a:pt x="7377083" y="999"/>
              </a:lnTo>
              <a:lnTo>
                <a:pt x="7416744" y="14933"/>
              </a:lnTo>
              <a:lnTo>
                <a:pt x="7447346" y="42479"/>
              </a:lnTo>
              <a:lnTo>
                <a:pt x="7465302" y="80051"/>
              </a:lnTo>
              <a:lnTo>
                <a:pt x="7468514" y="530225"/>
              </a:lnTo>
              <a:lnTo>
                <a:pt x="7467514" y="544839"/>
              </a:lnTo>
              <a:lnTo>
                <a:pt x="7453581" y="584500"/>
              </a:lnTo>
              <a:lnTo>
                <a:pt x="7426035" y="615102"/>
              </a:lnTo>
              <a:lnTo>
                <a:pt x="7388462" y="633058"/>
              </a:lnTo>
              <a:lnTo>
                <a:pt x="106070" y="636270"/>
              </a:lnTo>
              <a:lnTo>
                <a:pt x="91446" y="635270"/>
              </a:lnTo>
              <a:lnTo>
                <a:pt x="51771" y="621340"/>
              </a:lnTo>
              <a:lnTo>
                <a:pt x="21168" y="593800"/>
              </a:lnTo>
              <a:lnTo>
                <a:pt x="3214" y="556235"/>
              </a:lnTo>
              <a:lnTo>
                <a:pt x="0" y="106045"/>
              </a:lnTo>
              <a:close/>
            </a:path>
          </a:pathLst>
        </a:custGeom>
        <a:noFill xmlns:a="http://schemas.openxmlformats.org/drawingml/2006/main"/>
        <a:ln xmlns:a="http://schemas.openxmlformats.org/drawingml/2006/main" w="25400">
          <a:noFill/>
          <a:miter lim="800000"/>
          <a:headEnd/>
          <a:tailEnd/>
        </a:ln>
      </cdr:spPr>
      <cdr:txBody>
        <a:bodyPr xmlns:a="http://schemas.openxmlformats.org/drawingml/2006/main" wrap="square" lIns="0" tIns="0" rIns="0" bIns="0">
          <a:no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  <a:defRPr/>
          </a:pPr>
          <a:endParaRPr lang="ru-RU" sz="2400" dirty="0">
            <a:effectLst/>
          </a:endParaRPr>
        </a:p>
      </cdr:txBody>
    </cdr:sp>
  </cdr:relSizeAnchor>
</c:userShapes>
</file>

<file path=ppt/drawings/drawing14.xml><?xml version="1.0" encoding="utf-8"?>
<c:userShapes xmlns:c="http://schemas.openxmlformats.org/drawingml/2006/chart">
  <cdr:relSizeAnchor xmlns:cdr="http://schemas.openxmlformats.org/drawingml/2006/chartDrawing">
    <cdr:from>
      <cdr:x>0.23942</cdr:x>
      <cdr:y>0.00833</cdr:y>
    </cdr:from>
    <cdr:to>
      <cdr:x>0.77388</cdr:x>
      <cdr:y>0.08493</cdr:y>
    </cdr:to>
    <cdr:sp macro="" textlink="">
      <cdr:nvSpPr>
        <cdr:cNvPr id="3" name="object 10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223951" y="50793"/>
          <a:ext cx="4964575" cy="467079"/>
        </a:xfrm>
        <a:custGeom xmlns:a="http://schemas.openxmlformats.org/drawingml/2006/main">
          <a:avLst/>
          <a:gdLst>
            <a:gd name="T0" fmla="*/ 0 w 7468514"/>
            <a:gd name="T1" fmla="*/ 511837 h 636270"/>
            <a:gd name="T2" fmla="*/ 8603 w 7468514"/>
            <a:gd name="T3" fmla="*/ 309692 h 636270"/>
            <a:gd name="T4" fmla="*/ 32022 w 7468514"/>
            <a:gd name="T5" fmla="*/ 145504 h 636270"/>
            <a:gd name="T6" fmla="*/ 66681 w 7468514"/>
            <a:gd name="T7" fmla="*/ 36568 h 636270"/>
            <a:gd name="T8" fmla="*/ 7369111 w 7468514"/>
            <a:gd name="T9" fmla="*/ 0 h 636270"/>
            <a:gd name="T10" fmla="*/ 7383760 w 7468514"/>
            <a:gd name="T11" fmla="*/ 4812 h 636270"/>
            <a:gd name="T12" fmla="*/ 7423452 w 7468514"/>
            <a:gd name="T13" fmla="*/ 72066 h 636270"/>
            <a:gd name="T14" fmla="*/ 7454067 w 7468514"/>
            <a:gd name="T15" fmla="*/ 205026 h 636270"/>
            <a:gd name="T16" fmla="*/ 7472060 w 7468514"/>
            <a:gd name="T17" fmla="*/ 386373 h 636270"/>
            <a:gd name="T18" fmla="*/ 7475273 w 7468514"/>
            <a:gd name="T19" fmla="*/ 2559182 h 636270"/>
            <a:gd name="T20" fmla="*/ 7474272 w 7468514"/>
            <a:gd name="T21" fmla="*/ 2629720 h 636270"/>
            <a:gd name="T22" fmla="*/ 7460303 w 7468514"/>
            <a:gd name="T23" fmla="*/ 2821145 h 636270"/>
            <a:gd name="T24" fmla="*/ 7432753 w 7468514"/>
            <a:gd name="T25" fmla="*/ 2968855 h 636270"/>
            <a:gd name="T26" fmla="*/ 7395141 w 7468514"/>
            <a:gd name="T27" fmla="*/ 3055520 h 636270"/>
            <a:gd name="T28" fmla="*/ 106170 w 7468514"/>
            <a:gd name="T29" fmla="*/ 3071019 h 636270"/>
            <a:gd name="T30" fmla="*/ 91526 w 7468514"/>
            <a:gd name="T31" fmla="*/ 3066198 h 636270"/>
            <a:gd name="T32" fmla="*/ 51821 w 7468514"/>
            <a:gd name="T33" fmla="*/ 2998966 h 636270"/>
            <a:gd name="T34" fmla="*/ 21188 w 7468514"/>
            <a:gd name="T35" fmla="*/ 2866039 h 636270"/>
            <a:gd name="T36" fmla="*/ 3214 w 7468514"/>
            <a:gd name="T37" fmla="*/ 2684724 h 636270"/>
            <a:gd name="T38" fmla="*/ 0 w 7468514"/>
            <a:gd name="T39" fmla="*/ 511837 h 636270"/>
            <a:gd name="T40" fmla="*/ 0 60000 65536"/>
            <a:gd name="T41" fmla="*/ 0 60000 65536"/>
            <a:gd name="T42" fmla="*/ 0 60000 65536"/>
            <a:gd name="T43" fmla="*/ 0 60000 65536"/>
            <a:gd name="T44" fmla="*/ 0 60000 65536"/>
            <a:gd name="T45" fmla="*/ 0 60000 65536"/>
            <a:gd name="T46" fmla="*/ 0 60000 65536"/>
            <a:gd name="T47" fmla="*/ 0 60000 65536"/>
            <a:gd name="T48" fmla="*/ 0 60000 65536"/>
            <a:gd name="T49" fmla="*/ 0 60000 65536"/>
            <a:gd name="T50" fmla="*/ 0 60000 65536"/>
            <a:gd name="T51" fmla="*/ 0 60000 65536"/>
            <a:gd name="T52" fmla="*/ 0 60000 65536"/>
            <a:gd name="T53" fmla="*/ 0 60000 65536"/>
            <a:gd name="T54" fmla="*/ 0 60000 65536"/>
            <a:gd name="T55" fmla="*/ 0 60000 65536"/>
            <a:gd name="T56" fmla="*/ 0 60000 65536"/>
            <a:gd name="T57" fmla="*/ 0 60000 65536"/>
            <a:gd name="T58" fmla="*/ 0 60000 65536"/>
            <a:gd name="T59" fmla="*/ 0 60000 65536"/>
            <a:gd name="T60" fmla="*/ 0 w 7468514"/>
            <a:gd name="T61" fmla="*/ 0 h 636270"/>
            <a:gd name="T62" fmla="*/ 7468514 w 7468514"/>
            <a:gd name="T63" fmla="*/ 636270 h 636270"/>
          </a:gdLst>
          <a:ahLst/>
          <a:cxnLst>
            <a:cxn ang="T40">
              <a:pos x="T0" y="T1"/>
            </a:cxn>
            <a:cxn ang="T41">
              <a:pos x="T2" y="T3"/>
            </a:cxn>
            <a:cxn ang="T42">
              <a:pos x="T4" y="T5"/>
            </a:cxn>
            <a:cxn ang="T43">
              <a:pos x="T6" y="T7"/>
            </a:cxn>
            <a:cxn ang="T44">
              <a:pos x="T8" y="T9"/>
            </a:cxn>
            <a:cxn ang="T45">
              <a:pos x="T10" y="T11"/>
            </a:cxn>
            <a:cxn ang="T46">
              <a:pos x="T12" y="T13"/>
            </a:cxn>
            <a:cxn ang="T47">
              <a:pos x="T14" y="T15"/>
            </a:cxn>
            <a:cxn ang="T48">
              <a:pos x="T16" y="T17"/>
            </a:cxn>
            <a:cxn ang="T49">
              <a:pos x="T18" y="T19"/>
            </a:cxn>
            <a:cxn ang="T50">
              <a:pos x="T20" y="T21"/>
            </a:cxn>
            <a:cxn ang="T51">
              <a:pos x="T22" y="T23"/>
            </a:cxn>
            <a:cxn ang="T52">
              <a:pos x="T24" y="T25"/>
            </a:cxn>
            <a:cxn ang="T53">
              <a:pos x="T26" y="T27"/>
            </a:cxn>
            <a:cxn ang="T54">
              <a:pos x="T28" y="T29"/>
            </a:cxn>
            <a:cxn ang="T55">
              <a:pos x="T30" y="T31"/>
            </a:cxn>
            <a:cxn ang="T56">
              <a:pos x="T32" y="T33"/>
            </a:cxn>
            <a:cxn ang="T57">
              <a:pos x="T34" y="T35"/>
            </a:cxn>
            <a:cxn ang="T58">
              <a:pos x="T36" y="T37"/>
            </a:cxn>
            <a:cxn ang="T59">
              <a:pos x="T38" y="T39"/>
            </a:cxn>
          </a:cxnLst>
          <a:rect l="T60" t="T61" r="T62" b="T63"/>
          <a:pathLst>
            <a:path w="7468514" h="636270">
              <a:moveTo>
                <a:pt x="0" y="106045"/>
              </a:moveTo>
              <a:lnTo>
                <a:pt x="8593" y="64164"/>
              </a:lnTo>
              <a:lnTo>
                <a:pt x="31992" y="30147"/>
              </a:lnTo>
              <a:lnTo>
                <a:pt x="66621" y="7576"/>
              </a:lnTo>
              <a:lnTo>
                <a:pt x="7362469" y="0"/>
              </a:lnTo>
              <a:lnTo>
                <a:pt x="7377083" y="999"/>
              </a:lnTo>
              <a:lnTo>
                <a:pt x="7416744" y="14933"/>
              </a:lnTo>
              <a:lnTo>
                <a:pt x="7447346" y="42479"/>
              </a:lnTo>
              <a:lnTo>
                <a:pt x="7465302" y="80051"/>
              </a:lnTo>
              <a:lnTo>
                <a:pt x="7468514" y="530225"/>
              </a:lnTo>
              <a:lnTo>
                <a:pt x="7467514" y="544839"/>
              </a:lnTo>
              <a:lnTo>
                <a:pt x="7453581" y="584500"/>
              </a:lnTo>
              <a:lnTo>
                <a:pt x="7426035" y="615102"/>
              </a:lnTo>
              <a:lnTo>
                <a:pt x="7388462" y="633058"/>
              </a:lnTo>
              <a:lnTo>
                <a:pt x="106070" y="636270"/>
              </a:lnTo>
              <a:lnTo>
                <a:pt x="91446" y="635270"/>
              </a:lnTo>
              <a:lnTo>
                <a:pt x="51771" y="621340"/>
              </a:lnTo>
              <a:lnTo>
                <a:pt x="21168" y="593800"/>
              </a:lnTo>
              <a:lnTo>
                <a:pt x="3214" y="556235"/>
              </a:lnTo>
              <a:lnTo>
                <a:pt x="0" y="106045"/>
              </a:lnTo>
              <a:close/>
            </a:path>
          </a:pathLst>
        </a:custGeom>
        <a:noFill xmlns:a="http://schemas.openxmlformats.org/drawingml/2006/main"/>
        <a:ln xmlns:a="http://schemas.openxmlformats.org/drawingml/2006/main" w="25400">
          <a:noFill/>
          <a:miter lim="800000"/>
          <a:headEnd/>
          <a:tailEnd/>
        </a:ln>
      </cdr:spPr>
      <cdr:txBody>
        <a:bodyPr xmlns:a="http://schemas.openxmlformats.org/drawingml/2006/main" wrap="square" lIns="0" tIns="0" rIns="0" bIns="0">
          <a:no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  <a:defRPr/>
          </a:pPr>
          <a:endParaRPr lang="ru-RU" sz="2400" dirty="0">
            <a:effectLst/>
          </a:endParaRPr>
        </a:p>
      </cdr:txBody>
    </cdr:sp>
  </cdr:relSizeAnchor>
</c:userShapes>
</file>

<file path=ppt/drawings/drawing15.xml><?xml version="1.0" encoding="utf-8"?>
<c:userShapes xmlns:c="http://schemas.openxmlformats.org/drawingml/2006/chart">
  <cdr:relSizeAnchor xmlns:cdr="http://schemas.openxmlformats.org/drawingml/2006/chartDrawing">
    <cdr:from>
      <cdr:x>0.17642</cdr:x>
      <cdr:y>0.04931</cdr:y>
    </cdr:from>
    <cdr:to>
      <cdr:x>0.84248</cdr:x>
      <cdr:y>0.11918</cdr:y>
    </cdr:to>
    <cdr:sp macro="" textlink="">
      <cdr:nvSpPr>
        <cdr:cNvPr id="2" name="object 10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637632" y="300789"/>
          <a:ext cx="6182894" cy="426118"/>
        </a:xfrm>
        <a:custGeom xmlns:a="http://schemas.openxmlformats.org/drawingml/2006/main">
          <a:avLst/>
          <a:gdLst>
            <a:gd name="T0" fmla="*/ 0 w 7468514"/>
            <a:gd name="T1" fmla="*/ 511837 h 636270"/>
            <a:gd name="T2" fmla="*/ 8603 w 7468514"/>
            <a:gd name="T3" fmla="*/ 309692 h 636270"/>
            <a:gd name="T4" fmla="*/ 32022 w 7468514"/>
            <a:gd name="T5" fmla="*/ 145504 h 636270"/>
            <a:gd name="T6" fmla="*/ 66681 w 7468514"/>
            <a:gd name="T7" fmla="*/ 36568 h 636270"/>
            <a:gd name="T8" fmla="*/ 7369111 w 7468514"/>
            <a:gd name="T9" fmla="*/ 0 h 636270"/>
            <a:gd name="T10" fmla="*/ 7383760 w 7468514"/>
            <a:gd name="T11" fmla="*/ 4812 h 636270"/>
            <a:gd name="T12" fmla="*/ 7423452 w 7468514"/>
            <a:gd name="T13" fmla="*/ 72066 h 636270"/>
            <a:gd name="T14" fmla="*/ 7454067 w 7468514"/>
            <a:gd name="T15" fmla="*/ 205026 h 636270"/>
            <a:gd name="T16" fmla="*/ 7472060 w 7468514"/>
            <a:gd name="T17" fmla="*/ 386373 h 636270"/>
            <a:gd name="T18" fmla="*/ 7475273 w 7468514"/>
            <a:gd name="T19" fmla="*/ 2559182 h 636270"/>
            <a:gd name="T20" fmla="*/ 7474272 w 7468514"/>
            <a:gd name="T21" fmla="*/ 2629720 h 636270"/>
            <a:gd name="T22" fmla="*/ 7460303 w 7468514"/>
            <a:gd name="T23" fmla="*/ 2821145 h 636270"/>
            <a:gd name="T24" fmla="*/ 7432753 w 7468514"/>
            <a:gd name="T25" fmla="*/ 2968855 h 636270"/>
            <a:gd name="T26" fmla="*/ 7395141 w 7468514"/>
            <a:gd name="T27" fmla="*/ 3055520 h 636270"/>
            <a:gd name="T28" fmla="*/ 106170 w 7468514"/>
            <a:gd name="T29" fmla="*/ 3071019 h 636270"/>
            <a:gd name="T30" fmla="*/ 91526 w 7468514"/>
            <a:gd name="T31" fmla="*/ 3066198 h 636270"/>
            <a:gd name="T32" fmla="*/ 51821 w 7468514"/>
            <a:gd name="T33" fmla="*/ 2998966 h 636270"/>
            <a:gd name="T34" fmla="*/ 21188 w 7468514"/>
            <a:gd name="T35" fmla="*/ 2866039 h 636270"/>
            <a:gd name="T36" fmla="*/ 3214 w 7468514"/>
            <a:gd name="T37" fmla="*/ 2684724 h 636270"/>
            <a:gd name="T38" fmla="*/ 0 w 7468514"/>
            <a:gd name="T39" fmla="*/ 511837 h 636270"/>
            <a:gd name="T40" fmla="*/ 0 60000 65536"/>
            <a:gd name="T41" fmla="*/ 0 60000 65536"/>
            <a:gd name="T42" fmla="*/ 0 60000 65536"/>
            <a:gd name="T43" fmla="*/ 0 60000 65536"/>
            <a:gd name="T44" fmla="*/ 0 60000 65536"/>
            <a:gd name="T45" fmla="*/ 0 60000 65536"/>
            <a:gd name="T46" fmla="*/ 0 60000 65536"/>
            <a:gd name="T47" fmla="*/ 0 60000 65536"/>
            <a:gd name="T48" fmla="*/ 0 60000 65536"/>
            <a:gd name="T49" fmla="*/ 0 60000 65536"/>
            <a:gd name="T50" fmla="*/ 0 60000 65536"/>
            <a:gd name="T51" fmla="*/ 0 60000 65536"/>
            <a:gd name="T52" fmla="*/ 0 60000 65536"/>
            <a:gd name="T53" fmla="*/ 0 60000 65536"/>
            <a:gd name="T54" fmla="*/ 0 60000 65536"/>
            <a:gd name="T55" fmla="*/ 0 60000 65536"/>
            <a:gd name="T56" fmla="*/ 0 60000 65536"/>
            <a:gd name="T57" fmla="*/ 0 60000 65536"/>
            <a:gd name="T58" fmla="*/ 0 60000 65536"/>
            <a:gd name="T59" fmla="*/ 0 60000 65536"/>
            <a:gd name="T60" fmla="*/ 0 w 7468514"/>
            <a:gd name="T61" fmla="*/ 0 h 636270"/>
            <a:gd name="T62" fmla="*/ 7468514 w 7468514"/>
            <a:gd name="T63" fmla="*/ 636270 h 636270"/>
          </a:gdLst>
          <a:ahLst/>
          <a:cxnLst>
            <a:cxn ang="T40">
              <a:pos x="T0" y="T1"/>
            </a:cxn>
            <a:cxn ang="T41">
              <a:pos x="T2" y="T3"/>
            </a:cxn>
            <a:cxn ang="T42">
              <a:pos x="T4" y="T5"/>
            </a:cxn>
            <a:cxn ang="T43">
              <a:pos x="T6" y="T7"/>
            </a:cxn>
            <a:cxn ang="T44">
              <a:pos x="T8" y="T9"/>
            </a:cxn>
            <a:cxn ang="T45">
              <a:pos x="T10" y="T11"/>
            </a:cxn>
            <a:cxn ang="T46">
              <a:pos x="T12" y="T13"/>
            </a:cxn>
            <a:cxn ang="T47">
              <a:pos x="T14" y="T15"/>
            </a:cxn>
            <a:cxn ang="T48">
              <a:pos x="T16" y="T17"/>
            </a:cxn>
            <a:cxn ang="T49">
              <a:pos x="T18" y="T19"/>
            </a:cxn>
            <a:cxn ang="T50">
              <a:pos x="T20" y="T21"/>
            </a:cxn>
            <a:cxn ang="T51">
              <a:pos x="T22" y="T23"/>
            </a:cxn>
            <a:cxn ang="T52">
              <a:pos x="T24" y="T25"/>
            </a:cxn>
            <a:cxn ang="T53">
              <a:pos x="T26" y="T27"/>
            </a:cxn>
            <a:cxn ang="T54">
              <a:pos x="T28" y="T29"/>
            </a:cxn>
            <a:cxn ang="T55">
              <a:pos x="T30" y="T31"/>
            </a:cxn>
            <a:cxn ang="T56">
              <a:pos x="T32" y="T33"/>
            </a:cxn>
            <a:cxn ang="T57">
              <a:pos x="T34" y="T35"/>
            </a:cxn>
            <a:cxn ang="T58">
              <a:pos x="T36" y="T37"/>
            </a:cxn>
            <a:cxn ang="T59">
              <a:pos x="T38" y="T39"/>
            </a:cxn>
          </a:cxnLst>
          <a:rect l="T60" t="T61" r="T62" b="T63"/>
          <a:pathLst>
            <a:path w="7468514" h="636270">
              <a:moveTo>
                <a:pt x="0" y="106045"/>
              </a:moveTo>
              <a:lnTo>
                <a:pt x="8593" y="64164"/>
              </a:lnTo>
              <a:lnTo>
                <a:pt x="31992" y="30147"/>
              </a:lnTo>
              <a:lnTo>
                <a:pt x="66621" y="7576"/>
              </a:lnTo>
              <a:lnTo>
                <a:pt x="7362469" y="0"/>
              </a:lnTo>
              <a:lnTo>
                <a:pt x="7377083" y="999"/>
              </a:lnTo>
              <a:lnTo>
                <a:pt x="7416744" y="14933"/>
              </a:lnTo>
              <a:lnTo>
                <a:pt x="7447346" y="42479"/>
              </a:lnTo>
              <a:lnTo>
                <a:pt x="7465302" y="80051"/>
              </a:lnTo>
              <a:lnTo>
                <a:pt x="7468514" y="530225"/>
              </a:lnTo>
              <a:lnTo>
                <a:pt x="7467514" y="544839"/>
              </a:lnTo>
              <a:lnTo>
                <a:pt x="7453581" y="584500"/>
              </a:lnTo>
              <a:lnTo>
                <a:pt x="7426035" y="615102"/>
              </a:lnTo>
              <a:lnTo>
                <a:pt x="7388462" y="633058"/>
              </a:lnTo>
              <a:lnTo>
                <a:pt x="106070" y="636270"/>
              </a:lnTo>
              <a:lnTo>
                <a:pt x="91446" y="635270"/>
              </a:lnTo>
              <a:lnTo>
                <a:pt x="51771" y="621340"/>
              </a:lnTo>
              <a:lnTo>
                <a:pt x="21168" y="593800"/>
              </a:lnTo>
              <a:lnTo>
                <a:pt x="3214" y="556235"/>
              </a:lnTo>
              <a:lnTo>
                <a:pt x="0" y="106045"/>
              </a:lnTo>
              <a:close/>
            </a:path>
          </a:pathLst>
        </a:custGeom>
        <a:noFill xmlns:a="http://schemas.openxmlformats.org/drawingml/2006/main"/>
        <a:ln xmlns:a="http://schemas.openxmlformats.org/drawingml/2006/main" w="25400">
          <a:noFill/>
          <a:miter lim="800000"/>
          <a:headEnd/>
          <a:tailEnd/>
        </a:ln>
      </cdr:spPr>
      <cdr:txBody>
        <a:bodyPr xmlns:a="http://schemas.openxmlformats.org/drawingml/2006/main" wrap="square" lIns="0" tIns="0" rIns="0" bIns="0">
          <a:no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  <a:defRPr/>
          </a:pPr>
          <a:endParaRPr lang="ru-RU" sz="24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0.19288</cdr:x>
      <cdr:y>0.00651</cdr:y>
    </cdr:from>
    <cdr:to>
      <cdr:x>0.83644</cdr:x>
      <cdr:y>0.05171</cdr:y>
    </cdr:to>
    <cdr:sp macro="" textlink="">
      <cdr:nvSpPr>
        <cdr:cNvPr id="3" name="object 10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763688" y="44624"/>
          <a:ext cx="5884712" cy="309981"/>
        </a:xfrm>
        <a:custGeom xmlns:a="http://schemas.openxmlformats.org/drawingml/2006/main">
          <a:avLst/>
          <a:gdLst>
            <a:gd name="T0" fmla="*/ 0 w 7468514"/>
            <a:gd name="T1" fmla="*/ 511837 h 636270"/>
            <a:gd name="T2" fmla="*/ 8603 w 7468514"/>
            <a:gd name="T3" fmla="*/ 309692 h 636270"/>
            <a:gd name="T4" fmla="*/ 32022 w 7468514"/>
            <a:gd name="T5" fmla="*/ 145504 h 636270"/>
            <a:gd name="T6" fmla="*/ 66681 w 7468514"/>
            <a:gd name="T7" fmla="*/ 36568 h 636270"/>
            <a:gd name="T8" fmla="*/ 7369111 w 7468514"/>
            <a:gd name="T9" fmla="*/ 0 h 636270"/>
            <a:gd name="T10" fmla="*/ 7383760 w 7468514"/>
            <a:gd name="T11" fmla="*/ 4812 h 636270"/>
            <a:gd name="T12" fmla="*/ 7423452 w 7468514"/>
            <a:gd name="T13" fmla="*/ 72066 h 636270"/>
            <a:gd name="T14" fmla="*/ 7454067 w 7468514"/>
            <a:gd name="T15" fmla="*/ 205026 h 636270"/>
            <a:gd name="T16" fmla="*/ 7472060 w 7468514"/>
            <a:gd name="T17" fmla="*/ 386373 h 636270"/>
            <a:gd name="T18" fmla="*/ 7475273 w 7468514"/>
            <a:gd name="T19" fmla="*/ 2559182 h 636270"/>
            <a:gd name="T20" fmla="*/ 7474272 w 7468514"/>
            <a:gd name="T21" fmla="*/ 2629720 h 636270"/>
            <a:gd name="T22" fmla="*/ 7460303 w 7468514"/>
            <a:gd name="T23" fmla="*/ 2821145 h 636270"/>
            <a:gd name="T24" fmla="*/ 7432753 w 7468514"/>
            <a:gd name="T25" fmla="*/ 2968855 h 636270"/>
            <a:gd name="T26" fmla="*/ 7395141 w 7468514"/>
            <a:gd name="T27" fmla="*/ 3055520 h 636270"/>
            <a:gd name="T28" fmla="*/ 106170 w 7468514"/>
            <a:gd name="T29" fmla="*/ 3071019 h 636270"/>
            <a:gd name="T30" fmla="*/ 91526 w 7468514"/>
            <a:gd name="T31" fmla="*/ 3066198 h 636270"/>
            <a:gd name="T32" fmla="*/ 51821 w 7468514"/>
            <a:gd name="T33" fmla="*/ 2998966 h 636270"/>
            <a:gd name="T34" fmla="*/ 21188 w 7468514"/>
            <a:gd name="T35" fmla="*/ 2866039 h 636270"/>
            <a:gd name="T36" fmla="*/ 3214 w 7468514"/>
            <a:gd name="T37" fmla="*/ 2684724 h 636270"/>
            <a:gd name="T38" fmla="*/ 0 w 7468514"/>
            <a:gd name="T39" fmla="*/ 511837 h 636270"/>
            <a:gd name="T40" fmla="*/ 0 60000 65536"/>
            <a:gd name="T41" fmla="*/ 0 60000 65536"/>
            <a:gd name="T42" fmla="*/ 0 60000 65536"/>
            <a:gd name="T43" fmla="*/ 0 60000 65536"/>
            <a:gd name="T44" fmla="*/ 0 60000 65536"/>
            <a:gd name="T45" fmla="*/ 0 60000 65536"/>
            <a:gd name="T46" fmla="*/ 0 60000 65536"/>
            <a:gd name="T47" fmla="*/ 0 60000 65536"/>
            <a:gd name="T48" fmla="*/ 0 60000 65536"/>
            <a:gd name="T49" fmla="*/ 0 60000 65536"/>
            <a:gd name="T50" fmla="*/ 0 60000 65536"/>
            <a:gd name="T51" fmla="*/ 0 60000 65536"/>
            <a:gd name="T52" fmla="*/ 0 60000 65536"/>
            <a:gd name="T53" fmla="*/ 0 60000 65536"/>
            <a:gd name="T54" fmla="*/ 0 60000 65536"/>
            <a:gd name="T55" fmla="*/ 0 60000 65536"/>
            <a:gd name="T56" fmla="*/ 0 60000 65536"/>
            <a:gd name="T57" fmla="*/ 0 60000 65536"/>
            <a:gd name="T58" fmla="*/ 0 60000 65536"/>
            <a:gd name="T59" fmla="*/ 0 60000 65536"/>
            <a:gd name="T60" fmla="*/ 0 w 7468514"/>
            <a:gd name="T61" fmla="*/ 0 h 636270"/>
            <a:gd name="T62" fmla="*/ 7468514 w 7468514"/>
            <a:gd name="T63" fmla="*/ 636270 h 636270"/>
          </a:gdLst>
          <a:ahLst/>
          <a:cxnLst>
            <a:cxn ang="T40">
              <a:pos x="T0" y="T1"/>
            </a:cxn>
            <a:cxn ang="T41">
              <a:pos x="T2" y="T3"/>
            </a:cxn>
            <a:cxn ang="T42">
              <a:pos x="T4" y="T5"/>
            </a:cxn>
            <a:cxn ang="T43">
              <a:pos x="T6" y="T7"/>
            </a:cxn>
            <a:cxn ang="T44">
              <a:pos x="T8" y="T9"/>
            </a:cxn>
            <a:cxn ang="T45">
              <a:pos x="T10" y="T11"/>
            </a:cxn>
            <a:cxn ang="T46">
              <a:pos x="T12" y="T13"/>
            </a:cxn>
            <a:cxn ang="T47">
              <a:pos x="T14" y="T15"/>
            </a:cxn>
            <a:cxn ang="T48">
              <a:pos x="T16" y="T17"/>
            </a:cxn>
            <a:cxn ang="T49">
              <a:pos x="T18" y="T19"/>
            </a:cxn>
            <a:cxn ang="T50">
              <a:pos x="T20" y="T21"/>
            </a:cxn>
            <a:cxn ang="T51">
              <a:pos x="T22" y="T23"/>
            </a:cxn>
            <a:cxn ang="T52">
              <a:pos x="T24" y="T25"/>
            </a:cxn>
            <a:cxn ang="T53">
              <a:pos x="T26" y="T27"/>
            </a:cxn>
            <a:cxn ang="T54">
              <a:pos x="T28" y="T29"/>
            </a:cxn>
            <a:cxn ang="T55">
              <a:pos x="T30" y="T31"/>
            </a:cxn>
            <a:cxn ang="T56">
              <a:pos x="T32" y="T33"/>
            </a:cxn>
            <a:cxn ang="T57">
              <a:pos x="T34" y="T35"/>
            </a:cxn>
            <a:cxn ang="T58">
              <a:pos x="T36" y="T37"/>
            </a:cxn>
            <a:cxn ang="T59">
              <a:pos x="T38" y="T39"/>
            </a:cxn>
          </a:cxnLst>
          <a:rect l="T60" t="T61" r="T62" b="T63"/>
          <a:pathLst>
            <a:path w="7468514" h="636270">
              <a:moveTo>
                <a:pt x="0" y="106045"/>
              </a:moveTo>
              <a:lnTo>
                <a:pt x="8593" y="64164"/>
              </a:lnTo>
              <a:lnTo>
                <a:pt x="31992" y="30147"/>
              </a:lnTo>
              <a:lnTo>
                <a:pt x="66621" y="7576"/>
              </a:lnTo>
              <a:lnTo>
                <a:pt x="7362469" y="0"/>
              </a:lnTo>
              <a:lnTo>
                <a:pt x="7377083" y="999"/>
              </a:lnTo>
              <a:lnTo>
                <a:pt x="7416744" y="14933"/>
              </a:lnTo>
              <a:lnTo>
                <a:pt x="7447346" y="42479"/>
              </a:lnTo>
              <a:lnTo>
                <a:pt x="7465302" y="80051"/>
              </a:lnTo>
              <a:lnTo>
                <a:pt x="7468514" y="530225"/>
              </a:lnTo>
              <a:lnTo>
                <a:pt x="7467514" y="544839"/>
              </a:lnTo>
              <a:lnTo>
                <a:pt x="7453581" y="584500"/>
              </a:lnTo>
              <a:lnTo>
                <a:pt x="7426035" y="615102"/>
              </a:lnTo>
              <a:lnTo>
                <a:pt x="7388462" y="633058"/>
              </a:lnTo>
              <a:lnTo>
                <a:pt x="106070" y="636270"/>
              </a:lnTo>
              <a:lnTo>
                <a:pt x="91446" y="635270"/>
              </a:lnTo>
              <a:lnTo>
                <a:pt x="51771" y="621340"/>
              </a:lnTo>
              <a:lnTo>
                <a:pt x="21168" y="593800"/>
              </a:lnTo>
              <a:lnTo>
                <a:pt x="3214" y="556235"/>
              </a:lnTo>
              <a:lnTo>
                <a:pt x="0" y="106045"/>
              </a:lnTo>
              <a:close/>
            </a:path>
          </a:pathLst>
        </a:custGeom>
        <a:noFill xmlns:a="http://schemas.openxmlformats.org/drawingml/2006/main"/>
        <a:ln xmlns:a="http://schemas.openxmlformats.org/drawingml/2006/main" w="25400">
          <a:noFill/>
          <a:miter lim="800000"/>
          <a:headEnd/>
          <a:tailEnd/>
        </a:ln>
      </cdr:spPr>
      <cdr:txBody>
        <a:bodyPr xmlns:a="http://schemas.openxmlformats.org/drawingml/2006/main" lIns="0" tIns="0" rIns="0" bIns="0">
          <a:no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rtl="0" eaLnBrk="1" fontAlgn="base" latinLnBrk="0" hangingPunct="1"/>
          <a:r>
            <a:rPr lang="ru-RU" sz="2400" b="1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Структура расходов по разделам в </a:t>
          </a:r>
          <a:r>
            <a:rPr lang="ru-RU" sz="2400" b="1" dirty="0" smtClean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2023 </a:t>
          </a:r>
          <a:r>
            <a:rPr lang="ru-RU" sz="2400" b="1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rPr>
            <a:t>году, %</a:t>
          </a:r>
          <a:endParaRPr lang="ru-RU" sz="2400" dirty="0">
            <a:solidFill>
              <a:schemeClr val="bg1"/>
            </a:solidFill>
            <a:effectLst/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</c:userShapes>
</file>

<file path=ppt/drawings/drawing16.xml><?xml version="1.0" encoding="utf-8"?>
<c:userShapes xmlns:c="http://schemas.openxmlformats.org/drawingml/2006/chart">
  <cdr:relSizeAnchor xmlns:cdr="http://schemas.openxmlformats.org/drawingml/2006/chartDrawing">
    <cdr:from>
      <cdr:x>0.17116</cdr:x>
      <cdr:y>0.0453</cdr:y>
    </cdr:from>
    <cdr:to>
      <cdr:x>0.83722</cdr:x>
      <cdr:y>0.11517</cdr:y>
    </cdr:to>
    <cdr:sp macro="" textlink="">
      <cdr:nvSpPr>
        <cdr:cNvPr id="2" name="object 10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589904" y="276251"/>
          <a:ext cx="6186971" cy="426041"/>
        </a:xfrm>
        <a:custGeom xmlns:a="http://schemas.openxmlformats.org/drawingml/2006/main">
          <a:avLst/>
          <a:gdLst>
            <a:gd name="T0" fmla="*/ 0 w 7468514"/>
            <a:gd name="T1" fmla="*/ 511837 h 636270"/>
            <a:gd name="T2" fmla="*/ 8603 w 7468514"/>
            <a:gd name="T3" fmla="*/ 309692 h 636270"/>
            <a:gd name="T4" fmla="*/ 32022 w 7468514"/>
            <a:gd name="T5" fmla="*/ 145504 h 636270"/>
            <a:gd name="T6" fmla="*/ 66681 w 7468514"/>
            <a:gd name="T7" fmla="*/ 36568 h 636270"/>
            <a:gd name="T8" fmla="*/ 7369111 w 7468514"/>
            <a:gd name="T9" fmla="*/ 0 h 636270"/>
            <a:gd name="T10" fmla="*/ 7383760 w 7468514"/>
            <a:gd name="T11" fmla="*/ 4812 h 636270"/>
            <a:gd name="T12" fmla="*/ 7423452 w 7468514"/>
            <a:gd name="T13" fmla="*/ 72066 h 636270"/>
            <a:gd name="T14" fmla="*/ 7454067 w 7468514"/>
            <a:gd name="T15" fmla="*/ 205026 h 636270"/>
            <a:gd name="T16" fmla="*/ 7472060 w 7468514"/>
            <a:gd name="T17" fmla="*/ 386373 h 636270"/>
            <a:gd name="T18" fmla="*/ 7475273 w 7468514"/>
            <a:gd name="T19" fmla="*/ 2559182 h 636270"/>
            <a:gd name="T20" fmla="*/ 7474272 w 7468514"/>
            <a:gd name="T21" fmla="*/ 2629720 h 636270"/>
            <a:gd name="T22" fmla="*/ 7460303 w 7468514"/>
            <a:gd name="T23" fmla="*/ 2821145 h 636270"/>
            <a:gd name="T24" fmla="*/ 7432753 w 7468514"/>
            <a:gd name="T25" fmla="*/ 2968855 h 636270"/>
            <a:gd name="T26" fmla="*/ 7395141 w 7468514"/>
            <a:gd name="T27" fmla="*/ 3055520 h 636270"/>
            <a:gd name="T28" fmla="*/ 106170 w 7468514"/>
            <a:gd name="T29" fmla="*/ 3071019 h 636270"/>
            <a:gd name="T30" fmla="*/ 91526 w 7468514"/>
            <a:gd name="T31" fmla="*/ 3066198 h 636270"/>
            <a:gd name="T32" fmla="*/ 51821 w 7468514"/>
            <a:gd name="T33" fmla="*/ 2998966 h 636270"/>
            <a:gd name="T34" fmla="*/ 21188 w 7468514"/>
            <a:gd name="T35" fmla="*/ 2866039 h 636270"/>
            <a:gd name="T36" fmla="*/ 3214 w 7468514"/>
            <a:gd name="T37" fmla="*/ 2684724 h 636270"/>
            <a:gd name="T38" fmla="*/ 0 w 7468514"/>
            <a:gd name="T39" fmla="*/ 511837 h 636270"/>
            <a:gd name="T40" fmla="*/ 0 60000 65536"/>
            <a:gd name="T41" fmla="*/ 0 60000 65536"/>
            <a:gd name="T42" fmla="*/ 0 60000 65536"/>
            <a:gd name="T43" fmla="*/ 0 60000 65536"/>
            <a:gd name="T44" fmla="*/ 0 60000 65536"/>
            <a:gd name="T45" fmla="*/ 0 60000 65536"/>
            <a:gd name="T46" fmla="*/ 0 60000 65536"/>
            <a:gd name="T47" fmla="*/ 0 60000 65536"/>
            <a:gd name="T48" fmla="*/ 0 60000 65536"/>
            <a:gd name="T49" fmla="*/ 0 60000 65536"/>
            <a:gd name="T50" fmla="*/ 0 60000 65536"/>
            <a:gd name="T51" fmla="*/ 0 60000 65536"/>
            <a:gd name="T52" fmla="*/ 0 60000 65536"/>
            <a:gd name="T53" fmla="*/ 0 60000 65536"/>
            <a:gd name="T54" fmla="*/ 0 60000 65536"/>
            <a:gd name="T55" fmla="*/ 0 60000 65536"/>
            <a:gd name="T56" fmla="*/ 0 60000 65536"/>
            <a:gd name="T57" fmla="*/ 0 60000 65536"/>
            <a:gd name="T58" fmla="*/ 0 60000 65536"/>
            <a:gd name="T59" fmla="*/ 0 60000 65536"/>
            <a:gd name="T60" fmla="*/ 0 w 7468514"/>
            <a:gd name="T61" fmla="*/ 0 h 636270"/>
            <a:gd name="T62" fmla="*/ 7468514 w 7468514"/>
            <a:gd name="T63" fmla="*/ 636270 h 636270"/>
          </a:gdLst>
          <a:ahLst/>
          <a:cxnLst>
            <a:cxn ang="T40">
              <a:pos x="T0" y="T1"/>
            </a:cxn>
            <a:cxn ang="T41">
              <a:pos x="T2" y="T3"/>
            </a:cxn>
            <a:cxn ang="T42">
              <a:pos x="T4" y="T5"/>
            </a:cxn>
            <a:cxn ang="T43">
              <a:pos x="T6" y="T7"/>
            </a:cxn>
            <a:cxn ang="T44">
              <a:pos x="T8" y="T9"/>
            </a:cxn>
            <a:cxn ang="T45">
              <a:pos x="T10" y="T11"/>
            </a:cxn>
            <a:cxn ang="T46">
              <a:pos x="T12" y="T13"/>
            </a:cxn>
            <a:cxn ang="T47">
              <a:pos x="T14" y="T15"/>
            </a:cxn>
            <a:cxn ang="T48">
              <a:pos x="T16" y="T17"/>
            </a:cxn>
            <a:cxn ang="T49">
              <a:pos x="T18" y="T19"/>
            </a:cxn>
            <a:cxn ang="T50">
              <a:pos x="T20" y="T21"/>
            </a:cxn>
            <a:cxn ang="T51">
              <a:pos x="T22" y="T23"/>
            </a:cxn>
            <a:cxn ang="T52">
              <a:pos x="T24" y="T25"/>
            </a:cxn>
            <a:cxn ang="T53">
              <a:pos x="T26" y="T27"/>
            </a:cxn>
            <a:cxn ang="T54">
              <a:pos x="T28" y="T29"/>
            </a:cxn>
            <a:cxn ang="T55">
              <a:pos x="T30" y="T31"/>
            </a:cxn>
            <a:cxn ang="T56">
              <a:pos x="T32" y="T33"/>
            </a:cxn>
            <a:cxn ang="T57">
              <a:pos x="T34" y="T35"/>
            </a:cxn>
            <a:cxn ang="T58">
              <a:pos x="T36" y="T37"/>
            </a:cxn>
            <a:cxn ang="T59">
              <a:pos x="T38" y="T39"/>
            </a:cxn>
          </a:cxnLst>
          <a:rect l="T60" t="T61" r="T62" b="T63"/>
          <a:pathLst>
            <a:path w="7468514" h="636270">
              <a:moveTo>
                <a:pt x="0" y="106045"/>
              </a:moveTo>
              <a:lnTo>
                <a:pt x="8593" y="64164"/>
              </a:lnTo>
              <a:lnTo>
                <a:pt x="31992" y="30147"/>
              </a:lnTo>
              <a:lnTo>
                <a:pt x="66621" y="7576"/>
              </a:lnTo>
              <a:lnTo>
                <a:pt x="7362469" y="0"/>
              </a:lnTo>
              <a:lnTo>
                <a:pt x="7377083" y="999"/>
              </a:lnTo>
              <a:lnTo>
                <a:pt x="7416744" y="14933"/>
              </a:lnTo>
              <a:lnTo>
                <a:pt x="7447346" y="42479"/>
              </a:lnTo>
              <a:lnTo>
                <a:pt x="7465302" y="80051"/>
              </a:lnTo>
              <a:lnTo>
                <a:pt x="7468514" y="530225"/>
              </a:lnTo>
              <a:lnTo>
                <a:pt x="7467514" y="544839"/>
              </a:lnTo>
              <a:lnTo>
                <a:pt x="7453581" y="584500"/>
              </a:lnTo>
              <a:lnTo>
                <a:pt x="7426035" y="615102"/>
              </a:lnTo>
              <a:lnTo>
                <a:pt x="7388462" y="633058"/>
              </a:lnTo>
              <a:lnTo>
                <a:pt x="106070" y="636270"/>
              </a:lnTo>
              <a:lnTo>
                <a:pt x="91446" y="635270"/>
              </a:lnTo>
              <a:lnTo>
                <a:pt x="51771" y="621340"/>
              </a:lnTo>
              <a:lnTo>
                <a:pt x="21168" y="593800"/>
              </a:lnTo>
              <a:lnTo>
                <a:pt x="3214" y="556235"/>
              </a:lnTo>
              <a:lnTo>
                <a:pt x="0" y="106045"/>
              </a:lnTo>
              <a:close/>
            </a:path>
          </a:pathLst>
        </a:custGeom>
        <a:noFill xmlns:a="http://schemas.openxmlformats.org/drawingml/2006/main"/>
        <a:ln xmlns:a="http://schemas.openxmlformats.org/drawingml/2006/main" w="25400">
          <a:noFill/>
          <a:miter lim="800000"/>
          <a:headEnd/>
          <a:tailEnd/>
        </a:ln>
      </cdr:spPr>
      <cdr:txBody>
        <a:bodyPr xmlns:a="http://schemas.openxmlformats.org/drawingml/2006/main" wrap="square" lIns="0" tIns="0" rIns="0" bIns="0">
          <a:no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  <a:defRPr/>
          </a:pPr>
          <a:endParaRPr lang="ru-RU" sz="24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0.18272</cdr:x>
      <cdr:y>0.03699</cdr:y>
    </cdr:from>
    <cdr:to>
      <cdr:x>0.82628</cdr:x>
      <cdr:y>0.12016</cdr:y>
    </cdr:to>
    <cdr:sp macro="" textlink="">
      <cdr:nvSpPr>
        <cdr:cNvPr id="3" name="object 10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697270" y="225551"/>
          <a:ext cx="5977971" cy="507141"/>
        </a:xfrm>
        <a:custGeom xmlns:a="http://schemas.openxmlformats.org/drawingml/2006/main">
          <a:avLst/>
          <a:gdLst>
            <a:gd name="T0" fmla="*/ 0 w 7468514"/>
            <a:gd name="T1" fmla="*/ 511837 h 636270"/>
            <a:gd name="T2" fmla="*/ 8603 w 7468514"/>
            <a:gd name="T3" fmla="*/ 309692 h 636270"/>
            <a:gd name="T4" fmla="*/ 32022 w 7468514"/>
            <a:gd name="T5" fmla="*/ 145504 h 636270"/>
            <a:gd name="T6" fmla="*/ 66681 w 7468514"/>
            <a:gd name="T7" fmla="*/ 36568 h 636270"/>
            <a:gd name="T8" fmla="*/ 7369111 w 7468514"/>
            <a:gd name="T9" fmla="*/ 0 h 636270"/>
            <a:gd name="T10" fmla="*/ 7383760 w 7468514"/>
            <a:gd name="T11" fmla="*/ 4812 h 636270"/>
            <a:gd name="T12" fmla="*/ 7423452 w 7468514"/>
            <a:gd name="T13" fmla="*/ 72066 h 636270"/>
            <a:gd name="T14" fmla="*/ 7454067 w 7468514"/>
            <a:gd name="T15" fmla="*/ 205026 h 636270"/>
            <a:gd name="T16" fmla="*/ 7472060 w 7468514"/>
            <a:gd name="T17" fmla="*/ 386373 h 636270"/>
            <a:gd name="T18" fmla="*/ 7475273 w 7468514"/>
            <a:gd name="T19" fmla="*/ 2559182 h 636270"/>
            <a:gd name="T20" fmla="*/ 7474272 w 7468514"/>
            <a:gd name="T21" fmla="*/ 2629720 h 636270"/>
            <a:gd name="T22" fmla="*/ 7460303 w 7468514"/>
            <a:gd name="T23" fmla="*/ 2821145 h 636270"/>
            <a:gd name="T24" fmla="*/ 7432753 w 7468514"/>
            <a:gd name="T25" fmla="*/ 2968855 h 636270"/>
            <a:gd name="T26" fmla="*/ 7395141 w 7468514"/>
            <a:gd name="T27" fmla="*/ 3055520 h 636270"/>
            <a:gd name="T28" fmla="*/ 106170 w 7468514"/>
            <a:gd name="T29" fmla="*/ 3071019 h 636270"/>
            <a:gd name="T30" fmla="*/ 91526 w 7468514"/>
            <a:gd name="T31" fmla="*/ 3066198 h 636270"/>
            <a:gd name="T32" fmla="*/ 51821 w 7468514"/>
            <a:gd name="T33" fmla="*/ 2998966 h 636270"/>
            <a:gd name="T34" fmla="*/ 21188 w 7468514"/>
            <a:gd name="T35" fmla="*/ 2866039 h 636270"/>
            <a:gd name="T36" fmla="*/ 3214 w 7468514"/>
            <a:gd name="T37" fmla="*/ 2684724 h 636270"/>
            <a:gd name="T38" fmla="*/ 0 w 7468514"/>
            <a:gd name="T39" fmla="*/ 511837 h 636270"/>
            <a:gd name="T40" fmla="*/ 0 60000 65536"/>
            <a:gd name="T41" fmla="*/ 0 60000 65536"/>
            <a:gd name="T42" fmla="*/ 0 60000 65536"/>
            <a:gd name="T43" fmla="*/ 0 60000 65536"/>
            <a:gd name="T44" fmla="*/ 0 60000 65536"/>
            <a:gd name="T45" fmla="*/ 0 60000 65536"/>
            <a:gd name="T46" fmla="*/ 0 60000 65536"/>
            <a:gd name="T47" fmla="*/ 0 60000 65536"/>
            <a:gd name="T48" fmla="*/ 0 60000 65536"/>
            <a:gd name="T49" fmla="*/ 0 60000 65536"/>
            <a:gd name="T50" fmla="*/ 0 60000 65536"/>
            <a:gd name="T51" fmla="*/ 0 60000 65536"/>
            <a:gd name="T52" fmla="*/ 0 60000 65536"/>
            <a:gd name="T53" fmla="*/ 0 60000 65536"/>
            <a:gd name="T54" fmla="*/ 0 60000 65536"/>
            <a:gd name="T55" fmla="*/ 0 60000 65536"/>
            <a:gd name="T56" fmla="*/ 0 60000 65536"/>
            <a:gd name="T57" fmla="*/ 0 60000 65536"/>
            <a:gd name="T58" fmla="*/ 0 60000 65536"/>
            <a:gd name="T59" fmla="*/ 0 60000 65536"/>
            <a:gd name="T60" fmla="*/ 0 w 7468514"/>
            <a:gd name="T61" fmla="*/ 0 h 636270"/>
            <a:gd name="T62" fmla="*/ 7468514 w 7468514"/>
            <a:gd name="T63" fmla="*/ 636270 h 636270"/>
          </a:gdLst>
          <a:ahLst/>
          <a:cxnLst>
            <a:cxn ang="T40">
              <a:pos x="T0" y="T1"/>
            </a:cxn>
            <a:cxn ang="T41">
              <a:pos x="T2" y="T3"/>
            </a:cxn>
            <a:cxn ang="T42">
              <a:pos x="T4" y="T5"/>
            </a:cxn>
            <a:cxn ang="T43">
              <a:pos x="T6" y="T7"/>
            </a:cxn>
            <a:cxn ang="T44">
              <a:pos x="T8" y="T9"/>
            </a:cxn>
            <a:cxn ang="T45">
              <a:pos x="T10" y="T11"/>
            </a:cxn>
            <a:cxn ang="T46">
              <a:pos x="T12" y="T13"/>
            </a:cxn>
            <a:cxn ang="T47">
              <a:pos x="T14" y="T15"/>
            </a:cxn>
            <a:cxn ang="T48">
              <a:pos x="T16" y="T17"/>
            </a:cxn>
            <a:cxn ang="T49">
              <a:pos x="T18" y="T19"/>
            </a:cxn>
            <a:cxn ang="T50">
              <a:pos x="T20" y="T21"/>
            </a:cxn>
            <a:cxn ang="T51">
              <a:pos x="T22" y="T23"/>
            </a:cxn>
            <a:cxn ang="T52">
              <a:pos x="T24" y="T25"/>
            </a:cxn>
            <a:cxn ang="T53">
              <a:pos x="T26" y="T27"/>
            </a:cxn>
            <a:cxn ang="T54">
              <a:pos x="T28" y="T29"/>
            </a:cxn>
            <a:cxn ang="T55">
              <a:pos x="T30" y="T31"/>
            </a:cxn>
            <a:cxn ang="T56">
              <a:pos x="T32" y="T33"/>
            </a:cxn>
            <a:cxn ang="T57">
              <a:pos x="T34" y="T35"/>
            </a:cxn>
            <a:cxn ang="T58">
              <a:pos x="T36" y="T37"/>
            </a:cxn>
            <a:cxn ang="T59">
              <a:pos x="T38" y="T39"/>
            </a:cxn>
          </a:cxnLst>
          <a:rect l="T60" t="T61" r="T62" b="T63"/>
          <a:pathLst>
            <a:path w="7468514" h="636270">
              <a:moveTo>
                <a:pt x="0" y="106045"/>
              </a:moveTo>
              <a:lnTo>
                <a:pt x="8593" y="64164"/>
              </a:lnTo>
              <a:lnTo>
                <a:pt x="31992" y="30147"/>
              </a:lnTo>
              <a:lnTo>
                <a:pt x="66621" y="7576"/>
              </a:lnTo>
              <a:lnTo>
                <a:pt x="7362469" y="0"/>
              </a:lnTo>
              <a:lnTo>
                <a:pt x="7377083" y="999"/>
              </a:lnTo>
              <a:lnTo>
                <a:pt x="7416744" y="14933"/>
              </a:lnTo>
              <a:lnTo>
                <a:pt x="7447346" y="42479"/>
              </a:lnTo>
              <a:lnTo>
                <a:pt x="7465302" y="80051"/>
              </a:lnTo>
              <a:lnTo>
                <a:pt x="7468514" y="530225"/>
              </a:lnTo>
              <a:lnTo>
                <a:pt x="7467514" y="544839"/>
              </a:lnTo>
              <a:lnTo>
                <a:pt x="7453581" y="584500"/>
              </a:lnTo>
              <a:lnTo>
                <a:pt x="7426035" y="615102"/>
              </a:lnTo>
              <a:lnTo>
                <a:pt x="7388462" y="633058"/>
              </a:lnTo>
              <a:lnTo>
                <a:pt x="106070" y="636270"/>
              </a:lnTo>
              <a:lnTo>
                <a:pt x="91446" y="635270"/>
              </a:lnTo>
              <a:lnTo>
                <a:pt x="51771" y="621340"/>
              </a:lnTo>
              <a:lnTo>
                <a:pt x="21168" y="593800"/>
              </a:lnTo>
              <a:lnTo>
                <a:pt x="3214" y="556235"/>
              </a:lnTo>
              <a:lnTo>
                <a:pt x="0" y="106045"/>
              </a:lnTo>
              <a:close/>
            </a:path>
          </a:pathLst>
        </a:custGeom>
        <a:noFill xmlns:a="http://schemas.openxmlformats.org/drawingml/2006/main"/>
        <a:ln xmlns:a="http://schemas.openxmlformats.org/drawingml/2006/main" w="25400">
          <a:noFill/>
          <a:miter lim="800000"/>
          <a:headEnd/>
          <a:tailEnd/>
        </a:ln>
      </cdr:spPr>
      <cdr:txBody>
        <a:bodyPr xmlns:a="http://schemas.openxmlformats.org/drawingml/2006/main" lIns="0" tIns="0" rIns="0" bIns="0">
          <a:no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rtl="0" eaLnBrk="1" fontAlgn="base" latinLnBrk="0" hangingPunct="1"/>
          <a:endParaRPr lang="ru-RU" sz="2400" dirty="0">
            <a:solidFill>
              <a:schemeClr val="bg1"/>
            </a:solidFill>
            <a:effectLst/>
          </a:endParaRPr>
        </a:p>
      </cdr:txBody>
    </cdr:sp>
  </cdr:relSizeAnchor>
</c:userShapes>
</file>

<file path=ppt/drawings/drawing17.xml><?xml version="1.0" encoding="utf-8"?>
<c:userShapes xmlns:c="http://schemas.openxmlformats.org/drawingml/2006/chart">
  <cdr:relSizeAnchor xmlns:cdr="http://schemas.openxmlformats.org/drawingml/2006/chartDrawing">
    <cdr:from>
      <cdr:x>0.17116</cdr:x>
      <cdr:y>0.0453</cdr:y>
    </cdr:from>
    <cdr:to>
      <cdr:x>0.83722</cdr:x>
      <cdr:y>0.11517</cdr:y>
    </cdr:to>
    <cdr:sp macro="" textlink="">
      <cdr:nvSpPr>
        <cdr:cNvPr id="2" name="object 10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589904" y="276251"/>
          <a:ext cx="6186971" cy="426041"/>
        </a:xfrm>
        <a:custGeom xmlns:a="http://schemas.openxmlformats.org/drawingml/2006/main">
          <a:avLst/>
          <a:gdLst>
            <a:gd name="T0" fmla="*/ 0 w 7468514"/>
            <a:gd name="T1" fmla="*/ 511837 h 636270"/>
            <a:gd name="T2" fmla="*/ 8603 w 7468514"/>
            <a:gd name="T3" fmla="*/ 309692 h 636270"/>
            <a:gd name="T4" fmla="*/ 32022 w 7468514"/>
            <a:gd name="T5" fmla="*/ 145504 h 636270"/>
            <a:gd name="T6" fmla="*/ 66681 w 7468514"/>
            <a:gd name="T7" fmla="*/ 36568 h 636270"/>
            <a:gd name="T8" fmla="*/ 7369111 w 7468514"/>
            <a:gd name="T9" fmla="*/ 0 h 636270"/>
            <a:gd name="T10" fmla="*/ 7383760 w 7468514"/>
            <a:gd name="T11" fmla="*/ 4812 h 636270"/>
            <a:gd name="T12" fmla="*/ 7423452 w 7468514"/>
            <a:gd name="T13" fmla="*/ 72066 h 636270"/>
            <a:gd name="T14" fmla="*/ 7454067 w 7468514"/>
            <a:gd name="T15" fmla="*/ 205026 h 636270"/>
            <a:gd name="T16" fmla="*/ 7472060 w 7468514"/>
            <a:gd name="T17" fmla="*/ 386373 h 636270"/>
            <a:gd name="T18" fmla="*/ 7475273 w 7468514"/>
            <a:gd name="T19" fmla="*/ 2559182 h 636270"/>
            <a:gd name="T20" fmla="*/ 7474272 w 7468514"/>
            <a:gd name="T21" fmla="*/ 2629720 h 636270"/>
            <a:gd name="T22" fmla="*/ 7460303 w 7468514"/>
            <a:gd name="T23" fmla="*/ 2821145 h 636270"/>
            <a:gd name="T24" fmla="*/ 7432753 w 7468514"/>
            <a:gd name="T25" fmla="*/ 2968855 h 636270"/>
            <a:gd name="T26" fmla="*/ 7395141 w 7468514"/>
            <a:gd name="T27" fmla="*/ 3055520 h 636270"/>
            <a:gd name="T28" fmla="*/ 106170 w 7468514"/>
            <a:gd name="T29" fmla="*/ 3071019 h 636270"/>
            <a:gd name="T30" fmla="*/ 91526 w 7468514"/>
            <a:gd name="T31" fmla="*/ 3066198 h 636270"/>
            <a:gd name="T32" fmla="*/ 51821 w 7468514"/>
            <a:gd name="T33" fmla="*/ 2998966 h 636270"/>
            <a:gd name="T34" fmla="*/ 21188 w 7468514"/>
            <a:gd name="T35" fmla="*/ 2866039 h 636270"/>
            <a:gd name="T36" fmla="*/ 3214 w 7468514"/>
            <a:gd name="T37" fmla="*/ 2684724 h 636270"/>
            <a:gd name="T38" fmla="*/ 0 w 7468514"/>
            <a:gd name="T39" fmla="*/ 511837 h 636270"/>
            <a:gd name="T40" fmla="*/ 0 60000 65536"/>
            <a:gd name="T41" fmla="*/ 0 60000 65536"/>
            <a:gd name="T42" fmla="*/ 0 60000 65536"/>
            <a:gd name="T43" fmla="*/ 0 60000 65536"/>
            <a:gd name="T44" fmla="*/ 0 60000 65536"/>
            <a:gd name="T45" fmla="*/ 0 60000 65536"/>
            <a:gd name="T46" fmla="*/ 0 60000 65536"/>
            <a:gd name="T47" fmla="*/ 0 60000 65536"/>
            <a:gd name="T48" fmla="*/ 0 60000 65536"/>
            <a:gd name="T49" fmla="*/ 0 60000 65536"/>
            <a:gd name="T50" fmla="*/ 0 60000 65536"/>
            <a:gd name="T51" fmla="*/ 0 60000 65536"/>
            <a:gd name="T52" fmla="*/ 0 60000 65536"/>
            <a:gd name="T53" fmla="*/ 0 60000 65536"/>
            <a:gd name="T54" fmla="*/ 0 60000 65536"/>
            <a:gd name="T55" fmla="*/ 0 60000 65536"/>
            <a:gd name="T56" fmla="*/ 0 60000 65536"/>
            <a:gd name="T57" fmla="*/ 0 60000 65536"/>
            <a:gd name="T58" fmla="*/ 0 60000 65536"/>
            <a:gd name="T59" fmla="*/ 0 60000 65536"/>
            <a:gd name="T60" fmla="*/ 0 w 7468514"/>
            <a:gd name="T61" fmla="*/ 0 h 636270"/>
            <a:gd name="T62" fmla="*/ 7468514 w 7468514"/>
            <a:gd name="T63" fmla="*/ 636270 h 636270"/>
          </a:gdLst>
          <a:ahLst/>
          <a:cxnLst>
            <a:cxn ang="T40">
              <a:pos x="T0" y="T1"/>
            </a:cxn>
            <a:cxn ang="T41">
              <a:pos x="T2" y="T3"/>
            </a:cxn>
            <a:cxn ang="T42">
              <a:pos x="T4" y="T5"/>
            </a:cxn>
            <a:cxn ang="T43">
              <a:pos x="T6" y="T7"/>
            </a:cxn>
            <a:cxn ang="T44">
              <a:pos x="T8" y="T9"/>
            </a:cxn>
            <a:cxn ang="T45">
              <a:pos x="T10" y="T11"/>
            </a:cxn>
            <a:cxn ang="T46">
              <a:pos x="T12" y="T13"/>
            </a:cxn>
            <a:cxn ang="T47">
              <a:pos x="T14" y="T15"/>
            </a:cxn>
            <a:cxn ang="T48">
              <a:pos x="T16" y="T17"/>
            </a:cxn>
            <a:cxn ang="T49">
              <a:pos x="T18" y="T19"/>
            </a:cxn>
            <a:cxn ang="T50">
              <a:pos x="T20" y="T21"/>
            </a:cxn>
            <a:cxn ang="T51">
              <a:pos x="T22" y="T23"/>
            </a:cxn>
            <a:cxn ang="T52">
              <a:pos x="T24" y="T25"/>
            </a:cxn>
            <a:cxn ang="T53">
              <a:pos x="T26" y="T27"/>
            </a:cxn>
            <a:cxn ang="T54">
              <a:pos x="T28" y="T29"/>
            </a:cxn>
            <a:cxn ang="T55">
              <a:pos x="T30" y="T31"/>
            </a:cxn>
            <a:cxn ang="T56">
              <a:pos x="T32" y="T33"/>
            </a:cxn>
            <a:cxn ang="T57">
              <a:pos x="T34" y="T35"/>
            </a:cxn>
            <a:cxn ang="T58">
              <a:pos x="T36" y="T37"/>
            </a:cxn>
            <a:cxn ang="T59">
              <a:pos x="T38" y="T39"/>
            </a:cxn>
          </a:cxnLst>
          <a:rect l="T60" t="T61" r="T62" b="T63"/>
          <a:pathLst>
            <a:path w="7468514" h="636270">
              <a:moveTo>
                <a:pt x="0" y="106045"/>
              </a:moveTo>
              <a:lnTo>
                <a:pt x="8593" y="64164"/>
              </a:lnTo>
              <a:lnTo>
                <a:pt x="31992" y="30147"/>
              </a:lnTo>
              <a:lnTo>
                <a:pt x="66621" y="7576"/>
              </a:lnTo>
              <a:lnTo>
                <a:pt x="7362469" y="0"/>
              </a:lnTo>
              <a:lnTo>
                <a:pt x="7377083" y="999"/>
              </a:lnTo>
              <a:lnTo>
                <a:pt x="7416744" y="14933"/>
              </a:lnTo>
              <a:lnTo>
                <a:pt x="7447346" y="42479"/>
              </a:lnTo>
              <a:lnTo>
                <a:pt x="7465302" y="80051"/>
              </a:lnTo>
              <a:lnTo>
                <a:pt x="7468514" y="530225"/>
              </a:lnTo>
              <a:lnTo>
                <a:pt x="7467514" y="544839"/>
              </a:lnTo>
              <a:lnTo>
                <a:pt x="7453581" y="584500"/>
              </a:lnTo>
              <a:lnTo>
                <a:pt x="7426035" y="615102"/>
              </a:lnTo>
              <a:lnTo>
                <a:pt x="7388462" y="633058"/>
              </a:lnTo>
              <a:lnTo>
                <a:pt x="106070" y="636270"/>
              </a:lnTo>
              <a:lnTo>
                <a:pt x="91446" y="635270"/>
              </a:lnTo>
              <a:lnTo>
                <a:pt x="51771" y="621340"/>
              </a:lnTo>
              <a:lnTo>
                <a:pt x="21168" y="593800"/>
              </a:lnTo>
              <a:lnTo>
                <a:pt x="3214" y="556235"/>
              </a:lnTo>
              <a:lnTo>
                <a:pt x="0" y="106045"/>
              </a:lnTo>
              <a:close/>
            </a:path>
          </a:pathLst>
        </a:custGeom>
        <a:noFill xmlns:a="http://schemas.openxmlformats.org/drawingml/2006/main"/>
        <a:ln xmlns:a="http://schemas.openxmlformats.org/drawingml/2006/main" w="25400">
          <a:noFill/>
          <a:miter lim="800000"/>
          <a:headEnd/>
          <a:tailEnd/>
        </a:ln>
      </cdr:spPr>
      <cdr:txBody>
        <a:bodyPr xmlns:a="http://schemas.openxmlformats.org/drawingml/2006/main" wrap="square" lIns="0" tIns="0" rIns="0" bIns="0">
          <a:no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  <a:defRPr/>
          </a:pPr>
          <a:endParaRPr lang="ru-RU" sz="24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0.18272</cdr:x>
      <cdr:y>0.03699</cdr:y>
    </cdr:from>
    <cdr:to>
      <cdr:x>0.82628</cdr:x>
      <cdr:y>0.12016</cdr:y>
    </cdr:to>
    <cdr:sp macro="" textlink="">
      <cdr:nvSpPr>
        <cdr:cNvPr id="3" name="object 10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697270" y="225551"/>
          <a:ext cx="5977971" cy="507141"/>
        </a:xfrm>
        <a:custGeom xmlns:a="http://schemas.openxmlformats.org/drawingml/2006/main">
          <a:avLst/>
          <a:gdLst>
            <a:gd name="T0" fmla="*/ 0 w 7468514"/>
            <a:gd name="T1" fmla="*/ 511837 h 636270"/>
            <a:gd name="T2" fmla="*/ 8603 w 7468514"/>
            <a:gd name="T3" fmla="*/ 309692 h 636270"/>
            <a:gd name="T4" fmla="*/ 32022 w 7468514"/>
            <a:gd name="T5" fmla="*/ 145504 h 636270"/>
            <a:gd name="T6" fmla="*/ 66681 w 7468514"/>
            <a:gd name="T7" fmla="*/ 36568 h 636270"/>
            <a:gd name="T8" fmla="*/ 7369111 w 7468514"/>
            <a:gd name="T9" fmla="*/ 0 h 636270"/>
            <a:gd name="T10" fmla="*/ 7383760 w 7468514"/>
            <a:gd name="T11" fmla="*/ 4812 h 636270"/>
            <a:gd name="T12" fmla="*/ 7423452 w 7468514"/>
            <a:gd name="T13" fmla="*/ 72066 h 636270"/>
            <a:gd name="T14" fmla="*/ 7454067 w 7468514"/>
            <a:gd name="T15" fmla="*/ 205026 h 636270"/>
            <a:gd name="T16" fmla="*/ 7472060 w 7468514"/>
            <a:gd name="T17" fmla="*/ 386373 h 636270"/>
            <a:gd name="T18" fmla="*/ 7475273 w 7468514"/>
            <a:gd name="T19" fmla="*/ 2559182 h 636270"/>
            <a:gd name="T20" fmla="*/ 7474272 w 7468514"/>
            <a:gd name="T21" fmla="*/ 2629720 h 636270"/>
            <a:gd name="T22" fmla="*/ 7460303 w 7468514"/>
            <a:gd name="T23" fmla="*/ 2821145 h 636270"/>
            <a:gd name="T24" fmla="*/ 7432753 w 7468514"/>
            <a:gd name="T25" fmla="*/ 2968855 h 636270"/>
            <a:gd name="T26" fmla="*/ 7395141 w 7468514"/>
            <a:gd name="T27" fmla="*/ 3055520 h 636270"/>
            <a:gd name="T28" fmla="*/ 106170 w 7468514"/>
            <a:gd name="T29" fmla="*/ 3071019 h 636270"/>
            <a:gd name="T30" fmla="*/ 91526 w 7468514"/>
            <a:gd name="T31" fmla="*/ 3066198 h 636270"/>
            <a:gd name="T32" fmla="*/ 51821 w 7468514"/>
            <a:gd name="T33" fmla="*/ 2998966 h 636270"/>
            <a:gd name="T34" fmla="*/ 21188 w 7468514"/>
            <a:gd name="T35" fmla="*/ 2866039 h 636270"/>
            <a:gd name="T36" fmla="*/ 3214 w 7468514"/>
            <a:gd name="T37" fmla="*/ 2684724 h 636270"/>
            <a:gd name="T38" fmla="*/ 0 w 7468514"/>
            <a:gd name="T39" fmla="*/ 511837 h 636270"/>
            <a:gd name="T40" fmla="*/ 0 60000 65536"/>
            <a:gd name="T41" fmla="*/ 0 60000 65536"/>
            <a:gd name="T42" fmla="*/ 0 60000 65536"/>
            <a:gd name="T43" fmla="*/ 0 60000 65536"/>
            <a:gd name="T44" fmla="*/ 0 60000 65536"/>
            <a:gd name="T45" fmla="*/ 0 60000 65536"/>
            <a:gd name="T46" fmla="*/ 0 60000 65536"/>
            <a:gd name="T47" fmla="*/ 0 60000 65536"/>
            <a:gd name="T48" fmla="*/ 0 60000 65536"/>
            <a:gd name="T49" fmla="*/ 0 60000 65536"/>
            <a:gd name="T50" fmla="*/ 0 60000 65536"/>
            <a:gd name="T51" fmla="*/ 0 60000 65536"/>
            <a:gd name="T52" fmla="*/ 0 60000 65536"/>
            <a:gd name="T53" fmla="*/ 0 60000 65536"/>
            <a:gd name="T54" fmla="*/ 0 60000 65536"/>
            <a:gd name="T55" fmla="*/ 0 60000 65536"/>
            <a:gd name="T56" fmla="*/ 0 60000 65536"/>
            <a:gd name="T57" fmla="*/ 0 60000 65536"/>
            <a:gd name="T58" fmla="*/ 0 60000 65536"/>
            <a:gd name="T59" fmla="*/ 0 60000 65536"/>
            <a:gd name="T60" fmla="*/ 0 w 7468514"/>
            <a:gd name="T61" fmla="*/ 0 h 636270"/>
            <a:gd name="T62" fmla="*/ 7468514 w 7468514"/>
            <a:gd name="T63" fmla="*/ 636270 h 636270"/>
          </a:gdLst>
          <a:ahLst/>
          <a:cxnLst>
            <a:cxn ang="T40">
              <a:pos x="T0" y="T1"/>
            </a:cxn>
            <a:cxn ang="T41">
              <a:pos x="T2" y="T3"/>
            </a:cxn>
            <a:cxn ang="T42">
              <a:pos x="T4" y="T5"/>
            </a:cxn>
            <a:cxn ang="T43">
              <a:pos x="T6" y="T7"/>
            </a:cxn>
            <a:cxn ang="T44">
              <a:pos x="T8" y="T9"/>
            </a:cxn>
            <a:cxn ang="T45">
              <a:pos x="T10" y="T11"/>
            </a:cxn>
            <a:cxn ang="T46">
              <a:pos x="T12" y="T13"/>
            </a:cxn>
            <a:cxn ang="T47">
              <a:pos x="T14" y="T15"/>
            </a:cxn>
            <a:cxn ang="T48">
              <a:pos x="T16" y="T17"/>
            </a:cxn>
            <a:cxn ang="T49">
              <a:pos x="T18" y="T19"/>
            </a:cxn>
            <a:cxn ang="T50">
              <a:pos x="T20" y="T21"/>
            </a:cxn>
            <a:cxn ang="T51">
              <a:pos x="T22" y="T23"/>
            </a:cxn>
            <a:cxn ang="T52">
              <a:pos x="T24" y="T25"/>
            </a:cxn>
            <a:cxn ang="T53">
              <a:pos x="T26" y="T27"/>
            </a:cxn>
            <a:cxn ang="T54">
              <a:pos x="T28" y="T29"/>
            </a:cxn>
            <a:cxn ang="T55">
              <a:pos x="T30" y="T31"/>
            </a:cxn>
            <a:cxn ang="T56">
              <a:pos x="T32" y="T33"/>
            </a:cxn>
            <a:cxn ang="T57">
              <a:pos x="T34" y="T35"/>
            </a:cxn>
            <a:cxn ang="T58">
              <a:pos x="T36" y="T37"/>
            </a:cxn>
            <a:cxn ang="T59">
              <a:pos x="T38" y="T39"/>
            </a:cxn>
          </a:cxnLst>
          <a:rect l="T60" t="T61" r="T62" b="T63"/>
          <a:pathLst>
            <a:path w="7468514" h="636270">
              <a:moveTo>
                <a:pt x="0" y="106045"/>
              </a:moveTo>
              <a:lnTo>
                <a:pt x="8593" y="64164"/>
              </a:lnTo>
              <a:lnTo>
                <a:pt x="31992" y="30147"/>
              </a:lnTo>
              <a:lnTo>
                <a:pt x="66621" y="7576"/>
              </a:lnTo>
              <a:lnTo>
                <a:pt x="7362469" y="0"/>
              </a:lnTo>
              <a:lnTo>
                <a:pt x="7377083" y="999"/>
              </a:lnTo>
              <a:lnTo>
                <a:pt x="7416744" y="14933"/>
              </a:lnTo>
              <a:lnTo>
                <a:pt x="7447346" y="42479"/>
              </a:lnTo>
              <a:lnTo>
                <a:pt x="7465302" y="80051"/>
              </a:lnTo>
              <a:lnTo>
                <a:pt x="7468514" y="530225"/>
              </a:lnTo>
              <a:lnTo>
                <a:pt x="7467514" y="544839"/>
              </a:lnTo>
              <a:lnTo>
                <a:pt x="7453581" y="584500"/>
              </a:lnTo>
              <a:lnTo>
                <a:pt x="7426035" y="615102"/>
              </a:lnTo>
              <a:lnTo>
                <a:pt x="7388462" y="633058"/>
              </a:lnTo>
              <a:lnTo>
                <a:pt x="106070" y="636270"/>
              </a:lnTo>
              <a:lnTo>
                <a:pt x="91446" y="635270"/>
              </a:lnTo>
              <a:lnTo>
                <a:pt x="51771" y="621340"/>
              </a:lnTo>
              <a:lnTo>
                <a:pt x="21168" y="593800"/>
              </a:lnTo>
              <a:lnTo>
                <a:pt x="3214" y="556235"/>
              </a:lnTo>
              <a:lnTo>
                <a:pt x="0" y="106045"/>
              </a:lnTo>
              <a:close/>
            </a:path>
          </a:pathLst>
        </a:custGeom>
        <a:noFill xmlns:a="http://schemas.openxmlformats.org/drawingml/2006/main"/>
        <a:ln xmlns:a="http://schemas.openxmlformats.org/drawingml/2006/main" w="25400">
          <a:noFill/>
          <a:miter lim="800000"/>
          <a:headEnd/>
          <a:tailEnd/>
        </a:ln>
      </cdr:spPr>
      <cdr:txBody>
        <a:bodyPr xmlns:a="http://schemas.openxmlformats.org/drawingml/2006/main" lIns="0" tIns="0" rIns="0" bIns="0">
          <a:no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rtl="0" eaLnBrk="1" fontAlgn="base" latinLnBrk="0" hangingPunct="1"/>
          <a:endParaRPr lang="ru-RU" sz="2400" dirty="0">
            <a:solidFill>
              <a:schemeClr val="bg1"/>
            </a:solidFill>
            <a:effectLst/>
          </a:endParaRPr>
        </a:p>
      </cdr:txBody>
    </cdr:sp>
  </cdr:relSizeAnchor>
</c:userShapes>
</file>

<file path=ppt/drawings/drawing18.xml><?xml version="1.0" encoding="utf-8"?>
<c:userShapes xmlns:c="http://schemas.openxmlformats.org/drawingml/2006/chart">
  <cdr:relSizeAnchor xmlns:cdr="http://schemas.openxmlformats.org/drawingml/2006/chartDrawing">
    <cdr:from>
      <cdr:x>0.03031</cdr:x>
      <cdr:y>0</cdr:y>
    </cdr:from>
    <cdr:to>
      <cdr:x>0.9886</cdr:x>
      <cdr:y>0.92857</cdr:y>
    </cdr:to>
    <cdr:sp macro="" textlink="">
      <cdr:nvSpPr>
        <cdr:cNvPr id="4" name="Заголовок 1"/>
        <cdr:cNvSpPr>
          <a:spLocks xmlns:a="http://schemas.openxmlformats.org/drawingml/2006/main" noGrp="1"/>
        </cdr:cNvSpPr>
      </cdr:nvSpPr>
      <cdr:spPr bwMode="auto">
        <a:xfrm xmlns:a="http://schemas.openxmlformats.org/drawingml/2006/main">
          <a:off x="270638" y="0"/>
          <a:ext cx="8556563" cy="93610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="horz" wrap="square" lIns="91440" tIns="45720" rIns="91440" bIns="45720" numCol="1" anchor="ctr" anchorCtr="0" compatLnSpc="1">
          <a:prstTxWarp prst="textNoShape">
            <a:avLst/>
          </a:prstTxWarp>
          <a:noAutofit/>
        </a:bodyPr>
        <a:lstStyle xmlns:a="http://schemas.openxmlformats.org/drawingml/2006/main">
          <a:lvl1pPr algn="ctr" rtl="0" eaLnBrk="0" fontAlgn="base" hangingPunct="0">
            <a:spcBef>
              <a:spcPct val="0"/>
            </a:spcBef>
            <a:spcAft>
              <a:spcPct val="0"/>
            </a:spcAft>
            <a:defRPr sz="4400" kern="1200">
              <a:solidFill>
                <a:schemeClr val="tx1"/>
              </a:solidFill>
              <a:latin typeface="+mj-lt"/>
              <a:ea typeface="+mj-ea"/>
              <a:cs typeface="+mj-cs"/>
            </a:defRPr>
          </a:lvl1pPr>
          <a:lvl2pPr algn="ctr" rtl="0" eaLnBrk="0" fontAlgn="base" hangingPunct="0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2pPr>
          <a:lvl3pPr algn="ctr" rtl="0" eaLnBrk="0" fontAlgn="base" hangingPunct="0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3pPr>
          <a:lvl4pPr algn="ctr" rtl="0" eaLnBrk="0" fontAlgn="base" hangingPunct="0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4pPr>
          <a:lvl5pPr algn="ctr" rtl="0" eaLnBrk="0" fontAlgn="base" hangingPunct="0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5pPr>
          <a:lvl6pPr marL="457200" algn="ctr" rtl="0" fontAlgn="base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6pPr>
          <a:lvl7pPr marL="914400" algn="ctr" rtl="0" fontAlgn="base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7pPr>
          <a:lvl8pPr marL="1371600" algn="ctr" rtl="0" fontAlgn="base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8pPr>
          <a:lvl9pPr marL="1828800" algn="ctr" rtl="0" fontAlgn="base">
            <a:spcBef>
              <a:spcPct val="0"/>
            </a:spcBef>
            <a:spcAft>
              <a:spcPct val="0"/>
            </a:spcAft>
            <a:defRPr sz="4400">
              <a:solidFill>
                <a:schemeClr val="tx1"/>
              </a:solidFill>
              <a:latin typeface="Calibri" pitchFamily="34" charset="0"/>
            </a:defRPr>
          </a:lvl9pPr>
        </a:lstStyle>
        <a:p xmlns:a="http://schemas.openxmlformats.org/drawingml/2006/main">
          <a:r>
            <a:rPr lang="ru-RU" sz="1600" b="1" i="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МП «</a:t>
          </a:r>
          <a:r>
            <a:rPr lang="ru-RU" sz="1600" b="1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Развитие физической культуры и спорта в Тонкинском муниципальном районе Нижегородской области на </a:t>
          </a:r>
          <a:r>
            <a:rPr lang="ru-RU" sz="16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2021-2023 </a:t>
          </a:r>
          <a:r>
            <a:rPr lang="ru-RU" sz="1600" b="1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годы</a:t>
          </a:r>
          <a:r>
            <a:rPr lang="ru-RU" sz="1600" b="1" i="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».</a:t>
          </a:r>
          <a:endParaRPr lang="ru-RU" sz="1600" i="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19.xml><?xml version="1.0" encoding="utf-8"?>
<c:userShapes xmlns:c="http://schemas.openxmlformats.org/drawingml/2006/chart">
  <cdr:relSizeAnchor xmlns:cdr="http://schemas.openxmlformats.org/drawingml/2006/chartDrawing">
    <cdr:from>
      <cdr:x>0.1347</cdr:x>
      <cdr:y>0</cdr:y>
    </cdr:from>
    <cdr:to>
      <cdr:x>0.94956</cdr:x>
      <cdr:y>0.11391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231697" y="0"/>
          <a:ext cx="7451080" cy="73779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endParaRPr lang="ru-RU" sz="2000" b="1" dirty="0">
            <a:solidFill>
              <a:srgbClr val="FF0000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0.77666</cdr:x>
      <cdr:y>0.19722</cdr:y>
    </cdr:from>
    <cdr:to>
      <cdr:x>1</cdr:x>
      <cdr:y>0.85694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213600" y="1202253"/>
          <a:ext cx="2074333" cy="40216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1. Варнавинский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2. Ветлужский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3. Воскресенский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4. Краснобаковский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5. городской округ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Семеновский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6.Тонкинский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7. муниципальный округ</a:t>
          </a:r>
          <a:endParaRPr lang="ru-RU" sz="1200" b="1" baseline="0"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Тоншаевский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8. муниципальный округ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Уренский</a:t>
          </a:r>
          <a:r>
            <a:rPr lang="ru-RU" sz="1200" b="1" baseline="0">
              <a:latin typeface="Times New Roman" pitchFamily="18" charset="0"/>
              <a:cs typeface="Times New Roman" pitchFamily="18" charset="0"/>
            </a:rPr>
            <a:t>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>
              <a:latin typeface="Times New Roman" pitchFamily="18" charset="0"/>
              <a:cs typeface="Times New Roman" pitchFamily="18" charset="0"/>
            </a:rPr>
            <a:t>9. Шарангский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>
              <a:latin typeface="Times New Roman" pitchFamily="18" charset="0"/>
              <a:cs typeface="Times New Roman" pitchFamily="18" charset="0"/>
            </a:rPr>
            <a:t>10. городской округ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>
              <a:latin typeface="Times New Roman" pitchFamily="18" charset="0"/>
              <a:cs typeface="Times New Roman" pitchFamily="18" charset="0"/>
            </a:rPr>
            <a:t>город Шахунья</a:t>
          </a:r>
        </a:p>
        <a:p xmlns:a="http://schemas.openxmlformats.org/drawingml/2006/main">
          <a:pPr>
            <a:lnSpc>
              <a:spcPct val="150000"/>
            </a:lnSpc>
          </a:pPr>
          <a:endParaRPr lang="ru-RU" sz="1100"/>
        </a:p>
      </cdr:txBody>
    </cdr:sp>
  </cdr:relSizeAnchor>
  <cdr:relSizeAnchor xmlns:cdr="http://schemas.openxmlformats.org/drawingml/2006/chartDrawing">
    <cdr:from>
      <cdr:x>0.36919</cdr:x>
      <cdr:y>0.01111</cdr:y>
    </cdr:from>
    <cdr:to>
      <cdr:x>0.46764</cdr:x>
      <cdr:y>0.17778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429012" y="67727"/>
          <a:ext cx="914397" cy="10160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endParaRPr lang="ru-RU" sz="1700" b="1">
            <a:solidFill>
              <a:srgbClr val="0000FF"/>
            </a:solidFill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0.0906</cdr:x>
      <cdr:y>0</cdr:y>
    </cdr:from>
    <cdr:to>
      <cdr:x>0.89331</cdr:x>
      <cdr:y>0.16596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840557" y="0"/>
          <a:ext cx="7447175" cy="1010385"/>
        </a:xfrm>
        <a:prstGeom xmlns:a="http://schemas.openxmlformats.org/drawingml/2006/main" prst="rect">
          <a:avLst/>
        </a:prstGeom>
      </cdr:spPr>
    </cdr:pic>
  </cdr:relSizeAnchor>
</c:userShapes>
</file>

<file path=ppt/drawings/drawing20.xml><?xml version="1.0" encoding="utf-8"?>
<c:userShapes xmlns:c="http://schemas.openxmlformats.org/drawingml/2006/chart">
  <cdr:relSizeAnchor xmlns:cdr="http://schemas.openxmlformats.org/drawingml/2006/chartDrawing">
    <cdr:from>
      <cdr:x>0.43391</cdr:x>
      <cdr:y>0</cdr:y>
    </cdr:from>
    <cdr:to>
      <cdr:x>0.53236</cdr:x>
      <cdr:y>0.21812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029318" y="0"/>
          <a:ext cx="914213" cy="141277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Результаты</a:t>
          </a:r>
          <a:r>
            <a:rPr lang="ru-RU" sz="20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оценки качества управления</a:t>
          </a:r>
        </a:p>
        <a:p xmlns:a="http://schemas.openxmlformats.org/drawingml/2006/main">
          <a:pPr algn="ctr"/>
          <a:r>
            <a:rPr lang="ru-RU" sz="20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финансами муниципальных районов </a:t>
          </a:r>
        </a:p>
        <a:p xmlns:a="http://schemas.openxmlformats.org/drawingml/2006/main">
          <a:pPr algn="ctr"/>
          <a:r>
            <a:rPr lang="ru-RU" sz="20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и городских округов северной зоны Нижегородской</a:t>
          </a:r>
        </a:p>
        <a:p xmlns:a="http://schemas.openxmlformats.org/drawingml/2006/main">
          <a:pPr algn="ctr"/>
          <a:r>
            <a:rPr lang="ru-RU" sz="20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 области за </a:t>
          </a:r>
          <a:r>
            <a:rPr lang="ru-RU" sz="2000" b="1" baseline="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2018 </a:t>
          </a:r>
          <a:r>
            <a:rPr lang="ru-RU" sz="20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- </a:t>
          </a:r>
          <a:r>
            <a:rPr lang="ru-RU" sz="2000" b="1" baseline="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2019 </a:t>
          </a:r>
          <a:r>
            <a:rPr lang="ru-RU" sz="2000" b="1" baseline="0" dirty="0">
              <a:solidFill>
                <a:schemeClr val="bg1"/>
              </a:solidFill>
              <a:latin typeface="Arial" pitchFamily="34" charset="0"/>
              <a:cs typeface="Arial" pitchFamily="34" charset="0"/>
            </a:rPr>
            <a:t>годы ( место в рейтинге)</a:t>
          </a:r>
          <a:endParaRPr lang="ru-RU" sz="2000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0.78662</cdr:x>
      <cdr:y>0.19722</cdr:y>
    </cdr:from>
    <cdr:to>
      <cdr:x>1</cdr:x>
      <cdr:y>0.85694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297918" y="1200704"/>
          <a:ext cx="1979628" cy="401647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1. Варнавинский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2. Ветлужский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3. Воскресенский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4. Краснобаковский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5. городской округ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Семеновский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6.Тонкинский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7. муниципальный округ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Тоншаевский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8. муниципальный округ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Уренский</a:t>
          </a:r>
          <a:r>
            <a:rPr lang="ru-RU" sz="1200" b="1" baseline="0">
              <a:latin typeface="Times New Roman" pitchFamily="18" charset="0"/>
              <a:cs typeface="Times New Roman" pitchFamily="18" charset="0"/>
            </a:rPr>
            <a:t>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>
              <a:latin typeface="Times New Roman" pitchFamily="18" charset="0"/>
              <a:cs typeface="Times New Roman" pitchFamily="18" charset="0"/>
            </a:rPr>
            <a:t>9. Шарангский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>
              <a:latin typeface="Times New Roman" pitchFamily="18" charset="0"/>
              <a:cs typeface="Times New Roman" pitchFamily="18" charset="0"/>
            </a:rPr>
            <a:t>10. городской округ город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>
              <a:latin typeface="Times New Roman" pitchFamily="18" charset="0"/>
              <a:cs typeface="Times New Roman" pitchFamily="18" charset="0"/>
            </a:rPr>
            <a:t>Шахунья</a:t>
          </a:r>
        </a:p>
        <a:p xmlns:a="http://schemas.openxmlformats.org/drawingml/2006/main">
          <a:pPr>
            <a:lnSpc>
              <a:spcPct val="150000"/>
            </a:lnSpc>
          </a:pPr>
          <a:endParaRPr lang="ru-RU" sz="1100"/>
        </a:p>
      </cdr:txBody>
    </cdr:sp>
  </cdr:relSizeAnchor>
  <cdr:relSizeAnchor xmlns:cdr="http://schemas.openxmlformats.org/drawingml/2006/chartDrawing">
    <cdr:from>
      <cdr:x>0.36919</cdr:x>
      <cdr:y>0.01111</cdr:y>
    </cdr:from>
    <cdr:to>
      <cdr:x>0.46764</cdr:x>
      <cdr:y>0.17778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429012" y="67727"/>
          <a:ext cx="914397" cy="10160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700" b="1">
              <a:solidFill>
                <a:srgbClr val="0000FF"/>
              </a:solidFill>
              <a:latin typeface="Arial" pitchFamily="34" charset="0"/>
              <a:cs typeface="Arial" pitchFamily="34" charset="0"/>
            </a:rPr>
            <a:t>Какое место</a:t>
          </a:r>
          <a:r>
            <a:rPr lang="ru-RU" sz="1700" b="1" baseline="0">
              <a:solidFill>
                <a:srgbClr val="0000FF"/>
              </a:solidFill>
              <a:latin typeface="Arial" pitchFamily="34" charset="0"/>
              <a:cs typeface="Arial" pitchFamily="34" charset="0"/>
            </a:rPr>
            <a:t> среди районов Нижегородской области</a:t>
          </a:r>
        </a:p>
        <a:p xmlns:a="http://schemas.openxmlformats.org/drawingml/2006/main">
          <a:pPr algn="ctr"/>
          <a:r>
            <a:rPr lang="ru-RU" sz="1700" b="1" baseline="0">
              <a:solidFill>
                <a:srgbClr val="0000FF"/>
              </a:solidFill>
              <a:latin typeface="Arial" pitchFamily="34" charset="0"/>
              <a:cs typeface="Arial" pitchFamily="34" charset="0"/>
            </a:rPr>
            <a:t> занимает Тонкинский район по отдельным</a:t>
          </a:r>
        </a:p>
        <a:p xmlns:a="http://schemas.openxmlformats.org/drawingml/2006/main">
          <a:pPr algn="ctr"/>
          <a:r>
            <a:rPr lang="ru-RU" sz="1700" b="1" baseline="0">
              <a:solidFill>
                <a:srgbClr val="0000FF"/>
              </a:solidFill>
              <a:latin typeface="Arial" pitchFamily="34" charset="0"/>
              <a:cs typeface="Arial" pitchFamily="34" charset="0"/>
            </a:rPr>
            <a:t>показателям </a:t>
          </a:r>
          <a:r>
            <a:rPr lang="ru-RU" sz="1600" b="1" baseline="0">
              <a:solidFill>
                <a:srgbClr val="0000FF"/>
              </a:solidFill>
              <a:latin typeface="Arial" pitchFamily="34" charset="0"/>
              <a:cs typeface="Arial" pitchFamily="34" charset="0"/>
            </a:rPr>
            <a:t>бюджетов</a:t>
          </a:r>
          <a:r>
            <a:rPr lang="ru-RU" sz="1700" b="1" baseline="0">
              <a:solidFill>
                <a:srgbClr val="0000FF"/>
              </a:solidFill>
              <a:latin typeface="Arial" pitchFamily="34" charset="0"/>
              <a:cs typeface="Arial" pitchFamily="34" charset="0"/>
            </a:rPr>
            <a:t> в 2021 году</a:t>
          </a:r>
          <a:endParaRPr lang="ru-RU" sz="1700" b="1">
            <a:solidFill>
              <a:srgbClr val="0000FF"/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0.78662</cdr:x>
      <cdr:y>0.19722</cdr:y>
    </cdr:from>
    <cdr:to>
      <cdr:x>1</cdr:x>
      <cdr:y>0.85694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7297918" y="1200704"/>
          <a:ext cx="1979628" cy="401647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1. Варнавинский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2. Ветлужский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3. Воскресенский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4. Краснобаковский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5. городской округ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Семеновский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6.Тонкинский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7. муниципальный округ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Тоншаевский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8. муниципальный округ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Уренский</a:t>
          </a:r>
          <a:r>
            <a:rPr lang="ru-RU" sz="1200" b="1" baseline="0">
              <a:latin typeface="Times New Roman" pitchFamily="18" charset="0"/>
              <a:cs typeface="Times New Roman" pitchFamily="18" charset="0"/>
            </a:rPr>
            <a:t>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>
              <a:latin typeface="Times New Roman" pitchFamily="18" charset="0"/>
              <a:cs typeface="Times New Roman" pitchFamily="18" charset="0"/>
            </a:rPr>
            <a:t>9. Шарангский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>
              <a:latin typeface="Times New Roman" pitchFamily="18" charset="0"/>
              <a:cs typeface="Times New Roman" pitchFamily="18" charset="0"/>
            </a:rPr>
            <a:t>10. городской округ город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>
              <a:latin typeface="Times New Roman" pitchFamily="18" charset="0"/>
              <a:cs typeface="Times New Roman" pitchFamily="18" charset="0"/>
            </a:rPr>
            <a:t>Шахунья</a:t>
          </a:r>
        </a:p>
        <a:p xmlns:a="http://schemas.openxmlformats.org/drawingml/2006/main">
          <a:pPr>
            <a:lnSpc>
              <a:spcPct val="150000"/>
            </a:lnSpc>
          </a:pPr>
          <a:endParaRPr lang="ru-RU" sz="1100"/>
        </a:p>
      </cdr:txBody>
    </cdr:sp>
  </cdr:relSizeAnchor>
  <cdr:relSizeAnchor xmlns:cdr="http://schemas.openxmlformats.org/drawingml/2006/chartDrawing">
    <cdr:from>
      <cdr:x>0.39549</cdr:x>
      <cdr:y>0</cdr:y>
    </cdr:from>
    <cdr:to>
      <cdr:x>0.49385</cdr:x>
      <cdr:y>0.16732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3672264" y="0"/>
          <a:ext cx="913375" cy="101471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700" b="1">
              <a:solidFill>
                <a:srgbClr val="0000FF"/>
              </a:solidFill>
              <a:latin typeface="Arial" pitchFamily="34" charset="0"/>
              <a:cs typeface="Arial" pitchFamily="34" charset="0"/>
            </a:rPr>
            <a:t>Какое место</a:t>
          </a:r>
          <a:r>
            <a:rPr lang="ru-RU" sz="1700" b="1" baseline="0">
              <a:solidFill>
                <a:srgbClr val="0000FF"/>
              </a:solidFill>
              <a:latin typeface="Arial" pitchFamily="34" charset="0"/>
              <a:cs typeface="Arial" pitchFamily="34" charset="0"/>
            </a:rPr>
            <a:t> среди районов Нижегородской области</a:t>
          </a:r>
        </a:p>
        <a:p xmlns:a="http://schemas.openxmlformats.org/drawingml/2006/main">
          <a:pPr algn="ctr"/>
          <a:r>
            <a:rPr lang="ru-RU" sz="1700" b="1" baseline="0">
              <a:solidFill>
                <a:srgbClr val="0000FF"/>
              </a:solidFill>
              <a:latin typeface="Arial" pitchFamily="34" charset="0"/>
              <a:cs typeface="Arial" pitchFamily="34" charset="0"/>
            </a:rPr>
            <a:t> занимает Тонкинский район по отдельным</a:t>
          </a:r>
        </a:p>
        <a:p xmlns:a="http://schemas.openxmlformats.org/drawingml/2006/main">
          <a:pPr algn="ctr"/>
          <a:r>
            <a:rPr lang="ru-RU" sz="1700" b="1" baseline="0">
              <a:solidFill>
                <a:srgbClr val="0000FF"/>
              </a:solidFill>
              <a:latin typeface="Arial" pitchFamily="34" charset="0"/>
              <a:cs typeface="Arial" pitchFamily="34" charset="0"/>
            </a:rPr>
            <a:t>показателям </a:t>
          </a:r>
          <a:r>
            <a:rPr lang="ru-RU" sz="1600" b="1" baseline="0">
              <a:solidFill>
                <a:srgbClr val="0000FF"/>
              </a:solidFill>
              <a:latin typeface="Arial" pitchFamily="34" charset="0"/>
              <a:cs typeface="Arial" pitchFamily="34" charset="0"/>
            </a:rPr>
            <a:t>бюджетов</a:t>
          </a:r>
          <a:r>
            <a:rPr lang="ru-RU" sz="1700" b="1" baseline="0">
              <a:solidFill>
                <a:srgbClr val="0000FF"/>
              </a:solidFill>
              <a:latin typeface="Arial" pitchFamily="34" charset="0"/>
              <a:cs typeface="Arial" pitchFamily="34" charset="0"/>
            </a:rPr>
            <a:t> в 2022 году</a:t>
          </a:r>
          <a:endParaRPr lang="ru-RU" sz="1700" b="1">
            <a:solidFill>
              <a:srgbClr val="0000FF"/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0.77666</cdr:x>
      <cdr:y>0.19722</cdr:y>
    </cdr:from>
    <cdr:to>
      <cdr:x>1</cdr:x>
      <cdr:y>0.85694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213600" y="1202253"/>
          <a:ext cx="2074333" cy="40216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1. Варнавинский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2. Ветлужский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3. Воскресенский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4. Краснобаковский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5. городской округ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Семеновский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6.Тонкинский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7. муниципальный округ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Тоншаевский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8. муниципальный округ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Уренский</a:t>
          </a:r>
          <a:r>
            <a:rPr lang="ru-RU" sz="1200" b="1" baseline="0">
              <a:latin typeface="Times New Roman" pitchFamily="18" charset="0"/>
              <a:cs typeface="Times New Roman" pitchFamily="18" charset="0"/>
            </a:rPr>
            <a:t>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>
              <a:latin typeface="Times New Roman" pitchFamily="18" charset="0"/>
              <a:cs typeface="Times New Roman" pitchFamily="18" charset="0"/>
            </a:rPr>
            <a:t>9. Шарангский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>
              <a:latin typeface="Times New Roman" pitchFamily="18" charset="0"/>
              <a:cs typeface="Times New Roman" pitchFamily="18" charset="0"/>
            </a:rPr>
            <a:t>10. городской округ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>
              <a:latin typeface="Times New Roman" pitchFamily="18" charset="0"/>
              <a:cs typeface="Times New Roman" pitchFamily="18" charset="0"/>
            </a:rPr>
            <a:t>город Шахунья</a:t>
          </a:r>
        </a:p>
        <a:p xmlns:a="http://schemas.openxmlformats.org/drawingml/2006/main">
          <a:pPr>
            <a:lnSpc>
              <a:spcPct val="150000"/>
            </a:lnSpc>
          </a:pPr>
          <a:endParaRPr lang="ru-RU" sz="1100"/>
        </a:p>
      </cdr:txBody>
    </cdr:sp>
  </cdr:relSizeAnchor>
  <cdr:relSizeAnchor xmlns:cdr="http://schemas.openxmlformats.org/drawingml/2006/chartDrawing">
    <cdr:from>
      <cdr:x>0.36919</cdr:x>
      <cdr:y>0.01111</cdr:y>
    </cdr:from>
    <cdr:to>
      <cdr:x>0.46764</cdr:x>
      <cdr:y>0.17778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429012" y="67727"/>
          <a:ext cx="914397" cy="10160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500" b="1">
              <a:solidFill>
                <a:srgbClr val="0000FF"/>
              </a:solidFill>
              <a:latin typeface="Arial" pitchFamily="34" charset="0"/>
              <a:cs typeface="Arial" pitchFamily="34" charset="0"/>
            </a:rPr>
            <a:t>Какое место</a:t>
          </a:r>
          <a:r>
            <a:rPr lang="ru-RU" sz="1500" b="1" baseline="0">
              <a:solidFill>
                <a:srgbClr val="0000FF"/>
              </a:solidFill>
              <a:latin typeface="Arial" pitchFamily="34" charset="0"/>
              <a:cs typeface="Arial" pitchFamily="34" charset="0"/>
            </a:rPr>
            <a:t> среди районов Нижегородской области</a:t>
          </a:r>
        </a:p>
        <a:p xmlns:a="http://schemas.openxmlformats.org/drawingml/2006/main">
          <a:pPr algn="ctr"/>
          <a:r>
            <a:rPr lang="ru-RU" sz="1500" b="1" baseline="0">
              <a:solidFill>
                <a:srgbClr val="0000FF"/>
              </a:solidFill>
              <a:latin typeface="Arial" pitchFamily="34" charset="0"/>
              <a:cs typeface="Arial" pitchFamily="34" charset="0"/>
            </a:rPr>
            <a:t> занимает Тонкинский район по отдельным</a:t>
          </a:r>
        </a:p>
        <a:p xmlns:a="http://schemas.openxmlformats.org/drawingml/2006/main">
          <a:pPr algn="ctr"/>
          <a:r>
            <a:rPr lang="ru-RU" sz="1500" b="1" baseline="0">
              <a:solidFill>
                <a:srgbClr val="0000FF"/>
              </a:solidFill>
              <a:latin typeface="Arial" pitchFamily="34" charset="0"/>
              <a:cs typeface="Arial" pitchFamily="34" charset="0"/>
            </a:rPr>
            <a:t>показателям бюджетов в 2023 году</a:t>
          </a:r>
          <a:endParaRPr lang="ru-RU" sz="1500" b="1">
            <a:solidFill>
              <a:srgbClr val="0000FF"/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0.77666</cdr:x>
      <cdr:y>0.19722</cdr:y>
    </cdr:from>
    <cdr:to>
      <cdr:x>1</cdr:x>
      <cdr:y>0.85694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213600" y="1202253"/>
          <a:ext cx="2074333" cy="40216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1. Варнавинский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2. Ветлужский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3. Воскресенский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4. Краснобаковский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5. городской округ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Семеновский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6.Тонкинский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7. муниципальный округ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Тоншаевский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8. муниципальный округ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Уренский</a:t>
          </a:r>
          <a:r>
            <a:rPr lang="ru-RU" sz="1200" b="1" baseline="0">
              <a:latin typeface="Times New Roman" pitchFamily="18" charset="0"/>
              <a:cs typeface="Times New Roman" pitchFamily="18" charset="0"/>
            </a:rPr>
            <a:t>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>
              <a:latin typeface="Times New Roman" pitchFamily="18" charset="0"/>
              <a:cs typeface="Times New Roman" pitchFamily="18" charset="0"/>
            </a:rPr>
            <a:t>9. Шарангский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>
              <a:latin typeface="Times New Roman" pitchFamily="18" charset="0"/>
              <a:cs typeface="Times New Roman" pitchFamily="18" charset="0"/>
            </a:rPr>
            <a:t>10. городской округ город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>
              <a:latin typeface="Times New Roman" pitchFamily="18" charset="0"/>
              <a:cs typeface="Times New Roman" pitchFamily="18" charset="0"/>
            </a:rPr>
            <a:t> Шахунья</a:t>
          </a:r>
        </a:p>
        <a:p xmlns:a="http://schemas.openxmlformats.org/drawingml/2006/main">
          <a:pPr>
            <a:lnSpc>
              <a:spcPct val="150000"/>
            </a:lnSpc>
          </a:pPr>
          <a:endParaRPr lang="ru-RU" sz="1100"/>
        </a:p>
      </cdr:txBody>
    </cdr:sp>
  </cdr:relSizeAnchor>
  <cdr:relSizeAnchor xmlns:cdr="http://schemas.openxmlformats.org/drawingml/2006/chartDrawing">
    <cdr:from>
      <cdr:x>0.36919</cdr:x>
      <cdr:y>0.01111</cdr:y>
    </cdr:from>
    <cdr:to>
      <cdr:x>0.46764</cdr:x>
      <cdr:y>0.17778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429012" y="67727"/>
          <a:ext cx="914397" cy="10160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700" b="1">
              <a:solidFill>
                <a:srgbClr val="0000FF"/>
              </a:solidFill>
              <a:latin typeface="Arial" pitchFamily="34" charset="0"/>
              <a:cs typeface="Arial" pitchFamily="34" charset="0"/>
            </a:rPr>
            <a:t>Какое место</a:t>
          </a:r>
          <a:r>
            <a:rPr lang="ru-RU" sz="1700" b="1" baseline="0">
              <a:solidFill>
                <a:srgbClr val="0000FF"/>
              </a:solidFill>
              <a:latin typeface="Arial" pitchFamily="34" charset="0"/>
              <a:cs typeface="Arial" pitchFamily="34" charset="0"/>
            </a:rPr>
            <a:t> среди районов Нижегородской области</a:t>
          </a:r>
        </a:p>
        <a:p xmlns:a="http://schemas.openxmlformats.org/drawingml/2006/main">
          <a:pPr algn="ctr"/>
          <a:r>
            <a:rPr lang="ru-RU" sz="1700" b="1" baseline="0">
              <a:solidFill>
                <a:srgbClr val="0000FF"/>
              </a:solidFill>
              <a:latin typeface="Arial" pitchFamily="34" charset="0"/>
              <a:cs typeface="Arial" pitchFamily="34" charset="0"/>
            </a:rPr>
            <a:t> занимает Тонкинский район по отдельным</a:t>
          </a:r>
        </a:p>
        <a:p xmlns:a="http://schemas.openxmlformats.org/drawingml/2006/main">
          <a:pPr algn="ctr"/>
          <a:r>
            <a:rPr lang="ru-RU" sz="1700" b="1" baseline="0">
              <a:solidFill>
                <a:srgbClr val="0000FF"/>
              </a:solidFill>
              <a:latin typeface="Arial" pitchFamily="34" charset="0"/>
              <a:cs typeface="Arial" pitchFamily="34" charset="0"/>
            </a:rPr>
            <a:t>показателям </a:t>
          </a:r>
          <a:r>
            <a:rPr lang="ru-RU" sz="1600" b="1" baseline="0">
              <a:solidFill>
                <a:srgbClr val="0000FF"/>
              </a:solidFill>
              <a:latin typeface="Arial" pitchFamily="34" charset="0"/>
              <a:cs typeface="Arial" pitchFamily="34" charset="0"/>
            </a:rPr>
            <a:t>бюджетов</a:t>
          </a:r>
          <a:r>
            <a:rPr lang="ru-RU" sz="1700" b="1" baseline="0">
              <a:solidFill>
                <a:srgbClr val="0000FF"/>
              </a:solidFill>
              <a:latin typeface="Arial" pitchFamily="34" charset="0"/>
              <a:cs typeface="Arial" pitchFamily="34" charset="0"/>
            </a:rPr>
            <a:t> в 2021 году</a:t>
          </a:r>
          <a:endParaRPr lang="ru-RU" sz="1700" b="1">
            <a:solidFill>
              <a:srgbClr val="0000FF"/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0.77666</cdr:x>
      <cdr:y>0.19722</cdr:y>
    </cdr:from>
    <cdr:to>
      <cdr:x>1</cdr:x>
      <cdr:y>0.85694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213600" y="1202253"/>
          <a:ext cx="2074333" cy="40216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1. Варнавинский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2. Ветлужский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3. Воскресенский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4. Краснобаковский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5. городской округ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Семеновский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6.Тонкинский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7. муниципальный округ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Тоншаевский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8. муниципальный округ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Уренский</a:t>
          </a:r>
          <a:r>
            <a:rPr lang="ru-RU" sz="1200" b="1" baseline="0">
              <a:latin typeface="Times New Roman" pitchFamily="18" charset="0"/>
              <a:cs typeface="Times New Roman" pitchFamily="18" charset="0"/>
            </a:rPr>
            <a:t>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>
              <a:latin typeface="Times New Roman" pitchFamily="18" charset="0"/>
              <a:cs typeface="Times New Roman" pitchFamily="18" charset="0"/>
            </a:rPr>
            <a:t>9. Шарангский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>
              <a:latin typeface="Times New Roman" pitchFamily="18" charset="0"/>
              <a:cs typeface="Times New Roman" pitchFamily="18" charset="0"/>
            </a:rPr>
            <a:t>10. городской округ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>
              <a:latin typeface="Times New Roman" pitchFamily="18" charset="0"/>
              <a:cs typeface="Times New Roman" pitchFamily="18" charset="0"/>
            </a:rPr>
            <a:t>город Шахунья</a:t>
          </a:r>
        </a:p>
        <a:p xmlns:a="http://schemas.openxmlformats.org/drawingml/2006/main">
          <a:pPr>
            <a:lnSpc>
              <a:spcPct val="150000"/>
            </a:lnSpc>
          </a:pPr>
          <a:endParaRPr lang="ru-RU" sz="1100"/>
        </a:p>
      </cdr:txBody>
    </cdr:sp>
  </cdr:relSizeAnchor>
  <cdr:relSizeAnchor xmlns:cdr="http://schemas.openxmlformats.org/drawingml/2006/chartDrawing">
    <cdr:from>
      <cdr:x>0.36919</cdr:x>
      <cdr:y>0.01111</cdr:y>
    </cdr:from>
    <cdr:to>
      <cdr:x>0.46764</cdr:x>
      <cdr:y>0.17778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429012" y="67727"/>
          <a:ext cx="914397" cy="10160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700" b="1">
              <a:solidFill>
                <a:srgbClr val="0000FF"/>
              </a:solidFill>
              <a:latin typeface="Arial" pitchFamily="34" charset="0"/>
              <a:cs typeface="Arial" pitchFamily="34" charset="0"/>
            </a:rPr>
            <a:t>Какое место</a:t>
          </a:r>
          <a:r>
            <a:rPr lang="ru-RU" sz="1700" b="1" baseline="0">
              <a:solidFill>
                <a:srgbClr val="0000FF"/>
              </a:solidFill>
              <a:latin typeface="Arial" pitchFamily="34" charset="0"/>
              <a:cs typeface="Arial" pitchFamily="34" charset="0"/>
            </a:rPr>
            <a:t> среди районов Нижегородской области</a:t>
          </a:r>
        </a:p>
        <a:p xmlns:a="http://schemas.openxmlformats.org/drawingml/2006/main">
          <a:pPr algn="ctr"/>
          <a:r>
            <a:rPr lang="ru-RU" sz="1700" b="1" baseline="0">
              <a:solidFill>
                <a:srgbClr val="0000FF"/>
              </a:solidFill>
              <a:latin typeface="Arial" pitchFamily="34" charset="0"/>
              <a:cs typeface="Arial" pitchFamily="34" charset="0"/>
            </a:rPr>
            <a:t> занимает Тонкинский район по отдельным</a:t>
          </a:r>
        </a:p>
        <a:p xmlns:a="http://schemas.openxmlformats.org/drawingml/2006/main">
          <a:pPr algn="ctr"/>
          <a:r>
            <a:rPr lang="ru-RU" sz="1700" b="1" baseline="0">
              <a:solidFill>
                <a:srgbClr val="0000FF"/>
              </a:solidFill>
              <a:latin typeface="Arial" pitchFamily="34" charset="0"/>
              <a:cs typeface="Arial" pitchFamily="34" charset="0"/>
            </a:rPr>
            <a:t>показателям </a:t>
          </a:r>
          <a:r>
            <a:rPr lang="ru-RU" sz="1600" b="1" baseline="0">
              <a:solidFill>
                <a:srgbClr val="0000FF"/>
              </a:solidFill>
              <a:latin typeface="Arial" pitchFamily="34" charset="0"/>
              <a:cs typeface="Arial" pitchFamily="34" charset="0"/>
            </a:rPr>
            <a:t>бюджетов</a:t>
          </a:r>
          <a:r>
            <a:rPr lang="ru-RU" sz="1700" b="1" baseline="0">
              <a:solidFill>
                <a:srgbClr val="0000FF"/>
              </a:solidFill>
              <a:latin typeface="Arial" pitchFamily="34" charset="0"/>
              <a:cs typeface="Arial" pitchFamily="34" charset="0"/>
            </a:rPr>
            <a:t> в 2022 году</a:t>
          </a:r>
          <a:endParaRPr lang="ru-RU" sz="1700" b="1">
            <a:solidFill>
              <a:srgbClr val="0000FF"/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0.77666</cdr:x>
      <cdr:y>0.19722</cdr:y>
    </cdr:from>
    <cdr:to>
      <cdr:x>1</cdr:x>
      <cdr:y>0.85694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213600" y="1202253"/>
          <a:ext cx="2074333" cy="40216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1. Варнавинский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2. Ветлужский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3. Воскресенский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4. Краснобаковский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5. городской округ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Семеновский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6.Тонкинский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7. муниципальный округ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Тоншаевский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8. муниципальный округ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>
              <a:latin typeface="Times New Roman" pitchFamily="18" charset="0"/>
              <a:cs typeface="Times New Roman" pitchFamily="18" charset="0"/>
            </a:rPr>
            <a:t>Уренский</a:t>
          </a:r>
          <a:r>
            <a:rPr lang="ru-RU" sz="1200" b="1" baseline="0">
              <a:latin typeface="Times New Roman" pitchFamily="18" charset="0"/>
              <a:cs typeface="Times New Roman" pitchFamily="18" charset="0"/>
            </a:rPr>
            <a:t> 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>
              <a:latin typeface="Times New Roman" pitchFamily="18" charset="0"/>
              <a:cs typeface="Times New Roman" pitchFamily="18" charset="0"/>
            </a:rPr>
            <a:t>9. Шарангский район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>
              <a:latin typeface="Times New Roman" pitchFamily="18" charset="0"/>
              <a:cs typeface="Times New Roman" pitchFamily="18" charset="0"/>
            </a:rPr>
            <a:t>10. городской округ</a:t>
          </a:r>
        </a:p>
        <a:p xmlns:a="http://schemas.openxmlformats.org/drawingml/2006/main">
          <a:pPr>
            <a:lnSpc>
              <a:spcPct val="150000"/>
            </a:lnSpc>
          </a:pPr>
          <a:r>
            <a:rPr lang="ru-RU" sz="1200" b="1" baseline="0">
              <a:latin typeface="Times New Roman" pitchFamily="18" charset="0"/>
              <a:cs typeface="Times New Roman" pitchFamily="18" charset="0"/>
            </a:rPr>
            <a:t>город Шахунья</a:t>
          </a:r>
        </a:p>
        <a:p xmlns:a="http://schemas.openxmlformats.org/drawingml/2006/main">
          <a:pPr>
            <a:lnSpc>
              <a:spcPct val="150000"/>
            </a:lnSpc>
          </a:pPr>
          <a:endParaRPr lang="ru-RU" sz="1100"/>
        </a:p>
      </cdr:txBody>
    </cdr:sp>
  </cdr:relSizeAnchor>
  <cdr:relSizeAnchor xmlns:cdr="http://schemas.openxmlformats.org/drawingml/2006/chartDrawing">
    <cdr:from>
      <cdr:x>0.36919</cdr:x>
      <cdr:y>0.01111</cdr:y>
    </cdr:from>
    <cdr:to>
      <cdr:x>0.46764</cdr:x>
      <cdr:y>0.17778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429012" y="67727"/>
          <a:ext cx="914397" cy="10160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600" b="1">
              <a:solidFill>
                <a:srgbClr val="0000FF"/>
              </a:solidFill>
              <a:latin typeface="Arial" pitchFamily="34" charset="0"/>
              <a:cs typeface="Arial" pitchFamily="34" charset="0"/>
            </a:rPr>
            <a:t>Какое место</a:t>
          </a:r>
          <a:r>
            <a:rPr lang="ru-RU" sz="1600" b="1" baseline="0">
              <a:solidFill>
                <a:srgbClr val="0000FF"/>
              </a:solidFill>
              <a:latin typeface="Arial" pitchFamily="34" charset="0"/>
              <a:cs typeface="Arial" pitchFamily="34" charset="0"/>
            </a:rPr>
            <a:t> среди районов Нижегородской области</a:t>
          </a:r>
        </a:p>
        <a:p xmlns:a="http://schemas.openxmlformats.org/drawingml/2006/main">
          <a:pPr algn="ctr"/>
          <a:r>
            <a:rPr lang="ru-RU" sz="1600" b="1" baseline="0">
              <a:solidFill>
                <a:srgbClr val="0000FF"/>
              </a:solidFill>
              <a:latin typeface="Arial" pitchFamily="34" charset="0"/>
              <a:cs typeface="Arial" pitchFamily="34" charset="0"/>
            </a:rPr>
            <a:t> занимает Тонкинский район по отдельным</a:t>
          </a:r>
        </a:p>
        <a:p xmlns:a="http://schemas.openxmlformats.org/drawingml/2006/main">
          <a:pPr algn="ctr"/>
          <a:r>
            <a:rPr lang="ru-RU" sz="1600" b="1" baseline="0">
              <a:solidFill>
                <a:srgbClr val="0000FF"/>
              </a:solidFill>
              <a:latin typeface="Arial" pitchFamily="34" charset="0"/>
              <a:cs typeface="Arial" pitchFamily="34" charset="0"/>
            </a:rPr>
            <a:t>показателям бюджетов в 2023 году</a:t>
          </a:r>
          <a:endParaRPr lang="ru-RU" sz="1600" b="1">
            <a:solidFill>
              <a:srgbClr val="0000FF"/>
            </a:solidFill>
            <a:latin typeface="Arial" pitchFamily="34" charset="0"/>
            <a:cs typeface="Arial" pitchFamily="34" charset="0"/>
          </a:endParaRP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0.01639</cdr:x>
      <cdr:y>0</cdr:y>
    </cdr:from>
    <cdr:to>
      <cdr:x>0.97541</cdr:x>
      <cdr:y>0.09677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4016" y="0"/>
          <a:ext cx="8424967" cy="6480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r>
            <a:rPr lang="ru-RU" sz="2200" b="1" dirty="0">
              <a:solidFill>
                <a:schemeClr val="bg1"/>
              </a:solidFill>
            </a:rPr>
            <a:t>Какую</a:t>
          </a:r>
          <a:r>
            <a:rPr lang="ru-RU" sz="2200" b="1" baseline="0" dirty="0">
              <a:solidFill>
                <a:schemeClr val="bg1"/>
              </a:solidFill>
            </a:rPr>
            <a:t> помощь из областного и федерального бюджетов получает </a:t>
          </a:r>
        </a:p>
        <a:p xmlns:a="http://schemas.openxmlformats.org/drawingml/2006/main">
          <a:pPr algn="ctr"/>
          <a:r>
            <a:rPr lang="ru-RU" sz="2200" b="1" baseline="0" dirty="0">
              <a:solidFill>
                <a:schemeClr val="bg1"/>
              </a:solidFill>
            </a:rPr>
            <a:t>Тонкинский муниципальный район, тыс</a:t>
          </a:r>
          <a:r>
            <a:rPr lang="ru-RU" sz="2200" b="1" baseline="0" dirty="0" smtClean="0">
              <a:solidFill>
                <a:schemeClr val="bg1"/>
              </a:solidFill>
            </a:rPr>
            <a:t>. руб</a:t>
          </a:r>
          <a:r>
            <a:rPr lang="ru-RU" sz="2200" b="1" baseline="0" dirty="0">
              <a:solidFill>
                <a:schemeClr val="bg1"/>
              </a:solidFill>
            </a:rPr>
            <a:t>.</a:t>
          </a:r>
          <a:endParaRPr lang="ru-RU" sz="2200" b="1" dirty="0">
            <a:solidFill>
              <a:schemeClr val="bg1"/>
            </a:solidFill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2925" y="0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7C714-47B5-40A4-B870-6FF319C342CB}" type="datetimeFigureOut">
              <a:rPr lang="ru-RU" smtClean="0"/>
              <a:t>26.02.2021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56363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2925" y="6456363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E7A884-168B-41D1-9D74-3B715B3EA7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15324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301009" cy="340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3" tIns="47781" rIns="95563" bIns="47781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3341" y="0"/>
            <a:ext cx="4301009" cy="340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3" tIns="47781" rIns="95563" bIns="47781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DB3F1736-BEC8-47B0-BD96-CFE061D3C734}" type="datetimeFigureOut">
              <a:rPr lang="ru-RU"/>
              <a:pPr>
                <a:defRPr/>
              </a:pPr>
              <a:t>26.02.2021</a:t>
            </a:fld>
            <a:endParaRPr lang="ru-RU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63900" y="509588"/>
            <a:ext cx="3398838" cy="25479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2893" y="3228680"/>
            <a:ext cx="7940853" cy="305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3" tIns="47781" rIns="95563" bIns="4778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839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6456284"/>
            <a:ext cx="4301009" cy="340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3" tIns="47781" rIns="95563" bIns="47781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39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3341" y="6456284"/>
            <a:ext cx="4301009" cy="340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3" tIns="47781" rIns="95563" bIns="47781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8B78B11D-CD4B-4AE3-A324-6A7162C0B01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19990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B11D-CD4B-4AE3-A324-6A7162C0B01F}" type="slidenum">
              <a:rPr lang="ru-RU" smtClean="0"/>
              <a:pPr>
                <a:defRPr/>
              </a:pPr>
              <a:t>29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4445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7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9C9B12-8237-4B7B-8361-46B43AC62718}" type="slidenum">
              <a:rPr lang="ru-RU" smtClean="0"/>
              <a:pPr/>
              <a:t>56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7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B11D-CD4B-4AE3-A324-6A7162C0B01F}" type="slidenum">
              <a:rPr lang="ru-RU" smtClean="0"/>
              <a:pPr>
                <a:defRPr/>
              </a:pPr>
              <a:t>60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30667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7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B11D-CD4B-4AE3-A324-6A7162C0B01F}" type="slidenum">
              <a:rPr lang="ru-RU" smtClean="0"/>
              <a:pPr>
                <a:defRPr/>
              </a:pPr>
              <a:t>61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30667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7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B11D-CD4B-4AE3-A324-6A7162C0B01F}" type="slidenum">
              <a:rPr lang="ru-RU" smtClean="0"/>
              <a:pPr>
                <a:defRPr/>
              </a:pPr>
              <a:t>62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30667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793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9C9B12-8237-4B7B-8361-46B43AC62718}" type="slidenum">
              <a:rPr lang="ru-RU" smtClean="0"/>
              <a:pPr/>
              <a:t>63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4996" name="Номер слайда 1"/>
          <p:cNvSpPr txBox="1">
            <a:spLocks noGrp="1"/>
          </p:cNvSpPr>
          <p:nvPr/>
        </p:nvSpPr>
        <p:spPr bwMode="auto">
          <a:xfrm>
            <a:off x="5621696" y="6456324"/>
            <a:ext cx="4302625" cy="34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43" tIns="45222" rIns="90443" bIns="45222" anchor="b"/>
          <a:lstStyle/>
          <a:p>
            <a:pPr algn="r"/>
            <a:fld id="{470422F7-E94C-4021-980B-1B9CF5AFCA29}" type="slidenum">
              <a:rPr lang="ru-RU" sz="1200">
                <a:latin typeface="Calibri" pitchFamily="34" charset="0"/>
              </a:rPr>
              <a:pPr algn="r"/>
              <a:t>81</a:t>
            </a:fld>
            <a:endParaRPr lang="ru-RU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6020" name="Номер слайда 1"/>
          <p:cNvSpPr txBox="1">
            <a:spLocks noGrp="1"/>
          </p:cNvSpPr>
          <p:nvPr/>
        </p:nvSpPr>
        <p:spPr bwMode="auto">
          <a:xfrm>
            <a:off x="5621696" y="6456324"/>
            <a:ext cx="4302625" cy="34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43" tIns="45222" rIns="90443" bIns="45222" anchor="b"/>
          <a:lstStyle/>
          <a:p>
            <a:pPr algn="r"/>
            <a:fld id="{AFF6BFB2-39B2-4141-A40E-614BA5AD9F2C}" type="slidenum">
              <a:rPr lang="ru-RU" sz="1200">
                <a:latin typeface="Calibri" pitchFamily="34" charset="0"/>
              </a:rPr>
              <a:pPr algn="r"/>
              <a:t>82</a:t>
            </a:fld>
            <a:endParaRPr lang="ru-RU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A56CA2-6DF9-479B-BD26-004AF565C683}" type="datetimeFigureOut">
              <a:rPr lang="ru-RU"/>
              <a:pPr>
                <a:defRPr/>
              </a:pPr>
              <a:t>26.02.2021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5FFB34-444D-4AB9-A630-1EFB0D8BD88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A77E0-CB5A-4CA4-ADBC-14ACB44DCD9C}" type="datetimeFigureOut">
              <a:rPr lang="ru-RU"/>
              <a:pPr>
                <a:defRPr/>
              </a:pPr>
              <a:t>26.02.2021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E637D-3A5A-4D15-B12F-5DB0357DD30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272E47-9F9F-485E-B39A-C7EA1844BE22}" type="datetimeFigureOut">
              <a:rPr lang="ru-RU"/>
              <a:pPr>
                <a:defRPr/>
              </a:pPr>
              <a:t>26.02.2021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E8BA0-81AE-4EFD-AC8D-9F355F10853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1"/>
            <a:ext cx="4038600" cy="218598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1"/>
            <a:ext cx="4038600" cy="218598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90"/>
            <a:ext cx="4038600" cy="21875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90"/>
            <a:ext cx="4038600" cy="21875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2A111-0A5D-4688-859A-02408131A772}" type="datetimeFigureOut">
              <a:rPr lang="ru-RU"/>
              <a:pPr>
                <a:defRPr/>
              </a:pPr>
              <a:t>26.02.2021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85EA5-9DC1-4CD3-8212-75B42FA0CC4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1"/>
            <a:ext cx="4038600" cy="218598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90"/>
            <a:ext cx="4038600" cy="21875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4648200" y="1600202"/>
            <a:ext cx="4038600" cy="45259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43C691-6C61-4830-BFFC-E1A005C544FA}" type="datetimeFigureOut">
              <a:rPr lang="ru-RU"/>
              <a:pPr>
                <a:defRPr/>
              </a:pPr>
              <a:t>26.02.2021</a:t>
            </a:fld>
            <a:endParaRPr lang="ru-RU" dirty="0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902145-ABD9-4539-90E2-395CA1535F7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2"/>
            <a:ext cx="8229600" cy="4525963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20F95-2549-4E02-97CF-1386ADA6B1C6}" type="datetimeFigureOut">
              <a:rPr lang="ru-RU"/>
              <a:pPr>
                <a:defRPr/>
              </a:pPr>
              <a:t>26.02.2021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47038E-C65F-48BF-B509-69F7D23C699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1"/>
            <a:ext cx="4038600" cy="2185988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90"/>
            <a:ext cx="4038600" cy="218757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2"/>
            <a:ext cx="4038600" cy="45259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77BC1-8532-4B94-968E-6F8F8E943271}" type="datetimeFigureOut">
              <a:rPr lang="ru-RU"/>
              <a:pPr>
                <a:defRPr/>
              </a:pPr>
              <a:t>26.02.2021</a:t>
            </a:fld>
            <a:endParaRPr lang="ru-RU" dirty="0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8C621-8BA0-4FC1-96E6-24255058C72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2"/>
            <a:ext cx="8229600" cy="4525963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75745-BEE1-49BF-84CB-6DD06D26983E}" type="datetimeFigureOut">
              <a:rPr lang="ru-RU"/>
              <a:pPr>
                <a:defRPr/>
              </a:pPr>
              <a:t>26.02.2021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05D6A0-782C-4E98-BD84-ED93A9158BC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2"/>
            <a:ext cx="8229600" cy="4525963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1582C-E5D7-42BF-8098-BC93C4FC3371}" type="datetimeFigureOut">
              <a:rPr lang="ru-RU"/>
              <a:pPr>
                <a:defRPr/>
              </a:pPr>
              <a:t>26.02.2021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65FA9-9AE2-4DB2-B270-27D5C09037F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2/26/2021</a:t>
            </a:fld>
            <a:endParaRPr lang="en-US" dirty="0" smtClean="0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marL="95386">
              <a:lnSpc>
                <a:spcPct val="100000"/>
              </a:lnSpc>
              <a:defRPr/>
            </a:lvl1pPr>
          </a:lstStyle>
          <a:p>
            <a:fld id="{81D60167-4931-47E6-BA6A-407CBD079E47}" type="slidenum">
              <a:rPr lang="ru-RU" sz="1100" b="1" smtClean="0">
                <a:solidFill>
                  <a:srgbClr val="21254E"/>
                </a:solidFill>
                <a:latin typeface="Constantia"/>
                <a:cs typeface="Constantia"/>
              </a:rPr>
              <a:pPr/>
              <a:t>‹#›</a:t>
            </a:fld>
            <a:endParaRPr lang="ru-RU" sz="1100" dirty="0">
              <a:latin typeface="Constantia"/>
              <a:cs typeface="Constanti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7ED27-6997-44B5-87BC-C87CCE7549E7}" type="datetimeFigureOut">
              <a:rPr lang="ru-RU"/>
              <a:pPr>
                <a:defRPr/>
              </a:pPr>
              <a:t>26.02.2021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FE2B1-2693-4413-81ED-EB62006A334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9A9E2-24D9-41B4-8845-D2949E83B557}" type="datetimeFigureOut">
              <a:rPr lang="ru-RU"/>
              <a:pPr>
                <a:defRPr/>
              </a:pPr>
              <a:t>26.02.2021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F1AC4F-3D8E-460E-9219-7F4D8B3C08F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CC9ED-B7EF-47B0-925E-E29832CAD427}" type="datetimeFigureOut">
              <a:rPr lang="ru-RU"/>
              <a:pPr>
                <a:defRPr/>
              </a:pPr>
              <a:t>26.02.2021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781636-49DA-48D2-A3E4-39D2F1AFB2C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24AE0-65CE-43BD-8520-A0CE119D4410}" type="datetimeFigureOut">
              <a:rPr lang="ru-RU"/>
              <a:pPr>
                <a:defRPr/>
              </a:pPr>
              <a:t>26.02.2021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2FEDB8-BCE1-4F41-ADD4-566D13402D7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FE7D0-D314-459D-B4A1-F54C4FDED79E}" type="datetimeFigureOut">
              <a:rPr lang="ru-RU"/>
              <a:pPr>
                <a:defRPr/>
              </a:pPr>
              <a:t>26.02.2021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F77DD6-F86B-42EF-9A29-0CC1549E401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902E7-B4FB-4B57-8F01-2497241F5F1D}" type="datetimeFigureOut">
              <a:rPr lang="ru-RU"/>
              <a:pPr>
                <a:defRPr/>
              </a:pPr>
              <a:t>26.02.2021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93D7A0-CB53-4A58-A0E9-EC5DA9C5267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0FDE4E-DAE5-44FA-8D9F-3A094A3E2C96}" type="datetimeFigureOut">
              <a:rPr lang="ru-RU"/>
              <a:pPr>
                <a:defRPr/>
              </a:pPr>
              <a:t>26.02.2021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DF38A-8445-4685-9CBF-1580DE60641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DB021-17FD-4DE6-83EA-6EACB2B96B19}" type="datetimeFigureOut">
              <a:rPr lang="ru-RU"/>
              <a:pPr>
                <a:defRPr/>
              </a:pPr>
              <a:t>26.02.2021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DD214B-9197-435D-B74E-B91D4ECB18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0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8256281-6B67-4F1D-850F-F7D9CFAD28B0}" type="datetimeFigureOut">
              <a:rPr lang="ru-RU"/>
              <a:pPr>
                <a:defRPr/>
              </a:pPr>
              <a:t>26.02.2021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A59564D-0C21-48C5-AD53-1D28059B312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jpeg"/><Relationship Id="rId18" Type="http://schemas.openxmlformats.org/officeDocument/2006/relationships/image" Target="../media/image2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jpeg"/><Relationship Id="rId17" Type="http://schemas.openxmlformats.org/officeDocument/2006/relationships/image" Target="../media/image22.png"/><Relationship Id="rId2" Type="http://schemas.openxmlformats.org/officeDocument/2006/relationships/image" Target="../media/image7.png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1.pn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5" Type="http://schemas.openxmlformats.org/officeDocument/2006/relationships/image" Target="../media/image20.jpeg"/><Relationship Id="rId10" Type="http://schemas.openxmlformats.org/officeDocument/2006/relationships/image" Target="../media/image15.jpeg"/><Relationship Id="rId19" Type="http://schemas.openxmlformats.org/officeDocument/2006/relationships/image" Target="../media/image24.png"/><Relationship Id="rId4" Type="http://schemas.openxmlformats.org/officeDocument/2006/relationships/image" Target="../media/image9.jpe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1.e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7" Type="http://schemas.openxmlformats.org/officeDocument/2006/relationships/chart" Target="../charts/chart2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chart" Target="../charts/chart24.xml"/><Relationship Id="rId5" Type="http://schemas.openxmlformats.org/officeDocument/2006/relationships/chart" Target="../charts/chart23.xml"/><Relationship Id="rId4" Type="http://schemas.openxmlformats.org/officeDocument/2006/relationships/chart" Target="../charts/chart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.e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8.xml"/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0.xml"/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3.xml"/><Relationship Id="rId2" Type="http://schemas.openxmlformats.org/officeDocument/2006/relationships/chart" Target="../charts/chart32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6.xml"/><Relationship Id="rId2" Type="http://schemas.openxmlformats.org/officeDocument/2006/relationships/chart" Target="../charts/chart3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8.xml"/><Relationship Id="rId2" Type="http://schemas.openxmlformats.org/officeDocument/2006/relationships/chart" Target="../charts/chart3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0.xml"/><Relationship Id="rId2" Type="http://schemas.openxmlformats.org/officeDocument/2006/relationships/chart" Target="../charts/chart3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2.xml"/><Relationship Id="rId2" Type="http://schemas.openxmlformats.org/officeDocument/2006/relationships/chart" Target="../charts/chart4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chart" Target="../charts/chart44.xml"/><Relationship Id="rId4" Type="http://schemas.openxmlformats.org/officeDocument/2006/relationships/chart" Target="../charts/chart4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5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7.xml"/><Relationship Id="rId2" Type="http://schemas.openxmlformats.org/officeDocument/2006/relationships/chart" Target="../charts/chart46.xml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8.xml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9.xml"/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0.xml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Relationship Id="rId5" Type="http://schemas.openxmlformats.org/officeDocument/2006/relationships/hyperlink" Target="http://mf.nnov.ru/JavaScript'%20type='text/javascript'%3e%20%3c!--%20var%20prefix%20=%20'mailto:';%20var%20suffix%20=%20'';%20var%20attribs%20=%20'';%20var%20path%20=%20'hr'%20+%20'ef'%20+%20'=';%20var%20addy46399%20=%20'official'%20+%20'@';%20addy46399%20=%20addy46399%20+%20'fin'%20+%20'.'%20+%20'kreml'%20+%20'.'%20+%20'nnov'%20+%20'.'%20+%20'ru';%20document.write(%20'%3ca%20'%20+%20path%20+%20'/''%20+%20prefix%20+%20addy46399%20+%20suffix%20+%20'/''%20+%20attribs%20+%20'%3e'%20);%20document.write(%20addy46399%20);%20document.write(%20'%3c/a%3e'%20);%20/--%3e%20%3c/script%3e%3cscript%20language='JavaScript'%20type='text/javascript'%3e%20%3c!--%20document.write(%20'%3cspan%20style=/'display:%20none;/'%3e'%20);%20/--%3e%20%3c/script%3e&#1069;&#1090;&#1086;&#1090;%20e-mail%20&#1072;&#1076;&#1088;&#1077;&#1089;%20&#1079;&#1072;&#1097;&#1080;&#1097;&#1077;&#1085;%20&#1086;&#1090;%20&#1089;&#1087;&#1072;&#1084;-&#1073;&#1086;&#1090;&#1086;&#1074;,%20&#1076;&#1083;&#1103;%20&#1077;&#1075;&#1086;%20&#1087;&#1088;&#1086;&#1089;&#1084;&#1086;&#1090;&#1088;&#1072;%20&#1091;%20&#1042;&#1072;&#1089;%20&#1076;&#1086;&#1083;&#1078;&#1077;&#1085;%20&#1073;&#1099;&#1090;&#1100;%20&#1074;&#1082;&#1083;&#1102;&#1095;&#1077;&#1085;%20Javascript%20%3cscript%20language='JavaScript'%20type='text/javascript'%3e%20%3c!--%20document.write(%20'%3c/'%20);%20document.write(%20'span%3e" TargetMode="External"/><Relationship Id="rId4" Type="http://schemas.openxmlformats.org/officeDocument/2006/relationships/hyperlink" Target="http://www.government-nnov.ru/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"/>
          <p:cNvSpPr txBox="1"/>
          <p:nvPr/>
        </p:nvSpPr>
        <p:spPr>
          <a:xfrm>
            <a:off x="2323845" y="4643447"/>
            <a:ext cx="4468495" cy="17517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604">
              <a:lnSpc>
                <a:spcPct val="100000"/>
              </a:lnSpc>
            </a:pPr>
            <a:r>
              <a:rPr sz="2800" b="1" spc="-15" dirty="0">
                <a:solidFill>
                  <a:srgbClr val="0000FF"/>
                </a:solidFill>
                <a:latin typeface="Constantia"/>
                <a:cs typeface="Constantia"/>
              </a:rPr>
              <a:t>Б</a:t>
            </a:r>
            <a:r>
              <a:rPr sz="2800" b="1" spc="-185" dirty="0">
                <a:solidFill>
                  <a:srgbClr val="0000FF"/>
                </a:solidFill>
                <a:latin typeface="Constantia"/>
                <a:cs typeface="Constantia"/>
              </a:rPr>
              <a:t>Ю</a:t>
            </a:r>
            <a:r>
              <a:rPr sz="2800" b="1" spc="-25" dirty="0">
                <a:solidFill>
                  <a:srgbClr val="0000FF"/>
                </a:solidFill>
                <a:latin typeface="Constantia"/>
                <a:cs typeface="Constantia"/>
              </a:rPr>
              <a:t>ДЖЕТ</a:t>
            </a:r>
            <a:r>
              <a:rPr sz="2800" b="1" spc="-110" dirty="0">
                <a:solidFill>
                  <a:srgbClr val="0000FF"/>
                </a:solidFill>
                <a:latin typeface="Constantia"/>
                <a:cs typeface="Constantia"/>
              </a:rPr>
              <a:t> </a:t>
            </a:r>
            <a:r>
              <a:rPr sz="2800" b="1" spc="-25" dirty="0">
                <a:solidFill>
                  <a:srgbClr val="0000FF"/>
                </a:solidFill>
                <a:latin typeface="Constantia"/>
                <a:cs typeface="Constantia"/>
              </a:rPr>
              <a:t>ДЛЯ</a:t>
            </a:r>
            <a:r>
              <a:rPr sz="2800" b="1" spc="25" dirty="0">
                <a:solidFill>
                  <a:srgbClr val="0000FF"/>
                </a:solidFill>
                <a:latin typeface="Constantia"/>
                <a:cs typeface="Constantia"/>
              </a:rPr>
              <a:t> </a:t>
            </a:r>
            <a:r>
              <a:rPr sz="2800" b="1" spc="-20" dirty="0">
                <a:solidFill>
                  <a:srgbClr val="0000FF"/>
                </a:solidFill>
                <a:latin typeface="Constantia"/>
                <a:cs typeface="Constantia"/>
              </a:rPr>
              <a:t>Г</a:t>
            </a:r>
            <a:r>
              <a:rPr sz="2800" b="1" spc="-215" dirty="0">
                <a:solidFill>
                  <a:srgbClr val="0000FF"/>
                </a:solidFill>
                <a:latin typeface="Constantia"/>
                <a:cs typeface="Constantia"/>
              </a:rPr>
              <a:t>Р</a:t>
            </a:r>
            <a:r>
              <a:rPr sz="2800" b="1" spc="-25" dirty="0">
                <a:solidFill>
                  <a:srgbClr val="0000FF"/>
                </a:solidFill>
                <a:latin typeface="Constantia"/>
                <a:cs typeface="Constantia"/>
              </a:rPr>
              <a:t>АЖ</a:t>
            </a:r>
            <a:r>
              <a:rPr sz="2800" b="1" spc="50" dirty="0">
                <a:solidFill>
                  <a:srgbClr val="0000FF"/>
                </a:solidFill>
                <a:latin typeface="Constantia"/>
                <a:cs typeface="Constantia"/>
              </a:rPr>
              <a:t>Д</a:t>
            </a:r>
            <a:r>
              <a:rPr sz="2800" b="1" spc="-25" dirty="0">
                <a:solidFill>
                  <a:srgbClr val="0000FF"/>
                </a:solidFill>
                <a:latin typeface="Constantia"/>
                <a:cs typeface="Constantia"/>
              </a:rPr>
              <a:t>АН</a:t>
            </a:r>
            <a:endParaRPr sz="2800" dirty="0">
              <a:solidFill>
                <a:srgbClr val="0000FF"/>
              </a:solidFill>
              <a:latin typeface="Constantia"/>
              <a:cs typeface="Constantia"/>
            </a:endParaRPr>
          </a:p>
          <a:p>
            <a:pPr>
              <a:lnSpc>
                <a:spcPts val="700"/>
              </a:lnSpc>
              <a:spcBef>
                <a:spcPts val="47"/>
              </a:spcBef>
            </a:pPr>
            <a:endParaRPr sz="700" dirty="0">
              <a:solidFill>
                <a:srgbClr val="0000FF"/>
              </a:solidFill>
            </a:endParaRPr>
          </a:p>
          <a:p>
            <a:pPr marR="229870" algn="ctr">
              <a:lnSpc>
                <a:spcPct val="100000"/>
              </a:lnSpc>
            </a:pPr>
            <a:r>
              <a:rPr sz="2000" b="1" dirty="0" err="1">
                <a:solidFill>
                  <a:srgbClr val="0000FF"/>
                </a:solidFill>
                <a:latin typeface="Times New Roman"/>
                <a:cs typeface="Times New Roman"/>
              </a:rPr>
              <a:t>по</a:t>
            </a: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lang="ru-RU" sz="2000" b="1" spc="-5" dirty="0" smtClean="0">
                <a:solidFill>
                  <a:srgbClr val="0000FF"/>
                </a:solidFill>
                <a:latin typeface="Times New Roman"/>
                <a:cs typeface="Times New Roman"/>
              </a:rPr>
              <a:t>решению </a:t>
            </a:r>
            <a:r>
              <a:rPr lang="ru-RU" sz="2000" b="1" spc="-5" dirty="0" smtClean="0">
                <a:solidFill>
                  <a:srgbClr val="0000FF"/>
                </a:solidFill>
                <a:latin typeface="Times New Roman"/>
                <a:cs typeface="Times New Roman"/>
              </a:rPr>
              <a:t>Земского </a:t>
            </a:r>
            <a:r>
              <a:rPr lang="ru-RU" sz="2000" b="1" spc="-5" dirty="0" smtClean="0">
                <a:solidFill>
                  <a:srgbClr val="0000FF"/>
                </a:solidFill>
                <a:latin typeface="Times New Roman"/>
                <a:cs typeface="Times New Roman"/>
              </a:rPr>
              <a:t>собрания от 10.12.2020г. № 415</a:t>
            </a:r>
            <a:endParaRPr sz="2000" dirty="0">
              <a:solidFill>
                <a:srgbClr val="0000FF"/>
              </a:solidFill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"</a:t>
            </a:r>
            <a:r>
              <a:rPr sz="20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О</a:t>
            </a:r>
            <a:r>
              <a:rPr lang="ru-RU" sz="20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 районном</a:t>
            </a:r>
            <a:r>
              <a:rPr sz="2000" b="1" spc="-30" dirty="0" smtClean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б</a:t>
            </a:r>
            <a:r>
              <a:rPr sz="2000" b="1" spc="-110" dirty="0">
                <a:solidFill>
                  <a:srgbClr val="0000FF"/>
                </a:solidFill>
                <a:latin typeface="Times New Roman"/>
                <a:cs typeface="Times New Roman"/>
              </a:rPr>
              <a:t>ю</a:t>
            </a:r>
            <a:r>
              <a:rPr sz="2000" b="1" spc="-10" dirty="0">
                <a:solidFill>
                  <a:srgbClr val="0000FF"/>
                </a:solidFill>
                <a:latin typeface="Times New Roman"/>
                <a:cs typeface="Times New Roman"/>
              </a:rPr>
              <a:t>д</a:t>
            </a:r>
            <a:r>
              <a:rPr sz="2000" b="1" spc="-25" dirty="0">
                <a:solidFill>
                  <a:srgbClr val="0000FF"/>
                </a:solidFill>
                <a:latin typeface="Times New Roman"/>
                <a:cs typeface="Times New Roman"/>
              </a:rPr>
              <a:t>ж</a:t>
            </a: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е</a:t>
            </a:r>
            <a:r>
              <a:rPr sz="2000" b="1" spc="-15" dirty="0">
                <a:solidFill>
                  <a:srgbClr val="0000FF"/>
                </a:solidFill>
                <a:latin typeface="Times New Roman"/>
                <a:cs typeface="Times New Roman"/>
              </a:rPr>
              <a:t>т</a:t>
            </a: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е </a:t>
            </a:r>
            <a:r>
              <a:rPr sz="2000" b="1" dirty="0" err="1">
                <a:solidFill>
                  <a:srgbClr val="0000FF"/>
                </a:solidFill>
                <a:latin typeface="Times New Roman"/>
                <a:cs typeface="Times New Roman"/>
              </a:rPr>
              <a:t>на</a:t>
            </a: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000" b="1" spc="5" dirty="0" smtClean="0">
                <a:solidFill>
                  <a:srgbClr val="0000FF"/>
                </a:solidFill>
                <a:latin typeface="Times New Roman"/>
                <a:cs typeface="Times New Roman"/>
              </a:rPr>
              <a:t>20</a:t>
            </a:r>
            <a:r>
              <a:rPr lang="ru-RU" sz="2000" b="1" spc="5" dirty="0" smtClean="0">
                <a:solidFill>
                  <a:srgbClr val="0000FF"/>
                </a:solidFill>
                <a:latin typeface="Times New Roman"/>
                <a:cs typeface="Times New Roman"/>
              </a:rPr>
              <a:t>21</a:t>
            </a:r>
            <a:r>
              <a:rPr sz="2000" b="1" spc="-170" dirty="0" smtClean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sz="2000" b="1" spc="-50" dirty="0" err="1" smtClean="0">
                <a:solidFill>
                  <a:srgbClr val="0000FF"/>
                </a:solidFill>
                <a:latin typeface="Times New Roman"/>
                <a:cs typeface="Times New Roman"/>
              </a:rPr>
              <a:t>г</a:t>
            </a:r>
            <a:r>
              <a:rPr sz="2000" b="1" spc="-55" dirty="0" err="1" smtClean="0">
                <a:solidFill>
                  <a:srgbClr val="0000FF"/>
                </a:solidFill>
                <a:latin typeface="Times New Roman"/>
                <a:cs typeface="Times New Roman"/>
              </a:rPr>
              <a:t>о</a:t>
            </a:r>
            <a:r>
              <a:rPr sz="2000" b="1" spc="-10" dirty="0" err="1" smtClean="0">
                <a:solidFill>
                  <a:srgbClr val="0000FF"/>
                </a:solidFill>
                <a:latin typeface="Times New Roman"/>
                <a:cs typeface="Times New Roman"/>
              </a:rPr>
              <a:t>д</a:t>
            </a:r>
            <a:r>
              <a:rPr lang="ru-RU" sz="2000" b="1" spc="-10" dirty="0" smtClean="0">
                <a:solidFill>
                  <a:srgbClr val="0000FF"/>
                </a:solidFill>
                <a:latin typeface="Times New Roman"/>
                <a:cs typeface="Times New Roman"/>
              </a:rPr>
              <a:t> и плановый период 2022 и 2023 годов</a:t>
            </a:r>
            <a:r>
              <a:rPr sz="20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"</a:t>
            </a:r>
            <a:endParaRPr sz="2000" dirty="0">
              <a:solidFill>
                <a:srgbClr val="0000FF"/>
              </a:solidFill>
              <a:latin typeface="Times New Roman"/>
              <a:cs typeface="Times New Roman"/>
            </a:endParaRPr>
          </a:p>
        </p:txBody>
      </p:sp>
      <p:sp>
        <p:nvSpPr>
          <p:cNvPr id="4" name="object 2"/>
          <p:cNvSpPr txBox="1"/>
          <p:nvPr/>
        </p:nvSpPr>
        <p:spPr>
          <a:xfrm>
            <a:off x="2204210" y="642919"/>
            <a:ext cx="4468495" cy="12003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604" algn="ctr">
              <a:lnSpc>
                <a:spcPct val="100000"/>
              </a:lnSpc>
            </a:pPr>
            <a:r>
              <a:rPr lang="ru-RU" sz="2800" b="1" spc="-15" dirty="0" smtClean="0">
                <a:solidFill>
                  <a:srgbClr val="0000FF"/>
                </a:solidFill>
                <a:latin typeface="Constantia"/>
                <a:cs typeface="Constantia"/>
              </a:rPr>
              <a:t>Тонкинский муниципальный район</a:t>
            </a:r>
            <a:endParaRPr sz="2000" dirty="0">
              <a:solidFill>
                <a:srgbClr val="0000FF"/>
              </a:solidFill>
              <a:latin typeface="Times New Roman"/>
              <a:cs typeface="Times New Roman"/>
            </a:endParaRPr>
          </a:p>
          <a:p>
            <a:pPr marL="12700" algn="ctr">
              <a:lnSpc>
                <a:spcPct val="100000"/>
              </a:lnSpc>
            </a:pPr>
            <a:r>
              <a:rPr lang="ru-RU" sz="2000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Информационный сборник</a:t>
            </a:r>
            <a:endParaRPr sz="2000" dirty="0">
              <a:solidFill>
                <a:srgbClr val="0000FF"/>
              </a:solidFill>
              <a:latin typeface="Times New Roman"/>
              <a:cs typeface="Times New Roman"/>
            </a:endParaRPr>
          </a:p>
        </p:txBody>
      </p:sp>
      <p:pic>
        <p:nvPicPr>
          <p:cNvPr id="54275" name="Picture 3" descr="Y:\Тонкино\2020 год\!!!Тонкино!!!\Фото\Тонкино август 2020\DSC_116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2782" y="1856688"/>
            <a:ext cx="4071350" cy="2714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51692" y="3170453"/>
            <a:ext cx="795223" cy="4188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403651" y="3284984"/>
            <a:ext cx="1885071" cy="26113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Б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ЩЕ</a:t>
            </a:r>
            <a:r>
              <a:rPr sz="1000" spc="-61" dirty="0" smtClean="0">
                <a:solidFill>
                  <a:srgbClr val="224F77"/>
                </a:solidFill>
                <a:latin typeface="Arial"/>
                <a:cs typeface="Arial"/>
              </a:rPr>
              <a:t>Г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32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pc="-36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ДА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spc="-32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ТВЕН</a:t>
            </a:r>
            <a:r>
              <a:rPr sz="1000" spc="-16" dirty="0" smtClean="0">
                <a:solidFill>
                  <a:srgbClr val="224F77"/>
                </a:solidFill>
                <a:latin typeface="Arial"/>
                <a:cs typeface="Arial"/>
              </a:rPr>
              <a:t>Н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ЫЕ </a:t>
            </a:r>
            <a:r>
              <a:rPr sz="1000" spc="-28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ОП</a:t>
            </a:r>
            <a:r>
              <a:rPr sz="1000" spc="-20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ОСЫ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435259" y="3681780"/>
            <a:ext cx="1958340" cy="13452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НАЦИОН</a:t>
            </a:r>
            <a:r>
              <a:rPr sz="1000" spc="16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ЛЬНАЯ</a:t>
            </a:r>
            <a:r>
              <a:rPr sz="1000" spc="-20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Б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16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ОНА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435258" y="4183820"/>
            <a:ext cx="1744980" cy="83614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НАЦИОН</a:t>
            </a:r>
            <a:r>
              <a:rPr sz="1000" spc="16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ЛЬНАЯ Б</a:t>
            </a:r>
            <a:r>
              <a:rPr sz="1000" spc="-20" dirty="0" smtClean="0">
                <a:solidFill>
                  <a:srgbClr val="224F77"/>
                </a:solidFill>
                <a:latin typeface="Arial"/>
                <a:cs typeface="Arial"/>
              </a:rPr>
              <a:t>Е</a:t>
            </a:r>
            <a:r>
              <a:rPr sz="1000" spc="-16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ОП</a:t>
            </a:r>
            <a:r>
              <a:rPr sz="1000" spc="-2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Н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32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Ь</a:t>
            </a:r>
            <a:r>
              <a:rPr sz="1000" spc="-24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И П</a:t>
            </a:r>
            <a:r>
              <a:rPr sz="1000" spc="-65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spc="-28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36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Х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АНИ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ЕЛЬНАЯ ДЕЯ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ЕЛЬНО</a:t>
            </a:r>
            <a:r>
              <a:rPr sz="1000" spc="-32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Ь</a:t>
            </a:r>
            <a:endParaRPr sz="1000" dirty="0">
              <a:latin typeface="Arial"/>
              <a:cs typeface="Arial"/>
            </a:endParaRPr>
          </a:p>
          <a:p>
            <a:pPr>
              <a:lnSpc>
                <a:spcPts val="606"/>
              </a:lnSpc>
              <a:spcBef>
                <a:spcPts val="23"/>
              </a:spcBef>
            </a:pPr>
            <a:endParaRPr sz="600" dirty="0"/>
          </a:p>
          <a:p>
            <a:pPr marL="10257" marR="473851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НАЦИОН</a:t>
            </a:r>
            <a:r>
              <a:rPr sz="1000" spc="16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ЛЬНАЯ Э</a:t>
            </a:r>
            <a:r>
              <a:rPr sz="1000" spc="-12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ОНОМИ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435257" y="5274947"/>
            <a:ext cx="1225648" cy="3877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ЖИЛИЩН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- </a:t>
            </a:r>
            <a:r>
              <a:rPr sz="1000" spc="-16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ОМ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УН</a:t>
            </a:r>
            <a:r>
              <a:rPr sz="1000" spc="16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ЛЬНОЕ </a:t>
            </a:r>
            <a:r>
              <a:rPr sz="1000" spc="-36" dirty="0" smtClean="0">
                <a:solidFill>
                  <a:srgbClr val="224F77"/>
                </a:solidFill>
                <a:latin typeface="Arial"/>
                <a:cs typeface="Arial"/>
              </a:rPr>
              <a:t>Х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12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ЯЙ</a:t>
            </a:r>
            <a:r>
              <a:rPr sz="1000" spc="-32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spc="-28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403651" y="5940274"/>
            <a:ext cx="1076765" cy="13452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Б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spc="-16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24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АНИЕ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220072" y="3212978"/>
            <a:ext cx="1353429" cy="26157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>
              <a:lnSpc>
                <a:spcPct val="100099"/>
              </a:lnSpc>
            </a:pP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000" spc="-24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</a:t>
            </a:r>
            <a:r>
              <a:rPr sz="1000" spc="-97" dirty="0" smtClean="0">
                <a:solidFill>
                  <a:srgbClr val="224F77"/>
                </a:solidFill>
                <a:latin typeface="Arial"/>
                <a:cs typeface="Arial"/>
              </a:rPr>
              <a:t>Ь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spc="-16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И 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ИНЕМ</a:t>
            </a:r>
            <a:r>
              <a:rPr sz="1000" spc="-77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spc="-32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ОГ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spc="-28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ФИЯ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 rot="10800000" flipV="1">
            <a:off x="5364090" y="3717033"/>
            <a:ext cx="1377551" cy="14401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/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spc="-28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36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Х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АНЕНИЕ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364091" y="4149080"/>
            <a:ext cx="1016391" cy="26113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/>
            <a:r>
              <a:rPr sz="1000" spc="-24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ОЦИ</a:t>
            </a:r>
            <a:r>
              <a:rPr sz="1000" spc="2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ЛЬНАЯ П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ЛИ</a:t>
            </a:r>
            <a:r>
              <a:rPr sz="1000" spc="8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ИКА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436096" y="4581128"/>
            <a:ext cx="1383909" cy="26113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ФИ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ИЧЕС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АЯ</a:t>
            </a:r>
            <a:r>
              <a:rPr lang="ru-RU" sz="1000" dirty="0" smtClean="0">
                <a:solidFill>
                  <a:srgbClr val="224F77"/>
                </a:solidFill>
                <a:latin typeface="Arial"/>
                <a:cs typeface="Arial"/>
              </a:rPr>
              <a:t> К</a:t>
            </a:r>
            <a:r>
              <a:rPr sz="1000" spc="-28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</a:t>
            </a:r>
            <a:r>
              <a:rPr sz="1000" spc="-92" dirty="0" smtClean="0">
                <a:solidFill>
                  <a:srgbClr val="224F77"/>
                </a:solidFill>
                <a:latin typeface="Arial"/>
                <a:cs typeface="Arial"/>
              </a:rPr>
              <a:t>Ь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lang="ru-RU" sz="1000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000" spc="-16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И </a:t>
            </a:r>
            <a:r>
              <a:rPr lang="ru-RU" sz="1000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СПО</a:t>
            </a:r>
            <a:r>
              <a:rPr sz="1000" spc="-40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436098" y="5085185"/>
            <a:ext cx="1053319" cy="3877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/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СРЕД</a:t>
            </a:r>
            <a:r>
              <a:rPr sz="1000" spc="-32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spc="-28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 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000" spc="-2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pc="-24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24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ОЙ ИНФО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АЦИИ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436098" y="5589241"/>
            <a:ext cx="1550377" cy="83658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/>
            <a:r>
              <a:rPr sz="100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spc="-4" smtClean="0">
                <a:solidFill>
                  <a:srgbClr val="224F77"/>
                </a:solidFill>
                <a:latin typeface="Arial"/>
                <a:cs typeface="Arial"/>
              </a:rPr>
              <a:t>Б</a:t>
            </a:r>
            <a:r>
              <a:rPr sz="1000" spc="-32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smtClean="0">
                <a:solidFill>
                  <a:srgbClr val="224F77"/>
                </a:solidFill>
                <a:latin typeface="Arial"/>
                <a:cs typeface="Arial"/>
              </a:rPr>
              <a:t>ЛУЖИ</a:t>
            </a:r>
            <a:r>
              <a:rPr sz="1000" spc="-28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000" smtClean="0">
                <a:solidFill>
                  <a:srgbClr val="224F77"/>
                </a:solidFill>
                <a:latin typeface="Arial"/>
                <a:cs typeface="Arial"/>
              </a:rPr>
              <a:t>АНИЕ  </a:t>
            </a:r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УНИЦИП</a:t>
            </a:r>
            <a:r>
              <a:rPr sz="1000" spc="2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ЛЬНО</a:t>
            </a:r>
            <a:r>
              <a:rPr sz="1000" spc="-61" dirty="0" smtClean="0">
                <a:solidFill>
                  <a:srgbClr val="224F77"/>
                </a:solidFill>
                <a:latin typeface="Arial"/>
                <a:cs typeface="Arial"/>
              </a:rPr>
              <a:t>Г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О Д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Л</a:t>
            </a:r>
            <a:r>
              <a:rPr sz="1000" spc="-73" dirty="0" smtClean="0">
                <a:solidFill>
                  <a:srgbClr val="224F77"/>
                </a:solidFill>
                <a:latin typeface="Arial"/>
                <a:cs typeface="Arial"/>
              </a:rPr>
              <a:t>Г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endParaRPr sz="1000" dirty="0">
              <a:latin typeface="Arial"/>
              <a:cs typeface="Arial"/>
            </a:endParaRPr>
          </a:p>
          <a:p>
            <a:pPr>
              <a:lnSpc>
                <a:spcPts val="606"/>
              </a:lnSpc>
              <a:spcBef>
                <a:spcPts val="23"/>
              </a:spcBef>
            </a:pPr>
            <a:endParaRPr sz="600" dirty="0"/>
          </a:p>
          <a:p>
            <a:pPr marL="10257"/>
            <a:r>
              <a:rPr sz="1000" spc="-4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ЕЖБ</a:t>
            </a:r>
            <a:r>
              <a:rPr sz="1000" spc="-40" dirty="0" smtClean="0">
                <a:solidFill>
                  <a:srgbClr val="224F77"/>
                </a:solidFill>
                <a:latin typeface="Arial"/>
                <a:cs typeface="Arial"/>
              </a:rPr>
              <a:t>Ю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ДЖЕ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НЫЕ</a:t>
            </a:r>
            <a:endParaRPr sz="1000" dirty="0">
              <a:latin typeface="Arial"/>
              <a:cs typeface="Arial"/>
            </a:endParaRPr>
          </a:p>
          <a:p>
            <a:pPr marL="10257"/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spc="-69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АН</a:t>
            </a:r>
            <a:r>
              <a:rPr sz="1000" spc="-8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ФЕ</a:t>
            </a:r>
            <a:r>
              <a:rPr sz="1000" spc="-40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000" spc="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000" dirty="0" smtClean="0">
                <a:solidFill>
                  <a:srgbClr val="224F77"/>
                </a:solidFill>
                <a:latin typeface="Arial"/>
                <a:cs typeface="Arial"/>
              </a:rPr>
              <a:t>Ы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776467" y="2938283"/>
            <a:ext cx="395655" cy="56756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75980" y="3543266"/>
            <a:ext cx="568159" cy="46163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22335" y="4073257"/>
            <a:ext cx="552591" cy="48696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81479" y="4653478"/>
            <a:ext cx="748120" cy="48518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73193" y="5060617"/>
            <a:ext cx="773723" cy="54193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46937" y="5805703"/>
            <a:ext cx="703385" cy="40366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283968" y="3068960"/>
            <a:ext cx="881000" cy="59804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355978" y="3573017"/>
            <a:ext cx="693513" cy="485775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355976" y="4077072"/>
            <a:ext cx="708237" cy="50818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4427985" y="4653138"/>
            <a:ext cx="773723" cy="381437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4283970" y="5085186"/>
            <a:ext cx="800100" cy="451889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283970" y="6165304"/>
            <a:ext cx="844063" cy="458624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4499994" y="5589242"/>
            <a:ext cx="647759" cy="526299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656389" y="4576346"/>
            <a:ext cx="667699" cy="40880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4323005" y="640434"/>
            <a:ext cx="482521" cy="412534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870448" y="640434"/>
            <a:ext cx="396709" cy="412534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2869812" y="861999"/>
            <a:ext cx="392489" cy="412534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4384900" y="861999"/>
            <a:ext cx="398115" cy="412534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231531" y="3149668"/>
            <a:ext cx="5999636" cy="0"/>
          </a:xfrm>
          <a:custGeom>
            <a:avLst/>
            <a:gdLst/>
            <a:ahLst/>
            <a:cxnLst/>
            <a:rect l="l" t="t" r="r" b="b"/>
            <a:pathLst>
              <a:path w="6499606">
                <a:moveTo>
                  <a:pt x="0" y="0"/>
                </a:moveTo>
                <a:lnTo>
                  <a:pt x="6499606" y="0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9" name="object 49"/>
          <p:cNvSpPr txBox="1"/>
          <p:nvPr/>
        </p:nvSpPr>
        <p:spPr>
          <a:xfrm>
            <a:off x="357158" y="1071546"/>
            <a:ext cx="8001056" cy="15716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 indent="120514" algn="just"/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Ф</a:t>
            </a:r>
            <a:r>
              <a:rPr sz="1600" b="1" spc="-4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36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ми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ро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ан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и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е    </a:t>
            </a:r>
            <a:r>
              <a:rPr sz="1600" b="1" spc="-137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х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в    </a:t>
            </a:r>
            <a:r>
              <a:rPr sz="1600" b="1" spc="-137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12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600" b="1" spc="8" dirty="0" smtClean="0">
                <a:solidFill>
                  <a:srgbClr val="224F77"/>
                </a:solidFill>
                <a:latin typeface="Arial"/>
                <a:cs typeface="Arial"/>
              </a:rPr>
              <a:t>щ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е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4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л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я</a:t>
            </a:r>
            <a:r>
              <a:rPr sz="1600" b="1" spc="-12" dirty="0" smtClean="0">
                <a:solidFill>
                  <a:srgbClr val="224F77"/>
                </a:solidFill>
                <a:latin typeface="Arial"/>
                <a:cs typeface="Arial"/>
              </a:rPr>
              <a:t>е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ся    </a:t>
            </a:r>
            <a:r>
              <a:rPr sz="1600" b="1" spc="-129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в    </a:t>
            </a:r>
            <a:r>
              <a:rPr sz="1600" b="1" spc="-129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36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spc="-12" dirty="0" smtClean="0">
                <a:solidFill>
                  <a:srgbClr val="224F77"/>
                </a:solidFill>
                <a:latin typeface="Arial"/>
                <a:cs typeface="Arial"/>
              </a:rPr>
              <a:t>е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4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вии    </a:t>
            </a:r>
            <a:r>
              <a:rPr sz="1600" b="1" spc="-117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 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х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дны</a:t>
            </a:r>
            <a:r>
              <a:rPr sz="1600" b="1" spc="4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и    </a:t>
            </a:r>
            <a:r>
              <a:rPr sz="1600" b="1" spc="-117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б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я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600" b="1" spc="4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ель</a:t>
            </a:r>
            <a:r>
              <a:rPr sz="1600" b="1" spc="-4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ами, </a:t>
            </a:r>
            <a:r>
              <a:rPr sz="1600" b="1" spc="113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н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да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ельно </a:t>
            </a:r>
            <a:r>
              <a:rPr sz="1600" b="1" spc="92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ак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spc="-12" dirty="0" smtClean="0">
                <a:solidFill>
                  <a:srgbClr val="224F77"/>
                </a:solidFill>
                <a:latin typeface="Arial"/>
                <a:cs typeface="Arial"/>
              </a:rPr>
              <a:t>е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п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л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ен</a:t>
            </a:r>
            <a:r>
              <a:rPr sz="1600" b="1" spc="4" dirty="0" smtClean="0">
                <a:solidFill>
                  <a:srgbClr val="224F77"/>
                </a:solidFill>
                <a:latin typeface="Arial"/>
                <a:cs typeface="Arial"/>
              </a:rPr>
              <a:t>н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ы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и </a:t>
            </a:r>
            <a:r>
              <a:rPr sz="1600" b="1" spc="101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за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36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е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ющими</a:t>
            </a:r>
            <a:r>
              <a:rPr sz="1600" b="1" spc="48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61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внями </a:t>
            </a:r>
            <a:r>
              <a:rPr sz="1600" b="1" spc="24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б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ю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же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endParaRPr sz="1600" dirty="0">
              <a:latin typeface="Arial"/>
              <a:cs typeface="Arial"/>
            </a:endParaRPr>
          </a:p>
          <a:p>
            <a:pPr marL="10257" marR="12308" indent="120514" algn="just">
              <a:lnSpc>
                <a:spcPct val="100099"/>
              </a:lnSpc>
            </a:pP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П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инц</a:t>
            </a:r>
            <a:r>
              <a:rPr sz="1600" b="1" spc="-12" dirty="0" smtClean="0">
                <a:solidFill>
                  <a:srgbClr val="224F77"/>
                </a:solidFill>
                <a:latin typeface="Arial"/>
                <a:cs typeface="Arial"/>
              </a:rPr>
              <a:t>и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пы</a:t>
            </a:r>
            <a:r>
              <a:rPr sz="1600" b="1" spc="125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36" dirty="0" smtClean="0">
                <a:solidFill>
                  <a:srgbClr val="224F77"/>
                </a:solidFill>
                <a:latin typeface="Arial"/>
                <a:cs typeface="Arial"/>
              </a:rPr>
              <a:t>ф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ми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ро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ан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и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я</a:t>
            </a:r>
            <a:r>
              <a:rPr sz="1600" b="1" spc="121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х</a:t>
            </a:r>
            <a:r>
              <a:rPr sz="1600" b="1" spc="-36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spc="125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б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ю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же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4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:</a:t>
            </a:r>
            <a:r>
              <a:rPr sz="1600" b="1" spc="109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mtClean="0">
                <a:solidFill>
                  <a:srgbClr val="224F77"/>
                </a:solidFill>
                <a:latin typeface="Arial"/>
                <a:cs typeface="Arial"/>
              </a:rPr>
              <a:t>по  </a:t>
            </a:r>
            <a:r>
              <a:rPr sz="1600" b="1" spc="-77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lang="ru-RU" sz="1600" b="1" spc="-77" dirty="0" smtClean="0">
                <a:solidFill>
                  <a:srgbClr val="224F77"/>
                </a:solidFill>
                <a:latin typeface="Arial"/>
                <a:cs typeface="Arial"/>
              </a:rPr>
              <a:t>муниципальным</a:t>
            </a:r>
            <a:r>
              <a:rPr sz="1600" b="1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пр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гр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spc="-12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м,</a:t>
            </a:r>
            <a:r>
              <a:rPr sz="1600" b="1" spc="61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п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36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spc="4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з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ел</a:t>
            </a:r>
            <a:r>
              <a:rPr sz="1600" b="1" spc="-4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spc="48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(п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аз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ел</a:t>
            </a:r>
            <a:r>
              <a:rPr sz="1600" b="1" spc="-4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)</a:t>
            </a:r>
            <a:r>
              <a:rPr sz="1600" b="1" spc="65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ф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н</a:t>
            </a:r>
            <a:r>
              <a:rPr sz="1600" b="1" spc="4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ци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нальн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й</a:t>
            </a:r>
            <a:r>
              <a:rPr sz="1600" b="1" spc="57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spc="-40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600" b="1" spc="12" dirty="0" smtClean="0">
                <a:solidFill>
                  <a:srgbClr val="224F77"/>
                </a:solidFill>
                <a:latin typeface="Arial"/>
                <a:cs typeface="Arial"/>
              </a:rPr>
              <a:t>к</a:t>
            </a:r>
            <a:r>
              <a:rPr sz="1600" b="1" spc="32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32" dirty="0" smtClean="0">
                <a:solidFill>
                  <a:srgbClr val="224F77"/>
                </a:solidFill>
                <a:latin typeface="Arial"/>
                <a:cs typeface="Arial"/>
              </a:rPr>
              <a:t>у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р</a:t>
            </a:r>
            <a:r>
              <a:rPr sz="1600" b="1" spc="8" dirty="0" smtClean="0">
                <a:solidFill>
                  <a:srgbClr val="224F77"/>
                </a:solidFill>
                <a:latin typeface="Arial"/>
                <a:cs typeface="Arial"/>
              </a:rPr>
              <a:t>ы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, по</a:t>
            </a:r>
            <a:r>
              <a:rPr sz="1600" b="1" spc="-12" dirty="0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е</a:t>
            </a:r>
            <a:r>
              <a:rPr sz="1600" b="1" spc="-8" dirty="0" smtClean="0">
                <a:solidFill>
                  <a:srgbClr val="224F77"/>
                </a:solidFill>
                <a:latin typeface="Arial"/>
                <a:cs typeface="Arial"/>
              </a:rPr>
              <a:t>д</a:t>
            </a:r>
            <a:r>
              <a:rPr sz="1600" b="1" spc="-28" dirty="0" smtClean="0">
                <a:solidFill>
                  <a:srgbClr val="224F77"/>
                </a:solidFill>
                <a:latin typeface="Arial"/>
                <a:cs typeface="Arial"/>
              </a:rPr>
              <a:t>о</a:t>
            </a:r>
            <a:r>
              <a:rPr sz="1600" b="1" spc="-20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с</a:t>
            </a:r>
            <a:r>
              <a:rPr sz="1600" b="1" spc="-16" dirty="0" smtClean="0">
                <a:solidFill>
                  <a:srgbClr val="224F77"/>
                </a:solidFill>
                <a:latin typeface="Arial"/>
                <a:cs typeface="Arial"/>
              </a:rPr>
              <a:t>т</a:t>
            </a:r>
            <a:r>
              <a:rPr sz="1600" b="1" spc="-24" dirty="0" smtClean="0">
                <a:solidFill>
                  <a:srgbClr val="224F77"/>
                </a:solidFill>
                <a:latin typeface="Arial"/>
                <a:cs typeface="Arial"/>
              </a:rPr>
              <a:t>в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а</a:t>
            </a:r>
            <a:r>
              <a:rPr sz="1600" b="1" spc="4" dirty="0" smtClean="0">
                <a:solidFill>
                  <a:srgbClr val="224F77"/>
                </a:solidFill>
                <a:latin typeface="Arial"/>
                <a:cs typeface="Arial"/>
              </a:rPr>
              <a:t>м</a:t>
            </a:r>
            <a:r>
              <a:rPr sz="1600" b="1" dirty="0" smtClean="0">
                <a:solidFill>
                  <a:srgbClr val="224F77"/>
                </a:solidFill>
                <a:latin typeface="Arial"/>
                <a:cs typeface="Arial"/>
              </a:rPr>
              <a:t>.</a:t>
            </a:r>
            <a:endParaRPr sz="1600" dirty="0">
              <a:latin typeface="Arial"/>
              <a:cs typeface="Arial"/>
            </a:endParaRPr>
          </a:p>
          <a:p>
            <a:pPr>
              <a:lnSpc>
                <a:spcPts val="606"/>
              </a:lnSpc>
              <a:spcBef>
                <a:spcPts val="24"/>
              </a:spcBef>
            </a:pPr>
            <a:endParaRPr sz="600" dirty="0"/>
          </a:p>
          <a:p>
            <a:pPr marR="2051" algn="ctr"/>
            <a:r>
              <a:rPr sz="1400" b="1" u="heavy" smtClean="0">
                <a:solidFill>
                  <a:srgbClr val="224F77"/>
                </a:solidFill>
                <a:latin typeface="Arial"/>
                <a:cs typeface="Arial"/>
              </a:rPr>
              <a:t> 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6103621" y="6658734"/>
            <a:ext cx="146539" cy="16309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28205"/>
            <a:endParaRPr sz="1100" dirty="0">
              <a:latin typeface="Constantia"/>
              <a:cs typeface="Constantia"/>
            </a:endParaRPr>
          </a:p>
        </p:txBody>
      </p:sp>
      <p:sp>
        <p:nvSpPr>
          <p:cNvPr id="60" name="object 49"/>
          <p:cNvSpPr txBox="1"/>
          <p:nvPr/>
        </p:nvSpPr>
        <p:spPr>
          <a:xfrm>
            <a:off x="107504" y="348"/>
            <a:ext cx="8784976" cy="7143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>
              <a:lnSpc>
                <a:spcPts val="606"/>
              </a:lnSpc>
              <a:spcBef>
                <a:spcPts val="24"/>
              </a:spcBef>
            </a:pPr>
            <a:endParaRPr sz="2400" dirty="0">
              <a:solidFill>
                <a:schemeClr val="bg1"/>
              </a:solidFill>
            </a:endParaRPr>
          </a:p>
          <a:p>
            <a:pPr marR="2051" algn="ctr"/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 Фо</a:t>
            </a:r>
            <a:r>
              <a:rPr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р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миро</a:t>
            </a:r>
            <a:r>
              <a:rPr sz="2400" b="1" spc="-24" dirty="0" smtClean="0">
                <a:solidFill>
                  <a:schemeClr val="bg1"/>
                </a:solidFill>
                <a:latin typeface="Arial"/>
                <a:cs typeface="Arial"/>
              </a:rPr>
              <a:t>в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ание </a:t>
            </a:r>
            <a:r>
              <a:rPr sz="2400" b="1" spc="-4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dirty="0" err="1" smtClean="0">
                <a:solidFill>
                  <a:schemeClr val="bg1"/>
                </a:solidFill>
                <a:latin typeface="Arial"/>
                <a:cs typeface="Arial"/>
              </a:rPr>
              <a:t>ра</a:t>
            </a:r>
            <a:r>
              <a:rPr sz="2400" b="1" spc="-20" dirty="0" err="1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sz="2400" b="1" spc="-40" dirty="0" err="1" smtClean="0">
                <a:solidFill>
                  <a:schemeClr val="bg1"/>
                </a:solidFill>
                <a:latin typeface="Arial"/>
                <a:cs typeface="Arial"/>
              </a:rPr>
              <a:t>х</a:t>
            </a:r>
            <a:r>
              <a:rPr sz="2400" b="1" spc="-20" dirty="0" err="1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sz="2400" b="1" dirty="0" err="1" smtClean="0">
                <a:solidFill>
                  <a:schemeClr val="bg1"/>
                </a:solidFill>
                <a:latin typeface="Arial"/>
                <a:cs typeface="Arial"/>
              </a:rPr>
              <a:t>дов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spc="-8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endParaRPr lang="en-US" sz="2400" b="1" spc="-8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pPr marR="2051" algn="ctr"/>
            <a:r>
              <a:rPr sz="2400" b="1" dirty="0" err="1" smtClean="0">
                <a:solidFill>
                  <a:schemeClr val="bg1"/>
                </a:solidFill>
                <a:latin typeface="Arial"/>
                <a:cs typeface="Arial"/>
              </a:rPr>
              <a:t>по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spc="-4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dirty="0" err="1" smtClean="0">
                <a:solidFill>
                  <a:schemeClr val="bg1"/>
                </a:solidFill>
                <a:latin typeface="Arial"/>
                <a:cs typeface="Arial"/>
              </a:rPr>
              <a:t>разделам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spc="-16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400" b="1" spc="16" dirty="0" smtClean="0">
                <a:solidFill>
                  <a:schemeClr val="bg1"/>
                </a:solidFill>
                <a:latin typeface="Arial"/>
                <a:cs typeface="Arial"/>
              </a:rPr>
              <a:t>к</a:t>
            </a:r>
            <a:r>
              <a:rPr sz="2400" b="1" dirty="0" err="1" smtClean="0">
                <a:solidFill>
                  <a:schemeClr val="bg1"/>
                </a:solidFill>
                <a:latin typeface="Arial"/>
                <a:cs typeface="Arial"/>
              </a:rPr>
              <a:t>ласси</a:t>
            </a:r>
            <a:r>
              <a:rPr sz="2400" b="1" spc="-28" dirty="0" err="1" smtClean="0">
                <a:solidFill>
                  <a:schemeClr val="bg1"/>
                </a:solidFill>
                <a:latin typeface="Arial"/>
                <a:cs typeface="Arial"/>
              </a:rPr>
              <a:t>ф</a:t>
            </a:r>
            <a:r>
              <a:rPr sz="2400" b="1" dirty="0" err="1" smtClean="0">
                <a:solidFill>
                  <a:schemeClr val="bg1"/>
                </a:solidFill>
                <a:latin typeface="Arial"/>
                <a:cs typeface="Arial"/>
              </a:rPr>
              <a:t>ика</a:t>
            </a:r>
            <a:r>
              <a:rPr sz="2400" b="1" spc="-8" dirty="0" err="1" smtClean="0">
                <a:solidFill>
                  <a:schemeClr val="bg1"/>
                </a:solidFill>
                <a:latin typeface="Arial"/>
                <a:cs typeface="Arial"/>
              </a:rPr>
              <a:t>ц</a:t>
            </a:r>
            <a:r>
              <a:rPr sz="2400" b="1" dirty="0" err="1" smtClean="0">
                <a:solidFill>
                  <a:schemeClr val="bg1"/>
                </a:solidFill>
                <a:latin typeface="Arial"/>
                <a:cs typeface="Arial"/>
              </a:rPr>
              <a:t>и</a:t>
            </a:r>
            <a:r>
              <a:rPr sz="2400" b="1" spc="-4" dirty="0" err="1" smtClean="0">
                <a:solidFill>
                  <a:schemeClr val="bg1"/>
                </a:solidFill>
                <a:latin typeface="Arial"/>
                <a:cs typeface="Arial"/>
              </a:rPr>
              <a:t>и</a:t>
            </a:r>
            <a:r>
              <a:rPr sz="2400" b="1" spc="-4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spc="4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ра</a:t>
            </a:r>
            <a:r>
              <a:rPr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sz="2400" b="1" spc="-40" dirty="0" smtClean="0">
                <a:solidFill>
                  <a:schemeClr val="bg1"/>
                </a:solidFill>
                <a:latin typeface="Arial"/>
                <a:cs typeface="Arial"/>
              </a:rPr>
              <a:t>х</a:t>
            </a:r>
            <a:r>
              <a:rPr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до</a:t>
            </a:r>
            <a:r>
              <a:rPr sz="2400" b="1" spc="-8" dirty="0" smtClean="0">
                <a:solidFill>
                  <a:schemeClr val="bg1"/>
                </a:solidFill>
                <a:latin typeface="Arial"/>
                <a:cs typeface="Arial"/>
              </a:rPr>
              <a:t>в </a:t>
            </a:r>
            <a:endParaRPr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74728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5877" y="5253"/>
            <a:ext cx="9042086" cy="774314"/>
          </a:xfrm>
        </p:spPr>
        <p:txBody>
          <a:bodyPr wrap="square" lIns="0" tIns="347725" rIns="0" bIns="0" rtlCol="0">
            <a:spAutoFit/>
          </a:bodyPr>
          <a:lstStyle/>
          <a:p>
            <a:pPr>
              <a:lnSpc>
                <a:spcPts val="3345"/>
              </a:lnSpc>
              <a:defRPr/>
            </a:pPr>
            <a:r>
              <a:rPr sz="2400" b="1" spc="-2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Ч</a:t>
            </a:r>
            <a:r>
              <a:rPr sz="2400" b="1" spc="-6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sz="2400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sz="2400" b="1" spc="-5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ое</a:t>
            </a:r>
            <a:r>
              <a:rPr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</a:t>
            </a:r>
            <a:r>
              <a:rPr sz="2400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гр</a:t>
            </a:r>
            <a:r>
              <a:rPr sz="2400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sz="2400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ммный</a:t>
            </a:r>
            <a:r>
              <a:rPr sz="2400" b="1" spc="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</a:t>
            </a:r>
            <a:r>
              <a:rPr sz="2400" b="1" spc="-18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ю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sz="2400" b="1" spc="-6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ж</a:t>
            </a:r>
            <a:r>
              <a:rPr sz="2400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ет</a:t>
            </a:r>
            <a:endParaRPr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9268" name="object 8"/>
          <p:cNvSpPr>
            <a:spLocks noChangeArrowheads="1"/>
          </p:cNvSpPr>
          <p:nvPr/>
        </p:nvSpPr>
        <p:spPr bwMode="auto">
          <a:xfrm>
            <a:off x="401639" y="3935415"/>
            <a:ext cx="2608263" cy="276999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39269" name="object 9"/>
          <p:cNvSpPr txBox="1">
            <a:spLocks noChangeArrowheads="1"/>
          </p:cNvSpPr>
          <p:nvPr/>
        </p:nvSpPr>
        <p:spPr bwMode="auto">
          <a:xfrm>
            <a:off x="661988" y="4144963"/>
            <a:ext cx="2087563" cy="149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indent="-1588" algn="ctr">
              <a:lnSpc>
                <a:spcPct val="90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Осуществление бюджетных расходов посредством финансирования муниципальных программ</a:t>
            </a:r>
          </a:p>
        </p:txBody>
      </p:sp>
      <p:sp>
        <p:nvSpPr>
          <p:cNvPr id="139270" name="object 10"/>
          <p:cNvSpPr>
            <a:spLocks noChangeArrowheads="1"/>
          </p:cNvSpPr>
          <p:nvPr/>
        </p:nvSpPr>
        <p:spPr bwMode="auto">
          <a:xfrm>
            <a:off x="3232153" y="3760790"/>
            <a:ext cx="2608263" cy="276999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39271" name="object 11"/>
          <p:cNvSpPr>
            <a:spLocks noChangeArrowheads="1"/>
          </p:cNvSpPr>
          <p:nvPr/>
        </p:nvSpPr>
        <p:spPr bwMode="auto">
          <a:xfrm>
            <a:off x="6151565" y="3552827"/>
            <a:ext cx="2608263" cy="276999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2" name="object 12"/>
          <p:cNvSpPr txBox="1">
            <a:spLocks noGrp="1"/>
          </p:cNvSpPr>
          <p:nvPr>
            <p:ph type="body" idx="1"/>
          </p:nvPr>
        </p:nvSpPr>
        <p:spPr>
          <a:xfrm>
            <a:off x="479425" y="1344614"/>
            <a:ext cx="8229600" cy="2633028"/>
          </a:xfrm>
        </p:spPr>
        <p:txBody>
          <a:bodyPr lIns="0" tIns="0" rIns="0" bIns="0">
            <a:spAutoFit/>
          </a:bodyPr>
          <a:lstStyle/>
          <a:p>
            <a:pPr marL="160338"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Программный бюджет </a:t>
            </a:r>
            <a:r>
              <a:rPr lang="ru-RU" sz="1600" dirty="0" smtClean="0"/>
              <a:t>отличается от традиционного тем, что все или почти все расходы включены в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программы </a:t>
            </a:r>
            <a:r>
              <a:rPr lang="ru-RU" sz="1600" dirty="0" smtClean="0"/>
              <a:t>и каждая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программа </a:t>
            </a:r>
            <a:r>
              <a:rPr lang="ru-RU" sz="1600" dirty="0" smtClean="0"/>
              <a:t>своей целью прямо увязана с тем или иным стратегическим итогом деятельности ведомства.</a:t>
            </a:r>
          </a:p>
          <a:p>
            <a:pPr marL="160338"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Программное бюджетирование </a:t>
            </a:r>
            <a:r>
              <a:rPr lang="ru-RU" sz="1600" dirty="0" smtClean="0"/>
              <a:t>представляет собой методологию планирования, исполнения и контроля за исполнением бюджета, обеспечивающую взаимосвязь</a:t>
            </a:r>
          </a:p>
          <a:p>
            <a:pPr marL="160338">
              <a:defRPr/>
            </a:pPr>
            <a:r>
              <a:rPr lang="ru-RU" sz="1600" dirty="0" smtClean="0"/>
              <a:t>процесса распределения государственных расходов с результатами от реализации программ, разрабатываемых на основе стратегических целей, с учетом приоритетов государственной политики, общественной значимости ожидаемых и конечных результатов использования бюджетных средств</a:t>
            </a:r>
          </a:p>
          <a:p>
            <a:pPr marL="0" indent="0" algn="r">
              <a:lnSpc>
                <a:spcPts val="2138"/>
              </a:lnSpc>
              <a:buFont typeface="Arial" charset="0"/>
              <a:buNone/>
              <a:defRPr/>
            </a:pPr>
            <a:endParaRPr lang="ru-RU" sz="1600" dirty="0" smtClean="0"/>
          </a:p>
        </p:txBody>
      </p:sp>
      <p:sp>
        <p:nvSpPr>
          <p:cNvPr id="139273" name="object 13"/>
          <p:cNvSpPr txBox="1">
            <a:spLocks noChangeArrowheads="1"/>
          </p:cNvSpPr>
          <p:nvPr/>
        </p:nvSpPr>
        <p:spPr bwMode="auto">
          <a:xfrm>
            <a:off x="3492501" y="3913189"/>
            <a:ext cx="2087563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indent="1588"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Взаимосвязь бюджетных расходов с результатами реализации муниципальных программ</a:t>
            </a:r>
          </a:p>
        </p:txBody>
      </p:sp>
      <p:sp>
        <p:nvSpPr>
          <p:cNvPr id="139274" name="object 14"/>
          <p:cNvSpPr txBox="1">
            <a:spLocks noChangeArrowheads="1"/>
          </p:cNvSpPr>
          <p:nvPr/>
        </p:nvSpPr>
        <p:spPr bwMode="auto">
          <a:xfrm>
            <a:off x="6415090" y="3771901"/>
            <a:ext cx="208121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Повышение качества</a:t>
            </a:r>
          </a:p>
          <a:p>
            <a:pPr marL="12700"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бюджетного планирования и исполнения бюджета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690053" y="5833070"/>
            <a:ext cx="7956551" cy="1107996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 algn="just">
              <a:defRPr/>
            </a:pPr>
            <a:r>
              <a:rPr lang="ru-RU" b="1" spc="10" dirty="0">
                <a:latin typeface="Times New Roman"/>
                <a:cs typeface="Times New Roman"/>
              </a:rPr>
              <a:t>Районный</a:t>
            </a:r>
            <a:r>
              <a:rPr b="1" spc="10" dirty="0">
                <a:latin typeface="Times New Roman"/>
                <a:cs typeface="Times New Roman"/>
              </a:rPr>
              <a:t> </a:t>
            </a:r>
            <a:r>
              <a:rPr b="1" dirty="0">
                <a:latin typeface="Times New Roman"/>
                <a:cs typeface="Times New Roman"/>
              </a:rPr>
              <a:t>б</a:t>
            </a:r>
            <a:r>
              <a:rPr b="1" spc="-105" dirty="0">
                <a:latin typeface="Times New Roman"/>
                <a:cs typeface="Times New Roman"/>
              </a:rPr>
              <a:t>ю</a:t>
            </a:r>
            <a:r>
              <a:rPr b="1" dirty="0">
                <a:latin typeface="Times New Roman"/>
                <a:cs typeface="Times New Roman"/>
              </a:rPr>
              <a:t>д</a:t>
            </a:r>
            <a:r>
              <a:rPr b="1" spc="-45" dirty="0">
                <a:latin typeface="Times New Roman"/>
                <a:cs typeface="Times New Roman"/>
              </a:rPr>
              <a:t>ж</a:t>
            </a:r>
            <a:r>
              <a:rPr b="1" dirty="0">
                <a:latin typeface="Times New Roman"/>
                <a:cs typeface="Times New Roman"/>
              </a:rPr>
              <a:t>ет</a:t>
            </a:r>
            <a:r>
              <a:rPr b="1" spc="25" dirty="0">
                <a:latin typeface="Times New Roman"/>
                <a:cs typeface="Times New Roman"/>
              </a:rPr>
              <a:t> </a:t>
            </a:r>
            <a:r>
              <a:rPr b="1" dirty="0" err="1">
                <a:latin typeface="Times New Roman"/>
                <a:cs typeface="Times New Roman"/>
              </a:rPr>
              <a:t>на</a:t>
            </a:r>
            <a:r>
              <a:rPr b="1" dirty="0">
                <a:latin typeface="Times New Roman"/>
                <a:cs typeface="Times New Roman"/>
              </a:rPr>
              <a:t> </a:t>
            </a:r>
            <a:r>
              <a:rPr b="1" dirty="0" smtClean="0">
                <a:latin typeface="Times New Roman"/>
                <a:cs typeface="Times New Roman"/>
              </a:rPr>
              <a:t>20</a:t>
            </a:r>
            <a:r>
              <a:rPr lang="ru-RU" b="1" dirty="0" smtClean="0">
                <a:latin typeface="Times New Roman"/>
                <a:cs typeface="Times New Roman"/>
              </a:rPr>
              <a:t>21</a:t>
            </a:r>
            <a:r>
              <a:rPr b="1" spc="-10" dirty="0" smtClean="0">
                <a:latin typeface="Times New Roman"/>
                <a:cs typeface="Times New Roman"/>
              </a:rPr>
              <a:t> </a:t>
            </a:r>
            <a:r>
              <a:rPr b="1" spc="-50" dirty="0" err="1">
                <a:latin typeface="Times New Roman"/>
                <a:cs typeface="Times New Roman"/>
              </a:rPr>
              <a:t>го</a:t>
            </a:r>
            <a:r>
              <a:rPr b="1" dirty="0" err="1">
                <a:latin typeface="Times New Roman"/>
                <a:cs typeface="Times New Roman"/>
              </a:rPr>
              <a:t>д</a:t>
            </a:r>
            <a:r>
              <a:rPr b="1" dirty="0">
                <a:latin typeface="Times New Roman"/>
                <a:cs typeface="Times New Roman"/>
              </a:rPr>
              <a:t> </a:t>
            </a:r>
            <a:r>
              <a:rPr b="1" spc="-5" dirty="0">
                <a:latin typeface="Times New Roman"/>
                <a:cs typeface="Times New Roman"/>
              </a:rPr>
              <a:t> </a:t>
            </a:r>
            <a:r>
              <a:rPr lang="ru-RU" b="1" spc="-5" dirty="0" smtClean="0">
                <a:latin typeface="Times New Roman"/>
                <a:cs typeface="Times New Roman"/>
              </a:rPr>
              <a:t>и плановый период 2022 и 2023 годов </a:t>
            </a:r>
            <a:r>
              <a:rPr b="1" spc="-20" dirty="0" err="1" smtClean="0">
                <a:latin typeface="Times New Roman"/>
                <a:cs typeface="Times New Roman"/>
              </a:rPr>
              <a:t>с</a:t>
            </a:r>
            <a:r>
              <a:rPr b="1" spc="-10" dirty="0" err="1" smtClean="0">
                <a:latin typeface="Times New Roman"/>
                <a:cs typeface="Times New Roman"/>
              </a:rPr>
              <a:t>ф</a:t>
            </a:r>
            <a:r>
              <a:rPr b="1" dirty="0" err="1" smtClean="0">
                <a:latin typeface="Times New Roman"/>
                <a:cs typeface="Times New Roman"/>
              </a:rPr>
              <a:t>о</a:t>
            </a:r>
            <a:r>
              <a:rPr b="1" spc="-30" dirty="0" err="1" smtClean="0">
                <a:latin typeface="Times New Roman"/>
                <a:cs typeface="Times New Roman"/>
              </a:rPr>
              <a:t>р</a:t>
            </a:r>
            <a:r>
              <a:rPr lang="ru-RU" b="1" spc="-30" dirty="0" err="1" smtClean="0">
                <a:latin typeface="Times New Roman"/>
                <a:cs typeface="Times New Roman"/>
              </a:rPr>
              <a:t>мирован</a:t>
            </a:r>
            <a:r>
              <a:rPr lang="ru-RU" b="1" spc="-30" dirty="0" smtClean="0">
                <a:latin typeface="Times New Roman"/>
                <a:cs typeface="Times New Roman"/>
              </a:rPr>
              <a:t> в программном формате на основе 19 муниципальных программ (3 программы без финансирования)</a:t>
            </a:r>
          </a:p>
          <a:p>
            <a:pPr marL="12700" algn="just">
              <a:defRPr/>
            </a:pPr>
            <a:endParaRPr dirty="0">
              <a:latin typeface="Times New Roman"/>
              <a:cs typeface="Times New Roman"/>
            </a:endParaRPr>
          </a:p>
        </p:txBody>
      </p:sp>
      <p:sp>
        <p:nvSpPr>
          <p:cNvPr id="139276" name="object 16"/>
          <p:cNvSpPr>
            <a:spLocks noChangeArrowheads="1"/>
          </p:cNvSpPr>
          <p:nvPr/>
        </p:nvSpPr>
        <p:spPr bwMode="auto">
          <a:xfrm>
            <a:off x="5795966" y="4437065"/>
            <a:ext cx="504825" cy="276999"/>
          </a:xfrm>
          <a:custGeom>
            <a:avLst/>
            <a:gdLst>
              <a:gd name="T0" fmla="*/ 0 w 504063"/>
              <a:gd name="T1" fmla="*/ 0 h 433450"/>
              <a:gd name="T2" fmla="*/ 504063 w 504063"/>
              <a:gd name="T3" fmla="*/ 433450 h 433450"/>
            </a:gdLst>
            <a:ahLst/>
            <a:cxnLst/>
            <a:rect l="T0" t="T1" r="T2" b="T3"/>
            <a:pathLst>
              <a:path w="504063" h="433450">
                <a:moveTo>
                  <a:pt x="287274" y="0"/>
                </a:moveTo>
                <a:lnTo>
                  <a:pt x="287274" y="108331"/>
                </a:lnTo>
                <a:lnTo>
                  <a:pt x="0" y="108331"/>
                </a:lnTo>
                <a:lnTo>
                  <a:pt x="108331" y="216788"/>
                </a:lnTo>
                <a:lnTo>
                  <a:pt x="0" y="325119"/>
                </a:lnTo>
                <a:lnTo>
                  <a:pt x="287274" y="325119"/>
                </a:lnTo>
                <a:lnTo>
                  <a:pt x="287274" y="433450"/>
                </a:lnTo>
                <a:lnTo>
                  <a:pt x="504063" y="216788"/>
                </a:lnTo>
                <a:lnTo>
                  <a:pt x="287274" y="0"/>
                </a:lnTo>
                <a:close/>
              </a:path>
            </a:pathLst>
          </a:custGeom>
          <a:solidFill>
            <a:srgbClr val="4F81BC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39277" name="object 17"/>
          <p:cNvSpPr>
            <a:spLocks noChangeArrowheads="1"/>
          </p:cNvSpPr>
          <p:nvPr/>
        </p:nvSpPr>
        <p:spPr bwMode="auto">
          <a:xfrm>
            <a:off x="5795966" y="4437065"/>
            <a:ext cx="504825" cy="276999"/>
          </a:xfrm>
          <a:custGeom>
            <a:avLst/>
            <a:gdLst>
              <a:gd name="T0" fmla="*/ 0 w 504063"/>
              <a:gd name="T1" fmla="*/ 0 h 433450"/>
              <a:gd name="T2" fmla="*/ 504063 w 504063"/>
              <a:gd name="T3" fmla="*/ 433450 h 433450"/>
            </a:gdLst>
            <a:ahLst/>
            <a:cxnLst/>
            <a:rect l="T0" t="T1" r="T2" b="T3"/>
            <a:pathLst>
              <a:path w="504063" h="433450">
                <a:moveTo>
                  <a:pt x="0" y="108331"/>
                </a:moveTo>
                <a:lnTo>
                  <a:pt x="287274" y="108331"/>
                </a:lnTo>
                <a:lnTo>
                  <a:pt x="287274" y="0"/>
                </a:lnTo>
                <a:lnTo>
                  <a:pt x="504063" y="216788"/>
                </a:lnTo>
                <a:lnTo>
                  <a:pt x="287274" y="433450"/>
                </a:lnTo>
                <a:lnTo>
                  <a:pt x="287274" y="325119"/>
                </a:lnTo>
                <a:lnTo>
                  <a:pt x="0" y="325119"/>
                </a:lnTo>
                <a:lnTo>
                  <a:pt x="108331" y="216788"/>
                </a:lnTo>
                <a:lnTo>
                  <a:pt x="0" y="108331"/>
                </a:lnTo>
                <a:close/>
              </a:path>
            </a:pathLst>
          </a:custGeom>
          <a:noFill/>
          <a:ln w="25400">
            <a:solidFill>
              <a:srgbClr val="385D89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39278" name="object 18"/>
          <p:cNvSpPr>
            <a:spLocks noChangeArrowheads="1"/>
          </p:cNvSpPr>
          <p:nvPr/>
        </p:nvSpPr>
        <p:spPr bwMode="auto">
          <a:xfrm>
            <a:off x="2874964" y="4718052"/>
            <a:ext cx="554037" cy="276999"/>
          </a:xfrm>
          <a:custGeom>
            <a:avLst/>
            <a:gdLst>
              <a:gd name="T0" fmla="*/ 0 w 553465"/>
              <a:gd name="T1" fmla="*/ 0 h 447421"/>
              <a:gd name="T2" fmla="*/ 553465 w 553465"/>
              <a:gd name="T3" fmla="*/ 447421 h 447421"/>
            </a:gdLst>
            <a:ahLst/>
            <a:cxnLst/>
            <a:rect l="T0" t="T1" r="T2" b="T3"/>
            <a:pathLst>
              <a:path w="553465" h="447421">
                <a:moveTo>
                  <a:pt x="329819" y="0"/>
                </a:moveTo>
                <a:lnTo>
                  <a:pt x="329819" y="111887"/>
                </a:lnTo>
                <a:lnTo>
                  <a:pt x="0" y="111887"/>
                </a:lnTo>
                <a:lnTo>
                  <a:pt x="111759" y="223647"/>
                </a:lnTo>
                <a:lnTo>
                  <a:pt x="0" y="335534"/>
                </a:lnTo>
                <a:lnTo>
                  <a:pt x="329819" y="335534"/>
                </a:lnTo>
                <a:lnTo>
                  <a:pt x="329819" y="447421"/>
                </a:lnTo>
                <a:lnTo>
                  <a:pt x="553465" y="223647"/>
                </a:lnTo>
                <a:lnTo>
                  <a:pt x="329819" y="0"/>
                </a:lnTo>
                <a:close/>
              </a:path>
            </a:pathLst>
          </a:custGeom>
          <a:solidFill>
            <a:srgbClr val="4F81BC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39279" name="object 19"/>
          <p:cNvSpPr>
            <a:spLocks noChangeArrowheads="1"/>
          </p:cNvSpPr>
          <p:nvPr/>
        </p:nvSpPr>
        <p:spPr bwMode="auto">
          <a:xfrm>
            <a:off x="2874964" y="4718052"/>
            <a:ext cx="554037" cy="276999"/>
          </a:xfrm>
          <a:custGeom>
            <a:avLst/>
            <a:gdLst>
              <a:gd name="T0" fmla="*/ 0 w 553465"/>
              <a:gd name="T1" fmla="*/ 0 h 447421"/>
              <a:gd name="T2" fmla="*/ 553465 w 553465"/>
              <a:gd name="T3" fmla="*/ 447421 h 447421"/>
            </a:gdLst>
            <a:ahLst/>
            <a:cxnLst/>
            <a:rect l="T0" t="T1" r="T2" b="T3"/>
            <a:pathLst>
              <a:path w="553465" h="447421">
                <a:moveTo>
                  <a:pt x="0" y="111887"/>
                </a:moveTo>
                <a:lnTo>
                  <a:pt x="329819" y="111887"/>
                </a:lnTo>
                <a:lnTo>
                  <a:pt x="329819" y="0"/>
                </a:lnTo>
                <a:lnTo>
                  <a:pt x="553465" y="223647"/>
                </a:lnTo>
                <a:lnTo>
                  <a:pt x="329819" y="447421"/>
                </a:lnTo>
                <a:lnTo>
                  <a:pt x="329819" y="335534"/>
                </a:lnTo>
                <a:lnTo>
                  <a:pt x="0" y="335534"/>
                </a:lnTo>
                <a:lnTo>
                  <a:pt x="111759" y="223647"/>
                </a:lnTo>
                <a:lnTo>
                  <a:pt x="0" y="111887"/>
                </a:lnTo>
                <a:close/>
              </a:path>
            </a:pathLst>
          </a:custGeom>
          <a:noFill/>
          <a:ln w="25400">
            <a:solidFill>
              <a:srgbClr val="385D89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108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537220" y="188640"/>
            <a:ext cx="8229600" cy="101297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Какие показатели характеризуют наш район в 2019 году</a:t>
            </a:r>
            <a:endParaRPr lang="ru-RU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404" y="1700808"/>
            <a:ext cx="4891899" cy="3360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511502" y="3678285"/>
            <a:ext cx="33123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Calibri"/>
              </a:rPr>
              <a:t>Отгрузка товаров собственного производства, выполнено работ и услуг собственными силами – 637,2 млн. руб.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436096" y="3057926"/>
            <a:ext cx="34631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Calibri"/>
              </a:rPr>
              <a:t>Инвестиции в основной капитал- 97,4 млн. руб.</a:t>
            </a: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08622" y="1700808"/>
            <a:ext cx="33741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Calibri"/>
              </a:rPr>
              <a:t> Площадь района  -1018 кв. км.</a:t>
            </a: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442932" y="2204864"/>
            <a:ext cx="33398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Calibri"/>
              </a:rPr>
              <a:t>Численность населения района - 7640 чел.</a:t>
            </a: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5205099"/>
            <a:ext cx="80992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Calibri"/>
              </a:rPr>
              <a:t>Муниципальные  образования района: </a:t>
            </a:r>
          </a:p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ru-RU" dirty="0" err="1" smtClean="0">
                <a:solidFill>
                  <a:prstClr val="black"/>
                </a:solidFill>
                <a:latin typeface="Calibri"/>
              </a:rPr>
              <a:t>р.п.Тонкино</a:t>
            </a:r>
            <a:r>
              <a:rPr lang="ru-RU" dirty="0" smtClean="0">
                <a:solidFill>
                  <a:prstClr val="black"/>
                </a:solidFill>
                <a:latin typeface="Calibri"/>
              </a:rPr>
              <a:t>, </a:t>
            </a:r>
            <a:r>
              <a:rPr lang="ru-RU" dirty="0" err="1" smtClean="0">
                <a:solidFill>
                  <a:prstClr val="black"/>
                </a:solidFill>
                <a:latin typeface="Calibri"/>
              </a:rPr>
              <a:t>Пакалевский</a:t>
            </a:r>
            <a:r>
              <a:rPr lang="ru-RU" dirty="0" smtClean="0">
                <a:solidFill>
                  <a:prstClr val="black"/>
                </a:solidFill>
                <a:latin typeface="Calibri"/>
              </a:rPr>
              <a:t> сельсовет, </a:t>
            </a:r>
            <a:r>
              <a:rPr lang="ru-RU" dirty="0" err="1" smtClean="0">
                <a:solidFill>
                  <a:prstClr val="black"/>
                </a:solidFill>
                <a:latin typeface="Calibri"/>
              </a:rPr>
              <a:t>Большесодомовский</a:t>
            </a:r>
            <a:r>
              <a:rPr lang="ru-RU" dirty="0" smtClean="0">
                <a:solidFill>
                  <a:prstClr val="black"/>
                </a:solidFill>
                <a:latin typeface="Calibri"/>
              </a:rPr>
              <a:t> сельсовет, </a:t>
            </a:r>
            <a:r>
              <a:rPr lang="ru-RU" dirty="0" err="1" smtClean="0">
                <a:solidFill>
                  <a:prstClr val="black"/>
                </a:solidFill>
                <a:latin typeface="Calibri"/>
              </a:rPr>
              <a:t>Бердниковский</a:t>
            </a:r>
            <a:r>
              <a:rPr lang="ru-RU" dirty="0" smtClean="0">
                <a:solidFill>
                  <a:prstClr val="black"/>
                </a:solidFill>
                <a:latin typeface="Calibri"/>
              </a:rPr>
              <a:t> сельсовет, </a:t>
            </a:r>
            <a:r>
              <a:rPr lang="ru-RU" dirty="0" err="1" smtClean="0">
                <a:solidFill>
                  <a:prstClr val="black"/>
                </a:solidFill>
                <a:latin typeface="Calibri"/>
              </a:rPr>
              <a:t>Вязовский</a:t>
            </a:r>
            <a:r>
              <a:rPr lang="ru-RU" dirty="0" smtClean="0">
                <a:solidFill>
                  <a:prstClr val="black"/>
                </a:solidFill>
                <a:latin typeface="Calibri"/>
              </a:rPr>
              <a:t> сельсовет</a:t>
            </a:r>
            <a:endParaRPr lang="ru-RU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6128429"/>
            <a:ext cx="79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Calibri"/>
              </a:rPr>
              <a:t>Муниципальных учреждений </a:t>
            </a:r>
            <a:r>
              <a:rPr lang="ru-RU" dirty="0" smtClean="0">
                <a:solidFill>
                  <a:srgbClr val="000000"/>
                </a:solidFill>
                <a:latin typeface="Calibri"/>
              </a:rPr>
              <a:t>– 34</a:t>
            </a:r>
          </a:p>
          <a:p>
            <a:pPr fontAlgn="b">
              <a:spcBef>
                <a:spcPts val="0"/>
              </a:spcBef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Calibri"/>
              </a:rPr>
              <a:t>Из </a:t>
            </a:r>
            <a:r>
              <a:rPr lang="ru-RU" dirty="0">
                <a:solidFill>
                  <a:srgbClr val="000000"/>
                </a:solidFill>
                <a:latin typeface="Calibri"/>
              </a:rPr>
              <a:t>них: учреждения образования -  </a:t>
            </a:r>
            <a:r>
              <a:rPr lang="ru-RU" dirty="0" smtClean="0">
                <a:solidFill>
                  <a:srgbClr val="000000"/>
                </a:solidFill>
                <a:latin typeface="Calibri"/>
              </a:rPr>
              <a:t>14 </a:t>
            </a:r>
            <a:r>
              <a:rPr lang="ru-RU" dirty="0">
                <a:solidFill>
                  <a:srgbClr val="000000"/>
                </a:solidFill>
                <a:latin typeface="Calibri"/>
              </a:rPr>
              <a:t>учреждения культуры - </a:t>
            </a:r>
            <a:r>
              <a:rPr lang="ru-RU" dirty="0" smtClean="0">
                <a:solidFill>
                  <a:srgbClr val="000000"/>
                </a:solidFill>
                <a:latin typeface="Calibri"/>
              </a:rPr>
              <a:t>5</a:t>
            </a:r>
            <a:endParaRPr lang="ru-RU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8366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10938" y="6120"/>
            <a:ext cx="77768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9700" indent="0">
              <a:lnSpc>
                <a:spcPts val="2376"/>
              </a:lnSpc>
            </a:pPr>
            <a:r>
              <a:rPr lang="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Динамика прогнозных показателей</a:t>
            </a:r>
          </a:p>
          <a:p>
            <a:pPr indent="0">
              <a:lnSpc>
                <a:spcPts val="2376"/>
              </a:lnSpc>
            </a:pPr>
            <a:r>
              <a:rPr lang="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социально-экономического развития области</a:t>
            </a:r>
            <a:endParaRPr lang="ru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19498877"/>
              </p:ext>
            </p:extLst>
          </p:nvPr>
        </p:nvGraphicFramePr>
        <p:xfrm>
          <a:off x="266590" y="714006"/>
          <a:ext cx="8424936" cy="2160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39226705"/>
              </p:ext>
            </p:extLst>
          </p:nvPr>
        </p:nvGraphicFramePr>
        <p:xfrm>
          <a:off x="467544" y="2780928"/>
          <a:ext cx="7560840" cy="1944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24716570"/>
              </p:ext>
            </p:extLst>
          </p:nvPr>
        </p:nvGraphicFramePr>
        <p:xfrm>
          <a:off x="467544" y="4653136"/>
          <a:ext cx="7920880" cy="20608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541516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63409"/>
              </p:ext>
            </p:extLst>
          </p:nvPr>
        </p:nvGraphicFramePr>
        <p:xfrm>
          <a:off x="611560" y="764704"/>
          <a:ext cx="8064896" cy="1944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90185880"/>
              </p:ext>
            </p:extLst>
          </p:nvPr>
        </p:nvGraphicFramePr>
        <p:xfrm>
          <a:off x="683568" y="3573016"/>
          <a:ext cx="7776864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268900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8907380"/>
              </p:ext>
            </p:extLst>
          </p:nvPr>
        </p:nvGraphicFramePr>
        <p:xfrm>
          <a:off x="971600" y="4365104"/>
          <a:ext cx="7560840" cy="2383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79900927"/>
              </p:ext>
            </p:extLst>
          </p:nvPr>
        </p:nvGraphicFramePr>
        <p:xfrm>
          <a:off x="611560" y="2204864"/>
          <a:ext cx="7704856" cy="23077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71831424"/>
              </p:ext>
            </p:extLst>
          </p:nvPr>
        </p:nvGraphicFramePr>
        <p:xfrm>
          <a:off x="971600" y="44624"/>
          <a:ext cx="7416824" cy="2232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149067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9176937"/>
              </p:ext>
            </p:extLst>
          </p:nvPr>
        </p:nvGraphicFramePr>
        <p:xfrm>
          <a:off x="107503" y="188640"/>
          <a:ext cx="8928993" cy="6552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6490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5377602"/>
              </p:ext>
            </p:extLst>
          </p:nvPr>
        </p:nvGraphicFramePr>
        <p:xfrm>
          <a:off x="107503" y="188640"/>
          <a:ext cx="8928993" cy="6552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3991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4186201"/>
              </p:ext>
            </p:extLst>
          </p:nvPr>
        </p:nvGraphicFramePr>
        <p:xfrm>
          <a:off x="0" y="260648"/>
          <a:ext cx="9144001" cy="64730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88137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6618623"/>
              </p:ext>
            </p:extLst>
          </p:nvPr>
        </p:nvGraphicFramePr>
        <p:xfrm>
          <a:off x="-1" y="188641"/>
          <a:ext cx="9144001" cy="6552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11664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Grp="1"/>
          </p:cNvSpPr>
          <p:nvPr>
            <p:ph type="title" idx="4294967295"/>
          </p:nvPr>
        </p:nvSpPr>
        <p:spPr>
          <a:xfrm>
            <a:off x="529433" y="116632"/>
            <a:ext cx="8229600" cy="706437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bg1"/>
                </a:solidFill>
                <a:latin typeface="Cambria" pitchFamily="18" charset="0"/>
              </a:rPr>
              <a:t>Что такое « Бюджет для граждан»</a:t>
            </a:r>
          </a:p>
        </p:txBody>
      </p:sp>
      <p:sp>
        <p:nvSpPr>
          <p:cNvPr id="20483" name="Rectangle 5"/>
          <p:cNvSpPr>
            <a:spLocks noGrp="1"/>
          </p:cNvSpPr>
          <p:nvPr>
            <p:ph type="body" idx="4294967295"/>
          </p:nvPr>
        </p:nvSpPr>
        <p:spPr>
          <a:xfrm>
            <a:off x="0" y="1052515"/>
            <a:ext cx="9144000" cy="3240581"/>
          </a:xfrm>
        </p:spPr>
        <p:txBody>
          <a:bodyPr/>
          <a:lstStyle/>
          <a:p>
            <a:pPr algn="just">
              <a:lnSpc>
                <a:spcPct val="90000"/>
              </a:lnSpc>
              <a:buFont typeface="Arial" charset="0"/>
              <a:buNone/>
            </a:pPr>
            <a:r>
              <a:rPr lang="ru-RU" sz="2400" b="1" dirty="0" smtClean="0"/>
              <a:t>	</a:t>
            </a:r>
            <a:r>
              <a:rPr lang="ru-RU" sz="2400" b="1" dirty="0" smtClean="0">
                <a:latin typeface="Cambria" pitchFamily="18" charset="0"/>
              </a:rPr>
              <a:t>«Бюджет для граждан» - </a:t>
            </a:r>
            <a:r>
              <a:rPr lang="ru-RU" sz="2000" b="1" dirty="0" smtClean="0">
                <a:latin typeface="Cambria" pitchFamily="18" charset="0"/>
              </a:rPr>
              <a:t>информационный сборник, который познакомит население района с основными положениями главного финансового документа Тонкинского муниципального района – районного бюджета, а именно проекта районного бюджета на 2021 год и плановый период 2022 и 2023 годов. В сборнике в доступной форме представлено описание доходов, расходов бюджета и их структуры, приоритетные направления расходования бюджетных средств, объемы бюджетных ассигнований, направляемых на финансирование социально – значимых мероприятий в сфере образования, социальной политики и занятости населения, культуры, сельского хозяйства и в других сферах.</a:t>
            </a:r>
          </a:p>
        </p:txBody>
      </p:sp>
      <p:sp>
        <p:nvSpPr>
          <p:cNvPr id="20484" name="Text Box 6"/>
          <p:cNvSpPr txBox="1">
            <a:spLocks noChangeArrowheads="1"/>
          </p:cNvSpPr>
          <p:nvPr/>
        </p:nvSpPr>
        <p:spPr bwMode="auto">
          <a:xfrm>
            <a:off x="755652" y="6184901"/>
            <a:ext cx="77771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20485" name="Text Box 7"/>
          <p:cNvSpPr txBox="1">
            <a:spLocks noChangeArrowheads="1"/>
          </p:cNvSpPr>
          <p:nvPr/>
        </p:nvSpPr>
        <p:spPr bwMode="auto">
          <a:xfrm>
            <a:off x="161927" y="4653136"/>
            <a:ext cx="8964612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/>
            <a:r>
              <a:rPr lang="ru-RU" sz="2000" b="1" dirty="0" smtClean="0">
                <a:latin typeface="Cambria" pitchFamily="18" charset="0"/>
              </a:rPr>
              <a:t>«Бюджет </a:t>
            </a:r>
            <a:r>
              <a:rPr lang="ru-RU" sz="2000" b="1" dirty="0">
                <a:latin typeface="Cambria" pitchFamily="18" charset="0"/>
              </a:rPr>
              <a:t>для граждан» нацелен на широкий круг пользователей- всех граждан Тонкинского муниципального района, интересы которых в той или иной мере затронуты районным бюджетом</a:t>
            </a:r>
            <a:r>
              <a:rPr lang="ru-RU" sz="2000" b="1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2469710"/>
              </p:ext>
            </p:extLst>
          </p:nvPr>
        </p:nvGraphicFramePr>
        <p:xfrm>
          <a:off x="0" y="188640"/>
          <a:ext cx="9144000" cy="6552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8754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0927499"/>
              </p:ext>
            </p:extLst>
          </p:nvPr>
        </p:nvGraphicFramePr>
        <p:xfrm>
          <a:off x="35496" y="116632"/>
          <a:ext cx="9073008" cy="66247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42882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226277"/>
              </p:ext>
            </p:extLst>
          </p:nvPr>
        </p:nvGraphicFramePr>
        <p:xfrm>
          <a:off x="35495" y="116632"/>
          <a:ext cx="9073009" cy="66247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52758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2286107"/>
              </p:ext>
            </p:extLst>
          </p:nvPr>
        </p:nvGraphicFramePr>
        <p:xfrm>
          <a:off x="107503" y="188640"/>
          <a:ext cx="9001001" cy="6552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98447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/>
        </p:nvSpPr>
        <p:spPr>
          <a:xfrm>
            <a:off x="7164288" y="3794346"/>
            <a:ext cx="1701165" cy="1071570"/>
          </a:xfrm>
          <a:prstGeom prst="roundRect">
            <a:avLst/>
          </a:prstGeom>
          <a:solidFill>
            <a:srgbClr val="A9DCF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4765" lvl="0" algn="ctr"/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В </a:t>
            </a:r>
            <a:r>
              <a:rPr lang="ru-RU" sz="1400" b="1" spc="-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20</a:t>
            </a:r>
            <a:r>
              <a:rPr lang="ru-RU" sz="1400" b="1" spc="-10" dirty="0" smtClean="0">
                <a:solidFill>
                  <a:prstClr val="black"/>
                </a:solidFill>
                <a:latin typeface="Arial"/>
                <a:cs typeface="Arial"/>
              </a:rPr>
              <a:t>21 </a:t>
            </a:r>
            <a:r>
              <a:rPr lang="ru-RU" sz="1400" b="1" spc="-35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25" dirty="0">
                <a:solidFill>
                  <a:prstClr val="black"/>
                </a:solidFill>
                <a:latin typeface="Arial"/>
                <a:cs typeface="Arial"/>
              </a:rPr>
              <a:t>г</a:t>
            </a:r>
            <a:r>
              <a:rPr lang="ru-RU" sz="1400" b="1" spc="-35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ду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59690" lvl="0" algn="ctr"/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-</a:t>
            </a:r>
            <a:r>
              <a:rPr lang="ru-RU" sz="1400" b="1" spc="-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5" dirty="0" smtClean="0">
                <a:solidFill>
                  <a:prstClr val="black"/>
                </a:solidFill>
                <a:latin typeface="Arial"/>
                <a:cs typeface="Arial"/>
              </a:rPr>
              <a:t>34,2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25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2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ыс.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75260" marR="6350" lvl="0" indent="-163195" algn="ctr"/>
            <a:r>
              <a:rPr lang="ru-RU" sz="1400" b="1" spc="-30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lang="ru-RU" sz="1400" b="1" spc="-50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lang="ru-RU" sz="1400" b="1" spc="-40" dirty="0">
                <a:solidFill>
                  <a:prstClr val="black"/>
                </a:solidFill>
                <a:latin typeface="Arial"/>
                <a:cs typeface="Arial"/>
              </a:rPr>
              <a:t>б</a:t>
            </a:r>
            <a:r>
              <a:rPr lang="ru-RU" sz="1400" b="1" spc="-30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ей</a:t>
            </a:r>
            <a:r>
              <a:rPr lang="ru-RU" sz="1400" b="1" spc="4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на                   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1 жи</a:t>
            </a:r>
            <a:r>
              <a:rPr lang="ru-RU" sz="1400" b="1" spc="-2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ел</a:t>
            </a:r>
            <a:r>
              <a:rPr lang="ru-RU" sz="1400" b="1" spc="-10" dirty="0">
                <a:solidFill>
                  <a:prstClr val="black"/>
                </a:solidFill>
                <a:latin typeface="Arial"/>
                <a:cs typeface="Arial"/>
              </a:rPr>
              <a:t>я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50002" y="5161070"/>
            <a:ext cx="1893106" cy="1076242"/>
          </a:xfrm>
          <a:prstGeom prst="roundRect">
            <a:avLst/>
          </a:prstGeom>
          <a:solidFill>
            <a:srgbClr val="A9DCF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85720" y="3872930"/>
            <a:ext cx="1857388" cy="1057398"/>
          </a:xfrm>
          <a:prstGeom prst="roundRect">
            <a:avLst/>
          </a:prstGeom>
          <a:solidFill>
            <a:srgbClr val="A9DCF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Rectangle 2"/>
          <p:cNvSpPr txBox="1">
            <a:spLocks/>
          </p:cNvSpPr>
          <p:nvPr/>
        </p:nvSpPr>
        <p:spPr bwMode="auto">
          <a:xfrm>
            <a:off x="0" y="13381"/>
            <a:ext cx="9144000" cy="895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Сколько доходов поступает в консолидированный бюджет района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на исполнение собственных полномочий</a:t>
            </a:r>
          </a:p>
        </p:txBody>
      </p:sp>
      <p:sp>
        <p:nvSpPr>
          <p:cNvPr id="5" name="object 2"/>
          <p:cNvSpPr/>
          <p:nvPr/>
        </p:nvSpPr>
        <p:spPr>
          <a:xfrm>
            <a:off x="2267744" y="3645024"/>
            <a:ext cx="4680520" cy="198039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dirty="0"/>
          </a:p>
        </p:txBody>
      </p:sp>
      <p:sp>
        <p:nvSpPr>
          <p:cNvPr id="6" name="object 23"/>
          <p:cNvSpPr txBox="1"/>
          <p:nvPr/>
        </p:nvSpPr>
        <p:spPr>
          <a:xfrm>
            <a:off x="357159" y="3890523"/>
            <a:ext cx="1643075" cy="10772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6034" algn="ctr">
              <a:lnSpc>
                <a:spcPct val="100000"/>
              </a:lnSpc>
            </a:pPr>
            <a:r>
              <a:rPr sz="1400" b="1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В </a:t>
            </a:r>
            <a:r>
              <a:rPr sz="1400" b="1" spc="-5" dirty="0">
                <a:latin typeface="Arial"/>
                <a:cs typeface="Arial"/>
              </a:rPr>
              <a:t> </a:t>
            </a:r>
            <a:r>
              <a:rPr sz="1400" b="1" dirty="0" smtClean="0">
                <a:latin typeface="Arial"/>
                <a:cs typeface="Arial"/>
              </a:rPr>
              <a:t>20</a:t>
            </a:r>
            <a:r>
              <a:rPr lang="ru-RU" sz="1400" b="1" dirty="0" smtClean="0">
                <a:latin typeface="Arial"/>
                <a:cs typeface="Arial"/>
              </a:rPr>
              <a:t>19</a:t>
            </a:r>
            <a:r>
              <a:rPr sz="1400" b="1" dirty="0" smtClean="0">
                <a:latin typeface="Arial"/>
                <a:cs typeface="Arial"/>
              </a:rPr>
              <a:t> </a:t>
            </a:r>
            <a:r>
              <a:rPr sz="1400" b="1" spc="-35" dirty="0" smtClean="0">
                <a:latin typeface="Arial"/>
                <a:cs typeface="Arial"/>
              </a:rPr>
              <a:t> </a:t>
            </a:r>
            <a:r>
              <a:rPr sz="1400" b="1" spc="-25" dirty="0" smtClean="0">
                <a:latin typeface="Arial"/>
                <a:cs typeface="Arial"/>
              </a:rPr>
              <a:t>г</a:t>
            </a:r>
            <a:r>
              <a:rPr sz="1400" b="1" spc="-30" dirty="0" smtClean="0">
                <a:latin typeface="Arial"/>
                <a:cs typeface="Arial"/>
              </a:rPr>
              <a:t>о</a:t>
            </a:r>
            <a:r>
              <a:rPr sz="1400" b="1" dirty="0" smtClean="0">
                <a:latin typeface="Arial"/>
                <a:cs typeface="Arial"/>
              </a:rPr>
              <a:t>ду</a:t>
            </a:r>
            <a:endParaRPr sz="1400" b="1" dirty="0">
              <a:latin typeface="Arial"/>
              <a:cs typeface="Arial"/>
            </a:endParaRPr>
          </a:p>
          <a:p>
            <a:pPr marL="64135" algn="ctr">
              <a:lnSpc>
                <a:spcPct val="100000"/>
              </a:lnSpc>
            </a:pPr>
            <a:r>
              <a:rPr sz="1400" b="1" dirty="0">
                <a:latin typeface="Arial"/>
                <a:cs typeface="Arial"/>
              </a:rPr>
              <a:t>–</a:t>
            </a:r>
            <a:r>
              <a:rPr sz="1400" b="1" spc="-10" dirty="0">
                <a:latin typeface="Arial"/>
                <a:cs typeface="Arial"/>
              </a:rPr>
              <a:t> </a:t>
            </a:r>
            <a:r>
              <a:rPr lang="ru-RU" sz="1400" b="1" spc="-10" dirty="0" smtClean="0">
                <a:latin typeface="Arial"/>
                <a:cs typeface="Arial"/>
              </a:rPr>
              <a:t>30,8 </a:t>
            </a:r>
            <a:r>
              <a:rPr sz="1400" b="1" spc="-20" dirty="0" err="1" smtClean="0">
                <a:latin typeface="Arial"/>
                <a:cs typeface="Arial"/>
              </a:rPr>
              <a:t>т</a:t>
            </a:r>
            <a:r>
              <a:rPr sz="1400" b="1" dirty="0" err="1" smtClean="0">
                <a:latin typeface="Arial"/>
                <a:cs typeface="Arial"/>
              </a:rPr>
              <a:t>ыс</a:t>
            </a:r>
            <a:r>
              <a:rPr sz="1400" b="1" dirty="0" smtClean="0">
                <a:latin typeface="Arial"/>
                <a:cs typeface="Arial"/>
              </a:rPr>
              <a:t>.</a:t>
            </a:r>
            <a:r>
              <a:rPr lang="ru-RU" sz="1400" b="1" dirty="0" smtClean="0">
                <a:latin typeface="Arial"/>
                <a:cs typeface="Arial"/>
              </a:rPr>
              <a:t> </a:t>
            </a:r>
            <a:endParaRPr sz="1400" dirty="0">
              <a:latin typeface="Arial"/>
              <a:cs typeface="Arial"/>
            </a:endParaRPr>
          </a:p>
          <a:p>
            <a:pPr marL="208915" marR="6350" indent="-196850" algn="ctr">
              <a:lnSpc>
                <a:spcPct val="100000"/>
              </a:lnSpc>
            </a:pPr>
            <a:r>
              <a:rPr sz="1400" b="1" spc="-30" dirty="0">
                <a:latin typeface="Arial"/>
                <a:cs typeface="Arial"/>
              </a:rPr>
              <a:t>р</a:t>
            </a:r>
            <a:r>
              <a:rPr sz="1400" b="1" spc="-50" dirty="0">
                <a:latin typeface="Arial"/>
                <a:cs typeface="Arial"/>
              </a:rPr>
              <a:t>у</a:t>
            </a:r>
            <a:r>
              <a:rPr sz="1400" b="1" spc="-40" dirty="0">
                <a:latin typeface="Arial"/>
                <a:cs typeface="Arial"/>
              </a:rPr>
              <a:t>б</a:t>
            </a:r>
            <a:r>
              <a:rPr sz="1400" b="1" spc="-30" dirty="0">
                <a:latin typeface="Arial"/>
                <a:cs typeface="Arial"/>
              </a:rPr>
              <a:t>л</a:t>
            </a:r>
            <a:r>
              <a:rPr sz="1400" b="1" dirty="0">
                <a:latin typeface="Arial"/>
                <a:cs typeface="Arial"/>
              </a:rPr>
              <a:t>ей</a:t>
            </a:r>
            <a:r>
              <a:rPr sz="1400" b="1" spc="40" dirty="0">
                <a:latin typeface="Arial"/>
                <a:cs typeface="Arial"/>
              </a:rPr>
              <a:t> </a:t>
            </a:r>
            <a:r>
              <a:rPr sz="1400" b="1" dirty="0" err="1">
                <a:latin typeface="Arial"/>
                <a:cs typeface="Arial"/>
              </a:rPr>
              <a:t>на</a:t>
            </a:r>
            <a:r>
              <a:rPr sz="1400" b="1" dirty="0">
                <a:latin typeface="Arial"/>
                <a:cs typeface="Arial"/>
              </a:rPr>
              <a:t> </a:t>
            </a:r>
            <a:r>
              <a:rPr lang="ru-RU" sz="1400" b="1" dirty="0" smtClean="0">
                <a:latin typeface="Arial"/>
                <a:cs typeface="Arial"/>
              </a:rPr>
              <a:t>                        </a:t>
            </a:r>
            <a:r>
              <a:rPr sz="1400" b="1" dirty="0" smtClean="0">
                <a:latin typeface="Arial"/>
                <a:cs typeface="Arial"/>
              </a:rPr>
              <a:t>1 жи</a:t>
            </a:r>
            <a:r>
              <a:rPr sz="1400" b="1" spc="-20" dirty="0" smtClean="0">
                <a:latin typeface="Arial"/>
                <a:cs typeface="Arial"/>
              </a:rPr>
              <a:t>т</a:t>
            </a:r>
            <a:r>
              <a:rPr sz="1400" b="1" dirty="0" smtClean="0">
                <a:latin typeface="Arial"/>
                <a:cs typeface="Arial"/>
              </a:rPr>
              <a:t>еля</a:t>
            </a:r>
            <a:endParaRPr lang="ru-RU" sz="1400" b="1" dirty="0" smtClean="0">
              <a:latin typeface="Arial"/>
              <a:cs typeface="Arial"/>
            </a:endParaRPr>
          </a:p>
          <a:p>
            <a:pPr marL="208915" marR="6350" indent="-196850" algn="ctr">
              <a:lnSpc>
                <a:spcPct val="100000"/>
              </a:lnSpc>
            </a:pPr>
            <a:endParaRPr sz="1400" dirty="0">
              <a:latin typeface="Arial"/>
              <a:cs typeface="Arial"/>
            </a:endParaRPr>
          </a:p>
        </p:txBody>
      </p:sp>
      <p:sp>
        <p:nvSpPr>
          <p:cNvPr id="7" name="object 22"/>
          <p:cNvSpPr txBox="1"/>
          <p:nvPr/>
        </p:nvSpPr>
        <p:spPr>
          <a:xfrm>
            <a:off x="392878" y="5232508"/>
            <a:ext cx="1571636" cy="8617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6034" algn="ctr">
              <a:lnSpc>
                <a:spcPct val="100000"/>
              </a:lnSpc>
            </a:pPr>
            <a:r>
              <a:rPr sz="1400" b="1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В </a:t>
            </a:r>
            <a:r>
              <a:rPr sz="1400" b="1" spc="-5" dirty="0">
                <a:latin typeface="Arial"/>
                <a:cs typeface="Arial"/>
              </a:rPr>
              <a:t> </a:t>
            </a:r>
            <a:r>
              <a:rPr sz="1400" b="1" dirty="0" smtClean="0">
                <a:latin typeface="Arial"/>
                <a:cs typeface="Arial"/>
              </a:rPr>
              <a:t>20</a:t>
            </a:r>
            <a:r>
              <a:rPr lang="ru-RU" sz="1400" b="1" spc="-10" dirty="0" smtClean="0">
                <a:latin typeface="Arial"/>
                <a:cs typeface="Arial"/>
              </a:rPr>
              <a:t>20</a:t>
            </a:r>
            <a:r>
              <a:rPr sz="1400" b="1" spc="-35" dirty="0" smtClean="0">
                <a:latin typeface="Arial"/>
                <a:cs typeface="Arial"/>
              </a:rPr>
              <a:t> </a:t>
            </a:r>
            <a:r>
              <a:rPr sz="1400" b="1" spc="-25" dirty="0" smtClean="0">
                <a:latin typeface="Arial"/>
                <a:cs typeface="Arial"/>
              </a:rPr>
              <a:t>г</a:t>
            </a:r>
            <a:r>
              <a:rPr sz="1400" b="1" spc="-35" dirty="0" smtClean="0">
                <a:latin typeface="Arial"/>
                <a:cs typeface="Arial"/>
              </a:rPr>
              <a:t>о</a:t>
            </a:r>
            <a:r>
              <a:rPr sz="1400" b="1" dirty="0" smtClean="0">
                <a:latin typeface="Arial"/>
                <a:cs typeface="Arial"/>
              </a:rPr>
              <a:t>ду</a:t>
            </a:r>
            <a:endParaRPr sz="1400" dirty="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400" b="1" dirty="0">
                <a:latin typeface="Arial"/>
                <a:cs typeface="Arial"/>
              </a:rPr>
              <a:t>-</a:t>
            </a:r>
            <a:r>
              <a:rPr sz="1400" b="1" spc="-5" dirty="0">
                <a:latin typeface="Arial"/>
                <a:cs typeface="Arial"/>
              </a:rPr>
              <a:t> </a:t>
            </a:r>
            <a:r>
              <a:rPr lang="ru-RU" sz="1400" b="1" spc="-5" dirty="0" smtClean="0">
                <a:latin typeface="Arial"/>
                <a:cs typeface="Arial"/>
              </a:rPr>
              <a:t>34,7 </a:t>
            </a:r>
            <a:r>
              <a:rPr sz="1400" b="1" spc="-20" dirty="0" err="1" smtClean="0">
                <a:latin typeface="Arial"/>
                <a:cs typeface="Arial"/>
              </a:rPr>
              <a:t>т</a:t>
            </a:r>
            <a:r>
              <a:rPr sz="1400" b="1" dirty="0" err="1" smtClean="0">
                <a:latin typeface="Arial"/>
                <a:cs typeface="Arial"/>
              </a:rPr>
              <a:t>ы</a:t>
            </a:r>
            <a:r>
              <a:rPr sz="1400" b="1" spc="-5" dirty="0" err="1" smtClean="0">
                <a:latin typeface="Arial"/>
                <a:cs typeface="Arial"/>
              </a:rPr>
              <a:t>с</a:t>
            </a:r>
            <a:r>
              <a:rPr lang="ru-RU" sz="1400" b="1" dirty="0">
                <a:latin typeface="Arial"/>
                <a:cs typeface="Arial"/>
              </a:rPr>
              <a:t>.</a:t>
            </a:r>
            <a:endParaRPr sz="1400" dirty="0">
              <a:latin typeface="Arial"/>
              <a:cs typeface="Arial"/>
            </a:endParaRPr>
          </a:p>
          <a:p>
            <a:pPr marL="12700" marR="6350" indent="0" algn="ctr">
              <a:lnSpc>
                <a:spcPct val="100000"/>
              </a:lnSpc>
            </a:pPr>
            <a:r>
              <a:rPr sz="1400" b="1" spc="-30" dirty="0" err="1">
                <a:latin typeface="Arial"/>
                <a:cs typeface="Arial"/>
              </a:rPr>
              <a:t>р</a:t>
            </a:r>
            <a:r>
              <a:rPr sz="1400" b="1" spc="-50" dirty="0" err="1">
                <a:latin typeface="Arial"/>
                <a:cs typeface="Arial"/>
              </a:rPr>
              <a:t>у</a:t>
            </a:r>
            <a:r>
              <a:rPr sz="1400" b="1" spc="-40" dirty="0" err="1">
                <a:latin typeface="Arial"/>
                <a:cs typeface="Arial"/>
              </a:rPr>
              <a:t>б</a:t>
            </a:r>
            <a:r>
              <a:rPr sz="1400" b="1" spc="-30" dirty="0" err="1">
                <a:latin typeface="Arial"/>
                <a:cs typeface="Arial"/>
              </a:rPr>
              <a:t>л</a:t>
            </a:r>
            <a:r>
              <a:rPr sz="1400" b="1" dirty="0" err="1">
                <a:latin typeface="Arial"/>
                <a:cs typeface="Arial"/>
              </a:rPr>
              <a:t>ей</a:t>
            </a:r>
            <a:r>
              <a:rPr sz="1400" b="1" spc="40" dirty="0">
                <a:latin typeface="Arial"/>
                <a:cs typeface="Arial"/>
              </a:rPr>
              <a:t> </a:t>
            </a:r>
            <a:r>
              <a:rPr sz="1400" b="1" dirty="0" err="1" smtClean="0">
                <a:latin typeface="Arial"/>
                <a:cs typeface="Arial"/>
              </a:rPr>
              <a:t>на</a:t>
            </a:r>
            <a:r>
              <a:rPr sz="1400" b="1" dirty="0" smtClean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1 жи</a:t>
            </a:r>
            <a:r>
              <a:rPr sz="1400" b="1" spc="-20" dirty="0">
                <a:latin typeface="Arial"/>
                <a:cs typeface="Arial"/>
              </a:rPr>
              <a:t>т</a:t>
            </a:r>
            <a:r>
              <a:rPr sz="1400" b="1" dirty="0">
                <a:latin typeface="Arial"/>
                <a:cs typeface="Arial"/>
              </a:rPr>
              <a:t>еля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8" name="object 21"/>
          <p:cNvSpPr txBox="1"/>
          <p:nvPr/>
        </p:nvSpPr>
        <p:spPr>
          <a:xfrm flipH="1">
            <a:off x="7500959" y="4714884"/>
            <a:ext cx="1428760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765" algn="ctr">
              <a:lnSpc>
                <a:spcPct val="100000"/>
              </a:lnSpc>
            </a:pPr>
            <a:r>
              <a:rPr sz="1400" b="1" spc="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164288" y="5059579"/>
            <a:ext cx="1763100" cy="1071570"/>
          </a:xfrm>
          <a:prstGeom prst="roundRect">
            <a:avLst/>
          </a:prstGeom>
          <a:solidFill>
            <a:srgbClr val="A9DCF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4765" lvl="0" algn="ctr"/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В </a:t>
            </a:r>
            <a:r>
              <a:rPr lang="ru-RU" sz="1400" b="1" spc="-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2022 </a:t>
            </a:r>
            <a:r>
              <a:rPr lang="ru-RU" sz="1400" b="1" spc="-35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25" dirty="0">
                <a:solidFill>
                  <a:prstClr val="black"/>
                </a:solidFill>
                <a:latin typeface="Arial"/>
                <a:cs typeface="Arial"/>
              </a:rPr>
              <a:t>г</a:t>
            </a:r>
            <a:r>
              <a:rPr lang="ru-RU" sz="1400" b="1" spc="-35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ду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59690" lvl="0" algn="ctr"/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-</a:t>
            </a:r>
            <a:r>
              <a:rPr lang="ru-RU" sz="1400" b="1" spc="-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5" dirty="0" smtClean="0">
                <a:solidFill>
                  <a:prstClr val="black"/>
                </a:solidFill>
                <a:latin typeface="Arial"/>
                <a:cs typeface="Arial"/>
              </a:rPr>
              <a:t>35,6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25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2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ыс.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75260" marR="6350" lvl="0" indent="-163195" algn="ctr"/>
            <a:r>
              <a:rPr lang="ru-RU" sz="1400" b="1" spc="-30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lang="ru-RU" sz="1400" b="1" spc="-50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lang="ru-RU" sz="1400" b="1" spc="-40" dirty="0">
                <a:solidFill>
                  <a:prstClr val="black"/>
                </a:solidFill>
                <a:latin typeface="Arial"/>
                <a:cs typeface="Arial"/>
              </a:rPr>
              <a:t>б</a:t>
            </a:r>
            <a:r>
              <a:rPr lang="ru-RU" sz="1400" b="1" spc="-30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ей</a:t>
            </a:r>
            <a:r>
              <a:rPr lang="ru-RU" sz="1400" b="1" spc="4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на                    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1 жи</a:t>
            </a:r>
            <a:r>
              <a:rPr lang="ru-RU" sz="1400" b="1" spc="-2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ел</a:t>
            </a:r>
            <a:r>
              <a:rPr lang="ru-RU" sz="1400" b="1" spc="-10" dirty="0">
                <a:solidFill>
                  <a:prstClr val="black"/>
                </a:solidFill>
                <a:latin typeface="Arial"/>
                <a:cs typeface="Arial"/>
              </a:rPr>
              <a:t>я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491880" y="5595364"/>
            <a:ext cx="1944216" cy="1071570"/>
          </a:xfrm>
          <a:prstGeom prst="roundRect">
            <a:avLst/>
          </a:prstGeom>
          <a:solidFill>
            <a:srgbClr val="A9DCF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4765" lvl="0" algn="ctr"/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В </a:t>
            </a:r>
            <a:r>
              <a:rPr lang="ru-RU" sz="1400" b="1" spc="-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20</a:t>
            </a:r>
            <a:r>
              <a:rPr lang="ru-RU" sz="1400" b="1" spc="-10" dirty="0" smtClean="0">
                <a:solidFill>
                  <a:prstClr val="black"/>
                </a:solidFill>
                <a:latin typeface="Arial"/>
                <a:cs typeface="Arial"/>
              </a:rPr>
              <a:t>23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35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25" dirty="0">
                <a:solidFill>
                  <a:prstClr val="black"/>
                </a:solidFill>
                <a:latin typeface="Arial"/>
                <a:cs typeface="Arial"/>
              </a:rPr>
              <a:t>г</a:t>
            </a:r>
            <a:r>
              <a:rPr lang="ru-RU" sz="1400" b="1" spc="-35" dirty="0">
                <a:solidFill>
                  <a:prstClr val="black"/>
                </a:solidFill>
                <a:latin typeface="Arial"/>
                <a:cs typeface="Arial"/>
              </a:rPr>
              <a:t>о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ду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59690" lvl="0" algn="ctr"/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-</a:t>
            </a:r>
            <a:r>
              <a:rPr lang="ru-RU" sz="1400" b="1" spc="-5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5" dirty="0" smtClean="0">
                <a:solidFill>
                  <a:prstClr val="black"/>
                </a:solidFill>
                <a:latin typeface="Arial"/>
                <a:cs typeface="Arial"/>
              </a:rPr>
              <a:t>37,0 </a:t>
            </a:r>
            <a:r>
              <a:rPr lang="ru-RU" sz="1400" b="1" spc="-25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spc="-2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ыс.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75260" marR="6350" lvl="0" indent="-163195" algn="ctr"/>
            <a:r>
              <a:rPr lang="ru-RU" sz="1400" b="1" spc="-30" dirty="0">
                <a:solidFill>
                  <a:prstClr val="black"/>
                </a:solidFill>
                <a:latin typeface="Arial"/>
                <a:cs typeface="Arial"/>
              </a:rPr>
              <a:t>р</a:t>
            </a:r>
            <a:r>
              <a:rPr lang="ru-RU" sz="1400" b="1" spc="-50" dirty="0">
                <a:solidFill>
                  <a:prstClr val="black"/>
                </a:solidFill>
                <a:latin typeface="Arial"/>
                <a:cs typeface="Arial"/>
              </a:rPr>
              <a:t>у</a:t>
            </a:r>
            <a:r>
              <a:rPr lang="ru-RU" sz="1400" b="1" spc="-40" dirty="0">
                <a:solidFill>
                  <a:prstClr val="black"/>
                </a:solidFill>
                <a:latin typeface="Arial"/>
                <a:cs typeface="Arial"/>
              </a:rPr>
              <a:t>б</a:t>
            </a:r>
            <a:r>
              <a:rPr lang="ru-RU" sz="1400" b="1" spc="-30" dirty="0">
                <a:solidFill>
                  <a:prstClr val="black"/>
                </a:solidFill>
                <a:latin typeface="Arial"/>
                <a:cs typeface="Arial"/>
              </a:rPr>
              <a:t>л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ей</a:t>
            </a:r>
            <a:r>
              <a:rPr lang="ru-RU" sz="1400" b="1" spc="4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на </a:t>
            </a:r>
            <a:r>
              <a:rPr lang="ru-RU" sz="1400" b="1" dirty="0" smtClean="0">
                <a:solidFill>
                  <a:prstClr val="black"/>
                </a:solidFill>
                <a:latin typeface="Arial"/>
                <a:cs typeface="Arial"/>
              </a:rPr>
              <a:t>                        1 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жи</a:t>
            </a:r>
            <a:r>
              <a:rPr lang="ru-RU" sz="1400" b="1" spc="-20" dirty="0">
                <a:solidFill>
                  <a:prstClr val="black"/>
                </a:solidFill>
                <a:latin typeface="Arial"/>
                <a:cs typeface="Arial"/>
              </a:rPr>
              <a:t>т</a:t>
            </a:r>
            <a:r>
              <a:rPr lang="ru-RU" sz="1400" b="1" dirty="0">
                <a:solidFill>
                  <a:prstClr val="black"/>
                </a:solidFill>
                <a:latin typeface="Arial"/>
                <a:cs typeface="Arial"/>
              </a:rPr>
              <a:t>ел</a:t>
            </a:r>
            <a:r>
              <a:rPr lang="ru-RU" sz="1400" b="1" spc="-10" dirty="0">
                <a:solidFill>
                  <a:prstClr val="black"/>
                </a:solidFill>
                <a:latin typeface="Arial"/>
                <a:cs typeface="Arial"/>
              </a:rPr>
              <a:t>я</a:t>
            </a:r>
            <a:endParaRPr lang="ru-RU" sz="14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graphicFrame>
        <p:nvGraphicFramePr>
          <p:cNvPr id="13" name="Диаграмм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4314147"/>
              </p:ext>
            </p:extLst>
          </p:nvPr>
        </p:nvGraphicFramePr>
        <p:xfrm>
          <a:off x="392878" y="836712"/>
          <a:ext cx="7995546" cy="2808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Rectangle 2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836712"/>
          </a:xfrm>
          <a:solidFill>
            <a:srgbClr val="66CCFF">
              <a:alpha val="0"/>
            </a:srgbClr>
          </a:solidFill>
          <a:ln>
            <a:noFill/>
          </a:ln>
        </p:spPr>
        <p:txBody>
          <a:bodyPr/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Сколько налоговых и неналоговых доходов поступает</a:t>
            </a: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консолидированный бюджет района</a:t>
            </a:r>
          </a:p>
        </p:txBody>
      </p:sp>
      <p:graphicFrame>
        <p:nvGraphicFramePr>
          <p:cNvPr id="45059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94824157"/>
              </p:ext>
            </p:extLst>
          </p:nvPr>
        </p:nvGraphicFramePr>
        <p:xfrm>
          <a:off x="250825" y="1124744"/>
          <a:ext cx="8569325" cy="47525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02" name="Лист" r:id="rId3" imgW="7322764" imgH="2834568" progId="Excel.Sheet.8">
                  <p:embed/>
                </p:oleObj>
              </mc:Choice>
              <mc:Fallback>
                <p:oleObj name="Лист" r:id="rId3" imgW="7322764" imgH="2834568" progId="Excel.Sheet.8">
                  <p:embed/>
                  <p:pic>
                    <p:nvPicPr>
                      <p:cNvPr id="0" name="Picture 6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1124744"/>
                        <a:ext cx="8569325" cy="475252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4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34080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Как зачисляются налоги на территории района</a:t>
            </a:r>
          </a:p>
        </p:txBody>
      </p:sp>
      <p:graphicFrame>
        <p:nvGraphicFramePr>
          <p:cNvPr id="76850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0976385"/>
              </p:ext>
            </p:extLst>
          </p:nvPr>
        </p:nvGraphicFramePr>
        <p:xfrm>
          <a:off x="107504" y="764706"/>
          <a:ext cx="8590411" cy="5952474"/>
        </p:xfrm>
        <a:graphic>
          <a:graphicData uri="http://schemas.openxmlformats.org/drawingml/2006/table">
            <a:tbl>
              <a:tblPr/>
              <a:tblGrid>
                <a:gridCol w="659260"/>
                <a:gridCol w="3816351"/>
                <a:gridCol w="2057400"/>
                <a:gridCol w="2057400"/>
              </a:tblGrid>
              <a:tr h="353917"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Налоги и сборы, установленные законодательством</a:t>
                      </a: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Уровни бюджета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34940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Бюджет муниципального района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Бюджеты поселений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7878">
                <a:tc rowSpan="8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Федеральные</a:t>
                      </a:r>
                    </a:p>
                  </a:txBody>
                  <a:tcPr marL="0" marR="0" marT="0" marB="0" vert="eaVert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1.Акцизы на нефтепродукты</a:t>
                      </a:r>
                    </a:p>
                  </a:txBody>
                  <a:tcPr marL="54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1,0582%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0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2.Налог на доходы физических лиц</a:t>
                      </a:r>
                    </a:p>
                  </a:txBody>
                  <a:tcPr marL="54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10%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40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3.Налоги со специальными налоговыми режимами, в том числе:</a:t>
                      </a:r>
                    </a:p>
                  </a:txBody>
                  <a:tcPr marL="54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50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налог, взимаемый в связи с применением упрощенной системы налогообложения 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99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единый налог на вмененный доход</a:t>
                      </a:r>
                    </a:p>
                  </a:txBody>
                  <a:tcPr marL="108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95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единый сельскохозяйственный налог</a:t>
                      </a:r>
                    </a:p>
                  </a:txBody>
                  <a:tcPr marL="108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50%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80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налог, взимаемый в связи с применением патентной системы налогообложения</a:t>
                      </a:r>
                    </a:p>
                  </a:txBody>
                  <a:tcPr marL="108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97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4.Государственная пошлина ( в зависимости от установленных полномочий)</a:t>
                      </a:r>
                    </a:p>
                  </a:txBody>
                  <a:tcPr marL="54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9207"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местные</a:t>
                      </a:r>
                    </a:p>
                  </a:txBody>
                  <a:tcPr marL="0" marR="0" marT="90000" marB="0" vert="eaVert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1.Налог на имущество физических лиц</a:t>
                      </a:r>
                    </a:p>
                  </a:txBody>
                  <a:tcPr marL="54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98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2. Земельный налог</a:t>
                      </a:r>
                    </a:p>
                  </a:txBody>
                  <a:tcPr marL="5400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-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100%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780" y="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239490" indent="9525" algn="ctr"/>
            <a:r>
              <a:rPr lang="ru-RU" sz="2400" b="1" spc="-32" dirty="0" smtClean="0">
                <a:solidFill>
                  <a:schemeClr val="bg1"/>
                </a:solidFill>
                <a:latin typeface="Arial"/>
                <a:cs typeface="Arial"/>
              </a:rPr>
              <a:t>Р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r>
              <a:rPr lang="ru-RU" sz="2400" b="1" spc="-28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lang="ru-RU" sz="2400" b="1" spc="-61" dirty="0" smtClean="0">
                <a:solidFill>
                  <a:schemeClr val="bg1"/>
                </a:solidFill>
                <a:latin typeface="Arial"/>
                <a:cs typeface="Arial"/>
              </a:rPr>
              <a:t>х</a:t>
            </a:r>
            <a:r>
              <a:rPr lang="ru-RU" sz="2400" b="1" spc="-28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16" dirty="0" smtClean="0">
                <a:solidFill>
                  <a:schemeClr val="bg1"/>
                </a:solidFill>
                <a:latin typeface="Arial"/>
                <a:cs typeface="Arial"/>
              </a:rPr>
              <a:t>ды</a:t>
            </a:r>
            <a:r>
              <a:rPr lang="ru-RU" sz="2400" b="1" spc="4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400" b="1" spc="-28" dirty="0" smtClean="0">
                <a:solidFill>
                  <a:schemeClr val="bg1"/>
                </a:solidFill>
                <a:latin typeface="Arial"/>
                <a:cs typeface="Arial"/>
              </a:rPr>
              <a:t>к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4" dirty="0" smtClean="0">
                <a:solidFill>
                  <a:schemeClr val="bg1"/>
                </a:solidFill>
                <a:latin typeface="Arial"/>
                <a:cs typeface="Arial"/>
              </a:rPr>
              <a:t>н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lang="ru-RU" sz="2400" b="1" spc="-57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лид</a:t>
            </a:r>
            <a:r>
              <a:rPr lang="ru-RU"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и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р</a:t>
            </a:r>
            <a:r>
              <a:rPr lang="ru-RU" sz="2400" b="1" spc="-8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36" dirty="0" smtClean="0">
                <a:solidFill>
                  <a:schemeClr val="bg1"/>
                </a:solidFill>
                <a:latin typeface="Arial"/>
                <a:cs typeface="Arial"/>
              </a:rPr>
              <a:t>в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r>
              <a:rPr lang="ru-RU" sz="2400" b="1" spc="-8" dirty="0" smtClean="0">
                <a:solidFill>
                  <a:schemeClr val="bg1"/>
                </a:solidFill>
                <a:latin typeface="Arial"/>
                <a:cs typeface="Arial"/>
              </a:rPr>
              <a:t>нн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28" dirty="0" smtClean="0">
                <a:solidFill>
                  <a:schemeClr val="bg1"/>
                </a:solidFill>
                <a:latin typeface="Arial"/>
                <a:cs typeface="Arial"/>
              </a:rPr>
              <a:t>г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12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б</a:t>
            </a:r>
            <a:r>
              <a:rPr lang="ru-RU" sz="2400" b="1" spc="-36" dirty="0" smtClean="0">
                <a:solidFill>
                  <a:schemeClr val="bg1"/>
                </a:solidFill>
                <a:latin typeface="Arial"/>
                <a:cs typeface="Arial"/>
              </a:rPr>
              <a:t>ю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д</a:t>
            </a:r>
            <a:r>
              <a:rPr lang="ru-RU" sz="2400" b="1" spc="-32" dirty="0" smtClean="0">
                <a:solidFill>
                  <a:schemeClr val="bg1"/>
                </a:solidFill>
                <a:latin typeface="Arial"/>
                <a:cs typeface="Arial"/>
              </a:rPr>
              <a:t>же</a:t>
            </a:r>
            <a:r>
              <a:rPr lang="ru-RU" sz="2400" b="1" spc="-40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а Тонкинского </a:t>
            </a:r>
            <a:r>
              <a:rPr lang="en-US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муниципального района</a:t>
            </a:r>
            <a:endParaRPr lang="ru-RU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76020493"/>
              </p:ext>
            </p:extLst>
          </p:nvPr>
        </p:nvGraphicFramePr>
        <p:xfrm>
          <a:off x="467544" y="1052736"/>
          <a:ext cx="8064896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68148410"/>
              </p:ext>
            </p:extLst>
          </p:nvPr>
        </p:nvGraphicFramePr>
        <p:xfrm>
          <a:off x="2195736" y="378904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784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4008758"/>
              </p:ext>
            </p:extLst>
          </p:nvPr>
        </p:nvGraphicFramePr>
        <p:xfrm>
          <a:off x="-67733" y="385233"/>
          <a:ext cx="9279467" cy="60875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67544" y="32296"/>
            <a:ext cx="83529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prstClr val="white"/>
                </a:solidFill>
                <a:ea typeface="+mj-ea"/>
                <a:cs typeface="+mj-cs"/>
              </a:rPr>
              <a:t>Каковы основные параметры районного бюджета</a:t>
            </a:r>
            <a:br>
              <a:rPr lang="ru-RU" sz="2400" b="1" dirty="0">
                <a:solidFill>
                  <a:prstClr val="white"/>
                </a:solidFill>
                <a:ea typeface="+mj-ea"/>
                <a:cs typeface="+mj-cs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648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56" name="Rectangle 12"/>
          <p:cNvSpPr>
            <a:spLocks noGrp="1"/>
          </p:cNvSpPr>
          <p:nvPr>
            <p:ph type="title"/>
          </p:nvPr>
        </p:nvSpPr>
        <p:spPr>
          <a:xfrm>
            <a:off x="385765" y="0"/>
            <a:ext cx="8229600" cy="922114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Из каких поступлений формируются доходы районного бюджета </a:t>
            </a:r>
          </a:p>
        </p:txBody>
      </p:sp>
      <p:sp>
        <p:nvSpPr>
          <p:cNvPr id="24657" name="Text Box 29"/>
          <p:cNvSpPr txBox="1">
            <a:spLocks noChangeArrowheads="1"/>
          </p:cNvSpPr>
          <p:nvPr/>
        </p:nvSpPr>
        <p:spPr bwMode="auto">
          <a:xfrm>
            <a:off x="684164" y="3951069"/>
            <a:ext cx="7992291" cy="369332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/>
              <a:t>исполнено </a:t>
            </a:r>
            <a:r>
              <a:rPr lang="ru-RU" b="1" dirty="0" smtClean="0"/>
              <a:t>2019               </a:t>
            </a:r>
            <a:r>
              <a:rPr lang="ru-RU" b="1" dirty="0"/>
              <a:t>ожидаемое  </a:t>
            </a:r>
            <a:r>
              <a:rPr lang="ru-RU" b="1" dirty="0" smtClean="0"/>
              <a:t>2020 </a:t>
            </a:r>
            <a:r>
              <a:rPr lang="ru-RU" b="1" dirty="0"/>
              <a:t>	    прогноз </a:t>
            </a:r>
            <a:r>
              <a:rPr lang="ru-RU" b="1" dirty="0" smtClean="0"/>
              <a:t>2021 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19944" y="6268015"/>
            <a:ext cx="8384504" cy="369332"/>
          </a:xfrm>
          <a:prstGeom prst="rect">
            <a:avLst/>
          </a:prstGeom>
          <a:solidFill>
            <a:srgbClr val="FFFF66"/>
          </a:solidFill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 smtClean="0"/>
              <a:t>          прогноз 2022 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364088" y="6268015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прогноз 2023 год</a:t>
            </a:r>
            <a:endParaRPr lang="ru-RU" b="1" dirty="0"/>
          </a:p>
        </p:txBody>
      </p:sp>
      <p:graphicFrame>
        <p:nvGraphicFramePr>
          <p:cNvPr id="17" name="Диаграмма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56115429"/>
              </p:ext>
            </p:extLst>
          </p:nvPr>
        </p:nvGraphicFramePr>
        <p:xfrm>
          <a:off x="1" y="908721"/>
          <a:ext cx="3923928" cy="3042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Диаграмма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1117767"/>
              </p:ext>
            </p:extLst>
          </p:nvPr>
        </p:nvGraphicFramePr>
        <p:xfrm>
          <a:off x="3275856" y="836712"/>
          <a:ext cx="3312368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0" name="Диаграмма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68234255"/>
              </p:ext>
            </p:extLst>
          </p:nvPr>
        </p:nvGraphicFramePr>
        <p:xfrm>
          <a:off x="35496" y="4320401"/>
          <a:ext cx="3816424" cy="19476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1" name="Диаграмма 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0621845"/>
              </p:ext>
            </p:extLst>
          </p:nvPr>
        </p:nvGraphicFramePr>
        <p:xfrm>
          <a:off x="4680309" y="4077072"/>
          <a:ext cx="4101143" cy="24482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33468919"/>
              </p:ext>
            </p:extLst>
          </p:nvPr>
        </p:nvGraphicFramePr>
        <p:xfrm>
          <a:off x="5796136" y="260647"/>
          <a:ext cx="3600400" cy="36904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69" name="Rectangle 4"/>
          <p:cNvSpPr>
            <a:spLocks noGrp="1"/>
          </p:cNvSpPr>
          <p:nvPr>
            <p:ph type="title" sz="quarter"/>
          </p:nvPr>
        </p:nvSpPr>
        <p:spPr>
          <a:xfrm>
            <a:off x="468315" y="0"/>
            <a:ext cx="8229600" cy="922337"/>
          </a:xfrm>
          <a:noFill/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Albertus Extra Bold"/>
              </a:rPr>
              <a:t>Что такое бюджет</a:t>
            </a:r>
          </a:p>
        </p:txBody>
      </p:sp>
      <p:graphicFrame>
        <p:nvGraphicFramePr>
          <p:cNvPr id="22567" name="Object 39"/>
          <p:cNvGraphicFramePr>
            <a:graphicFrameLocks noGrp="1" noChangeAspect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02028385"/>
              </p:ext>
            </p:extLst>
          </p:nvPr>
        </p:nvGraphicFramePr>
        <p:xfrm>
          <a:off x="684212" y="1844824"/>
          <a:ext cx="3887790" cy="25208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199" name="Диаграмма" r:id="rId3" imgW="4038600" imgH="2181149" progId="MSGraph.Chart.8">
                  <p:embed followColorScheme="full"/>
                </p:oleObj>
              </mc:Choice>
              <mc:Fallback>
                <p:oleObj name="Диаграмма" r:id="rId3" imgW="4038600" imgH="2181149" progId="MSGraph.Chart.8">
                  <p:embed followColorScheme="full"/>
                  <p:pic>
                    <p:nvPicPr>
                      <p:cNvPr id="0" name="Picture 16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2" y="1844824"/>
                        <a:ext cx="3887790" cy="2520804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68" name="Object 40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4109636583"/>
              </p:ext>
            </p:extLst>
          </p:nvPr>
        </p:nvGraphicFramePr>
        <p:xfrm>
          <a:off x="4852069" y="1934835"/>
          <a:ext cx="4040411" cy="24122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00" name="Диаграмма" r:id="rId5" imgW="4038600" imgH="2181149" progId="MSGraph.Chart.8">
                  <p:embed followColorScheme="full"/>
                </p:oleObj>
              </mc:Choice>
              <mc:Fallback>
                <p:oleObj name="Диаграмма" r:id="rId5" imgW="4038600" imgH="2181149" progId="MSGraph.Chart.8">
                  <p:embed followColorScheme="full"/>
                  <p:pic>
                    <p:nvPicPr>
                      <p:cNvPr id="0" name="Picture 16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2069" y="1934835"/>
                        <a:ext cx="4040411" cy="241226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70" name="Rectangle 7"/>
          <p:cNvSpPr>
            <a:spLocks noGrp="1"/>
          </p:cNvSpPr>
          <p:nvPr>
            <p:ph sz="quarter" idx="3"/>
          </p:nvPr>
        </p:nvSpPr>
        <p:spPr>
          <a:xfrm>
            <a:off x="457200" y="4149727"/>
            <a:ext cx="4038600" cy="1584325"/>
          </a:xfrm>
          <a:solidFill>
            <a:srgbClr val="FFFF99"/>
          </a:solidFill>
        </p:spPr>
        <p:txBody>
          <a:bodyPr/>
          <a:lstStyle/>
          <a:p>
            <a:r>
              <a:rPr lang="ru-RU" sz="1400" b="1" dirty="0" smtClean="0">
                <a:latin typeface="Arial" charset="0"/>
              </a:rPr>
              <a:t>В случае превышения расходов над доходами образуется дефицит бюджета ( необходимы источники покрытия дефицита, можно например использовать остатки средств или привлечь средства в долг)</a:t>
            </a:r>
          </a:p>
          <a:p>
            <a:endParaRPr lang="ru-RU" sz="1400" b="1" dirty="0" smtClean="0">
              <a:latin typeface="Arial" charset="0"/>
            </a:endParaRPr>
          </a:p>
        </p:txBody>
      </p:sp>
      <p:sp>
        <p:nvSpPr>
          <p:cNvPr id="22571" name="Rectangle 8"/>
          <p:cNvSpPr>
            <a:spLocks noGrp="1"/>
          </p:cNvSpPr>
          <p:nvPr>
            <p:ph sz="quarter" idx="4"/>
          </p:nvPr>
        </p:nvSpPr>
        <p:spPr>
          <a:xfrm>
            <a:off x="4648200" y="4221165"/>
            <a:ext cx="4038600" cy="1512887"/>
          </a:xfrm>
          <a:solidFill>
            <a:srgbClr val="FFFF99"/>
          </a:solidFill>
        </p:spPr>
        <p:txBody>
          <a:bodyPr/>
          <a:lstStyle/>
          <a:p>
            <a:r>
              <a:rPr lang="ru-RU" sz="1400" b="1" dirty="0" smtClean="0">
                <a:latin typeface="Arial" charset="0"/>
              </a:rPr>
              <a:t>В случае превышения доходов над расходами образуется профицит бюджета ( можно накапливать резервы, погашать имеющиеся долги)</a:t>
            </a:r>
          </a:p>
        </p:txBody>
      </p:sp>
      <p:sp>
        <p:nvSpPr>
          <p:cNvPr id="22572" name="Text Box 10"/>
          <p:cNvSpPr txBox="1">
            <a:spLocks noChangeArrowheads="1"/>
          </p:cNvSpPr>
          <p:nvPr/>
        </p:nvSpPr>
        <p:spPr bwMode="auto">
          <a:xfrm flipH="1">
            <a:off x="468315" y="6237288"/>
            <a:ext cx="82073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22573" name="Text Box 11"/>
          <p:cNvSpPr txBox="1">
            <a:spLocks noChangeArrowheads="1"/>
          </p:cNvSpPr>
          <p:nvPr/>
        </p:nvSpPr>
        <p:spPr bwMode="auto">
          <a:xfrm>
            <a:off x="539749" y="5805490"/>
            <a:ext cx="8135939" cy="830997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 dirty="0">
                <a:solidFill>
                  <a:schemeClr val="hlink"/>
                </a:solidFill>
              </a:rPr>
              <a:t>Сбалансированность бюджета по доходам и расходам – основополагающее требование, предъявляемое к органам, составляющим и утверждающим бюджет</a:t>
            </a:r>
            <a:r>
              <a:rPr lang="ru-RU" sz="1600" b="1" dirty="0"/>
              <a:t>.</a:t>
            </a:r>
          </a:p>
        </p:txBody>
      </p:sp>
      <p:sp>
        <p:nvSpPr>
          <p:cNvPr id="22574" name="Text Box 12"/>
          <p:cNvSpPr txBox="1">
            <a:spLocks noChangeArrowheads="1"/>
          </p:cNvSpPr>
          <p:nvPr/>
        </p:nvSpPr>
        <p:spPr bwMode="auto">
          <a:xfrm>
            <a:off x="250827" y="980728"/>
            <a:ext cx="842486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 dirty="0">
                <a:solidFill>
                  <a:schemeClr val="hlink"/>
                </a:solidFill>
              </a:rPr>
              <a:t>Бюджет – это форма образования и расходования денежных средств, </a:t>
            </a:r>
          </a:p>
          <a:p>
            <a:pPr algn="ctr"/>
            <a:r>
              <a:rPr lang="ru-RU" sz="1400" b="1" dirty="0">
                <a:solidFill>
                  <a:schemeClr val="hlink"/>
                </a:solidFill>
              </a:rPr>
              <a:t>предназначенных для финансового обеспечения задач и функций государства</a:t>
            </a:r>
          </a:p>
          <a:p>
            <a:pPr algn="ctr"/>
            <a:r>
              <a:rPr lang="ru-RU" sz="1400" b="1" dirty="0">
                <a:solidFill>
                  <a:schemeClr val="hlink"/>
                </a:solidFill>
              </a:rPr>
              <a:t> и местного самоуправления. Районный бюджет это план доходов и расходов </a:t>
            </a:r>
          </a:p>
          <a:p>
            <a:pPr algn="ctr"/>
            <a:r>
              <a:rPr lang="ru-RU" sz="1400" b="1" dirty="0">
                <a:solidFill>
                  <a:schemeClr val="hlink"/>
                </a:solidFill>
              </a:rPr>
              <a:t>Тонкинского муниципального района Нижегородской области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648072"/>
          </a:xfrm>
        </p:spPr>
        <p:txBody>
          <a:bodyPr/>
          <a:lstStyle/>
          <a:p>
            <a:r>
              <a:rPr lang="ru-RU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Структура доходов районного бюджета</a:t>
            </a:r>
            <a:r>
              <a:rPr lang="ru-RU" sz="24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813261403"/>
              </p:ext>
            </p:extLst>
          </p:nvPr>
        </p:nvGraphicFramePr>
        <p:xfrm>
          <a:off x="107506" y="692696"/>
          <a:ext cx="8856981" cy="6048672"/>
        </p:xfrm>
        <a:graphic>
          <a:graphicData uri="http://schemas.openxmlformats.org/drawingml/2006/table">
            <a:tbl>
              <a:tblPr/>
              <a:tblGrid>
                <a:gridCol w="2283877"/>
                <a:gridCol w="988750"/>
                <a:gridCol w="849490"/>
                <a:gridCol w="849490"/>
                <a:gridCol w="891268"/>
                <a:gridCol w="891268"/>
                <a:gridCol w="1044457"/>
                <a:gridCol w="1058381"/>
              </a:tblGrid>
              <a:tr h="552824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Факт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2019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Ожидаемое исполнение в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2020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году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Прогноз на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2021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Прогноз на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2022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Прогноз на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2023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4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млн.руб.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млн.руб.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681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Налоговые и неналоговые доходы всего,</a:t>
                      </a:r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 них: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61,0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65,4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63,8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68,0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72,7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33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Налоговые доходы, в том числе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59,0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59,5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61,7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65,8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70,4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933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Налог на доходы физических лиц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57,2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61,0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65,4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51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Упрощенная система налогообложения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51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Единый налог на вмененный доход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151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Неналоговые доходы, в том числе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12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Аренда земли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1,2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77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Аренда имущества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770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Безвозмездные поступления всего, из них:</a:t>
                      </a:r>
                    </a:p>
                  </a:txBody>
                  <a:tcPr marL="5281" marR="5281" marT="52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334,6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340,0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314,3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83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294,8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321,5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86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Дотации</a:t>
                      </a:r>
                    </a:p>
                  </a:txBody>
                  <a:tcPr marL="5281" marR="5281" marT="52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128,5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146,2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138,1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116,8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118,4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59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Субсидии</a:t>
                      </a:r>
                    </a:p>
                  </a:txBody>
                  <a:tcPr marL="5281" marR="5281" marT="52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50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Субвенции</a:t>
                      </a:r>
                    </a:p>
                  </a:txBody>
                  <a:tcPr marL="5281" marR="5281" marT="52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139,7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128,1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140,7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135,0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136,4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43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Иные межбюджетные трансферты</a:t>
                      </a:r>
                    </a:p>
                  </a:txBody>
                  <a:tcPr marL="5281" marR="5281" marT="52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29,0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43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Возврат остатков </a:t>
                      </a:r>
                    </a:p>
                  </a:txBody>
                  <a:tcPr marL="5281" marR="5281" marT="52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- 0,2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96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Всего доходов</a:t>
                      </a:r>
                    </a:p>
                  </a:txBody>
                  <a:tcPr marL="5281" marR="5281" marT="528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395,6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405,4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378,1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</a:t>
                      </a: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362,8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394,2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281" marR="5281" marT="5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2337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2277229"/>
              </p:ext>
            </p:extLst>
          </p:nvPr>
        </p:nvGraphicFramePr>
        <p:xfrm>
          <a:off x="179512" y="44624"/>
          <a:ext cx="8784976" cy="66967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04538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ject 19"/>
          <p:cNvSpPr/>
          <p:nvPr/>
        </p:nvSpPr>
        <p:spPr>
          <a:xfrm>
            <a:off x="5279607" y="852502"/>
            <a:ext cx="412183" cy="43152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dirty="0"/>
          </a:p>
        </p:txBody>
      </p:sp>
      <p:sp>
        <p:nvSpPr>
          <p:cNvPr id="25" name="object 25"/>
          <p:cNvSpPr txBox="1"/>
          <p:nvPr/>
        </p:nvSpPr>
        <p:spPr>
          <a:xfrm>
            <a:off x="107504" y="214290"/>
            <a:ext cx="8928992" cy="35719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0257" marR="10257" algn="ctr"/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Приоритеты бюджетных расходов на 2021-2023 годы</a:t>
            </a:r>
            <a:endParaRPr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66561" name="Rectangle 1"/>
          <p:cNvSpPr>
            <a:spLocks noChangeArrowheads="1"/>
          </p:cNvSpPr>
          <p:nvPr/>
        </p:nvSpPr>
        <p:spPr bwMode="auto">
          <a:xfrm>
            <a:off x="295997" y="1299846"/>
            <a:ext cx="8496944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Содействие устойчивому развитию экономики района, обеспечение мер финансовой поддержки организаций, пострадавших от распространения коронавирусной инфекции;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ru-RU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Софинансирование социально-значимых расходов органов местного самоуправления;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жилищных программ. Формирование комфортной городской среды;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реализация муниципальных программ, направленных на содействие устойчивому развитию экономики Тонкинского муниципального района Нижегородской области, в том числе программ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приоритетных отраслей экономики, поддержки сельскохозяйственного производства, а также малого бизнеса и предпринимательства.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object 3"/>
          <p:cNvSpPr>
            <a:spLocks noGrp="1"/>
          </p:cNvSpPr>
          <p:nvPr>
            <p:ph type="title"/>
          </p:nvPr>
        </p:nvSpPr>
        <p:spPr>
          <a:xfrm>
            <a:off x="0" y="0"/>
            <a:ext cx="9080502" cy="715195"/>
          </a:xfrm>
        </p:spPr>
        <p:txBody>
          <a:bodyPr wrap="square" lIns="0" tIns="47878" rIns="0" bIns="0">
            <a:spAutoFit/>
          </a:bodyPr>
          <a:lstStyle/>
          <a:p>
            <a:pPr marL="796925" indent="-566738">
              <a:lnSpc>
                <a:spcPts val="2588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Сколько средств районного бюджета в 202</a:t>
            </a: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году распределено в рамках муниципальных программ </a:t>
            </a:r>
          </a:p>
        </p:txBody>
      </p:sp>
      <p:sp>
        <p:nvSpPr>
          <p:cNvPr id="140292" name="object 7"/>
          <p:cNvSpPr>
            <a:spLocks noChangeArrowheads="1"/>
          </p:cNvSpPr>
          <p:nvPr/>
        </p:nvSpPr>
        <p:spPr bwMode="auto">
          <a:xfrm>
            <a:off x="8724901" y="6321427"/>
            <a:ext cx="374651" cy="276999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0299" name="object 18"/>
          <p:cNvSpPr txBox="1">
            <a:spLocks noChangeArrowheads="1"/>
          </p:cNvSpPr>
          <p:nvPr/>
        </p:nvSpPr>
        <p:spPr bwMode="auto">
          <a:xfrm>
            <a:off x="2448564" y="1196752"/>
            <a:ext cx="4714908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algn="ctr"/>
            <a:r>
              <a:rPr lang="ru-RU" sz="2200" b="1" dirty="0" smtClean="0">
                <a:latin typeface="Candara" pitchFamily="34" charset="0"/>
              </a:rPr>
              <a:t>Всего расходы районного бюджета </a:t>
            </a:r>
            <a:r>
              <a:rPr lang="en-US" sz="2200" b="1" dirty="0" smtClean="0">
                <a:latin typeface="Candara" pitchFamily="34" charset="0"/>
              </a:rPr>
              <a:t>378143,6 </a:t>
            </a:r>
            <a:r>
              <a:rPr lang="ru-RU" sz="2200" b="1" dirty="0" smtClean="0">
                <a:latin typeface="Candara" pitchFamily="34" charset="0"/>
              </a:rPr>
              <a:t>тыс</a:t>
            </a:r>
            <a:r>
              <a:rPr lang="ru-RU" sz="2200" b="1" dirty="0">
                <a:latin typeface="Candara" pitchFamily="34" charset="0"/>
              </a:rPr>
              <a:t>. руб.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04" name="object 23"/>
          <p:cNvSpPr txBox="1">
            <a:spLocks noChangeArrowheads="1"/>
          </p:cNvSpPr>
          <p:nvPr/>
        </p:nvSpPr>
        <p:spPr bwMode="auto">
          <a:xfrm>
            <a:off x="179512" y="3006274"/>
            <a:ext cx="2625729" cy="218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>
              <a:lnSpc>
                <a:spcPct val="92000"/>
              </a:lnSpc>
            </a:pPr>
            <a:r>
              <a:rPr lang="ru-RU" sz="2200" b="1" dirty="0">
                <a:latin typeface="Candara" pitchFamily="34" charset="0"/>
              </a:rPr>
              <a:t>Программные</a:t>
            </a:r>
            <a:r>
              <a:rPr lang="en-US" sz="2200" b="1" dirty="0">
                <a:latin typeface="Candara" pitchFamily="34" charset="0"/>
              </a:rPr>
              <a:t> </a:t>
            </a:r>
            <a:r>
              <a:rPr lang="ru-RU" sz="2200" b="1" dirty="0">
                <a:latin typeface="Candara" pitchFamily="34" charset="0"/>
              </a:rPr>
              <a:t>расходы</a:t>
            </a:r>
            <a:r>
              <a:rPr lang="en-US" sz="2200" b="1" dirty="0">
                <a:latin typeface="Candara" pitchFamily="34" charset="0"/>
              </a:rPr>
              <a:t> </a:t>
            </a:r>
            <a:r>
              <a:rPr lang="ru-RU" sz="2200" b="1" dirty="0">
                <a:latin typeface="Candara" pitchFamily="34" charset="0"/>
              </a:rPr>
              <a:t>по</a:t>
            </a:r>
            <a:r>
              <a:rPr lang="en-US" sz="2200" b="1" dirty="0">
                <a:latin typeface="Candara" pitchFamily="34" charset="0"/>
              </a:rPr>
              <a:t> </a:t>
            </a:r>
            <a:r>
              <a:rPr lang="ru-RU" sz="2200" b="1" dirty="0">
                <a:latin typeface="Candara" pitchFamily="34" charset="0"/>
              </a:rPr>
              <a:t>19</a:t>
            </a:r>
            <a:r>
              <a:rPr lang="en-US" sz="2200" b="1" dirty="0">
                <a:latin typeface="Candara" pitchFamily="34" charset="0"/>
              </a:rPr>
              <a:t> </a:t>
            </a:r>
            <a:r>
              <a:rPr lang="ru-RU" sz="2200" b="1" dirty="0">
                <a:latin typeface="Candara" pitchFamily="34" charset="0"/>
              </a:rPr>
              <a:t>муниципальным программам ( три программы не имеют финансирования):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09" name="object 28"/>
          <p:cNvSpPr txBox="1">
            <a:spLocks noChangeArrowheads="1"/>
          </p:cNvSpPr>
          <p:nvPr/>
        </p:nvSpPr>
        <p:spPr bwMode="auto">
          <a:xfrm>
            <a:off x="777372" y="5560204"/>
            <a:ext cx="2386713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algn="ctr"/>
            <a:r>
              <a:rPr lang="en-US" sz="2200" b="1" dirty="0" smtClean="0">
                <a:latin typeface="Candara" pitchFamily="34" charset="0"/>
              </a:rPr>
              <a:t>340364,5 </a:t>
            </a:r>
            <a:r>
              <a:rPr lang="ru-RU" sz="2200" b="1" dirty="0" smtClean="0">
                <a:latin typeface="Candara" pitchFamily="34" charset="0"/>
              </a:rPr>
              <a:t>тыс</a:t>
            </a:r>
            <a:r>
              <a:rPr lang="ru-RU" sz="2200" b="1" dirty="0">
                <a:latin typeface="Candara" pitchFamily="34" charset="0"/>
              </a:rPr>
              <a:t>. руб. </a:t>
            </a:r>
            <a:r>
              <a:rPr lang="en-US" sz="2200" b="1" dirty="0" smtClean="0">
                <a:latin typeface="Candara" pitchFamily="34" charset="0"/>
              </a:rPr>
              <a:t>90,0</a:t>
            </a:r>
            <a:r>
              <a:rPr lang="ru-RU" sz="2200" b="1" dirty="0" smtClean="0">
                <a:latin typeface="Candara" pitchFamily="34" charset="0"/>
              </a:rPr>
              <a:t> %</a:t>
            </a:r>
            <a:endParaRPr lang="ru-RU" sz="2200" b="1" dirty="0">
              <a:latin typeface="Candara" pitchFamily="34" charset="0"/>
            </a:endParaRPr>
          </a:p>
        </p:txBody>
      </p:sp>
      <p:sp>
        <p:nvSpPr>
          <p:cNvPr id="140314" name="object 34"/>
          <p:cNvSpPr txBox="1">
            <a:spLocks noChangeArrowheads="1"/>
          </p:cNvSpPr>
          <p:nvPr/>
        </p:nvSpPr>
        <p:spPr bwMode="auto">
          <a:xfrm>
            <a:off x="6845301" y="3006274"/>
            <a:ext cx="20669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200" b="1" dirty="0">
                <a:latin typeface="Candara" pitchFamily="34" charset="0"/>
              </a:rPr>
              <a:t>Непрограммные</a:t>
            </a:r>
            <a:endParaRPr lang="ru-RU" sz="2200" dirty="0">
              <a:latin typeface="Candara" pitchFamily="34" charset="0"/>
            </a:endParaRPr>
          </a:p>
          <a:p>
            <a:pPr algn="ctr">
              <a:lnSpc>
                <a:spcPts val="2425"/>
              </a:lnSpc>
            </a:pPr>
            <a:r>
              <a:rPr lang="ru-RU" sz="2200" b="1" dirty="0">
                <a:latin typeface="Candara" pitchFamily="34" charset="0"/>
              </a:rPr>
              <a:t>расходы: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19" name="object 39"/>
          <p:cNvSpPr txBox="1">
            <a:spLocks noChangeArrowheads="1"/>
          </p:cNvSpPr>
          <p:nvPr/>
        </p:nvSpPr>
        <p:spPr bwMode="auto">
          <a:xfrm>
            <a:off x="6347669" y="5517232"/>
            <a:ext cx="2382967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algn="ctr"/>
            <a:r>
              <a:rPr lang="en-US" sz="2200" b="1" dirty="0" smtClean="0">
                <a:latin typeface="Candara" pitchFamily="34" charset="0"/>
              </a:rPr>
              <a:t>37779,1 </a:t>
            </a:r>
            <a:r>
              <a:rPr lang="ru-RU" sz="2200" b="1" dirty="0" smtClean="0">
                <a:latin typeface="Candara" pitchFamily="34" charset="0"/>
              </a:rPr>
              <a:t>тыс</a:t>
            </a:r>
            <a:r>
              <a:rPr lang="ru-RU" sz="2200" b="1" dirty="0">
                <a:latin typeface="Candara" pitchFamily="34" charset="0"/>
              </a:rPr>
              <a:t>. руб. </a:t>
            </a:r>
            <a:endParaRPr lang="en-US" sz="2200" b="1" dirty="0" smtClean="0">
              <a:latin typeface="Candara" pitchFamily="34" charset="0"/>
            </a:endParaRPr>
          </a:p>
          <a:p>
            <a:pPr marL="12700" algn="ctr"/>
            <a:r>
              <a:rPr lang="ru-RU" sz="2200" b="1" dirty="0" smtClean="0">
                <a:latin typeface="Candara" pitchFamily="34" charset="0"/>
              </a:rPr>
              <a:t>1</a:t>
            </a:r>
            <a:r>
              <a:rPr lang="en-US" sz="2200" b="1" dirty="0" smtClean="0">
                <a:latin typeface="Candara" pitchFamily="34" charset="0"/>
              </a:rPr>
              <a:t>0</a:t>
            </a:r>
            <a:r>
              <a:rPr lang="ru-RU" sz="2200" b="1" dirty="0" smtClean="0">
                <a:latin typeface="Candara" pitchFamily="34" charset="0"/>
              </a:rPr>
              <a:t> %</a:t>
            </a:r>
            <a:endParaRPr lang="ru-RU" sz="2200" b="1" dirty="0">
              <a:latin typeface="Candara" pitchFamily="34" charset="0"/>
            </a:endParaRPr>
          </a:p>
        </p:txBody>
      </p:sp>
      <p:sp>
        <p:nvSpPr>
          <p:cNvPr id="33" name="Стрелка вниз 32"/>
          <p:cNvSpPr/>
          <p:nvPr/>
        </p:nvSpPr>
        <p:spPr>
          <a:xfrm rot="2700000">
            <a:off x="2374602" y="1997890"/>
            <a:ext cx="48463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Стрелка вниз 33"/>
          <p:cNvSpPr/>
          <p:nvPr/>
        </p:nvSpPr>
        <p:spPr>
          <a:xfrm rot="-2700000">
            <a:off x="6322036" y="2014433"/>
            <a:ext cx="48463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5298" name="Picture 2" descr="Y:\Тонкино\2020 год\!!!Тонкино!!!\Фото\Тонкино август 2020\DSC_117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439" y="2778801"/>
            <a:ext cx="3611913" cy="2407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object 3"/>
          <p:cNvSpPr>
            <a:spLocks noGrp="1"/>
          </p:cNvSpPr>
          <p:nvPr>
            <p:ph type="title"/>
          </p:nvPr>
        </p:nvSpPr>
        <p:spPr>
          <a:xfrm>
            <a:off x="-14519" y="0"/>
            <a:ext cx="9080503" cy="715195"/>
          </a:xfrm>
        </p:spPr>
        <p:txBody>
          <a:bodyPr wrap="square" lIns="0" tIns="47878" rIns="0" bIns="0">
            <a:spAutoFit/>
          </a:bodyPr>
          <a:lstStyle/>
          <a:p>
            <a:pPr marL="796925" indent="-566738">
              <a:lnSpc>
                <a:spcPts val="2588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Сколько средств районного бюджета в 202</a:t>
            </a: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году распределено в рамках муниципальных программ </a:t>
            </a:r>
          </a:p>
        </p:txBody>
      </p:sp>
      <p:sp>
        <p:nvSpPr>
          <p:cNvPr id="140292" name="object 7"/>
          <p:cNvSpPr>
            <a:spLocks noChangeArrowheads="1"/>
          </p:cNvSpPr>
          <p:nvPr/>
        </p:nvSpPr>
        <p:spPr bwMode="auto">
          <a:xfrm>
            <a:off x="8724901" y="6321427"/>
            <a:ext cx="374651" cy="276999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0299" name="object 18"/>
          <p:cNvSpPr txBox="1">
            <a:spLocks noChangeArrowheads="1"/>
          </p:cNvSpPr>
          <p:nvPr/>
        </p:nvSpPr>
        <p:spPr bwMode="auto">
          <a:xfrm>
            <a:off x="2448564" y="1196752"/>
            <a:ext cx="4714908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algn="ctr"/>
            <a:r>
              <a:rPr lang="ru-RU" sz="2200" b="1" dirty="0" smtClean="0">
                <a:latin typeface="Candara" pitchFamily="34" charset="0"/>
              </a:rPr>
              <a:t>Всего расходы районного бюджета </a:t>
            </a:r>
            <a:r>
              <a:rPr lang="en-US" sz="2200" b="1" dirty="0" smtClean="0">
                <a:latin typeface="Candara" pitchFamily="34" charset="0"/>
              </a:rPr>
              <a:t>3</a:t>
            </a:r>
            <a:r>
              <a:rPr lang="ru-RU" sz="2200" b="1" dirty="0" smtClean="0">
                <a:latin typeface="Candara" pitchFamily="34" charset="0"/>
              </a:rPr>
              <a:t>62</a:t>
            </a:r>
            <a:r>
              <a:rPr lang="en-US" sz="2200" b="1" dirty="0" smtClean="0">
                <a:latin typeface="Candara" pitchFamily="34" charset="0"/>
              </a:rPr>
              <a:t>823,9</a:t>
            </a:r>
            <a:r>
              <a:rPr lang="ru-RU" sz="2200" b="1" dirty="0" smtClean="0">
                <a:latin typeface="Candara" pitchFamily="34" charset="0"/>
              </a:rPr>
              <a:t> тыс</a:t>
            </a:r>
            <a:r>
              <a:rPr lang="ru-RU" sz="2200" b="1" dirty="0">
                <a:latin typeface="Candara" pitchFamily="34" charset="0"/>
              </a:rPr>
              <a:t>. руб.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04" name="object 23"/>
          <p:cNvSpPr txBox="1">
            <a:spLocks noChangeArrowheads="1"/>
          </p:cNvSpPr>
          <p:nvPr/>
        </p:nvSpPr>
        <p:spPr bwMode="auto">
          <a:xfrm>
            <a:off x="179512" y="3006274"/>
            <a:ext cx="2625729" cy="218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>
              <a:lnSpc>
                <a:spcPct val="92000"/>
              </a:lnSpc>
            </a:pPr>
            <a:r>
              <a:rPr lang="ru-RU" sz="2200" b="1" dirty="0">
                <a:latin typeface="Candara" pitchFamily="34" charset="0"/>
              </a:rPr>
              <a:t>Программные</a:t>
            </a:r>
            <a:r>
              <a:rPr lang="en-US" sz="2200" b="1" dirty="0">
                <a:latin typeface="Candara" pitchFamily="34" charset="0"/>
              </a:rPr>
              <a:t> </a:t>
            </a:r>
            <a:r>
              <a:rPr lang="ru-RU" sz="2200" b="1" dirty="0">
                <a:latin typeface="Candara" pitchFamily="34" charset="0"/>
              </a:rPr>
              <a:t>расходы</a:t>
            </a:r>
            <a:r>
              <a:rPr lang="en-US" sz="2200" b="1" dirty="0">
                <a:latin typeface="Candara" pitchFamily="34" charset="0"/>
              </a:rPr>
              <a:t> </a:t>
            </a:r>
            <a:r>
              <a:rPr lang="ru-RU" sz="2200" b="1" dirty="0">
                <a:latin typeface="Candara" pitchFamily="34" charset="0"/>
              </a:rPr>
              <a:t>по</a:t>
            </a:r>
            <a:r>
              <a:rPr lang="en-US" sz="2200" b="1" dirty="0">
                <a:latin typeface="Candara" pitchFamily="34" charset="0"/>
              </a:rPr>
              <a:t> </a:t>
            </a:r>
            <a:r>
              <a:rPr lang="ru-RU" sz="2200" b="1" dirty="0">
                <a:latin typeface="Candara" pitchFamily="34" charset="0"/>
              </a:rPr>
              <a:t>19</a:t>
            </a:r>
            <a:r>
              <a:rPr lang="en-US" sz="2200" b="1" dirty="0">
                <a:latin typeface="Candara" pitchFamily="34" charset="0"/>
              </a:rPr>
              <a:t> </a:t>
            </a:r>
            <a:r>
              <a:rPr lang="ru-RU" sz="2200" b="1" dirty="0">
                <a:latin typeface="Candara" pitchFamily="34" charset="0"/>
              </a:rPr>
              <a:t>муниципальным </a:t>
            </a:r>
            <a:r>
              <a:rPr lang="ru-RU" sz="2200" b="1" dirty="0" smtClean="0">
                <a:latin typeface="Candara" pitchFamily="34" charset="0"/>
              </a:rPr>
              <a:t>программам</a:t>
            </a:r>
          </a:p>
          <a:p>
            <a:pPr marL="12700">
              <a:lnSpc>
                <a:spcPct val="92000"/>
              </a:lnSpc>
            </a:pPr>
            <a:r>
              <a:rPr lang="ru-RU" sz="2200" b="1" dirty="0" smtClean="0">
                <a:latin typeface="Candara" pitchFamily="34" charset="0"/>
              </a:rPr>
              <a:t>(четыре </a:t>
            </a:r>
            <a:r>
              <a:rPr lang="ru-RU" sz="2200" b="1" dirty="0">
                <a:latin typeface="Candara" pitchFamily="34" charset="0"/>
              </a:rPr>
              <a:t>программы не имеют финансирования):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09" name="object 28"/>
          <p:cNvSpPr txBox="1">
            <a:spLocks noChangeArrowheads="1"/>
          </p:cNvSpPr>
          <p:nvPr/>
        </p:nvSpPr>
        <p:spPr bwMode="auto">
          <a:xfrm>
            <a:off x="678589" y="5327405"/>
            <a:ext cx="2592288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algn="ctr"/>
            <a:r>
              <a:rPr lang="en-US" sz="2200" b="1" dirty="0" smtClean="0">
                <a:latin typeface="Candara" pitchFamily="34" charset="0"/>
              </a:rPr>
              <a:t>33</a:t>
            </a:r>
            <a:r>
              <a:rPr lang="ru-RU" sz="2200" b="1" dirty="0" smtClean="0">
                <a:latin typeface="Candara" pitchFamily="34" charset="0"/>
              </a:rPr>
              <a:t>0</a:t>
            </a:r>
            <a:r>
              <a:rPr lang="en-US" sz="2200" b="1" dirty="0" smtClean="0">
                <a:latin typeface="Candara" pitchFamily="34" charset="0"/>
              </a:rPr>
              <a:t>429,6 </a:t>
            </a:r>
            <a:r>
              <a:rPr lang="ru-RU" sz="2200" b="1" dirty="0" smtClean="0">
                <a:latin typeface="Candara" pitchFamily="34" charset="0"/>
              </a:rPr>
              <a:t> тыс</a:t>
            </a:r>
            <a:r>
              <a:rPr lang="ru-RU" sz="2200" b="1" dirty="0">
                <a:latin typeface="Candara" pitchFamily="34" charset="0"/>
              </a:rPr>
              <a:t>. руб. </a:t>
            </a:r>
            <a:r>
              <a:rPr lang="ru-RU" sz="2200" b="1" dirty="0" smtClean="0">
                <a:latin typeface="Candara" pitchFamily="34" charset="0"/>
              </a:rPr>
              <a:t>91,1  %</a:t>
            </a:r>
            <a:endParaRPr lang="ru-RU" sz="2200" b="1" dirty="0">
              <a:latin typeface="Candara" pitchFamily="34" charset="0"/>
            </a:endParaRPr>
          </a:p>
        </p:txBody>
      </p:sp>
      <p:sp>
        <p:nvSpPr>
          <p:cNvPr id="140314" name="object 34"/>
          <p:cNvSpPr txBox="1">
            <a:spLocks noChangeArrowheads="1"/>
          </p:cNvSpPr>
          <p:nvPr/>
        </p:nvSpPr>
        <p:spPr bwMode="auto">
          <a:xfrm>
            <a:off x="6845301" y="3006274"/>
            <a:ext cx="20669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200" b="1" dirty="0">
                <a:latin typeface="Candara" pitchFamily="34" charset="0"/>
              </a:rPr>
              <a:t>Непрограммные</a:t>
            </a:r>
            <a:endParaRPr lang="ru-RU" sz="2200" dirty="0">
              <a:latin typeface="Candara" pitchFamily="34" charset="0"/>
            </a:endParaRPr>
          </a:p>
          <a:p>
            <a:pPr algn="ctr">
              <a:lnSpc>
                <a:spcPts val="2425"/>
              </a:lnSpc>
            </a:pPr>
            <a:r>
              <a:rPr lang="ru-RU" sz="2200" b="1" dirty="0">
                <a:latin typeface="Candara" pitchFamily="34" charset="0"/>
              </a:rPr>
              <a:t>расходы: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19" name="object 39"/>
          <p:cNvSpPr txBox="1">
            <a:spLocks noChangeArrowheads="1"/>
          </p:cNvSpPr>
          <p:nvPr/>
        </p:nvSpPr>
        <p:spPr bwMode="auto">
          <a:xfrm>
            <a:off x="6564352" y="3573016"/>
            <a:ext cx="2472143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algn="ctr"/>
            <a:r>
              <a:rPr lang="en-US" sz="2200" b="1" dirty="0" smtClean="0">
                <a:latin typeface="Candara" pitchFamily="34" charset="0"/>
              </a:rPr>
              <a:t>27394,3 </a:t>
            </a:r>
            <a:r>
              <a:rPr lang="ru-RU" sz="2200" b="1" dirty="0" smtClean="0">
                <a:latin typeface="Candara" pitchFamily="34" charset="0"/>
              </a:rPr>
              <a:t>тыс</a:t>
            </a:r>
            <a:r>
              <a:rPr lang="ru-RU" sz="2200" b="1" dirty="0">
                <a:latin typeface="Candara" pitchFamily="34" charset="0"/>
              </a:rPr>
              <a:t>. руб</a:t>
            </a:r>
            <a:r>
              <a:rPr lang="ru-RU" sz="2200" b="1" dirty="0" smtClean="0">
                <a:latin typeface="Candara" pitchFamily="34" charset="0"/>
              </a:rPr>
              <a:t>. </a:t>
            </a:r>
          </a:p>
          <a:p>
            <a:pPr marL="12700" algn="ctr"/>
            <a:r>
              <a:rPr lang="ru-RU" sz="2200" b="1" dirty="0" smtClean="0">
                <a:latin typeface="Candara" pitchFamily="34" charset="0"/>
              </a:rPr>
              <a:t>7,5 %</a:t>
            </a:r>
            <a:endParaRPr lang="ru-RU" sz="2200" b="1" dirty="0">
              <a:latin typeface="Candara" pitchFamily="34" charset="0"/>
            </a:endParaRPr>
          </a:p>
        </p:txBody>
      </p:sp>
      <p:sp>
        <p:nvSpPr>
          <p:cNvPr id="33" name="Стрелка вниз 32"/>
          <p:cNvSpPr/>
          <p:nvPr/>
        </p:nvSpPr>
        <p:spPr>
          <a:xfrm rot="2700000">
            <a:off x="2374602" y="1997890"/>
            <a:ext cx="48463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Стрелка вниз 33"/>
          <p:cNvSpPr/>
          <p:nvPr/>
        </p:nvSpPr>
        <p:spPr>
          <a:xfrm rot="-2700000">
            <a:off x="6322036" y="2014433"/>
            <a:ext cx="48463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6322" name="Picture 2" descr="Y:\Тонкино\2020 год\!!!Тонкино!!!\Фото\Тонкино август 2020\DSC_117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2345" y="2696261"/>
            <a:ext cx="4031079" cy="2687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 rot="10800000" flipV="1">
            <a:off x="6029147" y="5345750"/>
            <a:ext cx="311485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Candara" pitchFamily="34" charset="0"/>
              </a:rPr>
              <a:t>Условно утверждаемые </a:t>
            </a:r>
            <a:r>
              <a:rPr lang="ru-RU" sz="2000" b="1" dirty="0" smtClean="0">
                <a:latin typeface="Candara" pitchFamily="34" charset="0"/>
              </a:rPr>
              <a:t>расходы 5000,0 тыс. руб.      </a:t>
            </a:r>
          </a:p>
          <a:p>
            <a:r>
              <a:rPr lang="ru-RU" sz="2000" b="1" dirty="0" smtClean="0">
                <a:latin typeface="Candara" pitchFamily="34" charset="0"/>
              </a:rPr>
              <a:t>                   1,4 %</a:t>
            </a:r>
            <a:endParaRPr lang="ru-RU" sz="2000" b="1" dirty="0"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543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object 3"/>
          <p:cNvSpPr>
            <a:spLocks noGrp="1"/>
          </p:cNvSpPr>
          <p:nvPr>
            <p:ph type="title"/>
          </p:nvPr>
        </p:nvSpPr>
        <p:spPr>
          <a:xfrm>
            <a:off x="21367" y="0"/>
            <a:ext cx="9080502" cy="715195"/>
          </a:xfrm>
        </p:spPr>
        <p:txBody>
          <a:bodyPr wrap="square" lIns="0" tIns="47878" rIns="0" bIns="0">
            <a:spAutoFit/>
          </a:bodyPr>
          <a:lstStyle/>
          <a:p>
            <a:pPr marL="796925" indent="-566738">
              <a:lnSpc>
                <a:spcPts val="2588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Сколько средств районного бюджета в 202</a:t>
            </a: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году распределено в рамках муниципальных программ </a:t>
            </a:r>
          </a:p>
        </p:txBody>
      </p:sp>
      <p:sp>
        <p:nvSpPr>
          <p:cNvPr id="140292" name="object 7"/>
          <p:cNvSpPr>
            <a:spLocks noChangeArrowheads="1"/>
          </p:cNvSpPr>
          <p:nvPr/>
        </p:nvSpPr>
        <p:spPr bwMode="auto">
          <a:xfrm>
            <a:off x="8724901" y="6309320"/>
            <a:ext cx="374651" cy="276999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0299" name="object 18"/>
          <p:cNvSpPr txBox="1">
            <a:spLocks noChangeArrowheads="1"/>
          </p:cNvSpPr>
          <p:nvPr/>
        </p:nvSpPr>
        <p:spPr bwMode="auto">
          <a:xfrm>
            <a:off x="2448564" y="1196752"/>
            <a:ext cx="4714908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algn="ctr"/>
            <a:r>
              <a:rPr lang="ru-RU" sz="2200" b="1" dirty="0" smtClean="0">
                <a:latin typeface="Candara" pitchFamily="34" charset="0"/>
              </a:rPr>
              <a:t>Всего расходы районного бюджета </a:t>
            </a:r>
            <a:r>
              <a:rPr lang="en-US" sz="2200" b="1" dirty="0" smtClean="0">
                <a:latin typeface="Candara" pitchFamily="34" charset="0"/>
              </a:rPr>
              <a:t>3</a:t>
            </a:r>
            <a:r>
              <a:rPr lang="ru-RU" sz="2200" b="1" dirty="0" smtClean="0">
                <a:latin typeface="Candara" pitchFamily="34" charset="0"/>
              </a:rPr>
              <a:t>9</a:t>
            </a:r>
            <a:r>
              <a:rPr lang="en-US" sz="2200" b="1" dirty="0" smtClean="0">
                <a:latin typeface="Candara" pitchFamily="34" charset="0"/>
              </a:rPr>
              <a:t>4172,3</a:t>
            </a:r>
            <a:r>
              <a:rPr lang="ru-RU" sz="2200" b="1" dirty="0" smtClean="0">
                <a:latin typeface="Candara" pitchFamily="34" charset="0"/>
              </a:rPr>
              <a:t> тыс</a:t>
            </a:r>
            <a:r>
              <a:rPr lang="ru-RU" sz="2200" b="1" dirty="0">
                <a:latin typeface="Candara" pitchFamily="34" charset="0"/>
              </a:rPr>
              <a:t>. руб.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04" name="object 23"/>
          <p:cNvSpPr txBox="1">
            <a:spLocks noChangeArrowheads="1"/>
          </p:cNvSpPr>
          <p:nvPr/>
        </p:nvSpPr>
        <p:spPr bwMode="auto">
          <a:xfrm>
            <a:off x="179512" y="3006274"/>
            <a:ext cx="2625729" cy="218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>
              <a:lnSpc>
                <a:spcPct val="92000"/>
              </a:lnSpc>
            </a:pPr>
            <a:r>
              <a:rPr lang="ru-RU" sz="2200" b="1" dirty="0">
                <a:latin typeface="Candara" pitchFamily="34" charset="0"/>
              </a:rPr>
              <a:t>Программные</a:t>
            </a:r>
            <a:r>
              <a:rPr lang="en-US" sz="2200" b="1" dirty="0">
                <a:latin typeface="Candara" pitchFamily="34" charset="0"/>
              </a:rPr>
              <a:t> </a:t>
            </a:r>
            <a:r>
              <a:rPr lang="ru-RU" sz="2200" b="1" dirty="0">
                <a:latin typeface="Candara" pitchFamily="34" charset="0"/>
              </a:rPr>
              <a:t>расходы</a:t>
            </a:r>
            <a:r>
              <a:rPr lang="en-US" sz="2200" b="1" dirty="0">
                <a:latin typeface="Candara" pitchFamily="34" charset="0"/>
              </a:rPr>
              <a:t> </a:t>
            </a:r>
            <a:r>
              <a:rPr lang="ru-RU" sz="2200" b="1" dirty="0">
                <a:latin typeface="Candara" pitchFamily="34" charset="0"/>
              </a:rPr>
              <a:t>по</a:t>
            </a:r>
            <a:r>
              <a:rPr lang="en-US" sz="2200" b="1" dirty="0">
                <a:latin typeface="Candara" pitchFamily="34" charset="0"/>
              </a:rPr>
              <a:t> </a:t>
            </a:r>
            <a:r>
              <a:rPr lang="ru-RU" sz="2200" b="1" dirty="0">
                <a:latin typeface="Candara" pitchFamily="34" charset="0"/>
              </a:rPr>
              <a:t>19</a:t>
            </a:r>
            <a:r>
              <a:rPr lang="en-US" sz="2200" b="1" dirty="0">
                <a:latin typeface="Candara" pitchFamily="34" charset="0"/>
              </a:rPr>
              <a:t> </a:t>
            </a:r>
            <a:r>
              <a:rPr lang="ru-RU" sz="2200" b="1" dirty="0">
                <a:latin typeface="Candara" pitchFamily="34" charset="0"/>
              </a:rPr>
              <a:t>муниципальным программам </a:t>
            </a:r>
            <a:r>
              <a:rPr lang="ru-RU" sz="2200" b="1" dirty="0" smtClean="0">
                <a:latin typeface="Candara" pitchFamily="34" charset="0"/>
              </a:rPr>
              <a:t>               (четыре </a:t>
            </a:r>
            <a:r>
              <a:rPr lang="ru-RU" sz="2200" b="1" dirty="0">
                <a:latin typeface="Candara" pitchFamily="34" charset="0"/>
              </a:rPr>
              <a:t>программы не имеют финансирования):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09" name="object 28"/>
          <p:cNvSpPr txBox="1">
            <a:spLocks noChangeArrowheads="1"/>
          </p:cNvSpPr>
          <p:nvPr/>
        </p:nvSpPr>
        <p:spPr bwMode="auto">
          <a:xfrm>
            <a:off x="567930" y="5445224"/>
            <a:ext cx="2664296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algn="ctr"/>
            <a:r>
              <a:rPr lang="en-US" sz="2200" b="1" dirty="0" smtClean="0">
                <a:latin typeface="Candara" pitchFamily="34" charset="0"/>
              </a:rPr>
              <a:t>356292,2 </a:t>
            </a:r>
            <a:r>
              <a:rPr lang="ru-RU" sz="2200" b="1" dirty="0" smtClean="0">
                <a:latin typeface="Candara" pitchFamily="34" charset="0"/>
              </a:rPr>
              <a:t>тыс</a:t>
            </a:r>
            <a:r>
              <a:rPr lang="ru-RU" sz="2200" b="1" dirty="0">
                <a:latin typeface="Candara" pitchFamily="34" charset="0"/>
              </a:rPr>
              <a:t>. руб. </a:t>
            </a:r>
            <a:r>
              <a:rPr lang="ru-RU" sz="2200" b="1" dirty="0" smtClean="0">
                <a:latin typeface="Candara" pitchFamily="34" charset="0"/>
              </a:rPr>
              <a:t>90</a:t>
            </a:r>
            <a:r>
              <a:rPr lang="en-US" sz="2200" b="1" dirty="0" smtClean="0">
                <a:latin typeface="Candara" pitchFamily="34" charset="0"/>
              </a:rPr>
              <a:t>,</a:t>
            </a:r>
            <a:r>
              <a:rPr lang="ru-RU" sz="2200" b="1" dirty="0" smtClean="0">
                <a:latin typeface="Candara" pitchFamily="34" charset="0"/>
              </a:rPr>
              <a:t>4 %</a:t>
            </a:r>
            <a:endParaRPr lang="ru-RU" sz="2200" b="1" dirty="0">
              <a:latin typeface="Candara" pitchFamily="34" charset="0"/>
            </a:endParaRPr>
          </a:p>
        </p:txBody>
      </p:sp>
      <p:sp>
        <p:nvSpPr>
          <p:cNvPr id="140314" name="object 34"/>
          <p:cNvSpPr txBox="1">
            <a:spLocks noChangeArrowheads="1"/>
          </p:cNvSpPr>
          <p:nvPr/>
        </p:nvSpPr>
        <p:spPr bwMode="auto">
          <a:xfrm>
            <a:off x="6845301" y="3006274"/>
            <a:ext cx="20669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200" b="1" dirty="0">
                <a:latin typeface="Candara" pitchFamily="34" charset="0"/>
              </a:rPr>
              <a:t>Непрограммные</a:t>
            </a:r>
            <a:endParaRPr lang="ru-RU" sz="2200" dirty="0">
              <a:latin typeface="Candara" pitchFamily="34" charset="0"/>
            </a:endParaRPr>
          </a:p>
          <a:p>
            <a:pPr algn="ctr">
              <a:lnSpc>
                <a:spcPts val="2425"/>
              </a:lnSpc>
            </a:pPr>
            <a:r>
              <a:rPr lang="ru-RU" sz="2200" b="1" dirty="0">
                <a:latin typeface="Candara" pitchFamily="34" charset="0"/>
              </a:rPr>
              <a:t>расходы:</a:t>
            </a:r>
            <a:endParaRPr lang="ru-RU" sz="2200" dirty="0">
              <a:latin typeface="Candara" pitchFamily="34" charset="0"/>
            </a:endParaRPr>
          </a:p>
        </p:txBody>
      </p:sp>
      <p:sp>
        <p:nvSpPr>
          <p:cNvPr id="140319" name="object 39"/>
          <p:cNvSpPr txBox="1">
            <a:spLocks noChangeArrowheads="1"/>
          </p:cNvSpPr>
          <p:nvPr/>
        </p:nvSpPr>
        <p:spPr bwMode="auto">
          <a:xfrm>
            <a:off x="6963010" y="3652605"/>
            <a:ext cx="1838047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algn="ctr"/>
            <a:r>
              <a:rPr lang="en-US" sz="2200" b="1" dirty="0" smtClean="0">
                <a:latin typeface="Candara" pitchFamily="34" charset="0"/>
              </a:rPr>
              <a:t>27880,1  </a:t>
            </a:r>
            <a:r>
              <a:rPr lang="ru-RU" sz="2200" b="1" dirty="0" smtClean="0">
                <a:latin typeface="Candara" pitchFamily="34" charset="0"/>
              </a:rPr>
              <a:t>тыс</a:t>
            </a:r>
            <a:r>
              <a:rPr lang="ru-RU" sz="2200" b="1" dirty="0">
                <a:latin typeface="Candara" pitchFamily="34" charset="0"/>
              </a:rPr>
              <a:t>. руб. </a:t>
            </a:r>
            <a:r>
              <a:rPr lang="en-US" sz="2200" b="1" dirty="0" smtClean="0">
                <a:latin typeface="Candara" pitchFamily="34" charset="0"/>
              </a:rPr>
              <a:t>7,</a:t>
            </a:r>
            <a:r>
              <a:rPr lang="ru-RU" sz="2200" b="1" dirty="0" smtClean="0">
                <a:latin typeface="Candara" pitchFamily="34" charset="0"/>
              </a:rPr>
              <a:t>1 %</a:t>
            </a:r>
            <a:endParaRPr lang="ru-RU" sz="2200" b="1" dirty="0">
              <a:latin typeface="Candara" pitchFamily="34" charset="0"/>
            </a:endParaRPr>
          </a:p>
        </p:txBody>
      </p:sp>
      <p:sp>
        <p:nvSpPr>
          <p:cNvPr id="33" name="Стрелка вниз 32"/>
          <p:cNvSpPr/>
          <p:nvPr/>
        </p:nvSpPr>
        <p:spPr>
          <a:xfrm rot="2700000">
            <a:off x="2374602" y="1997890"/>
            <a:ext cx="48463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Стрелка вниз 33"/>
          <p:cNvSpPr/>
          <p:nvPr/>
        </p:nvSpPr>
        <p:spPr>
          <a:xfrm rot="-2700000">
            <a:off x="6322036" y="2014433"/>
            <a:ext cx="48463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7346" name="Picture 2" descr="Y:\Тонкино\2020 год\!!!Тонкино!!!\Фото\Тонкино август 2020\DSC_119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5241" y="2753318"/>
            <a:ext cx="3697610" cy="2465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 rot="10800000" flipV="1">
            <a:off x="6084168" y="5460326"/>
            <a:ext cx="30153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Candara" pitchFamily="34" charset="0"/>
              </a:rPr>
              <a:t>Условно утверждаемые расходы </a:t>
            </a:r>
            <a:r>
              <a:rPr lang="ru-RU" b="1" dirty="0" smtClean="0">
                <a:latin typeface="Candara" pitchFamily="34" charset="0"/>
              </a:rPr>
              <a:t>10000,0 </a:t>
            </a:r>
            <a:r>
              <a:rPr lang="ru-RU" b="1" dirty="0">
                <a:latin typeface="Candara" pitchFamily="34" charset="0"/>
              </a:rPr>
              <a:t>тыс. руб.      </a:t>
            </a:r>
          </a:p>
          <a:p>
            <a:r>
              <a:rPr lang="ru-RU" b="1" dirty="0">
                <a:latin typeface="Candara" pitchFamily="34" charset="0"/>
              </a:rPr>
              <a:t>                   </a:t>
            </a:r>
            <a:r>
              <a:rPr lang="ru-RU" b="1" dirty="0" smtClean="0">
                <a:latin typeface="Candara" pitchFamily="34" charset="0"/>
              </a:rPr>
              <a:t>2,5 </a:t>
            </a:r>
            <a:r>
              <a:rPr lang="ru-RU" b="1" dirty="0">
                <a:latin typeface="Candara" pitchFamily="34" charset="0"/>
              </a:rPr>
              <a:t>%</a:t>
            </a:r>
          </a:p>
        </p:txBody>
      </p:sp>
    </p:spTree>
    <p:extLst>
      <p:ext uri="{BB962C8B-B14F-4D97-AF65-F5344CB8AC3E}">
        <p14:creationId xmlns:p14="http://schemas.microsoft.com/office/powerpoint/2010/main" val="357543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34" name="Text Box 2"/>
          <p:cNvSpPr txBox="1">
            <a:spLocks noChangeArrowheads="1"/>
          </p:cNvSpPr>
          <p:nvPr/>
        </p:nvSpPr>
        <p:spPr bwMode="auto">
          <a:xfrm>
            <a:off x="1116013" y="903290"/>
            <a:ext cx="6335712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90135" name="Text Box 3"/>
          <p:cNvSpPr txBox="1">
            <a:spLocks noChangeArrowheads="1"/>
          </p:cNvSpPr>
          <p:nvPr/>
        </p:nvSpPr>
        <p:spPr bwMode="auto">
          <a:xfrm>
            <a:off x="1116013" y="908051"/>
            <a:ext cx="8027987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endParaRPr lang="ru-RU" dirty="0"/>
          </a:p>
        </p:txBody>
      </p:sp>
      <p:graphicFrame>
        <p:nvGraphicFramePr>
          <p:cNvPr id="5" name="Диаграмм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0104487"/>
              </p:ext>
            </p:extLst>
          </p:nvPr>
        </p:nvGraphicFramePr>
        <p:xfrm>
          <a:off x="-468560" y="-315416"/>
          <a:ext cx="9756576" cy="7461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Диаграмм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6852538"/>
              </p:ext>
            </p:extLst>
          </p:nvPr>
        </p:nvGraphicFramePr>
        <p:xfrm>
          <a:off x="0" y="0"/>
          <a:ext cx="8964488" cy="60976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194094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7258946"/>
              </p:ext>
            </p:extLst>
          </p:nvPr>
        </p:nvGraphicFramePr>
        <p:xfrm>
          <a:off x="1" y="1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469315"/>
              </p:ext>
            </p:extLst>
          </p:nvPr>
        </p:nvGraphicFramePr>
        <p:xfrm>
          <a:off x="-72455" y="380186"/>
          <a:ext cx="9288910" cy="60976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Диаграмм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3914526"/>
              </p:ext>
            </p:extLst>
          </p:nvPr>
        </p:nvGraphicFramePr>
        <p:xfrm>
          <a:off x="107504" y="764704"/>
          <a:ext cx="9036496" cy="57538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50258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0295616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7898479"/>
              </p:ext>
            </p:extLst>
          </p:nvPr>
        </p:nvGraphicFramePr>
        <p:xfrm>
          <a:off x="79945" y="532586"/>
          <a:ext cx="9288910" cy="60976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Диаграмм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8542056"/>
              </p:ext>
            </p:extLst>
          </p:nvPr>
        </p:nvGraphicFramePr>
        <p:xfrm>
          <a:off x="0" y="116632"/>
          <a:ext cx="9144000" cy="63693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24241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46567" y="132554"/>
            <a:ext cx="81369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Сравнение расходов по </a:t>
            </a: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разделам, тыс. руб.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0573559"/>
              </p:ext>
            </p:extLst>
          </p:nvPr>
        </p:nvGraphicFramePr>
        <p:xfrm>
          <a:off x="107507" y="836712"/>
          <a:ext cx="8928988" cy="11334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2143"/>
                <a:gridCol w="1689369"/>
                <a:gridCol w="926910"/>
                <a:gridCol w="926910"/>
                <a:gridCol w="796098"/>
                <a:gridCol w="706395"/>
                <a:gridCol w="571844"/>
                <a:gridCol w="747509"/>
                <a:gridCol w="612957"/>
                <a:gridCol w="751245"/>
                <a:gridCol w="717608"/>
              </a:tblGrid>
              <a:tr h="11334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Раздел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Наименование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Первоначальный бюджет </a:t>
                      </a:r>
                      <a:r>
                        <a:rPr lang="ru-RU" sz="1000" u="none" strike="noStrike" dirty="0" smtClean="0">
                          <a:effectLst/>
                        </a:rPr>
                        <a:t>2020 </a:t>
                      </a:r>
                      <a:r>
                        <a:rPr lang="ru-RU" sz="1000" u="none" strike="noStrike" dirty="0">
                          <a:effectLst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Уточненный план на </a:t>
                      </a:r>
                      <a:r>
                        <a:rPr lang="ru-RU" sz="1000" u="none" strike="noStrike" dirty="0" smtClean="0">
                          <a:effectLst/>
                        </a:rPr>
                        <a:t>01.11.2020 </a:t>
                      </a:r>
                      <a:r>
                        <a:rPr lang="ru-RU" sz="1000" u="none" strike="noStrike" dirty="0">
                          <a:effectLst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</a:t>
                      </a:r>
                      <a:r>
                        <a:rPr lang="ru-RU" sz="1000" u="none" strike="noStrike" dirty="0" smtClean="0">
                          <a:effectLst/>
                        </a:rPr>
                        <a:t>2021 </a:t>
                      </a:r>
                      <a:r>
                        <a:rPr lang="ru-RU" sz="1000" u="none" strike="noStrike" dirty="0">
                          <a:effectLst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</a:t>
                      </a:r>
                      <a:r>
                        <a:rPr lang="ru-RU" sz="1000" u="none" strike="noStrike" dirty="0" smtClean="0">
                          <a:effectLst/>
                        </a:rPr>
                        <a:t>2021 к </a:t>
                      </a:r>
                      <a:r>
                        <a:rPr lang="ru-RU" sz="1000" u="none" strike="noStrike" dirty="0">
                          <a:effectLst/>
                        </a:rPr>
                        <a:t>первоначальному бюджету </a:t>
                      </a:r>
                      <a:r>
                        <a:rPr lang="ru-RU" sz="1000" u="none" strike="noStrike" dirty="0" smtClean="0">
                          <a:effectLst/>
                        </a:rPr>
                        <a:t>2020 </a:t>
                      </a:r>
                      <a:r>
                        <a:rPr lang="ru-RU" sz="1000" u="none" strike="noStrike" dirty="0">
                          <a:effectLst/>
                        </a:rPr>
                        <a:t>года, %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</a:t>
                      </a:r>
                      <a:r>
                        <a:rPr lang="ru-RU" sz="1000" u="none" strike="noStrike" dirty="0" smtClean="0">
                          <a:effectLst/>
                        </a:rPr>
                        <a:t>2021 </a:t>
                      </a:r>
                      <a:r>
                        <a:rPr lang="ru-RU" sz="1000" u="none" strike="noStrike" dirty="0">
                          <a:effectLst/>
                        </a:rPr>
                        <a:t>к уточненному плану </a:t>
                      </a:r>
                      <a:r>
                        <a:rPr lang="ru-RU" sz="1000" u="none" strike="noStrike" dirty="0" smtClean="0">
                          <a:effectLst/>
                        </a:rPr>
                        <a:t>2020, </a:t>
                      </a:r>
                      <a:r>
                        <a:rPr lang="ru-RU" sz="1000" u="none" strike="noStrike" dirty="0">
                          <a:effectLst/>
                        </a:rPr>
                        <a:t>%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</a:t>
                      </a:r>
                      <a:r>
                        <a:rPr lang="ru-RU" sz="1000" u="none" strike="noStrike" dirty="0" smtClean="0">
                          <a:effectLst/>
                        </a:rPr>
                        <a:t>2022 </a:t>
                      </a:r>
                      <a:r>
                        <a:rPr lang="ru-RU" sz="1000" u="none" strike="noStrike" dirty="0">
                          <a:effectLst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</a:t>
                      </a:r>
                      <a:r>
                        <a:rPr lang="ru-RU" sz="1000" u="none" strike="noStrike" dirty="0" smtClean="0">
                          <a:effectLst/>
                        </a:rPr>
                        <a:t>2022 </a:t>
                      </a:r>
                      <a:r>
                        <a:rPr lang="ru-RU" sz="1000" u="none" strike="noStrike" dirty="0">
                          <a:effectLst/>
                        </a:rPr>
                        <a:t>к прогнозу </a:t>
                      </a:r>
                      <a:r>
                        <a:rPr lang="ru-RU" sz="1000" u="none" strike="noStrike" dirty="0" smtClean="0">
                          <a:effectLst/>
                        </a:rPr>
                        <a:t>2021, </a:t>
                      </a:r>
                      <a:r>
                        <a:rPr lang="ru-RU" sz="1000" u="none" strike="noStrike" dirty="0">
                          <a:effectLst/>
                        </a:rPr>
                        <a:t>%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</a:t>
                      </a:r>
                      <a:r>
                        <a:rPr lang="ru-RU" sz="1000" u="none" strike="noStrike" dirty="0" smtClean="0">
                          <a:effectLst/>
                        </a:rPr>
                        <a:t>2023 </a:t>
                      </a:r>
                      <a:r>
                        <a:rPr lang="ru-RU" sz="1000" u="none" strike="noStrike" dirty="0">
                          <a:effectLst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</a:t>
                      </a:r>
                      <a:r>
                        <a:rPr lang="ru-RU" sz="1000" u="none" strike="noStrike" dirty="0" smtClean="0">
                          <a:effectLst/>
                        </a:rPr>
                        <a:t>2023 </a:t>
                      </a:r>
                      <a:r>
                        <a:rPr lang="ru-RU" sz="1000" u="none" strike="noStrike" dirty="0">
                          <a:effectLst/>
                        </a:rPr>
                        <a:t>к </a:t>
                      </a:r>
                      <a:r>
                        <a:rPr lang="ru-RU" sz="1000" u="none" strike="noStrike" dirty="0" smtClean="0">
                          <a:effectLst/>
                        </a:rPr>
                        <a:t>2022, </a:t>
                      </a:r>
                      <a:r>
                        <a:rPr lang="ru-RU" sz="1000" u="none" strike="noStrike" dirty="0">
                          <a:effectLst/>
                        </a:rPr>
                        <a:t>%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4053164"/>
              </p:ext>
            </p:extLst>
          </p:nvPr>
        </p:nvGraphicFramePr>
        <p:xfrm>
          <a:off x="107503" y="1988840"/>
          <a:ext cx="8928992" cy="44644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2144"/>
                <a:gridCol w="1689369"/>
                <a:gridCol w="926911"/>
                <a:gridCol w="926911"/>
                <a:gridCol w="796098"/>
                <a:gridCol w="706395"/>
                <a:gridCol w="571844"/>
                <a:gridCol w="747509"/>
                <a:gridCol w="612957"/>
                <a:gridCol w="751246"/>
                <a:gridCol w="717608"/>
              </a:tblGrid>
              <a:tr h="34342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Итого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>
                          <a:effectLst/>
                        </a:rPr>
                        <a:t>395379.5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>
                          <a:effectLst/>
                        </a:rPr>
                        <a:t>406532.1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>
                          <a:effectLst/>
                        </a:rPr>
                        <a:t>378143.6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>
                          <a:effectLst/>
                        </a:rPr>
                        <a:t>95.6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>
                          <a:effectLst/>
                        </a:rPr>
                        <a:t>93.0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>
                          <a:effectLst/>
                        </a:rPr>
                        <a:t>362823.9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>
                          <a:effectLst/>
                        </a:rPr>
                        <a:t>95.9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>
                          <a:effectLst/>
                        </a:rPr>
                        <a:t>394172.3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>
                          <a:effectLst/>
                        </a:rPr>
                        <a:t>108.6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</a:tr>
              <a:tr h="68684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01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 err="1">
                          <a:effectLst/>
                        </a:rPr>
                        <a:t>Общемуниципальные</a:t>
                      </a:r>
                      <a:r>
                        <a:rPr lang="ru-RU" sz="1000" u="none" strike="noStrike" dirty="0">
                          <a:effectLst/>
                        </a:rPr>
                        <a:t> вопросы</a:t>
                      </a:r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51426.9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51158.8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50680.5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98.5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86.0</a:t>
                      </a:r>
                      <a:endParaRPr lang="ru-RU" sz="10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43606.9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86.04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44059.6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101,0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  <a:tr h="3434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02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Национальная оборона</a:t>
                      </a:r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323.9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361.0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375.5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115.9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103.9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379.2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100.9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393.4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103.7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  <a:tr h="137369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03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Национальная безопасность и правоохранительная деятельность</a:t>
                      </a:r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4460.1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4145.8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4240.1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95.1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102.3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4174.5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98.4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4174.5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  <a:tr h="68684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04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 Национальная экономика</a:t>
                      </a:r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51890.3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31933.7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32025.2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61.7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100.3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30853.8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96.3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30855.4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100.1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  <a:tr h="10302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05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Жилищно-коомунальное хозяйство</a:t>
                      </a:r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2796.3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11846.3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5192.0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185.7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43.8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4451.0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85.7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3729.9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83.8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5047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4"/>
          <p:cNvSpPr>
            <a:spLocks noGrp="1"/>
          </p:cNvSpPr>
          <p:nvPr>
            <p:ph type="title"/>
          </p:nvPr>
        </p:nvSpPr>
        <p:spPr>
          <a:xfrm>
            <a:off x="415703" y="0"/>
            <a:ext cx="8229600" cy="908720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Из чего состоит бюджетная система Тонкинского муниципального района</a:t>
            </a:r>
          </a:p>
        </p:txBody>
      </p:sp>
      <p:grpSp>
        <p:nvGrpSpPr>
          <p:cNvPr id="132099" name="Organization Chart 9"/>
          <p:cNvGrpSpPr>
            <a:grpSpLocks/>
          </p:cNvGrpSpPr>
          <p:nvPr/>
        </p:nvGrpSpPr>
        <p:grpSpPr bwMode="auto">
          <a:xfrm>
            <a:off x="323528" y="1196752"/>
            <a:ext cx="8521700" cy="5040312"/>
            <a:chOff x="272" y="999"/>
            <a:chExt cx="1831" cy="720"/>
          </a:xfrm>
        </p:grpSpPr>
        <p:cxnSp>
          <p:nvCxnSpPr>
            <p:cNvPr id="132100" name="_s56336"/>
            <p:cNvCxnSpPr>
              <a:cxnSpLocks noChangeShapeType="1"/>
              <a:stCxn id="132104" idx="0"/>
              <a:endCxn id="132102" idx="2"/>
            </p:cNvCxnSpPr>
            <p:nvPr/>
          </p:nvCxnSpPr>
          <p:spPr bwMode="auto">
            <a:xfrm rot="16200000" flipV="1">
              <a:off x="1368" y="1127"/>
              <a:ext cx="144" cy="463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132101" name="_s56335"/>
            <p:cNvCxnSpPr>
              <a:cxnSpLocks noChangeShapeType="1"/>
              <a:stCxn id="132103" idx="0"/>
              <a:endCxn id="132102" idx="2"/>
            </p:cNvCxnSpPr>
            <p:nvPr/>
          </p:nvCxnSpPr>
          <p:spPr bwMode="auto">
            <a:xfrm rot="-5400000">
              <a:off x="884" y="1107"/>
              <a:ext cx="144" cy="504"/>
            </a:xfrm>
            <a:prstGeom prst="bentConnector3">
              <a:avLst>
                <a:gd name="adj1" fmla="val 50467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cxnSp>
        <p:sp>
          <p:nvSpPr>
            <p:cNvPr id="132102" name="_s56330"/>
            <p:cNvSpPr>
              <a:spLocks noChangeArrowheads="1"/>
            </p:cNvSpPr>
            <p:nvPr/>
          </p:nvSpPr>
          <p:spPr bwMode="auto">
            <a:xfrm>
              <a:off x="776" y="999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ru-RU" sz="2400" b="1" dirty="0">
                  <a:cs typeface="Arial" charset="0"/>
                </a:rPr>
                <a:t>Консолидированный </a:t>
              </a:r>
              <a:endParaRPr lang="en-US" sz="2400" b="1" dirty="0" smtClean="0">
                <a:cs typeface="Arial" charset="0"/>
              </a:endParaRPr>
            </a:p>
            <a:p>
              <a:pPr algn="ctr"/>
              <a:r>
                <a:rPr lang="ru-RU" sz="2400" b="1" dirty="0" smtClean="0">
                  <a:cs typeface="Arial" charset="0"/>
                </a:rPr>
                <a:t>бюджет </a:t>
              </a:r>
              <a:endParaRPr lang="ru-RU" sz="2400" b="1" dirty="0">
                <a:cs typeface="Arial" charset="0"/>
              </a:endParaRPr>
            </a:p>
            <a:p>
              <a:pPr algn="ctr"/>
              <a:r>
                <a:rPr lang="ru-RU" sz="2400" b="1" dirty="0">
                  <a:cs typeface="Arial" charset="0"/>
                </a:rPr>
                <a:t>Тонкинского </a:t>
              </a:r>
              <a:endParaRPr lang="en-US" sz="2400" b="1" dirty="0" smtClean="0">
                <a:cs typeface="Arial" charset="0"/>
              </a:endParaRPr>
            </a:p>
            <a:p>
              <a:pPr algn="ctr"/>
              <a:r>
                <a:rPr lang="ru-RU" sz="2400" b="1" dirty="0" smtClean="0">
                  <a:cs typeface="Arial" charset="0"/>
                </a:rPr>
                <a:t>муниципального</a:t>
              </a:r>
              <a:endParaRPr lang="ru-RU" sz="2400" b="1" dirty="0">
                <a:cs typeface="Arial" charset="0"/>
              </a:endParaRPr>
            </a:p>
            <a:p>
              <a:pPr algn="ctr"/>
              <a:r>
                <a:rPr lang="ru-RU" sz="2400" b="1" dirty="0">
                  <a:cs typeface="Arial" charset="0"/>
                </a:rPr>
                <a:t> района</a:t>
              </a:r>
            </a:p>
          </p:txBody>
        </p:sp>
        <p:sp>
          <p:nvSpPr>
            <p:cNvPr id="132103" name="_s56332"/>
            <p:cNvSpPr>
              <a:spLocks noChangeArrowheads="1"/>
            </p:cNvSpPr>
            <p:nvPr/>
          </p:nvSpPr>
          <p:spPr bwMode="auto">
            <a:xfrm>
              <a:off x="272" y="1431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ru-RU" sz="2400" b="1" dirty="0">
                  <a:cs typeface="Arial" charset="0"/>
                </a:rPr>
                <a:t>Районный бюджет</a:t>
              </a:r>
            </a:p>
          </p:txBody>
        </p:sp>
        <p:sp>
          <p:nvSpPr>
            <p:cNvPr id="132104" name="_s56333"/>
            <p:cNvSpPr>
              <a:spLocks noChangeArrowheads="1"/>
            </p:cNvSpPr>
            <p:nvPr/>
          </p:nvSpPr>
          <p:spPr bwMode="auto">
            <a:xfrm>
              <a:off x="1239" y="1431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CCFF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/>
              <a:r>
                <a:rPr lang="ru-RU" sz="2400" b="1" dirty="0">
                  <a:cs typeface="Arial" charset="0"/>
                </a:rPr>
                <a:t>Бюджеты </a:t>
              </a:r>
            </a:p>
            <a:p>
              <a:pPr algn="ctr"/>
              <a:r>
                <a:rPr lang="ru-RU" sz="2400" b="1" dirty="0">
                  <a:cs typeface="Arial" charset="0"/>
                </a:rPr>
                <a:t>1 городского </a:t>
              </a:r>
            </a:p>
            <a:p>
              <a:pPr algn="ctr"/>
              <a:r>
                <a:rPr lang="ru-RU" sz="2400" b="1" dirty="0">
                  <a:cs typeface="Arial" charset="0"/>
                </a:rPr>
                <a:t>поселения и</a:t>
              </a:r>
            </a:p>
            <a:p>
              <a:pPr algn="ctr"/>
              <a:r>
                <a:rPr lang="ru-RU" sz="2400" b="1" dirty="0">
                  <a:cs typeface="Arial" charset="0"/>
                </a:rPr>
                <a:t>4 сельских</a:t>
              </a:r>
            </a:p>
            <a:p>
              <a:pPr algn="ctr"/>
              <a:r>
                <a:rPr lang="ru-RU" sz="2400" b="1" dirty="0">
                  <a:cs typeface="Arial" charset="0"/>
                </a:rPr>
                <a:t> поселений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54664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55576" y="260648"/>
            <a:ext cx="76328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Сравнение расходов по </a:t>
            </a: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разделам, тыс. руб.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1156628"/>
              </p:ext>
            </p:extLst>
          </p:nvPr>
        </p:nvGraphicFramePr>
        <p:xfrm>
          <a:off x="107503" y="980728"/>
          <a:ext cx="8928992" cy="11334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2143"/>
                <a:gridCol w="1689370"/>
                <a:gridCol w="926911"/>
                <a:gridCol w="926911"/>
                <a:gridCol w="796097"/>
                <a:gridCol w="706396"/>
                <a:gridCol w="571844"/>
                <a:gridCol w="747509"/>
                <a:gridCol w="612957"/>
                <a:gridCol w="751246"/>
                <a:gridCol w="717608"/>
              </a:tblGrid>
              <a:tr h="11334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Раздел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Наименование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Первоначальный бюджет </a:t>
                      </a:r>
                      <a:r>
                        <a:rPr lang="ru-RU" sz="1000" u="none" strike="noStrike" dirty="0" smtClean="0">
                          <a:effectLst/>
                        </a:rPr>
                        <a:t>2020 </a:t>
                      </a:r>
                      <a:r>
                        <a:rPr lang="ru-RU" sz="1000" u="none" strike="noStrike" dirty="0">
                          <a:effectLst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Уточненный план на </a:t>
                      </a:r>
                      <a:r>
                        <a:rPr lang="ru-RU" sz="1000" u="none" strike="noStrike" dirty="0" smtClean="0">
                          <a:effectLst/>
                        </a:rPr>
                        <a:t>01.11.2020 </a:t>
                      </a:r>
                      <a:r>
                        <a:rPr lang="ru-RU" sz="1000" u="none" strike="noStrike" dirty="0">
                          <a:effectLst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</a:t>
                      </a:r>
                      <a:r>
                        <a:rPr lang="ru-RU" sz="1000" u="none" strike="noStrike" dirty="0" smtClean="0">
                          <a:effectLst/>
                        </a:rPr>
                        <a:t>2021 </a:t>
                      </a:r>
                      <a:r>
                        <a:rPr lang="ru-RU" sz="1000" u="none" strike="noStrike" dirty="0">
                          <a:effectLst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</a:rPr>
                        <a:t>Рост 2021 </a:t>
                      </a:r>
                      <a:r>
                        <a:rPr lang="ru-RU" sz="1000" u="none" strike="noStrike" dirty="0">
                          <a:effectLst/>
                        </a:rPr>
                        <a:t>к первоначальному бюджету </a:t>
                      </a:r>
                      <a:r>
                        <a:rPr lang="ru-RU" sz="1000" u="none" strike="noStrike" dirty="0" smtClean="0">
                          <a:effectLst/>
                        </a:rPr>
                        <a:t>2020 </a:t>
                      </a:r>
                      <a:r>
                        <a:rPr lang="ru-RU" sz="1000" u="none" strike="noStrike" dirty="0">
                          <a:effectLst/>
                        </a:rPr>
                        <a:t>года, %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</a:t>
                      </a:r>
                      <a:r>
                        <a:rPr lang="ru-RU" sz="1000" u="none" strike="noStrike" dirty="0" smtClean="0">
                          <a:effectLst/>
                        </a:rPr>
                        <a:t>2021 </a:t>
                      </a:r>
                      <a:r>
                        <a:rPr lang="ru-RU" sz="1000" u="none" strike="noStrike" dirty="0">
                          <a:effectLst/>
                        </a:rPr>
                        <a:t>к уточненному плану </a:t>
                      </a:r>
                      <a:r>
                        <a:rPr lang="ru-RU" sz="1000" u="none" strike="noStrike" dirty="0" smtClean="0">
                          <a:effectLst/>
                        </a:rPr>
                        <a:t>2020, </a:t>
                      </a:r>
                      <a:r>
                        <a:rPr lang="ru-RU" sz="1000" u="none" strike="noStrike" dirty="0">
                          <a:effectLst/>
                        </a:rPr>
                        <a:t>%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</a:t>
                      </a:r>
                      <a:r>
                        <a:rPr lang="ru-RU" sz="1000" u="none" strike="noStrike" dirty="0" smtClean="0">
                          <a:effectLst/>
                        </a:rPr>
                        <a:t>2022 </a:t>
                      </a:r>
                      <a:r>
                        <a:rPr lang="ru-RU" sz="1000" u="none" strike="noStrike" dirty="0">
                          <a:effectLst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</a:t>
                      </a:r>
                      <a:r>
                        <a:rPr lang="ru-RU" sz="1000" u="none" strike="noStrike" dirty="0" smtClean="0">
                          <a:effectLst/>
                        </a:rPr>
                        <a:t>2022 </a:t>
                      </a:r>
                      <a:r>
                        <a:rPr lang="ru-RU" sz="1000" u="none" strike="noStrike" dirty="0">
                          <a:effectLst/>
                        </a:rPr>
                        <a:t>к прогнозу </a:t>
                      </a:r>
                      <a:r>
                        <a:rPr lang="ru-RU" sz="1000" u="none" strike="noStrike" dirty="0" smtClean="0">
                          <a:effectLst/>
                        </a:rPr>
                        <a:t>2021, </a:t>
                      </a:r>
                      <a:r>
                        <a:rPr lang="ru-RU" sz="1000" u="none" strike="noStrike" dirty="0">
                          <a:effectLst/>
                        </a:rPr>
                        <a:t>%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</a:t>
                      </a:r>
                      <a:r>
                        <a:rPr lang="ru-RU" sz="1000" u="none" strike="noStrike" dirty="0" smtClean="0">
                          <a:effectLst/>
                        </a:rPr>
                        <a:t>2023 </a:t>
                      </a:r>
                      <a:r>
                        <a:rPr lang="ru-RU" sz="1000" u="none" strike="noStrike" dirty="0">
                          <a:effectLst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</a:t>
                      </a:r>
                      <a:r>
                        <a:rPr lang="ru-RU" sz="1000" u="none" strike="noStrike" dirty="0" smtClean="0">
                          <a:effectLst/>
                        </a:rPr>
                        <a:t>2023 </a:t>
                      </a:r>
                      <a:r>
                        <a:rPr lang="ru-RU" sz="1000" u="none" strike="noStrike" dirty="0">
                          <a:effectLst/>
                        </a:rPr>
                        <a:t>к </a:t>
                      </a:r>
                      <a:r>
                        <a:rPr lang="ru-RU" sz="1000" u="none" strike="noStrike" dirty="0" smtClean="0">
                          <a:effectLst/>
                        </a:rPr>
                        <a:t>2022, </a:t>
                      </a:r>
                      <a:r>
                        <a:rPr lang="ru-RU" sz="1000" u="none" strike="noStrike" dirty="0">
                          <a:effectLst/>
                        </a:rPr>
                        <a:t>%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0083973"/>
              </p:ext>
            </p:extLst>
          </p:nvPr>
        </p:nvGraphicFramePr>
        <p:xfrm>
          <a:off x="107505" y="2132854"/>
          <a:ext cx="8928991" cy="432048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2143"/>
                <a:gridCol w="1689370"/>
                <a:gridCol w="926910"/>
                <a:gridCol w="926910"/>
                <a:gridCol w="796098"/>
                <a:gridCol w="706396"/>
                <a:gridCol w="571844"/>
                <a:gridCol w="747509"/>
                <a:gridCol w="612957"/>
                <a:gridCol w="751246"/>
                <a:gridCol w="717608"/>
              </a:tblGrid>
              <a:tr h="37967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07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Образование</a:t>
                      </a:r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175944.2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196290.1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179681.7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102.1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91.5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171701.3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95.6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178115.6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103.7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  <a:tr h="37967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08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Культура</a:t>
                      </a:r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47683.9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48538.8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46443.2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97.4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95.7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45297.3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97.5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67144.7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148.2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  <a:tr h="37967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10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Социальная политика</a:t>
                      </a:r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18343.7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19549.9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15261.4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83.2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78.1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  <a:latin typeface="+mj-lt"/>
                        </a:rPr>
                        <a:t>15003</a:t>
                      </a:r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.3</a:t>
                      </a:r>
                      <a:endParaRPr lang="ru-RU" sz="1000" u="none" strike="noStrike" dirty="0" smtClean="0"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  <a:latin typeface="+mj-lt"/>
                        </a:rPr>
                        <a:t>98.3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15262.5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101.7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  <a:tr h="75935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11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Физическая культура и спорт</a:t>
                      </a:r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3164.6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3218.1</a:t>
                      </a:r>
                      <a:endParaRPr lang="ru-RU" sz="10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3200.0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101.1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99.4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3135.0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98.0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3135.0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  <a:tr h="75935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12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Средства массовой информации</a:t>
                      </a:r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1569.5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1569.5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1498.6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95.5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95.5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1498.6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1498.6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  <a:tr h="75935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14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Межбюджетные трансферты</a:t>
                      </a:r>
                      <a:endParaRPr lang="ru-RU" sz="1000" b="0" i="0" u="none" strike="noStrike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37776.0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37919.5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39545.4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104.7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104.3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37723.0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95.4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35803.1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94.9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  <a:tr h="615342">
                <a:tc>
                  <a:txBody>
                    <a:bodyPr/>
                    <a:lstStyle/>
                    <a:p>
                      <a:pPr algn="l" fontAlgn="ctr"/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 smtClean="0">
                          <a:effectLst/>
                        </a:rPr>
                        <a:t>Условно утверждаемые расходы</a:t>
                      </a:r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5000.0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10000.0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200.0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</a:tr>
              <a:tr h="2880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Итого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>
                          <a:effectLst/>
                        </a:rPr>
                        <a:t>395379.5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>
                          <a:effectLst/>
                        </a:rPr>
                        <a:t>406532.1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>
                          <a:effectLst/>
                        </a:rPr>
                        <a:t>378143.6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>
                          <a:effectLst/>
                        </a:rPr>
                        <a:t>95.6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>
                          <a:effectLst/>
                        </a:rPr>
                        <a:t>93.0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>
                          <a:effectLst/>
                        </a:rPr>
                        <a:t>362823.9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>
                          <a:effectLst/>
                        </a:rPr>
                        <a:t>95.9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>
                          <a:effectLst/>
                        </a:rPr>
                        <a:t>394172.3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>
                          <a:effectLst/>
                        </a:rPr>
                        <a:t>108.6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9903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332656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Сравнение расходов по разделам и подразделам, тыс. руб.</a:t>
            </a:r>
            <a:endParaRPr lang="ru-RU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4884054"/>
              </p:ext>
            </p:extLst>
          </p:nvPr>
        </p:nvGraphicFramePr>
        <p:xfrm>
          <a:off x="107505" y="1916831"/>
          <a:ext cx="8856983" cy="490880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29853"/>
                <a:gridCol w="1749404"/>
                <a:gridCol w="826385"/>
                <a:gridCol w="826385"/>
                <a:gridCol w="853043"/>
                <a:gridCol w="706428"/>
                <a:gridCol w="613124"/>
                <a:gridCol w="799728"/>
                <a:gridCol w="613124"/>
                <a:gridCol w="799728"/>
                <a:gridCol w="639781"/>
              </a:tblGrid>
              <a:tr h="220298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Общегосударственные вопросы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51426.9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51158.9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50680.5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98.5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+mn-lt"/>
                        </a:rPr>
                        <a:t>99.1</a:t>
                      </a:r>
                      <a:endParaRPr lang="ru-RU" sz="12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43606.9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101.0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44059.6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101.0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  <a:tr h="65011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01.02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Функционирование высшего должностного лица субъекта Российской Федерации и муниципального образования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2208.9</a:t>
                      </a:r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2208.9</a:t>
                      </a:r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1" i="0" u="none" strike="noStrike" dirty="0">
                        <a:effectLst/>
                        <a:latin typeface="Arial Cyr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0" i="0" u="none" strike="noStrike" dirty="0" smtClean="0">
                          <a:effectLst/>
                          <a:latin typeface="+mn-lt"/>
                        </a:rPr>
                        <a:t>2208.9</a:t>
                      </a:r>
                      <a:endParaRPr lang="ru-RU" sz="1000" b="0" i="0" u="none" strike="noStrike" dirty="0">
                        <a:effectLst/>
                        <a:latin typeface="+mn-lt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100.0</a:t>
                      </a:r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100.0</a:t>
                      </a:r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2208.9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2208.9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</a:tr>
              <a:tr h="9724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01.03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Функционирование законодательных (представительных) органов государственной власти и представительных органов муниципальных образований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2415.4</a:t>
                      </a:r>
                      <a:endParaRPr lang="ru-RU" sz="1000" b="0" i="0" u="none" strike="noStrike" dirty="0">
                        <a:effectLst/>
                        <a:latin typeface="Arial Cyr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2415.4</a:t>
                      </a:r>
                      <a:endParaRPr lang="ru-RU" sz="1000" b="0" i="0" u="none" strike="noStrike" dirty="0">
                        <a:effectLst/>
                        <a:latin typeface="Arial Cyr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1937.5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80.2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80.2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1787.2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92.1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1786.6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99.9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</a:tr>
              <a:tr h="128012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01.04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Функционирование Правительства Российской Федерации, высших исполнительных органов государственной власти субъектов Российской Федерации, местных администраций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15299.0</a:t>
                      </a:r>
                      <a:endParaRPr lang="ru-RU" sz="1000" b="0" i="0" u="none" strike="noStrike" dirty="0">
                        <a:effectLst/>
                        <a:latin typeface="Arial Cyr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15378.1</a:t>
                      </a:r>
                      <a:endParaRPr lang="ru-RU" sz="1000" b="0" i="0" u="none" strike="noStrike" dirty="0">
                        <a:effectLst/>
                        <a:latin typeface="Arial Cyr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17105.2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111.8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111.2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12871.9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75.3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12871.9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</a:tr>
              <a:tr h="1642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01.05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Судебная система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19.3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19.3</a:t>
                      </a:r>
                      <a:endParaRPr lang="ru-RU" sz="1000" b="0" i="0" u="none" strike="noStrike" dirty="0">
                        <a:effectLst/>
                        <a:latin typeface="Arial Cyr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17.8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92.2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92.2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82.5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463.5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7.2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8.7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</a:tr>
              <a:tr h="8018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01.06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Обеспечение деятельности финансовых, налоговых и таможенных органов и органов финансового (финансово-бюджетного) надзора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11448.9</a:t>
                      </a:r>
                      <a:endParaRPr lang="ru-RU" sz="1000" b="0" i="0" u="none" strike="noStrike" dirty="0">
                        <a:effectLst/>
                        <a:latin typeface="Arial Cyr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11101.5</a:t>
                      </a:r>
                      <a:endParaRPr lang="ru-RU" sz="1000" b="0" i="0" u="none" strike="noStrike" dirty="0">
                        <a:effectLst/>
                        <a:latin typeface="Arial Cyr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11400.8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99.6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102.7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11356.7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99.6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11367.9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100.1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</a:tr>
              <a:tr h="32774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01.07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Обеспечение проведения выборов и референдумов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800.0</a:t>
                      </a:r>
                      <a:endParaRPr lang="ru-RU" sz="1000" b="0" i="0" u="none" strike="noStrike" dirty="0">
                        <a:effectLst/>
                        <a:latin typeface="Arial Cyr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800.0</a:t>
                      </a:r>
                      <a:endParaRPr lang="ru-RU" sz="1000" b="0" i="0" u="none" strike="noStrike" dirty="0">
                        <a:effectLst/>
                        <a:latin typeface="Arial Cyr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  <a:latin typeface="+mj-lt"/>
                        </a:rPr>
                        <a:t>0.0</a:t>
                      </a:r>
                      <a:r>
                        <a:rPr lang="ru-RU" sz="1000" u="none" strike="noStrike" dirty="0">
                          <a:effectLst/>
                          <a:latin typeface="+mj-lt"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0.0</a:t>
                      </a:r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r>
                        <a:rPr lang="ru-RU" sz="1000" u="none" strike="noStrike" dirty="0" smtClean="0">
                          <a:effectLst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</a:tr>
              <a:tr h="1642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01.11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Резервные фонды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800.0</a:t>
                      </a:r>
                      <a:endParaRPr lang="ru-RU" sz="1000" b="0" i="0" u="none" strike="noStrike">
                        <a:effectLst/>
                        <a:latin typeface="Arial Cyr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170.0</a:t>
                      </a:r>
                      <a:endParaRPr lang="ru-RU" sz="1000" b="0" i="0" u="none" strike="noStrike" dirty="0">
                        <a:effectLst/>
                        <a:latin typeface="Arial Cyr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600.0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75.0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352.9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600.0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100.0</a:t>
                      </a:r>
                      <a:endParaRPr lang="ru-RU" sz="1000" b="0" i="0" u="none" strike="noStrike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600.0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>
                          <a:effectLst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</a:tr>
              <a:tr h="32774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01.13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Другие общегосударственные вопросы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18435.2</a:t>
                      </a:r>
                      <a:endParaRPr lang="ru-RU" sz="1000" b="0" i="0" u="none" strike="noStrike" dirty="0">
                        <a:effectLst/>
                        <a:latin typeface="Arial Cyr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19065.6</a:t>
                      </a:r>
                      <a:endParaRPr lang="ru-RU" sz="1000" b="0" i="0" u="none" strike="noStrike" dirty="0">
                        <a:effectLst/>
                        <a:latin typeface="Arial Cyr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17410.4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94.4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91.3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14699.7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84.4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15217.1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</a:rPr>
                        <a:t>103.5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4586" marR="4586" marT="4586" marB="0" anchor="ctr"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4664230"/>
              </p:ext>
            </p:extLst>
          </p:nvPr>
        </p:nvGraphicFramePr>
        <p:xfrm>
          <a:off x="143508" y="728955"/>
          <a:ext cx="8856984" cy="11158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29853"/>
                <a:gridCol w="1749405"/>
                <a:gridCol w="826386"/>
                <a:gridCol w="826386"/>
                <a:gridCol w="853043"/>
                <a:gridCol w="706427"/>
                <a:gridCol w="613123"/>
                <a:gridCol w="799728"/>
                <a:gridCol w="613123"/>
                <a:gridCol w="799728"/>
                <a:gridCol w="639782"/>
              </a:tblGrid>
              <a:tr h="67204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Раздел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Наименование раздела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Первоначальный бюджет </a:t>
                      </a:r>
                      <a:r>
                        <a:rPr lang="ru-RU" sz="1000" u="none" strike="noStrike" dirty="0" smtClean="0">
                          <a:effectLst/>
                        </a:rPr>
                        <a:t>2020 </a:t>
                      </a:r>
                      <a:r>
                        <a:rPr lang="ru-RU" sz="1000" u="none" strike="noStrike" dirty="0">
                          <a:effectLst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Уточненный план на </a:t>
                      </a:r>
                      <a:r>
                        <a:rPr lang="ru-RU" sz="1000" u="none" strike="noStrike" dirty="0" smtClean="0">
                          <a:effectLst/>
                        </a:rPr>
                        <a:t>01.11.2020 </a:t>
                      </a:r>
                      <a:r>
                        <a:rPr lang="ru-RU" sz="1000" u="none" strike="noStrike" dirty="0">
                          <a:effectLst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</a:t>
                      </a:r>
                      <a:r>
                        <a:rPr lang="ru-RU" sz="1000" u="none" strike="noStrike" dirty="0" smtClean="0">
                          <a:effectLst/>
                        </a:rPr>
                        <a:t>2021 </a:t>
                      </a:r>
                      <a:r>
                        <a:rPr lang="ru-RU" sz="1000" u="none" strike="noStrike" dirty="0">
                          <a:effectLst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</a:t>
                      </a:r>
                      <a:r>
                        <a:rPr lang="ru-RU" sz="1000" u="none" strike="noStrike" dirty="0" smtClean="0">
                          <a:effectLst/>
                        </a:rPr>
                        <a:t>2021 к </a:t>
                      </a:r>
                      <a:r>
                        <a:rPr lang="ru-RU" sz="1000" u="none" strike="noStrike" dirty="0">
                          <a:effectLst/>
                        </a:rPr>
                        <a:t>первоначальному бюджету </a:t>
                      </a:r>
                      <a:r>
                        <a:rPr lang="ru-RU" sz="1000" u="none" strike="noStrike" dirty="0" smtClean="0">
                          <a:effectLst/>
                        </a:rPr>
                        <a:t>2020 </a:t>
                      </a:r>
                      <a:r>
                        <a:rPr lang="ru-RU" sz="1000" u="none" strike="noStrike" dirty="0">
                          <a:effectLst/>
                        </a:rPr>
                        <a:t>года, %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</a:t>
                      </a:r>
                      <a:r>
                        <a:rPr lang="ru-RU" sz="1000" u="none" strike="noStrike" dirty="0" smtClean="0">
                          <a:effectLst/>
                        </a:rPr>
                        <a:t>2021 </a:t>
                      </a:r>
                      <a:r>
                        <a:rPr lang="ru-RU" sz="1000" u="none" strike="noStrike" dirty="0">
                          <a:effectLst/>
                        </a:rPr>
                        <a:t>к уточненному плану </a:t>
                      </a:r>
                      <a:r>
                        <a:rPr lang="ru-RU" sz="1000" u="none" strike="noStrike" dirty="0" smtClean="0">
                          <a:effectLst/>
                        </a:rPr>
                        <a:t>2020, </a:t>
                      </a:r>
                      <a:r>
                        <a:rPr lang="ru-RU" sz="1000" u="none" strike="noStrike" dirty="0">
                          <a:effectLst/>
                        </a:rPr>
                        <a:t>%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</a:t>
                      </a:r>
                      <a:r>
                        <a:rPr lang="ru-RU" sz="1000" u="none" strike="noStrike" dirty="0" smtClean="0">
                          <a:effectLst/>
                        </a:rPr>
                        <a:t>2022 </a:t>
                      </a:r>
                      <a:r>
                        <a:rPr lang="ru-RU" sz="1000" u="none" strike="noStrike" dirty="0">
                          <a:effectLst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</a:t>
                      </a:r>
                      <a:r>
                        <a:rPr lang="ru-RU" sz="1000" u="none" strike="noStrike" dirty="0" smtClean="0">
                          <a:effectLst/>
                        </a:rPr>
                        <a:t>2022 </a:t>
                      </a:r>
                      <a:r>
                        <a:rPr lang="ru-RU" sz="1000" u="none" strike="noStrike" dirty="0">
                          <a:effectLst/>
                        </a:rPr>
                        <a:t>к прогнозу </a:t>
                      </a:r>
                      <a:r>
                        <a:rPr lang="ru-RU" sz="1000" u="none" strike="noStrike" dirty="0" smtClean="0">
                          <a:effectLst/>
                        </a:rPr>
                        <a:t>2021, </a:t>
                      </a:r>
                      <a:r>
                        <a:rPr lang="ru-RU" sz="1000" u="none" strike="noStrike" dirty="0">
                          <a:effectLst/>
                        </a:rPr>
                        <a:t>%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</a:t>
                      </a:r>
                      <a:r>
                        <a:rPr lang="ru-RU" sz="1000" u="none" strike="noStrike" dirty="0" smtClean="0">
                          <a:effectLst/>
                        </a:rPr>
                        <a:t>2023 </a:t>
                      </a:r>
                      <a:r>
                        <a:rPr lang="ru-RU" sz="1000" u="none" strike="noStrike" dirty="0">
                          <a:effectLst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</a:t>
                      </a:r>
                      <a:r>
                        <a:rPr lang="ru-RU" sz="1000" u="none" strike="noStrike" dirty="0" smtClean="0">
                          <a:effectLst/>
                        </a:rPr>
                        <a:t>2023 </a:t>
                      </a:r>
                      <a:r>
                        <a:rPr lang="ru-RU" sz="1000" u="none" strike="noStrike" dirty="0">
                          <a:effectLst/>
                        </a:rPr>
                        <a:t>к </a:t>
                      </a:r>
                      <a:r>
                        <a:rPr lang="ru-RU" sz="1000" u="none" strike="noStrike" dirty="0" smtClean="0">
                          <a:effectLst/>
                        </a:rPr>
                        <a:t>2022, </a:t>
                      </a:r>
                      <a:r>
                        <a:rPr lang="ru-RU" sz="1000" u="none" strike="noStrike" dirty="0">
                          <a:effectLst/>
                        </a:rPr>
                        <a:t>%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14254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Итого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>
                          <a:effectLst/>
                        </a:rPr>
                        <a:t>395379.5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>
                          <a:effectLst/>
                        </a:rPr>
                        <a:t>406532.1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>
                          <a:effectLst/>
                        </a:rPr>
                        <a:t>378143.6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>
                          <a:effectLst/>
                        </a:rPr>
                        <a:t>95.6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>
                          <a:effectLst/>
                        </a:rPr>
                        <a:t>93.0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>
                          <a:effectLst/>
                        </a:rPr>
                        <a:t>362823.9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>
                          <a:effectLst/>
                        </a:rPr>
                        <a:t>95.9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>
                          <a:effectLst/>
                        </a:rPr>
                        <a:t>394172.3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>
                          <a:effectLst/>
                        </a:rPr>
                        <a:t>108.6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1174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332656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Сравнение расходов по разделам и подразделам, тыс. руб.</a:t>
            </a:r>
            <a:endParaRPr lang="ru-RU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0692635"/>
              </p:ext>
            </p:extLst>
          </p:nvPr>
        </p:nvGraphicFramePr>
        <p:xfrm>
          <a:off x="107503" y="764888"/>
          <a:ext cx="8928991" cy="11334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67656"/>
                <a:gridCol w="1638613"/>
                <a:gridCol w="899062"/>
                <a:gridCol w="899062"/>
                <a:gridCol w="772178"/>
                <a:gridCol w="768554"/>
                <a:gridCol w="667046"/>
                <a:gridCol w="725050"/>
                <a:gridCol w="667046"/>
                <a:gridCol w="728676"/>
                <a:gridCol w="696048"/>
              </a:tblGrid>
              <a:tr h="11334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Раздел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Наименование раздела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Первоначальный бюджет </a:t>
                      </a:r>
                      <a:r>
                        <a:rPr lang="ru-RU" sz="1000" u="none" strike="noStrike" dirty="0" smtClean="0">
                          <a:effectLst/>
                        </a:rPr>
                        <a:t>2020 </a:t>
                      </a:r>
                      <a:r>
                        <a:rPr lang="ru-RU" sz="1000" u="none" strike="noStrike" dirty="0">
                          <a:effectLst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Уточненный план на </a:t>
                      </a:r>
                      <a:r>
                        <a:rPr lang="ru-RU" sz="1000" u="none" strike="noStrike" dirty="0" smtClean="0">
                          <a:effectLst/>
                        </a:rPr>
                        <a:t>01.11.2020 </a:t>
                      </a:r>
                      <a:r>
                        <a:rPr lang="ru-RU" sz="1000" u="none" strike="noStrike" dirty="0">
                          <a:effectLst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</a:t>
                      </a:r>
                      <a:r>
                        <a:rPr lang="ru-RU" sz="1000" u="none" strike="noStrike" dirty="0" smtClean="0">
                          <a:effectLst/>
                        </a:rPr>
                        <a:t>2021 </a:t>
                      </a:r>
                      <a:r>
                        <a:rPr lang="ru-RU" sz="1000" u="none" strike="noStrike" dirty="0">
                          <a:effectLst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</a:rPr>
                        <a:t>Рост 2021 </a:t>
                      </a:r>
                      <a:r>
                        <a:rPr lang="ru-RU" sz="1000" u="none" strike="noStrike" dirty="0">
                          <a:effectLst/>
                        </a:rPr>
                        <a:t>к первоначальному бюджету </a:t>
                      </a:r>
                      <a:r>
                        <a:rPr lang="ru-RU" sz="1000" u="none" strike="noStrike" dirty="0" smtClean="0">
                          <a:effectLst/>
                        </a:rPr>
                        <a:t>2020 </a:t>
                      </a:r>
                      <a:r>
                        <a:rPr lang="ru-RU" sz="1000" u="none" strike="noStrike" dirty="0">
                          <a:effectLst/>
                        </a:rPr>
                        <a:t>года, %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</a:t>
                      </a:r>
                      <a:r>
                        <a:rPr lang="ru-RU" sz="1000" u="none" strike="noStrike" dirty="0" smtClean="0">
                          <a:effectLst/>
                        </a:rPr>
                        <a:t>2021 </a:t>
                      </a:r>
                      <a:r>
                        <a:rPr lang="ru-RU" sz="1000" u="none" strike="noStrike" dirty="0">
                          <a:effectLst/>
                        </a:rPr>
                        <a:t>к уточненному плану </a:t>
                      </a:r>
                      <a:r>
                        <a:rPr lang="ru-RU" sz="1000" u="none" strike="noStrike" dirty="0" smtClean="0">
                          <a:effectLst/>
                        </a:rPr>
                        <a:t>2020, </a:t>
                      </a:r>
                      <a:r>
                        <a:rPr lang="ru-RU" sz="1000" u="none" strike="noStrike" dirty="0">
                          <a:effectLst/>
                        </a:rPr>
                        <a:t>%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</a:t>
                      </a:r>
                      <a:r>
                        <a:rPr lang="ru-RU" sz="1000" u="none" strike="noStrike" dirty="0" smtClean="0">
                          <a:effectLst/>
                        </a:rPr>
                        <a:t>2022 </a:t>
                      </a:r>
                      <a:r>
                        <a:rPr lang="ru-RU" sz="1000" u="none" strike="noStrike" dirty="0">
                          <a:effectLst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</a:t>
                      </a:r>
                      <a:r>
                        <a:rPr lang="ru-RU" sz="1000" u="none" strike="noStrike" dirty="0" smtClean="0">
                          <a:effectLst/>
                        </a:rPr>
                        <a:t>2022 </a:t>
                      </a:r>
                      <a:r>
                        <a:rPr lang="ru-RU" sz="1000" u="none" strike="noStrike" dirty="0">
                          <a:effectLst/>
                        </a:rPr>
                        <a:t>к прогнозу </a:t>
                      </a:r>
                      <a:r>
                        <a:rPr lang="ru-RU" sz="1000" u="none" strike="noStrike" dirty="0" smtClean="0">
                          <a:effectLst/>
                        </a:rPr>
                        <a:t>2023, </a:t>
                      </a:r>
                      <a:r>
                        <a:rPr lang="ru-RU" sz="1000" u="none" strike="noStrike" dirty="0">
                          <a:effectLst/>
                        </a:rPr>
                        <a:t>%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</a:t>
                      </a:r>
                      <a:r>
                        <a:rPr lang="ru-RU" sz="1000" u="none" strike="noStrike" dirty="0" smtClean="0">
                          <a:effectLst/>
                        </a:rPr>
                        <a:t>2023 </a:t>
                      </a:r>
                      <a:r>
                        <a:rPr lang="ru-RU" sz="1000" u="none" strike="noStrike" dirty="0">
                          <a:effectLst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</a:t>
                      </a:r>
                      <a:r>
                        <a:rPr lang="ru-RU" sz="1000" u="none" strike="noStrike" dirty="0" smtClean="0">
                          <a:effectLst/>
                        </a:rPr>
                        <a:t>2023 </a:t>
                      </a:r>
                      <a:r>
                        <a:rPr lang="ru-RU" sz="1000" u="none" strike="noStrike" dirty="0">
                          <a:effectLst/>
                        </a:rPr>
                        <a:t>к </a:t>
                      </a:r>
                      <a:r>
                        <a:rPr lang="ru-RU" sz="1000" u="none" strike="noStrike" dirty="0" smtClean="0">
                          <a:effectLst/>
                        </a:rPr>
                        <a:t>2022, </a:t>
                      </a:r>
                      <a:r>
                        <a:rPr lang="ru-RU" sz="1000" u="none" strike="noStrike" dirty="0">
                          <a:effectLst/>
                        </a:rPr>
                        <a:t>%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8473356"/>
              </p:ext>
            </p:extLst>
          </p:nvPr>
        </p:nvGraphicFramePr>
        <p:xfrm>
          <a:off x="107504" y="1916829"/>
          <a:ext cx="8928991" cy="506822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2048"/>
                <a:gridCol w="1654567"/>
                <a:gridCol w="846762"/>
                <a:gridCol w="846762"/>
                <a:gridCol w="874076"/>
                <a:gridCol w="723844"/>
                <a:gridCol w="628241"/>
                <a:gridCol w="819446"/>
                <a:gridCol w="628241"/>
                <a:gridCol w="819446"/>
                <a:gridCol w="655558"/>
              </a:tblGrid>
              <a:tr h="18283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Национальная оборона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323.9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361.1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375.5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115.9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103.9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379.2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100.9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393.4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103.7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  <a:tr h="4878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u="none" strike="noStrike">
                          <a:effectLst/>
                        </a:rPr>
                        <a:t>02.03</a:t>
                      </a:r>
                      <a:endParaRPr lang="ru-RU" sz="9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Мобилизационная и вневойсковая подготовка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323.9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361.1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375.5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115.9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103.9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379.2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100.9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393.4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103.7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  <a:tr h="453769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Национальная безопасность и правоохранительная деятельность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4460.1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4145.8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4240.1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95.1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102.3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4174.50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98.5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4174.5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100.0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  <a:tr h="11382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03.09</a:t>
                      </a:r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Защита населения и территории от чрезвычайных ситуаций природного и техногенного характера, гражданская оборона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4460.1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4145.8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4240.1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95.1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102.3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4174.50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98.5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4174.5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100.0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  <a:tr h="356199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Национальная экономика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51890.3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31933.7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32025.2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61.7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101.6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30853.8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96.3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30855.4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100.1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  <a:tr h="18283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04.01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Общеэкономические вопросы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470.0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470.0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0.0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0.0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0.0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0.0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0.0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0.0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0.0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</a:tr>
              <a:tr h="3252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04.05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Сельское хозяйство и рыболовство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37280.1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10271.9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27498.1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73.7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267.7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27239.9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99.1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27241.4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100.1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</a:tr>
              <a:tr h="3252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04.06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Водное хозяйство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100.0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134.7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650.0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650.0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482.5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0.0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r>
                        <a:rPr lang="ru-RU" sz="1100" u="none" strike="noStrike" dirty="0" smtClean="0">
                          <a:effectLst/>
                        </a:rPr>
                        <a:t>0.0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</a:tr>
              <a:tr h="18283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+mj-lt"/>
                        </a:rPr>
                        <a:t>04.08</a:t>
                      </a:r>
                      <a:endParaRPr lang="ru-RU" sz="1100" b="0" i="0" u="none" strike="noStrike" dirty="0">
                        <a:effectLst/>
                        <a:latin typeface="+mj-lt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 smtClean="0">
                          <a:effectLst/>
                          <a:latin typeface="+mj-lt"/>
                        </a:rPr>
                        <a:t>Транспорт</a:t>
                      </a:r>
                      <a:endParaRPr lang="ru-RU" sz="1100" b="0" i="0" u="none" strike="noStrike" dirty="0">
                        <a:effectLst/>
                        <a:latin typeface="+mj-lt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dirty="0" smtClean="0">
                          <a:effectLst/>
                          <a:latin typeface="+mj-lt"/>
                        </a:rPr>
                        <a:t>0.00</a:t>
                      </a:r>
                      <a:endParaRPr lang="ru-RU" sz="1100" b="0" i="0" u="none" strike="noStrike" dirty="0">
                        <a:effectLst/>
                        <a:latin typeface="+mj-lt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dirty="0" smtClean="0">
                          <a:effectLst/>
                          <a:latin typeface="+mj-lt"/>
                        </a:rPr>
                        <a:t>400.0</a:t>
                      </a:r>
                      <a:endParaRPr lang="ru-RU" sz="1100" b="0" i="0" u="none" strike="noStrike" dirty="0">
                        <a:effectLst/>
                        <a:latin typeface="+mj-lt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dirty="0" smtClean="0">
                          <a:effectLst/>
                          <a:latin typeface="+mj-lt"/>
                        </a:rPr>
                        <a:t>600.0</a:t>
                      </a:r>
                      <a:endParaRPr lang="ru-RU" sz="1100" b="0" i="0" u="none" strike="noStrike" dirty="0">
                        <a:effectLst/>
                        <a:latin typeface="+mj-lt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smtClean="0">
                          <a:effectLst/>
                          <a:latin typeface="+mj-lt"/>
                        </a:rPr>
                        <a:t>0.0</a:t>
                      </a:r>
                      <a:endParaRPr lang="ru-RU" sz="1100" b="0" i="0" u="none" strike="noStrike" dirty="0">
                        <a:effectLst/>
                        <a:latin typeface="+mj-lt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dirty="0" smtClean="0">
                          <a:effectLst/>
                          <a:latin typeface="+mj-lt"/>
                        </a:rPr>
                        <a:t>0.0</a:t>
                      </a:r>
                      <a:endParaRPr lang="ru-RU" sz="1100" b="0" i="0" u="none" strike="noStrike" dirty="0">
                        <a:effectLst/>
                        <a:latin typeface="+mj-lt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dirty="0" smtClean="0">
                          <a:effectLst/>
                          <a:latin typeface="+mj-lt"/>
                        </a:rPr>
                        <a:t>400.0</a:t>
                      </a:r>
                      <a:endParaRPr lang="ru-RU" sz="1100" b="0" i="0" u="none" strike="noStrike" dirty="0">
                        <a:effectLst/>
                        <a:latin typeface="+mj-lt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dirty="0" smtClean="0">
                          <a:effectLst/>
                          <a:latin typeface="+mj-lt"/>
                        </a:rPr>
                        <a:t>66.7</a:t>
                      </a:r>
                      <a:endParaRPr lang="ru-RU" sz="1100" b="0" i="0" u="none" strike="noStrike" dirty="0">
                        <a:effectLst/>
                        <a:latin typeface="+mj-lt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dirty="0" smtClean="0">
                          <a:effectLst/>
                          <a:latin typeface="+mj-lt"/>
                        </a:rPr>
                        <a:t>400.0</a:t>
                      </a:r>
                      <a:endParaRPr lang="ru-RU" sz="1100" b="0" i="0" u="none" strike="noStrike" dirty="0">
                        <a:effectLst/>
                        <a:latin typeface="+mj-lt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dirty="0" smtClean="0">
                          <a:effectLst/>
                          <a:latin typeface="+mj-lt"/>
                        </a:rPr>
                        <a:t>100.0</a:t>
                      </a:r>
                      <a:endParaRPr lang="ru-RU" sz="1100" b="0" i="0" u="none" strike="noStrike" dirty="0">
                        <a:effectLst/>
                        <a:latin typeface="+mj-lt"/>
                      </a:endParaRPr>
                    </a:p>
                  </a:txBody>
                  <a:tcPr marL="7486" marR="7486" marT="7486" marB="0" anchor="ctr"/>
                </a:tc>
              </a:tr>
              <a:tr h="35619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04.09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Дорожное хозяйство (дорожные фонды)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10000.0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16418.8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0.0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0.0</a:t>
                      </a:r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0.0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r>
                        <a:rPr lang="ru-RU" sz="1100" u="none" strike="noStrike" dirty="0" smtClean="0">
                          <a:effectLst/>
                        </a:rPr>
                        <a:t>0.0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>
                          <a:effectLst/>
                        </a:rPr>
                        <a:t>0.0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0.0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 </a:t>
                      </a:r>
                      <a:r>
                        <a:rPr lang="ru-RU" sz="1100" u="none" strike="noStrike" dirty="0" smtClean="0">
                          <a:effectLst/>
                        </a:rPr>
                        <a:t>0.0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</a:tr>
              <a:tr h="18283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04.10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Связь и информатика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987.8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987.8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224.6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22.7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22.7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224.6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100.0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224.6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100.0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</a:tr>
              <a:tr h="6504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04.12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Другие вопросы в области национальной экономики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3052.5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3250.5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3 052.5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100.0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93.9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2989.3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97.9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2989.3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>
                          <a:effectLst/>
                        </a:rPr>
                        <a:t>100.0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7486" marR="7486" marT="7486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3151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332656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Сравнение расходов по разделам и подразделам, тыс. руб.</a:t>
            </a:r>
            <a:endParaRPr lang="ru-RU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6278970"/>
              </p:ext>
            </p:extLst>
          </p:nvPr>
        </p:nvGraphicFramePr>
        <p:xfrm>
          <a:off x="107500" y="836712"/>
          <a:ext cx="8928995" cy="11334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67657"/>
                <a:gridCol w="1638614"/>
                <a:gridCol w="899063"/>
                <a:gridCol w="899063"/>
                <a:gridCol w="772178"/>
                <a:gridCol w="768553"/>
                <a:gridCol w="667046"/>
                <a:gridCol w="725051"/>
                <a:gridCol w="667046"/>
                <a:gridCol w="728676"/>
                <a:gridCol w="696048"/>
              </a:tblGrid>
              <a:tr h="11334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Раздел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Наименование раздела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Первоначальный бюджет </a:t>
                      </a:r>
                      <a:r>
                        <a:rPr lang="ru-RU" sz="1000" u="none" strike="noStrike" dirty="0" smtClean="0">
                          <a:effectLst/>
                        </a:rPr>
                        <a:t>2020 </a:t>
                      </a:r>
                      <a:r>
                        <a:rPr lang="ru-RU" sz="1000" u="none" strike="noStrike" dirty="0">
                          <a:effectLst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Уточненный план на </a:t>
                      </a:r>
                      <a:r>
                        <a:rPr lang="ru-RU" sz="1000" u="none" strike="noStrike" dirty="0" smtClean="0">
                          <a:effectLst/>
                        </a:rPr>
                        <a:t>01.11.2020 </a:t>
                      </a:r>
                      <a:r>
                        <a:rPr lang="ru-RU" sz="1000" u="none" strike="noStrike" dirty="0">
                          <a:effectLst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</a:t>
                      </a:r>
                      <a:r>
                        <a:rPr lang="ru-RU" sz="1000" u="none" strike="noStrike" dirty="0" smtClean="0">
                          <a:effectLst/>
                        </a:rPr>
                        <a:t>2021 </a:t>
                      </a:r>
                      <a:r>
                        <a:rPr lang="ru-RU" sz="1000" u="none" strike="noStrike" dirty="0">
                          <a:effectLst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</a:rPr>
                        <a:t>Рост 2021 </a:t>
                      </a:r>
                      <a:r>
                        <a:rPr lang="ru-RU" sz="1000" u="none" strike="noStrike" dirty="0">
                          <a:effectLst/>
                        </a:rPr>
                        <a:t>к первоначальному бюджету </a:t>
                      </a:r>
                      <a:r>
                        <a:rPr lang="ru-RU" sz="1000" u="none" strike="noStrike" dirty="0" smtClean="0">
                          <a:effectLst/>
                        </a:rPr>
                        <a:t>2020 </a:t>
                      </a:r>
                      <a:r>
                        <a:rPr lang="ru-RU" sz="1000" u="none" strike="noStrike" dirty="0">
                          <a:effectLst/>
                        </a:rPr>
                        <a:t>года, %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</a:t>
                      </a:r>
                      <a:r>
                        <a:rPr lang="ru-RU" sz="1000" u="none" strike="noStrike" dirty="0" smtClean="0">
                          <a:effectLst/>
                        </a:rPr>
                        <a:t>2021 </a:t>
                      </a:r>
                      <a:r>
                        <a:rPr lang="ru-RU" sz="1000" u="none" strike="noStrike" dirty="0">
                          <a:effectLst/>
                        </a:rPr>
                        <a:t>к уточненному плану </a:t>
                      </a:r>
                      <a:r>
                        <a:rPr lang="ru-RU" sz="1000" u="none" strike="noStrike" dirty="0" smtClean="0">
                          <a:effectLst/>
                        </a:rPr>
                        <a:t>2020, </a:t>
                      </a:r>
                      <a:r>
                        <a:rPr lang="ru-RU" sz="1000" u="none" strike="noStrike" dirty="0">
                          <a:effectLst/>
                        </a:rPr>
                        <a:t>%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</a:t>
                      </a:r>
                      <a:r>
                        <a:rPr lang="ru-RU" sz="1000" u="none" strike="noStrike" dirty="0" smtClean="0">
                          <a:effectLst/>
                        </a:rPr>
                        <a:t>2022 </a:t>
                      </a:r>
                      <a:r>
                        <a:rPr lang="ru-RU" sz="1000" u="none" strike="noStrike" dirty="0">
                          <a:effectLst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</a:t>
                      </a:r>
                      <a:r>
                        <a:rPr lang="ru-RU" sz="1000" u="none" strike="noStrike" dirty="0" smtClean="0">
                          <a:effectLst/>
                        </a:rPr>
                        <a:t>2022 </a:t>
                      </a:r>
                      <a:r>
                        <a:rPr lang="ru-RU" sz="1000" u="none" strike="noStrike" dirty="0">
                          <a:effectLst/>
                        </a:rPr>
                        <a:t>к прогнозу </a:t>
                      </a:r>
                      <a:r>
                        <a:rPr lang="ru-RU" sz="1000" u="none" strike="noStrike" dirty="0" smtClean="0">
                          <a:effectLst/>
                        </a:rPr>
                        <a:t>2021, </a:t>
                      </a:r>
                      <a:r>
                        <a:rPr lang="ru-RU" sz="1000" u="none" strike="noStrike" dirty="0">
                          <a:effectLst/>
                        </a:rPr>
                        <a:t>%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</a:t>
                      </a:r>
                      <a:r>
                        <a:rPr lang="ru-RU" sz="1000" u="none" strike="noStrike" dirty="0" smtClean="0">
                          <a:effectLst/>
                        </a:rPr>
                        <a:t>2023 </a:t>
                      </a:r>
                      <a:r>
                        <a:rPr lang="ru-RU" sz="1000" u="none" strike="noStrike" dirty="0">
                          <a:effectLst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</a:t>
                      </a:r>
                      <a:r>
                        <a:rPr lang="ru-RU" sz="1000" u="none" strike="noStrike" dirty="0" smtClean="0">
                          <a:effectLst/>
                        </a:rPr>
                        <a:t>2023 </a:t>
                      </a:r>
                      <a:r>
                        <a:rPr lang="ru-RU" sz="1000" u="none" strike="noStrike" dirty="0">
                          <a:effectLst/>
                        </a:rPr>
                        <a:t>к </a:t>
                      </a:r>
                      <a:r>
                        <a:rPr lang="ru-RU" sz="1000" u="none" strike="noStrike" dirty="0" smtClean="0">
                          <a:effectLst/>
                        </a:rPr>
                        <a:t>2022, </a:t>
                      </a:r>
                      <a:r>
                        <a:rPr lang="ru-RU" sz="1000" u="none" strike="noStrike" dirty="0">
                          <a:effectLst/>
                        </a:rPr>
                        <a:t>%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3835916"/>
              </p:ext>
            </p:extLst>
          </p:nvPr>
        </p:nvGraphicFramePr>
        <p:xfrm>
          <a:off x="107503" y="1988840"/>
          <a:ext cx="8928994" cy="460851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3349"/>
                <a:gridCol w="1763627"/>
                <a:gridCol w="833105"/>
                <a:gridCol w="833105"/>
                <a:gridCol w="859977"/>
                <a:gridCol w="712171"/>
                <a:gridCol w="618109"/>
                <a:gridCol w="806229"/>
                <a:gridCol w="618109"/>
                <a:gridCol w="806229"/>
                <a:gridCol w="644984"/>
              </a:tblGrid>
              <a:tr h="46796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Жилищно-коммунальное хозяйство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2796.3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11846.3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5192.0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185.7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43.8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4451.0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85.7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3729.9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83.8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  <a:tr h="2435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05.01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Жилищное хозяйство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0.0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3525.0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r>
                        <a:rPr lang="ru-RU" sz="1200" u="none" strike="noStrike" dirty="0" smtClean="0">
                          <a:effectLst/>
                        </a:rPr>
                        <a:t>253.9</a:t>
                      </a:r>
                      <a:endParaRPr lang="ru-RU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0.0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7.2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1523.6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600.0</a:t>
                      </a:r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802.5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52.7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4871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05.02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Коммунальное хозяйство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1120.0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1556.9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1285.3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114.8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82.6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r>
                        <a:rPr lang="ru-RU" sz="1200" u="none" strike="noStrike" dirty="0" smtClean="0">
                          <a:effectLst/>
                        </a:rPr>
                        <a:t>0.0</a:t>
                      </a:r>
                      <a:endParaRPr lang="ru-RU" sz="1200" b="0" i="0" u="none" strike="noStrike" dirty="0">
                        <a:effectLst/>
                        <a:latin typeface="Arial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0.0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0.0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r>
                        <a:rPr lang="ru-RU" sz="1200" u="none" strike="noStrike" dirty="0" smtClean="0">
                          <a:effectLst/>
                        </a:rPr>
                        <a:t>0.0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2435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05.03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Благоустройство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909.2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5997.3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2885.9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317.4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48.1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2157.7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74.77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2157.7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100.0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9742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05.05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Другие вопросы в области жилищно-коммунального хозяйства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767.1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767.1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766.9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100.0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+mj-lt"/>
                        </a:rPr>
                        <a:t>100.0</a:t>
                      </a:r>
                      <a:endParaRPr lang="ru-RU" sz="1200" b="0" i="0" u="none" strike="noStrike" dirty="0">
                        <a:effectLst/>
                        <a:latin typeface="+mj-lt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769.7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100.3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769.7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100.0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243562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Образование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175944.2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196290.1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179681.7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102.1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91.5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171701.3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95.6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178115.6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103.7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  <a:tr h="4871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07.01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Дошкольное образование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44700.5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50321.8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47790.2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106.9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95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41944.6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87.8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42994.3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102.5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2435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07.02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Общее образование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85886.8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96824.8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83684.8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97.4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86.4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87717.8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104.8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84273.2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96.1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4871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07.03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Дополнительное образование детей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18370.1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22156.7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18075.3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98.4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81.6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16602.0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91.8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25391.7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152.9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2435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07.07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Молодежная политика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2031.8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2031.8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2001.3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98.5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98.5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1994.3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99.7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1994.3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100.0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4871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07.09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Другие вопросы в области образования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24955.0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24955.0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28130.1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112.7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112.7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23442.6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83.3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23462.1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100.1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062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332656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Сравнение расходов по разделам и подразделам, тыс. руб.</a:t>
            </a:r>
            <a:endParaRPr lang="ru-RU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8081871"/>
              </p:ext>
            </p:extLst>
          </p:nvPr>
        </p:nvGraphicFramePr>
        <p:xfrm>
          <a:off x="179514" y="836712"/>
          <a:ext cx="8856984" cy="11334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63886"/>
                <a:gridCol w="1625399"/>
                <a:gridCol w="891812"/>
                <a:gridCol w="891812"/>
                <a:gridCol w="765951"/>
                <a:gridCol w="762355"/>
                <a:gridCol w="661666"/>
                <a:gridCol w="719204"/>
                <a:gridCol w="661666"/>
                <a:gridCol w="722799"/>
                <a:gridCol w="690434"/>
              </a:tblGrid>
              <a:tr h="11334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Раздел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Наименование раздела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Первоначальный бюджет </a:t>
                      </a:r>
                      <a:r>
                        <a:rPr lang="ru-RU" sz="1000" u="none" strike="noStrike" dirty="0" smtClean="0">
                          <a:effectLst/>
                        </a:rPr>
                        <a:t>2020 </a:t>
                      </a:r>
                      <a:r>
                        <a:rPr lang="ru-RU" sz="1000" u="none" strike="noStrike" dirty="0">
                          <a:effectLst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Уточненный план на </a:t>
                      </a:r>
                      <a:r>
                        <a:rPr lang="ru-RU" sz="1000" u="none" strike="noStrike" dirty="0" smtClean="0">
                          <a:effectLst/>
                        </a:rPr>
                        <a:t>01.11.2020 </a:t>
                      </a:r>
                      <a:r>
                        <a:rPr lang="ru-RU" sz="1000" u="none" strike="noStrike" dirty="0">
                          <a:effectLst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</a:t>
                      </a:r>
                      <a:r>
                        <a:rPr lang="ru-RU" sz="1000" u="none" strike="noStrike" dirty="0" smtClean="0">
                          <a:effectLst/>
                        </a:rPr>
                        <a:t>2021 </a:t>
                      </a:r>
                      <a:r>
                        <a:rPr lang="ru-RU" sz="1000" u="none" strike="noStrike" dirty="0">
                          <a:effectLst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</a:rPr>
                        <a:t>Рост 2021 </a:t>
                      </a:r>
                      <a:r>
                        <a:rPr lang="ru-RU" sz="1000" u="none" strike="noStrike" dirty="0">
                          <a:effectLst/>
                        </a:rPr>
                        <a:t>к первоначальному бюджету </a:t>
                      </a:r>
                      <a:r>
                        <a:rPr lang="ru-RU" sz="1000" u="none" strike="noStrike" dirty="0" smtClean="0">
                          <a:effectLst/>
                        </a:rPr>
                        <a:t>2020 </a:t>
                      </a:r>
                      <a:r>
                        <a:rPr lang="ru-RU" sz="1000" u="none" strike="noStrike" dirty="0">
                          <a:effectLst/>
                        </a:rPr>
                        <a:t>года, %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</a:t>
                      </a:r>
                      <a:r>
                        <a:rPr lang="ru-RU" sz="1000" u="none" strike="noStrike" dirty="0" smtClean="0">
                          <a:effectLst/>
                        </a:rPr>
                        <a:t>2021 </a:t>
                      </a:r>
                      <a:r>
                        <a:rPr lang="ru-RU" sz="1000" u="none" strike="noStrike" dirty="0">
                          <a:effectLst/>
                        </a:rPr>
                        <a:t>к уточненному плану </a:t>
                      </a:r>
                      <a:r>
                        <a:rPr lang="ru-RU" sz="1000" u="none" strike="noStrike" dirty="0" smtClean="0">
                          <a:effectLst/>
                        </a:rPr>
                        <a:t>2020, </a:t>
                      </a:r>
                      <a:r>
                        <a:rPr lang="ru-RU" sz="1000" u="none" strike="noStrike" dirty="0">
                          <a:effectLst/>
                        </a:rPr>
                        <a:t>%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</a:t>
                      </a:r>
                      <a:r>
                        <a:rPr lang="ru-RU" sz="1000" u="none" strike="noStrike" dirty="0" smtClean="0">
                          <a:effectLst/>
                        </a:rPr>
                        <a:t>2022 </a:t>
                      </a:r>
                      <a:r>
                        <a:rPr lang="ru-RU" sz="1000" u="none" strike="noStrike" dirty="0">
                          <a:effectLst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</a:t>
                      </a:r>
                      <a:r>
                        <a:rPr lang="ru-RU" sz="1000" u="none" strike="noStrike" dirty="0" smtClean="0">
                          <a:effectLst/>
                        </a:rPr>
                        <a:t>2022 </a:t>
                      </a:r>
                      <a:r>
                        <a:rPr lang="ru-RU" sz="1000" u="none" strike="noStrike" dirty="0">
                          <a:effectLst/>
                        </a:rPr>
                        <a:t>к прогнозу </a:t>
                      </a:r>
                      <a:r>
                        <a:rPr lang="ru-RU" sz="1000" u="none" strike="noStrike" dirty="0" smtClean="0">
                          <a:effectLst/>
                        </a:rPr>
                        <a:t>2021, </a:t>
                      </a:r>
                      <a:r>
                        <a:rPr lang="ru-RU" sz="1000" u="none" strike="noStrike" dirty="0">
                          <a:effectLst/>
                        </a:rPr>
                        <a:t>%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</a:t>
                      </a:r>
                      <a:r>
                        <a:rPr lang="ru-RU" sz="1000" u="none" strike="noStrike" dirty="0" smtClean="0">
                          <a:effectLst/>
                        </a:rPr>
                        <a:t>2023 </a:t>
                      </a:r>
                      <a:r>
                        <a:rPr lang="ru-RU" sz="1000" u="none" strike="noStrike" dirty="0">
                          <a:effectLst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</a:t>
                      </a:r>
                      <a:r>
                        <a:rPr lang="ru-RU" sz="1000" u="none" strike="noStrike" dirty="0" smtClean="0">
                          <a:effectLst/>
                        </a:rPr>
                        <a:t>2023 </a:t>
                      </a:r>
                      <a:r>
                        <a:rPr lang="ru-RU" sz="1000" u="none" strike="noStrike" dirty="0">
                          <a:effectLst/>
                        </a:rPr>
                        <a:t>к </a:t>
                      </a:r>
                      <a:r>
                        <a:rPr lang="ru-RU" sz="1000" u="none" strike="noStrike" dirty="0" smtClean="0">
                          <a:effectLst/>
                        </a:rPr>
                        <a:t>2022, </a:t>
                      </a:r>
                      <a:r>
                        <a:rPr lang="ru-RU" sz="1000" u="none" strike="noStrike" dirty="0">
                          <a:effectLst/>
                        </a:rPr>
                        <a:t>%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7205309"/>
              </p:ext>
            </p:extLst>
          </p:nvPr>
        </p:nvGraphicFramePr>
        <p:xfrm>
          <a:off x="179513" y="1988840"/>
          <a:ext cx="8784976" cy="460850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26359"/>
                <a:gridCol w="1735181"/>
                <a:gridCol w="819668"/>
                <a:gridCol w="819668"/>
                <a:gridCol w="846107"/>
                <a:gridCol w="700684"/>
                <a:gridCol w="608139"/>
                <a:gridCol w="793225"/>
                <a:gridCol w="608139"/>
                <a:gridCol w="793225"/>
                <a:gridCol w="634581"/>
              </a:tblGrid>
              <a:tr h="24414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Культура и кинематография</a:t>
                      </a:r>
                      <a:endParaRPr lang="ru-RU" sz="12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47683.9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48538.8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46443.2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97.4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95.7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45297.3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97.5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67144.7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148.2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  <a:tr h="2441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08.01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Культура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39010.0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39956.9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40155.9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102.9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100.5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39997.1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97.1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60841.4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156.0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7324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08.04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Другие вопросы в области культуры, кинематографии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8673.9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8581.9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+mn-lt"/>
                        </a:rPr>
                        <a:t>6287.3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72.5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73.3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6300.1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100.2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6303.3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100.1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24414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Социальная политика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  <a:latin typeface="+mj-lt"/>
                        </a:rPr>
                        <a:t>18343.7</a:t>
                      </a:r>
                      <a:endParaRPr lang="ru-RU" sz="12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  <a:latin typeface="+mj-lt"/>
                        </a:rPr>
                        <a:t>19549.9</a:t>
                      </a:r>
                      <a:endParaRPr lang="ru-RU" sz="12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  <a:latin typeface="+mj-lt"/>
                        </a:rPr>
                        <a:t>15261.4</a:t>
                      </a:r>
                      <a:endParaRPr lang="ru-RU" sz="12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  <a:latin typeface="+mj-lt"/>
                        </a:rPr>
                        <a:t>83.2</a:t>
                      </a:r>
                      <a:endParaRPr lang="ru-RU" sz="12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  <a:latin typeface="+mj-lt"/>
                        </a:rPr>
                        <a:t>78.1</a:t>
                      </a:r>
                      <a:endParaRPr lang="ru-RU" sz="12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  <a:latin typeface="+mj-lt"/>
                        </a:rPr>
                        <a:t>15003</a:t>
                      </a:r>
                      <a:r>
                        <a:rPr lang="ru-RU" sz="1200" b="0" i="0" u="none" strike="noStrike" dirty="0" smtClean="0">
                          <a:effectLst/>
                          <a:latin typeface="+mj-lt"/>
                        </a:rPr>
                        <a:t>.3</a:t>
                      </a:r>
                      <a:endParaRPr lang="ru-RU" sz="1200" u="none" strike="noStrike" dirty="0" smtClean="0"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  <a:latin typeface="+mj-lt"/>
                        </a:rPr>
                        <a:t>98.3</a:t>
                      </a:r>
                      <a:endParaRPr lang="ru-RU" sz="12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  <a:latin typeface="+mj-lt"/>
                        </a:rPr>
                        <a:t>15262.5</a:t>
                      </a:r>
                      <a:endParaRPr lang="ru-RU" sz="12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  <a:latin typeface="+mj-lt"/>
                        </a:rPr>
                        <a:t>101.7</a:t>
                      </a:r>
                      <a:endParaRPr lang="ru-RU" sz="12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</a:tr>
              <a:tr h="4882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10.01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Пенсионное обеспечение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3900.0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3900.0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4000.0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102.64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102.6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3900.0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97.5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3 900.0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>
                          <a:effectLst/>
                        </a:rPr>
                        <a:t>100.0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7324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10.03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</a:rPr>
                        <a:t>Социальное обеспечение населения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4075.1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3825.9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428.0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10.5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11.2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410.9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96.0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410.9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>
                          <a:effectLst/>
                        </a:rPr>
                        <a:t>100.0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4882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10.04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Охрана семьи и детства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10368.6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11824.1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10833.4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104.5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91.6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10692.4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98.7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10951.6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102.4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</a:tr>
              <a:tr h="24414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Физическая культура и спорт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3164.6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+mn-lt"/>
                        </a:rPr>
                        <a:t>3218.1</a:t>
                      </a:r>
                      <a:endParaRPr lang="ru-RU" sz="12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3200.0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101.1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99.4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3135.0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98.0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3135.0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100.0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  <a:tr h="2441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11.02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Массовый спорт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3164.6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+mn-lt"/>
                        </a:rPr>
                        <a:t>3218.1</a:t>
                      </a:r>
                      <a:endParaRPr lang="ru-RU" sz="1200" b="0" i="0" u="none" strike="noStrike" dirty="0"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3200.0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101.1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99.4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3135.0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98.0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3135.0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100.0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  <a:tr h="45806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Средства массовой информации</a:t>
                      </a:r>
                      <a:endParaRPr lang="ru-RU" sz="1200" b="1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1569.5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1569.5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1498.6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95.5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95.5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1498.6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100.0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1498.6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100.0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  <a:tr h="4882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12.02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</a:rPr>
                        <a:t>Периодическая печать и издательства</a:t>
                      </a:r>
                      <a:endParaRPr lang="ru-RU" sz="1200" b="0" i="0" u="none" strike="noStrike">
                        <a:effectLst/>
                        <a:latin typeface="Arial Narrow"/>
                      </a:endParaRPr>
                    </a:p>
                  </a:txBody>
                  <a:tcPr marL="9295" marR="9295" marT="929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1569.5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1569.5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1498.6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95.5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95.5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1498.6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100.0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1498.6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100.0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559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332656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Сравнение расходов по разделам и подразделам, тыс. руб.</a:t>
            </a:r>
            <a:endParaRPr lang="ru-RU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892669"/>
              </p:ext>
            </p:extLst>
          </p:nvPr>
        </p:nvGraphicFramePr>
        <p:xfrm>
          <a:off x="107503" y="836712"/>
          <a:ext cx="8928995" cy="11334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67658"/>
                <a:gridCol w="1638614"/>
                <a:gridCol w="899063"/>
                <a:gridCol w="899063"/>
                <a:gridCol w="772178"/>
                <a:gridCol w="768553"/>
                <a:gridCol w="667046"/>
                <a:gridCol w="725051"/>
                <a:gridCol w="667046"/>
                <a:gridCol w="728676"/>
                <a:gridCol w="696047"/>
              </a:tblGrid>
              <a:tr h="11334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Раздел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Наименование раздела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Первоначальный бюджет </a:t>
                      </a:r>
                      <a:r>
                        <a:rPr lang="ru-RU" sz="1000" u="none" strike="noStrike" dirty="0" smtClean="0">
                          <a:effectLst/>
                        </a:rPr>
                        <a:t>2020 </a:t>
                      </a:r>
                      <a:r>
                        <a:rPr lang="ru-RU" sz="1000" u="none" strike="noStrike" dirty="0">
                          <a:effectLst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Уточненный план на </a:t>
                      </a:r>
                      <a:r>
                        <a:rPr lang="ru-RU" sz="1000" u="none" strike="noStrike" dirty="0" smtClean="0">
                          <a:effectLst/>
                        </a:rPr>
                        <a:t>01.11.2020 </a:t>
                      </a:r>
                      <a:r>
                        <a:rPr lang="ru-RU" sz="1000" u="none" strike="noStrike" dirty="0">
                          <a:effectLst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</a:t>
                      </a:r>
                      <a:r>
                        <a:rPr lang="ru-RU" sz="1000" u="none" strike="noStrike" dirty="0" smtClean="0">
                          <a:effectLst/>
                        </a:rPr>
                        <a:t>2021 </a:t>
                      </a:r>
                      <a:r>
                        <a:rPr lang="ru-RU" sz="1000" u="none" strike="noStrike" dirty="0">
                          <a:effectLst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</a:t>
                      </a:r>
                      <a:r>
                        <a:rPr lang="ru-RU" sz="1000" u="none" strike="noStrike" dirty="0" smtClean="0">
                          <a:effectLst/>
                        </a:rPr>
                        <a:t>2021 к </a:t>
                      </a:r>
                      <a:r>
                        <a:rPr lang="ru-RU" sz="1000" u="none" strike="noStrike" dirty="0">
                          <a:effectLst/>
                        </a:rPr>
                        <a:t>первоначальному бюджету </a:t>
                      </a:r>
                      <a:r>
                        <a:rPr lang="ru-RU" sz="1000" u="none" strike="noStrike" dirty="0" smtClean="0">
                          <a:effectLst/>
                        </a:rPr>
                        <a:t>2020 </a:t>
                      </a:r>
                      <a:r>
                        <a:rPr lang="ru-RU" sz="1000" u="none" strike="noStrike" dirty="0">
                          <a:effectLst/>
                        </a:rPr>
                        <a:t>года, %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</a:t>
                      </a:r>
                      <a:r>
                        <a:rPr lang="ru-RU" sz="1000" u="none" strike="noStrike" dirty="0" smtClean="0">
                          <a:effectLst/>
                        </a:rPr>
                        <a:t>2021 </a:t>
                      </a:r>
                      <a:r>
                        <a:rPr lang="ru-RU" sz="1000" u="none" strike="noStrike" dirty="0">
                          <a:effectLst/>
                        </a:rPr>
                        <a:t>к уточненному плану </a:t>
                      </a:r>
                      <a:r>
                        <a:rPr lang="ru-RU" sz="1000" u="none" strike="noStrike" dirty="0" smtClean="0">
                          <a:effectLst/>
                        </a:rPr>
                        <a:t>2020, </a:t>
                      </a:r>
                      <a:r>
                        <a:rPr lang="ru-RU" sz="1000" u="none" strike="noStrike" dirty="0">
                          <a:effectLst/>
                        </a:rPr>
                        <a:t>%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</a:t>
                      </a:r>
                      <a:r>
                        <a:rPr lang="ru-RU" sz="1000" u="none" strike="noStrike" dirty="0" smtClean="0">
                          <a:effectLst/>
                        </a:rPr>
                        <a:t>2022 </a:t>
                      </a:r>
                      <a:r>
                        <a:rPr lang="ru-RU" sz="1000" u="none" strike="noStrike" dirty="0">
                          <a:effectLst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</a:t>
                      </a:r>
                      <a:r>
                        <a:rPr lang="ru-RU" sz="1000" u="none" strike="noStrike" dirty="0" smtClean="0">
                          <a:effectLst/>
                        </a:rPr>
                        <a:t>2022 </a:t>
                      </a:r>
                      <a:r>
                        <a:rPr lang="ru-RU" sz="1000" u="none" strike="noStrike" dirty="0">
                          <a:effectLst/>
                        </a:rPr>
                        <a:t>к прогнозу </a:t>
                      </a:r>
                      <a:r>
                        <a:rPr lang="ru-RU" sz="1000" u="none" strike="noStrike" dirty="0" smtClean="0">
                          <a:effectLst/>
                        </a:rPr>
                        <a:t>2021, </a:t>
                      </a:r>
                      <a:r>
                        <a:rPr lang="ru-RU" sz="1000" u="none" strike="noStrike" dirty="0">
                          <a:effectLst/>
                        </a:rPr>
                        <a:t>%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Прогноз </a:t>
                      </a:r>
                      <a:r>
                        <a:rPr lang="ru-RU" sz="1000" u="none" strike="noStrike" dirty="0" smtClean="0">
                          <a:effectLst/>
                        </a:rPr>
                        <a:t>2023 </a:t>
                      </a:r>
                      <a:r>
                        <a:rPr lang="ru-RU" sz="1000" u="none" strike="noStrike" dirty="0">
                          <a:effectLst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Рост </a:t>
                      </a:r>
                      <a:r>
                        <a:rPr lang="ru-RU" sz="1000" u="none" strike="noStrike" dirty="0" smtClean="0">
                          <a:effectLst/>
                        </a:rPr>
                        <a:t>2023 </a:t>
                      </a:r>
                      <a:r>
                        <a:rPr lang="ru-RU" sz="1000" u="none" strike="noStrike" dirty="0">
                          <a:effectLst/>
                        </a:rPr>
                        <a:t>к </a:t>
                      </a:r>
                      <a:r>
                        <a:rPr lang="ru-RU" sz="1000" u="none" strike="noStrike" dirty="0" smtClean="0">
                          <a:effectLst/>
                        </a:rPr>
                        <a:t>2022, </a:t>
                      </a:r>
                      <a:r>
                        <a:rPr lang="ru-RU" sz="1000" u="none" strike="noStrike" dirty="0">
                          <a:effectLst/>
                        </a:rPr>
                        <a:t>%</a:t>
                      </a:r>
                      <a:br>
                        <a:rPr lang="ru-RU" sz="1000" u="none" strike="noStrike" dirty="0">
                          <a:effectLst/>
                        </a:rPr>
                      </a:b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4236959"/>
              </p:ext>
            </p:extLst>
          </p:nvPr>
        </p:nvGraphicFramePr>
        <p:xfrm>
          <a:off x="107504" y="1986002"/>
          <a:ext cx="8928993" cy="37067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3349"/>
                <a:gridCol w="1763628"/>
                <a:gridCol w="833104"/>
                <a:gridCol w="833104"/>
                <a:gridCol w="859977"/>
                <a:gridCol w="712169"/>
                <a:gridCol w="618110"/>
                <a:gridCol w="806230"/>
                <a:gridCol w="618110"/>
                <a:gridCol w="806230"/>
                <a:gridCol w="644982"/>
              </a:tblGrid>
              <a:tr h="56286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Arial Narrow"/>
                        </a:rPr>
                        <a:t>Обслуживание государственного</a:t>
                      </a:r>
                    </a:p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Arial Narrow"/>
                        </a:rPr>
                        <a:t>Внутреннего и муниципального </a:t>
                      </a:r>
                    </a:p>
                    <a:p>
                      <a:pPr algn="ctr" fontAlgn="ctr"/>
                      <a:r>
                        <a:rPr lang="ru-RU" sz="1100" b="0" i="0" u="none" strike="noStrike" dirty="0" smtClean="0">
                          <a:effectLst/>
                          <a:latin typeface="Arial Narrow"/>
                        </a:rPr>
                        <a:t>долга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+mj-lt"/>
                        </a:rPr>
                        <a:t>0.0</a:t>
                      </a:r>
                      <a:endParaRPr lang="ru-RU" sz="12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+mj-lt"/>
                        </a:rPr>
                        <a:t>0.0</a:t>
                      </a:r>
                      <a:endParaRPr lang="ru-RU" sz="12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+mj-lt"/>
                        </a:rPr>
                        <a:t>0.0</a:t>
                      </a:r>
                      <a:endParaRPr lang="ru-RU" sz="12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+mj-lt"/>
                        </a:rPr>
                        <a:t>0.0</a:t>
                      </a:r>
                      <a:endParaRPr lang="ru-RU" sz="12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+mj-lt"/>
                        </a:rPr>
                        <a:t>0.0</a:t>
                      </a:r>
                      <a:endParaRPr lang="ru-RU" sz="12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+mj-lt"/>
                        </a:rPr>
                        <a:t>0.0</a:t>
                      </a:r>
                      <a:endParaRPr lang="ru-RU" sz="12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+mj-lt"/>
                        </a:rPr>
                        <a:t>0.0</a:t>
                      </a:r>
                      <a:endParaRPr lang="ru-RU" sz="12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+mj-lt"/>
                        </a:rPr>
                        <a:t>0.0</a:t>
                      </a:r>
                      <a:endParaRPr lang="ru-RU" sz="12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+mj-lt"/>
                        </a:rPr>
                        <a:t>0.0</a:t>
                      </a:r>
                      <a:endParaRPr lang="ru-RU" sz="12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</a:tr>
              <a:tr h="7776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 smtClean="0">
                          <a:effectLst/>
                        </a:rPr>
                        <a:t>13.01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 smtClean="0">
                          <a:effectLst/>
                          <a:latin typeface="Arial Narrow"/>
                        </a:rPr>
                        <a:t>Обслуживание государственного</a:t>
                      </a:r>
                    </a:p>
                    <a:p>
                      <a:pPr algn="l" fontAlgn="ctr"/>
                      <a:r>
                        <a:rPr lang="ru-RU" sz="1100" b="0" i="0" u="none" strike="noStrike" dirty="0" smtClean="0">
                          <a:effectLst/>
                          <a:latin typeface="Arial Narrow"/>
                        </a:rPr>
                        <a:t>Внутреннего и муниципального </a:t>
                      </a:r>
                    </a:p>
                    <a:p>
                      <a:pPr algn="l" fontAlgn="ctr"/>
                      <a:r>
                        <a:rPr lang="ru-RU" sz="1100" b="0" i="0" u="none" strike="noStrike" dirty="0" smtClean="0">
                          <a:effectLst/>
                          <a:latin typeface="Arial Narrow"/>
                        </a:rPr>
                        <a:t>долга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+mj-lt"/>
                        </a:rPr>
                        <a:t>0.0</a:t>
                      </a:r>
                      <a:endParaRPr lang="ru-RU" sz="12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+mj-lt"/>
                        </a:rPr>
                        <a:t>0.0</a:t>
                      </a:r>
                      <a:endParaRPr lang="ru-RU" sz="12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+mj-lt"/>
                        </a:rPr>
                        <a:t>0.0</a:t>
                      </a:r>
                      <a:endParaRPr lang="ru-RU" sz="12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+mj-lt"/>
                        </a:rPr>
                        <a:t>0.0</a:t>
                      </a:r>
                      <a:endParaRPr lang="ru-RU" sz="12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+mj-lt"/>
                        </a:rPr>
                        <a:t>0.0</a:t>
                      </a:r>
                      <a:endParaRPr lang="ru-RU" sz="12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+mj-lt"/>
                        </a:rPr>
                        <a:t>0.0</a:t>
                      </a:r>
                      <a:endParaRPr lang="ru-RU" sz="12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+mj-lt"/>
                        </a:rPr>
                        <a:t>0.0</a:t>
                      </a:r>
                      <a:endParaRPr lang="ru-RU" sz="12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+mj-lt"/>
                        </a:rPr>
                        <a:t>0.0</a:t>
                      </a:r>
                      <a:endParaRPr lang="ru-RU" sz="12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 smtClean="0">
                          <a:effectLst/>
                          <a:latin typeface="+mj-lt"/>
                        </a:rPr>
                        <a:t>0.0</a:t>
                      </a:r>
                      <a:endParaRPr lang="ru-RU" sz="12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</a:tr>
              <a:tr h="341568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Межбюджетные трансферты общего характера 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37776.0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37919.5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39545.4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104.7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104.3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37723.0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95.4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35803.1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u="none" strike="noStrike" dirty="0" smtClean="0">
                          <a:effectLst/>
                        </a:rPr>
                        <a:t>94.9</a:t>
                      </a:r>
                      <a:endParaRPr lang="ru-RU" sz="12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</a:tr>
              <a:tr h="139975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14.01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effectLst/>
                        </a:rPr>
                        <a:t>Дотации на выравнивание бюджетной обеспеченности субъектов Российской Федерации и муниципальных образований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24670.2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24670.2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29119.6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118.0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118.0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23609.5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81.1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25059.4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106.1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</a:tr>
              <a:tr h="6221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14.03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>
                          <a:effectLst/>
                        </a:rPr>
                        <a:t>Прочие межбюджетные трансферты общего характера</a:t>
                      </a:r>
                      <a:endParaRPr lang="ru-RU" sz="1100" b="0" i="0" u="none" strike="noStrike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13105.8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13249.3</a:t>
                      </a:r>
                      <a:endParaRPr lang="ru-RU" sz="1100" b="0" i="0" u="none" strike="noStrike" dirty="0">
                        <a:effectLst/>
                        <a:latin typeface="Arial Cyr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10425.8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79.6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78.7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14113.5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135.4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10743.7</a:t>
                      </a:r>
                      <a:endParaRPr lang="ru-RU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9125" marR="9125" marT="91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u="none" strike="noStrike" dirty="0" smtClean="0">
                          <a:effectLst/>
                        </a:rPr>
                        <a:t>76.1</a:t>
                      </a:r>
                      <a:endParaRPr lang="ru-RU" sz="11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125" marR="9125" marT="9125" marB="0" anchor="ctr"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9567318"/>
              </p:ext>
            </p:extLst>
          </p:nvPr>
        </p:nvGraphicFramePr>
        <p:xfrm>
          <a:off x="107504" y="5733256"/>
          <a:ext cx="8928992" cy="5095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3348"/>
                <a:gridCol w="1763627"/>
                <a:gridCol w="833105"/>
                <a:gridCol w="833105"/>
                <a:gridCol w="859978"/>
                <a:gridCol w="712170"/>
                <a:gridCol w="618108"/>
                <a:gridCol w="806230"/>
                <a:gridCol w="618108"/>
                <a:gridCol w="806230"/>
                <a:gridCol w="644983"/>
              </a:tblGrid>
              <a:tr h="195205">
                <a:tc>
                  <a:txBody>
                    <a:bodyPr/>
                    <a:lstStyle/>
                    <a:p>
                      <a:pPr algn="l" fontAlgn="ctr"/>
                      <a:endParaRPr lang="ru-RU" sz="1000" b="0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 smtClean="0">
                          <a:effectLst/>
                        </a:rPr>
                        <a:t>Условно утверждаемые расходы</a:t>
                      </a:r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5000.0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10000.0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200.0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9525" marR="9525" marT="9525" marB="0" anchor="ctr"/>
                </a:tc>
              </a:tr>
              <a:tr h="19520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Итого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>
                          <a:effectLst/>
                        </a:rPr>
                        <a:t>395379.5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>
                          <a:effectLst/>
                        </a:rPr>
                        <a:t>406532.1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>
                          <a:effectLst/>
                        </a:rPr>
                        <a:t>378143.6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>
                          <a:effectLst/>
                        </a:rPr>
                        <a:t>95.6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>
                          <a:effectLst/>
                        </a:rPr>
                        <a:t>93.0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>
                          <a:effectLst/>
                        </a:rPr>
                        <a:t>362823.9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>
                          <a:effectLst/>
                        </a:rPr>
                        <a:t>95.9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>
                          <a:effectLst/>
                        </a:rPr>
                        <a:t>394172.3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u="none" strike="noStrike" dirty="0" smtClean="0">
                          <a:effectLst/>
                        </a:rPr>
                        <a:t>108.6</a:t>
                      </a:r>
                      <a:endParaRPr lang="ru-RU" sz="1000" b="1" i="0" u="none" strike="noStrike" dirty="0">
                        <a:effectLst/>
                        <a:latin typeface="Arial Narrow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8835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319102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Реализация национальных проектов в 2021 году, </a:t>
            </a:r>
            <a:r>
              <a:rPr lang="ru-RU" sz="1600" b="1" dirty="0" smtClean="0">
                <a:solidFill>
                  <a:schemeClr val="bg1"/>
                </a:solidFill>
              </a:rPr>
              <a:t>тыс. руб.</a:t>
            </a:r>
            <a:endParaRPr lang="ru-RU" sz="1600" b="1" dirty="0">
              <a:solidFill>
                <a:schemeClr val="bg1"/>
              </a:solidFill>
            </a:endParaRPr>
          </a:p>
        </p:txBody>
      </p:sp>
      <p:graphicFrame>
        <p:nvGraphicFramePr>
          <p:cNvPr id="3" name="Диаграмм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3054729"/>
              </p:ext>
            </p:extLst>
          </p:nvPr>
        </p:nvGraphicFramePr>
        <p:xfrm>
          <a:off x="107505" y="2204864"/>
          <a:ext cx="7704856" cy="4269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5397777"/>
              </p:ext>
            </p:extLst>
          </p:nvPr>
        </p:nvGraphicFramePr>
        <p:xfrm>
          <a:off x="473058" y="1628800"/>
          <a:ext cx="6936710" cy="47935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Picture 2" descr="Y:\Тонкино\2020 год\приезд комиссии по благоустройству 2020\DSC_111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6261" y="980728"/>
            <a:ext cx="4032448" cy="2688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462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319102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Реализация национальных проектов в 2022 году, </a:t>
            </a:r>
            <a:r>
              <a:rPr lang="ru-RU" sz="1600" b="1" dirty="0" smtClean="0">
                <a:solidFill>
                  <a:schemeClr val="bg1"/>
                </a:solidFill>
              </a:rPr>
              <a:t>тыс. руб.</a:t>
            </a:r>
            <a:endParaRPr lang="ru-RU" sz="1600" b="1" dirty="0">
              <a:solidFill>
                <a:schemeClr val="bg1"/>
              </a:solidFill>
            </a:endParaRPr>
          </a:p>
        </p:txBody>
      </p:sp>
      <p:graphicFrame>
        <p:nvGraphicFramePr>
          <p:cNvPr id="3" name="Диаграмм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8021082"/>
              </p:ext>
            </p:extLst>
          </p:nvPr>
        </p:nvGraphicFramePr>
        <p:xfrm>
          <a:off x="107505" y="836712"/>
          <a:ext cx="8856984" cy="5904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0864530"/>
              </p:ext>
            </p:extLst>
          </p:nvPr>
        </p:nvGraphicFramePr>
        <p:xfrm>
          <a:off x="611560" y="1340768"/>
          <a:ext cx="8064896" cy="4941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0418" name="Picture 2" descr="Y:\Тонкино\2020 год\Доска почета (открытие 13.09.2020)\DSC_196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1924" y="720440"/>
            <a:ext cx="3739697" cy="2493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1621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319102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Реализация национальных проектов в 2023 году, </a:t>
            </a:r>
            <a:r>
              <a:rPr lang="ru-RU" sz="1600" b="1" dirty="0" smtClean="0">
                <a:solidFill>
                  <a:schemeClr val="bg1"/>
                </a:solidFill>
              </a:rPr>
              <a:t>тыс. руб.</a:t>
            </a:r>
            <a:endParaRPr lang="ru-RU" sz="1600" b="1" dirty="0">
              <a:solidFill>
                <a:schemeClr val="bg1"/>
              </a:solidFill>
            </a:endParaRPr>
          </a:p>
        </p:txBody>
      </p:sp>
      <p:graphicFrame>
        <p:nvGraphicFramePr>
          <p:cNvPr id="3" name="Диаграмм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6509414"/>
              </p:ext>
            </p:extLst>
          </p:nvPr>
        </p:nvGraphicFramePr>
        <p:xfrm>
          <a:off x="107505" y="1484784"/>
          <a:ext cx="7488831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2857433"/>
              </p:ext>
            </p:extLst>
          </p:nvPr>
        </p:nvGraphicFramePr>
        <p:xfrm>
          <a:off x="815613" y="1484784"/>
          <a:ext cx="7656789" cy="47215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920751"/>
            <a:ext cx="3114303" cy="2076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8018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10"/>
          <p:cNvSpPr>
            <a:spLocks noChangeArrowheads="1"/>
          </p:cNvSpPr>
          <p:nvPr/>
        </p:nvSpPr>
        <p:spPr bwMode="auto">
          <a:xfrm>
            <a:off x="0" y="-11527"/>
            <a:ext cx="9144000" cy="369332"/>
          </a:xfrm>
          <a:custGeom>
            <a:avLst/>
            <a:gdLst>
              <a:gd name="T0" fmla="*/ 0 w 7468514"/>
              <a:gd name="T1" fmla="*/ 511837 h 636270"/>
              <a:gd name="T2" fmla="*/ 8603 w 7468514"/>
              <a:gd name="T3" fmla="*/ 309692 h 636270"/>
              <a:gd name="T4" fmla="*/ 32022 w 7468514"/>
              <a:gd name="T5" fmla="*/ 145504 h 636270"/>
              <a:gd name="T6" fmla="*/ 66681 w 7468514"/>
              <a:gd name="T7" fmla="*/ 36568 h 636270"/>
              <a:gd name="T8" fmla="*/ 7369111 w 7468514"/>
              <a:gd name="T9" fmla="*/ 0 h 636270"/>
              <a:gd name="T10" fmla="*/ 7383760 w 7468514"/>
              <a:gd name="T11" fmla="*/ 4812 h 636270"/>
              <a:gd name="T12" fmla="*/ 7423452 w 7468514"/>
              <a:gd name="T13" fmla="*/ 72066 h 636270"/>
              <a:gd name="T14" fmla="*/ 7454067 w 7468514"/>
              <a:gd name="T15" fmla="*/ 205026 h 636270"/>
              <a:gd name="T16" fmla="*/ 7472060 w 7468514"/>
              <a:gd name="T17" fmla="*/ 386373 h 636270"/>
              <a:gd name="T18" fmla="*/ 7475273 w 7468514"/>
              <a:gd name="T19" fmla="*/ 2559182 h 636270"/>
              <a:gd name="T20" fmla="*/ 7474272 w 7468514"/>
              <a:gd name="T21" fmla="*/ 2629720 h 636270"/>
              <a:gd name="T22" fmla="*/ 7460303 w 7468514"/>
              <a:gd name="T23" fmla="*/ 2821145 h 636270"/>
              <a:gd name="T24" fmla="*/ 7432753 w 7468514"/>
              <a:gd name="T25" fmla="*/ 2968855 h 636270"/>
              <a:gd name="T26" fmla="*/ 7395141 w 7468514"/>
              <a:gd name="T27" fmla="*/ 3055520 h 636270"/>
              <a:gd name="T28" fmla="*/ 106170 w 7468514"/>
              <a:gd name="T29" fmla="*/ 3071019 h 636270"/>
              <a:gd name="T30" fmla="*/ 91526 w 7468514"/>
              <a:gd name="T31" fmla="*/ 3066198 h 636270"/>
              <a:gd name="T32" fmla="*/ 51821 w 7468514"/>
              <a:gd name="T33" fmla="*/ 2998966 h 636270"/>
              <a:gd name="T34" fmla="*/ 21188 w 7468514"/>
              <a:gd name="T35" fmla="*/ 2866039 h 636270"/>
              <a:gd name="T36" fmla="*/ 3214 w 7468514"/>
              <a:gd name="T37" fmla="*/ 2684724 h 636270"/>
              <a:gd name="T38" fmla="*/ 0 w 7468514"/>
              <a:gd name="T39" fmla="*/ 511837 h 63627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7468514"/>
              <a:gd name="T61" fmla="*/ 0 h 636270"/>
              <a:gd name="T62" fmla="*/ 7468514 w 7468514"/>
              <a:gd name="T63" fmla="*/ 636270 h 63627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7468514" h="636270">
                <a:moveTo>
                  <a:pt x="0" y="106045"/>
                </a:moveTo>
                <a:lnTo>
                  <a:pt x="8593" y="64164"/>
                </a:lnTo>
                <a:lnTo>
                  <a:pt x="31992" y="30147"/>
                </a:lnTo>
                <a:lnTo>
                  <a:pt x="66621" y="7576"/>
                </a:lnTo>
                <a:lnTo>
                  <a:pt x="7362469" y="0"/>
                </a:lnTo>
                <a:lnTo>
                  <a:pt x="7377083" y="999"/>
                </a:lnTo>
                <a:lnTo>
                  <a:pt x="7416744" y="14933"/>
                </a:lnTo>
                <a:lnTo>
                  <a:pt x="7447346" y="42479"/>
                </a:lnTo>
                <a:lnTo>
                  <a:pt x="7465302" y="80051"/>
                </a:lnTo>
                <a:lnTo>
                  <a:pt x="7468514" y="530225"/>
                </a:lnTo>
                <a:lnTo>
                  <a:pt x="7467514" y="544839"/>
                </a:lnTo>
                <a:lnTo>
                  <a:pt x="7453581" y="584500"/>
                </a:lnTo>
                <a:lnTo>
                  <a:pt x="7426035" y="615102"/>
                </a:lnTo>
                <a:lnTo>
                  <a:pt x="7388462" y="633058"/>
                </a:lnTo>
                <a:lnTo>
                  <a:pt x="106070" y="636270"/>
                </a:lnTo>
                <a:lnTo>
                  <a:pt x="91446" y="635270"/>
                </a:lnTo>
                <a:lnTo>
                  <a:pt x="51771" y="621340"/>
                </a:lnTo>
                <a:lnTo>
                  <a:pt x="21168" y="593800"/>
                </a:lnTo>
                <a:lnTo>
                  <a:pt x="3214" y="556235"/>
                </a:lnTo>
                <a:lnTo>
                  <a:pt x="0" y="106045"/>
                </a:lnTo>
                <a:close/>
              </a:path>
            </a:pathLst>
          </a:custGeom>
          <a:noFill/>
          <a:ln w="25400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Изменение расходов в социальной сфере (млн. руб.)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object 10"/>
          <p:cNvSpPr>
            <a:spLocks noChangeArrowheads="1"/>
          </p:cNvSpPr>
          <p:nvPr/>
        </p:nvSpPr>
        <p:spPr bwMode="auto">
          <a:xfrm>
            <a:off x="5148065" y="603845"/>
            <a:ext cx="2736304" cy="2677656"/>
          </a:xfrm>
          <a:custGeom>
            <a:avLst/>
            <a:gdLst>
              <a:gd name="T0" fmla="*/ 0 w 7468514"/>
              <a:gd name="T1" fmla="*/ 511837 h 636270"/>
              <a:gd name="T2" fmla="*/ 8603 w 7468514"/>
              <a:gd name="T3" fmla="*/ 309692 h 636270"/>
              <a:gd name="T4" fmla="*/ 32022 w 7468514"/>
              <a:gd name="T5" fmla="*/ 145504 h 636270"/>
              <a:gd name="T6" fmla="*/ 66681 w 7468514"/>
              <a:gd name="T7" fmla="*/ 36568 h 636270"/>
              <a:gd name="T8" fmla="*/ 7369111 w 7468514"/>
              <a:gd name="T9" fmla="*/ 0 h 636270"/>
              <a:gd name="T10" fmla="*/ 7383760 w 7468514"/>
              <a:gd name="T11" fmla="*/ 4812 h 636270"/>
              <a:gd name="T12" fmla="*/ 7423452 w 7468514"/>
              <a:gd name="T13" fmla="*/ 72066 h 636270"/>
              <a:gd name="T14" fmla="*/ 7454067 w 7468514"/>
              <a:gd name="T15" fmla="*/ 205026 h 636270"/>
              <a:gd name="T16" fmla="*/ 7472060 w 7468514"/>
              <a:gd name="T17" fmla="*/ 386373 h 636270"/>
              <a:gd name="T18" fmla="*/ 7475273 w 7468514"/>
              <a:gd name="T19" fmla="*/ 2559182 h 636270"/>
              <a:gd name="T20" fmla="*/ 7474272 w 7468514"/>
              <a:gd name="T21" fmla="*/ 2629720 h 636270"/>
              <a:gd name="T22" fmla="*/ 7460303 w 7468514"/>
              <a:gd name="T23" fmla="*/ 2821145 h 636270"/>
              <a:gd name="T24" fmla="*/ 7432753 w 7468514"/>
              <a:gd name="T25" fmla="*/ 2968855 h 636270"/>
              <a:gd name="T26" fmla="*/ 7395141 w 7468514"/>
              <a:gd name="T27" fmla="*/ 3055520 h 636270"/>
              <a:gd name="T28" fmla="*/ 106170 w 7468514"/>
              <a:gd name="T29" fmla="*/ 3071019 h 636270"/>
              <a:gd name="T30" fmla="*/ 91526 w 7468514"/>
              <a:gd name="T31" fmla="*/ 3066198 h 636270"/>
              <a:gd name="T32" fmla="*/ 51821 w 7468514"/>
              <a:gd name="T33" fmla="*/ 2998966 h 636270"/>
              <a:gd name="T34" fmla="*/ 21188 w 7468514"/>
              <a:gd name="T35" fmla="*/ 2866039 h 636270"/>
              <a:gd name="T36" fmla="*/ 3214 w 7468514"/>
              <a:gd name="T37" fmla="*/ 2684724 h 636270"/>
              <a:gd name="T38" fmla="*/ 0 w 7468514"/>
              <a:gd name="T39" fmla="*/ 511837 h 63627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7468514"/>
              <a:gd name="T61" fmla="*/ 0 h 636270"/>
              <a:gd name="T62" fmla="*/ 7468514 w 7468514"/>
              <a:gd name="T63" fmla="*/ 636270 h 63627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7468514" h="636270">
                <a:moveTo>
                  <a:pt x="0" y="106045"/>
                </a:moveTo>
                <a:lnTo>
                  <a:pt x="8593" y="64164"/>
                </a:lnTo>
                <a:lnTo>
                  <a:pt x="31992" y="30147"/>
                </a:lnTo>
                <a:lnTo>
                  <a:pt x="66621" y="7576"/>
                </a:lnTo>
                <a:lnTo>
                  <a:pt x="7362469" y="0"/>
                </a:lnTo>
                <a:lnTo>
                  <a:pt x="7377083" y="999"/>
                </a:lnTo>
                <a:lnTo>
                  <a:pt x="7416744" y="14933"/>
                </a:lnTo>
                <a:lnTo>
                  <a:pt x="7447346" y="42479"/>
                </a:lnTo>
                <a:lnTo>
                  <a:pt x="7465302" y="80051"/>
                </a:lnTo>
                <a:lnTo>
                  <a:pt x="7468514" y="530225"/>
                </a:lnTo>
                <a:lnTo>
                  <a:pt x="7467514" y="544839"/>
                </a:lnTo>
                <a:lnTo>
                  <a:pt x="7453581" y="584500"/>
                </a:lnTo>
                <a:lnTo>
                  <a:pt x="7426035" y="615102"/>
                </a:lnTo>
                <a:lnTo>
                  <a:pt x="7388462" y="633058"/>
                </a:lnTo>
                <a:lnTo>
                  <a:pt x="106070" y="636270"/>
                </a:lnTo>
                <a:lnTo>
                  <a:pt x="91446" y="635270"/>
                </a:lnTo>
                <a:lnTo>
                  <a:pt x="51771" y="621340"/>
                </a:lnTo>
                <a:lnTo>
                  <a:pt x="21168" y="593800"/>
                </a:lnTo>
                <a:lnTo>
                  <a:pt x="3214" y="556235"/>
                </a:lnTo>
                <a:lnTo>
                  <a:pt x="0" y="106045"/>
                </a:lnTo>
                <a:close/>
              </a:path>
            </a:pathLst>
          </a:custGeom>
          <a:noFill/>
          <a:ln w="2540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Выдержана социальная направленность бюджета - расходы на отрасли социальной сферы составят 244 586,0 тыс. рублей или 99,8 % к первоначальному бюджету 2020 года.</a:t>
            </a:r>
          </a:p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Доля расходов на отрасли социальной сферы составит 64,7%.</a:t>
            </a:r>
          </a:p>
          <a:p>
            <a:pPr marL="285750" indent="-285750" algn="ctr">
              <a:buFontTx/>
              <a:buChar char="-"/>
            </a:pPr>
            <a:endParaRPr lang="ru-RU" sz="1400" b="1" dirty="0">
              <a:latin typeface="Times New Roman" pitchFamily="18" charset="0"/>
            </a:endParaRPr>
          </a:p>
        </p:txBody>
      </p:sp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44857968"/>
              </p:ext>
            </p:extLst>
          </p:nvPr>
        </p:nvGraphicFramePr>
        <p:xfrm>
          <a:off x="4860032" y="3861048"/>
          <a:ext cx="4090947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65392246"/>
              </p:ext>
            </p:extLst>
          </p:nvPr>
        </p:nvGraphicFramePr>
        <p:xfrm>
          <a:off x="360040" y="848072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44341484"/>
              </p:ext>
            </p:extLst>
          </p:nvPr>
        </p:nvGraphicFramePr>
        <p:xfrm>
          <a:off x="374327" y="603844"/>
          <a:ext cx="4701729" cy="2969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74100236"/>
              </p:ext>
            </p:extLst>
          </p:nvPr>
        </p:nvGraphicFramePr>
        <p:xfrm>
          <a:off x="4067943" y="3835499"/>
          <a:ext cx="4968552" cy="27231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62466" name="Picture 2" descr="Y:\Тонкино\2020 год\DSC_092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789040"/>
            <a:ext cx="4099232" cy="2732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8554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69" name="Rectangle 4"/>
          <p:cNvSpPr>
            <a:spLocks noGrp="1"/>
          </p:cNvSpPr>
          <p:nvPr>
            <p:ph type="title" sz="quarter"/>
          </p:nvPr>
        </p:nvSpPr>
        <p:spPr>
          <a:xfrm>
            <a:off x="468315" y="0"/>
            <a:ext cx="8229600" cy="922337"/>
          </a:xfrm>
          <a:noFill/>
        </p:spPr>
        <p:txBody>
          <a:bodyPr/>
          <a:lstStyle/>
          <a:p>
            <a:pPr marL="484505" marR="12700" indent="-472440">
              <a:lnSpc>
                <a:spcPct val="100000"/>
              </a:lnSpc>
              <a:tabLst>
                <a:tab pos="3314065" algn="l"/>
              </a:tabLst>
            </a:pP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На</a:t>
            </a:r>
            <a:r>
              <a:rPr lang="ru-RU" sz="2400" b="1" spc="-25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ч</a:t>
            </a:r>
            <a:r>
              <a:rPr lang="ru-RU" sz="2400" b="1" spc="-50" dirty="0" smtClean="0">
                <a:solidFill>
                  <a:schemeClr val="bg1"/>
                </a:solidFill>
                <a:latin typeface="Arial"/>
                <a:cs typeface="Arial"/>
              </a:rPr>
              <a:t>е</a:t>
            </a: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м</a:t>
            </a:r>
            <a:r>
              <a:rPr lang="ru-RU" sz="2400" b="1" spc="-30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400" b="1" spc="-55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lang="ru-RU" sz="2400" b="1" spc="-15" dirty="0" smtClean="0">
                <a:solidFill>
                  <a:schemeClr val="bg1"/>
                </a:solidFill>
                <a:latin typeface="Arial"/>
                <a:cs typeface="Arial"/>
              </a:rPr>
              <a:t>н</a:t>
            </a:r>
            <a:r>
              <a:rPr lang="ru-RU"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15" dirty="0" smtClean="0">
                <a:solidFill>
                  <a:schemeClr val="bg1"/>
                </a:solidFill>
                <a:latin typeface="Arial"/>
                <a:cs typeface="Arial"/>
              </a:rPr>
              <a:t>вы</a:t>
            </a:r>
            <a:r>
              <a:rPr lang="ru-RU" sz="2400" b="1" spc="-50" dirty="0" smtClean="0">
                <a:solidFill>
                  <a:schemeClr val="bg1"/>
                </a:solidFill>
                <a:latin typeface="Arial"/>
                <a:cs typeface="Arial"/>
              </a:rPr>
              <a:t>в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r>
              <a:rPr lang="ru-RU" sz="2400" b="1" spc="-50" dirty="0" smtClean="0">
                <a:solidFill>
                  <a:schemeClr val="bg1"/>
                </a:solidFill>
                <a:latin typeface="Arial"/>
                <a:cs typeface="Arial"/>
              </a:rPr>
              <a:t>е</a:t>
            </a:r>
            <a:r>
              <a:rPr lang="ru-RU" sz="2400" b="1" spc="-100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я	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lang="ru-RU" sz="2400" b="1" spc="-55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lang="ru-RU" sz="2400" b="1" spc="-60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r>
              <a:rPr lang="ru-RU" sz="2400" b="1" spc="-50" dirty="0" smtClean="0">
                <a:solidFill>
                  <a:schemeClr val="bg1"/>
                </a:solidFill>
                <a:latin typeface="Arial"/>
                <a:cs typeface="Arial"/>
              </a:rPr>
              <a:t>вл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е</a:t>
            </a:r>
            <a:r>
              <a:rPr lang="ru-RU" sz="2400" b="1" spc="-15" dirty="0" smtClean="0">
                <a:solidFill>
                  <a:schemeClr val="bg1"/>
                </a:solidFill>
                <a:latin typeface="Arial"/>
                <a:cs typeface="Arial"/>
              </a:rPr>
              <a:t>ни</a:t>
            </a: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е пр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е</a:t>
            </a:r>
            <a:r>
              <a:rPr lang="ru-RU" sz="2400" b="1" spc="-10" dirty="0" smtClean="0">
                <a:solidFill>
                  <a:schemeClr val="bg1"/>
                </a:solidFill>
                <a:latin typeface="Arial"/>
                <a:cs typeface="Arial"/>
              </a:rPr>
              <a:t>к</a:t>
            </a:r>
            <a:r>
              <a:rPr lang="ru-RU" sz="2400" b="1" spc="-50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r>
              <a:rPr lang="ru-RU" sz="2400" b="1" spc="35" dirty="0" smtClean="0">
                <a:solidFill>
                  <a:schemeClr val="bg1"/>
                </a:solidFill>
                <a:latin typeface="Arial"/>
                <a:cs typeface="Arial"/>
              </a:rPr>
              <a:t> районного</a:t>
            </a:r>
            <a:r>
              <a:rPr lang="ru-RU" sz="2400" b="1" spc="5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2400" b="1" spc="-35" dirty="0" smtClean="0">
                <a:solidFill>
                  <a:schemeClr val="bg1"/>
                </a:solidFill>
                <a:latin typeface="Arial"/>
                <a:cs typeface="Arial"/>
              </a:rPr>
              <a:t>б</a:t>
            </a:r>
            <a:r>
              <a:rPr lang="ru-RU" sz="2400" b="1" spc="-75" dirty="0" smtClean="0">
                <a:solidFill>
                  <a:schemeClr val="bg1"/>
                </a:solidFill>
                <a:latin typeface="Arial"/>
                <a:cs typeface="Arial"/>
              </a:rPr>
              <a:t>ю</a:t>
            </a:r>
            <a:r>
              <a:rPr lang="ru-RU" sz="2400" b="1" spc="-35" dirty="0" smtClean="0">
                <a:solidFill>
                  <a:schemeClr val="bg1"/>
                </a:solidFill>
                <a:latin typeface="Arial"/>
                <a:cs typeface="Arial"/>
              </a:rPr>
              <a:t>д</a:t>
            </a:r>
            <a:r>
              <a:rPr lang="ru-RU" sz="2400" b="1" spc="-75" dirty="0" smtClean="0">
                <a:solidFill>
                  <a:schemeClr val="bg1"/>
                </a:solidFill>
                <a:latin typeface="Arial"/>
                <a:cs typeface="Arial"/>
              </a:rPr>
              <a:t>ж</a:t>
            </a:r>
            <a:r>
              <a:rPr lang="ru-RU" sz="2400" b="1" spc="-60" dirty="0" smtClean="0">
                <a:solidFill>
                  <a:schemeClr val="bg1"/>
                </a:solidFill>
                <a:latin typeface="Arial"/>
                <a:cs typeface="Arial"/>
              </a:rPr>
              <a:t>е</a:t>
            </a:r>
            <a:r>
              <a:rPr lang="ru-RU" sz="2400" b="1" spc="-90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lang="ru-RU" sz="2400" b="1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endParaRPr lang="ru-RU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2572" name="Text Box 10"/>
          <p:cNvSpPr txBox="1">
            <a:spLocks noChangeArrowheads="1"/>
          </p:cNvSpPr>
          <p:nvPr/>
        </p:nvSpPr>
        <p:spPr bwMode="auto">
          <a:xfrm flipH="1">
            <a:off x="468315" y="6237288"/>
            <a:ext cx="82073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088008" y="1000110"/>
            <a:ext cx="7143800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Послание Президента Российской Федерации Федеральному Собранию</a:t>
            </a:r>
            <a:endParaRPr lang="ru-RU" b="1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063500" y="2852936"/>
            <a:ext cx="7143800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Основные направления бюджетной и налоговой политики Тонкинского муниципального района Нижегородской области на 2021 год и плановый период 2022 и 2023 годов</a:t>
            </a:r>
            <a:endParaRPr lang="ru-RU" b="1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000102" y="3789040"/>
            <a:ext cx="7143800" cy="8286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Прогноз  социально-экономического развития Тонкинского муниципального района Нижегородской области на 2021 год и на период до 2023 года</a:t>
            </a:r>
            <a:endParaRPr lang="ru-RU" b="1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000102" y="4725144"/>
            <a:ext cx="7143800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Итоги исполнения консолидированного бюджета за 2019 год и текущий период 2020 года</a:t>
            </a:r>
            <a:endParaRPr lang="ru-RU" b="1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000102" y="5636136"/>
            <a:ext cx="7143800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19 муниципальных программ</a:t>
            </a:r>
            <a:endParaRPr lang="ru-RU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63500" y="1844824"/>
            <a:ext cx="7143800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Указы Президента Российской Федерации от 7 мая 2012 г и Указ </a:t>
            </a:r>
            <a:r>
              <a:rPr lang="ru-RU" b="1" smtClean="0"/>
              <a:t>от   7 </a:t>
            </a:r>
            <a:r>
              <a:rPr lang="ru-RU" b="1" dirty="0" smtClean="0"/>
              <a:t>мая 2018 г № 204 « О национальных целях и стратегических задачах развития Российской Федерации на период до 2024 года»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188640"/>
            <a:ext cx="7704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6520" marR="295275" indent="-84455" algn="ctr">
              <a:lnSpc>
                <a:spcPct val="100000"/>
              </a:lnSpc>
              <a:tabLst>
                <a:tab pos="2756535" algn="l"/>
              </a:tabLst>
            </a:pPr>
            <a:r>
              <a:rPr lang="ru-RU" b="1" spc="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b="1" spc="-2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b="1" spc="-8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ни</a:t>
            </a:r>
            <a:r>
              <a:rPr lang="ru-RU" b="1" spc="-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я</a:t>
            </a:r>
            <a:r>
              <a:rPr lang="ru-RU" b="1" spc="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spc="-2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ин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ро</a:t>
            </a:r>
            <a:r>
              <a:rPr lang="ru-RU" b="1" spc="-5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ни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ru-RU" b="1" spc="-5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муниципальных 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</a:t>
            </a:r>
            <a:r>
              <a:rPr lang="ru-RU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мм</a:t>
            </a:r>
            <a:r>
              <a:rPr lang="ru-RU" b="1" spc="-6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</a:t>
            </a:r>
            <a:r>
              <a:rPr lang="ru-RU" b="1" spc="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-2023</a:t>
            </a:r>
            <a:r>
              <a:rPr lang="ru-RU" b="1" spc="-5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spc="-4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</a:t>
            </a:r>
            <a:r>
              <a:rPr lang="ru-RU" b="1" spc="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ах </a:t>
            </a:r>
            <a:r>
              <a:rPr lang="ru-RU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(тыс. руб.)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1058901"/>
              </p:ext>
            </p:extLst>
          </p:nvPr>
        </p:nvGraphicFramePr>
        <p:xfrm>
          <a:off x="107504" y="834971"/>
          <a:ext cx="8928991" cy="593342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71538"/>
                <a:gridCol w="3160910"/>
                <a:gridCol w="648072"/>
                <a:gridCol w="648072"/>
                <a:gridCol w="576064"/>
                <a:gridCol w="576064"/>
                <a:gridCol w="576064"/>
                <a:gridCol w="648072"/>
                <a:gridCol w="648072"/>
                <a:gridCol w="576063"/>
              </a:tblGrid>
              <a:tr h="7729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КЦСР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Наименование КЦСР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Первоначальный бюджет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2020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года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Уточненный план на 01.11.      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2020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Прогноз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2021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Рост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2021 к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первоначальному бюджету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2020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Рост2021 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к уточненному бюджету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2020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Плановый период на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2022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Плановый период на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2023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Структура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</a:tr>
              <a:tr h="14529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Итого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u="none" strike="noStrike" dirty="0" smtClean="0">
                          <a:effectLst/>
                          <a:latin typeface="Arial Narrow" panose="020B0606020202030204" pitchFamily="34" charset="0"/>
                        </a:rPr>
                        <a:t>395379,5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Arial Narrow" panose="020B0606020202030204" pitchFamily="34" charset="0"/>
                        </a:rPr>
                        <a:t>406532,0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Arial Narrow" panose="020B0606020202030204" pitchFamily="34" charset="0"/>
                        </a:rPr>
                        <a:t>378143,6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Arial Narrow" panose="020B0606020202030204" pitchFamily="34" charset="0"/>
                        </a:rPr>
                        <a:t>95,6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Arial Narrow" panose="020B0606020202030204" pitchFamily="34" charset="0"/>
                        </a:rPr>
                        <a:t>93,0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Arial Narrow" panose="020B0606020202030204" pitchFamily="34" charset="0"/>
                        </a:rPr>
                        <a:t>357823,9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Arial Narrow" panose="020B0606020202030204" pitchFamily="34" charset="0"/>
                        </a:rPr>
                        <a:t>384172,4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u="none" strike="noStrike" dirty="0">
                          <a:effectLst/>
                          <a:latin typeface="Arial Narrow" panose="020B0606020202030204" pitchFamily="34" charset="0"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</a:tr>
              <a:tr h="145294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Программные расходы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Arial Narrow" panose="020B0606020202030204" pitchFamily="34" charset="0"/>
                        </a:rPr>
                        <a:t>348183,0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Arial Narrow" panose="020B0606020202030204" pitchFamily="34" charset="0"/>
                        </a:rPr>
                        <a:t>349619,7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Arial Narrow" panose="020B0606020202030204" pitchFamily="34" charset="0"/>
                        </a:rPr>
                        <a:t>340274,5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Arial Narrow" panose="020B0606020202030204" pitchFamily="34" charset="0"/>
                        </a:rPr>
                        <a:t>97,7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Arial Narrow" panose="020B0606020202030204" pitchFamily="34" charset="0"/>
                        </a:rPr>
                        <a:t>97,3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Arial Narrow" panose="020B0606020202030204" pitchFamily="34" charset="0"/>
                        </a:rPr>
                        <a:t>330339,6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Arial Narrow" panose="020B0606020202030204" pitchFamily="34" charset="0"/>
                        </a:rPr>
                        <a:t>356202,3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Arial Narrow" panose="020B0606020202030204" pitchFamily="34" charset="0"/>
                        </a:rPr>
                        <a:t>92,7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</a:tr>
              <a:tr h="4785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0100000000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"Развитие образования Тонкинского муниципального района Нижегородской области"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Arial Narrow" panose="020B0606020202030204" pitchFamily="34" charset="0"/>
                        </a:rPr>
                        <a:t>167260,7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Arial Narrow" panose="020B0606020202030204" pitchFamily="34" charset="0"/>
                        </a:rPr>
                        <a:t>183745,4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Arial Narrow" panose="020B0606020202030204" pitchFamily="34" charset="0"/>
                        </a:rPr>
                        <a:t>168477,3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Arial Narrow" panose="020B0606020202030204" pitchFamily="34" charset="0"/>
                        </a:rPr>
                        <a:t>100,7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Arial Narrow" panose="020B0606020202030204" pitchFamily="34" charset="0"/>
                        </a:rPr>
                        <a:t>91,7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Arial Narrow" panose="020B0606020202030204" pitchFamily="34" charset="0"/>
                        </a:rPr>
                        <a:t>165428,9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Arial Narrow" panose="020B0606020202030204" pitchFamily="34" charset="0"/>
                        </a:rPr>
                        <a:t>163224,5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u="none" strike="noStrike" dirty="0" smtClean="0">
                          <a:effectLst/>
                          <a:latin typeface="Arial Narrow" panose="020B0606020202030204" pitchFamily="34" charset="0"/>
                        </a:rPr>
                        <a:t>42.5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</a:tr>
              <a:tr h="5889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0200000000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"Социальная поддержка граждан Тонкинского муниципального района Нижегородской области на 2018-2022 годы"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Arial Narrow" panose="020B0606020202030204" pitchFamily="34" charset="0"/>
                        </a:rPr>
                        <a:t>4938,0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Arial Narrow" panose="020B0606020202030204" pitchFamily="34" charset="0"/>
                        </a:rPr>
                        <a:t>4938,0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Arial Narrow" panose="020B0606020202030204" pitchFamily="34" charset="0"/>
                        </a:rPr>
                        <a:t>4621,2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Arial Narrow" panose="020B0606020202030204" pitchFamily="34" charset="0"/>
                        </a:rPr>
                        <a:t>93,6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Arial Narrow" panose="020B0606020202030204" pitchFamily="34" charset="0"/>
                        </a:rPr>
                        <a:t>93,6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Arial Narrow" panose="020B0606020202030204" pitchFamily="34" charset="0"/>
                        </a:rPr>
                        <a:t>4505,1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Arial Narrow" panose="020B0606020202030204" pitchFamily="34" charset="0"/>
                        </a:rPr>
                        <a:t>4505,1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u="none" strike="noStrike" dirty="0">
                          <a:effectLst/>
                          <a:latin typeface="Arial Narrow" panose="020B0606020202030204" pitchFamily="34" charset="0"/>
                        </a:rPr>
                        <a:t>1.2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</a:tr>
              <a:tr h="6073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0300000000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"Обеспечение населения Тонкинского муниципального района Нижегородской области доступным и комфортным жильем на 2018-2022 годы"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Arial Narrow" panose="020B0606020202030204" pitchFamily="34" charset="0"/>
                        </a:rPr>
                        <a:t>11799,4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Arial Narrow" panose="020B0606020202030204" pitchFamily="34" charset="0"/>
                        </a:rPr>
                        <a:t>16885,3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Arial Narrow" panose="020B0606020202030204" pitchFamily="34" charset="0"/>
                        </a:rPr>
                        <a:t>9701,6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Arial Narrow" panose="020B0606020202030204" pitchFamily="34" charset="0"/>
                        </a:rPr>
                        <a:t>82,2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Arial Narrow" panose="020B0606020202030204" pitchFamily="34" charset="0"/>
                        </a:rPr>
                        <a:t>57,5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Arial Narrow" panose="020B0606020202030204" pitchFamily="34" charset="0"/>
                        </a:rPr>
                        <a:t>9813,5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Arial Narrow" panose="020B0606020202030204" pitchFamily="34" charset="0"/>
                        </a:rPr>
                        <a:t>9818,8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Arial Narrow" panose="020B0606020202030204" pitchFamily="34" charset="0"/>
                        </a:rPr>
                        <a:t>2,6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</a:tr>
              <a:tr h="5619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0400000000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МП "Совершенствование социальной и инженерной инфраструктуры Тонкинского муниципального района на 2018-2022 годы"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Arial Narrow" panose="020B0606020202030204" pitchFamily="34" charset="0"/>
                        </a:rPr>
                        <a:t>3452,5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Arial Narrow" panose="020B0606020202030204" pitchFamily="34" charset="0"/>
                        </a:rPr>
                        <a:t>3331,1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Arial Narrow" panose="020B0606020202030204" pitchFamily="34" charset="0"/>
                        </a:rPr>
                        <a:t>3552,5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Arial Narrow" panose="020B0606020202030204" pitchFamily="34" charset="0"/>
                        </a:rPr>
                        <a:t>102,9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Arial Narrow" panose="020B0606020202030204" pitchFamily="34" charset="0"/>
                        </a:rPr>
                        <a:t>106,6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Arial Narrow" panose="020B0606020202030204" pitchFamily="34" charset="0"/>
                        </a:rPr>
                        <a:t>2489,3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Arial Narrow" panose="020B0606020202030204" pitchFamily="34" charset="0"/>
                        </a:rPr>
                        <a:t>2489,3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Arial Narrow" panose="020B0606020202030204" pitchFamily="34" charset="0"/>
                        </a:rPr>
                        <a:t>0,6</a:t>
                      </a:r>
                      <a:endParaRPr lang="ru-RU" sz="1000" b="0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b"/>
                </a:tc>
              </a:tr>
              <a:tr h="5619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0500000000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МП "Содействие занятости населения Тонкинского муниципального района Нижегородской области на 2018-2022 годы"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u="none" strike="noStrike" dirty="0" smtClean="0">
                          <a:effectLst/>
                          <a:latin typeface="+mj-lt"/>
                        </a:rPr>
                        <a:t>470.0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u="none" strike="noStrike" dirty="0">
                          <a:effectLst/>
                          <a:latin typeface="+mj-lt"/>
                        </a:rPr>
                        <a:t>470.0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u="none" strike="noStrike" dirty="0" smtClean="0">
                          <a:effectLst/>
                          <a:latin typeface="+mj-lt"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0,0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u="none" strike="noStrike" dirty="0" smtClean="0">
                          <a:effectLst/>
                          <a:latin typeface="+mj-lt"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0,0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u="none" strike="noStrike" dirty="0" smtClean="0">
                          <a:effectLst/>
                          <a:latin typeface="+mj-lt"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0,0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5238" marR="5238" marT="5238" marB="0" anchor="b"/>
                </a:tc>
              </a:tr>
              <a:tr h="46010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0500000000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МП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« Переселение граждан из аварийного жилищного фонда на территории Тонкинского муниципального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района Нижегородской области на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2021-2025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годы"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253.9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1269.7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802.5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0.2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5238" marR="5238" marT="5238" marB="0" anchor="b"/>
                </a:tc>
              </a:tr>
              <a:tr h="46010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0600000000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МП "Развитие культуры Тонкинского муниципального района Нижегородской области на 2018-2022 годы"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53479.4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57873.4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54505.5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101.9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94.2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52687.5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83153.6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21.6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5238" marR="5238" marT="5238" marB="0" anchor="b"/>
                </a:tc>
              </a:tr>
              <a:tr h="5619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0700000000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"Развитие физической культуры и спорта в Тонкинском муниципальном районе Нижегородской области на 2018-2022 годы"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3164.6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3218.3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3200.0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101.1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99.4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3135.0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3135.0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u="none" strike="noStrike" dirty="0">
                          <a:effectLst/>
                          <a:latin typeface="+mj-lt"/>
                        </a:rPr>
                        <a:t>0.8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5238" marR="5238" marT="5238" marB="0" anchor="b"/>
                </a:tc>
              </a:tr>
              <a:tr h="5619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0800000000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"Развитие агропромышленного комплекса Тонкинского муниципального района Нижегородской области" до 2022 года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u="none" strike="noStrike" dirty="0" smtClean="0">
                          <a:effectLst/>
                          <a:latin typeface="+mj-lt"/>
                        </a:rPr>
                        <a:t>37280.1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10272.0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27498.1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73.8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267.7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27239.9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27241.5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5238" marR="5238" marT="523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7.1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5238" marR="5238" marT="5238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0715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188640"/>
            <a:ext cx="7992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6520" marR="295275" indent="-84455" algn="ctr">
              <a:lnSpc>
                <a:spcPct val="100000"/>
              </a:lnSpc>
              <a:tabLst>
                <a:tab pos="2756535" algn="l"/>
              </a:tabLst>
            </a:pPr>
            <a:r>
              <a:rPr lang="ru-RU" b="1" spc="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</a:t>
            </a:r>
            <a:r>
              <a:rPr lang="ru-RU" b="1" spc="-2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b="1" spc="-8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ни</a:t>
            </a:r>
            <a:r>
              <a:rPr lang="ru-RU" b="1" spc="-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я</a:t>
            </a:r>
            <a:r>
              <a:rPr lang="ru-RU" b="1" spc="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spc="-2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ин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ро</a:t>
            </a:r>
            <a:r>
              <a:rPr lang="ru-RU" b="1" spc="-5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ни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ru-RU" b="1" spc="-5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spc="-1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муниципальных 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</a:t>
            </a:r>
            <a:r>
              <a:rPr lang="ru-RU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b="1" spc="-1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мм</a:t>
            </a:r>
            <a:r>
              <a:rPr lang="ru-RU" b="1" spc="-6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b="1" spc="-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</a:t>
            </a:r>
            <a:r>
              <a:rPr lang="ru-RU" b="1" spc="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21-2023</a:t>
            </a:r>
            <a:r>
              <a:rPr lang="ru-RU" b="1" spc="-5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spc="-4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</a:t>
            </a:r>
            <a:r>
              <a:rPr lang="ru-RU" b="1" spc="2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ах </a:t>
            </a:r>
            <a:r>
              <a:rPr lang="ru-RU" b="1" spc="-5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(тыс. руб</a:t>
            </a:r>
            <a:r>
              <a:rPr lang="ru-RU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.)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2979660"/>
              </p:ext>
            </p:extLst>
          </p:nvPr>
        </p:nvGraphicFramePr>
        <p:xfrm>
          <a:off x="107504" y="1772816"/>
          <a:ext cx="8928992" cy="500711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71539"/>
                <a:gridCol w="3232917"/>
                <a:gridCol w="648072"/>
                <a:gridCol w="648072"/>
                <a:gridCol w="576064"/>
                <a:gridCol w="648072"/>
                <a:gridCol w="576064"/>
                <a:gridCol w="576064"/>
                <a:gridCol w="576064"/>
                <a:gridCol w="576064"/>
              </a:tblGrid>
              <a:tr h="3984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0900000000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МП "Управление муниципальным имуществом Тонкинского муниципального района Нижегородской области"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3008.9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3008.9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3008.8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2960.1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2930.1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u="none" strike="noStrike">
                          <a:effectLst/>
                          <a:latin typeface="+mj-lt"/>
                        </a:rPr>
                        <a:t>0.8</a:t>
                      </a:r>
                      <a:endParaRPr lang="ru-RU" sz="1000" b="0" i="0" u="none" strike="noStrike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</a:tr>
              <a:tr h="3984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1000000000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МП "Управление муниципальными финансами Тонкинского муниципального района Нижегородской области"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56560.1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55980.1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57045.6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100.9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101.9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53479.7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51571.0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13.4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</a:tr>
              <a:tr h="4778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1100000000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"Развитие предпринимательства Тонкинского муниципального района Нижегородской области" на 2018-2022 годы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u="none" strike="noStrike" dirty="0">
                          <a:effectLst/>
                          <a:latin typeface="+mj-lt"/>
                        </a:rPr>
                        <a:t>600.0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u="none" strike="noStrike" dirty="0">
                          <a:effectLst/>
                          <a:latin typeface="+mj-lt"/>
                        </a:rPr>
                        <a:t>600.0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u="none" strike="noStrike" dirty="0">
                          <a:effectLst/>
                          <a:latin typeface="+mj-lt"/>
                        </a:rPr>
                        <a:t>600.0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u="none" strike="noStrike" dirty="0">
                          <a:effectLst/>
                          <a:latin typeface="+mj-lt"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u="none" strike="noStrike" dirty="0">
                          <a:effectLst/>
                          <a:latin typeface="+mj-lt"/>
                        </a:rPr>
                        <a:t>100.0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u="none" strike="noStrike" dirty="0">
                          <a:effectLst/>
                          <a:latin typeface="+mj-lt"/>
                        </a:rPr>
                        <a:t>600.0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u="none" strike="noStrike" dirty="0">
                          <a:effectLst/>
                          <a:latin typeface="+mj-lt"/>
                        </a:rPr>
                        <a:t>600.0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u="none" strike="noStrike" dirty="0">
                          <a:effectLst/>
                          <a:latin typeface="+mj-lt"/>
                        </a:rPr>
                        <a:t>0.2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</a:tr>
              <a:tr h="5574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1200000000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МП " Обеспечение безопасности жизнедеятельности населения Тонкинского муниципального района Нижегородской области на 2018-2022 годы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4897.1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4897.1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4248.1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86.7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86.7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4182.5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4182.5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1.1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</a:tr>
              <a:tr h="4778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1300000000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"Профилактика правонарушений на территории Тонкинского муниципального района Нижегородской области на 2018-2022 годы"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593.0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594.5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490.7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82.7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82.5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490.7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490.7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u="none" strike="noStrike" dirty="0">
                          <a:effectLst/>
                          <a:latin typeface="+mj-lt"/>
                        </a:rPr>
                        <a:t>0.1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</a:tr>
              <a:tr h="2674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1500000000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"Кадры Тонкинского муниципального района Нижегородской области"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u="none" strike="noStrike" dirty="0" smtClean="0">
                          <a:effectLst/>
                          <a:latin typeface="+mj-lt"/>
                        </a:rPr>
                        <a:t>490.0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u="none" strike="noStrike" dirty="0" smtClean="0">
                          <a:effectLst/>
                          <a:latin typeface="+mj-lt"/>
                        </a:rPr>
                        <a:t>490.0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u="none" strike="noStrike" dirty="0" smtClean="0">
                          <a:effectLst/>
                          <a:latin typeface="+mj-lt"/>
                        </a:rPr>
                        <a:t>90.0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18.4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18.4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u="none" strike="noStrike" dirty="0" smtClean="0">
                          <a:effectLst/>
                          <a:latin typeface="+mj-lt"/>
                        </a:rPr>
                        <a:t>90.0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u="none" strike="noStrike" dirty="0" smtClean="0">
                          <a:effectLst/>
                          <a:latin typeface="+mj-lt"/>
                        </a:rPr>
                        <a:t>90.0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u="none" strike="noStrike" dirty="0" smtClean="0">
                          <a:effectLst/>
                          <a:latin typeface="+mj-lt"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</a:tr>
              <a:tr h="4778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1600000000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"Формирование комфортной городской среды р.п. Тонкино Тонкинского района Нижегородской области на 2018-2022 годы"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u="none" strike="noStrike" dirty="0" smtClean="0">
                          <a:effectLst/>
                          <a:latin typeface="+mj-lt"/>
                        </a:rPr>
                        <a:t>409.2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3106.5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2785.9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680.8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89.7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2057.7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2057.7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0.5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</a:tr>
              <a:tr h="11149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1700000000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МП "Обеспечение беспрепятственного доступа инвалидов и маломобильных групп населения доступной среды жизнедеятельности в целях обеспечения им равных возможностей и социальной интеграции в обществе в Тонкинском муниципальном районе Нижегородской области" на период 2019-2020 годов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u="none" strike="noStrike" dirty="0" smtClean="0">
                          <a:effectLst/>
                          <a:latin typeface="+mj-lt"/>
                        </a:rPr>
                        <a:t>50.0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u="none" strike="noStrike" dirty="0" smtClean="0">
                          <a:effectLst/>
                          <a:latin typeface="+mj-lt"/>
                        </a:rPr>
                        <a:t>50.0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u="none" strike="noStrike" dirty="0" smtClean="0">
                          <a:effectLst/>
                          <a:latin typeface="+mj-lt"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u="none" strike="noStrike" dirty="0" smtClean="0">
                          <a:effectLst/>
                          <a:latin typeface="+mj-lt"/>
                        </a:rPr>
                        <a:t>0.0</a:t>
                      </a:r>
                      <a:r>
                        <a:rPr lang="ru-RU" sz="1000" b="0" u="none" strike="noStrike" dirty="0">
                          <a:effectLst/>
                          <a:latin typeface="+mj-lt"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u="none" strike="noStrike" dirty="0" smtClean="0">
                          <a:effectLst/>
                          <a:latin typeface="+mj-lt"/>
                        </a:rPr>
                        <a:t>0.0</a:t>
                      </a:r>
                      <a:r>
                        <a:rPr lang="ru-RU" sz="1000" b="0" u="none" strike="noStrike" dirty="0">
                          <a:effectLst/>
                          <a:latin typeface="+mj-lt"/>
                        </a:rPr>
                        <a:t> 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u="none" strike="noStrike" dirty="0">
                          <a:effectLst/>
                          <a:latin typeface="+mj-lt"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u="none" strike="noStrike" dirty="0">
                          <a:effectLst/>
                          <a:latin typeface="+mj-lt"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u="none" strike="noStrike" dirty="0">
                          <a:effectLst/>
                          <a:latin typeface="+mj-lt"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</a:tr>
              <a:tr h="6371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1800000000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«Устройство контейнерных площадок на территории Тонкинского муниципального района Нижегородской области» на период 2019 - 2022 годов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220.0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649.1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285.3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129.7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44.0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0.0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</a:tr>
              <a:tr h="1363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7700000000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  <a:latin typeface="Arial Narrow" panose="020B0606020202030204" pitchFamily="34" charset="0"/>
                        </a:rPr>
                        <a:t>Непрограммные расходы</a:t>
                      </a:r>
                      <a:endParaRPr lang="ru-RU" sz="10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930" marR="4930" marT="493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46706.5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56422.3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37779.1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80.9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67.0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27394.3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27880.1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 smtClean="0">
                          <a:effectLst/>
                          <a:latin typeface="+mj-lt"/>
                        </a:rPr>
                        <a:t>7.3</a:t>
                      </a:r>
                      <a:endParaRPr lang="ru-RU" sz="1000" b="0" i="0" u="none" strike="noStrike" dirty="0">
                        <a:effectLst/>
                        <a:latin typeface="+mj-lt"/>
                      </a:endParaRPr>
                    </a:p>
                  </a:txBody>
                  <a:tcPr marL="4930" marR="4930" marT="4930" marB="0" anchor="b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0671315"/>
              </p:ext>
            </p:extLst>
          </p:nvPr>
        </p:nvGraphicFramePr>
        <p:xfrm>
          <a:off x="107505" y="848948"/>
          <a:ext cx="8928990" cy="9238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71537"/>
                <a:gridCol w="3232918"/>
                <a:gridCol w="648072"/>
                <a:gridCol w="648072"/>
                <a:gridCol w="576064"/>
                <a:gridCol w="648072"/>
                <a:gridCol w="576064"/>
                <a:gridCol w="576064"/>
                <a:gridCol w="576064"/>
                <a:gridCol w="576063"/>
              </a:tblGrid>
              <a:tr h="9238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КЦСР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Наименование КЦСР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Первоначальный бюджет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2020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года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Уточненный план на 01.11.      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2020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Прогноз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2021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Рост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2021 к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первоначальному бюджету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2020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Рост2021 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к уточненному бюджету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2020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Плановый период на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2022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Плановый период на </a:t>
                      </a:r>
                      <a:r>
                        <a:rPr lang="ru-RU" sz="10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2023 </a:t>
                      </a:r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Arial Narrow" panose="020B0606020202030204" pitchFamily="34" charset="0"/>
                        </a:rPr>
                        <a:t>Структура</a:t>
                      </a:r>
                      <a:endParaRPr lang="ru-RU" sz="10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5238" marR="5238" marT="5238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8727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83" name="object 3"/>
          <p:cNvSpPr txBox="1">
            <a:spLocks noChangeArrowheads="1"/>
          </p:cNvSpPr>
          <p:nvPr/>
        </p:nvSpPr>
        <p:spPr bwMode="auto">
          <a:xfrm>
            <a:off x="142843" y="0"/>
            <a:ext cx="8834471" cy="666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493713" indent="-481013" algn="ctr">
              <a:lnSpc>
                <a:spcPts val="2588"/>
              </a:lnSpc>
              <a:tabLst>
                <a:tab pos="3794125" algn="l"/>
              </a:tabLst>
            </a:pPr>
            <a:r>
              <a:rPr lang="ru-RU" sz="2400" b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Муниципальная программа «Развитие образования Тонкинского муниципального района»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1207" name="Text Box 27"/>
          <p:cNvSpPr txBox="1">
            <a:spLocks noChangeArrowheads="1"/>
          </p:cNvSpPr>
          <p:nvPr/>
        </p:nvSpPr>
        <p:spPr bwMode="auto">
          <a:xfrm>
            <a:off x="5651502" y="2486027"/>
            <a:ext cx="3313113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95233" name="Rectangle 1"/>
          <p:cNvSpPr>
            <a:spLocks noChangeArrowheads="1"/>
          </p:cNvSpPr>
          <p:nvPr/>
        </p:nvSpPr>
        <p:spPr bwMode="auto">
          <a:xfrm>
            <a:off x="357158" y="1142984"/>
            <a:ext cx="5500726" cy="3323987"/>
          </a:xfrm>
          <a:prstGeom prst="rect">
            <a:avLst/>
          </a:prstGeom>
          <a:noFill/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Муниципальная программа утверждена  постановлением администрации Тонкинского муниципального района Нижегородской области от 31.07.2020 года  № 409  "Развитие образования Тонкинского     муниципального района  Нижегородской области».</a:t>
            </a:r>
          </a:p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Срок действия программы 2015 -2023 годы.</a:t>
            </a:r>
          </a:p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Муниципальный заказчик – Управление образования администрации Тонкинского муниципального района  Нижегородской  области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муниципальной программы –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формирование на территории Тонкинского муниципального района Нижегородской области образовательной системы, обеспечивающей доступность качественного образования, отвечающего потребностям инновационного развития экономики района, ожиданиям  общества и каждого гражданина.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5" name="Соединительная линия уступом 14"/>
          <p:cNvCxnSpPr/>
          <p:nvPr/>
        </p:nvCxnSpPr>
        <p:spPr>
          <a:xfrm>
            <a:off x="3929058" y="5214950"/>
            <a:ext cx="914400" cy="914400"/>
          </a:xfrm>
          <a:prstGeom prst="bentConnector3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Скругленный прямоугольник 15"/>
          <p:cNvSpPr/>
          <p:nvPr/>
        </p:nvSpPr>
        <p:spPr>
          <a:xfrm>
            <a:off x="785786" y="4714884"/>
            <a:ext cx="7572428" cy="3571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Целевая группа  программы</a:t>
            </a:r>
            <a:endParaRPr lang="ru-RU" sz="2000" b="1" dirty="0"/>
          </a:p>
        </p:txBody>
      </p:sp>
      <p:sp>
        <p:nvSpPr>
          <p:cNvPr id="17" name="Овал 16"/>
          <p:cNvSpPr/>
          <p:nvPr/>
        </p:nvSpPr>
        <p:spPr>
          <a:xfrm>
            <a:off x="785786" y="5214949"/>
            <a:ext cx="2778102" cy="132192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Дети дошкольного возраста 331 чел.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5148063" y="5214949"/>
            <a:ext cx="3816551" cy="132192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Учащиеся общеобразовательных учреждений -700 чел.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54274" name="Picture 2" descr="Z:\Мои документы\Бюджет 2021\Бюджет для граждан\Образование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9002" y="1688422"/>
            <a:ext cx="2808312" cy="1872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ChangeArrowheads="1"/>
          </p:cNvSpPr>
          <p:nvPr/>
        </p:nvSpPr>
        <p:spPr bwMode="auto">
          <a:xfrm>
            <a:off x="0" y="0"/>
            <a:ext cx="9144000" cy="666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493713" indent="-481013" algn="ctr">
              <a:lnSpc>
                <a:spcPts val="2588"/>
              </a:lnSpc>
              <a:tabLst>
                <a:tab pos="3794125" algn="l"/>
              </a:tabLst>
            </a:pPr>
            <a:r>
              <a:rPr lang="ru-RU" sz="2400" b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Муниципальная программа «Развитие образования Тонкинского муниципального района»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7071935"/>
              </p:ext>
            </p:extLst>
          </p:nvPr>
        </p:nvGraphicFramePr>
        <p:xfrm>
          <a:off x="1" y="764702"/>
          <a:ext cx="9143999" cy="59766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92129"/>
                <a:gridCol w="884903"/>
                <a:gridCol w="737419"/>
                <a:gridCol w="811161"/>
                <a:gridCol w="663678"/>
                <a:gridCol w="737419"/>
                <a:gridCol w="737419"/>
                <a:gridCol w="589936"/>
                <a:gridCol w="589935"/>
              </a:tblGrid>
              <a:tr h="10436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Наименование Программы\ подпрограммы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ЦСР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Первоначальный план 2020 года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2020 года на 01.11.2020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Прогноз  на 2021 год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Прогноз  на 2022 год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Прогноз  на 2023 год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2021 к первоначальному бюджету 2020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2021 к уточненному плану 2020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968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МП "Развитие образования Тонкинского муниципального района Нижегородской области"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01.0.00.00000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167 260.7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183 232.5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168 477.2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165 428.9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163 224.6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100.7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91.9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379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Подпрограмма "Развитие общего образования"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0110000000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126 480.0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130 298.8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120 684.9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120 570.2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123 278.0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95.4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92.6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974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Подпрограмма "Развитие дополнительного образования и воспитания детей"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0120000000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11 544.4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11 413.5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11 713.8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11 106.9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11 277.9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101.5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102.6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5962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Подпрограмма "Развитие системы оценки качества образования и информационной прозрачности системы образования"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0310000000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537.7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537.7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706.6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513.5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513.5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131.4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131.4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6956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Подпрограмма "Патриотическое воспитание и подготовка граждан в Тонкинском муниципальном районе Нижегородской области к военной службе"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0140000000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20.0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20.0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20.0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30.0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30.0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100.0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100.0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5962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Подпрограмма " Ресурсное обеспечение сферы образования в Тонкинском муниципальном районе Нижегородской области"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0150000000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3 860.6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16 319.1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7 402.5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10 489.2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5 386.5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191.7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45.4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5962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Подпрограмма "Социально-правовая защита детей в Тонкинском муниципальном районе Нижегородской области"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0160000000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468.7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468.7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465.4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465.4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465.4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99.3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99.3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974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Подпрограмма "Обеспечение реализации муниципальной программы"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0170000000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22 242.3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22 242.3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22 377.0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22 153.7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22 173.3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100.6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100.6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5218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Создание новых мест в образовательных организациях Тонкинского муниципального района Нижегородской области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0180000000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2 000.0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1 825.4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5 000.0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0.0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250.0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273.9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2970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Развитие молодежной политики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0109000000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107.0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107.0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107.0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100.0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100.0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100.0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100.0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2235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61" name="object 6"/>
          <p:cNvSpPr>
            <a:spLocks noChangeArrowheads="1"/>
          </p:cNvSpPr>
          <p:nvPr/>
        </p:nvSpPr>
        <p:spPr bwMode="auto">
          <a:xfrm>
            <a:off x="5616576" y="730252"/>
            <a:ext cx="3311525" cy="276999"/>
          </a:xfrm>
          <a:custGeom>
            <a:avLst/>
            <a:gdLst>
              <a:gd name="T0" fmla="*/ 0 w 3312159"/>
              <a:gd name="T1" fmla="*/ 653048 h 652398"/>
              <a:gd name="T2" fmla="*/ 95577 w 3312159"/>
              <a:gd name="T3" fmla="*/ 626095 h 652398"/>
              <a:gd name="T4" fmla="*/ 356951 w 3312159"/>
              <a:gd name="T5" fmla="*/ 556811 h 652398"/>
              <a:gd name="T6" fmla="*/ 537449 w 3312159"/>
              <a:gd name="T7" fmla="*/ 509906 h 652398"/>
              <a:gd name="T8" fmla="*/ 745710 w 3312159"/>
              <a:gd name="T9" fmla="*/ 458421 h 652398"/>
              <a:gd name="T10" fmla="*/ 977300 w 3312159"/>
              <a:gd name="T11" fmla="*/ 402481 h 652398"/>
              <a:gd name="T12" fmla="*/ 1225874 w 3312159"/>
              <a:gd name="T13" fmla="*/ 342096 h 652398"/>
              <a:gd name="T14" fmla="*/ 1489273 w 3312159"/>
              <a:gd name="T15" fmla="*/ 283997 h 652398"/>
              <a:gd name="T16" fmla="*/ 1759139 w 3312159"/>
              <a:gd name="T17" fmla="*/ 225771 h 652398"/>
              <a:gd name="T18" fmla="*/ 2035343 w 3312159"/>
              <a:gd name="T19" fmla="*/ 172127 h 652398"/>
              <a:gd name="T20" fmla="*/ 2309393 w 3312159"/>
              <a:gd name="T21" fmla="*/ 120770 h 652398"/>
              <a:gd name="T22" fmla="*/ 2445403 w 3312159"/>
              <a:gd name="T23" fmla="*/ 98397 h 652398"/>
              <a:gd name="T24" fmla="*/ 2577100 w 3312159"/>
              <a:gd name="T25" fmla="*/ 76025 h 652398"/>
              <a:gd name="T26" fmla="*/ 2708808 w 3312159"/>
              <a:gd name="T27" fmla="*/ 58098 h 652398"/>
              <a:gd name="T28" fmla="*/ 2836322 w 3312159"/>
              <a:gd name="T29" fmla="*/ 40171 h 652398"/>
              <a:gd name="T30" fmla="*/ 2961684 w 3312159"/>
              <a:gd name="T31" fmla="*/ 26826 h 652398"/>
              <a:gd name="T32" fmla="*/ 3080707 w 3312159"/>
              <a:gd name="T33" fmla="*/ 15640 h 652398"/>
              <a:gd name="T34" fmla="*/ 3195423 w 3312159"/>
              <a:gd name="T35" fmla="*/ 6613 h 652398"/>
              <a:gd name="T36" fmla="*/ 3305828 w 3312159"/>
              <a:gd name="T37" fmla="*/ 0 h 65239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3312159"/>
              <a:gd name="T58" fmla="*/ 0 h 652398"/>
              <a:gd name="T59" fmla="*/ 3312159 w 3312159"/>
              <a:gd name="T60" fmla="*/ 652398 h 652398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3312159" h="652398">
                <a:moveTo>
                  <a:pt x="0" y="652398"/>
                </a:moveTo>
                <a:lnTo>
                  <a:pt x="95757" y="625475"/>
                </a:lnTo>
                <a:lnTo>
                  <a:pt x="357631" y="556259"/>
                </a:lnTo>
                <a:lnTo>
                  <a:pt x="538479" y="509396"/>
                </a:lnTo>
                <a:lnTo>
                  <a:pt x="747140" y="457961"/>
                </a:lnTo>
                <a:lnTo>
                  <a:pt x="979170" y="402081"/>
                </a:lnTo>
                <a:lnTo>
                  <a:pt x="1228217" y="341756"/>
                </a:lnTo>
                <a:lnTo>
                  <a:pt x="1492123" y="283717"/>
                </a:lnTo>
                <a:lnTo>
                  <a:pt x="1762505" y="225551"/>
                </a:lnTo>
                <a:lnTo>
                  <a:pt x="2039238" y="171957"/>
                </a:lnTo>
                <a:lnTo>
                  <a:pt x="2313812" y="120650"/>
                </a:lnTo>
                <a:lnTo>
                  <a:pt x="2450083" y="98297"/>
                </a:lnTo>
                <a:lnTo>
                  <a:pt x="2582036" y="75945"/>
                </a:lnTo>
                <a:lnTo>
                  <a:pt x="2713990" y="58038"/>
                </a:lnTo>
                <a:lnTo>
                  <a:pt x="2841752" y="40131"/>
                </a:lnTo>
                <a:lnTo>
                  <a:pt x="2967354" y="26796"/>
                </a:lnTo>
                <a:lnTo>
                  <a:pt x="3086607" y="15620"/>
                </a:lnTo>
                <a:lnTo>
                  <a:pt x="3201543" y="6603"/>
                </a:lnTo>
                <a:lnTo>
                  <a:pt x="3312159" y="0"/>
                </a:lnTo>
              </a:path>
            </a:pathLst>
          </a:custGeom>
          <a:noFill/>
          <a:ln w="3175">
            <a:solidFill>
              <a:srgbClr val="FFFF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7467" name="object 12"/>
          <p:cNvSpPr>
            <a:spLocks noGrp="1"/>
          </p:cNvSpPr>
          <p:nvPr>
            <p:ph sz="half" idx="4294967295"/>
          </p:nvPr>
        </p:nvSpPr>
        <p:spPr>
          <a:xfrm>
            <a:off x="285720" y="857233"/>
            <a:ext cx="3786214" cy="4249368"/>
          </a:xfrm>
        </p:spPr>
        <p:txBody>
          <a:bodyPr wrap="square" lIns="0" tIns="0" rIns="0" bIns="0">
            <a:spAutoFit/>
          </a:bodyPr>
          <a:lstStyle/>
          <a:p>
            <a:pPr marL="12700" indent="0" algn="ctr" eaLnBrk="1" hangingPunct="1">
              <a:spcBef>
                <a:spcPct val="0"/>
              </a:spcBef>
              <a:buFont typeface="Arial" charset="0"/>
              <a:buNone/>
            </a:pPr>
            <a:endParaRPr lang="ru-RU" sz="1100" b="1" dirty="0" smtClean="0">
              <a:latin typeface="Verdana" pitchFamily="34" charset="0"/>
            </a:endParaRPr>
          </a:p>
          <a:p>
            <a:pPr marL="12700" indent="0" algn="just" eaLnBrk="1" hangingPunct="1">
              <a:spcBef>
                <a:spcPct val="0"/>
              </a:spcBef>
              <a:buFont typeface="Arial" charset="0"/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Основные направления расходов:</a:t>
            </a:r>
          </a:p>
          <a:p>
            <a:pPr marL="12700" indent="0" algn="just" eaLnBrk="1" hangingPunct="1">
              <a:spcBef>
                <a:spcPct val="0"/>
              </a:spcBef>
              <a:buFontTx/>
              <a:buChar char="-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содержание Управления образования; </a:t>
            </a:r>
          </a:p>
          <a:p>
            <a:pPr marL="12700" indent="0" algn="just" eaLnBrk="1" hangingPunct="1">
              <a:spcBef>
                <a:spcPct val="0"/>
              </a:spcBef>
              <a:buFontTx/>
              <a:buChar char="-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предоставление субсидий на выполнение муниципальных заданий</a:t>
            </a:r>
          </a:p>
          <a:p>
            <a:pPr marL="12700" indent="0" algn="just" eaLnBrk="1" hangingPunct="1">
              <a:spcBef>
                <a:spcPct val="0"/>
              </a:spcBef>
              <a:buFont typeface="Arial" charset="0"/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13 бюджетных  учреждений:</a:t>
            </a:r>
          </a:p>
          <a:p>
            <a:r>
              <a:rPr lang="ru-RU" sz="1600" dirty="0"/>
              <a:t>- обеспечение деятельности 5 детских дошкольных </a:t>
            </a:r>
            <a:r>
              <a:rPr lang="ru-RU" sz="1600" dirty="0" smtClean="0"/>
              <a:t>организаций;</a:t>
            </a:r>
            <a:endParaRPr lang="ru-RU" sz="1600" dirty="0"/>
          </a:p>
          <a:p>
            <a:r>
              <a:rPr lang="ru-RU" sz="1600" dirty="0"/>
              <a:t>- обеспечение деятельности </a:t>
            </a:r>
            <a:r>
              <a:rPr lang="ru-RU" sz="1600" dirty="0" smtClean="0"/>
              <a:t>6 общеобразовательных организаций;</a:t>
            </a:r>
          </a:p>
          <a:p>
            <a:r>
              <a:rPr lang="ru-RU" sz="1600" dirty="0" smtClean="0"/>
              <a:t>- МБУДО Центр </a:t>
            </a:r>
            <a:r>
              <a:rPr lang="ru-RU" sz="1600" dirty="0"/>
              <a:t>дополнительного </a:t>
            </a:r>
            <a:r>
              <a:rPr lang="ru-RU" sz="1600" dirty="0" smtClean="0"/>
              <a:t>образования;</a:t>
            </a:r>
          </a:p>
          <a:p>
            <a:r>
              <a:rPr lang="ru-RU" sz="1600" dirty="0"/>
              <a:t>- </a:t>
            </a:r>
            <a:r>
              <a:rPr lang="ru-RU" sz="1600" dirty="0" smtClean="0"/>
              <a:t>МБУ "Хозяйственно-эксплуатационная </a:t>
            </a:r>
            <a:r>
              <a:rPr lang="ru-RU" sz="1600" dirty="0"/>
              <a:t>служба системы образования"</a:t>
            </a:r>
          </a:p>
          <a:p>
            <a:pPr marL="12700" indent="0" algn="just" eaLnBrk="1" hangingPunct="1">
              <a:lnSpc>
                <a:spcPts val="1000"/>
              </a:lnSpc>
              <a:spcBef>
                <a:spcPct val="0"/>
              </a:spcBef>
              <a:buFont typeface="Arial" charset="0"/>
              <a:buNone/>
            </a:pPr>
            <a:endParaRPr lang="ru-RU" sz="16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2700" indent="0" algn="just" eaLnBrk="1" hangingPunct="1">
              <a:lnSpc>
                <a:spcPts val="1100"/>
              </a:lnSpc>
              <a:spcBef>
                <a:spcPts val="13"/>
              </a:spcBef>
              <a:buFont typeface="Arial" charset="0"/>
              <a:buNone/>
            </a:pPr>
            <a:endParaRPr lang="ru-RU" sz="16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2700" indent="0" eaLnBrk="1" hangingPunct="1">
              <a:lnSpc>
                <a:spcPts val="1200"/>
              </a:lnSpc>
              <a:spcBef>
                <a:spcPts val="50"/>
              </a:spcBef>
              <a:buFont typeface="Arial" charset="0"/>
              <a:buNone/>
            </a:pPr>
            <a:endParaRPr lang="ru-RU" sz="1100" b="1" dirty="0" smtClean="0">
              <a:solidFill>
                <a:srgbClr val="000000"/>
              </a:solidFill>
              <a:latin typeface="Verdana" pitchFamily="34" charset="0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title" idx="4294967295"/>
          </p:nvPr>
        </p:nvSpPr>
        <p:spPr>
          <a:xfrm>
            <a:off x="428596" y="142852"/>
            <a:ext cx="8229600" cy="666849"/>
          </a:xfrm>
        </p:spPr>
        <p:txBody>
          <a:bodyPr lIns="0" tIns="0" rIns="0" bIns="0" rtlCol="0">
            <a:spAutoFit/>
          </a:bodyPr>
          <a:lstStyle/>
          <a:p>
            <a:pPr marL="493713" indent="-481013">
              <a:lnSpc>
                <a:spcPts val="2588"/>
              </a:lnSpc>
              <a:tabLst>
                <a:tab pos="3794125" algn="l"/>
              </a:tabLst>
            </a:pPr>
            <a:r>
              <a:rPr lang="ru-RU" sz="24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Муниципальная программа «Развитие образования Тонкинского муниципального района»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7490" name="object 35"/>
          <p:cNvSpPr>
            <a:spLocks noChangeArrowheads="1"/>
          </p:cNvSpPr>
          <p:nvPr/>
        </p:nvSpPr>
        <p:spPr bwMode="auto">
          <a:xfrm>
            <a:off x="4438651" y="2870200"/>
            <a:ext cx="4476751" cy="0"/>
          </a:xfrm>
          <a:custGeom>
            <a:avLst/>
            <a:gdLst>
              <a:gd name="T0" fmla="*/ 0 w 4477258"/>
              <a:gd name="T1" fmla="*/ 4472179 w 4477258"/>
              <a:gd name="T2" fmla="*/ 0 60000 65536"/>
              <a:gd name="T3" fmla="*/ 0 60000 65536"/>
              <a:gd name="T4" fmla="*/ 0 w 4477258"/>
              <a:gd name="T5" fmla="*/ 4477258 w 4477258"/>
            </a:gdLst>
            <a:ahLst/>
            <a:cxnLst>
              <a:cxn ang="T2">
                <a:pos x="T0" y="0"/>
              </a:cxn>
              <a:cxn ang="T3">
                <a:pos x="T1" y="0"/>
              </a:cxn>
            </a:cxnLst>
            <a:rect l="T4" t="0" r="T5" b="0"/>
            <a:pathLst>
              <a:path w="4477258">
                <a:moveTo>
                  <a:pt x="0" y="0"/>
                </a:moveTo>
                <a:lnTo>
                  <a:pt x="4477258" y="0"/>
                </a:lnTo>
              </a:path>
            </a:pathLst>
          </a:custGeom>
          <a:noFill/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7491" name="object 36"/>
          <p:cNvSpPr>
            <a:spLocks noChangeArrowheads="1"/>
          </p:cNvSpPr>
          <p:nvPr/>
        </p:nvSpPr>
        <p:spPr bwMode="auto">
          <a:xfrm>
            <a:off x="4438651" y="-1610612736"/>
            <a:ext cx="4476751" cy="1610612735"/>
          </a:xfrm>
          <a:custGeom>
            <a:avLst/>
            <a:gdLst>
              <a:gd name="T0" fmla="*/ 0 w 4477258"/>
              <a:gd name="T1" fmla="*/ 0 h 2147483647"/>
              <a:gd name="T2" fmla="*/ 4472179 w 4477258"/>
              <a:gd name="T3" fmla="*/ 0 h 2147483647"/>
              <a:gd name="T4" fmla="*/ 0 60000 65536"/>
              <a:gd name="T5" fmla="*/ 0 60000 65536"/>
              <a:gd name="T6" fmla="*/ 0 w 4477258"/>
              <a:gd name="T7" fmla="*/ 0 h 2147483647"/>
              <a:gd name="T8" fmla="*/ 4477258 w 4477258"/>
              <a:gd name="T9" fmla="*/ 0 h 214748364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477258" h="2147483647">
                <a:moveTo>
                  <a:pt x="0" y="0"/>
                </a:moveTo>
                <a:lnTo>
                  <a:pt x="4477258" y="0"/>
                </a:lnTo>
              </a:path>
            </a:pathLst>
          </a:custGeom>
          <a:noFill/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7493" name="object 38"/>
          <p:cNvSpPr>
            <a:spLocks noChangeArrowheads="1"/>
          </p:cNvSpPr>
          <p:nvPr/>
        </p:nvSpPr>
        <p:spPr bwMode="auto">
          <a:xfrm>
            <a:off x="8909051" y="1217613"/>
            <a:ext cx="0" cy="4633912"/>
          </a:xfrm>
          <a:custGeom>
            <a:avLst/>
            <a:gdLst>
              <a:gd name="T0" fmla="*/ 0 h 4634598"/>
              <a:gd name="T1" fmla="*/ 4627757 h 4634598"/>
              <a:gd name="T2" fmla="*/ 0 60000 65536"/>
              <a:gd name="T3" fmla="*/ 0 60000 65536"/>
              <a:gd name="T4" fmla="*/ 0 h 4634598"/>
              <a:gd name="T5" fmla="*/ 4634598 h 4634598"/>
            </a:gdLst>
            <a:ahLst/>
            <a:cxnLst>
              <a:cxn ang="T2">
                <a:pos x="0" y="T0"/>
              </a:cxn>
              <a:cxn ang="T3">
                <a:pos x="0" y="T1"/>
              </a:cxn>
            </a:cxnLst>
            <a:rect l="0" t="T4" r="0" b="T5"/>
            <a:pathLst>
              <a:path h="4634598">
                <a:moveTo>
                  <a:pt x="0" y="0"/>
                </a:moveTo>
                <a:lnTo>
                  <a:pt x="0" y="4634598"/>
                </a:lnTo>
              </a:path>
            </a:pathLst>
          </a:custGeom>
          <a:noFill/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7495" name="object 40"/>
          <p:cNvSpPr>
            <a:spLocks noChangeArrowheads="1"/>
          </p:cNvSpPr>
          <p:nvPr/>
        </p:nvSpPr>
        <p:spPr bwMode="auto">
          <a:xfrm flipV="1">
            <a:off x="4427539" y="-1610612736"/>
            <a:ext cx="4476751" cy="1610612735"/>
          </a:xfrm>
          <a:custGeom>
            <a:avLst/>
            <a:gdLst>
              <a:gd name="T0" fmla="*/ 0 w 4477258"/>
              <a:gd name="T1" fmla="*/ 0 h 2147483647"/>
              <a:gd name="T2" fmla="*/ 4472179 w 4477258"/>
              <a:gd name="T3" fmla="*/ 0 h 2147483647"/>
              <a:gd name="T4" fmla="*/ 0 60000 65536"/>
              <a:gd name="T5" fmla="*/ 0 60000 65536"/>
              <a:gd name="T6" fmla="*/ 0 w 4477258"/>
              <a:gd name="T7" fmla="*/ 0 h 2147483647"/>
              <a:gd name="T8" fmla="*/ 4477258 w 4477258"/>
              <a:gd name="T9" fmla="*/ 0 h 214748364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477258" h="2147483647">
                <a:moveTo>
                  <a:pt x="0" y="0"/>
                </a:moveTo>
                <a:lnTo>
                  <a:pt x="4477258" y="0"/>
                </a:lnTo>
              </a:path>
            </a:pathLst>
          </a:custGeom>
          <a:noFill/>
          <a:ln w="12700">
            <a:solidFill>
              <a:srgbClr val="FFFFFF"/>
            </a:solidFill>
            <a:miter lim="800000"/>
            <a:headEnd/>
            <a:tailEnd/>
          </a:ln>
        </p:spPr>
        <p:txBody>
          <a:bodyPr rot="10800000"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47512" name="object 59"/>
          <p:cNvSpPr>
            <a:spLocks noChangeArrowheads="1"/>
          </p:cNvSpPr>
          <p:nvPr/>
        </p:nvSpPr>
        <p:spPr bwMode="auto">
          <a:xfrm>
            <a:off x="8786813" y="6321427"/>
            <a:ext cx="357187" cy="276999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147513" name="Rectangle 68"/>
          <p:cNvSpPr>
            <a:spLocks noChangeArrowheads="1"/>
          </p:cNvSpPr>
          <p:nvPr/>
        </p:nvSpPr>
        <p:spPr bwMode="auto">
          <a:xfrm>
            <a:off x="184207" y="5186733"/>
            <a:ext cx="3857652" cy="12618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buFontTx/>
              <a:buChar char="•"/>
            </a:pPr>
            <a:r>
              <a:rPr lang="ru-RU" sz="1600" dirty="0">
                <a:latin typeface="Times New Roman" pitchFamily="18" charset="0"/>
              </a:rPr>
              <a:t>в муниципальных дошкольных </a:t>
            </a:r>
          </a:p>
          <a:p>
            <a:r>
              <a:rPr lang="ru-RU" sz="1600" dirty="0">
                <a:latin typeface="Times New Roman" pitchFamily="18" charset="0"/>
              </a:rPr>
              <a:t>организациях – </a:t>
            </a:r>
            <a:r>
              <a:rPr lang="ru-RU" sz="1600" dirty="0" smtClean="0"/>
              <a:t>47</a:t>
            </a:r>
            <a:r>
              <a:rPr lang="ru-RU" sz="1600" dirty="0"/>
              <a:t> </a:t>
            </a:r>
            <a:r>
              <a:rPr lang="ru-RU" sz="1600" dirty="0" smtClean="0"/>
              <a:t>790,2 </a:t>
            </a:r>
            <a:r>
              <a:rPr lang="ru-RU" sz="1600" dirty="0" smtClean="0">
                <a:latin typeface="Times New Roman" pitchFamily="18" charset="0"/>
              </a:rPr>
              <a:t>тыс. рублей</a:t>
            </a:r>
            <a:r>
              <a:rPr lang="ru-RU" sz="1600" dirty="0">
                <a:latin typeface="Times New Roman" pitchFamily="18" charset="0"/>
              </a:rPr>
              <a:t>,</a:t>
            </a:r>
          </a:p>
          <a:p>
            <a:pPr>
              <a:buFontTx/>
              <a:buChar char="•"/>
            </a:pPr>
            <a:r>
              <a:rPr lang="ru-RU" sz="1600" dirty="0">
                <a:latin typeface="Times New Roman" pitchFamily="18" charset="0"/>
              </a:rPr>
              <a:t>в муниципальных </a:t>
            </a:r>
          </a:p>
          <a:p>
            <a:r>
              <a:rPr lang="ru-RU" sz="1600" dirty="0">
                <a:latin typeface="Times New Roman" pitchFamily="18" charset="0"/>
              </a:rPr>
              <a:t>общеобразовательных</a:t>
            </a:r>
          </a:p>
          <a:p>
            <a:r>
              <a:rPr lang="ru-RU" sz="1600" dirty="0">
                <a:latin typeface="Times New Roman" pitchFamily="18" charset="0"/>
              </a:rPr>
              <a:t>организациях </a:t>
            </a:r>
            <a:r>
              <a:rPr lang="ru-RU" sz="1600" dirty="0" smtClean="0">
                <a:latin typeface="Times New Roman" pitchFamily="18" charset="0"/>
              </a:rPr>
              <a:t>– </a:t>
            </a:r>
            <a:r>
              <a:rPr lang="ru-RU" sz="1600" dirty="0" smtClean="0"/>
              <a:t>83</a:t>
            </a:r>
            <a:r>
              <a:rPr lang="ru-RU" sz="1600" dirty="0"/>
              <a:t> </a:t>
            </a:r>
            <a:r>
              <a:rPr lang="ru-RU" sz="1600" dirty="0" smtClean="0"/>
              <a:t>684,8</a:t>
            </a:r>
            <a:r>
              <a:rPr lang="ru-RU" sz="1600" b="1" dirty="0" smtClean="0"/>
              <a:t> </a:t>
            </a:r>
            <a:r>
              <a:rPr lang="ru-RU" sz="1600" dirty="0" smtClean="0">
                <a:latin typeface="Times New Roman" pitchFamily="18" charset="0"/>
              </a:rPr>
              <a:t>тыс. рублей</a:t>
            </a:r>
            <a:r>
              <a:rPr lang="ru-RU" sz="1600" dirty="0">
                <a:latin typeface="Times New Roman" pitchFamily="18" charset="0"/>
              </a:rPr>
              <a:t>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12769" y="4817401"/>
            <a:ext cx="39290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Расходы: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6631853"/>
              </p:ext>
            </p:extLst>
          </p:nvPr>
        </p:nvGraphicFramePr>
        <p:xfrm>
          <a:off x="4175095" y="908720"/>
          <a:ext cx="4787060" cy="568970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67875"/>
                <a:gridCol w="367983"/>
                <a:gridCol w="420551"/>
                <a:gridCol w="473120"/>
                <a:gridCol w="473120"/>
                <a:gridCol w="384411"/>
              </a:tblGrid>
              <a:tr h="24413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Наименование индикатора/ непосредственного результата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Ед. изм.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Период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82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2023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5789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Удельный вес численности населения в возрасте 5-18 лет, охваченного образованием, в общей численности населения в возрасте 5-18 лет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99,5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890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Охват детей в возрасте 5-18 лет дополнительными образовательными программами (удельный вес численности детей, получающих услуги дополнительного образования, в общей численности детей в возрасте 5-18 лет)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85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50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7</a:t>
                      </a:r>
                      <a:r>
                        <a:rPr lang="ru-RU" sz="1200" u="none" strike="noStrike" dirty="0" smtClean="0">
                          <a:effectLst/>
                          <a:latin typeface="Arial Narrow" panose="020B0606020202030204" pitchFamily="34" charset="0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49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Охват организованными формами отдыха и оздоровления детей школьного возраста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68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Arial Narrow" panose="020B0606020202030204" pitchFamily="34" charset="0"/>
                        </a:rPr>
                        <a:t>70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Arial Narrow" panose="020B0606020202030204" pitchFamily="34" charset="0"/>
                        </a:rPr>
                        <a:t>70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70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882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Доля аттестованных руководящих и педагогических работников в общей численности руководящих и педагогических работников, подлежащих аттестации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95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882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Доля молодых людей, вовлеченных в реализацию мероприятий по направлениям государственной молодежной политики, в общей численности молодежи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65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89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195" marR="7195" marT="71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2777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2905"/>
            <a:ext cx="9144000" cy="813807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«Развитие физической культуры и спорта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Тонкинском муниципальном районе Нижегородской области на 2021-2023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годы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».</a:t>
            </a:r>
            <a:endParaRPr lang="ru-RU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642911" y="4000504"/>
            <a:ext cx="828680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7200" fontAlgn="base">
              <a:spcBef>
                <a:spcPct val="0"/>
              </a:spcBef>
              <a:spcAft>
                <a:spcPct val="0"/>
              </a:spcAf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035" y="4000506"/>
            <a:ext cx="80724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Индикаторы достижения цели и показатели непосредственных результатов муниципальной программы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06704" y="1196752"/>
            <a:ext cx="4573743" cy="2803752"/>
          </a:xfrm>
        </p:spPr>
        <p:txBody>
          <a:bodyPr>
            <a:normAutofit fontScale="25000" lnSpcReduction="20000"/>
          </a:bodyPr>
          <a:lstStyle/>
          <a:p>
            <a:r>
              <a:rPr lang="ru-RU" sz="5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Утверждена: </a:t>
            </a:r>
          </a:p>
          <a:p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постановлением 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администрации Тонкинского муниципального района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Нижегородской области от 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112.08.2020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года  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№ 424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"Об утверждении муниципальной программы «Развитие физической культуры и спорта в Тонкинском муниципальном районе Нижегородской области на 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годы</a:t>
            </a:r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ru-RU" sz="5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 </a:t>
            </a:r>
          </a:p>
          <a:p>
            <a:r>
              <a:rPr lang="ru-RU" sz="5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создание условий для занятий физической культурой и спортом населению Тонкинского муниципального района Нижегородской области.</a:t>
            </a:r>
          </a:p>
          <a:p>
            <a:r>
              <a:rPr lang="ru-RU" sz="5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Муниципальный заказчик-координатор программы </a:t>
            </a:r>
          </a:p>
          <a:p>
            <a:r>
              <a:rPr lang="ru-RU" sz="5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Администрация Тонкинского муниципального района Нижегородской области.</a:t>
            </a:r>
          </a:p>
          <a:p>
            <a:pPr marL="646113" indent="-633413">
              <a:lnSpc>
                <a:spcPts val="1438"/>
              </a:lnSpc>
            </a:pPr>
            <a:endParaRPr lang="ru-RU" sz="43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17594E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2775995"/>
              </p:ext>
            </p:extLst>
          </p:nvPr>
        </p:nvGraphicFramePr>
        <p:xfrm>
          <a:off x="323529" y="4797152"/>
          <a:ext cx="8606191" cy="122910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601911"/>
                <a:gridCol w="983448"/>
                <a:gridCol w="927321"/>
                <a:gridCol w="947657"/>
                <a:gridCol w="1072927"/>
                <a:gridCol w="1072927"/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Наименование показателя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Значение показателей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2019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2020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2021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2022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2023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1. Количество проводимых соревнований (штук</a:t>
                      </a:r>
                      <a:r>
                        <a:rPr lang="ru-RU" sz="1400" u="sng" dirty="0">
                          <a:effectLst/>
                        </a:rPr>
                        <a:t>)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161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164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166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168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173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4765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2. Присвоение массовых разрядов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35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40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42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44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46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55298" name="Picture 2" descr="Z:\Мои документы\Бюджет 2021\Бюджет для граждан\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5" y="1268760"/>
            <a:ext cx="3646190" cy="2430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8234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6575182"/>
              </p:ext>
            </p:extLst>
          </p:nvPr>
        </p:nvGraphicFramePr>
        <p:xfrm>
          <a:off x="180138" y="116632"/>
          <a:ext cx="8928992" cy="10081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8245194"/>
              </p:ext>
            </p:extLst>
          </p:nvPr>
        </p:nvGraphicFramePr>
        <p:xfrm>
          <a:off x="179512" y="1196752"/>
          <a:ext cx="8712968" cy="50062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46666"/>
                <a:gridCol w="798195"/>
                <a:gridCol w="903370"/>
                <a:gridCol w="874257"/>
                <a:gridCol w="874257"/>
                <a:gridCol w="874257"/>
                <a:gridCol w="1000094"/>
                <a:gridCol w="941872"/>
              </a:tblGrid>
              <a:tr h="5250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Наименование Программы\ подпрограммы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Первоначальный план 2020 года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Уточненный план 2020 года на 01.11.2020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Прогноз  на 2021 год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Прогноз  на 2022 год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Прогноз  на 2023 год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2021 к первоначальному бюджету 2020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2021 к уточненному плану 2020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ctr"/>
                </a:tc>
              </a:tr>
              <a:tr h="4546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МП "Развитие физической культуры и спорта в Тонкинском муниципальном районе Нижегородской области на 2021-2023 годы"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3 164.6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3 218.3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3 200.0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3 135.0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3 135.0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101.1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99.4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b"/>
                </a:tc>
              </a:tr>
              <a:tr h="8183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Обеспечение выполнения муниципального задания по организации и проведению официальных физкультурных (физкультурно - оздоровительных мероприятий</a:t>
                      </a:r>
                      <a:r>
                        <a:rPr lang="ru-RU" sz="1000" dirty="0" smtClean="0">
                          <a:effectLst/>
                        </a:rPr>
                        <a:t>)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2 864.6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2 864.6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2 865.0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2 800.0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2 800.0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100.0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100.0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b"/>
                </a:tc>
              </a:tr>
              <a:tr h="7274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Обеспечение выполнения муниципального задания на организацию и проведение официальных спортивных </a:t>
                      </a:r>
                      <a:r>
                        <a:rPr lang="ru-RU" sz="1000" dirty="0" smtClean="0">
                          <a:effectLst/>
                        </a:rPr>
                        <a:t>мероприятий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290.0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290.0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290.0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290.0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290.0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100.0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100.0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b"/>
                </a:tc>
              </a:tr>
              <a:tr h="8183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Обеспечение выполнения муниципального задания по проведению тестирования выполнения нормативов испытаний (тестов) комплекса </a:t>
                      </a:r>
                      <a:r>
                        <a:rPr lang="ru-RU" sz="1000" dirty="0" smtClean="0">
                          <a:effectLst/>
                        </a:rPr>
                        <a:t>ГТО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10.0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10.0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10.0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10.0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10.0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100.0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100.0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b"/>
                </a:tc>
              </a:tr>
              <a:tr h="7274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Организация мероприятий для вовлечение граждан старшего возраста в систематическое занятие физической культурой и </a:t>
                      </a:r>
                      <a:r>
                        <a:rPr lang="ru-RU" sz="1000" dirty="0" smtClean="0">
                          <a:effectLst/>
                        </a:rPr>
                        <a:t>спортом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35.0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35.0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35.0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b"/>
                </a:tc>
              </a:tr>
              <a:tr h="4546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(</a:t>
                      </a:r>
                      <a:r>
                        <a:rPr lang="ru-RU" sz="1000" dirty="0">
                          <a:effectLst/>
                        </a:rPr>
                        <a:t>Укрепление материально-технической базы из фонда поддержки территорий)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53.7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0.0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76" marR="44476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4474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267" y="16099"/>
            <a:ext cx="9053984" cy="748605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rPr>
              <a:t>МП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"Обеспечение населения Тонкинского муниципального района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доступным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 комфортным жильем на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2021-2023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годы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»</a:t>
            </a:r>
            <a:endParaRPr lang="ru-RU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22517" y="2007208"/>
            <a:ext cx="450173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Цель 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обеспечение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доступным и комфортным жильем граждан, проживающих на территории Тонкинского муниципального района Нижегородской области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Муниципальный заказчик-координатор программы 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Отдел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архитектуры и строительства администрации Тонкинского муниципального района Нижегородской области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Целевая группа 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отдельные категории граждан, такие как: 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дети-сироты и дети, оставшиеся без попечения родителей, реабилитированные лица, молодые семьи, проживающие в жилищном фонде, признанном аварийным, ветераны Великой Отечественной войны, инвалиды, ветераны боевых действий.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355" y="976156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Утверждена: 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постановлением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администрации Тонкинского муниципального района Нижегородской области от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03.09.2020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года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№ 463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"Об утверждении муниципальной программы "Обеспечение населения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Тонкинского муниципального района Нижегородской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области доступным и комфортным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жильем на 2021-2023 годы".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5298" name="Picture 2" descr="Y:\Тонкино\2020 год\DSC_00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61" y="3717032"/>
            <a:ext cx="3413387" cy="2275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7775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57150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Индикаторы достижения цели и показатели непосредственных результатов программы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5511352"/>
              </p:ext>
            </p:extLst>
          </p:nvPr>
        </p:nvGraphicFramePr>
        <p:xfrm>
          <a:off x="323526" y="1124744"/>
          <a:ext cx="8496948" cy="504056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119557"/>
                <a:gridCol w="2574665"/>
                <a:gridCol w="1006653"/>
                <a:gridCol w="1119557"/>
                <a:gridCol w="1338258"/>
                <a:gridCol w="1338258"/>
              </a:tblGrid>
              <a:tr h="337559"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№ </a:t>
                      </a:r>
                      <a:endParaRPr lang="ru-RU" sz="11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п/п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Наименование индикатора / непосредственного результата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ед. измерения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Значение индикатора / непосредственного результата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522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2021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2022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2023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751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Обеспеченность социальными выплатами молодых семей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Количество семей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755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Общее количество граждан улучшивших жилищные условия по подпрограмме «Прочие мероприятия в рамках муниципальной программы «Обеспечение населения Тонкинского муниципального района доступным и комфортным жильем» на период 2021 - 2023 годов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чел.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effectLst/>
                        </a:rPr>
                        <a:t>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effectLst/>
                        </a:rPr>
                        <a:t>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7878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251520" y="188640"/>
            <a:ext cx="8712968" cy="4286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lvl="0" algn="ctr"/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Расходы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на реализацию </a:t>
            </a:r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rPr>
              <a:t>МП "Обеспечение населения Тонкинского муниципального района доступным и комфортным </a:t>
            </a:r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rPr>
              <a:t>жильем»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0065270"/>
              </p:ext>
            </p:extLst>
          </p:nvPr>
        </p:nvGraphicFramePr>
        <p:xfrm>
          <a:off x="251519" y="1052738"/>
          <a:ext cx="8568952" cy="487260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81517"/>
                <a:gridCol w="974028"/>
                <a:gridCol w="1056094"/>
                <a:gridCol w="797459"/>
                <a:gridCol w="725339"/>
                <a:gridCol w="725339"/>
                <a:gridCol w="725339"/>
                <a:gridCol w="652390"/>
                <a:gridCol w="831447"/>
              </a:tblGrid>
              <a:tr h="10084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Наименование Программы\ подпрограммы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ЦСР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Первоначальный план 2020 года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Уточненный план 2020 года на 01.11.2020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Прогноз  на 2021 год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Прогноз  на 2022 год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Прогноз  на 2023 год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2021 к первоначальному бюджету 2020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2021 к уточненному плану 2020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387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МП "Обеспечение населения Тонкинского муниципального района Нижегородской области доступным и комфортным жильем на 2021-2023 годы"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03.0.00.00000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11 799.4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16 885.3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9 701.6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9 813.5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9 818.8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82.2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57.5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387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Подпрограмма "Обеспечение жильем молодых семей в Тонкинском муниципальном районе Нижегородской области на 2021-2023 годы"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03.1.00.00000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2 814.4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4 607.4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3 280.1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3 214.6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3 473.8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116.5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71.2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1781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Подпрограмма "Переселение граждан из аварийного жилищного фонда на территории Тонкинского муниципального района Нижегородской области на 2021-2023 годы"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03.2.00.00000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0.0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3 517.4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0.0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253.9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0.0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0.0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0084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Прочие мероприятия в рамках МП "Обеспечение населения Тонкинского муниципального района Нижегородской области доступным и комфортным жильем на 2021-2023 годы"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03.3.00.00000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8 985.0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8 760.5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6 421.5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6 345.0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6 345.0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71.5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73.3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1031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5931643" y="5899808"/>
            <a:ext cx="259548" cy="45414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323528" y="117440"/>
            <a:ext cx="8568952" cy="64766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512313" marR="10257" indent="-502569" algn="ctr"/>
            <a:r>
              <a:rPr sz="2400" b="1" spc="4" dirty="0" smtClean="0">
                <a:solidFill>
                  <a:schemeClr val="bg1"/>
                </a:solidFill>
                <a:latin typeface="Arial"/>
                <a:cs typeface="Arial"/>
              </a:rPr>
              <a:t>К</a:t>
            </a:r>
            <a:r>
              <a:rPr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к</a:t>
            </a:r>
            <a:r>
              <a:rPr sz="2400" b="1" spc="-24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п</a:t>
            </a:r>
            <a:r>
              <a:rPr sz="2400" b="1" spc="-24" dirty="0" smtClean="0">
                <a:solidFill>
                  <a:schemeClr val="bg1"/>
                </a:solidFill>
                <a:latin typeface="Arial"/>
                <a:cs typeface="Arial"/>
              </a:rPr>
              <a:t>ро</a:t>
            </a:r>
            <a:r>
              <a:rPr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и</a:t>
            </a:r>
            <a:r>
              <a:rPr sz="2400" b="1" spc="-52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sz="2400" b="1" spc="-73" dirty="0" smtClean="0">
                <a:solidFill>
                  <a:schemeClr val="bg1"/>
                </a:solidFill>
                <a:latin typeface="Arial"/>
                <a:cs typeface="Arial"/>
              </a:rPr>
              <a:t>х</a:t>
            </a:r>
            <a:r>
              <a:rPr sz="2400" b="1" spc="-52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sz="2400" b="1" spc="-20" dirty="0" smtClean="0">
                <a:solidFill>
                  <a:schemeClr val="bg1"/>
                </a:solidFill>
                <a:latin typeface="Arial"/>
                <a:cs typeface="Arial"/>
              </a:rPr>
              <a:t>ди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sz="2400" b="1" spc="-44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sz="2400" b="1" spc="-36" dirty="0" smtClean="0">
                <a:solidFill>
                  <a:schemeClr val="bg1"/>
                </a:solidFill>
                <a:latin typeface="Arial"/>
                <a:cs typeface="Arial"/>
              </a:rPr>
              <a:t>о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с</a:t>
            </a:r>
            <a:r>
              <a:rPr sz="2400" b="1" spc="-24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r>
              <a:rPr sz="2400" b="1" spc="-32" dirty="0" smtClean="0">
                <a:solidFill>
                  <a:schemeClr val="bg1"/>
                </a:solidFill>
                <a:latin typeface="Arial"/>
                <a:cs typeface="Arial"/>
              </a:rPr>
              <a:t>вл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ение </a:t>
            </a:r>
            <a:r>
              <a:rPr lang="ru-RU" sz="2400" b="1" spc="-12" dirty="0" smtClean="0">
                <a:solidFill>
                  <a:schemeClr val="bg1"/>
                </a:solidFill>
                <a:latin typeface="Arial"/>
                <a:cs typeface="Arial"/>
              </a:rPr>
              <a:t>районного</a:t>
            </a:r>
            <a:r>
              <a:rPr sz="2400" b="1" spc="-16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sz="2400" b="1" spc="-28" dirty="0" smtClean="0">
                <a:solidFill>
                  <a:schemeClr val="bg1"/>
                </a:solidFill>
                <a:latin typeface="Arial"/>
                <a:cs typeface="Arial"/>
              </a:rPr>
              <a:t>б</a:t>
            </a:r>
            <a:r>
              <a:rPr sz="2400" b="1" spc="-57" dirty="0" smtClean="0">
                <a:solidFill>
                  <a:schemeClr val="bg1"/>
                </a:solidFill>
                <a:latin typeface="Arial"/>
                <a:cs typeface="Arial"/>
              </a:rPr>
              <a:t>ю</a:t>
            </a:r>
            <a:r>
              <a:rPr sz="2400" b="1" spc="-32" dirty="0" smtClean="0">
                <a:solidFill>
                  <a:schemeClr val="bg1"/>
                </a:solidFill>
                <a:latin typeface="Arial"/>
                <a:cs typeface="Arial"/>
              </a:rPr>
              <a:t>д</a:t>
            </a:r>
            <a:r>
              <a:rPr sz="2400" b="1" spc="-57" dirty="0" smtClean="0">
                <a:solidFill>
                  <a:schemeClr val="bg1"/>
                </a:solidFill>
                <a:latin typeface="Arial"/>
                <a:cs typeface="Arial"/>
              </a:rPr>
              <a:t>ж</a:t>
            </a:r>
            <a:r>
              <a:rPr sz="2400" b="1" spc="-52" dirty="0" smtClean="0">
                <a:solidFill>
                  <a:schemeClr val="bg1"/>
                </a:solidFill>
                <a:latin typeface="Arial"/>
                <a:cs typeface="Arial"/>
              </a:rPr>
              <a:t>е</a:t>
            </a:r>
            <a:r>
              <a:rPr sz="2400" b="1" spc="-40" dirty="0" smtClean="0">
                <a:solidFill>
                  <a:schemeClr val="bg1"/>
                </a:solidFill>
                <a:latin typeface="Arial"/>
                <a:cs typeface="Arial"/>
              </a:rPr>
              <a:t>т</a:t>
            </a:r>
            <a:r>
              <a:rPr sz="2400" b="1" dirty="0" smtClean="0">
                <a:solidFill>
                  <a:schemeClr val="bg1"/>
                </a:solidFill>
                <a:latin typeface="Arial"/>
                <a:cs typeface="Arial"/>
              </a:rPr>
              <a:t>а</a:t>
            </a:r>
            <a:endParaRPr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graphicFrame>
        <p:nvGraphicFramePr>
          <p:cNvPr id="2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5564533"/>
              </p:ext>
            </p:extLst>
          </p:nvPr>
        </p:nvGraphicFramePr>
        <p:xfrm>
          <a:off x="275494" y="1340768"/>
          <a:ext cx="7608876" cy="434039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60204"/>
                <a:gridCol w="6048672"/>
              </a:tblGrid>
              <a:tr h="281052">
                <a:tc>
                  <a:txBody>
                    <a:bodyPr/>
                    <a:lstStyle/>
                    <a:p>
                      <a:pPr marL="34290">
                        <a:lnSpc>
                          <a:spcPts val="2030"/>
                        </a:lnSpc>
                      </a:pPr>
                      <a:r>
                        <a:rPr sz="1400" b="1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Срок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</a:tr>
              <a:tr h="521296">
                <a:tc>
                  <a:txBody>
                    <a:bodyPr/>
                    <a:lstStyle/>
                    <a:p>
                      <a:pPr marL="34290">
                        <a:lnSpc>
                          <a:spcPct val="100000"/>
                        </a:lnSpc>
                      </a:pPr>
                      <a:r>
                        <a:rPr lang="ru-RU" sz="1400" b="1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август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 marR="283210">
                        <a:lnSpc>
                          <a:spcPct val="100000"/>
                        </a:lnSpc>
                      </a:pP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Р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зраб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30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осно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ы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х</a:t>
                      </a:r>
                      <a:r>
                        <a:rPr sz="1400" spc="5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по</a:t>
                      </a:r>
                      <a:r>
                        <a:rPr sz="1400" spc="30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з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лей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прогн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за </a:t>
                      </a:r>
                      <a:r>
                        <a:rPr sz="1400" spc="10" baseline="0" dirty="0" smtClean="0">
                          <a:latin typeface="Arial"/>
                          <a:cs typeface="Arial"/>
                        </a:rPr>
                        <a:t>с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ци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аль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-э</a:t>
                      </a:r>
                      <a:r>
                        <a:rPr sz="1400" spc="5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м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чес</a:t>
                      </a:r>
                      <a:r>
                        <a:rPr sz="1400" spc="5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50" baseline="0" dirty="0" smtClean="0">
                          <a:latin typeface="Arial"/>
                          <a:cs typeface="Arial"/>
                        </a:rPr>
                        <a:t>г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 </a:t>
                      </a:r>
                      <a:r>
                        <a:rPr sz="1400" spc="3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р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з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ит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я</a:t>
                      </a:r>
                      <a:r>
                        <a:rPr sz="1400" spc="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ru-RU" sz="1400" spc="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ru-RU" sz="1400" spc="0" baseline="0" dirty="0" smtClean="0">
                          <a:latin typeface="Arial"/>
                          <a:cs typeface="Arial"/>
                        </a:rPr>
                        <a:t>района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на </a:t>
                      </a:r>
                      <a:r>
                        <a:rPr lang="ru-RU" sz="1400" spc="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тр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х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л</a:t>
                      </a: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тн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й</a:t>
                      </a:r>
                      <a:r>
                        <a:rPr sz="1400" spc="-114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пери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д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34290">
                        <a:lnSpc>
                          <a:spcPct val="100000"/>
                        </a:lnSpc>
                      </a:pPr>
                      <a:r>
                        <a:rPr lang="ru-RU" sz="1400" b="1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сентябрь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 marR="281940">
                        <a:lnSpc>
                          <a:spcPct val="100099"/>
                        </a:lnSpc>
                      </a:pP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пр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д</a:t>
                      </a: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ле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ие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осно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ы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х</a:t>
                      </a:r>
                      <a:r>
                        <a:rPr sz="1400" spc="5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напра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л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ен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й </a:t>
                      </a:r>
                      <a:r>
                        <a:rPr sz="1400" spc="-20" baseline="0" dirty="0" err="1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err="1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15" baseline="0" dirty="0" err="1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err="1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15" baseline="0" dirty="0" err="1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-20" baseline="0" dirty="0" err="1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15" baseline="0" dirty="0" err="1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err="1" smtClean="0">
                          <a:latin typeface="Arial"/>
                          <a:cs typeface="Arial"/>
                        </a:rPr>
                        <a:t>й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ru-RU" sz="1400" spc="-20" baseline="0" dirty="0" smtClean="0">
                          <a:latin typeface="Arial"/>
                          <a:cs typeface="Arial"/>
                        </a:rPr>
                        <a:t>и налоговой </a:t>
                      </a:r>
                      <a:r>
                        <a:rPr sz="1400" spc="-15" baseline="0" dirty="0" err="1" smtClean="0">
                          <a:latin typeface="Arial"/>
                          <a:cs typeface="Arial"/>
                        </a:rPr>
                        <a:t>п</a:t>
                      </a:r>
                      <a:r>
                        <a:rPr sz="1400" spc="-50" baseline="0" dirty="0" err="1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15" baseline="0" dirty="0" err="1" smtClean="0">
                          <a:latin typeface="Arial"/>
                          <a:cs typeface="Arial"/>
                        </a:rPr>
                        <a:t>л</a:t>
                      </a:r>
                      <a:r>
                        <a:rPr sz="1400" spc="-20" baseline="0" dirty="0" err="1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-15" baseline="0" dirty="0" err="1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-20" baseline="0" dirty="0" err="1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-15" baseline="0" dirty="0" err="1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0" baseline="0" dirty="0" err="1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baseline="0" dirty="0" err="1" smtClean="0">
                          <a:latin typeface="Arial"/>
                          <a:cs typeface="Arial"/>
                        </a:rPr>
                        <a:t>на</a:t>
                      </a:r>
                      <a:r>
                        <a:rPr sz="1400" spc="-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тр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х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л</a:t>
                      </a: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тн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й</a:t>
                      </a:r>
                      <a:r>
                        <a:rPr sz="1400" spc="-9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пери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д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34290">
                        <a:lnSpc>
                          <a:spcPct val="100000"/>
                        </a:lnSpc>
                      </a:pPr>
                      <a:r>
                        <a:rPr lang="ru-RU" sz="1400" b="1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сентябрь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</a:pP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пр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д</a:t>
                      </a: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лен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1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осно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ы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х</a:t>
                      </a:r>
                      <a:r>
                        <a:rPr sz="1400" spc="5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парам</a:t>
                      </a: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тров</a:t>
                      </a:r>
                      <a:r>
                        <a:rPr sz="1400" spc="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 marL="34290" marR="246379">
                        <a:lnSpc>
                          <a:spcPct val="100000"/>
                        </a:lnSpc>
                      </a:pPr>
                      <a:r>
                        <a:rPr lang="ru-RU"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с</a:t>
                      </a:r>
                      <a:r>
                        <a:rPr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ен</a:t>
                      </a:r>
                      <a:r>
                        <a:rPr sz="1400" b="1" spc="-2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т</a:t>
                      </a:r>
                      <a:r>
                        <a:rPr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ябрь</a:t>
                      </a:r>
                      <a:r>
                        <a:rPr lang="ru-RU"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 - октябрь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 marR="151765">
                        <a:lnSpc>
                          <a:spcPct val="100000"/>
                        </a:lnSpc>
                      </a:pPr>
                      <a:r>
                        <a:rPr sz="1400" spc="-60" baseline="0" dirty="0" err="1" smtClean="0">
                          <a:latin typeface="Arial"/>
                          <a:cs typeface="Arial"/>
                        </a:rPr>
                        <a:t>Р</a:t>
                      </a:r>
                      <a:r>
                        <a:rPr sz="1400" spc="0" baseline="0" dirty="0" err="1" smtClean="0">
                          <a:latin typeface="Arial"/>
                          <a:cs typeface="Arial"/>
                        </a:rPr>
                        <a:t>аб</a:t>
                      </a:r>
                      <a:r>
                        <a:rPr sz="1400" spc="-40" baseline="0" dirty="0" err="1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25" baseline="0" dirty="0" err="1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err="1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-3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ru-RU" sz="1400" spc="-40" baseline="0" dirty="0" smtClean="0">
                          <a:latin typeface="Arial"/>
                          <a:cs typeface="Arial"/>
                        </a:rPr>
                        <a:t>главных распорядителей бюджетных средств </a:t>
                      </a:r>
                      <a:r>
                        <a:rPr sz="1400" spc="0" baseline="0" dirty="0" err="1" smtClean="0">
                          <a:latin typeface="Arial"/>
                          <a:cs typeface="Arial"/>
                        </a:rPr>
                        <a:t>по</a:t>
                      </a:r>
                      <a:r>
                        <a:rPr sz="1400" spc="2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п</a:t>
                      </a:r>
                      <a:r>
                        <a:rPr sz="1400" spc="-5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д</a:t>
                      </a:r>
                      <a:r>
                        <a:rPr sz="1400" spc="-50" baseline="0" dirty="0" smtClean="0">
                          <a:latin typeface="Arial"/>
                          <a:cs typeface="Arial"/>
                        </a:rPr>
                        <a:t>го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5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е </a:t>
                      </a:r>
                      <a:r>
                        <a:rPr sz="1400" spc="-6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обос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3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й</a:t>
                      </a:r>
                      <a:r>
                        <a:rPr sz="1400" spc="1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ы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х ассиг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-3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й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н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ы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х</a:t>
                      </a:r>
                      <a:r>
                        <a:rPr sz="1400" spc="-9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зая</a:t>
                      </a:r>
                      <a:r>
                        <a:rPr sz="1400" spc="-30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ок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34290" marR="246379">
                        <a:lnSpc>
                          <a:spcPct val="100000"/>
                        </a:lnSpc>
                      </a:pPr>
                      <a:r>
                        <a:rPr lang="ru-RU"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С</a:t>
                      </a:r>
                      <a:r>
                        <a:rPr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ен</a:t>
                      </a:r>
                      <a:r>
                        <a:rPr sz="1400" b="1" spc="-2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т</a:t>
                      </a:r>
                      <a:r>
                        <a:rPr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ябрь</a:t>
                      </a:r>
                      <a:r>
                        <a:rPr lang="ru-RU"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 - октябрь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>
                        <a:lnSpc>
                          <a:spcPct val="100000"/>
                        </a:lnSpc>
                      </a:pPr>
                      <a:r>
                        <a:rPr sz="1400" baseline="0" dirty="0" smtClean="0">
                          <a:latin typeface="Arial"/>
                          <a:cs typeface="Arial"/>
                        </a:rPr>
                        <a:t>Формиро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в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ан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прое</a:t>
                      </a:r>
                      <a:r>
                        <a:rPr sz="1400" spc="20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2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ru-RU" sz="1400" spc="-15" baseline="0" dirty="0" smtClean="0">
                          <a:latin typeface="Arial"/>
                          <a:cs typeface="Arial"/>
                        </a:rPr>
                        <a:t>районного </a:t>
                      </a:r>
                      <a:r>
                        <a:rPr sz="1400" spc="-20" baseline="0" dirty="0" err="1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err="1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15" baseline="0" dirty="0" err="1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err="1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40" baseline="0" dirty="0" err="1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err="1" smtClean="0">
                          <a:latin typeface="Arial"/>
                          <a:cs typeface="Arial"/>
                        </a:rPr>
                        <a:t>а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34340">
                <a:tc>
                  <a:txBody>
                    <a:bodyPr/>
                    <a:lstStyle/>
                    <a:p>
                      <a:pPr marL="34290">
                        <a:lnSpc>
                          <a:spcPct val="100000"/>
                        </a:lnSpc>
                      </a:pPr>
                      <a:r>
                        <a:rPr lang="ru-RU" sz="1400" b="1" baseline="0" dirty="0" smtClean="0">
                          <a:solidFill>
                            <a:srgbClr val="002060"/>
                          </a:solidFill>
                          <a:latin typeface="Arial"/>
                          <a:cs typeface="Arial"/>
                        </a:rPr>
                        <a:t>ноябрь</a:t>
                      </a:r>
                      <a:endParaRPr sz="1400" b="1" baseline="0" dirty="0">
                        <a:solidFill>
                          <a:srgbClr val="00206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 marR="492125">
                        <a:lnSpc>
                          <a:spcPct val="100000"/>
                        </a:lnSpc>
                      </a:pPr>
                      <a:r>
                        <a:rPr sz="1400" spc="-60" baseline="0" dirty="0" smtClean="0">
                          <a:latin typeface="Arial"/>
                          <a:cs typeface="Arial"/>
                        </a:rPr>
                        <a:t>Р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ассм</a:t>
                      </a:r>
                      <a:r>
                        <a:rPr sz="1400" spc="-35" baseline="0" dirty="0" smtClean="0">
                          <a:latin typeface="Arial"/>
                          <a:cs typeface="Arial"/>
                        </a:rPr>
                        <a:t>о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трен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прое</a:t>
                      </a:r>
                      <a:r>
                        <a:rPr sz="1400" spc="20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1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ru-RU" sz="1400" spc="-15" baseline="0" dirty="0" smtClean="0">
                          <a:latin typeface="Arial"/>
                          <a:cs typeface="Arial"/>
                        </a:rPr>
                        <a:t>районного  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 </a:t>
                      </a:r>
                      <a:r>
                        <a:rPr lang="ru-RU" sz="1400" spc="0" baseline="0" dirty="0" smtClean="0">
                          <a:latin typeface="Arial"/>
                          <a:cs typeface="Arial"/>
                        </a:rPr>
                        <a:t>администрацией района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22916">
                <a:tc>
                  <a:txBody>
                    <a:bodyPr/>
                    <a:lstStyle/>
                    <a:p>
                      <a:pPr marL="34290">
                        <a:lnSpc>
                          <a:spcPct val="100000"/>
                        </a:lnSpc>
                      </a:pPr>
                      <a:r>
                        <a:rPr lang="ru-RU" sz="1400" b="1" baseline="0" dirty="0" smtClean="0">
                          <a:solidFill>
                            <a:srgbClr val="002060"/>
                          </a:solidFill>
                          <a:latin typeface="Arial"/>
                          <a:cs typeface="Arial"/>
                        </a:rPr>
                        <a:t>ноябрь</a:t>
                      </a:r>
                      <a:endParaRPr sz="1400" b="1" baseline="0" dirty="0">
                        <a:solidFill>
                          <a:srgbClr val="00206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 marR="777240">
                        <a:lnSpc>
                          <a:spcPct val="100099"/>
                        </a:lnSpc>
                      </a:pPr>
                      <a:r>
                        <a:rPr sz="1400" baseline="0" dirty="0" smtClean="0">
                          <a:latin typeface="Arial"/>
                          <a:cs typeface="Arial"/>
                        </a:rPr>
                        <a:t>Внесен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5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прое</a:t>
                      </a:r>
                      <a:r>
                        <a:rPr sz="1400" spc="20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10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ru-RU" sz="1400" spc="0" baseline="0" dirty="0" smtClean="0">
                          <a:latin typeface="Arial"/>
                          <a:cs typeface="Arial"/>
                        </a:rPr>
                        <a:t>районного 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-6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в </a:t>
                      </a:r>
                      <a:r>
                        <a:rPr lang="ru-RU" sz="1400" spc="-10" baseline="0" dirty="0" smtClean="0">
                          <a:latin typeface="Arial"/>
                          <a:cs typeface="Arial"/>
                        </a:rPr>
                        <a:t>Земское собрание района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24824">
                <a:tc>
                  <a:txBody>
                    <a:bodyPr/>
                    <a:lstStyle/>
                    <a:p>
                      <a:pPr marL="34290">
                        <a:lnSpc>
                          <a:spcPct val="100000"/>
                        </a:lnSpc>
                      </a:pPr>
                      <a:r>
                        <a:rPr lang="ru-RU" sz="1400" b="1" baseline="0" dirty="0" smtClean="0">
                          <a:solidFill>
                            <a:srgbClr val="002060"/>
                          </a:solidFill>
                          <a:latin typeface="Arial"/>
                          <a:cs typeface="Arial"/>
                        </a:rPr>
                        <a:t>ноябрь</a:t>
                      </a:r>
                      <a:endParaRPr sz="1400" b="1" baseline="0" dirty="0">
                        <a:solidFill>
                          <a:srgbClr val="002060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 Рассмотрение проекта бюджета комиссиями Земского собрания</a:t>
                      </a:r>
                    </a:p>
                    <a:p>
                      <a:pPr marL="65405" marR="928369" algn="just">
                        <a:lnSpc>
                          <a:spcPct val="100000"/>
                        </a:lnSpc>
                      </a:pP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2875">
                <a:tc>
                  <a:txBody>
                    <a:bodyPr/>
                    <a:lstStyle/>
                    <a:p>
                      <a:pPr marL="34290">
                        <a:lnSpc>
                          <a:spcPct val="100000"/>
                        </a:lnSpc>
                      </a:pPr>
                      <a:r>
                        <a:rPr sz="1400" b="1" spc="-5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д</a:t>
                      </a:r>
                      <a:r>
                        <a:rPr sz="1400" b="1" spc="0" baseline="0" dirty="0" smtClean="0">
                          <a:solidFill>
                            <a:srgbClr val="224F77"/>
                          </a:solidFill>
                          <a:latin typeface="Arial"/>
                          <a:cs typeface="Arial"/>
                        </a:rPr>
                        <a:t>екабрь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3E4F7"/>
                    </a:solidFill>
                  </a:tcPr>
                </a:tc>
                <a:tc>
                  <a:txBody>
                    <a:bodyPr/>
                    <a:lstStyle/>
                    <a:p>
                      <a:pPr marL="65405" marR="723900">
                        <a:lnSpc>
                          <a:spcPct val="100000"/>
                        </a:lnSpc>
                      </a:pPr>
                      <a:r>
                        <a:rPr sz="1400" baseline="0" dirty="0" smtClean="0">
                          <a:latin typeface="Arial"/>
                          <a:cs typeface="Arial"/>
                        </a:rPr>
                        <a:t>Пр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нят</a:t>
                      </a:r>
                      <a:r>
                        <a:rPr sz="1400" spc="-10" baseline="0" dirty="0" smtClean="0">
                          <a:latin typeface="Arial"/>
                          <a:cs typeface="Arial"/>
                        </a:rPr>
                        <a:t>и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прое</a:t>
                      </a:r>
                      <a:r>
                        <a:rPr sz="1400" spc="20" baseline="0" dirty="0" smtClean="0">
                          <a:latin typeface="Arial"/>
                          <a:cs typeface="Arial"/>
                        </a:rPr>
                        <a:t>к</a:t>
                      </a:r>
                      <a:r>
                        <a:rPr sz="1400" spc="-25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r>
                        <a:rPr sz="1400" spc="25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20" baseline="0" dirty="0" smtClean="0">
                          <a:latin typeface="Arial"/>
                          <a:cs typeface="Arial"/>
                        </a:rPr>
                        <a:t>б</a:t>
                      </a:r>
                      <a:r>
                        <a:rPr sz="1400" spc="-45" baseline="0" dirty="0" smtClean="0">
                          <a:latin typeface="Arial"/>
                          <a:cs typeface="Arial"/>
                        </a:rPr>
                        <a:t>ю</a:t>
                      </a:r>
                      <a:r>
                        <a:rPr sz="1400" spc="-15" baseline="0" dirty="0" smtClean="0">
                          <a:latin typeface="Arial"/>
                          <a:cs typeface="Arial"/>
                        </a:rPr>
                        <a:t>дж</a:t>
                      </a:r>
                      <a:r>
                        <a:rPr sz="1400" spc="-75" baseline="0" dirty="0" smtClean="0">
                          <a:latin typeface="Arial"/>
                          <a:cs typeface="Arial"/>
                        </a:rPr>
                        <a:t>е</a:t>
                      </a:r>
                      <a:r>
                        <a:rPr sz="1400" spc="-40" baseline="0" dirty="0" smtClean="0">
                          <a:latin typeface="Arial"/>
                          <a:cs typeface="Arial"/>
                        </a:rPr>
                        <a:t>т</a:t>
                      </a:r>
                      <a:r>
                        <a:rPr sz="1400" spc="0" baseline="0" dirty="0" smtClean="0">
                          <a:latin typeface="Arial"/>
                          <a:cs typeface="Arial"/>
                        </a:rPr>
                        <a:t>а</a:t>
                      </a:r>
                      <a:endParaRPr sz="1400" baseline="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9804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54" name="object 2"/>
          <p:cNvSpPr>
            <a:spLocks noChangeArrowheads="1"/>
          </p:cNvSpPr>
          <p:nvPr/>
        </p:nvSpPr>
        <p:spPr bwMode="auto">
          <a:xfrm>
            <a:off x="577315" y="116632"/>
            <a:ext cx="802798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«Социальная поддержка граждан Тонкинского муниципального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района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Нижегородской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области на 2021-2023 годы»</a:t>
            </a:r>
            <a:endParaRPr lang="ru-RU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5255" name="Text Box 3"/>
          <p:cNvSpPr txBox="1">
            <a:spLocks noChangeArrowheads="1"/>
          </p:cNvSpPr>
          <p:nvPr/>
        </p:nvSpPr>
        <p:spPr bwMode="auto">
          <a:xfrm>
            <a:off x="5651500" y="1766890"/>
            <a:ext cx="1584325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95256" name="Text Box 5"/>
          <p:cNvSpPr txBox="1">
            <a:spLocks noChangeArrowheads="1"/>
          </p:cNvSpPr>
          <p:nvPr/>
        </p:nvSpPr>
        <p:spPr bwMode="auto">
          <a:xfrm>
            <a:off x="827090" y="3213101"/>
            <a:ext cx="2665412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endParaRPr lang="ru-RU" dirty="0"/>
          </a:p>
        </p:txBody>
      </p:sp>
      <p:sp>
        <p:nvSpPr>
          <p:cNvPr id="3" name="Rectangle 22"/>
          <p:cNvSpPr>
            <a:spLocks noChangeArrowheads="1"/>
          </p:cNvSpPr>
          <p:nvPr/>
        </p:nvSpPr>
        <p:spPr bwMode="auto">
          <a:xfrm>
            <a:off x="338163" y="1183277"/>
            <a:ext cx="8429683" cy="2339102"/>
          </a:xfrm>
          <a:prstGeom prst="rect">
            <a:avLst/>
          </a:prstGeom>
          <a:noFill/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Утверждена:</a:t>
            </a: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Постановлением  администрации Тонкинского муниципального района Нижегородской области от 02.09.2020 года  № 459</a:t>
            </a: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Муниципальный заказчик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Администрация Тонкинского муниципального района Нижегородской области</a:t>
            </a: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Срок действия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: 2021-2023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годы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муниципальной программы -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повышение уровня и качества жизни отдельных категорий граждан, проживающих на территории Тонкинского муниципального района.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54274" name="Picture 2" descr="Z:\Мои документы\Бюджет 2021\Бюджет для граждан\соцзащ\УСЗН Тонкинского района - предоставление мер социальной поддержки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90" y="3789040"/>
            <a:ext cx="3092227" cy="2514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5" name="Picture 3" descr="Z:\Мои документы\Бюджет 2021\Бюджет для граждан\соцзащ\20200302_16485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1105" y="3812443"/>
            <a:ext cx="4006741" cy="2490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0088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54" name="object 2"/>
          <p:cNvSpPr>
            <a:spLocks noChangeArrowheads="1"/>
          </p:cNvSpPr>
          <p:nvPr/>
        </p:nvSpPr>
        <p:spPr bwMode="auto">
          <a:xfrm>
            <a:off x="179512" y="116632"/>
            <a:ext cx="8964487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«Социальная поддержка граждан Тонкинского муниципального района Нижегородской области на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2021-2023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годы»</a:t>
            </a:r>
          </a:p>
        </p:txBody>
      </p:sp>
      <p:sp>
        <p:nvSpPr>
          <p:cNvPr id="95255" name="Text Box 3"/>
          <p:cNvSpPr txBox="1">
            <a:spLocks noChangeArrowheads="1"/>
          </p:cNvSpPr>
          <p:nvPr/>
        </p:nvSpPr>
        <p:spPr bwMode="auto">
          <a:xfrm>
            <a:off x="5651500" y="1766890"/>
            <a:ext cx="1584325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95256" name="Text Box 5"/>
          <p:cNvSpPr txBox="1">
            <a:spLocks noChangeArrowheads="1"/>
          </p:cNvSpPr>
          <p:nvPr/>
        </p:nvSpPr>
        <p:spPr bwMode="auto">
          <a:xfrm>
            <a:off x="827090" y="3213101"/>
            <a:ext cx="2665412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endParaRPr lang="ru-RU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7538512"/>
              </p:ext>
            </p:extLst>
          </p:nvPr>
        </p:nvGraphicFramePr>
        <p:xfrm>
          <a:off x="179513" y="1412777"/>
          <a:ext cx="8496943" cy="475252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87422"/>
                <a:gridCol w="5620527"/>
                <a:gridCol w="798432"/>
                <a:gridCol w="487422"/>
                <a:gridCol w="551570"/>
                <a:gridCol w="551570"/>
              </a:tblGrid>
              <a:tr h="66937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№ п/п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577" marR="27577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Наименование индикатора/непосредственного результата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577" marR="27577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Ед. измерения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577" marR="27577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Значения индикатора/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непосредственного результата (по годам)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577" marR="27577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31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2021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577" marR="2757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2022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577" marR="2757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2023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577" marR="27577" marT="0" marB="0"/>
                </a:tc>
              </a:tr>
              <a:tr h="223124"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Times New Roman"/>
                      </a:endParaRPr>
                    </a:p>
                  </a:txBody>
                  <a:tcPr marL="27577" marR="2757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577" marR="2757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577" marR="2757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577" marR="2757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577" marR="2757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577" marR="27577" marT="0" marB="0"/>
                </a:tc>
              </a:tr>
              <a:tr h="513184">
                <a:tc gridSpan="6"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Муниципальная программа «Социальная поддержка граждан Тонкинского муниципального района Нижегородской области на 2021–2023 годы»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577" marR="2757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693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1.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577" marR="2757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Индикатор 1: Доля граждан, получивших социальные услуги в учреждениях социального обслуживания населения, в общем числе граждан, обратившихся за получением социальных услуг в учреждения социального обслуживания населения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577" marR="2757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%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577" marR="2757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96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577" marR="2757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96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577" marR="2757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96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577" marR="27577" marT="0" marB="0"/>
                </a:tc>
              </a:tr>
              <a:tr h="4462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2.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577" marR="2757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Индикатор 2: </a:t>
                      </a:r>
                      <a:r>
                        <a:rPr lang="ru-RU" sz="1000" spc="10">
                          <a:effectLst/>
                        </a:rPr>
                        <a:t>Доля граждан, получивших материальную и натуральную помощь в общем числе граждан, обратившихся за получением материальной и натуральной помощи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577" marR="2757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%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577" marR="2757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96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577" marR="2757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96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577" marR="2757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96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577" marR="27577" marT="0" marB="0"/>
                </a:tc>
              </a:tr>
              <a:tr h="6693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3.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577" marR="2757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Индикатор 3: </a:t>
                      </a:r>
                      <a:r>
                        <a:rPr lang="ru-RU" sz="1000" spc="10" dirty="0">
                          <a:effectLst/>
                        </a:rPr>
                        <a:t>Доля граждан пожилого возраста и инвалидов, семей с детьми, охваченных социокультурными мероприятиями, в общем количестве граждан данных категорий и семей с детьми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577" marR="2757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577" marR="2757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45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577" marR="2757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45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577" marR="2757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45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577" marR="27577" marT="0" marB="0"/>
                </a:tc>
              </a:tr>
              <a:tr h="4462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4.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577" marR="2757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Непосредственный результат 1: Количество граждан, получивших социальные услуги в учреждениях социального обслуживания населения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577" marR="2757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чел.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577" marR="2757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1900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577" marR="2757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1900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577" marR="2757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1900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577" marR="27577" marT="0" marB="0"/>
                </a:tc>
              </a:tr>
              <a:tr h="4462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5.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577" marR="2757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Непосредственный результат 2: </a:t>
                      </a:r>
                      <a:r>
                        <a:rPr lang="ru-RU" sz="1000" spc="10">
                          <a:effectLst/>
                        </a:rPr>
                        <a:t>Количество граждан, получивших материальную и натуральную помощь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577" marR="2757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чел.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577" marR="2757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740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577" marR="2757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740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577" marR="2757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740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577" marR="27577" marT="0" marB="0"/>
                </a:tc>
              </a:tr>
              <a:tr h="4462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6.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577" marR="2757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Непосредственный результат 3: </a:t>
                      </a:r>
                      <a:r>
                        <a:rPr lang="ru-RU" sz="1000" spc="10">
                          <a:effectLst/>
                        </a:rPr>
                        <a:t>Количество граждан пожилого возраста и инвалидов, семей с детьми, охваченных социокультурными мероприятиями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577" marR="2757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чел.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577" marR="2757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900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577" marR="2757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900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577" marR="2757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900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7577" marR="27577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1981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54" name="object 2"/>
          <p:cNvSpPr>
            <a:spLocks noChangeArrowheads="1"/>
          </p:cNvSpPr>
          <p:nvPr/>
        </p:nvSpPr>
        <p:spPr bwMode="auto">
          <a:xfrm>
            <a:off x="586952" y="116632"/>
            <a:ext cx="8449543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«Социальная поддержка граждан Тонкинского муниципального района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 2021-2023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годы»</a:t>
            </a:r>
          </a:p>
        </p:txBody>
      </p:sp>
      <p:sp>
        <p:nvSpPr>
          <p:cNvPr id="95255" name="Text Box 3"/>
          <p:cNvSpPr txBox="1">
            <a:spLocks noChangeArrowheads="1"/>
          </p:cNvSpPr>
          <p:nvPr/>
        </p:nvSpPr>
        <p:spPr bwMode="auto">
          <a:xfrm>
            <a:off x="5651500" y="1766890"/>
            <a:ext cx="1584325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95256" name="Text Box 5"/>
          <p:cNvSpPr txBox="1">
            <a:spLocks noChangeArrowheads="1"/>
          </p:cNvSpPr>
          <p:nvPr/>
        </p:nvSpPr>
        <p:spPr bwMode="auto">
          <a:xfrm>
            <a:off x="827090" y="3213101"/>
            <a:ext cx="2665412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357158" y="1000108"/>
            <a:ext cx="8143932" cy="4286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20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на реализацию муниципальной программы</a:t>
            </a:r>
          </a:p>
          <a:p>
            <a:pPr lvl="0" algn="r">
              <a:spcBef>
                <a:spcPct val="0"/>
              </a:spcBef>
            </a:pPr>
            <a:r>
              <a:rPr lang="ru-RU" dirty="0" smtClean="0">
                <a:latin typeface="Times New Roman" pitchFamily="18" charset="0"/>
                <a:ea typeface="+mj-ea"/>
                <a:cs typeface="Times New Roman" pitchFamily="18" charset="0"/>
              </a:rPr>
              <a:t> 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024989"/>
              </p:ext>
            </p:extLst>
          </p:nvPr>
        </p:nvGraphicFramePr>
        <p:xfrm>
          <a:off x="357157" y="1556793"/>
          <a:ext cx="8463314" cy="47525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38083"/>
                <a:gridCol w="931349"/>
                <a:gridCol w="1129754"/>
                <a:gridCol w="886259"/>
                <a:gridCol w="655880"/>
                <a:gridCol w="655880"/>
                <a:gridCol w="655880"/>
                <a:gridCol w="895276"/>
                <a:gridCol w="914953"/>
              </a:tblGrid>
              <a:tr h="13784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Наименование Программы\ подпрограммы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ЦСР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Первоначальный план 2020 года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Уточненный план 2020 года на 01.11.2020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Прогноз  на 2021 год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Прогноз  на 2022 год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Прогноз  на 2023 год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2021 к первоначальному бюджету 2020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2021 к уточненному плану 2020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4183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МП "Социальная поддержка граждан Тонкинского муниципального района Нижегородской области на 2021-2023 годы"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02.0.00.00000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4 938.0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4 938.0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4 621.2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4 505.1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4 505.1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93.6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93.6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7021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Подпрограмма "Социальная поддержка семей"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02.1.00.00000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87.6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87.6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80.0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64.2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64.2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91.3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91.3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7021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Подпрограмма "Старшее поколение и социальная поддержка инвалидов"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02.2.00.00000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4677.6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4677.6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4 441.2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4 340.9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4 340.9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94.9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94.9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5513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Подпрограмма "Оказание материальной помощи"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02.3.00.00000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172.8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172.8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100.0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100.0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100.0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57.9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57.9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269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3142"/>
            <a:ext cx="6786611" cy="741562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«Развитие  культуры Тонкинского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муниципального района на 2021-2023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годы» </a:t>
            </a:r>
            <a:endParaRPr lang="ru-RU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836712"/>
            <a:ext cx="6640248" cy="2520280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Утверждена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just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постановлением администрации Тонкинского муниципального района  Нижегородской области от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17.09.2020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года  №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466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"Об утверждении муниципальной программы "Развитие культуры Тонкинского муниципального района Нижегородской области на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2021-2023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г.". </a:t>
            </a:r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Муниципальный заказчик-координатор программы 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Отдел культуры администрации Тонкинского муниципального района Нижегородской области.</a:t>
            </a:r>
          </a:p>
          <a:p>
            <a:pPr algn="just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Срок действия: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2021-2023 годы</a:t>
            </a: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 algn="l">
              <a:lnSpc>
                <a:spcPts val="1438"/>
              </a:lnSpc>
            </a:pP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46113" indent="-633413">
              <a:lnSpc>
                <a:spcPts val="1438"/>
              </a:lnSpc>
            </a:pPr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6646" y="142852"/>
            <a:ext cx="157162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90871" y="3865640"/>
            <a:ext cx="4248472" cy="20665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 </a:t>
            </a:r>
          </a:p>
          <a:p>
            <a:pPr algn="just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создание условий и возможностей для повышения роли культуры в воспитании и просвещении населения Тонкинского муниципального района Нижегородской области в ее лучших традициях и достижениях; сохранение культурного наследия района и единого культурно-информационного пространства; развитие и поддержка социально-значимых программ.</a:t>
            </a:r>
          </a:p>
        </p:txBody>
      </p:sp>
      <p:pic>
        <p:nvPicPr>
          <p:cNvPr id="58370" name="Picture 2" descr="Z:\Мои документы\Бюджет 2021\Бюджет для граждан\фото культура\фото культура\дмш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840" y="3050948"/>
            <a:ext cx="4320480" cy="2881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640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323528" y="23142"/>
            <a:ext cx="8352928" cy="74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«Развитие  культуры Тонкинского муниципального района Нижегородской области на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2021-2023 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годы</a:t>
            </a:r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» 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8357848"/>
              </p:ext>
            </p:extLst>
          </p:nvPr>
        </p:nvGraphicFramePr>
        <p:xfrm>
          <a:off x="107507" y="1225631"/>
          <a:ext cx="8928991" cy="56083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95959"/>
                <a:gridCol w="1008392"/>
                <a:gridCol w="1047019"/>
                <a:gridCol w="790605"/>
                <a:gridCol w="753623"/>
                <a:gridCol w="753623"/>
                <a:gridCol w="753623"/>
                <a:gridCol w="701847"/>
                <a:gridCol w="824300"/>
              </a:tblGrid>
              <a:tr h="8298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Наименование Программы\ подпрограммы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ЦСР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Первоначальный план 2020 года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Уточненный план 2020 года на 01.11.2020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Прогноз  на 2021 год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Прогноз  на 2022 год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Прогноз  на 2023 год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2021 к первоначальному бюджету 2020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2021 к уточненному плану 2020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</a:tr>
              <a:tr h="6619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МП "Развитие культуры Тонкинского муниципального района Нижегородской области на 2021-2023 годы"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06.0.00.00000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53 479.4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57 873.4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54 505.4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52 687.5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83 153.5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101.9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94.2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</a:tr>
              <a:tr h="6619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Подпрограмма 1 "Развитие сферы культурно - досуговой деятельности, сохранение и популяризации традиционной народной культуры"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06.1.00.00000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23 431.2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23 502.8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23 207.0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23 213.0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23 213.0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99.0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98.7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</a:tr>
              <a:tr h="8298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Подпрограмма 2 "Развитие сферы музейной деятельности, сохранение и восстановление традиционной народной культуры и ремесел Тонкинского района"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06.2.00.00000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2 765.8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2 765.8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2 764.0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2 765.0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2 916.0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99.9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99.9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</a:tr>
              <a:tr h="8298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Подпрограмма 3 "Развитие сферы библиотечного обслуживания населения Тонкинского муниципального района Нижегородской области"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06.3.00.00000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12 145.7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12 205.7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12 130.0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12 418.0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12 680.0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99.9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99.4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</a:tr>
              <a:tr h="3260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Подпрограмма 5 "Развитие в сфере дополнительного образования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06.4.00.00000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8 136.3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8 136.3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7 256.5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7 322.0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7 338.0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89.2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89.2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</a:tr>
              <a:tr h="4939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Подпрограмма 6 "Обеспечение реализации муниципальной программы"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06.5.00.00000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5 789.9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5 697.9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6 287.2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6 300.2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6 303.2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108.6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110.3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</a:tr>
              <a:tr h="4933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Подпрограмма 7 "Сохранение и развитие материально-технической базы бюджетных учреждений культуры </a:t>
                      </a:r>
                      <a:r>
                        <a:rPr lang="ru-RU" sz="1000" dirty="0" smtClean="0">
                          <a:effectLst/>
                        </a:rPr>
                        <a:t>"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06.6.00.00000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1 210.5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5 564.9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2 860.7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669.3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30 703.3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236.3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51.4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004" marR="62004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1427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79690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Индикаторы достижения целей и непосредственных</a:t>
            </a:r>
            <a:b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результатов  муниципальной программы</a:t>
            </a:r>
            <a:r>
              <a:rPr lang="ru-RU" sz="2400" b="1" dirty="0" smtClean="0">
                <a:solidFill>
                  <a:srgbClr val="17594E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 smtClean="0">
                <a:solidFill>
                  <a:srgbClr val="17594E"/>
                </a:solidFill>
                <a:latin typeface="Arial" pitchFamily="34" charset="0"/>
                <a:cs typeface="Arial" pitchFamily="34" charset="0"/>
              </a:rPr>
            </a:br>
            <a:endParaRPr lang="ru-RU" sz="2400" b="1" dirty="0">
              <a:solidFill>
                <a:srgbClr val="17594E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0256556"/>
              </p:ext>
            </p:extLst>
          </p:nvPr>
        </p:nvGraphicFramePr>
        <p:xfrm>
          <a:off x="251522" y="1280637"/>
          <a:ext cx="8640957" cy="26543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29934"/>
                <a:gridCol w="4554328"/>
                <a:gridCol w="1344918"/>
                <a:gridCol w="729934"/>
                <a:gridCol w="614984"/>
                <a:gridCol w="666859"/>
              </a:tblGrid>
              <a:tr h="22627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№ п/п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5714" marR="15714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Наименование индикатора/непосредственного результата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5714" marR="15714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Ед. измерения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5714" marR="15714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Значение индикатора/непосредственного результата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5714" marR="15714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54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2021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5714" marR="1571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2022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5714" marR="1571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2023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5714" marR="15714" marT="0" marB="0"/>
                </a:tc>
              </a:tr>
              <a:tr h="754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5714" marR="1571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5714" marR="1571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5714" marR="1571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5714" marR="1571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5714" marR="1571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5714" marR="15714" marT="0" marB="0"/>
                </a:tc>
              </a:tr>
              <a:tr h="86740">
                <a:tc gridSpan="6"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Муниципальная программа «Развитие культуры Тонкинского муниципального района Нижегородской области на 2021-2023 годы»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714" marR="15714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62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1.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5714" marR="1571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Индикатор 1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Соотношение средней заработной платы работников учреждений культуры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5714" marR="1571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5714" marR="1571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5714" marR="1571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5714" marR="1571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5714" marR="15714" marT="0" marB="0"/>
                </a:tc>
              </a:tr>
              <a:tr h="2262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2.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5714" marR="15714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Индикатор 2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Повышение уровня удовлетворенности граждан Нижегородской области качеством предоставления муниципальных услуг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5714" marR="1571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5714" marR="1571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98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5714" marR="1571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98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5714" marR="1571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99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5714" marR="15714" marT="0" marB="0"/>
                </a:tc>
              </a:tr>
              <a:tr h="3125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1.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5714" marR="1571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Индикатор 1</a:t>
                      </a:r>
                    </a:p>
                    <a:p>
                      <a:pPr algn="just" hangingPunct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</a:rPr>
                        <a:t>Увеличение численности участников культурно-досуговых мероприятий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714" marR="15714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% к предыдущему году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714" marR="1571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2,7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5714" marR="1571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2,8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5714" marR="1571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2,9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5714" marR="15714" marT="0" marB="0"/>
                </a:tc>
              </a:tr>
              <a:tr h="3125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2.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5714" marR="1571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Непосредственный результат 1</a:t>
                      </a:r>
                    </a:p>
                    <a:p>
                      <a:pPr algn="just" hangingPunct="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</a:rPr>
                        <a:t>Увеличение численности участников культурно-досуговых мероприятий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714" marR="1571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5714" marR="1571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5714" marR="1571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5714" marR="1571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100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5714" marR="15714" marT="0" marB="0"/>
                </a:tc>
              </a:tr>
            </a:tbl>
          </a:graphicData>
        </a:graphic>
      </p:graphicFrame>
      <p:pic>
        <p:nvPicPr>
          <p:cNvPr id="55297" name="Picture 1" descr="Z:\Мои документы\Бюджет 2021\Бюджет для граждан\фото культура\фото культура\мцкс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149080"/>
            <a:ext cx="4067175" cy="2292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480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Rectangle 1"/>
          <p:cNvSpPr>
            <a:spLocks noChangeArrowheads="1"/>
          </p:cNvSpPr>
          <p:nvPr/>
        </p:nvSpPr>
        <p:spPr bwMode="auto">
          <a:xfrm>
            <a:off x="428596" y="1071546"/>
            <a:ext cx="8143932" cy="353943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Утверждена: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постановлением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администрации Тонкинского муниципального района Нижегородской области от 07.09.2020 года  № 467 "Об утверждении  муниципальной программы "Развитие агропромышленного комплекса Тонкинского муниципального района Нижегородской области"   до 2023 года.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Срок реализации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2021-2023 годы</a:t>
            </a: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Муниципальный заказчик 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Администрация Тонкинского муниципального района Нижегородской области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Цели муниципальной программы: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-развитие производственно-финансовой деятельности организаций агропромышленного комплекса;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создание условий для устойчивого развития сельских территорий;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обеспечение эпизодического благополучия в Нижегородской области;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обеспечение создания условий для реализации муниципальной программы.</a:t>
            </a: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object 9"/>
          <p:cNvSpPr>
            <a:spLocks noChangeArrowheads="1"/>
          </p:cNvSpPr>
          <p:nvPr/>
        </p:nvSpPr>
        <p:spPr bwMode="auto">
          <a:xfrm>
            <a:off x="642911" y="0"/>
            <a:ext cx="803592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«Развитие агропромышленного комплекса Тонкинского муниципального района»</a:t>
            </a:r>
          </a:p>
        </p:txBody>
      </p:sp>
      <p:pic>
        <p:nvPicPr>
          <p:cNvPr id="56322" name="Picture 2" descr="Z:\Мои документы\Бюджет 2021\Бюджет для граждан\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8394" y="4437112"/>
            <a:ext cx="3024336" cy="2268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9"/>
          <p:cNvSpPr>
            <a:spLocks noChangeArrowheads="1"/>
          </p:cNvSpPr>
          <p:nvPr/>
        </p:nvSpPr>
        <p:spPr bwMode="auto">
          <a:xfrm>
            <a:off x="642911" y="0"/>
            <a:ext cx="803592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«Развитие агропромышленного комплекса Тонкинского муниципального района»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28026" y="692696"/>
            <a:ext cx="8143932" cy="43204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20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на реализацию муниципальной программы, тыс. рублей</a:t>
            </a:r>
          </a:p>
          <a:p>
            <a:pPr lvl="0" algn="r">
              <a:spcBef>
                <a:spcPct val="0"/>
              </a:spcBef>
            </a:pPr>
            <a:r>
              <a:rPr lang="ru-RU" dirty="0" smtClean="0">
                <a:latin typeface="Times New Roman" pitchFamily="18" charset="0"/>
                <a:ea typeface="+mj-ea"/>
                <a:cs typeface="Times New Roman" pitchFamily="18" charset="0"/>
              </a:rPr>
              <a:t> 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5504135"/>
              </p:ext>
            </p:extLst>
          </p:nvPr>
        </p:nvGraphicFramePr>
        <p:xfrm>
          <a:off x="179512" y="1268762"/>
          <a:ext cx="8712969" cy="51125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37776"/>
                <a:gridCol w="1056243"/>
                <a:gridCol w="768328"/>
                <a:gridCol w="798198"/>
                <a:gridCol w="724352"/>
                <a:gridCol w="724352"/>
                <a:gridCol w="724352"/>
                <a:gridCol w="847152"/>
                <a:gridCol w="832216"/>
              </a:tblGrid>
              <a:tr h="13558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Наименование Программы\ подпрограммы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ЦСР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Первоначальный план 2020 года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Уточненный план 2020 года на 01.11.2020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Прогноз  на 2021 год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Прогноз  на 2022 год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Прогноз  на 2023 год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2021 к первоначальному бюджету 2020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2021 к уточненному плану 2020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9391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МП "Развитие агропромышленного комплекса Тонкинского муниципального района Нижегородской области" до 2023 года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08.0.00.00000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37 280.1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10 272.0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27 498.2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27 240.0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27 241.6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73.8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267.7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11739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Подпрограмма 1 "Развитие сельского хозяйства, пищевой и перерабатывающей промышленности Тонкинского муниципального района Нижегородской области"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08.1.00.00000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33 286.0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6 107.9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23 491.1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23 237.9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23 239.5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70.6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384.6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9391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Подпрограмма 3 "Эпизодическое благополучие Тонкинского муниципального района Нижегородской области " до 2020 года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08.3.00.00000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50.6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63.6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53.3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48.3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48.3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105.3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83.8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7043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Подпрограмма 4 "Обеспечение реализации муниципальной программы"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08.4.00.00000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3 943.5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4 100.5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3 953.8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3 953.8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3 953.8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100.3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96.4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9"/>
          <p:cNvSpPr>
            <a:spLocks noChangeArrowheads="1"/>
          </p:cNvSpPr>
          <p:nvPr/>
        </p:nvSpPr>
        <p:spPr bwMode="auto">
          <a:xfrm>
            <a:off x="657811" y="-10959"/>
            <a:ext cx="803592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«Развитие агропромышленного комплекса Тонкинского муниципального района»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2722509"/>
              </p:ext>
            </p:extLst>
          </p:nvPr>
        </p:nvGraphicFramePr>
        <p:xfrm>
          <a:off x="139351" y="1700808"/>
          <a:ext cx="8586231" cy="44165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81079"/>
                <a:gridCol w="2914780"/>
                <a:gridCol w="1130519"/>
                <a:gridCol w="1181079"/>
                <a:gridCol w="1124577"/>
                <a:gridCol w="1054197"/>
              </a:tblGrid>
              <a:tr h="5477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</a:rPr>
                        <a:t>№ п/п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Наименование индикатора / непосредственного результата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Ед. измерения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Значение индикатора / непосредственного результата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7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2021 год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2022 год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2023 год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 anchor="ctr"/>
                </a:tc>
              </a:tr>
              <a:tr h="547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1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2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3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4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5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6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</a:tr>
              <a:tr h="54774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Индикаторы: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</a:tr>
              <a:tr h="1813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1.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  <a:tc>
                  <a:txBody>
                    <a:bodyPr/>
                    <a:lstStyle/>
                    <a:p>
                      <a:pPr marL="31750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Индекс производства продукции сельского хозяйства</a:t>
                      </a:r>
                      <a:br>
                        <a:rPr lang="ru-RU" sz="900">
                          <a:effectLst/>
                        </a:rPr>
                      </a:br>
                      <a:r>
                        <a:rPr lang="ru-RU" sz="900">
                          <a:effectLst/>
                        </a:rPr>
                        <a:t>в хозяйствах всех категорий (в сопоставимой оценке) 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 anchor="ctr"/>
                </a:tc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570" marR="657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101,4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104,4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104,4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</a:tr>
              <a:tr h="1360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2.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  <a:tc>
                  <a:txBody>
                    <a:bodyPr/>
                    <a:lstStyle/>
                    <a:p>
                      <a:pPr marL="31750"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Индекс производства продукции растениеводства</a:t>
                      </a:r>
                      <a:br>
                        <a:rPr lang="ru-RU" sz="900">
                          <a:effectLst/>
                        </a:rPr>
                      </a:br>
                      <a:r>
                        <a:rPr lang="ru-RU" sz="900">
                          <a:effectLst/>
                        </a:rPr>
                        <a:t>(в сопоставимой оценке)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ru-RU" sz="900" kern="1600">
                          <a:effectLst/>
                        </a:rPr>
                        <a:t>%</a:t>
                      </a:r>
                      <a:endParaRPr lang="ru-RU" sz="900" kern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0" marR="657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100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100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</a:rPr>
                        <a:t>100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</a:tr>
              <a:tr h="1095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3.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Индекс производства продукции животноводства</a:t>
                      </a:r>
                      <a:br>
                        <a:rPr lang="ru-RU" sz="900">
                          <a:effectLst/>
                        </a:rPr>
                      </a:br>
                      <a:r>
                        <a:rPr lang="ru-RU" sz="900">
                          <a:effectLst/>
                        </a:rPr>
                        <a:t>(в сопоставимой оценке)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ru-RU" sz="900" kern="1600">
                          <a:effectLst/>
                        </a:rPr>
                        <a:t>%</a:t>
                      </a:r>
                      <a:endParaRPr lang="ru-RU" sz="900" kern="16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570" marR="657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102,8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102,8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102,8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</a:tr>
              <a:tr h="906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4.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Индекс физического объема инвестиций в основной капитал сельского хозяйства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100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100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100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</a:tr>
              <a:tr h="906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5.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Уровень рентабельности сельскохозяйственных организаций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 anchor="ctr"/>
                </a:tc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%</a:t>
                      </a:r>
                      <a:endParaRPr lang="ru-RU" sz="9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570" marR="657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7,5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7,5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7,5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</a:tr>
              <a:tr h="1813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6.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</a:rPr>
                        <a:t>Среднемесячная номинальная заработная плата в сельском хозяйстве (по сельскохозяйственным организациям, не относящимся к субъектам малого предпринимательства)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 anchor="ctr"/>
                </a:tc>
                <a:tc>
                  <a:txBody>
                    <a:bodyPr/>
                    <a:lstStyle/>
                    <a:p>
                      <a:pPr indent="457200"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руб.</a:t>
                      </a:r>
                      <a:endParaRPr lang="ru-RU" sz="90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570" marR="657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</a:rPr>
                        <a:t>16540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16540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16540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</a:tr>
              <a:tr h="906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7.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Валовая продукция сельского хозяйства во всех категориях хозяйств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млн. руб.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427,7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427,7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427,7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</a:tr>
              <a:tr h="54774"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</a:rPr>
                        <a:t>Непосредственные результаты: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</a:tr>
              <a:tr h="1360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1.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</a:rPr>
                        <a:t>Размер посевных площадей, занятых зерновыми, зернобобовыми, масличными и кормовыми сельскохозяйственными культурами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</a:rPr>
                        <a:t>га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17737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17737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17737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</a:tr>
              <a:tr h="2266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2.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</a:rPr>
                        <a:t>Размер посевных площадей, занятых льном-долгунцом и коноплей, в сельскохозяйственных организациях, крестьянских (фермерских) хозяйствах, включая индивидуальных предпринимателей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га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</a:rPr>
                        <a:t>3510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</a:rPr>
                        <a:t>3510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effectLst/>
                        </a:rPr>
                        <a:t>3510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70" marR="6570" marT="0" marB="0"/>
                </a:tc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357158" y="1000108"/>
            <a:ext cx="8143932" cy="4286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Индикаторы и непосредственные результаты</a:t>
            </a:r>
            <a:endParaRPr lang="ru-RU" sz="2000" b="1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lvl="0" algn="r">
              <a:spcBef>
                <a:spcPct val="0"/>
              </a:spcBef>
            </a:pPr>
            <a:r>
              <a:rPr lang="ru-RU" dirty="0" smtClean="0">
                <a:latin typeface="Times New Roman" pitchFamily="18" charset="0"/>
                <a:ea typeface="+mj-ea"/>
                <a:cs typeface="Times New Roman" pitchFamily="18" charset="0"/>
              </a:rPr>
              <a:t> 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9"/>
          <p:cNvSpPr>
            <a:spLocks noChangeArrowheads="1"/>
          </p:cNvSpPr>
          <p:nvPr/>
        </p:nvSpPr>
        <p:spPr bwMode="auto">
          <a:xfrm>
            <a:off x="642911" y="114511"/>
            <a:ext cx="803592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</a:t>
            </a: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«Обеспечение безопасности жизнедеятельности населения Тонкинского района»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500034" y="853175"/>
            <a:ext cx="7858179" cy="2000264"/>
            <a:chOff x="0" y="943004"/>
            <a:chExt cx="7858179" cy="1216800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0" y="943004"/>
              <a:ext cx="7858179" cy="1216800"/>
            </a:xfrm>
            <a:prstGeom prst="roundRect">
              <a:avLst/>
            </a:prstGeom>
            <a:solidFill>
              <a:srgbClr val="A9DCF5"/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</p:sp>
        <p:sp>
          <p:nvSpPr>
            <p:cNvPr id="8" name="Скругленный прямоугольник 4"/>
            <p:cNvSpPr/>
            <p:nvPr/>
          </p:nvSpPr>
          <p:spPr>
            <a:xfrm>
              <a:off x="109519" y="1058547"/>
              <a:ext cx="7739381" cy="10980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i="0" kern="1200" baseline="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Утверждена:  </a:t>
              </a:r>
              <a:r>
                <a:rPr lang="ru-RU" sz="1600" i="0" kern="1200" baseline="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Постановлением</a:t>
              </a:r>
              <a:r>
                <a:rPr lang="ru-RU" sz="1600" i="0" kern="12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i="0" kern="1200" baseline="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администрации Тонкинского муниципального района Нижегородской области от 07.08.2020 года  № 415 "Об утверждении муниципальной программы "Обеспечение безопасности жизнедеятельности населения Тонкинского муниципального района Нижегородской области на 2021-2023 годы" </a:t>
              </a:r>
            </a:p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Срок реализации </a:t>
              </a:r>
              <a:r>
                <a:rPr lang="ru-RU" sz="16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2021-2023 годы</a:t>
              </a:r>
            </a:p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i="0" kern="1200" baseline="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Муниципальный заказчик </a:t>
              </a:r>
              <a:r>
                <a:rPr lang="ru-RU" sz="1600" i="0" kern="1200" baseline="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Администрация Тонкинского муниципального района Нижегородской области</a:t>
              </a:r>
            </a:p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600" i="0" kern="1200" baseline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550153" y="2996952"/>
            <a:ext cx="7858179" cy="1571636"/>
            <a:chOff x="0" y="801773"/>
            <a:chExt cx="7858179" cy="1571636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0" y="801773"/>
              <a:ext cx="7858179" cy="1571636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sp>
        <p:sp>
          <p:nvSpPr>
            <p:cNvPr id="11" name="Скругленный прямоугольник 4"/>
            <p:cNvSpPr/>
            <p:nvPr/>
          </p:nvSpPr>
          <p:spPr>
            <a:xfrm>
              <a:off x="38329" y="840102"/>
              <a:ext cx="7781521" cy="153330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l" defTabSz="5334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i="0" kern="1200" baseline="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Цель муниципальной программы – </a:t>
              </a:r>
              <a:r>
                <a:rPr lang="ru-RU" sz="1600" i="0" kern="1200" baseline="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минимизация социального и экономического ущерба населению, экономике и природной среде от чрезвычайных ситуаций природного и техногенного характера, пожаров, снижение террористической угрозы и возможных последствий, обеспечение безопасности жизнедеятельности населения Тонкинского муниципального района.</a:t>
              </a:r>
              <a:endParaRPr lang="ru-RU" sz="1600" i="0" kern="1200" baseline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63490" name="Picture 2" descr="Z:\Мои документы\Бюджет 2020\Бюджет для граждан\i (1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739" y="4568588"/>
            <a:ext cx="6749008" cy="2234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7707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object 3"/>
          <p:cNvSpPr txBox="1">
            <a:spLocks noChangeArrowheads="1"/>
          </p:cNvSpPr>
          <p:nvPr/>
        </p:nvSpPr>
        <p:spPr bwMode="auto">
          <a:xfrm>
            <a:off x="0" y="21778"/>
            <a:ext cx="9144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indent="11113" algn="ctr"/>
            <a:r>
              <a:rPr lang="ru-RU" sz="2400" b="1" dirty="0" smtClean="0">
                <a:solidFill>
                  <a:srgbClr val="FFFFFF"/>
                </a:solidFill>
                <a:cs typeface="Times New Roman" pitchFamily="18" charset="0"/>
              </a:rPr>
              <a:t>Основные </a:t>
            </a:r>
            <a:r>
              <a:rPr lang="ru-RU" sz="2400" b="1" dirty="0">
                <a:solidFill>
                  <a:srgbClr val="FFFFFF"/>
                </a:solidFill>
                <a:cs typeface="Times New Roman" pitchFamily="18" charset="0"/>
              </a:rPr>
              <a:t>направления бюджетной и </a:t>
            </a:r>
            <a:r>
              <a:rPr lang="ru-RU" sz="2400" b="1" dirty="0" smtClean="0">
                <a:solidFill>
                  <a:srgbClr val="FFFFFF"/>
                </a:solidFill>
                <a:cs typeface="Times New Roman" pitchFamily="18" charset="0"/>
              </a:rPr>
              <a:t>налоговой политики Тонкинского </a:t>
            </a:r>
            <a:r>
              <a:rPr lang="ru-RU" sz="2400" b="1" dirty="0">
                <a:solidFill>
                  <a:srgbClr val="FFFFFF"/>
                </a:solidFill>
                <a:cs typeface="Times New Roman" pitchFamily="18" charset="0"/>
              </a:rPr>
              <a:t>муниципального района на </a:t>
            </a:r>
            <a:r>
              <a:rPr lang="ru-RU" sz="2400" b="1" dirty="0" smtClean="0">
                <a:solidFill>
                  <a:srgbClr val="FFFFFF"/>
                </a:solidFill>
                <a:cs typeface="Times New Roman" pitchFamily="18" charset="0"/>
              </a:rPr>
              <a:t>2021 </a:t>
            </a:r>
            <a:r>
              <a:rPr lang="ru-RU" sz="2400" b="1" dirty="0">
                <a:solidFill>
                  <a:srgbClr val="FFFFFF"/>
                </a:solidFill>
                <a:cs typeface="Times New Roman" pitchFamily="18" charset="0"/>
              </a:rPr>
              <a:t>-</a:t>
            </a:r>
            <a:r>
              <a:rPr lang="ru-RU" sz="2400" b="1" dirty="0" smtClean="0">
                <a:solidFill>
                  <a:srgbClr val="FFFFFF"/>
                </a:solidFill>
                <a:cs typeface="Times New Roman" pitchFamily="18" charset="0"/>
              </a:rPr>
              <a:t>2023 </a:t>
            </a:r>
            <a:r>
              <a:rPr lang="ru-RU" sz="2400" b="1" dirty="0">
                <a:solidFill>
                  <a:srgbClr val="FFFFFF"/>
                </a:solidFill>
                <a:cs typeface="Times New Roman" pitchFamily="18" charset="0"/>
              </a:rPr>
              <a:t>годы</a:t>
            </a:r>
            <a:endParaRPr lang="ru-RU" sz="2400" dirty="0">
              <a:cs typeface="Times New Roman" pitchFamily="18" charset="0"/>
            </a:endParaRPr>
          </a:p>
        </p:txBody>
      </p:sp>
      <p:sp>
        <p:nvSpPr>
          <p:cNvPr id="17414" name="object 6"/>
          <p:cNvSpPr txBox="1">
            <a:spLocks noChangeArrowheads="1"/>
          </p:cNvSpPr>
          <p:nvPr/>
        </p:nvSpPr>
        <p:spPr bwMode="auto">
          <a:xfrm>
            <a:off x="3166999" y="5187580"/>
            <a:ext cx="2952327" cy="94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indent="-12700" algn="ctr">
              <a:lnSpc>
                <a:spcPct val="120000"/>
              </a:lnSpc>
            </a:pPr>
            <a:r>
              <a:rPr lang="ru-RU" sz="1700" b="1" dirty="0" smtClean="0">
                <a:cs typeface="Times New Roman" pitchFamily="18" charset="0"/>
              </a:rPr>
              <a:t>Проведение оптимизации расходов районного бюджета</a:t>
            </a:r>
          </a:p>
        </p:txBody>
      </p:sp>
      <p:sp>
        <p:nvSpPr>
          <p:cNvPr id="17417" name="object 9"/>
          <p:cNvSpPr txBox="1">
            <a:spLocks noChangeArrowheads="1"/>
          </p:cNvSpPr>
          <p:nvPr/>
        </p:nvSpPr>
        <p:spPr bwMode="auto">
          <a:xfrm>
            <a:off x="6335688" y="5187580"/>
            <a:ext cx="2808312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indent="11113" algn="ctr"/>
            <a:r>
              <a:rPr lang="ru-RU" sz="1700" b="1" dirty="0">
                <a:cs typeface="Times New Roman" pitchFamily="18" charset="0"/>
              </a:rPr>
              <a:t>Безусловное </a:t>
            </a:r>
            <a:r>
              <a:rPr lang="ru-RU" sz="1700" b="1" dirty="0" smtClean="0">
                <a:cs typeface="Times New Roman" pitchFamily="18" charset="0"/>
              </a:rPr>
              <a:t>исполнение </a:t>
            </a:r>
            <a:r>
              <a:rPr lang="ru-RU" sz="1700" b="1" dirty="0">
                <a:cs typeface="Times New Roman" pitchFamily="18" charset="0"/>
              </a:rPr>
              <a:t>всех принятых обязательств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603413" y="980728"/>
            <a:ext cx="764386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1600" b="1" dirty="0" err="1" smtClean="0">
                <a:latin typeface="Arial" pitchFamily="34" charset="0"/>
                <a:cs typeface="Arial" pitchFamily="34" charset="0"/>
              </a:rPr>
              <a:t>С</a:t>
            </a:r>
            <a:r>
              <a:rPr sz="1600" b="1" spc="-35" dirty="0" err="1" smtClean="0">
                <a:latin typeface="Arial" pitchFamily="34" charset="0"/>
                <a:cs typeface="Arial" pitchFamily="34" charset="0"/>
              </a:rPr>
              <a:t>о</a:t>
            </a:r>
            <a:r>
              <a:rPr sz="1600" b="1" dirty="0" err="1" smtClean="0">
                <a:latin typeface="Arial" pitchFamily="34" charset="0"/>
                <a:cs typeface="Arial" pitchFamily="34" charset="0"/>
              </a:rPr>
              <a:t>хра</a:t>
            </a:r>
            <a:r>
              <a:rPr sz="1600" b="1" spc="-5" dirty="0" err="1" smtClean="0">
                <a:latin typeface="Arial" pitchFamily="34" charset="0"/>
                <a:cs typeface="Arial" pitchFamily="34" charset="0"/>
              </a:rPr>
              <a:t>н</a:t>
            </a:r>
            <a:r>
              <a:rPr sz="1600" b="1" dirty="0" err="1" smtClean="0">
                <a:latin typeface="Arial" pitchFamily="34" charset="0"/>
                <a:cs typeface="Arial" pitchFamily="34" charset="0"/>
              </a:rPr>
              <a:t>ен</a:t>
            </a:r>
            <a:r>
              <a:rPr sz="1600" b="1" spc="-10" dirty="0" err="1" smtClean="0">
                <a:latin typeface="Arial" pitchFamily="34" charset="0"/>
                <a:cs typeface="Arial" pitchFamily="34" charset="0"/>
              </a:rPr>
              <a:t>и</a:t>
            </a:r>
            <a:r>
              <a:rPr sz="1600" b="1" dirty="0" err="1" smtClean="0">
                <a:latin typeface="Arial" pitchFamily="34" charset="0"/>
                <a:cs typeface="Arial" pitchFamily="34" charset="0"/>
              </a:rPr>
              <a:t>е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sz="1600" b="1" dirty="0" smtClean="0">
                <a:latin typeface="Arial" pitchFamily="34" charset="0"/>
                <a:cs typeface="Arial" pitchFamily="34" charset="0"/>
              </a:rPr>
              <a:t>и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sz="1600" b="1" dirty="0" err="1" smtClean="0">
                <a:latin typeface="Arial" pitchFamily="34" charset="0"/>
                <a:cs typeface="Arial" pitchFamily="34" charset="0"/>
              </a:rPr>
              <a:t>разв</a:t>
            </a:r>
            <a:r>
              <a:rPr sz="1600" b="1" spc="-10" dirty="0" err="1" smtClean="0">
                <a:latin typeface="Arial" pitchFamily="34" charset="0"/>
                <a:cs typeface="Arial" pitchFamily="34" charset="0"/>
              </a:rPr>
              <a:t>и</a:t>
            </a:r>
            <a:r>
              <a:rPr sz="1600" b="1" spc="5" dirty="0" err="1" smtClean="0">
                <a:latin typeface="Arial" pitchFamily="34" charset="0"/>
                <a:cs typeface="Arial" pitchFamily="34" charset="0"/>
              </a:rPr>
              <a:t>т</a:t>
            </a:r>
            <a:r>
              <a:rPr sz="1600" b="1" spc="-5" dirty="0" err="1" smtClean="0">
                <a:latin typeface="Arial" pitchFamily="34" charset="0"/>
                <a:cs typeface="Arial" pitchFamily="34" charset="0"/>
              </a:rPr>
              <a:t>и</a:t>
            </a:r>
            <a:r>
              <a:rPr sz="1600" b="1" dirty="0" err="1" smtClean="0">
                <a:latin typeface="Arial" pitchFamily="34" charset="0"/>
                <a:cs typeface="Arial" pitchFamily="34" charset="0"/>
              </a:rPr>
              <a:t>е</a:t>
            </a:r>
            <a:r>
              <a:rPr lang="ru-RU" sz="1600" b="1" spc="50" dirty="0" smtClean="0">
                <a:latin typeface="Arial" pitchFamily="34" charset="0"/>
                <a:cs typeface="Arial" pitchFamily="34" charset="0"/>
              </a:rPr>
              <a:t> </a:t>
            </a:r>
            <a:r>
              <a:rPr sz="1600" b="1" spc="-5" dirty="0" err="1" smtClean="0">
                <a:latin typeface="Arial" pitchFamily="34" charset="0"/>
                <a:cs typeface="Arial" pitchFamily="34" charset="0"/>
              </a:rPr>
              <a:t>н</a:t>
            </a:r>
            <a:r>
              <a:rPr sz="1600" b="1" spc="15" dirty="0" err="1" smtClean="0">
                <a:latin typeface="Arial" pitchFamily="34" charset="0"/>
                <a:cs typeface="Arial" pitchFamily="34" charset="0"/>
              </a:rPr>
              <a:t>а</a:t>
            </a:r>
            <a:r>
              <a:rPr sz="1600" b="1" dirty="0" err="1" smtClean="0">
                <a:latin typeface="Arial" pitchFamily="34" charset="0"/>
                <a:cs typeface="Arial" pitchFamily="34" charset="0"/>
              </a:rPr>
              <a:t>ло</a:t>
            </a:r>
            <a:r>
              <a:rPr sz="1600" b="1" spc="-40" dirty="0" err="1" smtClean="0">
                <a:latin typeface="Arial" pitchFamily="34" charset="0"/>
                <a:cs typeface="Arial" pitchFamily="34" charset="0"/>
              </a:rPr>
              <a:t>г</a:t>
            </a:r>
            <a:r>
              <a:rPr sz="1600" b="1" spc="-30" dirty="0" err="1" smtClean="0">
                <a:latin typeface="Arial" pitchFamily="34" charset="0"/>
                <a:cs typeface="Arial" pitchFamily="34" charset="0"/>
              </a:rPr>
              <a:t>о</a:t>
            </a:r>
            <a:r>
              <a:rPr sz="1600" b="1" spc="-15" dirty="0" err="1" smtClean="0">
                <a:latin typeface="Arial" pitchFamily="34" charset="0"/>
                <a:cs typeface="Arial" pitchFamily="34" charset="0"/>
              </a:rPr>
              <a:t>в</a:t>
            </a:r>
            <a:r>
              <a:rPr sz="1600" b="1" dirty="0" err="1" smtClean="0">
                <a:latin typeface="Arial" pitchFamily="34" charset="0"/>
                <a:cs typeface="Arial" pitchFamily="34" charset="0"/>
              </a:rPr>
              <a:t>о</a:t>
            </a:r>
            <a:r>
              <a:rPr sz="1600" b="1" spc="-40" dirty="0" err="1" smtClean="0">
                <a:latin typeface="Arial" pitchFamily="34" charset="0"/>
                <a:cs typeface="Arial" pitchFamily="34" charset="0"/>
              </a:rPr>
              <a:t>г</a:t>
            </a:r>
            <a:r>
              <a:rPr sz="1600" b="1" dirty="0" err="1" smtClean="0">
                <a:latin typeface="Arial" pitchFamily="34" charset="0"/>
                <a:cs typeface="Arial" pitchFamily="34" charset="0"/>
              </a:rPr>
              <a:t>о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sz="1600" b="1" spc="-10" dirty="0" smtClean="0">
                <a:latin typeface="Arial" pitchFamily="34" charset="0"/>
                <a:cs typeface="Arial" pitchFamily="34" charset="0"/>
              </a:rPr>
              <a:t>п</a:t>
            </a:r>
            <a:r>
              <a:rPr sz="1600" b="1" spc="-20" dirty="0" smtClean="0">
                <a:latin typeface="Arial" pitchFamily="34" charset="0"/>
                <a:cs typeface="Arial" pitchFamily="34" charset="0"/>
              </a:rPr>
              <a:t>о</a:t>
            </a:r>
            <a:r>
              <a:rPr sz="1600" b="1" dirty="0" smtClean="0">
                <a:latin typeface="Arial" pitchFamily="34" charset="0"/>
                <a:cs typeface="Arial" pitchFamily="34" charset="0"/>
              </a:rPr>
              <a:t>те</a:t>
            </a:r>
            <a:r>
              <a:rPr sz="1600" b="1" spc="-10" dirty="0" smtClean="0">
                <a:latin typeface="Arial" pitchFamily="34" charset="0"/>
                <a:cs typeface="Arial" pitchFamily="34" charset="0"/>
              </a:rPr>
              <a:t>нци</a:t>
            </a:r>
            <a:r>
              <a:rPr sz="1600" b="1" spc="15" dirty="0" smtClean="0">
                <a:latin typeface="Arial" pitchFamily="34" charset="0"/>
                <a:cs typeface="Arial" pitchFamily="34" charset="0"/>
              </a:rPr>
              <a:t>а</a:t>
            </a:r>
            <a:r>
              <a:rPr sz="1600" b="1" dirty="0" smtClean="0">
                <a:latin typeface="Arial" pitchFamily="34" charset="0"/>
                <a:cs typeface="Arial" pitchFamily="34" charset="0"/>
              </a:rPr>
              <a:t>ла</a:t>
            </a:r>
            <a:r>
              <a:rPr sz="1600" b="1" spc="10" dirty="0" smtClean="0">
                <a:latin typeface="Arial" pitchFamily="34" charset="0"/>
                <a:cs typeface="Arial" pitchFamily="34" charset="0"/>
              </a:rPr>
              <a:t> </a:t>
            </a:r>
            <a:r>
              <a:rPr sz="1600" b="1" spc="-10" dirty="0">
                <a:latin typeface="Arial" pitchFamily="34" charset="0"/>
                <a:cs typeface="Arial" pitchFamily="34" charset="0"/>
              </a:rPr>
              <a:t>н</a:t>
            </a:r>
            <a:r>
              <a:rPr sz="1600" b="1" dirty="0">
                <a:latin typeface="Arial" pitchFamily="34" charset="0"/>
                <a:cs typeface="Arial" pitchFamily="34" charset="0"/>
              </a:rPr>
              <a:t>а</a:t>
            </a:r>
            <a:r>
              <a:rPr sz="1600" b="1" spc="10" dirty="0">
                <a:latin typeface="Arial" pitchFamily="34" charset="0"/>
                <a:cs typeface="Arial" pitchFamily="34" charset="0"/>
              </a:rPr>
              <a:t> </a:t>
            </a:r>
            <a:r>
              <a:rPr sz="1600" b="1" dirty="0">
                <a:latin typeface="Arial" pitchFamily="34" charset="0"/>
                <a:cs typeface="Arial" pitchFamily="34" charset="0"/>
              </a:rPr>
              <a:t>тер</a:t>
            </a:r>
            <a:r>
              <a:rPr sz="1600" b="1" spc="-5" dirty="0">
                <a:latin typeface="Arial" pitchFamily="34" charset="0"/>
                <a:cs typeface="Arial" pitchFamily="34" charset="0"/>
              </a:rPr>
              <a:t>р</a:t>
            </a:r>
            <a:r>
              <a:rPr sz="1600" b="1" spc="-10" dirty="0">
                <a:latin typeface="Arial" pitchFamily="34" charset="0"/>
                <a:cs typeface="Arial" pitchFamily="34" charset="0"/>
              </a:rPr>
              <a:t>и</a:t>
            </a:r>
            <a:r>
              <a:rPr sz="1600" b="1" spc="-20" dirty="0">
                <a:latin typeface="Arial" pitchFamily="34" charset="0"/>
                <a:cs typeface="Arial" pitchFamily="34" charset="0"/>
              </a:rPr>
              <a:t>т</a:t>
            </a:r>
            <a:r>
              <a:rPr sz="1600" b="1" dirty="0">
                <a:latin typeface="Arial" pitchFamily="34" charset="0"/>
                <a:cs typeface="Arial" pitchFamily="34" charset="0"/>
              </a:rPr>
              <a:t>ор</a:t>
            </a:r>
            <a:r>
              <a:rPr sz="1600" b="1" spc="-10" dirty="0">
                <a:latin typeface="Arial" pitchFamily="34" charset="0"/>
                <a:cs typeface="Arial" pitchFamily="34" charset="0"/>
              </a:rPr>
              <a:t>и</a:t>
            </a:r>
            <a:r>
              <a:rPr sz="1600" b="1" dirty="0">
                <a:latin typeface="Arial" pitchFamily="34" charset="0"/>
                <a:cs typeface="Arial" pitchFamily="34" charset="0"/>
              </a:rPr>
              <a:t>и</a:t>
            </a:r>
            <a:r>
              <a:rPr sz="1600" b="1" spc="-2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spc="-20" dirty="0">
                <a:latin typeface="Arial" pitchFamily="34" charset="0"/>
                <a:cs typeface="Arial" pitchFamily="34" charset="0"/>
              </a:rPr>
              <a:t>района</a:t>
            </a:r>
            <a:endParaRPr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423" name="object 15"/>
          <p:cNvSpPr txBox="1">
            <a:spLocks noChangeArrowheads="1"/>
          </p:cNvSpPr>
          <p:nvPr/>
        </p:nvSpPr>
        <p:spPr bwMode="auto">
          <a:xfrm>
            <a:off x="561424" y="1340768"/>
            <a:ext cx="8072494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1600" b="1" dirty="0">
                <a:cs typeface="Times New Roman" pitchFamily="18" charset="0"/>
              </a:rPr>
              <a:t>Обеспечение сбалансированности и устойчивости бюджетной системы района</a:t>
            </a:r>
            <a:endParaRPr lang="ru-RU" sz="1600" dirty="0">
              <a:cs typeface="Times New Roman" pitchFamily="18" charset="0"/>
            </a:endParaRPr>
          </a:p>
        </p:txBody>
      </p:sp>
      <p:sp>
        <p:nvSpPr>
          <p:cNvPr id="17426" name="object 18"/>
          <p:cNvSpPr txBox="1">
            <a:spLocks noChangeArrowheads="1"/>
          </p:cNvSpPr>
          <p:nvPr/>
        </p:nvSpPr>
        <p:spPr bwMode="auto">
          <a:xfrm>
            <a:off x="548848" y="1876067"/>
            <a:ext cx="7929617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1600" b="1" dirty="0">
                <a:cs typeface="Times New Roman" pitchFamily="18" charset="0"/>
              </a:rPr>
              <a:t>Повышение качества финансового контроля в управлении бюджетным процессом</a:t>
            </a:r>
            <a:endParaRPr lang="ru-RU" sz="1600" dirty="0">
              <a:cs typeface="Times New Roman" pitchFamily="18" charset="0"/>
            </a:endParaRPr>
          </a:p>
        </p:txBody>
      </p:sp>
      <p:sp>
        <p:nvSpPr>
          <p:cNvPr id="17429" name="object 21"/>
          <p:cNvSpPr txBox="1">
            <a:spLocks noChangeArrowheads="1"/>
          </p:cNvSpPr>
          <p:nvPr/>
        </p:nvSpPr>
        <p:spPr bwMode="auto">
          <a:xfrm>
            <a:off x="549249" y="2633423"/>
            <a:ext cx="785818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1600" b="1" dirty="0">
                <a:cs typeface="Times New Roman" pitchFamily="18" charset="0"/>
              </a:rPr>
              <a:t>Повышение эффективности расходования бюджетных средств, выявление и использование резервов для достижения планируемых результатов</a:t>
            </a:r>
            <a:endParaRPr lang="ru-RU" sz="1600" dirty="0">
              <a:cs typeface="Times New Roman" pitchFamily="18" charset="0"/>
            </a:endParaRPr>
          </a:p>
        </p:txBody>
      </p:sp>
      <p:sp>
        <p:nvSpPr>
          <p:cNvPr id="17440" name="object 32"/>
          <p:cNvSpPr>
            <a:spLocks noChangeArrowheads="1"/>
          </p:cNvSpPr>
          <p:nvPr/>
        </p:nvSpPr>
        <p:spPr bwMode="auto">
          <a:xfrm>
            <a:off x="500034" y="3909930"/>
            <a:ext cx="8215370" cy="733516"/>
          </a:xfrm>
          <a:custGeom>
            <a:avLst/>
            <a:gdLst>
              <a:gd name="T0" fmla="*/ 0 w 7412304"/>
              <a:gd name="T1" fmla="*/ 82617 h 498601"/>
              <a:gd name="T2" fmla="*/ 10763 w 7412304"/>
              <a:gd name="T3" fmla="*/ 41923 h 498601"/>
              <a:gd name="T4" fmla="*/ 39146 w 7412304"/>
              <a:gd name="T5" fmla="*/ 12483 h 498601"/>
              <a:gd name="T6" fmla="*/ 79315 w 7412304"/>
              <a:gd name="T7" fmla="*/ 81 h 498601"/>
              <a:gd name="T8" fmla="*/ 7323700 w 7412304"/>
              <a:gd name="T9" fmla="*/ 0 h 498601"/>
              <a:gd name="T10" fmla="*/ 7338224 w 7412304"/>
              <a:gd name="T11" fmla="*/ 1268 h 498601"/>
              <a:gd name="T12" fmla="*/ 7375956 w 7412304"/>
              <a:gd name="T13" fmla="*/ 18463 h 498601"/>
              <a:gd name="T14" fmla="*/ 7400490 w 7412304"/>
              <a:gd name="T15" fmla="*/ 51283 h 498601"/>
              <a:gd name="T16" fmla="*/ 7406682 w 7412304"/>
              <a:gd name="T17" fmla="*/ 413341 h 498601"/>
              <a:gd name="T18" fmla="*/ 7405410 w 7412304"/>
              <a:gd name="T19" fmla="*/ 427800 h 498601"/>
              <a:gd name="T20" fmla="*/ 7388116 w 7412304"/>
              <a:gd name="T21" fmla="*/ 465392 h 498601"/>
              <a:gd name="T22" fmla="*/ 7355134 w 7412304"/>
              <a:gd name="T23" fmla="*/ 489808 h 498601"/>
              <a:gd name="T24" fmla="*/ 83033 w 7412304"/>
              <a:gd name="T25" fmla="*/ 495961 h 498601"/>
              <a:gd name="T26" fmla="*/ 68511 w 7412304"/>
              <a:gd name="T27" fmla="*/ 494702 h 498601"/>
              <a:gd name="T28" fmla="*/ 30721 w 7412304"/>
              <a:gd name="T29" fmla="*/ 477500 h 498601"/>
              <a:gd name="T30" fmla="*/ 6196 w 7412304"/>
              <a:gd name="T31" fmla="*/ 444697 h 498601"/>
              <a:gd name="T32" fmla="*/ 0 w 7412304"/>
              <a:gd name="T33" fmla="*/ 82617 h 49860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7412304"/>
              <a:gd name="T52" fmla="*/ 0 h 498601"/>
              <a:gd name="T53" fmla="*/ 7412304 w 7412304"/>
              <a:gd name="T54" fmla="*/ 498601 h 498601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7412304" h="498601">
                <a:moveTo>
                  <a:pt x="0" y="83058"/>
                </a:moveTo>
                <a:lnTo>
                  <a:pt x="10763" y="42154"/>
                </a:lnTo>
                <a:lnTo>
                  <a:pt x="39167" y="12546"/>
                </a:lnTo>
                <a:lnTo>
                  <a:pt x="79378" y="81"/>
                </a:lnTo>
                <a:lnTo>
                  <a:pt x="7329246" y="0"/>
                </a:lnTo>
                <a:lnTo>
                  <a:pt x="7343778" y="1268"/>
                </a:lnTo>
                <a:lnTo>
                  <a:pt x="7381572" y="18568"/>
                </a:lnTo>
                <a:lnTo>
                  <a:pt x="7406114" y="51556"/>
                </a:lnTo>
                <a:lnTo>
                  <a:pt x="7412304" y="415544"/>
                </a:lnTo>
                <a:lnTo>
                  <a:pt x="7411035" y="430075"/>
                </a:lnTo>
                <a:lnTo>
                  <a:pt x="7393735" y="467870"/>
                </a:lnTo>
                <a:lnTo>
                  <a:pt x="7360747" y="492412"/>
                </a:lnTo>
                <a:lnTo>
                  <a:pt x="83096" y="498602"/>
                </a:lnTo>
                <a:lnTo>
                  <a:pt x="68553" y="497333"/>
                </a:lnTo>
                <a:lnTo>
                  <a:pt x="30742" y="480041"/>
                </a:lnTo>
                <a:lnTo>
                  <a:pt x="6196" y="447066"/>
                </a:lnTo>
                <a:lnTo>
                  <a:pt x="0" y="83058"/>
                </a:lnTo>
                <a:close/>
              </a:path>
            </a:pathLst>
          </a:custGeom>
          <a:noFill/>
          <a:ln w="25400">
            <a:solidFill>
              <a:srgbClr val="385D89"/>
            </a:solidFill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7441" name="object 33"/>
          <p:cNvSpPr txBox="1">
            <a:spLocks noChangeArrowheads="1"/>
          </p:cNvSpPr>
          <p:nvPr/>
        </p:nvSpPr>
        <p:spPr bwMode="auto">
          <a:xfrm>
            <a:off x="642910" y="3968910"/>
            <a:ext cx="860961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2000" b="1" dirty="0">
                <a:cs typeface="Times New Roman" pitchFamily="18" charset="0"/>
              </a:rPr>
              <a:t>Главные приоритеты бюджетной политики на </a:t>
            </a:r>
            <a:r>
              <a:rPr lang="ru-RU" sz="2000" b="1" dirty="0" smtClean="0">
                <a:cs typeface="Times New Roman" pitchFamily="18" charset="0"/>
              </a:rPr>
              <a:t>2021 </a:t>
            </a:r>
            <a:r>
              <a:rPr lang="ru-RU" sz="2000" b="1" dirty="0">
                <a:cs typeface="Times New Roman" pitchFamily="18" charset="0"/>
              </a:rPr>
              <a:t>-</a:t>
            </a:r>
            <a:r>
              <a:rPr lang="ru-RU" sz="2000" b="1" dirty="0" smtClean="0">
                <a:cs typeface="Times New Roman" pitchFamily="18" charset="0"/>
              </a:rPr>
              <a:t>2023</a:t>
            </a:r>
            <a:r>
              <a:rPr lang="en-US" sz="2000" b="1" dirty="0" smtClean="0">
                <a:cs typeface="Times New Roman" pitchFamily="18" charset="0"/>
              </a:rPr>
              <a:t> </a:t>
            </a:r>
            <a:r>
              <a:rPr lang="ru-RU" sz="2000" b="1" dirty="0" smtClean="0">
                <a:cs typeface="Times New Roman" pitchFamily="18" charset="0"/>
              </a:rPr>
              <a:t>годы</a:t>
            </a:r>
            <a:endParaRPr lang="ru-RU" sz="2000" dirty="0">
              <a:cs typeface="Times New Roman" pitchFamily="18" charset="0"/>
            </a:endParaRPr>
          </a:p>
        </p:txBody>
      </p:sp>
      <p:sp>
        <p:nvSpPr>
          <p:cNvPr id="17442" name="object 34"/>
          <p:cNvSpPr>
            <a:spLocks noChangeArrowheads="1"/>
          </p:cNvSpPr>
          <p:nvPr/>
        </p:nvSpPr>
        <p:spPr bwMode="auto">
          <a:xfrm>
            <a:off x="790975" y="4657346"/>
            <a:ext cx="649288" cy="276999"/>
          </a:xfrm>
          <a:custGeom>
            <a:avLst/>
            <a:gdLst>
              <a:gd name="T0" fmla="*/ 673905 w 648081"/>
              <a:gd name="T1" fmla="*/ 148692 h 293497"/>
              <a:gd name="T2" fmla="*/ 0 w 648081"/>
              <a:gd name="T3" fmla="*/ 148692 h 293497"/>
              <a:gd name="T4" fmla="*/ 337020 w 648081"/>
              <a:gd name="T5" fmla="*/ 297511 h 293497"/>
              <a:gd name="T6" fmla="*/ 673905 w 648081"/>
              <a:gd name="T7" fmla="*/ 148692 h 293497"/>
              <a:gd name="T8" fmla="*/ 505397 w 648081"/>
              <a:gd name="T9" fmla="*/ 0 h 293497"/>
              <a:gd name="T10" fmla="*/ 168508 w 648081"/>
              <a:gd name="T11" fmla="*/ 0 h 293497"/>
              <a:gd name="T12" fmla="*/ 168508 w 648081"/>
              <a:gd name="T13" fmla="*/ 148692 h 293497"/>
              <a:gd name="T14" fmla="*/ 505397 w 648081"/>
              <a:gd name="T15" fmla="*/ 148692 h 293497"/>
              <a:gd name="T16" fmla="*/ 505397 w 648081"/>
              <a:gd name="T17" fmla="*/ 0 h 29349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48081"/>
              <a:gd name="T28" fmla="*/ 0 h 293497"/>
              <a:gd name="T29" fmla="*/ 648081 w 648081"/>
              <a:gd name="T30" fmla="*/ 293497 h 29349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48081" h="293497">
                <a:moveTo>
                  <a:pt x="648081" y="146685"/>
                </a:moveTo>
                <a:lnTo>
                  <a:pt x="0" y="146685"/>
                </a:lnTo>
                <a:lnTo>
                  <a:pt x="324104" y="293497"/>
                </a:lnTo>
                <a:lnTo>
                  <a:pt x="648081" y="146685"/>
                </a:lnTo>
                <a:close/>
              </a:path>
              <a:path w="648081" h="293497">
                <a:moveTo>
                  <a:pt x="486029" y="0"/>
                </a:moveTo>
                <a:lnTo>
                  <a:pt x="162051" y="0"/>
                </a:lnTo>
                <a:lnTo>
                  <a:pt x="162051" y="146685"/>
                </a:lnTo>
                <a:lnTo>
                  <a:pt x="486029" y="146685"/>
                </a:lnTo>
                <a:lnTo>
                  <a:pt x="486029" y="0"/>
                </a:lnTo>
                <a:close/>
              </a:path>
            </a:pathLst>
          </a:custGeom>
          <a:solidFill>
            <a:srgbClr val="4F81BC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7444" name="object 36"/>
          <p:cNvSpPr>
            <a:spLocks noChangeArrowheads="1"/>
          </p:cNvSpPr>
          <p:nvPr/>
        </p:nvSpPr>
        <p:spPr bwMode="auto">
          <a:xfrm>
            <a:off x="7398622" y="4643446"/>
            <a:ext cx="647700" cy="276999"/>
          </a:xfrm>
          <a:custGeom>
            <a:avLst/>
            <a:gdLst>
              <a:gd name="T0" fmla="*/ 640146 w 648080"/>
              <a:gd name="T1" fmla="*/ 150049 h 293370"/>
              <a:gd name="T2" fmla="*/ 0 w 648080"/>
              <a:gd name="T3" fmla="*/ 150049 h 293370"/>
              <a:gd name="T4" fmla="*/ 320009 w 648080"/>
              <a:gd name="T5" fmla="*/ 300098 h 293370"/>
              <a:gd name="T6" fmla="*/ 640146 w 648080"/>
              <a:gd name="T7" fmla="*/ 150049 h 293370"/>
              <a:gd name="T8" fmla="*/ 480077 w 648080"/>
              <a:gd name="T9" fmla="*/ 0 h 293370"/>
              <a:gd name="T10" fmla="*/ 160067 w 648080"/>
              <a:gd name="T11" fmla="*/ 0 h 293370"/>
              <a:gd name="T12" fmla="*/ 160067 w 648080"/>
              <a:gd name="T13" fmla="*/ 150049 h 293370"/>
              <a:gd name="T14" fmla="*/ 480077 w 648080"/>
              <a:gd name="T15" fmla="*/ 150049 h 293370"/>
              <a:gd name="T16" fmla="*/ 480077 w 648080"/>
              <a:gd name="T17" fmla="*/ 0 h 29337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48080"/>
              <a:gd name="T28" fmla="*/ 0 h 293370"/>
              <a:gd name="T29" fmla="*/ 648080 w 648080"/>
              <a:gd name="T30" fmla="*/ 293370 h 29337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48080" h="293370">
                <a:moveTo>
                  <a:pt x="648080" y="146684"/>
                </a:moveTo>
                <a:lnTo>
                  <a:pt x="0" y="146684"/>
                </a:lnTo>
                <a:lnTo>
                  <a:pt x="323976" y="293369"/>
                </a:lnTo>
                <a:lnTo>
                  <a:pt x="648080" y="146684"/>
                </a:lnTo>
                <a:close/>
              </a:path>
              <a:path w="648080" h="293370">
                <a:moveTo>
                  <a:pt x="486028" y="0"/>
                </a:moveTo>
                <a:lnTo>
                  <a:pt x="162051" y="0"/>
                </a:lnTo>
                <a:lnTo>
                  <a:pt x="162051" y="146684"/>
                </a:lnTo>
                <a:lnTo>
                  <a:pt x="486028" y="146684"/>
                </a:lnTo>
                <a:lnTo>
                  <a:pt x="486028" y="0"/>
                </a:lnTo>
                <a:close/>
              </a:path>
            </a:pathLst>
          </a:custGeom>
          <a:solidFill>
            <a:srgbClr val="4F81BC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3" name="object 18"/>
          <p:cNvSpPr txBox="1">
            <a:spLocks noChangeArrowheads="1"/>
          </p:cNvSpPr>
          <p:nvPr/>
        </p:nvSpPr>
        <p:spPr bwMode="auto">
          <a:xfrm>
            <a:off x="549249" y="2383448"/>
            <a:ext cx="792961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1600" b="1" dirty="0">
                <a:cs typeface="Times New Roman" pitchFamily="18" charset="0"/>
              </a:rPr>
              <a:t>Повышение качества </a:t>
            </a:r>
            <a:r>
              <a:rPr lang="ru-RU" sz="1600" b="1" dirty="0" smtClean="0">
                <a:cs typeface="Times New Roman" pitchFamily="18" charset="0"/>
              </a:rPr>
              <a:t>оказываемых муниципальных услуг</a:t>
            </a:r>
            <a:endParaRPr lang="ru-RU" sz="1600" dirty="0">
              <a:cs typeface="Times New Roman" pitchFamily="18" charset="0"/>
            </a:endParaRPr>
          </a:p>
        </p:txBody>
      </p:sp>
      <p:sp>
        <p:nvSpPr>
          <p:cNvPr id="14" name="object 18"/>
          <p:cNvSpPr txBox="1">
            <a:spLocks noChangeArrowheads="1"/>
          </p:cNvSpPr>
          <p:nvPr/>
        </p:nvSpPr>
        <p:spPr bwMode="auto">
          <a:xfrm>
            <a:off x="561424" y="3212976"/>
            <a:ext cx="7929617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/>
            <a:r>
              <a:rPr lang="ru-RU" sz="1600" b="1" dirty="0">
                <a:cs typeface="Times New Roman" pitchFamily="18" charset="0"/>
              </a:rPr>
              <a:t>Повышение </a:t>
            </a:r>
            <a:r>
              <a:rPr lang="ru-RU" sz="1600" b="1" dirty="0" smtClean="0">
                <a:cs typeface="Times New Roman" pitchFamily="18" charset="0"/>
              </a:rPr>
              <a:t>эффективности муниципального управления</a:t>
            </a:r>
            <a:endParaRPr lang="ru-RU" sz="1600" dirty="0">
              <a:cs typeface="Times New Roman" pitchFamily="18" charset="0"/>
            </a:endParaRPr>
          </a:p>
        </p:txBody>
      </p:sp>
      <p:sp>
        <p:nvSpPr>
          <p:cNvPr id="15" name="object 34"/>
          <p:cNvSpPr>
            <a:spLocks noChangeArrowheads="1"/>
          </p:cNvSpPr>
          <p:nvPr/>
        </p:nvSpPr>
        <p:spPr bwMode="auto">
          <a:xfrm>
            <a:off x="4283075" y="4657346"/>
            <a:ext cx="649288" cy="276999"/>
          </a:xfrm>
          <a:custGeom>
            <a:avLst/>
            <a:gdLst>
              <a:gd name="T0" fmla="*/ 673905 w 648081"/>
              <a:gd name="T1" fmla="*/ 148692 h 293497"/>
              <a:gd name="T2" fmla="*/ 0 w 648081"/>
              <a:gd name="T3" fmla="*/ 148692 h 293497"/>
              <a:gd name="T4" fmla="*/ 337020 w 648081"/>
              <a:gd name="T5" fmla="*/ 297511 h 293497"/>
              <a:gd name="T6" fmla="*/ 673905 w 648081"/>
              <a:gd name="T7" fmla="*/ 148692 h 293497"/>
              <a:gd name="T8" fmla="*/ 505397 w 648081"/>
              <a:gd name="T9" fmla="*/ 0 h 293497"/>
              <a:gd name="T10" fmla="*/ 168508 w 648081"/>
              <a:gd name="T11" fmla="*/ 0 h 293497"/>
              <a:gd name="T12" fmla="*/ 168508 w 648081"/>
              <a:gd name="T13" fmla="*/ 148692 h 293497"/>
              <a:gd name="T14" fmla="*/ 505397 w 648081"/>
              <a:gd name="T15" fmla="*/ 148692 h 293497"/>
              <a:gd name="T16" fmla="*/ 505397 w 648081"/>
              <a:gd name="T17" fmla="*/ 0 h 29349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48081"/>
              <a:gd name="T28" fmla="*/ 0 h 293497"/>
              <a:gd name="T29" fmla="*/ 648081 w 648081"/>
              <a:gd name="T30" fmla="*/ 293497 h 29349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48081" h="293497">
                <a:moveTo>
                  <a:pt x="648081" y="146685"/>
                </a:moveTo>
                <a:lnTo>
                  <a:pt x="0" y="146685"/>
                </a:lnTo>
                <a:lnTo>
                  <a:pt x="324104" y="293497"/>
                </a:lnTo>
                <a:lnTo>
                  <a:pt x="648081" y="146685"/>
                </a:lnTo>
                <a:close/>
              </a:path>
              <a:path w="648081" h="293497">
                <a:moveTo>
                  <a:pt x="486029" y="0"/>
                </a:moveTo>
                <a:lnTo>
                  <a:pt x="162051" y="0"/>
                </a:lnTo>
                <a:lnTo>
                  <a:pt x="162051" y="146685"/>
                </a:lnTo>
                <a:lnTo>
                  <a:pt x="486029" y="146685"/>
                </a:lnTo>
                <a:lnTo>
                  <a:pt x="486029" y="0"/>
                </a:lnTo>
                <a:close/>
              </a:path>
            </a:pathLst>
          </a:custGeom>
          <a:solidFill>
            <a:srgbClr val="4F81BC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16" name="object 6"/>
          <p:cNvSpPr txBox="1">
            <a:spLocks noChangeArrowheads="1"/>
          </p:cNvSpPr>
          <p:nvPr/>
        </p:nvSpPr>
        <p:spPr bwMode="auto">
          <a:xfrm>
            <a:off x="214672" y="5231165"/>
            <a:ext cx="2952327" cy="941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indent="-12700" algn="ctr">
              <a:lnSpc>
                <a:spcPct val="120000"/>
              </a:lnSpc>
            </a:pPr>
            <a:r>
              <a:rPr lang="ru-RU" sz="1700" b="1" dirty="0">
                <a:cs typeface="Times New Roman" pitchFamily="18" charset="0"/>
              </a:rPr>
              <a:t>Повышение качества </a:t>
            </a:r>
            <a:r>
              <a:rPr lang="ru-RU" sz="1700" b="1" dirty="0" smtClean="0">
                <a:cs typeface="Times New Roman" pitchFamily="18" charset="0"/>
              </a:rPr>
              <a:t>оказываемых муниципальных услуг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0"/>
            <a:ext cx="82089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«Обеспечение безопасности жизнедеятельности населения Тонкинского района»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7651638"/>
              </p:ext>
            </p:extLst>
          </p:nvPr>
        </p:nvGraphicFramePr>
        <p:xfrm>
          <a:off x="179510" y="1124744"/>
          <a:ext cx="8784980" cy="51125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8034"/>
                <a:gridCol w="3751225"/>
                <a:gridCol w="859101"/>
                <a:gridCol w="781402"/>
                <a:gridCol w="781402"/>
                <a:gridCol w="781402"/>
                <a:gridCol w="781402"/>
                <a:gridCol w="761012"/>
              </a:tblGrid>
              <a:tr h="28630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№ п/п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Наименование индикатора/непосредственного результата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Единица измерения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Значение индикатора/непосредственного результата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09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2019 год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2020 год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2021 год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2022 год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anose="020B0606020202030204" pitchFamily="34" charset="0"/>
                        </a:rPr>
                        <a:t>2023 </a:t>
                      </a: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</a:tr>
              <a:tr h="2690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Снижение количества пожаров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шт.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15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14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anose="020B0606020202030204" pitchFamily="34" charset="0"/>
                        </a:rPr>
                        <a:t>11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anose="020B0606020202030204" pitchFamily="34" charset="0"/>
                        </a:rPr>
                        <a:t>10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anose="020B0606020202030204" pitchFamily="34" charset="0"/>
                        </a:rPr>
                        <a:t>10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</a:tr>
              <a:tr h="2690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Снижение количества погибших при пожарах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чел.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</a:tr>
              <a:tr h="2690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Снижение количества пострадавших при пожарах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чел.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</a:tr>
              <a:tr h="2690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anose="020B0606020202030204" pitchFamily="34" charset="0"/>
                        </a:rPr>
                        <a:t>4.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Недопущение роста количества террористических актов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шт.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</a:tr>
              <a:tr h="26908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5.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Снижение количества ДТП 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шт.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48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45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anose="020B0606020202030204" pitchFamily="34" charset="0"/>
                        </a:rPr>
                        <a:t>45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anose="020B0606020202030204" pitchFamily="34" charset="0"/>
                        </a:rPr>
                        <a:t>42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40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</a:tr>
              <a:tr h="26908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6.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Снижение количества погибших в ДТП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чел.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</a:tr>
              <a:tr h="26908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7.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Снижение количества пострадавших в ДТП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чел.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2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</a:tr>
              <a:tr h="5381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8.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Недопущение роста численности пострадавших в результате несчастных случаев на производстве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чел.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</a:tr>
              <a:tr h="8072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9.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Недопущение роста численности пострадавших в результате несчастных случаев на производстве со смертельным исходом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чел.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0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</a:tr>
              <a:tr h="8072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10.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Сокращение среднего времени совместного реагирования оперативных служб на обращение населения по номеру «112»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%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 anchor="ctr"/>
                </a:tc>
              </a:tr>
              <a:tr h="26908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 Narrow" panose="020B0606020202030204" pitchFamily="34" charset="0"/>
                          <a:ea typeface="Calibri"/>
                          <a:cs typeface="Times New Roman"/>
                        </a:rPr>
                        <a:t>11.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Снижение времени на оповещение населения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минут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30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30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30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30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30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55752" marR="55752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6720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9"/>
          <p:cNvSpPr>
            <a:spLocks noChangeArrowheads="1"/>
          </p:cNvSpPr>
          <p:nvPr/>
        </p:nvSpPr>
        <p:spPr bwMode="auto">
          <a:xfrm>
            <a:off x="661194" y="116632"/>
            <a:ext cx="803592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МП </a:t>
            </a: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«Обеспечение безопасности жизнедеятельности населения Тонкинского района»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8597379"/>
              </p:ext>
            </p:extLst>
          </p:nvPr>
        </p:nvGraphicFramePr>
        <p:xfrm>
          <a:off x="179512" y="855296"/>
          <a:ext cx="8784976" cy="572811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32295"/>
                <a:gridCol w="675777"/>
                <a:gridCol w="675223"/>
                <a:gridCol w="675223"/>
                <a:gridCol w="675223"/>
                <a:gridCol w="750247"/>
                <a:gridCol w="825272"/>
                <a:gridCol w="825272"/>
                <a:gridCol w="750247"/>
                <a:gridCol w="600197"/>
              </a:tblGrid>
              <a:tr h="14215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Наименование КЦСР</a:t>
                      </a:r>
                      <a:endParaRPr lang="ru-RU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Первоначальный бюджет </a:t>
                      </a:r>
                      <a:r>
                        <a:rPr lang="ru-RU" sz="12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2020 </a:t>
                      </a:r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Уточненный план на 01.11.       </a:t>
                      </a:r>
                      <a:r>
                        <a:rPr lang="ru-RU" sz="12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2020</a:t>
                      </a:r>
                      <a:endParaRPr lang="ru-RU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Прогноз </a:t>
                      </a:r>
                      <a:r>
                        <a:rPr lang="ru-RU" sz="12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2021 </a:t>
                      </a:r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Arial Narrow" panose="020B0606020202030204" pitchFamily="34" charset="0"/>
                        </a:rPr>
                        <a:t>Рост 2021 </a:t>
                      </a:r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к первоначальному бюджету </a:t>
                      </a:r>
                      <a:r>
                        <a:rPr lang="ru-RU" sz="12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2020 </a:t>
                      </a:r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Arial Narrow" panose="020B0606020202030204" pitchFamily="34" charset="0"/>
                        </a:rPr>
                        <a:t>Рост 2021 </a:t>
                      </a:r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к уточненному бюджету </a:t>
                      </a:r>
                      <a:r>
                        <a:rPr lang="ru-RU" sz="12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2020 </a:t>
                      </a:r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Прогноз  на </a:t>
                      </a:r>
                      <a:r>
                        <a:rPr lang="ru-RU" sz="12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2022 </a:t>
                      </a:r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Arial Narrow" panose="020B0606020202030204" pitchFamily="34" charset="0"/>
                        </a:rPr>
                        <a:t>Рост 2022 </a:t>
                      </a:r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к </a:t>
                      </a:r>
                      <a:r>
                        <a:rPr lang="ru-RU" sz="1200" u="none" strike="noStrike" dirty="0" smtClean="0">
                          <a:effectLst/>
                          <a:latin typeface="Arial Narrow" panose="020B0606020202030204" pitchFamily="34" charset="0"/>
                        </a:rPr>
                        <a:t>прогнозу 2021 </a:t>
                      </a:r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Прогноз на </a:t>
                      </a:r>
                      <a:r>
                        <a:rPr lang="ru-RU" sz="1200" u="none" strike="noStrike" dirty="0" smtClean="0">
                          <a:effectLst/>
                          <a:latin typeface="Arial Narrow" panose="020B0606020202030204" pitchFamily="34" charset="0"/>
                        </a:rPr>
                        <a:t>2023год</a:t>
                      </a:r>
                      <a:endParaRPr lang="ru-RU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  <a:latin typeface="Arial Narrow" panose="020B0606020202030204" pitchFamily="34" charset="0"/>
                        </a:rPr>
                        <a:t>Рост 2023 </a:t>
                      </a:r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к </a:t>
                      </a:r>
                      <a:r>
                        <a:rPr lang="ru-RU" sz="1200" u="none" strike="noStrike" dirty="0" smtClean="0">
                          <a:effectLst/>
                          <a:latin typeface="Arial Narrow" panose="020B0606020202030204" pitchFamily="34" charset="0"/>
                        </a:rPr>
                        <a:t>прогнозу 2022 </a:t>
                      </a:r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год</a:t>
                      </a:r>
                      <a:endParaRPr lang="ru-RU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</a:tr>
              <a:tr h="126662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>
                          <a:effectLst/>
                          <a:latin typeface="Arial Narrow" panose="020B0606020202030204" pitchFamily="34" charset="0"/>
                        </a:rPr>
                        <a:t>МП " Обеспечение безопасности жизнедеятельности населения Тонкинского муниципального района Нижегородской области на 2018-2020 годы</a:t>
                      </a:r>
                      <a:endParaRPr lang="ru-RU" sz="1200" b="1" i="0" u="none" strike="noStrike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4 897.1</a:t>
                      </a:r>
                      <a:endParaRPr lang="ru-RU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4 897.9</a:t>
                      </a:r>
                      <a:endParaRPr lang="ru-RU" sz="12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4 248.1</a:t>
                      </a:r>
                      <a:endParaRPr lang="ru-RU" sz="12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86.7</a:t>
                      </a:r>
                      <a:endParaRPr lang="ru-RU" sz="12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86.7</a:t>
                      </a:r>
                      <a:endParaRPr lang="ru-RU" sz="12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4 182.5</a:t>
                      </a:r>
                      <a:endParaRPr lang="ru-RU" sz="12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98.5</a:t>
                      </a:r>
                      <a:endParaRPr lang="ru-RU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4 182.5</a:t>
                      </a:r>
                      <a:endParaRPr lang="ru-RU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100.0</a:t>
                      </a:r>
                      <a:endParaRPr lang="ru-RU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066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Подпрограмма "Обеспечение пожарной безопасности"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3.0</a:t>
                      </a:r>
                      <a:endParaRPr lang="ru-RU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3.0</a:t>
                      </a:r>
                      <a:endParaRPr lang="ru-RU" sz="12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3.0</a:t>
                      </a:r>
                      <a:endParaRPr lang="ru-RU" sz="12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100.0</a:t>
                      </a:r>
                      <a:endParaRPr lang="ru-RU" sz="12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100.0</a:t>
                      </a:r>
                      <a:endParaRPr lang="ru-RU" sz="12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3.0</a:t>
                      </a:r>
                      <a:endParaRPr lang="ru-RU" sz="12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100.0</a:t>
                      </a:r>
                      <a:endParaRPr lang="ru-RU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3.0</a:t>
                      </a:r>
                      <a:endParaRPr lang="ru-RU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100.0</a:t>
                      </a:r>
                      <a:endParaRPr lang="ru-RU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5997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Подпрограмма "Повышение безопасности дорожного движения"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5.0</a:t>
                      </a:r>
                      <a:endParaRPr lang="ru-RU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5.0</a:t>
                      </a:r>
                      <a:endParaRPr lang="ru-RU" sz="12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5.0</a:t>
                      </a:r>
                      <a:endParaRPr lang="ru-RU" sz="12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100.0</a:t>
                      </a:r>
                      <a:endParaRPr lang="ru-RU" sz="12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100.0</a:t>
                      </a:r>
                      <a:endParaRPr lang="ru-RU" sz="12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5.0</a:t>
                      </a:r>
                      <a:endParaRPr lang="ru-RU" sz="12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100.0</a:t>
                      </a:r>
                      <a:endParaRPr lang="ru-RU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5.0</a:t>
                      </a:r>
                      <a:endParaRPr lang="ru-RU" sz="12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100.0</a:t>
                      </a:r>
                      <a:endParaRPr lang="ru-RU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066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Подпрограмма " Улучшение условий и охраны труда"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3.0</a:t>
                      </a:r>
                      <a:endParaRPr lang="ru-RU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3.0</a:t>
                      </a:r>
                      <a:endParaRPr lang="ru-RU" sz="12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3.0</a:t>
                      </a:r>
                      <a:endParaRPr lang="ru-RU" sz="12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100.0</a:t>
                      </a:r>
                      <a:endParaRPr lang="ru-RU" sz="12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100.0</a:t>
                      </a:r>
                      <a:endParaRPr lang="ru-RU" sz="12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3.0</a:t>
                      </a:r>
                      <a:endParaRPr lang="ru-RU" sz="12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100.0</a:t>
                      </a:r>
                      <a:endParaRPr lang="ru-RU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3.0</a:t>
                      </a:r>
                      <a:endParaRPr lang="ru-RU" sz="12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100.0</a:t>
                      </a:r>
                      <a:endParaRPr lang="ru-RU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066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Защита населения от чрезвычайных ситуаций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4 441.1</a:t>
                      </a:r>
                      <a:endParaRPr lang="ru-RU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4 441.9</a:t>
                      </a:r>
                      <a:endParaRPr lang="ru-RU" sz="12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4 220.1</a:t>
                      </a:r>
                      <a:endParaRPr lang="ru-RU" sz="12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95.0</a:t>
                      </a:r>
                      <a:endParaRPr lang="ru-RU" sz="12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95.0</a:t>
                      </a:r>
                      <a:endParaRPr lang="ru-RU" sz="12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4 155.5</a:t>
                      </a:r>
                      <a:endParaRPr lang="ru-RU" sz="12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98.5</a:t>
                      </a:r>
                      <a:endParaRPr lang="ru-RU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4 155.5</a:t>
                      </a:r>
                      <a:endParaRPr lang="ru-RU" sz="12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100.0</a:t>
                      </a:r>
                      <a:endParaRPr lang="ru-RU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5997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>
                          <a:effectLst/>
                          <a:latin typeface="Arial Narrow" panose="020B0606020202030204" pitchFamily="34" charset="0"/>
                        </a:rPr>
                        <a:t>Построение и развитие аппаратно-программного комплекса "Безопасный город"</a:t>
                      </a:r>
                      <a:endParaRPr lang="ru-RU" sz="1200" b="1" i="0" u="none" strike="noStrike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10" marR="9510" marT="951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445.0</a:t>
                      </a:r>
                      <a:endParaRPr lang="ru-RU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445.0</a:t>
                      </a:r>
                      <a:endParaRPr lang="ru-RU" sz="12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17.0</a:t>
                      </a:r>
                      <a:endParaRPr lang="ru-RU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3.8</a:t>
                      </a:r>
                      <a:endParaRPr lang="ru-RU" sz="12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3.8</a:t>
                      </a:r>
                      <a:endParaRPr lang="ru-RU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16.0</a:t>
                      </a:r>
                      <a:endParaRPr lang="ru-RU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94.1</a:t>
                      </a:r>
                      <a:endParaRPr lang="ru-RU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16.0</a:t>
                      </a:r>
                      <a:endParaRPr lang="ru-RU" sz="12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100.0</a:t>
                      </a:r>
                      <a:endParaRPr lang="ru-RU" sz="12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467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9"/>
          <p:cNvSpPr>
            <a:spLocks noChangeArrowheads="1"/>
          </p:cNvSpPr>
          <p:nvPr/>
        </p:nvSpPr>
        <p:spPr bwMode="auto">
          <a:xfrm>
            <a:off x="469165" y="48223"/>
            <a:ext cx="828680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</a:rPr>
              <a:t>МП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</a:rPr>
              <a:t>«</a:t>
            </a:r>
            <a:r>
              <a:rPr lang="ru-RU" sz="2400" b="1" dirty="0" smtClean="0">
                <a:solidFill>
                  <a:schemeClr val="bg1"/>
                </a:solidFill>
              </a:rPr>
              <a:t>Совершенствование социальной и инженерной инфраструктуры Тонкинского района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</a:rPr>
              <a:t>»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16737" name="Rectangle 1"/>
          <p:cNvSpPr>
            <a:spLocks noChangeArrowheads="1"/>
          </p:cNvSpPr>
          <p:nvPr/>
        </p:nvSpPr>
        <p:spPr bwMode="auto">
          <a:xfrm>
            <a:off x="8288" y="789420"/>
            <a:ext cx="7929619" cy="3293209"/>
          </a:xfrm>
          <a:prstGeom prst="rect">
            <a:avLst/>
          </a:prstGeom>
          <a:solidFill>
            <a:srgbClr val="A9DCF5"/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7200"/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Утверждена:</a:t>
            </a:r>
          </a:p>
          <a:p>
            <a:pPr lvl="0" indent="457200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Постановлением администрации Тонкинского муниципального района Нижегородской области от 17.08.2020 года  № 429 "Об утверждении муниципальной программы "Совершенствование социальной и инженерной инфраструктуры Тонкинского муниципального района на 2021-2023 годы»</a:t>
            </a:r>
          </a:p>
          <a:p>
            <a:pPr lvl="0" indent="457200"/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Срок реализации 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2021-2023 годы</a:t>
            </a:r>
          </a:p>
          <a:p>
            <a:pPr lvl="0" indent="457200"/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Муниципальный заказчик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Отдел архитектуры и строительства администрации Тонкинского муниципального района Нижегородской области</a:t>
            </a:r>
          </a:p>
          <a:p>
            <a:pPr lvl="0" indent="457200"/>
            <a:endParaRPr lang="ru-RU" sz="1600" dirty="0">
              <a:solidFill>
                <a:schemeClr val="tx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indent="457200" eaLnBrk="0" hangingPunct="0"/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 муниципальной программы :</a:t>
            </a:r>
          </a:p>
          <a:p>
            <a:pPr lvl="0" indent="457200" algn="just" eaLnBrk="0" hangingPunct="0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создание материальной базы развития  социальной и инженерной  инфраструктуры для достижения цели – повышение качества жизни населения Тонкинского муниципального района 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55298" name="Picture 2" descr="Y:\Тонкино\2020 год\благоустройство\пруд с.Бердники\WhatsApp Image 2020-10-21 at 09.03.16 (3)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8929" y="3789040"/>
            <a:ext cx="3944888" cy="2958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9"/>
          <p:cNvSpPr>
            <a:spLocks noChangeArrowheads="1"/>
          </p:cNvSpPr>
          <p:nvPr/>
        </p:nvSpPr>
        <p:spPr bwMode="auto">
          <a:xfrm>
            <a:off x="428596" y="116632"/>
            <a:ext cx="828680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</a:rPr>
              <a:t>МП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</a:rPr>
              <a:t>«</a:t>
            </a:r>
            <a:r>
              <a:rPr lang="ru-RU" sz="2400" b="1" dirty="0" smtClean="0">
                <a:solidFill>
                  <a:schemeClr val="bg1"/>
                </a:solidFill>
              </a:rPr>
              <a:t>Совершенствование социальной и инженерной инфраструктуры Тонкинского района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</a:rPr>
              <a:t>»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23528" y="5125665"/>
            <a:ext cx="2376264" cy="139967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троительство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внутриквартальных дворовых сетей водопровода и канализации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р.п.Тонкино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500,0 тыс. руб.</a:t>
            </a:r>
          </a:p>
        </p:txBody>
      </p:sp>
      <p:sp>
        <p:nvSpPr>
          <p:cNvPr id="10" name="Овал 9"/>
          <p:cNvSpPr/>
          <p:nvPr/>
        </p:nvSpPr>
        <p:spPr>
          <a:xfrm>
            <a:off x="2915816" y="5125665"/>
            <a:ext cx="3528392" cy="13447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азвитие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малоэтажного строительства (капитальные вложения в объекты муниципальной собственности) – 400,0 тыс. руб.</a:t>
            </a: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428596" y="4781148"/>
            <a:ext cx="8143932" cy="4286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Основные направления расходов:</a:t>
            </a:r>
            <a:r>
              <a:rPr lang="ru-RU" dirty="0" smtClean="0">
                <a:latin typeface="Times New Roman" pitchFamily="18" charset="0"/>
                <a:ea typeface="+mj-ea"/>
                <a:cs typeface="Times New Roman" pitchFamily="18" charset="0"/>
              </a:rPr>
              <a:t> </a:t>
            </a:r>
            <a:r>
              <a:rPr lang="ru-RU" sz="1400" dirty="0" smtClean="0">
                <a:latin typeface="Times New Roman" pitchFamily="18" charset="0"/>
                <a:ea typeface="+mj-ea"/>
                <a:cs typeface="Times New Roman" pitchFamily="18" charset="0"/>
              </a:rPr>
              <a:t>                                                                                                                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447059"/>
              </p:ext>
            </p:extLst>
          </p:nvPr>
        </p:nvGraphicFramePr>
        <p:xfrm>
          <a:off x="251520" y="1052735"/>
          <a:ext cx="8640961" cy="34564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20280"/>
                <a:gridCol w="843197"/>
                <a:gridCol w="720080"/>
                <a:gridCol w="719234"/>
                <a:gridCol w="840234"/>
                <a:gridCol w="599080"/>
                <a:gridCol w="719234"/>
                <a:gridCol w="840234"/>
                <a:gridCol w="839388"/>
              </a:tblGrid>
              <a:tr h="2087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 Narrow" panose="020B0606020202030204" pitchFamily="34" charset="0"/>
                        </a:rPr>
                        <a:t>тыс. рублей</a:t>
                      </a:r>
                      <a:endParaRPr lang="ru-RU" sz="1200">
                        <a:effectLst/>
                        <a:latin typeface="Arial Narrow" panose="020B0606020202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858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Наименование Программы\ подпрограммы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ЦСР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Первоначальный план 2020 года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Уточненный план 2020 года на 01.11.2020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Прогноз  на 2021 год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Прогноз  на 2022 год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Прогноз  на 2023 год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2021 к первоначальному бюджету 2020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2021 к уточненному плану 2020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040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МП "Совершенствование социальной и инженерной инфраструктуры Тонкинского муниципального района на 2021-2023 годы"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04.0.00.00000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3 452.5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3 331.1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3 552.5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2 489.3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2 489.3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102.9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106.6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10583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Подпрограмма "Повышение уровня обеспеченности объектами социальной и инженерной инфраструктуры населения Тонкинского муниципального района Нижегородской области"</a:t>
                      </a:r>
                      <a:endParaRPr lang="ru-RU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04.1.00.00000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1 000.0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878.6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1 100.0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100.0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100.0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110.0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125.2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4174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Подпрограмма "Обеспечение реализации муниципальной программы"</a:t>
                      </a:r>
                      <a:endParaRPr lang="ru-RU" sz="105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04.2.00.00000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2 452.5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2 452.5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2 452.5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2 389.3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2 389.3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100.0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100.0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sp>
        <p:nvSpPr>
          <p:cNvPr id="3" name="Овал 2"/>
          <p:cNvSpPr/>
          <p:nvPr/>
        </p:nvSpPr>
        <p:spPr>
          <a:xfrm>
            <a:off x="6588224" y="5157192"/>
            <a:ext cx="2448272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по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ликвидации несанкционированных свалок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100,0 тыс.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69" name="Rectangle 4"/>
          <p:cNvSpPr>
            <a:spLocks noGrp="1"/>
          </p:cNvSpPr>
          <p:nvPr>
            <p:ph type="title"/>
          </p:nvPr>
        </p:nvSpPr>
        <p:spPr>
          <a:xfrm>
            <a:off x="179512" y="-609"/>
            <a:ext cx="8856983" cy="837321"/>
          </a:xfrm>
          <a:noFill/>
          <a:ln>
            <a:solidFill>
              <a:srgbClr val="99CCFF"/>
            </a:solidFill>
          </a:ln>
        </p:spPr>
        <p:txBody>
          <a:bodyPr/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charset="0"/>
              </a:rPr>
              <a:t>Как формируются и используются средства дорожных фондов консолидированного бюджета района</a:t>
            </a:r>
          </a:p>
        </p:txBody>
      </p:sp>
      <p:sp>
        <p:nvSpPr>
          <p:cNvPr id="135170" name="AutoShape 8"/>
          <p:cNvSpPr>
            <a:spLocks noChangeArrowheads="1"/>
          </p:cNvSpPr>
          <p:nvPr/>
        </p:nvSpPr>
        <p:spPr bwMode="auto">
          <a:xfrm>
            <a:off x="179388" y="4725145"/>
            <a:ext cx="2577308" cy="468051"/>
          </a:xfrm>
          <a:prstGeom prst="chevron">
            <a:avLst>
              <a:gd name="adj" fmla="val 12973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      </a:t>
            </a:r>
            <a:r>
              <a:rPr lang="ru-RU" b="1" dirty="0" smtClean="0"/>
              <a:t>9,4 млн. руб.</a:t>
            </a:r>
            <a:endParaRPr lang="ru-RU" b="1" dirty="0"/>
          </a:p>
        </p:txBody>
      </p:sp>
      <p:sp>
        <p:nvSpPr>
          <p:cNvPr id="135171" name="Text Box 9"/>
          <p:cNvSpPr txBox="1">
            <a:spLocks noChangeArrowheads="1"/>
          </p:cNvSpPr>
          <p:nvPr/>
        </p:nvSpPr>
        <p:spPr bwMode="auto">
          <a:xfrm>
            <a:off x="892473" y="4221088"/>
            <a:ext cx="7488237" cy="369332"/>
          </a:xfrm>
          <a:prstGeom prst="rect">
            <a:avLst/>
          </a:prstGeom>
          <a:solidFill>
            <a:srgbClr val="99CCFF"/>
          </a:solidFill>
          <a:ln w="9525">
            <a:solidFill>
              <a:srgbClr val="3366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/>
              <a:t>Объем расходов дорожных фондов района</a:t>
            </a:r>
          </a:p>
        </p:txBody>
      </p:sp>
      <p:sp>
        <p:nvSpPr>
          <p:cNvPr id="135172" name="AutoShape 10"/>
          <p:cNvSpPr>
            <a:spLocks noChangeArrowheads="1"/>
          </p:cNvSpPr>
          <p:nvPr/>
        </p:nvSpPr>
        <p:spPr bwMode="auto">
          <a:xfrm>
            <a:off x="3059832" y="4725145"/>
            <a:ext cx="2634335" cy="468051"/>
          </a:xfrm>
          <a:prstGeom prst="chevron">
            <a:avLst>
              <a:gd name="adj" fmla="val 1377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       </a:t>
            </a:r>
            <a:r>
              <a:rPr lang="ru-RU" b="1" dirty="0" smtClean="0"/>
              <a:t>13,2 млн</a:t>
            </a:r>
            <a:r>
              <a:rPr lang="ru-RU" b="1" dirty="0"/>
              <a:t>. руб</a:t>
            </a:r>
            <a:r>
              <a:rPr lang="ru-RU" dirty="0"/>
              <a:t>.</a:t>
            </a:r>
          </a:p>
        </p:txBody>
      </p:sp>
      <p:sp>
        <p:nvSpPr>
          <p:cNvPr id="135173" name="AutoShape 11"/>
          <p:cNvSpPr>
            <a:spLocks noChangeArrowheads="1"/>
          </p:cNvSpPr>
          <p:nvPr/>
        </p:nvSpPr>
        <p:spPr bwMode="auto">
          <a:xfrm>
            <a:off x="6152433" y="4725145"/>
            <a:ext cx="2559051" cy="468051"/>
          </a:xfrm>
          <a:prstGeom prst="chevron">
            <a:avLst>
              <a:gd name="adj" fmla="val 13169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      </a:t>
            </a:r>
            <a:r>
              <a:rPr lang="ru-RU" b="1" dirty="0" smtClean="0"/>
              <a:t>9,8 </a:t>
            </a:r>
            <a:r>
              <a:rPr lang="ru-RU" b="1" dirty="0"/>
              <a:t>млн. руб</a:t>
            </a:r>
            <a:r>
              <a:rPr lang="ru-RU" dirty="0"/>
              <a:t>.</a:t>
            </a:r>
          </a:p>
        </p:txBody>
      </p:sp>
      <p:sp>
        <p:nvSpPr>
          <p:cNvPr id="135174" name="Text Box 13"/>
          <p:cNvSpPr txBox="1">
            <a:spLocks noChangeArrowheads="1"/>
          </p:cNvSpPr>
          <p:nvPr/>
        </p:nvSpPr>
        <p:spPr bwMode="auto">
          <a:xfrm>
            <a:off x="395536" y="5301208"/>
            <a:ext cx="175738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2019</a:t>
            </a:r>
            <a:r>
              <a:rPr lang="ru-RU" dirty="0" smtClean="0"/>
              <a:t> </a:t>
            </a:r>
            <a:r>
              <a:rPr lang="ru-RU" b="1" dirty="0"/>
              <a:t>год</a:t>
            </a:r>
          </a:p>
        </p:txBody>
      </p:sp>
      <p:sp>
        <p:nvSpPr>
          <p:cNvPr id="135175" name="Text Box 14"/>
          <p:cNvSpPr txBox="1">
            <a:spLocks noChangeArrowheads="1"/>
          </p:cNvSpPr>
          <p:nvPr/>
        </p:nvSpPr>
        <p:spPr bwMode="auto">
          <a:xfrm>
            <a:off x="3501546" y="5301208"/>
            <a:ext cx="153807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2020 </a:t>
            </a:r>
            <a:r>
              <a:rPr lang="ru-RU" b="1" dirty="0"/>
              <a:t>год</a:t>
            </a:r>
          </a:p>
        </p:txBody>
      </p:sp>
      <p:sp>
        <p:nvSpPr>
          <p:cNvPr id="135176" name="Text Box 15"/>
          <p:cNvSpPr txBox="1">
            <a:spLocks noChangeArrowheads="1"/>
          </p:cNvSpPr>
          <p:nvPr/>
        </p:nvSpPr>
        <p:spPr bwMode="auto">
          <a:xfrm>
            <a:off x="6182324" y="5301208"/>
            <a:ext cx="23200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Прогноз </a:t>
            </a:r>
            <a:r>
              <a:rPr lang="ru-RU" b="1" dirty="0" smtClean="0"/>
              <a:t>2021 </a:t>
            </a:r>
            <a:r>
              <a:rPr lang="ru-RU" b="1" dirty="0"/>
              <a:t>год</a:t>
            </a:r>
          </a:p>
        </p:txBody>
      </p:sp>
      <p:sp>
        <p:nvSpPr>
          <p:cNvPr id="135177" name="Oval 16"/>
          <p:cNvSpPr>
            <a:spLocks noChangeArrowheads="1"/>
          </p:cNvSpPr>
          <p:nvPr/>
        </p:nvSpPr>
        <p:spPr bwMode="auto">
          <a:xfrm>
            <a:off x="179388" y="1412776"/>
            <a:ext cx="2089151" cy="1871662"/>
          </a:xfrm>
          <a:prstGeom prst="ellipse">
            <a:avLst/>
          </a:prstGeom>
          <a:solidFill>
            <a:srgbClr val="FF99CC"/>
          </a:solidFill>
          <a:ln w="9525">
            <a:solidFill>
              <a:srgbClr val="993366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ru-RU" b="1" dirty="0"/>
              <a:t>Акцизы на </a:t>
            </a:r>
          </a:p>
          <a:p>
            <a:pPr algn="ctr"/>
            <a:r>
              <a:rPr lang="ru-RU" b="1" dirty="0"/>
              <a:t>нефтепродукты –</a:t>
            </a:r>
          </a:p>
          <a:p>
            <a:pPr algn="ctr"/>
            <a:r>
              <a:rPr lang="ru-RU" b="1" dirty="0" smtClean="0"/>
              <a:t>9,8 </a:t>
            </a:r>
            <a:r>
              <a:rPr lang="ru-RU" b="1" dirty="0"/>
              <a:t>млн. руб.</a:t>
            </a:r>
          </a:p>
        </p:txBody>
      </p:sp>
      <p:sp>
        <p:nvSpPr>
          <p:cNvPr id="135178" name="AutoShape 19"/>
          <p:cNvSpPr>
            <a:spLocks noChangeArrowheads="1"/>
          </p:cNvSpPr>
          <p:nvPr/>
        </p:nvSpPr>
        <p:spPr bwMode="auto">
          <a:xfrm>
            <a:off x="1780383" y="3140968"/>
            <a:ext cx="976312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35179" name="AutoShape 21"/>
          <p:cNvSpPr>
            <a:spLocks noChangeArrowheads="1"/>
          </p:cNvSpPr>
          <p:nvPr/>
        </p:nvSpPr>
        <p:spPr bwMode="auto">
          <a:xfrm>
            <a:off x="6196015" y="1484313"/>
            <a:ext cx="2879725" cy="2592388"/>
          </a:xfrm>
          <a:prstGeom prst="roundRect">
            <a:avLst>
              <a:gd name="adj" fmla="val 16667"/>
            </a:avLst>
          </a:prstGeom>
          <a:solidFill>
            <a:srgbClr val="CC99FF"/>
          </a:solidFill>
          <a:ln w="9525">
            <a:solidFill>
              <a:srgbClr val="80008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/>
              <a:t>Дорожная</a:t>
            </a:r>
          </a:p>
          <a:p>
            <a:pPr algn="ctr"/>
            <a:r>
              <a:rPr lang="ru-RU" b="1" dirty="0"/>
              <a:t> деятельность, </a:t>
            </a:r>
          </a:p>
          <a:p>
            <a:pPr algn="ctr"/>
            <a:r>
              <a:rPr lang="ru-RU" b="1" dirty="0"/>
              <a:t>строительство,</a:t>
            </a:r>
          </a:p>
          <a:p>
            <a:pPr algn="ctr"/>
            <a:r>
              <a:rPr lang="ru-RU" b="1" dirty="0"/>
              <a:t> кап. ремонт, </a:t>
            </a:r>
          </a:p>
          <a:p>
            <a:pPr algn="ctr"/>
            <a:r>
              <a:rPr lang="ru-RU" b="1" dirty="0"/>
              <a:t>ремонт, содержание </a:t>
            </a:r>
          </a:p>
          <a:p>
            <a:pPr algn="ctr"/>
            <a:r>
              <a:rPr lang="ru-RU" b="1" dirty="0"/>
              <a:t>дорог общего</a:t>
            </a:r>
          </a:p>
          <a:p>
            <a:pPr algn="ctr"/>
            <a:r>
              <a:rPr lang="ru-RU" b="1" dirty="0"/>
              <a:t> пользования местного </a:t>
            </a:r>
          </a:p>
          <a:p>
            <a:pPr algn="ctr"/>
            <a:r>
              <a:rPr lang="ru-RU" b="1" dirty="0"/>
              <a:t>значения – </a:t>
            </a:r>
            <a:r>
              <a:rPr lang="ru-RU" b="1" dirty="0" smtClean="0"/>
              <a:t>9,8 </a:t>
            </a:r>
            <a:r>
              <a:rPr lang="ru-RU" b="1" dirty="0"/>
              <a:t>млн. руб.</a:t>
            </a:r>
          </a:p>
        </p:txBody>
      </p:sp>
      <p:sp>
        <p:nvSpPr>
          <p:cNvPr id="135180" name="AutoShape 24"/>
          <p:cNvSpPr>
            <a:spLocks noChangeArrowheads="1"/>
          </p:cNvSpPr>
          <p:nvPr/>
        </p:nvSpPr>
        <p:spPr bwMode="auto">
          <a:xfrm>
            <a:off x="5206011" y="3428326"/>
            <a:ext cx="976313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5" name="AutoShape 8"/>
          <p:cNvSpPr>
            <a:spLocks noChangeArrowheads="1"/>
          </p:cNvSpPr>
          <p:nvPr/>
        </p:nvSpPr>
        <p:spPr bwMode="auto">
          <a:xfrm>
            <a:off x="179388" y="5670541"/>
            <a:ext cx="2808436" cy="566772"/>
          </a:xfrm>
          <a:prstGeom prst="chevron">
            <a:avLst>
              <a:gd name="adj" fmla="val 12973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>
                <a:solidFill>
                  <a:srgbClr val="FFFF00"/>
                </a:solidFill>
              </a:rPr>
              <a:t>      </a:t>
            </a:r>
            <a:r>
              <a:rPr lang="ru-RU" b="1" dirty="0" smtClean="0"/>
              <a:t>10,7</a:t>
            </a:r>
            <a:r>
              <a:rPr lang="ru-RU" b="1" dirty="0" smtClean="0">
                <a:solidFill>
                  <a:srgbClr val="FFFF00"/>
                </a:solidFill>
              </a:rPr>
              <a:t> </a:t>
            </a:r>
            <a:r>
              <a:rPr lang="ru-RU" b="1" dirty="0" smtClean="0"/>
              <a:t>млн. руб.</a:t>
            </a:r>
            <a:endParaRPr lang="ru-RU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878441" y="3301881"/>
            <a:ext cx="21409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Прогноз </a:t>
            </a:r>
            <a:r>
              <a:rPr lang="ru-RU" b="1" dirty="0" smtClean="0"/>
              <a:t>2021 </a:t>
            </a:r>
            <a:r>
              <a:rPr lang="ru-RU" b="1" dirty="0"/>
              <a:t>год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9388" y="6381328"/>
            <a:ext cx="2664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Прогноз на 2022 год</a:t>
            </a:r>
            <a:endParaRPr lang="ru-RU" b="1" dirty="0"/>
          </a:p>
        </p:txBody>
      </p:sp>
      <p:sp>
        <p:nvSpPr>
          <p:cNvPr id="24" name="AutoShape 8"/>
          <p:cNvSpPr>
            <a:spLocks noChangeArrowheads="1"/>
          </p:cNvSpPr>
          <p:nvPr/>
        </p:nvSpPr>
        <p:spPr bwMode="auto">
          <a:xfrm>
            <a:off x="3203847" y="5670540"/>
            <a:ext cx="2948585" cy="566773"/>
          </a:xfrm>
          <a:prstGeom prst="chevron">
            <a:avLst>
              <a:gd name="adj" fmla="val 12973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dirty="0"/>
              <a:t>      </a:t>
            </a:r>
            <a:r>
              <a:rPr lang="ru-RU" b="1" dirty="0" smtClean="0"/>
              <a:t>11,7 млн. руб.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347864" y="6381328"/>
            <a:ext cx="28045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Прогноз на 2023 год</a:t>
            </a:r>
            <a:endParaRPr lang="ru-RU" b="1" dirty="0"/>
          </a:p>
        </p:txBody>
      </p:sp>
      <p:pic>
        <p:nvPicPr>
          <p:cNvPr id="19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980728"/>
            <a:ext cx="3744416" cy="2108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51" name="Rectangle 4"/>
          <p:cNvSpPr>
            <a:spLocks noGrp="1"/>
          </p:cNvSpPr>
          <p:nvPr>
            <p:ph type="title" idx="4294967295"/>
          </p:nvPr>
        </p:nvSpPr>
        <p:spPr>
          <a:xfrm>
            <a:off x="467544" y="188640"/>
            <a:ext cx="8229600" cy="653464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charset="0"/>
              </a:rPr>
              <a:t>Финансовая помощь нижестоящим бюджетам на исполнение собственных полномочий</a:t>
            </a:r>
            <a:br>
              <a:rPr lang="ru-RU" sz="2400" b="1" dirty="0" smtClean="0">
                <a:solidFill>
                  <a:schemeClr val="bg1"/>
                </a:solidFill>
                <a:latin typeface="Arial" charset="0"/>
              </a:rPr>
            </a:br>
            <a:endParaRPr lang="ru-RU" sz="2400" b="1" dirty="0" smtClean="0">
              <a:solidFill>
                <a:schemeClr val="bg1"/>
              </a:solidFill>
              <a:latin typeface="Arial" charset="0"/>
            </a:endParaRPr>
          </a:p>
        </p:txBody>
      </p:sp>
      <p:graphicFrame>
        <p:nvGraphicFramePr>
          <p:cNvPr id="12" name="Object 29"/>
          <p:cNvGraphicFramePr>
            <a:graphicFrameLocks noGrp="1" noChangeAspect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028936863"/>
              </p:ext>
            </p:extLst>
          </p:nvPr>
        </p:nvGraphicFramePr>
        <p:xfrm>
          <a:off x="490538" y="1628776"/>
          <a:ext cx="3986212" cy="4524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7552" name="Text Box 9"/>
          <p:cNvSpPr txBox="1">
            <a:spLocks noChangeArrowheads="1"/>
          </p:cNvSpPr>
          <p:nvPr/>
        </p:nvSpPr>
        <p:spPr bwMode="auto">
          <a:xfrm>
            <a:off x="1042990" y="1125538"/>
            <a:ext cx="376555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/>
              <a:t>Структура финансовой помощи в </a:t>
            </a:r>
            <a:r>
              <a:rPr lang="ru-RU" dirty="0" smtClean="0"/>
              <a:t>2021 </a:t>
            </a:r>
            <a:r>
              <a:rPr lang="ru-RU" dirty="0"/>
              <a:t>году, млн. руб.</a:t>
            </a:r>
          </a:p>
        </p:txBody>
      </p:sp>
      <p:sp>
        <p:nvSpPr>
          <p:cNvPr id="107553" name="AutoShape 10"/>
          <p:cNvSpPr>
            <a:spLocks noChangeArrowheads="1"/>
          </p:cNvSpPr>
          <p:nvPr/>
        </p:nvSpPr>
        <p:spPr bwMode="auto">
          <a:xfrm>
            <a:off x="0" y="1773238"/>
            <a:ext cx="1835151" cy="79850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300" b="1" dirty="0"/>
              <a:t>Трансферты на </a:t>
            </a:r>
          </a:p>
          <a:p>
            <a:pPr algn="ctr"/>
            <a:r>
              <a:rPr lang="ru-RU" sz="1300" b="1" dirty="0"/>
              <a:t>сбалансированность</a:t>
            </a:r>
          </a:p>
        </p:txBody>
      </p:sp>
      <p:sp>
        <p:nvSpPr>
          <p:cNvPr id="107554" name="AutoShape 11"/>
          <p:cNvSpPr>
            <a:spLocks noChangeArrowheads="1"/>
          </p:cNvSpPr>
          <p:nvPr/>
        </p:nvSpPr>
        <p:spPr bwMode="auto">
          <a:xfrm>
            <a:off x="3563937" y="1785927"/>
            <a:ext cx="1722443" cy="142876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1400" b="1" dirty="0" smtClean="0"/>
          </a:p>
          <a:p>
            <a:pPr algn="ctr"/>
            <a:r>
              <a:rPr lang="ru-RU" sz="1400" b="1" dirty="0" smtClean="0"/>
              <a:t>Дотация </a:t>
            </a:r>
          </a:p>
          <a:p>
            <a:pPr algn="ctr"/>
            <a:r>
              <a:rPr lang="ru-RU" sz="1400" b="1" dirty="0" smtClean="0"/>
              <a:t>за счет субвенции </a:t>
            </a:r>
          </a:p>
          <a:p>
            <a:pPr algn="ctr"/>
            <a:r>
              <a:rPr lang="ru-RU" sz="1400" b="1" dirty="0" smtClean="0"/>
              <a:t>на исполнение</a:t>
            </a:r>
          </a:p>
          <a:p>
            <a:pPr algn="ctr"/>
            <a:r>
              <a:rPr lang="ru-RU" sz="1400" b="1" dirty="0" smtClean="0"/>
              <a:t> полномочий </a:t>
            </a:r>
          </a:p>
          <a:p>
            <a:pPr algn="ctr"/>
            <a:r>
              <a:rPr lang="ru-RU" sz="1400" b="1" dirty="0" smtClean="0"/>
              <a:t>органов </a:t>
            </a:r>
          </a:p>
          <a:p>
            <a:pPr algn="ctr"/>
            <a:r>
              <a:rPr lang="ru-RU" sz="1400" b="1" dirty="0" smtClean="0"/>
              <a:t>власти</a:t>
            </a:r>
          </a:p>
          <a:p>
            <a:pPr algn="ctr"/>
            <a:endParaRPr lang="ru-RU" sz="1400" b="1" dirty="0"/>
          </a:p>
        </p:txBody>
      </p:sp>
      <p:sp>
        <p:nvSpPr>
          <p:cNvPr id="107555" name="Text Box 13"/>
          <p:cNvSpPr txBox="1">
            <a:spLocks noChangeArrowheads="1"/>
          </p:cNvSpPr>
          <p:nvPr/>
        </p:nvSpPr>
        <p:spPr bwMode="auto">
          <a:xfrm>
            <a:off x="1692278" y="3644900"/>
            <a:ext cx="14398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 dirty="0" smtClean="0"/>
              <a:t>39,5</a:t>
            </a:r>
            <a:endParaRPr lang="ru-RU" sz="1400" b="1" dirty="0"/>
          </a:p>
          <a:p>
            <a:pPr algn="ctr"/>
            <a:r>
              <a:rPr lang="ru-RU" sz="1400" b="1" dirty="0"/>
              <a:t> млн. руб</a:t>
            </a:r>
            <a:r>
              <a:rPr lang="ru-RU" sz="1400" dirty="0"/>
              <a:t>.</a:t>
            </a:r>
          </a:p>
        </p:txBody>
      </p:sp>
      <p:graphicFrame>
        <p:nvGraphicFramePr>
          <p:cNvPr id="13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5940736"/>
              </p:ext>
            </p:extLst>
          </p:nvPr>
        </p:nvGraphicFramePr>
        <p:xfrm>
          <a:off x="5399090" y="1714488"/>
          <a:ext cx="3744913" cy="48847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7556" name="Text Box 15"/>
          <p:cNvSpPr txBox="1">
            <a:spLocks noChangeArrowheads="1"/>
          </p:cNvSpPr>
          <p:nvPr/>
        </p:nvSpPr>
        <p:spPr bwMode="auto">
          <a:xfrm>
            <a:off x="5724128" y="1030268"/>
            <a:ext cx="324035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dirty="0"/>
              <a:t>Собственные доходы</a:t>
            </a:r>
          </a:p>
          <a:p>
            <a:pPr algn="ctr"/>
            <a:r>
              <a:rPr lang="ru-RU" dirty="0" smtClean="0"/>
              <a:t>поселений </a:t>
            </a:r>
            <a:r>
              <a:rPr lang="ru-RU" dirty="0"/>
              <a:t>в </a:t>
            </a:r>
            <a:r>
              <a:rPr lang="ru-RU" dirty="0" smtClean="0"/>
              <a:t>2021 </a:t>
            </a:r>
            <a:r>
              <a:rPr lang="ru-RU" dirty="0"/>
              <a:t>году </a:t>
            </a:r>
          </a:p>
          <a:p>
            <a:pPr algn="ctr"/>
            <a:r>
              <a:rPr lang="ru-RU" dirty="0"/>
              <a:t>в расчете на 1 жителя</a:t>
            </a:r>
          </a:p>
          <a:p>
            <a:pPr algn="ctr"/>
            <a:r>
              <a:rPr lang="ru-RU" dirty="0"/>
              <a:t>(рублей)</a:t>
            </a:r>
          </a:p>
        </p:txBody>
      </p:sp>
      <p:sp>
        <p:nvSpPr>
          <p:cNvPr id="107557" name="Text Box 16"/>
          <p:cNvSpPr txBox="1">
            <a:spLocks noChangeArrowheads="1"/>
          </p:cNvSpPr>
          <p:nvPr/>
        </p:nvSpPr>
        <p:spPr bwMode="auto">
          <a:xfrm rot="5400000">
            <a:off x="6441575" y="5320322"/>
            <a:ext cx="144833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/>
              <a:t>До </a:t>
            </a:r>
            <a:r>
              <a:rPr lang="ru-RU" sz="1400" b="1" dirty="0" smtClean="0"/>
              <a:t>в</a:t>
            </a:r>
            <a:r>
              <a:rPr lang="ru-RU" sz="1300" b="1" dirty="0" smtClean="0"/>
              <a:t>ыравнивани</a:t>
            </a:r>
            <a:r>
              <a:rPr lang="ru-RU" sz="1400" b="1" dirty="0" smtClean="0"/>
              <a:t>я</a:t>
            </a:r>
            <a:endParaRPr lang="ru-RU" sz="1400" b="1" dirty="0"/>
          </a:p>
        </p:txBody>
      </p:sp>
      <p:sp>
        <p:nvSpPr>
          <p:cNvPr id="107558" name="Text Box 18"/>
          <p:cNvSpPr txBox="1">
            <a:spLocks noChangeArrowheads="1"/>
          </p:cNvSpPr>
          <p:nvPr/>
        </p:nvSpPr>
        <p:spPr bwMode="auto">
          <a:xfrm>
            <a:off x="7830622" y="4286257"/>
            <a:ext cx="384721" cy="1928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square">
            <a:spAutoFit/>
          </a:bodyPr>
          <a:lstStyle/>
          <a:p>
            <a:r>
              <a:rPr lang="ru-RU" sz="1300" b="1" dirty="0" smtClean="0"/>
              <a:t>После </a:t>
            </a:r>
            <a:r>
              <a:rPr lang="ru-RU" sz="1300" b="1" dirty="0"/>
              <a:t>выравнивания</a:t>
            </a:r>
          </a:p>
        </p:txBody>
      </p:sp>
    </p:spTree>
    <p:extLst>
      <p:ext uri="{BB962C8B-B14F-4D97-AF65-F5344CB8AC3E}">
        <p14:creationId xmlns:p14="http://schemas.microsoft.com/office/powerpoint/2010/main" val="2019936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9"/>
          <p:cNvSpPr>
            <a:spLocks noChangeArrowheads="1"/>
          </p:cNvSpPr>
          <p:nvPr/>
        </p:nvSpPr>
        <p:spPr bwMode="auto">
          <a:xfrm>
            <a:off x="642911" y="116632"/>
            <a:ext cx="803592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Финансовая помощь нижестоящим бюджетам на исполнение собственных полномочий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Диаграмм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7705108"/>
              </p:ext>
            </p:extLst>
          </p:nvPr>
        </p:nvGraphicFramePr>
        <p:xfrm>
          <a:off x="179512" y="855296"/>
          <a:ext cx="8856984" cy="5814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99392"/>
            <a:ext cx="9144000" cy="980728"/>
          </a:xfrm>
        </p:spPr>
        <p:txBody>
          <a:bodyPr/>
          <a:lstStyle/>
          <a:p>
            <a:r>
              <a:rPr lang="ru-RU" sz="1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Собственные доходы поселений в 2021 году </a:t>
            </a:r>
            <a:br>
              <a:rPr lang="ru-RU" sz="1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ru-RU" sz="1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расчете на 1 жителя</a:t>
            </a:r>
            <a:r>
              <a:rPr lang="ru-RU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до</a:t>
            </a:r>
            <a:r>
              <a:rPr lang="ru-RU" sz="180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 п</a:t>
            </a:r>
            <a:r>
              <a:rPr lang="ru-RU" sz="18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sz="1800" b="1" spc="-4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л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</a:t>
            </a:r>
            <a:r>
              <a:rPr lang="ru-RU" sz="1800" b="1" spc="3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пред</a:t>
            </a:r>
            <a:r>
              <a:rPr lang="ru-RU" sz="18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sz="1800" b="1" spc="-3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sz="18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sz="1800" b="1" spc="-4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л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ения</a:t>
            </a:r>
            <a:r>
              <a:rPr lang="ru-RU" sz="1800" b="1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5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sz="1800" b="1" spc="-2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ансо</a:t>
            </a:r>
            <a:r>
              <a:rPr lang="ru-RU" sz="18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ой</a:t>
            </a:r>
            <a:r>
              <a:rPr lang="ru-RU" sz="1800" b="1" spc="5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ru-RU" sz="18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ом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ощи</a:t>
            </a:r>
            <a:r>
              <a:rPr lang="ru-RU" sz="1800" b="1" spc="-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</a:t>
            </a:r>
            <a:r>
              <a:rPr lang="ru-RU" sz="1800" b="1" spc="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2021</a:t>
            </a:r>
            <a:r>
              <a:rPr lang="ru-RU" sz="1800" b="1" spc="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3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</a:t>
            </a:r>
            <a:r>
              <a:rPr lang="ru-RU" sz="1800" b="1" spc="-1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д, тыс.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spc="-3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sz="1800" b="1" spc="-4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</a:t>
            </a:r>
            <a:r>
              <a:rPr lang="ru-RU" sz="1800" b="1" spc="-6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</a:t>
            </a:r>
            <a:r>
              <a:rPr lang="ru-RU" sz="1800" b="1" spc="-4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л</a:t>
            </a:r>
            <a:r>
              <a:rPr lang="ru-RU" sz="1800" b="1" spc="-15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ей</a:t>
            </a:r>
            <a:endParaRPr lang="ru-RU" sz="1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Диаграмм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0324273"/>
              </p:ext>
            </p:extLst>
          </p:nvPr>
        </p:nvGraphicFramePr>
        <p:xfrm>
          <a:off x="107504" y="836712"/>
          <a:ext cx="8928992" cy="5904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54421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/>
        </p:nvSpPr>
        <p:spPr>
          <a:xfrm>
            <a:off x="179512" y="7783"/>
            <a:ext cx="8553919" cy="1044953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Муниципальный долг 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Тонкинского муниципального</a:t>
            </a:r>
            <a:r>
              <a:rPr lang="ru-RU" sz="2400" b="1" baseline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района, тыс.руб.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Диаграмм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0337521"/>
              </p:ext>
            </p:extLst>
          </p:nvPr>
        </p:nvGraphicFramePr>
        <p:xfrm>
          <a:off x="0" y="381000"/>
          <a:ext cx="9144000" cy="61093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498079" y="6490394"/>
            <a:ext cx="846640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/>
              <a:t>Муниципальный долг  района  находится  на  экономически  безопасном уровне.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3506490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53469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object 6"/>
          <p:cNvSpPr txBox="1">
            <a:spLocks noChangeArrowheads="1"/>
          </p:cNvSpPr>
          <p:nvPr/>
        </p:nvSpPr>
        <p:spPr bwMode="auto">
          <a:xfrm>
            <a:off x="1062039" y="1341438"/>
            <a:ext cx="7397751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2400" b="1" dirty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Доходы бюджета – безвозмездные и безвозвратные поступления денежных средств в бюджет</a:t>
            </a:r>
            <a:endParaRPr lang="ru-RU" sz="2400" dirty="0">
              <a:solidFill>
                <a:srgbClr val="66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47725" y="2359025"/>
            <a:ext cx="1960563" cy="276999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>
                <a:latin typeface="Times New Roman"/>
                <a:cs typeface="Times New Roman"/>
              </a:rPr>
              <a:t>Н</a:t>
            </a:r>
            <a:r>
              <a:rPr b="1" spc="10" dirty="0">
                <a:latin typeface="Times New Roman"/>
                <a:cs typeface="Times New Roman"/>
              </a:rPr>
              <a:t>а</a:t>
            </a:r>
            <a:r>
              <a:rPr b="1" dirty="0">
                <a:latin typeface="Times New Roman"/>
                <a:cs typeface="Times New Roman"/>
              </a:rPr>
              <a:t>ло</a:t>
            </a:r>
            <a:r>
              <a:rPr b="1" spc="-55" dirty="0">
                <a:latin typeface="Times New Roman"/>
                <a:cs typeface="Times New Roman"/>
              </a:rPr>
              <a:t>г</a:t>
            </a:r>
            <a:r>
              <a:rPr b="1" spc="-50" dirty="0">
                <a:latin typeface="Times New Roman"/>
                <a:cs typeface="Times New Roman"/>
              </a:rPr>
              <a:t>о</a:t>
            </a:r>
            <a:r>
              <a:rPr b="1" dirty="0">
                <a:latin typeface="Times New Roman"/>
                <a:cs typeface="Times New Roman"/>
              </a:rPr>
              <a:t>вые</a:t>
            </a:r>
            <a:r>
              <a:rPr b="1" spc="5" dirty="0">
                <a:latin typeface="Times New Roman"/>
                <a:cs typeface="Times New Roman"/>
              </a:rPr>
              <a:t> </a:t>
            </a:r>
            <a:r>
              <a:rPr b="1" dirty="0">
                <a:latin typeface="Times New Roman"/>
                <a:cs typeface="Times New Roman"/>
              </a:rPr>
              <a:t>д</a:t>
            </a:r>
            <a:r>
              <a:rPr b="1" spc="-50" dirty="0">
                <a:latin typeface="Times New Roman"/>
                <a:cs typeface="Times New Roman"/>
              </a:rPr>
              <a:t>о</a:t>
            </a:r>
            <a:r>
              <a:rPr b="1" spc="-75" dirty="0">
                <a:latin typeface="Times New Roman"/>
                <a:cs typeface="Times New Roman"/>
              </a:rPr>
              <a:t>х</a:t>
            </a:r>
            <a:r>
              <a:rPr b="1" spc="-50" dirty="0">
                <a:latin typeface="Times New Roman"/>
                <a:cs typeface="Times New Roman"/>
              </a:rPr>
              <a:t>о</a:t>
            </a:r>
            <a:r>
              <a:rPr b="1" dirty="0">
                <a:latin typeface="Times New Roman"/>
                <a:cs typeface="Times New Roman"/>
              </a:rPr>
              <a:t>ды</a:t>
            </a:r>
            <a:endParaRPr dirty="0">
              <a:latin typeface="Times New Roman"/>
              <a:cs typeface="Times New Roman"/>
            </a:endParaRPr>
          </a:p>
        </p:txBody>
      </p:sp>
      <p:sp>
        <p:nvSpPr>
          <p:cNvPr id="72710" name="object 9"/>
          <p:cNvSpPr txBox="1">
            <a:spLocks noChangeArrowheads="1"/>
          </p:cNvSpPr>
          <p:nvPr/>
        </p:nvSpPr>
        <p:spPr bwMode="auto">
          <a:xfrm>
            <a:off x="493713" y="3016250"/>
            <a:ext cx="2668587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algn="just">
              <a:lnSpc>
                <a:spcPct val="86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Поступления от уплаты налогов, установленных Налоговым кодексом РФ         ( налог на доходы физических лиц, единый налог на вмененный доход, налог на имущество физических лиц, земельный налог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акцизы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др.)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3656015" y="2324101"/>
            <a:ext cx="2193925" cy="276999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>
                <a:latin typeface="Times New Roman"/>
                <a:cs typeface="Times New Roman"/>
              </a:rPr>
              <a:t>Н</a:t>
            </a:r>
            <a:r>
              <a:rPr b="1" spc="5" dirty="0">
                <a:latin typeface="Times New Roman"/>
                <a:cs typeface="Times New Roman"/>
              </a:rPr>
              <a:t>е</a:t>
            </a:r>
            <a:r>
              <a:rPr b="1" dirty="0">
                <a:latin typeface="Times New Roman"/>
                <a:cs typeface="Times New Roman"/>
              </a:rPr>
              <a:t>н</a:t>
            </a:r>
            <a:r>
              <a:rPr b="1" spc="5" dirty="0">
                <a:latin typeface="Times New Roman"/>
                <a:cs typeface="Times New Roman"/>
              </a:rPr>
              <a:t>а</a:t>
            </a:r>
            <a:r>
              <a:rPr b="1" dirty="0">
                <a:latin typeface="Times New Roman"/>
                <a:cs typeface="Times New Roman"/>
              </a:rPr>
              <a:t>ло</a:t>
            </a:r>
            <a:r>
              <a:rPr b="1" spc="-55" dirty="0">
                <a:latin typeface="Times New Roman"/>
                <a:cs typeface="Times New Roman"/>
              </a:rPr>
              <a:t>г</a:t>
            </a:r>
            <a:r>
              <a:rPr b="1" spc="-50" dirty="0">
                <a:latin typeface="Times New Roman"/>
                <a:cs typeface="Times New Roman"/>
              </a:rPr>
              <a:t>о</a:t>
            </a:r>
            <a:r>
              <a:rPr b="1" dirty="0">
                <a:latin typeface="Times New Roman"/>
                <a:cs typeface="Times New Roman"/>
              </a:rPr>
              <a:t>вые</a:t>
            </a:r>
            <a:r>
              <a:rPr b="1" spc="5" dirty="0">
                <a:latin typeface="Times New Roman"/>
                <a:cs typeface="Times New Roman"/>
              </a:rPr>
              <a:t> </a:t>
            </a:r>
            <a:r>
              <a:rPr b="1" dirty="0">
                <a:latin typeface="Times New Roman"/>
                <a:cs typeface="Times New Roman"/>
              </a:rPr>
              <a:t>д</a:t>
            </a:r>
            <a:r>
              <a:rPr b="1" spc="-50" dirty="0">
                <a:latin typeface="Times New Roman"/>
                <a:cs typeface="Times New Roman"/>
              </a:rPr>
              <a:t>о</a:t>
            </a:r>
            <a:r>
              <a:rPr b="1" spc="-75" dirty="0">
                <a:latin typeface="Times New Roman"/>
                <a:cs typeface="Times New Roman"/>
              </a:rPr>
              <a:t>х</a:t>
            </a:r>
            <a:r>
              <a:rPr b="1" spc="-50" dirty="0">
                <a:latin typeface="Times New Roman"/>
                <a:cs typeface="Times New Roman"/>
              </a:rPr>
              <a:t>о</a:t>
            </a:r>
            <a:r>
              <a:rPr b="1" dirty="0">
                <a:latin typeface="Times New Roman"/>
                <a:cs typeface="Times New Roman"/>
              </a:rPr>
              <a:t>ды</a:t>
            </a:r>
            <a:endParaRPr dirty="0">
              <a:latin typeface="Times New Roman"/>
              <a:cs typeface="Times New Roman"/>
            </a:endParaRPr>
          </a:p>
        </p:txBody>
      </p:sp>
      <p:sp>
        <p:nvSpPr>
          <p:cNvPr id="72713" name="object 12"/>
          <p:cNvSpPr txBox="1">
            <a:spLocks noChangeArrowheads="1"/>
          </p:cNvSpPr>
          <p:nvPr/>
        </p:nvSpPr>
        <p:spPr bwMode="auto">
          <a:xfrm>
            <a:off x="3438527" y="3019426"/>
            <a:ext cx="2627313" cy="2620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indent="-1588" algn="just">
              <a:lnSpc>
                <a:spcPct val="86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Поступления от уплаты пошлин и сборов, установленных законодательством РФ (доходы от использования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муниципального имущества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плата за негативное воздействие на окружающую среду, штрафы за нарушение законодательства и др.)</a:t>
            </a:r>
          </a:p>
        </p:txBody>
      </p:sp>
      <p:sp>
        <p:nvSpPr>
          <p:cNvPr id="72715" name="object 14"/>
          <p:cNvSpPr txBox="1">
            <a:spLocks noChangeArrowheads="1"/>
          </p:cNvSpPr>
          <p:nvPr/>
        </p:nvSpPr>
        <p:spPr bwMode="auto">
          <a:xfrm>
            <a:off x="6367463" y="2184402"/>
            <a:ext cx="2616200" cy="3468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588"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Безвозмездные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1588" algn="ctr">
              <a:lnSpc>
                <a:spcPts val="1863"/>
              </a:lnSpc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поступления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1588">
              <a:lnSpc>
                <a:spcPts val="700"/>
              </a:lnSpc>
              <a:spcBef>
                <a:spcPts val="25"/>
              </a:spcBef>
            </a:pPr>
            <a:endParaRPr lang="ru-RU" sz="700" dirty="0">
              <a:latin typeface="Calibri" pitchFamily="34" charset="0"/>
            </a:endParaRPr>
          </a:p>
          <a:p>
            <a:pPr marL="1588" algn="just">
              <a:lnSpc>
                <a:spcPct val="86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Поступления от других бюджетов бюджетной системы, граждан и организаций (межбюджетные трансферты в виде дотаций, субвенций, субсидий,  поступления от юридических и физических лиц, кроме налоговых и неналоговых доходов)</a:t>
            </a:r>
          </a:p>
        </p:txBody>
      </p:sp>
      <p:sp>
        <p:nvSpPr>
          <p:cNvPr id="72716" name="object 4"/>
          <p:cNvSpPr txBox="1">
            <a:spLocks noChangeArrowheads="1"/>
          </p:cNvSpPr>
          <p:nvPr/>
        </p:nvSpPr>
        <p:spPr bwMode="auto">
          <a:xfrm>
            <a:off x="395536" y="233076"/>
            <a:ext cx="82089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12700" algn="ctr"/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Из чего складываются доходы бюджета</a:t>
            </a:r>
          </a:p>
        </p:txBody>
      </p:sp>
    </p:spTree>
    <p:extLst>
      <p:ext uri="{BB962C8B-B14F-4D97-AF65-F5344CB8AC3E}">
        <p14:creationId xmlns:p14="http://schemas.microsoft.com/office/powerpoint/2010/main" val="2729185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39552" y="836712"/>
            <a:ext cx="7488832" cy="20162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По итогам за 2019 год </a:t>
            </a:r>
            <a:r>
              <a:rPr lang="ru-RU" sz="2400" b="1" dirty="0"/>
              <a:t>Тонкинский муниципальный район </a:t>
            </a:r>
            <a:r>
              <a:rPr lang="ru-RU" sz="2400" b="1" dirty="0" smtClean="0"/>
              <a:t> по открытости данных, занял 10 место, среди 52 районов Нижегородской области</a:t>
            </a:r>
          </a:p>
          <a:p>
            <a:pPr algn="ctr"/>
            <a:endParaRPr lang="ru-RU" sz="2400" b="1" dirty="0"/>
          </a:p>
        </p:txBody>
      </p:sp>
      <p:pic>
        <p:nvPicPr>
          <p:cNvPr id="55298" name="Picture 2" descr="C:\Users\tan\Desktop\20-206745_trophy-png-clip-art-image-trophy-pn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284984"/>
            <a:ext cx="3312368" cy="3046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299" name="Picture 3" descr="C:\Users\tan\Desktop\depositphotos_53251613-stock-photo-winners-on-sports-podium-isolate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284983"/>
            <a:ext cx="3816424" cy="3046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4179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39552" y="48888"/>
            <a:ext cx="8401202" cy="667549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rgbClr val="FFFFFF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 Открытые информационные ресурсы</a:t>
            </a:r>
            <a:endParaRPr lang="ru-RU" sz="2400" b="0" dirty="0" smtClean="0">
              <a:solidFill>
                <a:srgbClr val="FFFFFF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69638" name="Прямоугольник 4"/>
          <p:cNvSpPr>
            <a:spLocks noChangeArrowheads="1"/>
          </p:cNvSpPr>
          <p:nvPr/>
        </p:nvSpPr>
        <p:spPr bwMode="auto">
          <a:xfrm>
            <a:off x="8532813" y="3244850"/>
            <a:ext cx="503237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639" name="Прямоугольник 8"/>
          <p:cNvSpPr>
            <a:spLocks noChangeArrowheads="1"/>
          </p:cNvSpPr>
          <p:nvPr/>
        </p:nvSpPr>
        <p:spPr bwMode="auto">
          <a:xfrm>
            <a:off x="857224" y="3500438"/>
            <a:ext cx="71612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Интернет портал государственных и муниципальных </a:t>
            </a:r>
          </a:p>
          <a:p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услуг Нижегородской области</a:t>
            </a:r>
          </a:p>
          <a:p>
            <a:r>
              <a:rPr lang="en-US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http://gu.nnov.ru/</a:t>
            </a:r>
            <a:endParaRPr lang="ru-RU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640" name="Прямоугольник 9"/>
          <p:cNvSpPr>
            <a:spLocks noChangeArrowheads="1"/>
          </p:cNvSpPr>
          <p:nvPr/>
        </p:nvSpPr>
        <p:spPr bwMode="auto">
          <a:xfrm>
            <a:off x="871672" y="4521200"/>
            <a:ext cx="65055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Официальный сайт Нижегородской области для размещения</a:t>
            </a:r>
          </a:p>
          <a:p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информации О размещении государственных и муниципальных </a:t>
            </a:r>
          </a:p>
          <a:p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заказов </a:t>
            </a:r>
            <a:r>
              <a:rPr lang="en-US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http://www.goszakaz.nnov.ru/index.html</a:t>
            </a:r>
            <a:endParaRPr lang="ru-RU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641" name="Прямоугольник 10"/>
          <p:cNvSpPr>
            <a:spLocks noChangeArrowheads="1"/>
          </p:cNvSpPr>
          <p:nvPr/>
        </p:nvSpPr>
        <p:spPr bwMode="auto">
          <a:xfrm>
            <a:off x="906463" y="5445125"/>
            <a:ext cx="71294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Официальный сайт для размещения информации о государственных </a:t>
            </a:r>
          </a:p>
          <a:p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муниципальных учреждениях </a:t>
            </a:r>
            <a:r>
              <a:rPr lang="en-US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http://bus.gov.ru/public/home.html</a:t>
            </a:r>
            <a:endParaRPr lang="ru-RU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642" name="Прямоугольник 11"/>
          <p:cNvSpPr>
            <a:spLocks noChangeArrowheads="1"/>
          </p:cNvSpPr>
          <p:nvPr/>
        </p:nvSpPr>
        <p:spPr bwMode="auto">
          <a:xfrm>
            <a:off x="857224" y="928670"/>
            <a:ext cx="76581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0" dirty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Официальный сайт администрации Тонкинского муниципального района  </a:t>
            </a:r>
            <a:r>
              <a:rPr lang="en-US" b="0" dirty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http://www.tonkino.ru</a:t>
            </a:r>
            <a:r>
              <a:rPr lang="ru-RU" b="0" dirty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/>
            </a:r>
            <a:br>
              <a:rPr lang="ru-RU" b="0" dirty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</a:br>
            <a:r>
              <a:rPr lang="ru-RU" b="0" dirty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Адрес электронной почты Управления финансов: </a:t>
            </a:r>
            <a:r>
              <a:rPr lang="en-US" b="0" dirty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of_tonk@mts-nn.ru</a:t>
            </a:r>
            <a:endParaRPr lang="ru-RU" b="0" dirty="0">
              <a:solidFill>
                <a:schemeClr val="tx1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857224" y="2000240"/>
            <a:ext cx="71612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r>
              <a:rPr lang="ru-RU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Информационно-аналитические материалы по бюджету  </a:t>
            </a:r>
            <a:endParaRPr lang="ru-RU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 rot="10800000" flipV="1">
            <a:off x="1403648" y="2738904"/>
            <a:ext cx="51845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http://www.tonkino.ru/byudzhet-2021-2023-god/</a:t>
            </a:r>
            <a:endParaRPr lang="ru-RU" dirty="0"/>
          </a:p>
        </p:txBody>
      </p:sp>
    </p:spTree>
    <p:custDataLst>
      <p:tags r:id="rId1"/>
    </p:custDataLst>
  </p:cSld>
  <p:clrMapOvr>
    <a:masterClrMapping/>
  </p:clrMapOvr>
  <p:transition spd="slow" advTm="432000">
    <p:push dir="u"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07504" y="-17119"/>
            <a:ext cx="9036496" cy="853832"/>
          </a:xfrm>
          <a:prstGeom prst="round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>
                <a:solidFill>
                  <a:srgbClr val="FFFFFF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 </a:t>
            </a:r>
            <a:r>
              <a:rPr lang="ru-RU" sz="2400" dirty="0" smtClean="0">
                <a:solidFill>
                  <a:srgbClr val="FFFFFF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Контактная информация Управления финансов администрации Тонкинского района</a:t>
            </a:r>
            <a:endParaRPr lang="ru-RU" sz="2400" b="0" dirty="0">
              <a:solidFill>
                <a:srgbClr val="FFFFFF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70662" name="Прямоугольник 4"/>
          <p:cNvSpPr>
            <a:spLocks noChangeArrowheads="1"/>
          </p:cNvSpPr>
          <p:nvPr/>
        </p:nvSpPr>
        <p:spPr bwMode="auto">
          <a:xfrm>
            <a:off x="8532813" y="3244850"/>
            <a:ext cx="503237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663" name="TextBox 2"/>
          <p:cNvSpPr txBox="1">
            <a:spLocks noChangeArrowheads="1"/>
          </p:cNvSpPr>
          <p:nvPr/>
        </p:nvSpPr>
        <p:spPr bwMode="auto">
          <a:xfrm>
            <a:off x="635315" y="1397793"/>
            <a:ext cx="7913688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Управление финансов администрации Тонкинского муниципального района  Нижегородской области</a:t>
            </a: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Вышестоящий орган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: Администрация Тонкинского муниципального района Нижегородской области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  <a:hlinkClick r:id="rId4"/>
              </a:rPr>
              <a:t/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  <a:hlinkClick r:id="rId4"/>
              </a:rPr>
            </a:br>
            <a:r>
              <a:rPr lang="ru-RU" b="1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Местонахождение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 Управления финансов: 606970, Нижегородская область,  р.п. Тонкино, ул. Ленина, д. 1 </a:t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b="1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Контактный телефон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: 47-4-02, 48-0-97 - факс.</a:t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b="1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Официальный сайт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: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http://www.tonkino.ru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/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Адрес электронной почты: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of_tonk@mts-nn.ru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  <a:hlinkClick r:id="rId5" action="ppaction://hlinkfile"/>
              </a:rPr>
              <a:t/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  <a:hlinkClick r:id="rId5" action="ppaction://hlinkfile"/>
              </a:rPr>
            </a:b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График работы Управления финансов: понедельник - четверг: 8.00 – 17.15; пятница: 8.00 – 16.00;</a:t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  <a:t>перерыв: 12.00 – 13.00; суббота - воскресенье: выходные дни.</a:t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Times New Roman" pitchFamily="18" charset="0"/>
              </a:rPr>
            </a:br>
            <a:endParaRPr lang="ru-RU" dirty="0">
              <a:solidFill>
                <a:schemeClr val="tx2">
                  <a:lumMod val="75000"/>
                </a:schemeClr>
              </a:solidFill>
              <a:ea typeface="Verdana" pitchFamily="34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Tm="432000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/>
          <p:cNvSpPr/>
          <p:nvPr/>
        </p:nvSpPr>
        <p:spPr>
          <a:xfrm>
            <a:off x="384065" y="2344618"/>
            <a:ext cx="5040560" cy="30123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dirty="0"/>
          </a:p>
        </p:txBody>
      </p:sp>
      <p:sp>
        <p:nvSpPr>
          <p:cNvPr id="3" name="object 15"/>
          <p:cNvSpPr>
            <a:spLocks noChangeArrowheads="1"/>
          </p:cNvSpPr>
          <p:nvPr/>
        </p:nvSpPr>
        <p:spPr bwMode="auto">
          <a:xfrm>
            <a:off x="350394" y="5157192"/>
            <a:ext cx="3013075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just"/>
            <a:endParaRPr lang="ru-RU" sz="1600" b="1" dirty="0" smtClean="0">
              <a:latin typeface="Calibri" pitchFamily="34" charset="0"/>
            </a:endParaRPr>
          </a:p>
          <a:p>
            <a:pPr algn="just"/>
            <a:endParaRPr lang="ru-RU" sz="1600" b="1" dirty="0" smtClean="0">
              <a:latin typeface="Calibri" pitchFamily="34" charset="0"/>
            </a:endParaRPr>
          </a:p>
          <a:p>
            <a:pPr algn="just"/>
            <a:r>
              <a:rPr lang="ru-RU" sz="1600" b="1" dirty="0" smtClean="0">
                <a:latin typeface="Calibri" pitchFamily="34" charset="0"/>
              </a:rPr>
              <a:t>Госпошлина</a:t>
            </a:r>
            <a:r>
              <a:rPr lang="en-US" sz="1600" b="1" dirty="0" smtClean="0">
                <a:latin typeface="Calibri" pitchFamily="34" charset="0"/>
              </a:rPr>
              <a:t> </a:t>
            </a:r>
            <a:r>
              <a:rPr lang="ru-RU" sz="1600" b="1" dirty="0" smtClean="0">
                <a:latin typeface="Calibri" pitchFamily="34" charset="0"/>
              </a:rPr>
              <a:t>гл. 25.3 Налогового кодекса РФ</a:t>
            </a:r>
          </a:p>
          <a:p>
            <a:pPr algn="just"/>
            <a:endParaRPr lang="ru-RU" sz="1600" b="1" dirty="0" smtClean="0">
              <a:latin typeface="Calibri" pitchFamily="34" charset="0"/>
            </a:endParaRPr>
          </a:p>
          <a:p>
            <a:pPr algn="just"/>
            <a:endParaRPr lang="ru-RU" sz="1600" b="1" dirty="0" smtClean="0">
              <a:latin typeface="Calibri" pitchFamily="34" charset="0"/>
            </a:endParaRPr>
          </a:p>
          <a:p>
            <a:pPr algn="just"/>
            <a:endParaRPr lang="ru-RU" sz="1600" b="1" dirty="0" smtClean="0">
              <a:latin typeface="Calibri" pitchFamily="34" charset="0"/>
            </a:endParaRPr>
          </a:p>
          <a:p>
            <a:pPr algn="just"/>
            <a:endParaRPr lang="ru-RU" sz="1600" b="1" dirty="0" smtClean="0">
              <a:latin typeface="Calibri" pitchFamily="34" charset="0"/>
            </a:endParaRPr>
          </a:p>
          <a:p>
            <a:pPr algn="just"/>
            <a:endParaRPr lang="ru-RU" sz="1600" dirty="0">
              <a:latin typeface="Calibri" pitchFamily="34" charset="0"/>
            </a:endParaRPr>
          </a:p>
        </p:txBody>
      </p:sp>
      <p:sp>
        <p:nvSpPr>
          <p:cNvPr id="4" name="object 11"/>
          <p:cNvSpPr>
            <a:spLocks noChangeArrowheads="1"/>
          </p:cNvSpPr>
          <p:nvPr/>
        </p:nvSpPr>
        <p:spPr bwMode="auto">
          <a:xfrm>
            <a:off x="350394" y="1196755"/>
            <a:ext cx="443763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2700" algn="just"/>
            <a:endParaRPr lang="ru-RU" sz="1600" b="1" dirty="0" smtClean="0">
              <a:latin typeface="Calibri" pitchFamily="34" charset="0"/>
            </a:endParaRPr>
          </a:p>
          <a:p>
            <a:pPr marL="12700" algn="just"/>
            <a:r>
              <a:rPr lang="ru-RU" sz="1600" b="1" dirty="0" smtClean="0">
                <a:latin typeface="Calibri" pitchFamily="34" charset="0"/>
              </a:rPr>
              <a:t>Налог на доходы физических лиц</a:t>
            </a:r>
            <a:r>
              <a:rPr lang="en-US" sz="1600" b="1" dirty="0" smtClean="0">
                <a:latin typeface="Calibri" pitchFamily="34" charset="0"/>
              </a:rPr>
              <a:t> </a:t>
            </a:r>
            <a:r>
              <a:rPr lang="ru-RU" sz="1600" b="1" dirty="0" smtClean="0">
                <a:latin typeface="Calibri" pitchFamily="34" charset="0"/>
              </a:rPr>
              <a:t>гл.23 Налогового кодекса РФ, ставка налога 13%,</a:t>
            </a:r>
            <a:r>
              <a:rPr lang="en-US" sz="1600" b="1" dirty="0" smtClean="0">
                <a:latin typeface="Calibri" pitchFamily="34" charset="0"/>
              </a:rPr>
              <a:t> </a:t>
            </a:r>
            <a:r>
              <a:rPr lang="ru-RU" sz="1600" b="1" dirty="0" smtClean="0">
                <a:latin typeface="Calibri" pitchFamily="34" charset="0"/>
              </a:rPr>
              <a:t>в отдельных случаях 9%, 30%</a:t>
            </a:r>
            <a:r>
              <a:rPr lang="en-US" sz="1600" b="1" dirty="0" smtClean="0">
                <a:latin typeface="Calibri" pitchFamily="34" charset="0"/>
              </a:rPr>
              <a:t> </a:t>
            </a:r>
            <a:r>
              <a:rPr lang="ru-RU" sz="1600" b="1" dirty="0" smtClean="0">
                <a:latin typeface="Calibri" pitchFamily="34" charset="0"/>
              </a:rPr>
              <a:t>и 35%</a:t>
            </a:r>
          </a:p>
          <a:p>
            <a:pPr marL="12700" algn="just"/>
            <a:endParaRPr lang="ru-RU" sz="1600" b="1" dirty="0" smtClean="0">
              <a:latin typeface="Calibri" pitchFamily="34" charset="0"/>
            </a:endParaRPr>
          </a:p>
          <a:p>
            <a:pPr marL="12700" algn="just"/>
            <a:endParaRPr lang="ru-RU" sz="1600" b="1" dirty="0">
              <a:latin typeface="Calibri" pitchFamily="34" charset="0"/>
            </a:endParaRPr>
          </a:p>
        </p:txBody>
      </p:sp>
      <p:sp>
        <p:nvSpPr>
          <p:cNvPr id="5" name="object 13"/>
          <p:cNvSpPr>
            <a:spLocks noChangeArrowheads="1"/>
          </p:cNvSpPr>
          <p:nvPr/>
        </p:nvSpPr>
        <p:spPr bwMode="auto">
          <a:xfrm>
            <a:off x="5004048" y="980728"/>
            <a:ext cx="3851920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519113" algn="just"/>
            <a:endParaRPr lang="ru-RU" sz="1600" b="1" dirty="0" smtClean="0">
              <a:latin typeface="Calibri" pitchFamily="34" charset="0"/>
            </a:endParaRPr>
          </a:p>
          <a:p>
            <a:pPr marL="519113" algn="just"/>
            <a:r>
              <a:rPr lang="ru-RU" sz="1600" b="1" dirty="0" smtClean="0">
                <a:latin typeface="Calibri" pitchFamily="34" charset="0"/>
              </a:rPr>
              <a:t>Налог на имущество физических лиц</a:t>
            </a:r>
            <a:endParaRPr lang="ru-RU" sz="1600" dirty="0" smtClean="0">
              <a:latin typeface="Calibri" pitchFamily="34" charset="0"/>
            </a:endParaRPr>
          </a:p>
          <a:p>
            <a:pPr marL="519113" algn="just"/>
            <a:r>
              <a:rPr lang="ru-RU" sz="1600" b="1" dirty="0" smtClean="0">
                <a:latin typeface="Calibri" pitchFamily="34" charset="0"/>
              </a:rPr>
              <a:t>-Жилые дома, жилые помещения, гаражи, хозяйственные строения, площадь каждого из которых не превышает 50 кв.м – от 0,2% до 0,3%;</a:t>
            </a:r>
          </a:p>
          <a:p>
            <a:pPr marL="519113" algn="just">
              <a:buFontTx/>
              <a:buChar char="-"/>
            </a:pPr>
            <a:r>
              <a:rPr lang="ru-RU" sz="1600" b="1" dirty="0" smtClean="0">
                <a:latin typeface="Calibri" pitchFamily="34" charset="0"/>
              </a:rPr>
              <a:t>объекты, кадастровая стоимость которых превышает 300 миллионов рублей – 2%;</a:t>
            </a:r>
          </a:p>
          <a:p>
            <a:pPr marL="519113" algn="just"/>
            <a:r>
              <a:rPr lang="ru-RU" sz="1600" b="1" dirty="0" smtClean="0">
                <a:latin typeface="Calibri" pitchFamily="34" charset="0"/>
              </a:rPr>
              <a:t>- прочие – 0,5%.</a:t>
            </a:r>
            <a:endParaRPr lang="ru-RU" sz="1600" dirty="0">
              <a:latin typeface="Calibri" pitchFamily="34" charset="0"/>
            </a:endParaRPr>
          </a:p>
        </p:txBody>
      </p:sp>
      <p:sp>
        <p:nvSpPr>
          <p:cNvPr id="6" name="object 13"/>
          <p:cNvSpPr>
            <a:spLocks noChangeArrowheads="1"/>
          </p:cNvSpPr>
          <p:nvPr/>
        </p:nvSpPr>
        <p:spPr bwMode="auto">
          <a:xfrm>
            <a:off x="5546110" y="3933056"/>
            <a:ext cx="3319147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93663" algn="just"/>
            <a:r>
              <a:rPr lang="ru-RU" sz="1600" b="1" dirty="0" smtClean="0">
                <a:latin typeface="Calibri" pitchFamily="34" charset="0"/>
              </a:rPr>
              <a:t>Земельный  налог Ставка налога от кадастровой стоимости земельных участков: 0,3% по</a:t>
            </a:r>
            <a:r>
              <a:rPr lang="en-US" sz="1600" b="1" dirty="0" smtClean="0">
                <a:latin typeface="Calibri" pitchFamily="34" charset="0"/>
              </a:rPr>
              <a:t> </a:t>
            </a:r>
            <a:r>
              <a:rPr lang="ru-RU" sz="1600" b="1" dirty="0" smtClean="0">
                <a:latin typeface="Calibri" pitchFamily="34" charset="0"/>
              </a:rPr>
              <a:t>участкам, занятым</a:t>
            </a:r>
            <a:r>
              <a:rPr lang="en-US" sz="1600" b="1" dirty="0" smtClean="0">
                <a:latin typeface="Calibri" pitchFamily="34" charset="0"/>
              </a:rPr>
              <a:t> </a:t>
            </a:r>
            <a:r>
              <a:rPr lang="ru-RU" sz="1600" b="1" dirty="0" smtClean="0">
                <a:latin typeface="Calibri" pitchFamily="34" charset="0"/>
              </a:rPr>
              <a:t>жилищным фондом, с/х назначения,  для личного подсобного хозяйства, дачного хозяйства; 1,5% - в отношении других участков</a:t>
            </a:r>
          </a:p>
          <a:p>
            <a:pPr marL="93663" indent="446088" algn="just"/>
            <a:endParaRPr lang="ru-RU" sz="1600" b="1" dirty="0">
              <a:latin typeface="Calibri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1" y="536"/>
            <a:ext cx="75009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Какие налоги уплачивают жители Тонкинского муниципального района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210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10734</TotalTime>
  <Words>8548</Words>
  <Application>Microsoft Office PowerPoint</Application>
  <PresentationFormat>Экран (4:3)</PresentationFormat>
  <Paragraphs>2907</Paragraphs>
  <Slides>82</Slides>
  <Notes>8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82</vt:i4>
      </vt:variant>
    </vt:vector>
  </HeadingPairs>
  <TitlesOfParts>
    <vt:vector size="85" baseType="lpstr">
      <vt:lpstr>Тема Office</vt:lpstr>
      <vt:lpstr>Диаграмма</vt:lpstr>
      <vt:lpstr>Лист</vt:lpstr>
      <vt:lpstr>Презентация PowerPoint</vt:lpstr>
      <vt:lpstr>Что такое « Бюджет для граждан»</vt:lpstr>
      <vt:lpstr>Что такое бюджет</vt:lpstr>
      <vt:lpstr>Из чего состоит бюджетная система Тонкинского муниципального района</vt:lpstr>
      <vt:lpstr>На чем основывается составление проекта районного бюджета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Что такое программный бюджет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Сколько налоговых и неналоговых доходов поступает в консолидированный бюджет района</vt:lpstr>
      <vt:lpstr>Как зачисляются налоги на территории района</vt:lpstr>
      <vt:lpstr>Презентация PowerPoint</vt:lpstr>
      <vt:lpstr>Презентация PowerPoint</vt:lpstr>
      <vt:lpstr>Из каких поступлений формируются доходы районного бюджета </vt:lpstr>
      <vt:lpstr>  Структура доходов районного бюджета </vt:lpstr>
      <vt:lpstr>Презентация PowerPoint</vt:lpstr>
      <vt:lpstr>Презентация PowerPoint</vt:lpstr>
      <vt:lpstr>Сколько средств районного бюджета в 2021 году распределено в рамках муниципальных программ </vt:lpstr>
      <vt:lpstr>Сколько средств районного бюджета в 2022 году распределено в рамках муниципальных программ </vt:lpstr>
      <vt:lpstr>Сколько средств районного бюджета в 2023 году распределено в рамках муниципальных программ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Муниципальная программа «Развитие образования Тонкинского муниципального района» </vt:lpstr>
      <vt:lpstr>МП «Развитие физической культуры и спорта в Тонкинском муниципальном районе Нижегородской области на 2021-2023 годы».</vt:lpstr>
      <vt:lpstr>Презентация PowerPoint</vt:lpstr>
      <vt:lpstr>МП "Обеспечение населения Тонкинского муниципального района доступным и комфортным жильем на 2021-2023 годы»</vt:lpstr>
      <vt:lpstr>Индикаторы достижения цели и показатели непосредственных результатов программы</vt:lpstr>
      <vt:lpstr>Презентация PowerPoint</vt:lpstr>
      <vt:lpstr>Презентация PowerPoint</vt:lpstr>
      <vt:lpstr>Презентация PowerPoint</vt:lpstr>
      <vt:lpstr>Презентация PowerPoint</vt:lpstr>
      <vt:lpstr>МП  «Развитие  культуры Тонкинского муниципального района на 2021-2023 годы» </vt:lpstr>
      <vt:lpstr>Презентация PowerPoint</vt:lpstr>
      <vt:lpstr>Индикаторы достижения целей и непосредственных результатов  муниципальной программы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 формируются и используются средства дорожных фондов консолидированного бюджета района</vt:lpstr>
      <vt:lpstr>Финансовая помощь нижестоящим бюджетам на исполнение собственных полномочий </vt:lpstr>
      <vt:lpstr>Презентация PowerPoint</vt:lpstr>
      <vt:lpstr>Собственные доходы поселений в 2021 году  в расчете на 1 жителя до и после предоставления финансовой помощи на 2021 год, тыс. рублей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Отдел экономики и прогнозирования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Какие показатели характеризуют наш район в 2013 году</dc:title>
  <dc:creator>Ольга Анатольевна</dc:creator>
  <cp:lastModifiedBy>sisadmin</cp:lastModifiedBy>
  <cp:revision>1180</cp:revision>
  <cp:lastPrinted>2020-11-23T10:48:23Z</cp:lastPrinted>
  <dcterms:created xsi:type="dcterms:W3CDTF">2013-11-18T10:33:29Z</dcterms:created>
  <dcterms:modified xsi:type="dcterms:W3CDTF">2021-02-26T05:18:13Z</dcterms:modified>
</cp:coreProperties>
</file>