
<file path=[Content_Types].xml><?xml version="1.0" encoding="utf-8"?>
<Types xmlns="http://schemas.openxmlformats.org/package/2006/content-types"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6" r:id="rId1"/>
  </p:sldMasterIdLst>
  <p:notesMasterIdLst>
    <p:notesMasterId r:id="rId28"/>
  </p:notesMasterIdLst>
  <p:sldIdLst>
    <p:sldId id="281" r:id="rId2"/>
    <p:sldId id="256" r:id="rId3"/>
    <p:sldId id="304" r:id="rId4"/>
    <p:sldId id="324" r:id="rId5"/>
    <p:sldId id="305" r:id="rId6"/>
    <p:sldId id="332" r:id="rId7"/>
    <p:sldId id="293" r:id="rId8"/>
    <p:sldId id="294" r:id="rId9"/>
    <p:sldId id="301" r:id="rId10"/>
    <p:sldId id="327" r:id="rId11"/>
    <p:sldId id="263" r:id="rId12"/>
    <p:sldId id="333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34" r:id="rId25"/>
    <p:sldId id="329" r:id="rId26"/>
    <p:sldId id="335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CB4"/>
    <a:srgbClr val="B40000"/>
    <a:srgbClr val="FFFFFF"/>
    <a:srgbClr val="A50F28"/>
    <a:srgbClr val="057AA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7" autoAdjust="0"/>
    <p:restoredTop sz="94452" autoAdjust="0"/>
  </p:normalViewPr>
  <p:slideViewPr>
    <p:cSldViewPr>
      <p:cViewPr>
        <p:scale>
          <a:sx n="70" d="100"/>
          <a:sy n="70" d="100"/>
        </p:scale>
        <p:origin x="-2826" y="-9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44;&#1080;&#1072;&#1075;&#1088;&#1072;&#1084;&#1084;&#1099;%20&#1076;&#1083;&#1103;%20&#1087;&#1091;&#1073;&#1083;.%20&#1089;&#1083;&#1091;&#1096;&#1072;&#1085;&#1080;&#1081;%20(&#1076;&#1086;&#1093;)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76;&#1080;&#1072;&#1075;&#1088;&#1072;&#1084;&#1084;&#1099;%20&#1082;&#1088;&#1077;&#1076;&#1080;&#1090;&#1086;&#1088;&#1082;&#1072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76;&#1080;&#1072;&#1075;&#1088;&#1072;&#1084;&#1084;&#1099;%202021%20&#1088;&#1072;&#1089;&#1093;&#1086;&#1076;&#1099;%20&#1088;&#1072;&#1081;&#1086;&#1085;&#1085;&#1086;&#1075;&#1086;%20&#1073;&#1102;&#1076;&#1078;&#1077;&#1090;&#1072;.xlsx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76;&#1080;&#1072;&#1075;&#1088;&#1072;&#1084;&#1084;&#1099;%202021%20&#1088;&#1072;&#1089;&#1093;&#1086;&#1076;&#1099;%20&#1088;&#1072;&#1081;&#1086;&#1085;&#1085;&#1086;&#1075;&#1086;%20&#1073;&#1102;&#1076;&#1078;&#1077;&#1090;&#1072;.xlsx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76;&#1080;&#1072;&#1075;&#1088;&#1072;&#1084;&#1084;&#1099;%202021%20&#1088;&#1072;&#1089;&#1093;&#1086;&#1076;&#1099;%20&#1088;&#1072;&#1081;&#1086;&#1085;&#1085;&#1086;&#1075;&#1086;%20&#1073;&#1102;&#1076;&#1078;&#1077;&#1090;&#1072;.xlsx" TargetMode="External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76;&#1080;&#1072;&#1075;&#1088;&#1072;&#1084;&#1084;&#1099;%202021%20&#1088;&#1072;&#1089;&#1093;&#1086;&#1076;&#1099;%20&#1088;&#1072;&#1081;&#1086;&#1085;&#1085;&#1086;&#1075;&#1086;%20&#1073;&#1102;&#1076;&#1078;&#1077;&#1090;&#1072;.xlsx" TargetMode="External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76;&#1080;&#1072;&#1075;&#1088;&#1072;&#1084;&#1084;&#1099;%202021%20&#1088;&#1072;&#1089;&#1093;&#1086;&#1076;&#1099;%20&#1088;&#1072;&#1081;&#1086;&#1085;&#1085;&#1086;&#1075;&#1086;%20&#1073;&#1102;&#1076;&#1078;&#1077;&#1090;&#1072;.xlsx" TargetMode="External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40;&#1055;&#1050;,%20&#1085;&#1072;&#1094;&#1087;&#1088;&#1086;&#1077;&#1082;&#1090;&#1099;%202021%20&#1075;&#1086;&#1076;.xlsx" TargetMode="External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2\&#1054;&#1073;&#1097;&#1072;&#1103;\&#1052;&#1086;&#1080;%20&#1076;&#1086;&#1082;&#1091;&#1084;&#1077;&#1085;&#1090;&#1099;\&#1041;&#1102;&#1076;&#1078;&#1077;&#1090;%202021\&#1043;&#1086;&#1076;&#1086;&#1074;&#1086;&#1081;%20&#1086;&#1090;&#1095;&#1077;&#1090;\&#1054;&#1090;&#1095;&#1077;&#1090;%20&#1074;%20&#1047;&#1077;&#1084;&#1089;&#1082;&#1086;&#1077;%20&#1079;&#1072;%202021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76;&#1080;&#1072;&#1075;&#1088;&#1072;&#1084;&#1084;&#1099;%20&#1082;&#1088;&#1077;&#1076;&#1080;&#1090;&#1086;&#1088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57"/>
      <c:rotY val="1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CFFFF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CFFFF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0031023784901758"/>
          <c:y val="1.6949152542372881E-2"/>
          <c:w val="0.88831437435367111"/>
          <c:h val="0.8525423728813559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'1 динамика таблица'!$A$10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dLbls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 динамика таблица'!$B$9:$D$9</c:f>
              <c:strCache>
                <c:ptCount val="3"/>
                <c:pt idx="0">
                  <c:v>доходы  всего</c:v>
                </c:pt>
                <c:pt idx="1">
                  <c:v>безвозмездные</c:v>
                </c:pt>
                <c:pt idx="2">
                  <c:v>собственные доходы</c:v>
                </c:pt>
              </c:strCache>
            </c:strRef>
          </c:cat>
          <c:val>
            <c:numRef>
              <c:f>'1 динамика таблица'!$B$10:$D$10</c:f>
            </c:numRef>
          </c:val>
        </c:ser>
        <c:ser>
          <c:idx val="1"/>
          <c:order val="1"/>
          <c:tx>
            <c:strRef>
              <c:f>'1 динамика таблица'!$A$11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dLbls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 динамика таблица'!$B$9:$D$9</c:f>
              <c:strCache>
                <c:ptCount val="3"/>
                <c:pt idx="0">
                  <c:v>доходы  всего</c:v>
                </c:pt>
                <c:pt idx="1">
                  <c:v>безвозмездные</c:v>
                </c:pt>
                <c:pt idx="2">
                  <c:v>собственные доходы</c:v>
                </c:pt>
              </c:strCache>
            </c:strRef>
          </c:cat>
          <c:val>
            <c:numRef>
              <c:f>'1 динамика таблица'!$B$11:$D$11</c:f>
            </c:numRef>
          </c:val>
        </c:ser>
        <c:ser>
          <c:idx val="2"/>
          <c:order val="2"/>
          <c:tx>
            <c:strRef>
              <c:f>'1 динамика таблица'!$A$12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6.8506544297856811E-4"/>
                  <c:y val="0.39712813171080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331516921312495E-3"/>
                  <c:y val="0.302386184681460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728485512158662E-3"/>
                  <c:y val="0.11016660701503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 динамика таблица'!$B$9:$D$9</c:f>
              <c:strCache>
                <c:ptCount val="3"/>
                <c:pt idx="0">
                  <c:v>доходы  всего</c:v>
                </c:pt>
                <c:pt idx="1">
                  <c:v>безвозмездные</c:v>
                </c:pt>
                <c:pt idx="2">
                  <c:v>собственные доходы</c:v>
                </c:pt>
              </c:strCache>
            </c:strRef>
          </c:cat>
          <c:val>
            <c:numRef>
              <c:f>'1 динамика таблица'!$B$12:$D$12</c:f>
              <c:numCache>
                <c:formatCode>#,##0</c:formatCode>
                <c:ptCount val="3"/>
                <c:pt idx="0">
                  <c:v>411428</c:v>
                </c:pt>
                <c:pt idx="1">
                  <c:v>337210</c:v>
                </c:pt>
                <c:pt idx="2">
                  <c:v>74218</c:v>
                </c:pt>
              </c:numCache>
            </c:numRef>
          </c:val>
        </c:ser>
        <c:ser>
          <c:idx val="3"/>
          <c:order val="3"/>
          <c:tx>
            <c:strRef>
              <c:f>'1 динамика таблица'!$A$13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6666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9327666823103812E-3"/>
                  <c:y val="0.47954545454545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044150110375275E-3"/>
                  <c:y val="0.37970186113099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173419547723108E-3"/>
                  <c:y val="0.12090765926986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 динамика таблица'!$B$9:$D$9</c:f>
              <c:strCache>
                <c:ptCount val="3"/>
                <c:pt idx="0">
                  <c:v>доходы  всего</c:v>
                </c:pt>
                <c:pt idx="1">
                  <c:v>безвозмездные</c:v>
                </c:pt>
                <c:pt idx="2">
                  <c:v>собственные доходы</c:v>
                </c:pt>
              </c:strCache>
            </c:strRef>
          </c:cat>
          <c:val>
            <c:numRef>
              <c:f>'1 динамика таблица'!$B$13:$D$13</c:f>
              <c:numCache>
                <c:formatCode>#,##0</c:formatCode>
                <c:ptCount val="3"/>
                <c:pt idx="0">
                  <c:v>474017</c:v>
                </c:pt>
                <c:pt idx="1">
                  <c:v>391885</c:v>
                </c:pt>
                <c:pt idx="2">
                  <c:v>82132</c:v>
                </c:pt>
              </c:numCache>
            </c:numRef>
          </c:val>
        </c:ser>
        <c:ser>
          <c:idx val="4"/>
          <c:order val="4"/>
          <c:tx>
            <c:strRef>
              <c:f>'1 динамика таблица'!$A$14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0406389598651162E-3"/>
                  <c:y val="0.374510200429491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3580504423702E-4"/>
                  <c:y val="0.25509037222619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455293667761729E-3"/>
                  <c:y val="0.115882247673586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 rot="-5400000" vert="horz"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 динамика таблица'!$B$9:$D$9</c:f>
              <c:strCache>
                <c:ptCount val="3"/>
                <c:pt idx="0">
                  <c:v>доходы  всего</c:v>
                </c:pt>
                <c:pt idx="1">
                  <c:v>безвозмездные</c:v>
                </c:pt>
                <c:pt idx="2">
                  <c:v>собственные доходы</c:v>
                </c:pt>
              </c:strCache>
            </c:strRef>
          </c:cat>
          <c:val>
            <c:numRef>
              <c:f>'1 динамика таблица'!$B$14:$D$14</c:f>
              <c:numCache>
                <c:formatCode>#,##0</c:formatCode>
                <c:ptCount val="3"/>
                <c:pt idx="0">
                  <c:v>396487</c:v>
                </c:pt>
                <c:pt idx="1">
                  <c:v>312233</c:v>
                </c:pt>
                <c:pt idx="2">
                  <c:v>84254</c:v>
                </c:pt>
              </c:numCache>
            </c:numRef>
          </c:val>
        </c:ser>
        <c:ser>
          <c:idx val="5"/>
          <c:order val="5"/>
          <c:tx>
            <c:strRef>
              <c:f>'1 динамика таблица'!$A$15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66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6.3600493646903409E-3"/>
                  <c:y val="0.40710307802433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9050772626931571E-3"/>
                  <c:y val="0.28550554760200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9902400444977492E-3"/>
                  <c:y val="0.131783285612025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'1 динамика таблица'!$B$15:$D$15</c:f>
              <c:numCache>
                <c:formatCode>#,##0</c:formatCode>
                <c:ptCount val="3"/>
                <c:pt idx="0">
                  <c:v>419224</c:v>
                </c:pt>
                <c:pt idx="1">
                  <c:v>327737</c:v>
                </c:pt>
                <c:pt idx="2">
                  <c:v>91487</c:v>
                </c:pt>
              </c:numCache>
            </c:numRef>
          </c:val>
        </c:ser>
        <c:ser>
          <c:idx val="6"/>
          <c:order val="6"/>
          <c:tx>
            <c:strRef>
              <c:f>'1 динамика таблица'!$A$16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CC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7610158001772959E-4"/>
                  <c:y val="0.441280601288475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370096122090701E-3"/>
                  <c:y val="0.313897637795275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6004675740036819E-3"/>
                  <c:y val="0.141704008589835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'1 динамика таблица'!$B$16:$D$16</c:f>
              <c:numCache>
                <c:formatCode>#,##0</c:formatCode>
                <c:ptCount val="3"/>
                <c:pt idx="0">
                  <c:v>442330</c:v>
                </c:pt>
                <c:pt idx="1">
                  <c:v>342398</c:v>
                </c:pt>
                <c:pt idx="2">
                  <c:v>99932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5598208"/>
        <c:axId val="87390400"/>
        <c:axId val="0"/>
      </c:bar3DChart>
      <c:catAx>
        <c:axId val="4559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7390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739040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55982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1597334480540923E-2"/>
          <c:y val="0.94269506084466714"/>
          <c:w val="0.89251859866854388"/>
          <c:h val="5.1851109520400861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70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740863787375414"/>
          <c:y val="0.34918478260869562"/>
          <c:w val="0.44435215946843853"/>
          <c:h val="0.42798913043478259"/>
        </c:manualLayout>
      </c:layout>
      <c:ofPieChart>
        <c:ofPieType val="bar"/>
        <c:varyColors val="1"/>
        <c:ser>
          <c:idx val="0"/>
          <c:order val="0"/>
          <c:tx>
            <c:strRef>
              <c:f>'таб. консол.'!$D$7</c:f>
              <c:strCache>
                <c:ptCount val="1"/>
                <c:pt idx="0">
                  <c:v>Структура, %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80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00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1.2227534951863813E-2"/>
                  <c:y val="-1.803716056116231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2098192108007163E-2"/>
                  <c:y val="-3.31501187905863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2438922309813935E-2"/>
                  <c:y val="-2.4183285647939565E-2"/>
                </c:manualLayout>
              </c:layout>
              <c:tx>
                <c:rich>
                  <a:bodyPr/>
                  <a:lstStyle/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Arial Cyr"/>
                        <a:ea typeface="Arial Cyr"/>
                        <a:cs typeface="Arial Cyr"/>
                      </a:defRPr>
                    </a:pPr>
                    <a:r>
                      <a:rPr lang="ru-RU" dirty="0"/>
                      <a:t>дотации
</a:t>
                    </a:r>
                    <a:r>
                      <a:rPr lang="ru-RU" dirty="0" smtClean="0"/>
                      <a:t>31%</a:t>
                    </a:r>
                    <a:endParaRPr lang="ru-RU" dirty="0"/>
                  </a:p>
                </c:rich>
              </c:tx>
              <c:spPr>
                <a:noFill/>
                <a:ln w="25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673403065066354E-2"/>
                  <c:y val="-2.72544587905099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2.7705058896849717E-2"/>
                  <c:y val="-8.774373531767229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0395804598427008"/>
                  <c:y val="0.107699329425818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12977819664627441"/>
                  <c:y val="-0.28109840944453829"/>
                </c:manualLayout>
              </c:layout>
              <c:tx>
                <c:rich>
                  <a:bodyPr/>
                  <a:lstStyle/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Arial Cyr"/>
                        <a:ea typeface="Arial Cyr"/>
                        <a:cs typeface="Arial Cyr"/>
                      </a:defRPr>
                    </a:pPr>
                    <a:r>
                      <a:rPr lang="ru-RU" dirty="0"/>
                      <a:t>Безвозмездные поступления
</a:t>
                    </a:r>
                    <a:r>
                      <a:rPr lang="ru-RU" dirty="0" smtClean="0"/>
                      <a:t>78%</a:t>
                    </a:r>
                    <a:endParaRPr lang="ru-RU" dirty="0"/>
                  </a:p>
                </c:rich>
              </c:tx>
              <c:spPr>
                <a:noFill/>
                <a:ln w="25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'таб. консол.'!$C$8:$C$13</c:f>
              <c:strCache>
                <c:ptCount val="6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дотации</c:v>
                </c:pt>
                <c:pt idx="3">
                  <c:v>субвенции</c:v>
                </c:pt>
                <c:pt idx="4">
                  <c:v>субсидии</c:v>
                </c:pt>
                <c:pt idx="5">
                  <c:v>иные межбюджетные трансферты</c:v>
                </c:pt>
              </c:strCache>
            </c:strRef>
          </c:cat>
          <c:val>
            <c:numRef>
              <c:f>'таб. консол.'!$D$8:$D$13</c:f>
              <c:numCache>
                <c:formatCode>0</c:formatCode>
                <c:ptCount val="6"/>
                <c:pt idx="0">
                  <c:v>21</c:v>
                </c:pt>
                <c:pt idx="1">
                  <c:v>1</c:v>
                </c:pt>
                <c:pt idx="2">
                  <c:v>31</c:v>
                </c:pt>
                <c:pt idx="3">
                  <c:v>29</c:v>
                </c:pt>
                <c:pt idx="4">
                  <c:v>15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30"/>
        <c:splitType val="pos"/>
        <c:splitPos val="4"/>
        <c:secondPieSize val="75"/>
        <c:serLines>
          <c:spPr>
            <a:ln w="3175">
              <a:solidFill>
                <a:srgbClr val="000000"/>
              </a:solidFill>
              <a:prstDash val="solid"/>
            </a:ln>
          </c:spPr>
        </c:serLines>
      </c:of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3175">
      <a:solidFill>
        <a:srgbClr val="000000"/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52746776187778E-2"/>
          <c:y val="2.1977059646789133E-2"/>
          <c:w val="0.91304725322381219"/>
          <c:h val="0.9022503543255341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табл.18!$B$5</c:f>
              <c:strCache>
                <c:ptCount val="1"/>
                <c:pt idx="0">
                  <c:v>+ Профицит,    (- дефицит ), тыс. руб.</c:v>
                </c:pt>
              </c:strCache>
            </c:strRef>
          </c:tx>
          <c:spPr>
            <a:solidFill>
              <a:srgbClr val="993366"/>
            </a:solidFill>
            <a:ln w="25756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5.0101484896154819E-2"/>
                  <c:y val="1.41768741311848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280221605935111E-2"/>
                  <c:y val="-6.13072041394290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1283677523147556E-2"/>
                  <c:y val="-9.001732799362765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265182173207287E-2"/>
                  <c:y val="-2.84159942870461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4469938578407569E-3"/>
                  <c:y val="-4.71650441373906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030855314953174E-2"/>
                  <c:y val="-5.0581735272103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56006">
                <a:noFill/>
              </a:ln>
            </c:spPr>
            <c:txPr>
              <a:bodyPr/>
              <a:lstStyle/>
              <a:p>
                <a:pPr>
                  <a:defRPr b="1" i="0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табл.18!$A$6:$A$11</c:f>
              <c:strCache>
                <c:ptCount val="6"/>
                <c:pt idx="0">
                  <c:v>Б.Содомовская с/администрация</c:v>
                </c:pt>
                <c:pt idx="1">
                  <c:v>Бердниковская с/администрация</c:v>
                </c:pt>
                <c:pt idx="2">
                  <c:v>Вязовская      с/администрация</c:v>
                </c:pt>
                <c:pt idx="3">
                  <c:v>Пакалевская       с/администрация</c:v>
                </c:pt>
                <c:pt idx="4">
                  <c:v>Тонкинская с/администрация</c:v>
                </c:pt>
                <c:pt idx="5">
                  <c:v>Муниципальный район </c:v>
                </c:pt>
              </c:strCache>
            </c:strRef>
          </c:cat>
          <c:val>
            <c:numRef>
              <c:f>табл.18!$B$6:$B$11</c:f>
              <c:numCache>
                <c:formatCode>#,##0</c:formatCode>
                <c:ptCount val="6"/>
                <c:pt idx="0">
                  <c:v>-74</c:v>
                </c:pt>
                <c:pt idx="1">
                  <c:v>-939</c:v>
                </c:pt>
                <c:pt idx="2">
                  <c:v>-47</c:v>
                </c:pt>
                <c:pt idx="3">
                  <c:v>-34</c:v>
                </c:pt>
                <c:pt idx="4">
                  <c:v>488</c:v>
                </c:pt>
                <c:pt idx="5">
                  <c:v>-2157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084288"/>
        <c:axId val="45927232"/>
      </c:barChart>
      <c:catAx>
        <c:axId val="3508428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6438">
            <a:solidFill>
              <a:srgbClr val="000000"/>
            </a:solidFill>
            <a:prstDash val="solid"/>
          </a:ln>
        </c:spPr>
        <c:txPr>
          <a:bodyPr rot="5400000" vert="horz"/>
          <a:lstStyle/>
          <a:p>
            <a:pPr rtl="0">
              <a:defRPr sz="1500" b="1" i="0" baseline="0">
                <a:latin typeface="Arial" pitchFamily="34" charset="0"/>
              </a:defRPr>
            </a:pPr>
            <a:endParaRPr lang="ru-RU"/>
          </a:p>
        </c:txPr>
        <c:crossAx val="459272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5927232"/>
        <c:scaling>
          <c:orientation val="minMax"/>
          <c:max val="9000"/>
          <c:min val="-5000"/>
        </c:scaling>
        <c:delete val="0"/>
        <c:axPos val="l"/>
        <c:numFmt formatCode="#,##0" sourceLinked="1"/>
        <c:majorTickMark val="cross"/>
        <c:minorTickMark val="none"/>
        <c:tickLblPos val="nextTo"/>
        <c:spPr>
          <a:ln w="643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baseline="0"/>
            </a:pPr>
            <a:endParaRPr lang="ru-RU"/>
          </a:p>
        </c:txPr>
        <c:crossAx val="35084288"/>
        <c:crosses val="autoZero"/>
        <c:crossBetween val="between"/>
        <c:majorUnit val="2000"/>
        <c:minorUnit val="200"/>
      </c:valAx>
      <c:spPr>
        <a:noFill/>
        <a:ln w="25756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9.6016329714079807E-2"/>
          <c:y val="0.92362412772200242"/>
          <c:w val="0.78098851493787447"/>
          <c:h val="5.1246946909442113E-2"/>
        </c:manualLayout>
      </c:layout>
      <c:overlay val="0"/>
      <c:spPr>
        <a:noFill/>
        <a:ln w="51512">
          <a:noFill/>
        </a:ln>
      </c:spPr>
      <c:txPr>
        <a:bodyPr/>
        <a:lstStyle/>
        <a:p>
          <a:pPr>
            <a:defRPr sz="1400" b="1" i="0" baseline="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solidFill>
                  <a:srgbClr val="FF0000"/>
                </a:solidFill>
                <a:latin typeface="Arial Narrow" panose="020B0606020202030204" pitchFamily="34" charset="0"/>
              </a:defRPr>
            </a:pPr>
            <a:r>
              <a:rPr lang="ru-RU" sz="2400">
                <a:solidFill>
                  <a:srgbClr val="FF0000"/>
                </a:solidFill>
                <a:latin typeface="Arial Narrow" panose="020B0606020202030204" pitchFamily="34" charset="0"/>
              </a:rPr>
              <a:t>Кредиторская задолженность консолидированного бюджета,</a:t>
            </a:r>
            <a:r>
              <a:rPr lang="ru-RU" sz="2400" baseline="0">
                <a:solidFill>
                  <a:srgbClr val="FF0000"/>
                </a:solidFill>
                <a:latin typeface="Arial Narrow" panose="020B0606020202030204" pitchFamily="34" charset="0"/>
              </a:rPr>
              <a:t> тыс. руб.</a:t>
            </a:r>
            <a:endParaRPr lang="ru-RU" sz="2400">
              <a:solidFill>
                <a:srgbClr val="FF0000"/>
              </a:solidFill>
              <a:latin typeface="Arial Narrow" panose="020B0606020202030204" pitchFamily="34" charset="0"/>
            </a:endParaRPr>
          </a:p>
        </c:rich>
      </c:tx>
      <c:layout>
        <c:manualLayout>
          <c:xMode val="edge"/>
          <c:yMode val="edge"/>
          <c:x val="0.1303162713533491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9236187445653362E-2"/>
          <c:y val="9.7889652123070867E-2"/>
          <c:w val="0.93267699276568072"/>
          <c:h val="0.85004736553840843"/>
        </c:manualLayout>
      </c:layout>
      <c:lineChart>
        <c:grouping val="standard"/>
        <c:varyColors val="0"/>
        <c:ser>
          <c:idx val="0"/>
          <c:order val="0"/>
          <c:tx>
            <c:strRef>
              <c:f>кредиторка!$A$9</c:f>
              <c:strCache>
                <c:ptCount val="1"/>
                <c:pt idx="0">
                  <c:v>Кредиторская задолженность консолидированного бюджета ОМСУ и казенных учреждений</c:v>
                </c:pt>
              </c:strCache>
            </c:strRef>
          </c:tx>
          <c:dLbls>
            <c:dLbl>
              <c:idx val="0"/>
              <c:layout>
                <c:manualLayout>
                  <c:x val="-4.6429354103987783E-2"/>
                  <c:y val="-1.5410223039930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950517123042861E-2"/>
                  <c:y val="-1.7007420420930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085470085470085E-2"/>
                  <c:y val="-4.3749999999999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042735042735043E-2"/>
                  <c:y val="-2.9166666666666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8898121403192184E-3"/>
                  <c:y val="-4.6174204087213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1025641025641026E-3"/>
                  <c:y val="-3.749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8376068376068376E-3"/>
                  <c:y val="-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кредиторка!$B$8:$F$8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кредиторка!$B$9:$F$9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135</c:v>
                </c:pt>
                <c:pt idx="3">
                  <c:v>237</c:v>
                </c:pt>
                <c:pt idx="4">
                  <c:v>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кредиторка!$A$10</c:f>
              <c:strCache>
                <c:ptCount val="1"/>
                <c:pt idx="0">
                  <c:v>Кредиторская задолженность консолидированного бюджета бюджетных учреждений</c:v>
                </c:pt>
              </c:strCache>
            </c:strRef>
          </c:tx>
          <c:dLbls>
            <c:dLbl>
              <c:idx val="0"/>
              <c:layout>
                <c:manualLayout>
                  <c:x val="-4.6495726495726496E-2"/>
                  <c:y val="-3.1249999999999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620808801371752E-2"/>
                  <c:y val="-4.0454601503373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35042735042735E-3"/>
                  <c:y val="-3.9583333333333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675213675213675E-3"/>
                  <c:y val="-3.3333333333333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982905982905983E-2"/>
                  <c:y val="-2.9166666666666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8.2051282051282051E-3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кредиторка!$B$8:$F$8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кредиторка!$B$10:$F$10</c:f>
              <c:numCache>
                <c:formatCode>General</c:formatCode>
                <c:ptCount val="5"/>
                <c:pt idx="0">
                  <c:v>39.799999999999997</c:v>
                </c:pt>
                <c:pt idx="1">
                  <c:v>0</c:v>
                </c:pt>
                <c:pt idx="2">
                  <c:v>426</c:v>
                </c:pt>
                <c:pt idx="3">
                  <c:v>597</c:v>
                </c:pt>
                <c:pt idx="4">
                  <c:v>432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600256"/>
        <c:axId val="87388096"/>
      </c:lineChart>
      <c:catAx>
        <c:axId val="45600256"/>
        <c:scaling>
          <c:orientation val="minMax"/>
        </c:scaling>
        <c:delete val="0"/>
        <c:axPos val="b"/>
        <c:majorTickMark val="out"/>
        <c:minorTickMark val="none"/>
        <c:tickLblPos val="nextTo"/>
        <c:crossAx val="87388096"/>
        <c:crosses val="autoZero"/>
        <c:auto val="1"/>
        <c:lblAlgn val="ctr"/>
        <c:lblOffset val="100"/>
        <c:noMultiLvlLbl val="0"/>
      </c:catAx>
      <c:valAx>
        <c:axId val="8738809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45600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038068041905464E-2"/>
          <c:y val="9.9395396848457621E-2"/>
          <c:w val="0.33300763147180862"/>
          <c:h val="0.26104437090767851"/>
        </c:manualLayout>
      </c:layout>
      <c:overlay val="0"/>
      <c:txPr>
        <a:bodyPr/>
        <a:lstStyle/>
        <a:p>
          <a:pPr>
            <a:defRPr sz="1400">
              <a:latin typeface="Arial Narrow" panose="020B0606020202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546686359511419"/>
          <c:y val="0.29618430170161536"/>
          <c:w val="0.6794961531133038"/>
          <c:h val="0.6666441783633279"/>
        </c:manualLayout>
      </c:layout>
      <c:pie3DChart>
        <c:varyColors val="1"/>
        <c:ser>
          <c:idx val="0"/>
          <c:order val="0"/>
          <c:tx>
            <c:strRef>
              <c:f>Бюджет!$C$4</c:f>
              <c:strCache>
                <c:ptCount val="1"/>
                <c:pt idx="0">
                  <c:v>Исполнение 2021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9.669128747785255E-2"/>
                  <c:y val="-0.1930122132392276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6674251162996218E-2"/>
                  <c:y val="-0.2575251585469435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7.7792658495706199E-2"/>
                  <c:y val="-1.2593503937007875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2884417556284883E-2"/>
                  <c:y val="9.326684012131579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4.1942593685808166E-3"/>
                  <c:y val="0.2956008858267716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33701175346611034"/>
                  <c:y val="-5.215667867984002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4.6138332346810709E-2"/>
                  <c:y val="0.1550052579880593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11642130755249609"/>
                  <c:y val="4.970108900563814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0.10290685422454045"/>
                  <c:y val="-0.1289286765123875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4.622990528500185E-2"/>
                  <c:y val="-0.2831282054035857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7.5812404883540227E-2"/>
                  <c:y val="-0.1606958122889227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7.3483088733326707E-2"/>
                  <c:y val="-0.1795970373585465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Бюджет!$B$5:$B$16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Бюджет!$C$5:$C$16</c:f>
              <c:numCache>
                <c:formatCode>#,##0.0</c:formatCode>
                <c:ptCount val="12"/>
                <c:pt idx="0">
                  <c:v>50626.3</c:v>
                </c:pt>
                <c:pt idx="1">
                  <c:v>375.5</c:v>
                </c:pt>
                <c:pt idx="2">
                  <c:v>4576.6000000000004</c:v>
                </c:pt>
                <c:pt idx="3">
                  <c:v>42507</c:v>
                </c:pt>
                <c:pt idx="4">
                  <c:v>32660.3</c:v>
                </c:pt>
                <c:pt idx="5">
                  <c:v>187130.5</c:v>
                </c:pt>
                <c:pt idx="6">
                  <c:v>49210.3</c:v>
                </c:pt>
                <c:pt idx="7">
                  <c:v>14370.1</c:v>
                </c:pt>
                <c:pt idx="8">
                  <c:v>3824.5</c:v>
                </c:pt>
                <c:pt idx="9">
                  <c:v>1789.2</c:v>
                </c:pt>
                <c:pt idx="11">
                  <c:v>49364.4</c:v>
                </c:pt>
              </c:numCache>
            </c:numRef>
          </c:val>
        </c:ser>
        <c:ser>
          <c:idx val="1"/>
          <c:order val="1"/>
          <c:tx>
            <c:strRef>
              <c:f>Бюджет!$D$4</c:f>
              <c:strCache>
                <c:ptCount val="1"/>
                <c:pt idx="0">
                  <c:v>Структура расходов 2021 года</c:v>
                </c:pt>
              </c:strCache>
            </c:strRef>
          </c:tx>
          <c:explosion val="25"/>
          <c:cat>
            <c:strRef>
              <c:f>Бюджет!$B$5:$B$16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Бюджет!$D$5:$D$16</c:f>
              <c:numCache>
                <c:formatCode>#,##0</c:formatCode>
                <c:ptCount val="12"/>
                <c:pt idx="0">
                  <c:v>12</c:v>
                </c:pt>
                <c:pt idx="1">
                  <c:v>0</c:v>
                </c:pt>
                <c:pt idx="2">
                  <c:v>1</c:v>
                </c:pt>
                <c:pt idx="3">
                  <c:v>10</c:v>
                </c:pt>
                <c:pt idx="4">
                  <c:v>7</c:v>
                </c:pt>
                <c:pt idx="5">
                  <c:v>43</c:v>
                </c:pt>
                <c:pt idx="6">
                  <c:v>11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'табл по соцсфере'!$B$2</c:f>
              <c:strCache>
                <c:ptCount val="1"/>
                <c:pt idx="0">
                  <c:v>Расходы бюджета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'табл по соцсфере'!$A$3:$A$7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'табл по соцсфере'!$B$3:$B$7</c:f>
              <c:numCache>
                <c:formatCode>General</c:formatCode>
                <c:ptCount val="5"/>
                <c:pt idx="0">
                  <c:v>420756</c:v>
                </c:pt>
                <c:pt idx="1">
                  <c:v>469451</c:v>
                </c:pt>
                <c:pt idx="2">
                  <c:v>394560</c:v>
                </c:pt>
                <c:pt idx="3">
                  <c:v>411704</c:v>
                </c:pt>
                <c:pt idx="4">
                  <c:v>436434.7</c:v>
                </c:pt>
              </c:numCache>
            </c:numRef>
          </c:val>
        </c:ser>
        <c:ser>
          <c:idx val="1"/>
          <c:order val="1"/>
          <c:tx>
            <c:strRef>
              <c:f>'табл по соцсфере'!$C$2</c:f>
              <c:strCache>
                <c:ptCount val="1"/>
                <c:pt idx="0">
                  <c:v>Расходы на соцсферу 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'табл по соцсфере'!$A$3:$A$7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'табл по соцсфере'!$C$3:$C$7</c:f>
              <c:numCache>
                <c:formatCode>General</c:formatCode>
                <c:ptCount val="5"/>
                <c:pt idx="0">
                  <c:v>289813</c:v>
                </c:pt>
                <c:pt idx="1">
                  <c:v>338807</c:v>
                </c:pt>
                <c:pt idx="2">
                  <c:v>240835</c:v>
                </c:pt>
                <c:pt idx="3">
                  <c:v>258815</c:v>
                </c:pt>
                <c:pt idx="4">
                  <c:v>254535.3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055872"/>
        <c:axId val="46872192"/>
      </c:barChart>
      <c:catAx>
        <c:axId val="470558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46872192"/>
        <c:crosses val="autoZero"/>
        <c:auto val="1"/>
        <c:lblAlgn val="ctr"/>
        <c:lblOffset val="100"/>
        <c:noMultiLvlLbl val="0"/>
      </c:catAx>
      <c:valAx>
        <c:axId val="46872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470558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08570272818689"/>
          <c:y val="5.5964718955440987E-2"/>
          <c:w val="0.84495798125061761"/>
          <c:h val="0.82927918470727213"/>
        </c:manualLayout>
      </c:layout>
      <c:pie3DChart>
        <c:varyColors val="1"/>
        <c:ser>
          <c:idx val="0"/>
          <c:order val="0"/>
          <c:tx>
            <c:strRef>
              <c:f>КОСГУ!$E$13</c:f>
              <c:strCache>
                <c:ptCount val="1"/>
                <c:pt idx="0">
                  <c:v>Исполнение 2020 год</c:v>
                </c:pt>
              </c:strCache>
            </c:strRef>
          </c:tx>
          <c:explosion val="25"/>
          <c:dPt>
            <c:idx val="1"/>
            <c:bubble3D val="0"/>
            <c:explosion val="79"/>
          </c:dPt>
          <c:dPt>
            <c:idx val="2"/>
            <c:bubble3D val="0"/>
            <c:explosion val="33"/>
          </c:dPt>
          <c:dLbls>
            <c:dLbl>
              <c:idx val="0"/>
              <c:layout>
                <c:manualLayout>
                  <c:x val="-4.2206486210643948E-2"/>
                  <c:y val="4.099667762125994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0784395276118417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4.7923924882040649E-2"/>
                  <c:y val="-0.1122496275866166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21039791874976865"/>
                  <c:y val="2.93590786407061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20847066375341011"/>
                  <c:y val="0.1659008796922012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КОСГУ!$B$14:$B$21</c:f>
              <c:strCache>
                <c:ptCount val="8"/>
                <c:pt idx="0">
                  <c:v>Оплата труда, начисления на выплаты по оплате труда</c:v>
                </c:pt>
                <c:pt idx="1">
                  <c:v>Оплата работ, услуг</c:v>
                </c:pt>
                <c:pt idx="2">
                  <c:v>Безвозмездные перечисления текущего характера  организациям</c:v>
                </c:pt>
                <c:pt idx="3">
                  <c:v>Безвозмездные перечисления бюджетам</c:v>
                </c:pt>
                <c:pt idx="4">
                  <c:v>Социальное обеспечение</c:v>
                </c:pt>
                <c:pt idx="5">
                  <c:v>Прочие расходы</c:v>
                </c:pt>
                <c:pt idx="6">
                  <c:v>Увеличение стоимости основных средств</c:v>
                </c:pt>
                <c:pt idx="7">
                  <c:v>Увеличение стоимости материальных запасов</c:v>
                </c:pt>
              </c:strCache>
            </c:strRef>
          </c:cat>
          <c:val>
            <c:numRef>
              <c:f>КОСГУ!$E$14:$E$21</c:f>
              <c:numCache>
                <c:formatCode>#,##0.0</c:formatCode>
                <c:ptCount val="8"/>
                <c:pt idx="0">
                  <c:v>59481</c:v>
                </c:pt>
                <c:pt idx="1">
                  <c:v>20087</c:v>
                </c:pt>
                <c:pt idx="2">
                  <c:v>239395</c:v>
                </c:pt>
                <c:pt idx="3">
                  <c:v>61690</c:v>
                </c:pt>
                <c:pt idx="4">
                  <c:v>12492</c:v>
                </c:pt>
                <c:pt idx="5">
                  <c:v>369</c:v>
                </c:pt>
                <c:pt idx="6">
                  <c:v>14288</c:v>
                </c:pt>
                <c:pt idx="7">
                  <c:v>3902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0.16632041312993412"/>
                  <c:y val="-0.117034562707160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  Программные </a:t>
                    </a:r>
                    <a:r>
                      <a:rPr lang="ru-RU" dirty="0"/>
                      <a:t>расходы; </a:t>
                    </a:r>
                    <a:r>
                      <a:rPr lang="ru-RU" dirty="0" smtClean="0"/>
                      <a:t>         369 </a:t>
                    </a:r>
                    <a:r>
                      <a:rPr lang="ru-RU" dirty="0"/>
                      <a:t>769,3; 85%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99557693200586"/>
                  <c:y val="3.35648393273536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  Непрограммные </a:t>
                    </a:r>
                    <a:r>
                      <a:rPr lang="ru-RU" dirty="0"/>
                      <a:t>расходы ; </a:t>
                    </a:r>
                    <a:r>
                      <a:rPr lang="ru-RU" dirty="0" smtClean="0"/>
                      <a:t>          66 </a:t>
                    </a:r>
                    <a:r>
                      <a:rPr lang="ru-RU" dirty="0"/>
                      <a:t>665,4; 15%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прогр!$A$5:$A$6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 </c:v>
                </c:pt>
              </c:strCache>
            </c:strRef>
          </c:cat>
          <c:val>
            <c:numRef>
              <c:f>прогр!$B$5:$B$6</c:f>
              <c:numCache>
                <c:formatCode>#,##0.0</c:formatCode>
                <c:ptCount val="2"/>
                <c:pt idx="0">
                  <c:v>369769.3</c:v>
                </c:pt>
                <c:pt idx="1">
                  <c:v>66665.399999999994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прогр!$A$5:$A$6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 </c:v>
                </c:pt>
              </c:strCache>
            </c:strRef>
          </c:cat>
          <c:val>
            <c:numRef>
              <c:f>прогр!$C$5:$C$6</c:f>
              <c:numCache>
                <c:formatCode>0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2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5391309228341722"/>
          <c:y val="0.44823375915922986"/>
          <c:w val="0.43172377596726463"/>
          <c:h val="0.42254481909089608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4.073168762183136E-2"/>
                  <c:y val="1.061613164363253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7718595930142553"/>
                  <c:y val="-0.1269490355772435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8140886695383183"/>
                  <c:y val="7.02484519532145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3667918496410797"/>
                  <c:y val="0.1034908786360557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7279676164881341E-2"/>
                  <c:y val="0.1367693601406621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20496201132753142"/>
                  <c:y val="0.1773472976072165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16334250084768112"/>
                  <c:y val="0.1588680783834059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15897993612042513"/>
                  <c:y val="8.168310271895624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0.17008861930536195"/>
                  <c:y val="5.1135234309304164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0.27679178858623532"/>
                  <c:y val="-0.18172718701424459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0.34485258720650347"/>
                  <c:y val="-0.27651147975435109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-0.26585297444181977"/>
                  <c:y val="-0.3649929210144741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-3.8976419813552016E-2"/>
                  <c:y val="-0.3795415742935045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3"/>
              <c:layout>
                <c:manualLayout>
                  <c:x val="0.14947954472198152"/>
                  <c:y val="-0.338157888030986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4"/>
              <c:layout>
                <c:manualLayout>
                  <c:x val="0.35551369475944694"/>
                  <c:y val="-0.3334039191702978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5"/>
              <c:layout>
                <c:manualLayout>
                  <c:x val="0.28740325666409278"/>
                  <c:y val="-9.311300653266421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6"/>
              <c:layout>
                <c:manualLayout>
                  <c:x val="0.32011652621475573"/>
                  <c:y val="4.6796794658143393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numFmt formatCode="0.00%" sourceLinked="0"/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'табл по прогр'!$A$4:$A$21</c:f>
              <c:strCache>
                <c:ptCount val="18"/>
                <c:pt idx="0">
                  <c:v>МП "Развитие образования"</c:v>
                </c:pt>
                <c:pt idx="1">
                  <c:v>МП "Социальная поддержка граждан "</c:v>
                </c:pt>
                <c:pt idx="2">
                  <c:v>МП "Обеспечение населения доступным и комфортным жильем "</c:v>
                </c:pt>
                <c:pt idx="3">
                  <c:v>МП "Совершенствование социальной и инженерной инфраструктуры "</c:v>
                </c:pt>
                <c:pt idx="4">
                  <c:v>МП "Переселение граждан из аварийного жилищного фонда"</c:v>
                </c:pt>
                <c:pt idx="5">
                  <c:v>МП "Содействие занятости населения "</c:v>
                </c:pt>
                <c:pt idx="6">
                  <c:v>МП "Развитие культуры "</c:v>
                </c:pt>
                <c:pt idx="7">
                  <c:v>МП "Развитие физической культуры и спорта "</c:v>
                </c:pt>
                <c:pt idx="8">
                  <c:v>МП "Развитие агропромышленного комплекса"</c:v>
                </c:pt>
                <c:pt idx="9">
                  <c:v>МП "Управление муниципальным имуществом "</c:v>
                </c:pt>
                <c:pt idx="10">
                  <c:v>МП "Управление муниципальными финансами "</c:v>
                </c:pt>
                <c:pt idx="11">
                  <c:v>МП "Развитие предпринимательства "</c:v>
                </c:pt>
                <c:pt idx="12">
                  <c:v>МП " Обеспечение безопасности жизнедеятельности населения"</c:v>
                </c:pt>
                <c:pt idx="13">
                  <c:v>МП "Профилактика правонарушений "</c:v>
                </c:pt>
                <c:pt idx="14">
                  <c:v>МП "Кадры Тонкинского муниципального района Нижегородской области"</c:v>
                </c:pt>
                <c:pt idx="15">
                  <c:v>МП "Формирование комфортной городской среды"</c:v>
                </c:pt>
                <c:pt idx="16">
                  <c:v>МП "Информационное общество Тонкинского муниципального района"</c:v>
                </c:pt>
                <c:pt idx="17">
                  <c:v>МП "Устройство контейнерных площадок "</c:v>
                </c:pt>
              </c:strCache>
            </c:strRef>
          </c:cat>
          <c:val>
            <c:numRef>
              <c:f>'табл по прогр'!$B$4:$B$21</c:f>
              <c:numCache>
                <c:formatCode>#,##0</c:formatCode>
                <c:ptCount val="18"/>
                <c:pt idx="0">
                  <c:v>179656</c:v>
                </c:pt>
                <c:pt idx="1">
                  <c:v>4500</c:v>
                </c:pt>
                <c:pt idx="2">
                  <c:v>8921</c:v>
                </c:pt>
                <c:pt idx="3">
                  <c:v>5515</c:v>
                </c:pt>
                <c:pt idx="4">
                  <c:v>18481</c:v>
                </c:pt>
                <c:pt idx="6">
                  <c:v>57323</c:v>
                </c:pt>
                <c:pt idx="7">
                  <c:v>3824</c:v>
                </c:pt>
                <c:pt idx="8">
                  <c:v>10905</c:v>
                </c:pt>
                <c:pt idx="9">
                  <c:v>6583</c:v>
                </c:pt>
                <c:pt idx="10">
                  <c:v>66737</c:v>
                </c:pt>
                <c:pt idx="11">
                  <c:v>615</c:v>
                </c:pt>
                <c:pt idx="12">
                  <c:v>4284</c:v>
                </c:pt>
                <c:pt idx="13">
                  <c:v>480</c:v>
                </c:pt>
                <c:pt idx="14">
                  <c:v>35</c:v>
                </c:pt>
                <c:pt idx="16">
                  <c:v>1910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'табл по прогр'!$A$4:$A$21</c:f>
              <c:strCache>
                <c:ptCount val="18"/>
                <c:pt idx="0">
                  <c:v>МП "Развитие образования"</c:v>
                </c:pt>
                <c:pt idx="1">
                  <c:v>МП "Социальная поддержка граждан "</c:v>
                </c:pt>
                <c:pt idx="2">
                  <c:v>МП "Обеспечение населения доступным и комфортным жильем "</c:v>
                </c:pt>
                <c:pt idx="3">
                  <c:v>МП "Совершенствование социальной и инженерной инфраструктуры "</c:v>
                </c:pt>
                <c:pt idx="4">
                  <c:v>МП "Переселение граждан из аварийного жилищного фонда"</c:v>
                </c:pt>
                <c:pt idx="5">
                  <c:v>МП "Содействие занятости населения "</c:v>
                </c:pt>
                <c:pt idx="6">
                  <c:v>МП "Развитие культуры "</c:v>
                </c:pt>
                <c:pt idx="7">
                  <c:v>МП "Развитие физической культуры и спорта "</c:v>
                </c:pt>
                <c:pt idx="8">
                  <c:v>МП "Развитие агропромышленного комплекса"</c:v>
                </c:pt>
                <c:pt idx="9">
                  <c:v>МП "Управление муниципальным имуществом "</c:v>
                </c:pt>
                <c:pt idx="10">
                  <c:v>МП "Управление муниципальными финансами "</c:v>
                </c:pt>
                <c:pt idx="11">
                  <c:v>МП "Развитие предпринимательства "</c:v>
                </c:pt>
                <c:pt idx="12">
                  <c:v>МП " Обеспечение безопасности жизнедеятельности населения"</c:v>
                </c:pt>
                <c:pt idx="13">
                  <c:v>МП "Профилактика правонарушений "</c:v>
                </c:pt>
                <c:pt idx="14">
                  <c:v>МП "Кадры Тонкинского муниципального района Нижегородской области"</c:v>
                </c:pt>
                <c:pt idx="15">
                  <c:v>МП "Формирование комфортной городской среды"</c:v>
                </c:pt>
                <c:pt idx="16">
                  <c:v>МП "Информационное общество Тонкинского муниципального района"</c:v>
                </c:pt>
                <c:pt idx="17">
                  <c:v>МП "Устройство контейнерных площадок "</c:v>
                </c:pt>
              </c:strCache>
            </c:strRef>
          </c:cat>
          <c:val>
            <c:numRef>
              <c:f>'табл по прогр'!$C$4:$C$21</c:f>
              <c:numCache>
                <c:formatCode>0.00</c:formatCode>
                <c:ptCount val="18"/>
                <c:pt idx="0">
                  <c:v>48.59</c:v>
                </c:pt>
                <c:pt idx="1">
                  <c:v>1.22</c:v>
                </c:pt>
                <c:pt idx="2">
                  <c:v>2.41</c:v>
                </c:pt>
                <c:pt idx="3">
                  <c:v>1.49</c:v>
                </c:pt>
                <c:pt idx="4">
                  <c:v>5</c:v>
                </c:pt>
                <c:pt idx="5">
                  <c:v>0</c:v>
                </c:pt>
                <c:pt idx="6">
                  <c:v>15.5</c:v>
                </c:pt>
                <c:pt idx="7">
                  <c:v>1.03</c:v>
                </c:pt>
                <c:pt idx="8">
                  <c:v>2.95</c:v>
                </c:pt>
                <c:pt idx="9">
                  <c:v>1.78</c:v>
                </c:pt>
                <c:pt idx="10">
                  <c:v>18.05</c:v>
                </c:pt>
                <c:pt idx="11">
                  <c:v>0.17</c:v>
                </c:pt>
                <c:pt idx="12">
                  <c:v>1.1599999999999999</c:v>
                </c:pt>
                <c:pt idx="13">
                  <c:v>0.13</c:v>
                </c:pt>
                <c:pt idx="14">
                  <c:v>0.01</c:v>
                </c:pt>
                <c:pt idx="15">
                  <c:v>0</c:v>
                </c:pt>
                <c:pt idx="16">
                  <c:v>0.52</c:v>
                </c:pt>
                <c:pt idx="1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76214585050013"/>
          <c:y val="0.27308973077762272"/>
          <c:w val="0.52202080925403471"/>
          <c:h val="0.51220188123862354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5.6146505697643692E-2"/>
                  <c:y val="-0.12389322124640884"/>
                </c:manualLayout>
              </c:layout>
              <c:tx>
                <c:rich>
                  <a:bodyPr/>
                  <a:lstStyle/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Полномочия Российской Федерации; </a:t>
                    </a:r>
                  </a:p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19 242.2; 5%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6315624650896178E-2"/>
                  <c:y val="-6.4349833614814805E-2"/>
                </c:manualLayout>
              </c:layout>
              <c:tx>
                <c:rich>
                  <a:bodyPr/>
                  <a:lstStyle/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Полномочия Нижегородской области;</a:t>
                    </a:r>
                  </a:p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 162 151.8; 39%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6126084908297662E-2"/>
                  <c:y val="-1.2438378213580164E-2"/>
                </c:manualLayout>
              </c:layout>
              <c:tx>
                <c:rich>
                  <a:bodyPr/>
                  <a:lstStyle/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Полномочия поселений; </a:t>
                    </a:r>
                  </a:p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25 272.9; 6%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3254455036074113E-2"/>
                  <c:y val="5.3029172447749439E-4"/>
                </c:manualLayout>
              </c:layout>
              <c:tx>
                <c:rich>
                  <a:bodyPr/>
                  <a:lstStyle/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Собственные полномочия;</a:t>
                    </a:r>
                  </a:p>
                  <a:p>
                    <a:r>
                      <a:rPr lang="ru-RU" sz="1600">
                        <a:latin typeface="Times New Roman" pitchFamily="18" charset="0"/>
                        <a:cs typeface="Times New Roman" pitchFamily="18" charset="0"/>
                      </a:rPr>
                      <a:t> 205 036.9; 50%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'табл по полном'!$A$30:$A$33</c:f>
              <c:strCache>
                <c:ptCount val="4"/>
                <c:pt idx="0">
                  <c:v>Полномочия Российской Федерации</c:v>
                </c:pt>
                <c:pt idx="1">
                  <c:v>Полномочия Нижегородской области</c:v>
                </c:pt>
                <c:pt idx="2">
                  <c:v>Полномочия поселений</c:v>
                </c:pt>
                <c:pt idx="3">
                  <c:v>Собственные полномочия</c:v>
                </c:pt>
              </c:strCache>
            </c:strRef>
          </c:cat>
          <c:val>
            <c:numRef>
              <c:f>'табл по полном'!$B$30:$B$33</c:f>
              <c:numCache>
                <c:formatCode>#,##0.0</c:formatCode>
                <c:ptCount val="4"/>
                <c:pt idx="0">
                  <c:v>9401</c:v>
                </c:pt>
                <c:pt idx="1">
                  <c:v>119583</c:v>
                </c:pt>
                <c:pt idx="2">
                  <c:v>25088</c:v>
                </c:pt>
                <c:pt idx="3">
                  <c:v>282363</c:v>
                </c:pt>
              </c:numCache>
            </c:numRef>
          </c:val>
        </c:ser>
        <c:ser>
          <c:idx val="1"/>
          <c:order val="1"/>
          <c:cat>
            <c:strRef>
              <c:f>'табл по полном'!$A$30:$A$33</c:f>
              <c:strCache>
                <c:ptCount val="4"/>
                <c:pt idx="0">
                  <c:v>Полномочия Российской Федерации</c:v>
                </c:pt>
                <c:pt idx="1">
                  <c:v>Полномочия Нижегородской области</c:v>
                </c:pt>
                <c:pt idx="2">
                  <c:v>Полномочия поселений</c:v>
                </c:pt>
                <c:pt idx="3">
                  <c:v>Собственные полномочия</c:v>
                </c:pt>
              </c:strCache>
            </c:strRef>
          </c:cat>
          <c:val>
            <c:numRef>
              <c:f>'табл по полном'!$C$30:$C$33</c:f>
              <c:numCache>
                <c:formatCode>0</c:formatCode>
                <c:ptCount val="4"/>
                <c:pt idx="0">
                  <c:v>2</c:v>
                </c:pt>
                <c:pt idx="1">
                  <c:v>27</c:v>
                </c:pt>
                <c:pt idx="2">
                  <c:v>6</c:v>
                </c:pt>
                <c:pt idx="3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>
                <a:solidFill>
                  <a:srgbClr val="FF0000"/>
                </a:solidFill>
              </a:defRPr>
            </a:pPr>
            <a:r>
              <a:rPr lang="ru-RU" sz="2400" b="1" i="0" baseline="0">
                <a:solidFill>
                  <a:srgbClr val="FF0000"/>
                </a:solidFill>
                <a:effectLst/>
              </a:rPr>
              <a:t>Реализация национальных проектов в 2021</a:t>
            </a:r>
          </a:p>
          <a:p>
            <a:pPr>
              <a:defRPr sz="2400">
                <a:solidFill>
                  <a:srgbClr val="FF0000"/>
                </a:solidFill>
              </a:defRPr>
            </a:pPr>
            <a:r>
              <a:rPr lang="ru-RU" sz="2400" b="1" i="0" baseline="0">
                <a:solidFill>
                  <a:srgbClr val="FF0000"/>
                </a:solidFill>
                <a:effectLst/>
              </a:rPr>
              <a:t> году, тыс. руб.</a:t>
            </a:r>
            <a:endParaRPr lang="ru-RU" sz="2400">
              <a:solidFill>
                <a:srgbClr val="FF0000"/>
              </a:solidFill>
              <a:effectLst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'Нацпроекты 2021'!$F$32</c:f>
              <c:strCache>
                <c:ptCount val="1"/>
                <c:pt idx="0">
                  <c:v>Федеральный бюджет</c:v>
                </c:pt>
              </c:strCache>
            </c:strRef>
          </c:tx>
          <c:invertIfNegative val="0"/>
          <c:cat>
            <c:strRef>
              <c:f>'Нацпроекты 2021'!$G$31:$I$31</c:f>
              <c:strCache>
                <c:ptCount val="3"/>
                <c:pt idx="0">
                  <c:v>Федеральный проект "Обеспечение устойчивого окращения непригодного для проживания жилищного фонда"</c:v>
                </c:pt>
                <c:pt idx="1">
                  <c:v>Федеральный проект "Культура"</c:v>
                </c:pt>
                <c:pt idx="2">
                  <c:v>Федеральный проект "Образование"</c:v>
                </c:pt>
              </c:strCache>
            </c:strRef>
          </c:cat>
          <c:val>
            <c:numRef>
              <c:f>'Нацпроекты 2021'!$G$32:$I$32</c:f>
              <c:numCache>
                <c:formatCode>#,##0.0</c:formatCode>
                <c:ptCount val="3"/>
                <c:pt idx="1">
                  <c:v>50</c:v>
                </c:pt>
              </c:numCache>
            </c:numRef>
          </c:val>
        </c:ser>
        <c:ser>
          <c:idx val="1"/>
          <c:order val="1"/>
          <c:tx>
            <c:strRef>
              <c:f>'Нацпроекты 2021'!$F$33</c:f>
              <c:strCache>
                <c:ptCount val="1"/>
                <c:pt idx="0">
                  <c:v>Фонд реформирования ЖКХ</c:v>
                </c:pt>
              </c:strCache>
            </c:strRef>
          </c:tx>
          <c:invertIfNegative val="0"/>
          <c:cat>
            <c:strRef>
              <c:f>'Нацпроекты 2021'!$G$31:$I$31</c:f>
              <c:strCache>
                <c:ptCount val="3"/>
                <c:pt idx="0">
                  <c:v>Федеральный проект "Обеспечение устойчивого окращения непригодного для проживания жилищного фонда"</c:v>
                </c:pt>
                <c:pt idx="1">
                  <c:v>Федеральный проект "Культура"</c:v>
                </c:pt>
                <c:pt idx="2">
                  <c:v>Федеральный проект "Образование"</c:v>
                </c:pt>
              </c:strCache>
            </c:strRef>
          </c:cat>
          <c:val>
            <c:numRef>
              <c:f>'Нацпроекты 2021'!$G$33:$I$33</c:f>
              <c:numCache>
                <c:formatCode>General</c:formatCode>
                <c:ptCount val="3"/>
                <c:pt idx="0" formatCode="#,##0.0">
                  <c:v>14466</c:v>
                </c:pt>
              </c:numCache>
            </c:numRef>
          </c:val>
        </c:ser>
        <c:ser>
          <c:idx val="2"/>
          <c:order val="2"/>
          <c:tx>
            <c:strRef>
              <c:f>'Нацпроекты 2021'!$F$34</c:f>
              <c:strCache>
                <c:ptCount val="1"/>
                <c:pt idx="0">
                  <c:v>Областной бюджет</c:v>
                </c:pt>
              </c:strCache>
            </c:strRef>
          </c:tx>
          <c:invertIfNegative val="0"/>
          <c:cat>
            <c:strRef>
              <c:f>'Нацпроекты 2021'!$G$31:$I$31</c:f>
              <c:strCache>
                <c:ptCount val="3"/>
                <c:pt idx="0">
                  <c:v>Федеральный проект "Обеспечение устойчивого окращения непригодного для проживания жилищного фонда"</c:v>
                </c:pt>
                <c:pt idx="1">
                  <c:v>Федеральный проект "Культура"</c:v>
                </c:pt>
                <c:pt idx="2">
                  <c:v>Федеральный проект "Образование"</c:v>
                </c:pt>
              </c:strCache>
            </c:strRef>
          </c:cat>
          <c:val>
            <c:numRef>
              <c:f>'Нацпроекты 2021'!$G$34:$I$34</c:f>
              <c:numCache>
                <c:formatCode>#,##0.0</c:formatCode>
                <c:ptCount val="3"/>
                <c:pt idx="0">
                  <c:v>490</c:v>
                </c:pt>
                <c:pt idx="1">
                  <c:v>18</c:v>
                </c:pt>
                <c:pt idx="2">
                  <c:v>1489</c:v>
                </c:pt>
              </c:numCache>
            </c:numRef>
          </c:val>
        </c:ser>
        <c:ser>
          <c:idx val="3"/>
          <c:order val="3"/>
          <c:tx>
            <c:strRef>
              <c:f>'Нацпроекты 2021'!$F$35</c:f>
              <c:strCache>
                <c:ptCount val="1"/>
                <c:pt idx="0">
                  <c:v>Местный бюджет</c:v>
                </c:pt>
              </c:strCache>
            </c:strRef>
          </c:tx>
          <c:invertIfNegative val="0"/>
          <c:cat>
            <c:strRef>
              <c:f>'Нацпроекты 2021'!$G$31:$I$31</c:f>
              <c:strCache>
                <c:ptCount val="3"/>
                <c:pt idx="0">
                  <c:v>Федеральный проект "Обеспечение устойчивого окращения непригодного для проживания жилищного фонда"</c:v>
                </c:pt>
                <c:pt idx="1">
                  <c:v>Федеральный проект "Культура"</c:v>
                </c:pt>
                <c:pt idx="2">
                  <c:v>Федеральный проект "Образование"</c:v>
                </c:pt>
              </c:strCache>
            </c:strRef>
          </c:cat>
          <c:val>
            <c:numRef>
              <c:f>'Нацпроекты 2021'!$G$35:$I$35</c:f>
              <c:numCache>
                <c:formatCode>#,##0.0</c:formatCode>
                <c:ptCount val="3"/>
                <c:pt idx="0">
                  <c:v>122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7809536"/>
        <c:axId val="45412864"/>
        <c:axId val="0"/>
      </c:bar3DChart>
      <c:catAx>
        <c:axId val="47809536"/>
        <c:scaling>
          <c:orientation val="minMax"/>
        </c:scaling>
        <c:delete val="0"/>
        <c:axPos val="b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5412864"/>
        <c:crosses val="autoZero"/>
        <c:auto val="1"/>
        <c:lblAlgn val="ctr"/>
        <c:lblOffset val="100"/>
        <c:noMultiLvlLbl val="0"/>
      </c:catAx>
      <c:valAx>
        <c:axId val="45412864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4780953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solidFill>
                  <a:srgbClr val="FF0000"/>
                </a:solidFill>
                <a:latin typeface="Arial Narrow" panose="020B0606020202030204" pitchFamily="34" charset="0"/>
              </a:defRPr>
            </a:pPr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Динамика кредиторской задолженности районного бюджета, </a:t>
            </a:r>
            <a:r>
              <a:rPr lang="ru-RU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тыс</a:t>
            </a:r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. руб.</a:t>
            </a:r>
          </a:p>
        </c:rich>
      </c:tx>
      <c:layout>
        <c:manualLayout>
          <c:xMode val="edge"/>
          <c:yMode val="edge"/>
          <c:x val="0.147318771265704"/>
          <c:y val="1.1628744547309151E-2"/>
        </c:manualLayout>
      </c:layout>
      <c:overlay val="1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кредиторка!$A$4</c:f>
              <c:strCache>
                <c:ptCount val="1"/>
                <c:pt idx="0">
                  <c:v>Кредиторская задолженность районного бюджета ОМСУ и казенных учреждений</c:v>
                </c:pt>
              </c:strCache>
            </c:strRef>
          </c:tx>
          <c:dLbls>
            <c:dLbl>
              <c:idx val="0"/>
              <c:layout>
                <c:manualLayout>
                  <c:x val="-2.1848867982408652E-2"/>
                  <c:y val="-2.9095155394803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773301973612973E-2"/>
                  <c:y val="-2.9095155394803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1407747724712436E-2"/>
                  <c:y val="-2.7016930009460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655542489005407E-2"/>
                  <c:y val="-4.1564507706861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640656909846513E-2"/>
                  <c:y val="-6.2019970918982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1798156669137494E-3"/>
                  <c:y val="-2.4735963883713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655542489005407E-3"/>
                  <c:y val="2.07822538534307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кредиторка!$B$3:$F$3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кредиторка!$B$4:$F$4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62</c:v>
                </c:pt>
                <c:pt idx="4">
                  <c:v>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кредиторка!$A$5</c:f>
              <c:strCache>
                <c:ptCount val="1"/>
                <c:pt idx="0">
                  <c:v>Кредиторская задолженность районного бюджета бюджетных и автономных учреждений</c:v>
                </c:pt>
              </c:strCache>
            </c:strRef>
          </c:tx>
          <c:dLbls>
            <c:dLbl>
              <c:idx val="4"/>
              <c:layout>
                <c:manualLayout>
                  <c:x val="6.1764817459307739E-3"/>
                  <c:y val="1.879980368481646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кредиторка!$B$3:$F$3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кредиторка!$B$5:$F$5</c:f>
              <c:numCache>
                <c:formatCode>General</c:formatCode>
                <c:ptCount val="5"/>
                <c:pt idx="0">
                  <c:v>39.799999999999997</c:v>
                </c:pt>
                <c:pt idx="1">
                  <c:v>0</c:v>
                </c:pt>
                <c:pt idx="2">
                  <c:v>67</c:v>
                </c:pt>
                <c:pt idx="3">
                  <c:v>227</c:v>
                </c:pt>
                <c:pt idx="4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152576"/>
        <c:axId val="45414592"/>
      </c:lineChart>
      <c:catAx>
        <c:axId val="48152576"/>
        <c:scaling>
          <c:orientation val="minMax"/>
        </c:scaling>
        <c:delete val="0"/>
        <c:axPos val="b"/>
        <c:majorTickMark val="out"/>
        <c:minorTickMark val="none"/>
        <c:tickLblPos val="nextTo"/>
        <c:crossAx val="45414592"/>
        <c:crosses val="autoZero"/>
        <c:auto val="1"/>
        <c:lblAlgn val="ctr"/>
        <c:lblOffset val="100"/>
        <c:noMultiLvlLbl val="0"/>
      </c:catAx>
      <c:valAx>
        <c:axId val="4541459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48152576"/>
        <c:crosses val="autoZero"/>
        <c:crossBetween val="between"/>
      </c:valAx>
    </c:plotArea>
    <c:legend>
      <c:legendPos val="b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0.10254</cdr:x>
      <cdr:y>0.06373</cdr:y>
    </cdr:from>
    <cdr:to>
      <cdr:x>0.90486</cdr:x>
      <cdr:y>0.14869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2499" y="382964"/>
          <a:ext cx="7453067" cy="510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0.06871</cdr:x>
      <cdr:y>0.04902</cdr:y>
    </cdr:from>
    <cdr:to>
      <cdr:x>0.95877</cdr:x>
      <cdr:y>0.11601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38272" y="294588"/>
          <a:ext cx="8268093" cy="402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2000" b="1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0.18115</cdr:x>
      <cdr:y>0.00159</cdr:y>
    </cdr:from>
    <cdr:to>
      <cdr:x>0.85236</cdr:x>
      <cdr:y>0.08612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81455" y="9720"/>
          <a:ext cx="6230127" cy="515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143BE1E-E634-4489-B7A3-83B3F5285A17}" type="datetimeFigureOut">
              <a:rPr lang="ru-RU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C9238A0-F840-4EB7-B12B-EDC5A6068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738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922AAA3-04A2-4546-8677-B84A1C3E3FB2}" type="slidenum">
              <a:rPr lang="ru-RU" altLang="ru-RU" sz="1200"/>
              <a:pPr algn="r"/>
              <a:t>9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433DEE-0271-40F0-A154-A45959F0A0C0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7A7BC-E6DB-492C-AEC5-4414557A5B5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26F2C4-2A51-4DA4-B170-09F190C734BB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C11D4-D187-462A-9CE6-5A753265C1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DFDFE6-70E7-4DFF-8038-65041DA891E6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379B81-7219-48C9-969C-C3E46A8FE5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9EF18E-2B20-4607-AF13-2F1B851614A4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2ED492-B010-4A12-B846-67BDF88CBC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A619B-1970-4A97-B019-97FAE5C1B638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B7C45D-6287-4371-92B0-5A0BDC2F7B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1BB278-7DFD-4EE9-8945-AEB18CE29C94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AC9347-CBF6-44B5-AAF3-9515A7E6DD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BBFF39-0CE8-4FDD-A1C9-47BA5E33E5B6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F33A5-6C2C-4196-A01A-CF67D190E7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6C76-F78E-4B99-8A95-EEFBD40EC388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7E5A8-A792-4B87-9A54-CB7D4338A1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9CBB55-68F2-491A-A8FF-F14F464A6122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7C422D-4085-4136-B116-53C18E752F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60A54B-4AB1-492D-AFA3-44B9CD6C5264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4205E4-42A6-41CB-ACBC-A44A2A43AB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4EBB26-8211-44B4-BE81-B3A1F3F01827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243584-3430-4F55-9DA2-0BDD306892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D6CC1EA-ED82-45EB-9B2A-28896E028C28}" type="datetimeFigureOut">
              <a:rPr lang="ru-RU" smtClean="0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A38E2C9-CCD3-4F57-AE18-B874A782E3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229600" cy="1070223"/>
          </a:xfrm>
        </p:spPr>
        <p:txBody>
          <a:bodyPr wrap="square"/>
          <a:lstStyle/>
          <a:p>
            <a:pPr marL="0" indent="0" algn="ctr" eaLnBrk="1" hangingPunct="1">
              <a:buNone/>
              <a:defRPr/>
            </a:pPr>
            <a:r>
              <a:rPr lang="ru-RU" sz="4800" b="0" dirty="0" smtClean="0">
                <a:solidFill>
                  <a:srgbClr val="FF0000"/>
                </a:solidFill>
                <a:effectLst/>
              </a:rPr>
              <a:t>Отчет об исполнении районного бюджета </a:t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>за 2021 год</a:t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0070C0"/>
                </a:solidFill>
                <a:effectLst/>
              </a:rPr>
              <a:t>публичные слушания</a:t>
            </a: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2400" b="0" dirty="0" smtClean="0">
                <a:solidFill>
                  <a:srgbClr val="FF0000"/>
                </a:solidFill>
                <a:effectLst/>
              </a:rPr>
              <a:t>24 марта 2022 года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50938" y="2060575"/>
            <a:ext cx="7993062" cy="2663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altLang="ru-RU" sz="4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Краткие итоги исполнения бюджета Тонкинского муниципального района</a:t>
            </a:r>
            <a:br>
              <a:rPr lang="ru-RU" altLang="ru-RU" sz="4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2021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4"/>
          <p:cNvSpPr>
            <a:spLocks noGrp="1"/>
          </p:cNvSpPr>
          <p:nvPr>
            <p:ph type="title" idx="4294967295"/>
          </p:nvPr>
        </p:nvSpPr>
        <p:spPr>
          <a:xfrm>
            <a:off x="760743" y="260648"/>
            <a:ext cx="8374062" cy="261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ru-RU" altLang="ru-RU" sz="2400" b="0" dirty="0" smtClean="0">
                <a:solidFill>
                  <a:srgbClr val="FF0000"/>
                </a:solidFill>
                <a:effectLst/>
              </a:rPr>
              <a:t>Доходы консолидированного бюджета</a:t>
            </a:r>
            <a:endParaRPr lang="ru-RU" altLang="ru-RU" sz="2400" dirty="0" smtClean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39939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866239"/>
              </p:ext>
            </p:extLst>
          </p:nvPr>
        </p:nvGraphicFramePr>
        <p:xfrm>
          <a:off x="107504" y="765175"/>
          <a:ext cx="9036495" cy="6001553"/>
        </p:xfrm>
        <a:graphic>
          <a:graphicData uri="http://schemas.openxmlformats.org/drawingml/2006/table">
            <a:tbl>
              <a:tblPr/>
              <a:tblGrid>
                <a:gridCol w="3300831"/>
                <a:gridCol w="1140544"/>
                <a:gridCol w="1138975"/>
                <a:gridCol w="1140543"/>
                <a:gridCol w="1138975"/>
                <a:gridCol w="1176627"/>
              </a:tblGrid>
              <a:tr h="2743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5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  исполнено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плану на 2021 год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175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к 2020 году,  %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067"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91 487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97 496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99 932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83 915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91 268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93 630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61 890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68 198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69 759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9 003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9  870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10 606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4 243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4 287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1 827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имущество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7 221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7 079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7 090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налоговые доходы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3 974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1 403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1 413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7 572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6 228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6 302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7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2 645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327 737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348 169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342 398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5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146 171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138 129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138 129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126 955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130 127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129 121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45 538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71 402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66 637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8 909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8 558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8 558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419 224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445 665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442 330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611560" y="-3937"/>
            <a:ext cx="77925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Динамика доходов консолидированного бюджета </a:t>
            </a:r>
          </a:p>
          <a:p>
            <a:pPr algn="ctr"/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Тонкинского муниципального </a:t>
            </a:r>
            <a:r>
              <a:rPr lang="ru-RU" altLang="ru-RU" sz="2400" b="1" dirty="0" smtClean="0">
                <a:solidFill>
                  <a:srgbClr val="FF0000"/>
                </a:solidFill>
                <a:latin typeface="+mn-lt"/>
              </a:rPr>
              <a:t>района</a:t>
            </a:r>
            <a:endParaRPr lang="ru-RU" altLang="ru-RU" sz="2400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160533"/>
              </p:ext>
            </p:extLst>
          </p:nvPr>
        </p:nvGraphicFramePr>
        <p:xfrm>
          <a:off x="78698" y="764704"/>
          <a:ext cx="8957798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057312"/>
              </p:ext>
            </p:extLst>
          </p:nvPr>
        </p:nvGraphicFramePr>
        <p:xfrm>
          <a:off x="-1" y="1"/>
          <a:ext cx="925252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2" name="Лист" r:id="rId3" imgW="9067823" imgH="6149304" progId="Excel.Sheet.8">
                  <p:embed/>
                </p:oleObj>
              </mc:Choice>
              <mc:Fallback>
                <p:oleObj name="Лист" r:id="rId3" imgW="9067823" imgH="614930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"/>
                        <a:ext cx="9252521" cy="6858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385175" cy="122413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rgbClr val="FF0000"/>
                </a:solidFill>
                <a:effectLst/>
              </a:rPr>
              <a:t>Обеспеченность собственными доходами консолидированного бюджета Тонкинского муниципального района за </a:t>
            </a:r>
            <a:r>
              <a:rPr lang="ru-RU" sz="2400" dirty="0" smtClean="0">
                <a:solidFill>
                  <a:srgbClr val="FF0000"/>
                </a:solidFill>
                <a:effectLst/>
              </a:rPr>
              <a:t>2021 </a:t>
            </a:r>
            <a:r>
              <a:rPr lang="ru-RU" sz="2400" dirty="0">
                <a:solidFill>
                  <a:srgbClr val="FF0000"/>
                </a:solidFill>
                <a:effectLst/>
              </a:rPr>
              <a:t>год</a:t>
            </a:r>
            <a:endParaRPr lang="ru-RU" sz="2400" dirty="0">
              <a:effectLst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570104"/>
              </p:ext>
            </p:extLst>
          </p:nvPr>
        </p:nvGraphicFramePr>
        <p:xfrm>
          <a:off x="0" y="1268760"/>
          <a:ext cx="910813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97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 sz="4400">
              <a:solidFill>
                <a:srgbClr val="C00000"/>
              </a:solidFill>
              <a:latin typeface="Calibri" pitchFamily="34" charset="0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217035"/>
              </p:ext>
            </p:extLst>
          </p:nvPr>
        </p:nvGraphicFramePr>
        <p:xfrm>
          <a:off x="182563" y="765175"/>
          <a:ext cx="8853933" cy="576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8" name="Лист" r:id="rId3" imgW="9121201" imgH="5821632" progId="Excel.Sheet.8">
                  <p:embed/>
                </p:oleObj>
              </mc:Choice>
              <mc:Fallback>
                <p:oleObj name="Лист" r:id="rId3" imgW="9121201" imgH="5821632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3" y="765175"/>
                        <a:ext cx="8853933" cy="576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619672" y="137020"/>
            <a:ext cx="60356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dirty="0">
                <a:solidFill>
                  <a:srgbClr val="FF0000"/>
                </a:solidFill>
                <a:latin typeface="+mn-lt"/>
              </a:rPr>
              <a:t>Структура консолидированного бюджета</a:t>
            </a:r>
          </a:p>
          <a:p>
            <a:endParaRPr lang="ru-RU" alt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0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ru-RU" altLang="ru-RU" sz="2400" b="0" dirty="0" smtClean="0">
                <a:solidFill>
                  <a:srgbClr val="FF0000"/>
                </a:solidFill>
                <a:effectLst/>
              </a:rPr>
              <a:t>Доходы бюджетов поселений</a:t>
            </a:r>
            <a:endParaRPr lang="ru-RU" altLang="ru-RU" sz="2400" dirty="0" smtClean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8341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426042"/>
              </p:ext>
            </p:extLst>
          </p:nvPr>
        </p:nvGraphicFramePr>
        <p:xfrm>
          <a:off x="0" y="668338"/>
          <a:ext cx="9144000" cy="6038855"/>
        </p:xfrm>
        <a:graphic>
          <a:graphicData uri="http://schemas.openxmlformats.org/drawingml/2006/table">
            <a:tbl>
              <a:tblPr/>
              <a:tblGrid>
                <a:gridCol w="3325813"/>
                <a:gridCol w="1169987"/>
                <a:gridCol w="1268413"/>
                <a:gridCol w="1128712"/>
                <a:gridCol w="998538"/>
                <a:gridCol w="1252537"/>
              </a:tblGrid>
              <a:tr h="254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0821" marR="608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0821" marR="608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0821" marR="608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0821" marR="608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0821" marR="608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60821" marR="608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1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  исполнено</a:t>
                      </a:r>
                    </a:p>
                  </a:txBody>
                  <a:tcPr marL="60821" marR="6082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0821" marR="6082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плану на 2021 год</a:t>
                      </a:r>
                    </a:p>
                  </a:txBody>
                  <a:tcPr marL="60821" marR="6082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к 2020 году,  %</a:t>
                      </a:r>
                    </a:p>
                  </a:txBody>
                  <a:tcPr marL="60821" marR="6082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</a:t>
                      </a:r>
                    </a:p>
                  </a:txBody>
                  <a:tcPr marL="60821" marR="6082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</a:t>
                      </a:r>
                    </a:p>
                  </a:txBody>
                  <a:tcPr marL="60821" marR="6082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24 381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26 286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27 190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22 769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24 162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25 065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6 169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6 819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6 975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9 003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9 870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10 606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имущество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7 221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7 079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7 090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налоговые доходы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376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1 612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2 124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2 125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 и субвенций прошлых лет из бюджетов поселений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61 862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82 122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81 413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24 670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29 120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29 120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376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376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5 190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5 190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36 659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47 282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46 573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86 243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108 408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108 603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</a:t>
                      </a:r>
                    </a:p>
                  </a:txBody>
                  <a:tcPr marL="60821" marR="6082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093038"/>
              </p:ext>
            </p:extLst>
          </p:nvPr>
        </p:nvGraphicFramePr>
        <p:xfrm>
          <a:off x="107504" y="711860"/>
          <a:ext cx="8928991" cy="5972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2051720" y="199859"/>
            <a:ext cx="54906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dirty="0">
                <a:solidFill>
                  <a:srgbClr val="FF0000"/>
                </a:solidFill>
                <a:latin typeface="+mn-lt"/>
              </a:rPr>
              <a:t>Превышение доходов над </a:t>
            </a:r>
            <a:r>
              <a:rPr lang="ru-RU" altLang="ru-RU" sz="2400" dirty="0" smtClean="0">
                <a:solidFill>
                  <a:srgbClr val="FF0000"/>
                </a:solidFill>
                <a:latin typeface="+mn-lt"/>
              </a:rPr>
              <a:t>расходами</a:t>
            </a:r>
            <a:endParaRPr lang="ru-RU" alt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746983"/>
              </p:ext>
            </p:extLst>
          </p:nvPr>
        </p:nvGraphicFramePr>
        <p:xfrm>
          <a:off x="107504" y="116632"/>
          <a:ext cx="8856983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939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sz="4800" b="0" dirty="0" smtClean="0">
                <a:solidFill>
                  <a:srgbClr val="FF0000"/>
                </a:solidFill>
                <a:effectLst/>
              </a:rPr>
              <a:t>Доходы районного бюджета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05849"/>
              </p:ext>
            </p:extLst>
          </p:nvPr>
        </p:nvGraphicFramePr>
        <p:xfrm>
          <a:off x="141288" y="188912"/>
          <a:ext cx="8809037" cy="6408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75" name="Лист" r:id="rId3" imgW="9326934" imgH="5052024" progId="Excel.Sheet.8">
                  <p:embed/>
                </p:oleObj>
              </mc:Choice>
              <mc:Fallback>
                <p:oleObj name="Лист" r:id="rId3" imgW="9326934" imgH="5052024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8" y="188912"/>
                        <a:ext cx="8809037" cy="6408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046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773232"/>
              </p:ext>
            </p:extLst>
          </p:nvPr>
        </p:nvGraphicFramePr>
        <p:xfrm>
          <a:off x="107504" y="188913"/>
          <a:ext cx="8942834" cy="647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1" name="Лист" r:id="rId3" imgW="9494416" imgH="5981688" progId="Excel.Sheet.8">
                  <p:embed/>
                </p:oleObj>
              </mc:Choice>
              <mc:Fallback>
                <p:oleObj name="Лист" r:id="rId3" imgW="9494416" imgH="598168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88913"/>
                        <a:ext cx="8942834" cy="647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016103"/>
              </p:ext>
            </p:extLst>
          </p:nvPr>
        </p:nvGraphicFramePr>
        <p:xfrm>
          <a:off x="107950" y="44450"/>
          <a:ext cx="8929688" cy="6696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16" name="Лист" r:id="rId3" imgW="8915468" imgH="5913216" progId="Excel.Sheet.8">
                  <p:embed/>
                </p:oleObj>
              </mc:Choice>
              <mc:Fallback>
                <p:oleObj name="Лист" r:id="rId3" imgW="8915468" imgH="5913216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44450"/>
                        <a:ext cx="8929688" cy="66969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2471104" y="-2233"/>
            <a:ext cx="42017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Доходы районного бюджета</a:t>
            </a:r>
          </a:p>
        </p:txBody>
      </p:sp>
      <p:graphicFrame>
        <p:nvGraphicFramePr>
          <p:cNvPr id="4915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454048"/>
              </p:ext>
            </p:extLst>
          </p:nvPr>
        </p:nvGraphicFramePr>
        <p:xfrm>
          <a:off x="179512" y="490543"/>
          <a:ext cx="8856984" cy="6260269"/>
        </p:xfrm>
        <a:graphic>
          <a:graphicData uri="http://schemas.openxmlformats.org/drawingml/2006/table">
            <a:tbl>
              <a:tblPr/>
              <a:tblGrid>
                <a:gridCol w="3365962"/>
                <a:gridCol w="1144027"/>
                <a:gridCol w="1239363"/>
                <a:gridCol w="1104047"/>
                <a:gridCol w="882623"/>
                <a:gridCol w="1120962"/>
              </a:tblGrid>
              <a:tr h="37283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доходов 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  исполнено</a:t>
                      </a:r>
                    </a:p>
                  </a:txBody>
                  <a:tcPr marL="60222" marR="602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плану на 2021 год</a:t>
                      </a:r>
                    </a:p>
                  </a:txBody>
                  <a:tcPr marL="60222" marR="602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к 2020 году,  %</a:t>
                      </a:r>
                    </a:p>
                  </a:txBody>
                  <a:tcPr marL="60222" marR="602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</a:t>
                      </a:r>
                    </a:p>
                  </a:txBody>
                  <a:tcPr marL="60222" marR="602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</a:t>
                      </a:r>
                    </a:p>
                  </a:txBody>
                  <a:tcPr marL="60222" marR="602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67 106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71 210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72 742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61 145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67 106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68 565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55 721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61 379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62 784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4 243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4 287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1 827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налоговые доходы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3 597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1 009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1 019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8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5 961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4 104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4 177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5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-7,6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2 645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 и субвенций прошлых лет из бюджетов поселений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352 838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367 912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362 142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5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146 171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138 129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138 129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126 955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130 127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129 121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45 538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66 211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61 447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34 182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33 646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33 646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419 944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439 122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434 884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60222" marR="60222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500313"/>
            <a:ext cx="8229600" cy="1143000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sz="4800" b="0" dirty="0" smtClean="0">
                <a:solidFill>
                  <a:srgbClr val="FF0000"/>
                </a:solidFill>
                <a:effectLst/>
              </a:rPr>
              <a:t>Расходы районного бюджета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611188" y="31899"/>
            <a:ext cx="7993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Расходы районного бюджета</a:t>
            </a:r>
            <a:endParaRPr lang="ru-RU" altLang="ru-RU" sz="24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328520"/>
              </p:ext>
            </p:extLst>
          </p:nvPr>
        </p:nvGraphicFramePr>
        <p:xfrm>
          <a:off x="179512" y="523878"/>
          <a:ext cx="8784976" cy="6050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5138"/>
                <a:gridCol w="2181166"/>
                <a:gridCol w="864096"/>
                <a:gridCol w="864096"/>
                <a:gridCol w="864096"/>
                <a:gridCol w="936104"/>
                <a:gridCol w="748295"/>
                <a:gridCol w="907889"/>
                <a:gridCol w="864096"/>
              </a:tblGrid>
              <a:tr h="6581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раздела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2020 года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2021 года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2021 года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2021 года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 2021 к 2020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расходов 2021 года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</a:tr>
              <a:tr h="387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50 846,0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50 680,5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50 626,3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50 626,3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375,5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375,5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375,5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580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4 030,0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4 240,1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4 576,6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4 576,6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113,6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41 465,0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32 025,2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43 216,8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42 507,0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15 997,0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5 192,0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35 889,4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32 660,3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204,2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387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192 345,0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179 681,7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189 495,0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187 130,5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45 081,0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46 443,2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49 210,3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49 210,3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219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18 171,0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15 261,4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14 506,6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14 370,1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3 218,0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3 200,0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3 824,5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3 824,5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1 570,0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1 498,6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1 789,2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1 789,2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387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муниципального долга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38 620,0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39 545,4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49 364,4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49 364,4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127,8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  <a:tr h="421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411 704,0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378 143,6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442 874,5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436 434,7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35" marR="60435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4"/>
          <p:cNvSpPr>
            <a:spLocks noChangeArrowheads="1"/>
          </p:cNvSpPr>
          <p:nvPr/>
        </p:nvSpPr>
        <p:spPr bwMode="auto">
          <a:xfrm>
            <a:off x="857250" y="0"/>
            <a:ext cx="73961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Структура расходов районного бюджета в </a:t>
            </a:r>
            <a:r>
              <a:rPr lang="ru-RU" altLang="ru-RU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2021 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году по разделам (тыс. руб.)</a:t>
            </a: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027775"/>
              </p:ext>
            </p:extLst>
          </p:nvPr>
        </p:nvGraphicFramePr>
        <p:xfrm>
          <a:off x="388937" y="1052736"/>
          <a:ext cx="8332788" cy="540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298450" y="22225"/>
            <a:ext cx="84010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Анализ</a:t>
            </a:r>
            <a:r>
              <a:rPr lang="ru-RU" altLang="ru-RU" sz="24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расходов на социальную сферу </a:t>
            </a:r>
            <a:endParaRPr lang="ru-RU" altLang="ru-RU" sz="2400" b="1" dirty="0" smtClean="0">
              <a:solidFill>
                <a:srgbClr val="FF0000"/>
              </a:solidFill>
              <a:latin typeface="+mn-lt"/>
              <a:cs typeface="Times New Roman" pitchFamily="18" charset="0"/>
            </a:endParaRPr>
          </a:p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2017-2021 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годы, тыс. руб.</a:t>
            </a: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261582"/>
              </p:ext>
            </p:extLst>
          </p:nvPr>
        </p:nvGraphicFramePr>
        <p:xfrm>
          <a:off x="306775" y="1268760"/>
          <a:ext cx="8467799" cy="518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1359" y="0"/>
            <a:ext cx="8214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Структура расходов районного бюджета по КОСГУ за 2021 год (тыс. руб.,%)</a:t>
            </a:r>
            <a:endParaRPr lang="ru-RU" sz="24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363155"/>
              </p:ext>
            </p:extLst>
          </p:nvPr>
        </p:nvGraphicFramePr>
        <p:xfrm>
          <a:off x="251520" y="1268760"/>
          <a:ext cx="8424936" cy="518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468313" y="260350"/>
            <a:ext cx="7851775" cy="5175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400" b="1" dirty="0" smtClean="0">
                <a:solidFill>
                  <a:srgbClr val="FF0000"/>
                </a:solidFill>
                <a:latin typeface="+mj-lt"/>
              </a:rPr>
              <a:t>Программная направленность районного бюджета 2021 года (тыс. руб.)</a:t>
            </a: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677475"/>
              </p:ext>
            </p:extLst>
          </p:nvPr>
        </p:nvGraphicFramePr>
        <p:xfrm>
          <a:off x="479352" y="1412776"/>
          <a:ext cx="8251775" cy="5040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857250" y="0"/>
            <a:ext cx="73961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Расходы на муниципальные программы в 2021 году (тыс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. руб.)</a:t>
            </a:r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911415"/>
              </p:ext>
            </p:extLst>
          </p:nvPr>
        </p:nvGraphicFramePr>
        <p:xfrm>
          <a:off x="251520" y="1052736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6136"/>
            <a:ext cx="8214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Структура расходов по полномочиям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за 2021 год (тыс. руб., %)</a:t>
            </a:r>
            <a:endParaRPr lang="ru-RU" sz="24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998827"/>
              </p:ext>
            </p:extLst>
          </p:nvPr>
        </p:nvGraphicFramePr>
        <p:xfrm>
          <a:off x="244865" y="1268760"/>
          <a:ext cx="8467799" cy="518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AC993-2F8E-42D6-8DF2-A372170388D0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402707"/>
              </p:ext>
            </p:extLst>
          </p:nvPr>
        </p:nvGraphicFramePr>
        <p:xfrm>
          <a:off x="-104775" y="100012"/>
          <a:ext cx="9353550" cy="6657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63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89411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555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229600" cy="1070223"/>
          </a:xfrm>
        </p:spPr>
        <p:txBody>
          <a:bodyPr wrap="square"/>
          <a:lstStyle/>
          <a:p>
            <a:pPr marL="0" indent="0" algn="ctr" eaLnBrk="1" hangingPunct="1">
              <a:buNone/>
              <a:defRPr/>
            </a:pPr>
            <a:r>
              <a:rPr lang="ru-RU" sz="4800" b="0" dirty="0" smtClean="0">
                <a:solidFill>
                  <a:srgbClr val="FF0000"/>
                </a:solidFill>
                <a:effectLst/>
              </a:rPr>
              <a:t>Отчет об исполнении районного бюджета </a:t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>за 2021 год</a:t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0070C0"/>
                </a:solidFill>
                <a:effectLst/>
              </a:rPr>
              <a:t>публичные слушания</a:t>
            </a: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4800" b="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0" dirty="0" smtClean="0">
                <a:solidFill>
                  <a:srgbClr val="FF0000"/>
                </a:solidFill>
                <a:effectLst/>
              </a:rPr>
            </a:br>
            <a:r>
              <a:rPr lang="ru-RU" sz="2400" b="0" dirty="0" smtClean="0">
                <a:solidFill>
                  <a:srgbClr val="FF0000"/>
                </a:solidFill>
                <a:effectLst/>
              </a:rPr>
              <a:t>24 марта 2022 года</a:t>
            </a:r>
          </a:p>
        </p:txBody>
      </p:sp>
    </p:spTree>
    <p:extLst>
      <p:ext uri="{BB962C8B-B14F-4D97-AF65-F5344CB8AC3E}">
        <p14:creationId xmlns:p14="http://schemas.microsoft.com/office/powerpoint/2010/main" val="1217657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8529</TotalTime>
  <Words>1389</Words>
  <Application>Microsoft Office PowerPoint</Application>
  <PresentationFormat>Экран (4:3)</PresentationFormat>
  <Paragraphs>538</Paragraphs>
  <Slides>26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Воздушный поток</vt:lpstr>
      <vt:lpstr>Лист</vt:lpstr>
      <vt:lpstr>Отчет об исполнении районного бюджета  за 2021 год  публичные слушания   24 марта 2022 года</vt:lpstr>
      <vt:lpstr>Краткие итоги исполнения бюджета Тонкинского муниципального района  2021 года</vt:lpstr>
      <vt:lpstr>Доходы консолидированного бюджета</vt:lpstr>
      <vt:lpstr>Презентация PowerPoint</vt:lpstr>
      <vt:lpstr>Презентация PowerPoint</vt:lpstr>
      <vt:lpstr>Обеспеченность собственными доходами консолидированного бюджета Тонкинского муниципального района за 2021 год</vt:lpstr>
      <vt:lpstr>Презентация PowerPoint</vt:lpstr>
      <vt:lpstr>Доходы бюджетов поселений</vt:lpstr>
      <vt:lpstr>Презентация PowerPoint</vt:lpstr>
      <vt:lpstr>Презентация PowerPoint</vt:lpstr>
      <vt:lpstr>Доходы районного бюджета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районного бюджета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Отчет об исполнении районного бюджета  за 2021 год  публичные слушания   24 марта 2022 года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sisadmin</cp:lastModifiedBy>
  <cp:revision>650</cp:revision>
  <dcterms:created xsi:type="dcterms:W3CDTF">2011-03-30T09:21:35Z</dcterms:created>
  <dcterms:modified xsi:type="dcterms:W3CDTF">2022-03-23T06:02:30Z</dcterms:modified>
</cp:coreProperties>
</file>