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1.xml" ContentType="application/vnd.openxmlformats-officedocument.drawingml.chartshapes+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drawings/drawing3.xml" ContentType="application/vnd.openxmlformats-officedocument.drawingml.chartshapes+xml"/>
  <Override PartName="/ppt/charts/chart12.xml" ContentType="application/vnd.openxmlformats-officedocument.drawingml.chart+xml"/>
  <Override PartName="/ppt/drawings/drawing4.xml" ContentType="application/vnd.openxmlformats-officedocument.drawingml.chartshapes+xml"/>
  <Override PartName="/ppt/charts/chart13.xml" ContentType="application/vnd.openxmlformats-officedocument.drawingml.chart+xml"/>
  <Override PartName="/ppt/drawings/drawing5.xml" ContentType="application/vnd.openxmlformats-officedocument.drawingml.chartshapes+xml"/>
  <Override PartName="/ppt/charts/chart14.xml" ContentType="application/vnd.openxmlformats-officedocument.drawingml.chart+xml"/>
  <Override PartName="/ppt/drawings/drawing6.xml" ContentType="application/vnd.openxmlformats-officedocument.drawingml.chartshapes+xml"/>
  <Override PartName="/ppt/charts/chart15.xml" ContentType="application/vnd.openxmlformats-officedocument.drawingml.chart+xml"/>
  <Override PartName="/ppt/drawings/drawing7.xml" ContentType="application/vnd.openxmlformats-officedocument.drawingml.chartshapes+xml"/>
  <Override PartName="/ppt/charts/chart16.xml" ContentType="application/vnd.openxmlformats-officedocument.drawingml.chart+xml"/>
  <Override PartName="/ppt/drawings/drawing8.xml" ContentType="application/vnd.openxmlformats-officedocument.drawingml.chartshapes+xml"/>
  <Override PartName="/ppt/charts/chart17.xml" ContentType="application/vnd.openxmlformats-officedocument.drawingml.chart+xml"/>
  <Override PartName="/ppt/theme/themeOverride1.xml" ContentType="application/vnd.openxmlformats-officedocument.themeOverr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notesSlides/notesSlide1.xml" ContentType="application/vnd.openxmlformats-officedocument.presentationml.notesSlide+xml"/>
  <Override PartName="/ppt/charts/chart21.xml" ContentType="application/vnd.openxmlformats-officedocument.drawingml.chart+xml"/>
  <Override PartName="/ppt/theme/themeOverride2.xml" ContentType="application/vnd.openxmlformats-officedocument.themeOverride+xml"/>
  <Override PartName="/ppt/charts/chart22.xml" ContentType="application/vnd.openxmlformats-officedocument.drawingml.chart+xml"/>
  <Override PartName="/ppt/theme/themeOverride3.xml" ContentType="application/vnd.openxmlformats-officedocument.themeOverride+xml"/>
  <Override PartName="/ppt/charts/chart23.xml" ContentType="application/vnd.openxmlformats-officedocument.drawingml.chart+xml"/>
  <Override PartName="/ppt/theme/themeOverride4.xml" ContentType="application/vnd.openxmlformats-officedocument.themeOverride+xml"/>
  <Override PartName="/ppt/charts/chart24.xml" ContentType="application/vnd.openxmlformats-officedocument.drawingml.chart+xml"/>
  <Override PartName="/ppt/theme/themeOverride5.xml" ContentType="application/vnd.openxmlformats-officedocument.themeOverride+xml"/>
  <Override PartName="/ppt/charts/chart25.xml" ContentType="application/vnd.openxmlformats-officedocument.drawingml.chart+xml"/>
  <Override PartName="/ppt/charts/chart26.xml" ContentType="application/vnd.openxmlformats-officedocument.drawingml.chart+xml"/>
  <Override PartName="/ppt/drawings/drawing9.xml" ContentType="application/vnd.openxmlformats-officedocument.drawingml.chartshapes+xml"/>
  <Override PartName="/ppt/charts/chart27.xml" ContentType="application/vnd.openxmlformats-officedocument.drawingml.chart+xml"/>
  <Override PartName="/ppt/drawings/drawing10.xml" ContentType="application/vnd.openxmlformats-officedocument.drawingml.chartshapes+xml"/>
  <Override PartName="/ppt/charts/chart28.xml" ContentType="application/vnd.openxmlformats-officedocument.drawingml.chart+xml"/>
  <Override PartName="/ppt/charts/chart29.xml" ContentType="application/vnd.openxmlformats-officedocument.drawingml.chart+xml"/>
  <Override PartName="/ppt/drawings/drawing11.xml" ContentType="application/vnd.openxmlformats-officedocument.drawingml.chartshapes+xml"/>
  <Override PartName="/ppt/charts/chart30.xml" ContentType="application/vnd.openxmlformats-officedocument.drawingml.chart+xml"/>
  <Override PartName="/ppt/drawings/drawing12.xml" ContentType="application/vnd.openxmlformats-officedocument.drawingml.chartshapes+xml"/>
  <Override PartName="/ppt/charts/chart31.xml" ContentType="application/vnd.openxmlformats-officedocument.drawingml.chart+xml"/>
  <Override PartName="/ppt/charts/chart32.xml" ContentType="application/vnd.openxmlformats-officedocument.drawingml.chart+xml"/>
  <Override PartName="/ppt/drawings/drawing13.xml" ContentType="application/vnd.openxmlformats-officedocument.drawingml.chartshapes+xml"/>
  <Override PartName="/ppt/charts/chart33.xml" ContentType="application/vnd.openxmlformats-officedocument.drawingml.chart+xml"/>
  <Override PartName="/ppt/drawings/drawing14.xml" ContentType="application/vnd.openxmlformats-officedocument.drawingml.chartshapes+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notesSlides/notesSlide2.xml" ContentType="application/vnd.openxmlformats-officedocument.presentationml.notesSlide+xml"/>
  <Override PartName="/ppt/charts/chart42.xml" ContentType="application/vnd.openxmlformats-officedocument.drawingml.chart+xml"/>
  <Override PartName="/ppt/drawings/drawing15.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theme/themeOverride6.xml" ContentType="application/vnd.openxmlformats-officedocument.themeOverride+xml"/>
  <Override PartName="/ppt/charts/chart46.xml" ContentType="application/vnd.openxmlformats-officedocument.drawingml.chart+xml"/>
  <Override PartName="/ppt/theme/themeOverride7.xml" ContentType="application/vnd.openxmlformats-officedocument.themeOverride+xml"/>
  <Override PartName="/ppt/charts/chart47.xml" ContentType="application/vnd.openxmlformats-officedocument.drawingml.chart+xml"/>
  <Override PartName="/ppt/theme/themeOverride8.xml" ContentType="application/vnd.openxmlformats-officedocument.themeOverride+xml"/>
  <Override PartName="/ppt/drawings/drawing16.xml" ContentType="application/vnd.openxmlformats-officedocument.drawingml.chartshapes+xml"/>
  <Override PartName="/ppt/charts/chart48.xml" ContentType="application/vnd.openxmlformats-officedocument.drawingml.chart+xml"/>
  <Override PartName="/ppt/drawings/drawing17.xml" ContentType="application/vnd.openxmlformats-officedocument.drawingml.chartshapes+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handoutMasterIdLst>
    <p:handoutMasterId r:id="rId94"/>
  </p:handoutMasterIdLst>
  <p:sldIdLst>
    <p:sldId id="296" r:id="rId2"/>
    <p:sldId id="291" r:id="rId3"/>
    <p:sldId id="511" r:id="rId4"/>
    <p:sldId id="259" r:id="rId5"/>
    <p:sldId id="432" r:id="rId6"/>
    <p:sldId id="343" r:id="rId7"/>
    <p:sldId id="433" r:id="rId8"/>
    <p:sldId id="346" r:id="rId9"/>
    <p:sldId id="434" r:id="rId10"/>
    <p:sldId id="435" r:id="rId11"/>
    <p:sldId id="436" r:id="rId12"/>
    <p:sldId id="437" r:id="rId13"/>
    <p:sldId id="517" r:id="rId14"/>
    <p:sldId id="518" r:id="rId15"/>
    <p:sldId id="519" r:id="rId16"/>
    <p:sldId id="442" r:id="rId17"/>
    <p:sldId id="443" r:id="rId18"/>
    <p:sldId id="444" r:id="rId19"/>
    <p:sldId id="446" r:id="rId20"/>
    <p:sldId id="447" r:id="rId21"/>
    <p:sldId id="445" r:id="rId22"/>
    <p:sldId id="448" r:id="rId23"/>
    <p:sldId id="449" r:id="rId24"/>
    <p:sldId id="330" r:id="rId25"/>
    <p:sldId id="331" r:id="rId26"/>
    <p:sldId id="332" r:id="rId27"/>
    <p:sldId id="462" r:id="rId28"/>
    <p:sldId id="439" r:id="rId29"/>
    <p:sldId id="334" r:id="rId30"/>
    <p:sldId id="450" r:id="rId31"/>
    <p:sldId id="416" r:id="rId32"/>
    <p:sldId id="365" r:id="rId33"/>
    <p:sldId id="513" r:id="rId34"/>
    <p:sldId id="514" r:id="rId35"/>
    <p:sldId id="463" r:id="rId36"/>
    <p:sldId id="464" r:id="rId37"/>
    <p:sldId id="465" r:id="rId38"/>
    <p:sldId id="466" r:id="rId39"/>
    <p:sldId id="467" r:id="rId40"/>
    <p:sldId id="468" r:id="rId41"/>
    <p:sldId id="469" r:id="rId42"/>
    <p:sldId id="470" r:id="rId43"/>
    <p:sldId id="471" r:id="rId44"/>
    <p:sldId id="472" r:id="rId45"/>
    <p:sldId id="473" r:id="rId46"/>
    <p:sldId id="474" r:id="rId47"/>
    <p:sldId id="475" r:id="rId48"/>
    <p:sldId id="476" r:id="rId49"/>
    <p:sldId id="477" r:id="rId50"/>
    <p:sldId id="478" r:id="rId51"/>
    <p:sldId id="479" r:id="rId52"/>
    <p:sldId id="515" r:id="rId53"/>
    <p:sldId id="480" r:id="rId54"/>
    <p:sldId id="481" r:id="rId55"/>
    <p:sldId id="482" r:id="rId56"/>
    <p:sldId id="512" r:id="rId57"/>
    <p:sldId id="483" r:id="rId58"/>
    <p:sldId id="484" r:id="rId59"/>
    <p:sldId id="516" r:id="rId60"/>
    <p:sldId id="485" r:id="rId61"/>
    <p:sldId id="486" r:id="rId62"/>
    <p:sldId id="487" r:id="rId63"/>
    <p:sldId id="488" r:id="rId64"/>
    <p:sldId id="489" r:id="rId65"/>
    <p:sldId id="490" r:id="rId66"/>
    <p:sldId id="491" r:id="rId67"/>
    <p:sldId id="492" r:id="rId68"/>
    <p:sldId id="493" r:id="rId69"/>
    <p:sldId id="494" r:id="rId70"/>
    <p:sldId id="495" r:id="rId71"/>
    <p:sldId id="496" r:id="rId72"/>
    <p:sldId id="497" r:id="rId73"/>
    <p:sldId id="498" r:id="rId74"/>
    <p:sldId id="499" r:id="rId75"/>
    <p:sldId id="500" r:id="rId76"/>
    <p:sldId id="501" r:id="rId77"/>
    <p:sldId id="502" r:id="rId78"/>
    <p:sldId id="503" r:id="rId79"/>
    <p:sldId id="336" r:id="rId80"/>
    <p:sldId id="440" r:id="rId81"/>
    <p:sldId id="318" r:id="rId82"/>
    <p:sldId id="441" r:id="rId83"/>
    <p:sldId id="344" r:id="rId84"/>
    <p:sldId id="461" r:id="rId85"/>
    <p:sldId id="460" r:id="rId86"/>
    <p:sldId id="510" r:id="rId87"/>
    <p:sldId id="504" r:id="rId88"/>
    <p:sldId id="505" r:id="rId89"/>
    <p:sldId id="520" r:id="rId90"/>
    <p:sldId id="367" r:id="rId91"/>
    <p:sldId id="368" r:id="rId92"/>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33"/>
    <a:srgbClr val="FF9900"/>
    <a:srgbClr val="FF9933"/>
    <a:srgbClr val="00CCFF"/>
    <a:srgbClr val="3333FF"/>
    <a:srgbClr val="A9DCF5"/>
    <a:srgbClr val="FFFF66"/>
    <a:srgbClr val="FFFF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728" autoAdjust="0"/>
  </p:normalViewPr>
  <p:slideViewPr>
    <p:cSldViewPr>
      <p:cViewPr>
        <p:scale>
          <a:sx n="90" d="100"/>
          <a:sy n="90" d="100"/>
        </p:scale>
        <p:origin x="-588" y="-2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xml"/></Relationships>
</file>

<file path=ppt/charts/_rels/chart18.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2.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3.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4.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5.xml"/></Relationships>
</file>

<file path=ppt/charts/_rels/chart25.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76;&#1080;&#1072;&#1075;&#1088;&#1072;&#1084;&#1084;&#1099;%20&#1088;&#1072;&#1089;&#1093;&#1086;&#1076;&#1099;.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7.xlsx"/></Relationships>
</file>

<file path=ppt/charts/_rels/chart30.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18.xlsx"/></Relationships>
</file>

<file path=ppt/charts/_rels/chart31.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76;&#1080;&#1072;&#1075;&#1088;&#1072;&#1084;&#1084;&#1099;%20&#1088;&#1072;&#1089;&#1093;&#1086;&#1076;&#1099;.xlsx" TargetMode="External"/></Relationships>
</file>

<file path=ppt/charts/_rels/chart33.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19.xlsx"/></Relationships>
</file>

<file path=ppt/charts/_rels/chart34.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38.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40;&#1085;&#1072;&#1083;&#1080;&#1079;%20&#1088;&#1072;&#1089;&#1093;&#1086;&#1076;&#1086;&#1074;.xlsx" TargetMode="External"/></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40.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42.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oleObject" Target="file:///C:\Documents%20and%20Settings\admin\&#1052;&#1086;&#1080;%20&#1076;&#1086;&#1082;&#1091;&#1084;&#1077;&#1085;&#1090;&#1099;\2016%20&#1075;&#1086;&#1076;\&#1082;%20&#1087;&#1091;&#1073;&#1083;%20&#1089;&#1083;&#1091;&#1096;\&#1091;%20&#1073;&#1102;&#1076;&#1078;&#1077;&#1090;&#1091;%20&#1076;&#1083;&#1103;%20&#1075;&#1088;&#1072;&#1078;&#1076;&#1072;&#1085;\&#1044;&#1080;&#1072;&#1075;&#1088;&#1072;&#1084;&#1084;&#1099;%20&#1073;&#1102;&#1076;&#1078;&#1077;&#1090;%20&#1076;&#1083;&#1103;%20&#1075;&#1088;&#1072;&#1078;&#1076;&#1072;&#1085;.xls" TargetMode="External"/></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4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6.xml"/></Relationships>
</file>

<file path=ppt/charts/_rels/chart46.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7.xml"/></Relationships>
</file>

<file path=ppt/charts/_rels/chart47.xml.rels><?xml version="1.0" encoding="UTF-8" standalone="yes"?>
<Relationships xmlns="http://schemas.openxmlformats.org/package/2006/relationships"><Relationship Id="rId3" Type="http://schemas.openxmlformats.org/officeDocument/2006/relationships/chartUserShapes" Target="../drawings/drawing16.xml"/><Relationship Id="rId2" Type="http://schemas.openxmlformats.org/officeDocument/2006/relationships/package" Target="../embeddings/Microsoft_Excel_Worksheet26.xlsx"/><Relationship Id="rId1" Type="http://schemas.openxmlformats.org/officeDocument/2006/relationships/themeOverride" Target="../theme/themeOverride8.xml"/></Relationships>
</file>

<file path=ppt/charts/_rels/chart48.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44;&#1080;&#1072;&#1075;&#1088;&#1072;&#1084;&#1084;&#1099;%20&#1087;&#1086;%20&#1076;&#1086;&#1093;&#1086;&#1076;&#1072;&#108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t>Отгрузка товаров собственного производства выполнено работ и услуг собственными силами, , </a:t>
            </a:r>
            <a:r>
              <a:rPr lang="ru-RU" sz="1400" dirty="0" err="1"/>
              <a:t>млн.руб</a:t>
            </a:r>
            <a:endParaRPr lang="ru-RU" sz="1400" dirty="0"/>
          </a:p>
        </c:rich>
      </c:tx>
      <c:layout>
        <c:manualLayout>
          <c:xMode val="edge"/>
          <c:yMode val="edge"/>
          <c:x val="0.12085309730180641"/>
          <c:y val="9.8396926086803454E-4"/>
        </c:manualLayout>
      </c:layout>
      <c:overlay val="1"/>
    </c:title>
    <c:autoTitleDeleted val="0"/>
    <c:plotArea>
      <c:layout>
        <c:manualLayout>
          <c:layoutTarget val="inner"/>
          <c:xMode val="edge"/>
          <c:yMode val="edge"/>
          <c:x val="6.9821923521036028E-2"/>
          <c:y val="0.21782527230727727"/>
          <c:w val="0.76300809838546713"/>
          <c:h val="0.62740534582181151"/>
        </c:manualLayout>
      </c:layout>
      <c:lineChart>
        <c:grouping val="standard"/>
        <c:varyColors val="0"/>
        <c:ser>
          <c:idx val="1"/>
          <c:order val="0"/>
          <c:tx>
            <c:strRef>
              <c:f>Лист1!$D$3</c:f>
              <c:strCache>
                <c:ptCount val="1"/>
                <c:pt idx="0">
                  <c:v>млн.руб.</c:v>
                </c:pt>
              </c:strCache>
            </c:strRef>
          </c:tx>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661.9</c:v>
                </c:pt>
                <c:pt idx="1">
                  <c:v>687.1</c:v>
                </c:pt>
                <c:pt idx="2">
                  <c:v>709.1</c:v>
                </c:pt>
                <c:pt idx="3">
                  <c:v>728.9</c:v>
                </c:pt>
                <c:pt idx="4">
                  <c:v>754.4</c:v>
                </c:pt>
                <c:pt idx="5">
                  <c:v>782.3</c:v>
                </c:pt>
              </c:numCache>
            </c:numRef>
          </c:val>
          <c:smooth val="0"/>
        </c:ser>
        <c:dLbls>
          <c:dLblPos val="b"/>
          <c:showLegendKey val="0"/>
          <c:showVal val="1"/>
          <c:showCatName val="0"/>
          <c:showSerName val="0"/>
          <c:showPercent val="0"/>
          <c:showBubbleSize val="0"/>
        </c:dLbls>
        <c:marker val="1"/>
        <c:smooth val="0"/>
        <c:axId val="288210432"/>
        <c:axId val="281495808"/>
      </c:lineChart>
      <c:catAx>
        <c:axId val="288210432"/>
        <c:scaling>
          <c:orientation val="minMax"/>
        </c:scaling>
        <c:delete val="0"/>
        <c:axPos val="b"/>
        <c:title>
          <c:tx>
            <c:rich>
              <a:bodyPr/>
              <a:lstStyle/>
              <a:p>
                <a:pPr>
                  <a:defRPr/>
                </a:pPr>
                <a:r>
                  <a:rPr lang="ru-RU"/>
                  <a:t>год</a:t>
                </a:r>
              </a:p>
            </c:rich>
          </c:tx>
          <c:overlay val="0"/>
        </c:title>
        <c:numFmt formatCode="General" sourceLinked="1"/>
        <c:majorTickMark val="out"/>
        <c:minorTickMark val="none"/>
        <c:tickLblPos val="nextTo"/>
        <c:crossAx val="281495808"/>
        <c:crosses val="autoZero"/>
        <c:auto val="1"/>
        <c:lblAlgn val="ctr"/>
        <c:lblOffset val="100"/>
        <c:noMultiLvlLbl val="0"/>
      </c:catAx>
      <c:valAx>
        <c:axId val="281495808"/>
        <c:scaling>
          <c:orientation val="minMax"/>
          <c:max val="900"/>
        </c:scaling>
        <c:delete val="0"/>
        <c:axPos val="l"/>
        <c:majorGridlines/>
        <c:numFmt formatCode="General" sourceLinked="0"/>
        <c:majorTickMark val="out"/>
        <c:minorTickMark val="none"/>
        <c:tickLblPos val="nextTo"/>
        <c:crossAx val="288210432"/>
        <c:crosses val="autoZero"/>
        <c:crossBetween val="between"/>
        <c:majorUnit val="200"/>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Розничный таварооборот,млн.руб</a:t>
            </a:r>
          </a:p>
        </c:rich>
      </c:tx>
      <c:layout>
        <c:manualLayout>
          <c:xMode val="edge"/>
          <c:yMode val="edge"/>
          <c:x val="0.13714923631361209"/>
          <c:y val="4.9736913654144468E-2"/>
        </c:manualLayout>
      </c:layout>
      <c:overlay val="1"/>
    </c:title>
    <c:autoTitleDeleted val="0"/>
    <c:plotArea>
      <c:layout>
        <c:manualLayout>
          <c:layoutTarget val="inner"/>
          <c:xMode val="edge"/>
          <c:yMode val="edge"/>
          <c:x val="6.3658596320833372E-2"/>
          <c:y val="0.21782527230727727"/>
          <c:w val="0.76300809838546713"/>
          <c:h val="0.62740534582181151"/>
        </c:manualLayout>
      </c:layout>
      <c:lineChart>
        <c:grouping val="standard"/>
        <c:varyColors val="0"/>
        <c:ser>
          <c:idx val="1"/>
          <c:order val="0"/>
          <c:tx>
            <c:strRef>
              <c:f>Лист1!$D$3</c:f>
              <c:strCache>
                <c:ptCount val="1"/>
                <c:pt idx="0">
                  <c:v>млн.руб.</c:v>
                </c:pt>
              </c:strCache>
            </c:strRef>
          </c:tx>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625.20000000000005</c:v>
                </c:pt>
                <c:pt idx="1">
                  <c:v>580.79999999999995</c:v>
                </c:pt>
                <c:pt idx="2">
                  <c:v>610.4</c:v>
                </c:pt>
                <c:pt idx="3">
                  <c:v>629.29999999999995</c:v>
                </c:pt>
                <c:pt idx="4">
                  <c:v>649.5</c:v>
                </c:pt>
                <c:pt idx="5">
                  <c:v>670.3</c:v>
                </c:pt>
              </c:numCache>
            </c:numRef>
          </c:val>
          <c:smooth val="0"/>
        </c:ser>
        <c:dLbls>
          <c:dLblPos val="b"/>
          <c:showLegendKey val="0"/>
          <c:showVal val="1"/>
          <c:showCatName val="0"/>
          <c:showSerName val="0"/>
          <c:showPercent val="0"/>
          <c:showBubbleSize val="0"/>
        </c:dLbls>
        <c:marker val="1"/>
        <c:smooth val="0"/>
        <c:axId val="290413568"/>
        <c:axId val="281500992"/>
      </c:lineChart>
      <c:catAx>
        <c:axId val="290413568"/>
        <c:scaling>
          <c:orientation val="minMax"/>
        </c:scaling>
        <c:delete val="0"/>
        <c:axPos val="b"/>
        <c:title>
          <c:tx>
            <c:rich>
              <a:bodyPr/>
              <a:lstStyle/>
              <a:p>
                <a:pPr>
                  <a:defRPr/>
                </a:pPr>
                <a:r>
                  <a:rPr lang="ru-RU"/>
                  <a:t>год</a:t>
                </a:r>
              </a:p>
            </c:rich>
          </c:tx>
          <c:overlay val="0"/>
        </c:title>
        <c:numFmt formatCode="General" sourceLinked="1"/>
        <c:majorTickMark val="out"/>
        <c:minorTickMark val="none"/>
        <c:tickLblPos val="nextTo"/>
        <c:crossAx val="281500992"/>
        <c:crosses val="autoZero"/>
        <c:auto val="1"/>
        <c:lblAlgn val="ctr"/>
        <c:lblOffset val="100"/>
        <c:noMultiLvlLbl val="0"/>
      </c:catAx>
      <c:valAx>
        <c:axId val="281500992"/>
        <c:scaling>
          <c:orientation val="minMax"/>
          <c:max val="900"/>
        </c:scaling>
        <c:delete val="0"/>
        <c:axPos val="l"/>
        <c:majorGridlines/>
        <c:numFmt formatCode="General" sourceLinked="0"/>
        <c:majorTickMark val="out"/>
        <c:minorTickMark val="none"/>
        <c:tickLblPos val="nextTo"/>
        <c:crossAx val="290413568"/>
        <c:crosses val="autoZero"/>
        <c:crossBetween val="between"/>
        <c:majorUnit val="200"/>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a:t>Среднемесячная заработная плата, рублей</a:t>
            </a:r>
          </a:p>
        </c:rich>
      </c:tx>
      <c:overlay val="0"/>
    </c:title>
    <c:autoTitleDeleted val="0"/>
    <c:plotArea>
      <c:layout/>
      <c:lineChart>
        <c:grouping val="standard"/>
        <c:varyColors val="0"/>
        <c:ser>
          <c:idx val="1"/>
          <c:order val="0"/>
          <c:tx>
            <c:strRef>
              <c:f>Лист1!$D$3</c:f>
              <c:strCache>
                <c:ptCount val="1"/>
                <c:pt idx="0">
                  <c:v>рублей</c:v>
                </c:pt>
              </c:strCache>
            </c:strRef>
          </c:tx>
          <c:dLbls>
            <c:dLbl>
              <c:idx val="0"/>
              <c:layout>
                <c:manualLayout>
                  <c:x val="-4.7222222222222249E-2"/>
                  <c:y val="7.8703703703703706E-2"/>
                </c:manualLayout>
              </c:layout>
              <c:showLegendKey val="0"/>
              <c:showVal val="1"/>
              <c:showCatName val="0"/>
              <c:showSerName val="0"/>
              <c:showPercent val="0"/>
              <c:showBubbleSize val="0"/>
            </c:dLbl>
            <c:dLbl>
              <c:idx val="1"/>
              <c:layout>
                <c:manualLayout>
                  <c:x val="-5.5555555555555552E-2"/>
                  <c:y val="5.5555555555555552E-2"/>
                </c:manualLayout>
              </c:layout>
              <c:showLegendKey val="0"/>
              <c:showVal val="1"/>
              <c:showCatName val="0"/>
              <c:showSerName val="0"/>
              <c:showPercent val="0"/>
              <c:showBubbleSize val="0"/>
            </c:dLbl>
            <c:dLbl>
              <c:idx val="2"/>
              <c:layout>
                <c:manualLayout>
                  <c:x val="-5.5555555555555608E-2"/>
                  <c:y val="5.5555555555555552E-2"/>
                </c:manualLayout>
              </c:layout>
              <c:showLegendKey val="0"/>
              <c:showVal val="1"/>
              <c:showCatName val="0"/>
              <c:showSerName val="0"/>
              <c:showPercent val="0"/>
              <c:showBubbleSize val="0"/>
            </c:dLbl>
            <c:dLbl>
              <c:idx val="3"/>
              <c:layout>
                <c:manualLayout>
                  <c:x val="-0.05"/>
                  <c:y val="4.6296296296296294E-2"/>
                </c:manualLayout>
              </c:layout>
              <c:showLegendKey val="0"/>
              <c:showVal val="1"/>
              <c:showCatName val="0"/>
              <c:showSerName val="0"/>
              <c:showPercent val="0"/>
              <c:showBubbleSize val="0"/>
            </c:dLbl>
            <c:dLbl>
              <c:idx val="4"/>
              <c:layout>
                <c:manualLayout>
                  <c:x val="-0.05"/>
                  <c:y val="5.0925925925925923E-2"/>
                </c:manualLayout>
              </c:layout>
              <c:showLegendKey val="0"/>
              <c:showVal val="1"/>
              <c:showCatName val="0"/>
              <c:showSerName val="0"/>
              <c:showPercent val="0"/>
              <c:showBubbleSize val="0"/>
            </c:dLbl>
            <c:dLbl>
              <c:idx val="5"/>
              <c:layout>
                <c:manualLayout>
                  <c:x val="-5.2777777777777778E-2"/>
                  <c:y val="6.481481481481481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4"/>
              <c:pt idx="0">
                <c:v>2019</c:v>
              </c:pt>
              <c:pt idx="1">
                <c:v>2020</c:v>
              </c:pt>
              <c:pt idx="2">
                <c:v>2021</c:v>
              </c:pt>
              <c:pt idx="3">
                <c:v>2022</c:v>
              </c:pt>
            </c:numLit>
          </c:cat>
          <c:val>
            <c:numRef>
              <c:f>Лист1!$D$4:$D$9</c:f>
              <c:numCache>
                <c:formatCode>General</c:formatCode>
                <c:ptCount val="6"/>
                <c:pt idx="0">
                  <c:v>21821</c:v>
                </c:pt>
                <c:pt idx="1">
                  <c:v>21734</c:v>
                </c:pt>
                <c:pt idx="2">
                  <c:v>23356</c:v>
                </c:pt>
                <c:pt idx="3">
                  <c:v>24859</c:v>
                </c:pt>
              </c:numCache>
            </c:numRef>
          </c:val>
          <c:smooth val="0"/>
        </c:ser>
        <c:dLbls>
          <c:showLegendKey val="0"/>
          <c:showVal val="0"/>
          <c:showCatName val="0"/>
          <c:showSerName val="0"/>
          <c:showPercent val="0"/>
          <c:showBubbleSize val="0"/>
        </c:dLbls>
        <c:marker val="1"/>
        <c:smooth val="0"/>
        <c:axId val="290414080"/>
        <c:axId val="288130176"/>
      </c:lineChart>
      <c:catAx>
        <c:axId val="290414080"/>
        <c:scaling>
          <c:orientation val="minMax"/>
        </c:scaling>
        <c:delete val="0"/>
        <c:axPos val="b"/>
        <c:numFmt formatCode="General" sourceLinked="1"/>
        <c:majorTickMark val="out"/>
        <c:minorTickMark val="none"/>
        <c:tickLblPos val="nextTo"/>
        <c:crossAx val="288130176"/>
        <c:crosses val="autoZero"/>
        <c:auto val="1"/>
        <c:lblAlgn val="ctr"/>
        <c:lblOffset val="100"/>
        <c:noMultiLvlLbl val="0"/>
      </c:catAx>
      <c:valAx>
        <c:axId val="288130176"/>
        <c:scaling>
          <c:orientation val="minMax"/>
        </c:scaling>
        <c:delete val="0"/>
        <c:axPos val="l"/>
        <c:majorGridlines/>
        <c:numFmt formatCode="General" sourceLinked="1"/>
        <c:majorTickMark val="out"/>
        <c:minorTickMark val="none"/>
        <c:tickLblPos val="nextTo"/>
        <c:crossAx val="290414080"/>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a:t>Прожиточный  минимум в среднем на душу населения, </a:t>
            </a:r>
            <a:r>
              <a:rPr lang="ru-RU" dirty="0" err="1"/>
              <a:t>руб</a:t>
            </a:r>
            <a:endParaRPr lang="ru-RU" dirty="0"/>
          </a:p>
        </c:rich>
      </c:tx>
      <c:layout>
        <c:manualLayout>
          <c:xMode val="edge"/>
          <c:yMode val="edge"/>
          <c:x val="0.10054155730533683"/>
          <c:y val="0"/>
        </c:manualLayout>
      </c:layout>
      <c:overlay val="0"/>
    </c:title>
    <c:autoTitleDeleted val="0"/>
    <c:plotArea>
      <c:layout>
        <c:manualLayout>
          <c:layoutTarget val="inner"/>
          <c:xMode val="edge"/>
          <c:yMode val="edge"/>
          <c:x val="0.11423840769903762"/>
          <c:y val="0.19480351414406533"/>
          <c:w val="0.88576159230096241"/>
          <c:h val="0.68921660834062404"/>
        </c:manualLayout>
      </c:layout>
      <c:lineChart>
        <c:grouping val="standard"/>
        <c:varyColors val="0"/>
        <c:ser>
          <c:idx val="1"/>
          <c:order val="0"/>
          <c:tx>
            <c:strRef>
              <c:f>Лист1!$D$3</c:f>
              <c:strCache>
                <c:ptCount val="1"/>
                <c:pt idx="0">
                  <c:v>руб</c:v>
                </c:pt>
              </c:strCache>
            </c:strRef>
          </c:tx>
          <c:dLbls>
            <c:dLbl>
              <c:idx val="0"/>
              <c:layout>
                <c:manualLayout>
                  <c:x val="-7.2222222222222215E-2"/>
                  <c:y val="3.2407407407407406E-2"/>
                </c:manualLayout>
              </c:layout>
              <c:showLegendKey val="0"/>
              <c:showVal val="1"/>
              <c:showCatName val="0"/>
              <c:showSerName val="0"/>
              <c:showPercent val="0"/>
              <c:showBubbleSize val="0"/>
            </c:dLbl>
            <c:dLbl>
              <c:idx val="1"/>
              <c:layout>
                <c:manualLayout>
                  <c:x val="-5.5555555555555552E-2"/>
                  <c:y val="6.4814450277048699E-2"/>
                </c:manualLayout>
              </c:layout>
              <c:showLegendKey val="0"/>
              <c:showVal val="1"/>
              <c:showCatName val="0"/>
              <c:showSerName val="0"/>
              <c:showPercent val="0"/>
              <c:showBubbleSize val="0"/>
            </c:dLbl>
            <c:dLbl>
              <c:idx val="2"/>
              <c:layout>
                <c:manualLayout>
                  <c:x val="-5.5555555555555552E-2"/>
                  <c:y val="4.1666666666666706E-2"/>
                </c:manualLayout>
              </c:layout>
              <c:showLegendKey val="0"/>
              <c:showVal val="1"/>
              <c:showCatName val="0"/>
              <c:showSerName val="0"/>
              <c:showPercent val="0"/>
              <c:showBubbleSize val="0"/>
            </c:dLbl>
            <c:dLbl>
              <c:idx val="3"/>
              <c:layout>
                <c:manualLayout>
                  <c:x val="-5.8333333333333334E-2"/>
                  <c:y val="4.6296296296296252E-2"/>
                </c:manualLayout>
              </c:layout>
              <c:showLegendKey val="0"/>
              <c:showVal val="1"/>
              <c:showCatName val="0"/>
              <c:showSerName val="0"/>
              <c:showPercent val="0"/>
              <c:showBubbleSize val="0"/>
            </c:dLbl>
            <c:dLbl>
              <c:idx val="4"/>
              <c:layout>
                <c:manualLayout>
                  <c:x val="-6.6666666666666666E-2"/>
                  <c:y val="4.1666666666666664E-2"/>
                </c:manualLayout>
              </c:layout>
              <c:showLegendKey val="0"/>
              <c:showVal val="1"/>
              <c:showCatName val="0"/>
              <c:showSerName val="0"/>
              <c:showPercent val="0"/>
              <c:showBubbleSize val="0"/>
            </c:dLbl>
            <c:dLbl>
              <c:idx val="5"/>
              <c:layout>
                <c:manualLayout>
                  <c:x val="-5.833333333333323E-2"/>
                  <c:y val="6.018518518518523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9881.4</c:v>
                </c:pt>
                <c:pt idx="1">
                  <c:v>10640.2</c:v>
                </c:pt>
                <c:pt idx="2">
                  <c:v>10833</c:v>
                </c:pt>
                <c:pt idx="3">
                  <c:v>11233</c:v>
                </c:pt>
                <c:pt idx="4">
                  <c:v>11540</c:v>
                </c:pt>
                <c:pt idx="5">
                  <c:v>11600</c:v>
                </c:pt>
              </c:numCache>
            </c:numRef>
          </c:val>
          <c:smooth val="0"/>
        </c:ser>
        <c:dLbls>
          <c:showLegendKey val="0"/>
          <c:showVal val="0"/>
          <c:showCatName val="0"/>
          <c:showSerName val="0"/>
          <c:showPercent val="0"/>
          <c:showBubbleSize val="0"/>
        </c:dLbls>
        <c:marker val="1"/>
        <c:smooth val="0"/>
        <c:axId val="290411520"/>
        <c:axId val="288131904"/>
      </c:lineChart>
      <c:catAx>
        <c:axId val="290411520"/>
        <c:scaling>
          <c:orientation val="minMax"/>
        </c:scaling>
        <c:delete val="0"/>
        <c:axPos val="b"/>
        <c:numFmt formatCode="General" sourceLinked="1"/>
        <c:majorTickMark val="out"/>
        <c:minorTickMark val="none"/>
        <c:tickLblPos val="nextTo"/>
        <c:crossAx val="288131904"/>
        <c:crosses val="autoZero"/>
        <c:auto val="1"/>
        <c:lblAlgn val="ctr"/>
        <c:lblOffset val="100"/>
        <c:noMultiLvlLbl val="0"/>
      </c:catAx>
      <c:valAx>
        <c:axId val="288131904"/>
        <c:scaling>
          <c:orientation val="minMax"/>
        </c:scaling>
        <c:delete val="0"/>
        <c:axPos val="l"/>
        <c:majorGridlines/>
        <c:numFmt formatCode="General" sourceLinked="1"/>
        <c:majorTickMark val="out"/>
        <c:minorTickMark val="none"/>
        <c:tickLblPos val="nextTo"/>
        <c:crossAx val="290411520"/>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Инвестиции всего,млн.руб.</a:t>
            </a:r>
          </a:p>
        </c:rich>
      </c:tx>
      <c:overlay val="0"/>
    </c:title>
    <c:autoTitleDeleted val="0"/>
    <c:plotArea>
      <c:layout/>
      <c:lineChart>
        <c:grouping val="standard"/>
        <c:varyColors val="0"/>
        <c:ser>
          <c:idx val="1"/>
          <c:order val="0"/>
          <c:tx>
            <c:strRef>
              <c:f>Лист1!$D$3</c:f>
              <c:strCache>
                <c:ptCount val="1"/>
                <c:pt idx="0">
                  <c:v>млн.руб.</c:v>
                </c:pt>
              </c:strCache>
            </c:strRef>
          </c:tx>
          <c:dLbls>
            <c:dLbl>
              <c:idx val="0"/>
              <c:layout>
                <c:manualLayout>
                  <c:x val="-0.05"/>
                  <c:y val="3.7037037037037035E-2"/>
                </c:manualLayout>
              </c:layout>
              <c:showLegendKey val="0"/>
              <c:showVal val="1"/>
              <c:showCatName val="0"/>
              <c:showSerName val="0"/>
              <c:showPercent val="0"/>
              <c:showBubbleSize val="0"/>
            </c:dLbl>
            <c:dLbl>
              <c:idx val="1"/>
              <c:layout>
                <c:manualLayout>
                  <c:x val="-4.1666666666666664E-2"/>
                  <c:y val="-5.5555555555555552E-2"/>
                </c:manualLayout>
              </c:layout>
              <c:showLegendKey val="0"/>
              <c:showVal val="1"/>
              <c:showCatName val="0"/>
              <c:showSerName val="0"/>
              <c:showPercent val="0"/>
              <c:showBubbleSize val="0"/>
            </c:dLbl>
            <c:dLbl>
              <c:idx val="2"/>
              <c:layout>
                <c:manualLayout>
                  <c:x val="-4.1666666666666664E-2"/>
                  <c:y val="3.7037037037036952E-2"/>
                </c:manualLayout>
              </c:layout>
              <c:showLegendKey val="0"/>
              <c:showVal val="1"/>
              <c:showCatName val="0"/>
              <c:showSerName val="0"/>
              <c:showPercent val="0"/>
              <c:showBubbleSize val="0"/>
            </c:dLbl>
            <c:dLbl>
              <c:idx val="3"/>
              <c:layout>
                <c:manualLayout>
                  <c:x val="-4.4444444444444446E-2"/>
                  <c:y val="4.6296296296296384E-2"/>
                </c:manualLayout>
              </c:layout>
              <c:showLegendKey val="0"/>
              <c:showVal val="1"/>
              <c:showCatName val="0"/>
              <c:showSerName val="0"/>
              <c:showPercent val="0"/>
              <c:showBubbleSize val="0"/>
            </c:dLbl>
            <c:dLbl>
              <c:idx val="4"/>
              <c:layout>
                <c:manualLayout>
                  <c:x val="-5.5555555555555552E-2"/>
                  <c:y val="4.6296296296296294E-2"/>
                </c:manualLayout>
              </c:layout>
              <c:showLegendKey val="0"/>
              <c:showVal val="1"/>
              <c:showCatName val="0"/>
              <c:showSerName val="0"/>
              <c:showPercent val="0"/>
              <c:showBubbleSize val="0"/>
            </c:dLbl>
            <c:dLbl>
              <c:idx val="5"/>
              <c:layout>
                <c:manualLayout>
                  <c:x val="-4.7222222222222221E-2"/>
                  <c:y val="4.629629629629629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102.46</c:v>
                </c:pt>
                <c:pt idx="1">
                  <c:v>102.4</c:v>
                </c:pt>
                <c:pt idx="2">
                  <c:v>127.8</c:v>
                </c:pt>
                <c:pt idx="3">
                  <c:v>134.5</c:v>
                </c:pt>
                <c:pt idx="4">
                  <c:v>141.4</c:v>
                </c:pt>
                <c:pt idx="5">
                  <c:v>148.9</c:v>
                </c:pt>
              </c:numCache>
            </c:numRef>
          </c:val>
          <c:smooth val="0"/>
        </c:ser>
        <c:dLbls>
          <c:showLegendKey val="0"/>
          <c:showVal val="0"/>
          <c:showCatName val="0"/>
          <c:showSerName val="0"/>
          <c:showPercent val="0"/>
          <c:showBubbleSize val="0"/>
        </c:dLbls>
        <c:marker val="1"/>
        <c:smooth val="0"/>
        <c:axId val="288209920"/>
        <c:axId val="288134208"/>
      </c:lineChart>
      <c:catAx>
        <c:axId val="288209920"/>
        <c:scaling>
          <c:orientation val="minMax"/>
        </c:scaling>
        <c:delete val="0"/>
        <c:axPos val="b"/>
        <c:numFmt formatCode="General" sourceLinked="1"/>
        <c:majorTickMark val="out"/>
        <c:minorTickMark val="none"/>
        <c:tickLblPos val="nextTo"/>
        <c:crossAx val="288134208"/>
        <c:crosses val="autoZero"/>
        <c:auto val="1"/>
        <c:lblAlgn val="ctr"/>
        <c:lblOffset val="100"/>
        <c:noMultiLvlLbl val="0"/>
      </c:catAx>
      <c:valAx>
        <c:axId val="288134208"/>
        <c:scaling>
          <c:orientation val="minMax"/>
        </c:scaling>
        <c:delete val="0"/>
        <c:axPos val="l"/>
        <c:majorGridlines/>
        <c:numFmt formatCode="General" sourceLinked="1"/>
        <c:majorTickMark val="out"/>
        <c:minorTickMark val="none"/>
        <c:tickLblPos val="nextTo"/>
        <c:crossAx val="28820992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Индекс потребительских цен,</a:t>
            </a:r>
            <a:r>
              <a:rPr lang="en-US"/>
              <a:t>%</a:t>
            </a:r>
          </a:p>
        </c:rich>
      </c:tx>
      <c:layout>
        <c:manualLayout>
          <c:xMode val="edge"/>
          <c:yMode val="edge"/>
          <c:x val="0.30234733158355204"/>
          <c:y val="4.6296296296296294E-3"/>
        </c:manualLayout>
      </c:layout>
      <c:overlay val="0"/>
    </c:title>
    <c:autoTitleDeleted val="0"/>
    <c:plotArea>
      <c:layout/>
      <c:lineChart>
        <c:grouping val="standard"/>
        <c:varyColors val="0"/>
        <c:ser>
          <c:idx val="1"/>
          <c:order val="0"/>
          <c:tx>
            <c:strRef>
              <c:f>Лист1!$D$3</c:f>
              <c:strCache>
                <c:ptCount val="1"/>
                <c:pt idx="0">
                  <c:v>%</c:v>
                </c:pt>
              </c:strCache>
            </c:strRef>
          </c:tx>
          <c:dLbls>
            <c:dLbl>
              <c:idx val="0"/>
              <c:layout>
                <c:manualLayout>
                  <c:x val="-8.3333333333333329E-2"/>
                  <c:y val="-7.8703703703703706E-2"/>
                </c:manualLayout>
              </c:layout>
              <c:showLegendKey val="0"/>
              <c:showVal val="1"/>
              <c:showCatName val="0"/>
              <c:showSerName val="0"/>
              <c:showPercent val="0"/>
              <c:showBubbleSize val="0"/>
            </c:dLbl>
            <c:dLbl>
              <c:idx val="1"/>
              <c:layout>
                <c:manualLayout>
                  <c:x val="-5.5555555555555552E-2"/>
                  <c:y val="-4.1666666666666664E-2"/>
                </c:manualLayout>
              </c:layout>
              <c:showLegendKey val="0"/>
              <c:showVal val="1"/>
              <c:showCatName val="0"/>
              <c:showSerName val="0"/>
              <c:showPercent val="0"/>
              <c:showBubbleSize val="0"/>
            </c:dLbl>
            <c:dLbl>
              <c:idx val="2"/>
              <c:layout>
                <c:manualLayout>
                  <c:x val="-3.3333333333333333E-2"/>
                  <c:y val="-6.9444444444444448E-2"/>
                </c:manualLayout>
              </c:layout>
              <c:showLegendKey val="0"/>
              <c:showVal val="1"/>
              <c:showCatName val="0"/>
              <c:showSerName val="0"/>
              <c:showPercent val="0"/>
              <c:showBubbleSize val="0"/>
            </c:dLbl>
            <c:dLbl>
              <c:idx val="3"/>
              <c:layout>
                <c:manualLayout>
                  <c:x val="-4.1666666666666664E-2"/>
                  <c:y val="-5.0925925925925923E-2"/>
                </c:manualLayout>
              </c:layout>
              <c:showLegendKey val="0"/>
              <c:showVal val="1"/>
              <c:showCatName val="0"/>
              <c:showSerName val="0"/>
              <c:showPercent val="0"/>
              <c:showBubbleSize val="0"/>
            </c:dLbl>
            <c:dLbl>
              <c:idx val="4"/>
              <c:layout>
                <c:manualLayout>
                  <c:x val="-2.5000000000000001E-2"/>
                  <c:y val="-6.4814814814814811E-2"/>
                </c:manualLayout>
              </c:layout>
              <c:showLegendKey val="0"/>
              <c:showVal val="1"/>
              <c:showCatName val="0"/>
              <c:showSerName val="0"/>
              <c:showPercent val="0"/>
              <c:showBubbleSize val="0"/>
            </c:dLbl>
            <c:dLbl>
              <c:idx val="5"/>
              <c:layout>
                <c:manualLayout>
                  <c:x val="-5.00000000000001E-2"/>
                  <c:y val="-4.166666666666666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104.4</c:v>
                </c:pt>
                <c:pt idx="1">
                  <c:v>103.9</c:v>
                </c:pt>
                <c:pt idx="2">
                  <c:v>105.5</c:v>
                </c:pt>
                <c:pt idx="3">
                  <c:v>103.8</c:v>
                </c:pt>
                <c:pt idx="4">
                  <c:v>104</c:v>
                </c:pt>
                <c:pt idx="5">
                  <c:v>104</c:v>
                </c:pt>
              </c:numCache>
            </c:numRef>
          </c:val>
          <c:smooth val="0"/>
        </c:ser>
        <c:dLbls>
          <c:showLegendKey val="0"/>
          <c:showVal val="0"/>
          <c:showCatName val="0"/>
          <c:showSerName val="0"/>
          <c:showPercent val="0"/>
          <c:showBubbleSize val="0"/>
        </c:dLbls>
        <c:marker val="1"/>
        <c:smooth val="0"/>
        <c:axId val="290419712"/>
        <c:axId val="288135936"/>
      </c:lineChart>
      <c:catAx>
        <c:axId val="290419712"/>
        <c:scaling>
          <c:orientation val="minMax"/>
        </c:scaling>
        <c:delete val="0"/>
        <c:axPos val="b"/>
        <c:numFmt formatCode="General" sourceLinked="1"/>
        <c:majorTickMark val="out"/>
        <c:minorTickMark val="none"/>
        <c:tickLblPos val="nextTo"/>
        <c:crossAx val="288135936"/>
        <c:crosses val="autoZero"/>
        <c:auto val="1"/>
        <c:lblAlgn val="ctr"/>
        <c:lblOffset val="100"/>
        <c:noMultiLvlLbl val="0"/>
      </c:catAx>
      <c:valAx>
        <c:axId val="288135936"/>
        <c:scaling>
          <c:orientation val="minMax"/>
        </c:scaling>
        <c:delete val="0"/>
        <c:axPos val="l"/>
        <c:numFmt formatCode="General" sourceLinked="1"/>
        <c:majorTickMark val="out"/>
        <c:minorTickMark val="none"/>
        <c:tickLblPos val="nextTo"/>
        <c:crossAx val="290419712"/>
        <c:crosses val="autoZero"/>
        <c:crossBetween val="between"/>
      </c:valAx>
      <c:spPr>
        <a:noFill/>
        <a:ln w="25400">
          <a:no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Уровень безработицы,</a:t>
            </a:r>
            <a:r>
              <a:rPr lang="en-US"/>
              <a:t>%</a:t>
            </a:r>
          </a:p>
        </c:rich>
      </c:tx>
      <c:overlay val="0"/>
    </c:title>
    <c:autoTitleDeleted val="0"/>
    <c:plotArea>
      <c:layout/>
      <c:lineChart>
        <c:grouping val="stacked"/>
        <c:varyColors val="0"/>
        <c:ser>
          <c:idx val="1"/>
          <c:order val="0"/>
          <c:tx>
            <c:strRef>
              <c:f>Лист1!$D$3</c:f>
              <c:strCache>
                <c:ptCount val="1"/>
                <c:pt idx="0">
                  <c:v>%</c:v>
                </c:pt>
              </c:strCache>
            </c:strRef>
          </c:tx>
          <c:dLbls>
            <c:dLbl>
              <c:idx val="1"/>
              <c:layout>
                <c:manualLayout>
                  <c:x val="-2.7777777777777776E-2"/>
                  <c:y val="7.407407407407407E-2"/>
                </c:manualLayout>
              </c:layout>
              <c:showLegendKey val="0"/>
              <c:showVal val="1"/>
              <c:showCatName val="0"/>
              <c:showSerName val="0"/>
              <c:showPercent val="0"/>
              <c:showBubbleSize val="0"/>
            </c:dLbl>
            <c:dLbl>
              <c:idx val="2"/>
              <c:layout>
                <c:manualLayout>
                  <c:x val="-3.3333333333333333E-2"/>
                  <c:y val="-5.0925925925925923E-2"/>
                </c:manualLayout>
              </c:layout>
              <c:showLegendKey val="0"/>
              <c:showVal val="1"/>
              <c:showCatName val="0"/>
              <c:showSerName val="0"/>
              <c:showPercent val="0"/>
              <c:showBubbleSize val="0"/>
            </c:dLbl>
            <c:dLbl>
              <c:idx val="3"/>
              <c:layout>
                <c:manualLayout>
                  <c:x val="-4.1666666666666664E-2"/>
                  <c:y val="-5.5555555555555552E-2"/>
                </c:manualLayout>
              </c:layout>
              <c:showLegendKey val="0"/>
              <c:showVal val="1"/>
              <c:showCatName val="0"/>
              <c:showSerName val="0"/>
              <c:showPercent val="0"/>
              <c:showBubbleSize val="0"/>
            </c:dLbl>
            <c:dLbl>
              <c:idx val="4"/>
              <c:layout>
                <c:manualLayout>
                  <c:x val="-0.05"/>
                  <c:y val="-6.0185185185185182E-2"/>
                </c:manualLayout>
              </c:layout>
              <c:showLegendKey val="0"/>
              <c:showVal val="1"/>
              <c:showCatName val="0"/>
              <c:showSerName val="0"/>
              <c:showPercent val="0"/>
              <c:showBubbleSize val="0"/>
            </c:dLbl>
            <c:dLbl>
              <c:idx val="5"/>
              <c:layout>
                <c:manualLayout>
                  <c:x val="-5.5555555555555552E-2"/>
                  <c:y val="-5.5555555555555552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0.51</c:v>
                </c:pt>
                <c:pt idx="1">
                  <c:v>0.46</c:v>
                </c:pt>
                <c:pt idx="2">
                  <c:v>1.5</c:v>
                </c:pt>
                <c:pt idx="3">
                  <c:v>0.48</c:v>
                </c:pt>
                <c:pt idx="4">
                  <c:v>0.45</c:v>
                </c:pt>
                <c:pt idx="5">
                  <c:v>0.45</c:v>
                </c:pt>
              </c:numCache>
            </c:numRef>
          </c:val>
          <c:smooth val="0"/>
        </c:ser>
        <c:dLbls>
          <c:showLegendKey val="0"/>
          <c:showVal val="0"/>
          <c:showCatName val="0"/>
          <c:showSerName val="0"/>
          <c:showPercent val="0"/>
          <c:showBubbleSize val="0"/>
        </c:dLbls>
        <c:marker val="1"/>
        <c:smooth val="0"/>
        <c:axId val="290299904"/>
        <c:axId val="290628160"/>
      </c:lineChart>
      <c:catAx>
        <c:axId val="290299904"/>
        <c:scaling>
          <c:orientation val="minMax"/>
        </c:scaling>
        <c:delete val="0"/>
        <c:axPos val="b"/>
        <c:numFmt formatCode="General" sourceLinked="1"/>
        <c:majorTickMark val="out"/>
        <c:minorTickMark val="none"/>
        <c:tickLblPos val="nextTo"/>
        <c:crossAx val="290628160"/>
        <c:crosses val="autoZero"/>
        <c:auto val="1"/>
        <c:lblAlgn val="ctr"/>
        <c:lblOffset val="100"/>
        <c:noMultiLvlLbl val="0"/>
      </c:catAx>
      <c:valAx>
        <c:axId val="290628160"/>
        <c:scaling>
          <c:orientation val="minMax"/>
        </c:scaling>
        <c:delete val="0"/>
        <c:axPos val="l"/>
        <c:majorGridlines/>
        <c:numFmt formatCode="General" sourceLinked="1"/>
        <c:majorTickMark val="out"/>
        <c:minorTickMark val="none"/>
        <c:tickLblPos val="nextTo"/>
        <c:crossAx val="290299904"/>
        <c:crosses val="autoZero"/>
        <c:crossBetween val="between"/>
      </c:valAx>
    </c:plotArea>
    <c:plotVisOnly val="1"/>
    <c:dispBlanksAs val="zero"/>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Среднегодовая численность,чел.</a:t>
            </a:r>
          </a:p>
        </c:rich>
      </c:tx>
      <c:overlay val="0"/>
    </c:title>
    <c:autoTitleDeleted val="0"/>
    <c:plotArea>
      <c:layout/>
      <c:lineChart>
        <c:grouping val="standard"/>
        <c:varyColors val="0"/>
        <c:ser>
          <c:idx val="1"/>
          <c:order val="0"/>
          <c:tx>
            <c:strRef>
              <c:f>Лист1!$D$3</c:f>
              <c:strCache>
                <c:ptCount val="1"/>
                <c:pt idx="0">
                  <c:v>чел</c:v>
                </c:pt>
              </c:strCache>
            </c:strRef>
          </c:tx>
          <c:dLbls>
            <c:dLbl>
              <c:idx val="0"/>
              <c:layout>
                <c:manualLayout>
                  <c:x val="-0.05"/>
                  <c:y val="3.7037037037037035E-2"/>
                </c:manualLayout>
              </c:layout>
              <c:showLegendKey val="0"/>
              <c:showVal val="1"/>
              <c:showCatName val="0"/>
              <c:showSerName val="0"/>
              <c:showPercent val="0"/>
              <c:showBubbleSize val="0"/>
            </c:dLbl>
            <c:dLbl>
              <c:idx val="1"/>
              <c:layout>
                <c:manualLayout>
                  <c:x val="-4.1666666666666664E-2"/>
                  <c:y val="-5.5555555555555552E-2"/>
                </c:manualLayout>
              </c:layout>
              <c:showLegendKey val="0"/>
              <c:showVal val="1"/>
              <c:showCatName val="0"/>
              <c:showSerName val="0"/>
              <c:showPercent val="0"/>
              <c:showBubbleSize val="0"/>
            </c:dLbl>
            <c:dLbl>
              <c:idx val="2"/>
              <c:layout>
                <c:manualLayout>
                  <c:x val="-4.1666666666666664E-2"/>
                  <c:y val="3.7037037037036952E-2"/>
                </c:manualLayout>
              </c:layout>
              <c:showLegendKey val="0"/>
              <c:showVal val="1"/>
              <c:showCatName val="0"/>
              <c:showSerName val="0"/>
              <c:showPercent val="0"/>
              <c:showBubbleSize val="0"/>
            </c:dLbl>
            <c:dLbl>
              <c:idx val="3"/>
              <c:layout>
                <c:manualLayout>
                  <c:x val="-4.4444444444444446E-2"/>
                  <c:y val="4.6296296296296384E-2"/>
                </c:manualLayout>
              </c:layout>
              <c:showLegendKey val="0"/>
              <c:showVal val="1"/>
              <c:showCatName val="0"/>
              <c:showSerName val="0"/>
              <c:showPercent val="0"/>
              <c:showBubbleSize val="0"/>
            </c:dLbl>
            <c:dLbl>
              <c:idx val="4"/>
              <c:layout>
                <c:manualLayout>
                  <c:x val="-5.5555555555555552E-2"/>
                  <c:y val="4.6296296296296294E-2"/>
                </c:manualLayout>
              </c:layout>
              <c:showLegendKey val="0"/>
              <c:showVal val="1"/>
              <c:showCatName val="0"/>
              <c:showSerName val="0"/>
              <c:showPercent val="0"/>
              <c:showBubbleSize val="0"/>
            </c:dLbl>
            <c:dLbl>
              <c:idx val="5"/>
              <c:layout>
                <c:manualLayout>
                  <c:x val="-4.7222222222222221E-2"/>
                  <c:y val="4.629629629629629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7725</c:v>
                </c:pt>
                <c:pt idx="1">
                  <c:v>7589</c:v>
                </c:pt>
                <c:pt idx="2">
                  <c:v>7409</c:v>
                </c:pt>
                <c:pt idx="3">
                  <c:v>7409</c:v>
                </c:pt>
                <c:pt idx="4">
                  <c:v>7409</c:v>
                </c:pt>
                <c:pt idx="5">
                  <c:v>7409</c:v>
                </c:pt>
              </c:numCache>
            </c:numRef>
          </c:val>
          <c:smooth val="0"/>
        </c:ser>
        <c:dLbls>
          <c:showLegendKey val="0"/>
          <c:showVal val="0"/>
          <c:showCatName val="0"/>
          <c:showSerName val="0"/>
          <c:showPercent val="0"/>
          <c:showBubbleSize val="0"/>
        </c:dLbls>
        <c:marker val="1"/>
        <c:smooth val="0"/>
        <c:axId val="290300416"/>
        <c:axId val="290629888"/>
      </c:lineChart>
      <c:catAx>
        <c:axId val="290300416"/>
        <c:scaling>
          <c:orientation val="minMax"/>
        </c:scaling>
        <c:delete val="0"/>
        <c:axPos val="b"/>
        <c:numFmt formatCode="General" sourceLinked="1"/>
        <c:majorTickMark val="out"/>
        <c:minorTickMark val="none"/>
        <c:tickLblPos val="nextTo"/>
        <c:crossAx val="290629888"/>
        <c:crosses val="autoZero"/>
        <c:auto val="1"/>
        <c:lblAlgn val="ctr"/>
        <c:lblOffset val="100"/>
        <c:noMultiLvlLbl val="0"/>
      </c:catAx>
      <c:valAx>
        <c:axId val="290629888"/>
        <c:scaling>
          <c:orientation val="minMax"/>
        </c:scaling>
        <c:delete val="0"/>
        <c:axPos val="l"/>
        <c:majorGridlines/>
        <c:numFmt formatCode="General" sourceLinked="1"/>
        <c:majorTickMark val="out"/>
        <c:minorTickMark val="none"/>
        <c:tickLblPos val="nextTo"/>
        <c:crossAx val="290300416"/>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960848914141736E-2"/>
          <c:y val="0.1937669345534534"/>
          <c:w val="0.65423412351581789"/>
          <c:h val="0.69589467660423276"/>
        </c:manualLayout>
      </c:layout>
      <c:barChart>
        <c:barDir val="col"/>
        <c:grouping val="clustered"/>
        <c:varyColors val="0"/>
        <c:ser>
          <c:idx val="1"/>
          <c:order val="1"/>
          <c:tx>
            <c:strRef>
              <c:f>'таб. к диаграмме  2021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2.1566360445914695E-7"/>
                  <c:y val="0.15354061683728396"/>
                </c:manualLayout>
              </c:layout>
              <c:showLegendKey val="0"/>
              <c:showVal val="1"/>
              <c:showCatName val="0"/>
              <c:showSerName val="0"/>
              <c:showPercent val="0"/>
              <c:showBubbleSize val="0"/>
            </c:dLbl>
            <c:dLbl>
              <c:idx val="1"/>
              <c:layout>
                <c:manualLayout>
                  <c:x val="-1.3728066741846747E-3"/>
                  <c:y val="0.22338135322329858"/>
                </c:manualLayout>
              </c:layout>
              <c:showLegendKey val="0"/>
              <c:showVal val="1"/>
              <c:showCatName val="0"/>
              <c:showSerName val="0"/>
              <c:showPercent val="0"/>
              <c:showBubbleSize val="0"/>
            </c:dLbl>
            <c:dLbl>
              <c:idx val="2"/>
              <c:layout>
                <c:manualLayout>
                  <c:x val="1.3666602614576142E-3"/>
                  <c:y val="0.26734072570908757"/>
                </c:manualLayout>
              </c:layout>
              <c:showLegendKey val="0"/>
              <c:showVal val="1"/>
              <c:showCatName val="0"/>
              <c:showSerName val="0"/>
              <c:showPercent val="0"/>
              <c:showBubbleSize val="0"/>
            </c:dLbl>
            <c:dLbl>
              <c:idx val="3"/>
              <c:layout>
                <c:manualLayout>
                  <c:x val="-2.0488042423618962E-6"/>
                  <c:y val="0.28815876229119625"/>
                </c:manualLayout>
              </c:layout>
              <c:showLegendKey val="0"/>
              <c:showVal val="1"/>
              <c:showCatName val="0"/>
              <c:showSerName val="0"/>
              <c:showPercent val="0"/>
              <c:showBubbleSize val="0"/>
            </c:dLbl>
            <c:dLbl>
              <c:idx val="4"/>
              <c:layout>
                <c:manualLayout>
                  <c:x val="-9.1619055297597008E-6"/>
                  <c:y val="0.61191374579839108"/>
                </c:manualLayout>
              </c:layout>
              <c:showLegendKey val="0"/>
              <c:showVal val="1"/>
              <c:showCatName val="0"/>
              <c:showSerName val="0"/>
              <c:showPercent val="0"/>
              <c:showBubbleSize val="0"/>
            </c:dLbl>
            <c:dLbl>
              <c:idx val="5"/>
              <c:layout>
                <c:manualLayout>
                  <c:x val="1.3625626529728905E-3"/>
                  <c:y val="0.13364342414634683"/>
                </c:manualLayout>
              </c:layout>
              <c:showLegendKey val="0"/>
              <c:showVal val="1"/>
              <c:showCatName val="0"/>
              <c:showSerName val="0"/>
              <c:showPercent val="0"/>
              <c:showBubbleSize val="0"/>
            </c:dLbl>
            <c:dLbl>
              <c:idx val="6"/>
              <c:layout>
                <c:manualLayout>
                  <c:x val="-1.5096452312140287E-6"/>
                  <c:y val="0.20460425230794096"/>
                </c:manualLayout>
              </c:layout>
              <c:showLegendKey val="0"/>
              <c:showVal val="1"/>
              <c:showCatName val="0"/>
              <c:showSerName val="0"/>
              <c:showPercent val="0"/>
              <c:showBubbleSize val="0"/>
            </c:dLbl>
            <c:dLbl>
              <c:idx val="7"/>
              <c:layout>
                <c:manualLayout>
                  <c:x val="1.3616999985550538E-3"/>
                  <c:y val="0.32577078378828539"/>
                </c:manualLayout>
              </c:layout>
              <c:showLegendKey val="0"/>
              <c:showVal val="1"/>
              <c:showCatName val="0"/>
              <c:showSerName val="0"/>
              <c:showPercent val="0"/>
              <c:showBubbleSize val="0"/>
            </c:dLbl>
            <c:dLbl>
              <c:idx val="8"/>
              <c:layout>
                <c:manualLayout>
                  <c:x val="4.0959107074219842E-6"/>
                  <c:y val="0.19840003784404575"/>
                </c:manualLayout>
              </c:layout>
              <c:showLegendKey val="0"/>
              <c:showVal val="1"/>
              <c:showCatName val="0"/>
              <c:showSerName val="0"/>
              <c:showPercent val="0"/>
              <c:showBubbleSize val="0"/>
            </c:dLbl>
            <c:dLbl>
              <c:idx val="9"/>
              <c:layout>
                <c:manualLayout>
                  <c:x val="1.3938338756194668E-3"/>
                  <c:y val="0.39582670131904402"/>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2021 г'!$D$4:$D$13</c:f>
              <c:numCache>
                <c:formatCode>#,##0.0</c:formatCode>
                <c:ptCount val="10"/>
                <c:pt idx="0">
                  <c:v>354682.6</c:v>
                </c:pt>
                <c:pt idx="1">
                  <c:v>485037</c:v>
                </c:pt>
                <c:pt idx="2">
                  <c:v>590183.30000000005</c:v>
                </c:pt>
                <c:pt idx="3">
                  <c:v>651859.80000000005</c:v>
                </c:pt>
                <c:pt idx="4">
                  <c:v>1310914.1000000001</c:v>
                </c:pt>
                <c:pt idx="5">
                  <c:v>290427.5</c:v>
                </c:pt>
                <c:pt idx="6">
                  <c:v>474339.3</c:v>
                </c:pt>
                <c:pt idx="7">
                  <c:v>745617.4</c:v>
                </c:pt>
                <c:pt idx="8">
                  <c:v>488955.7</c:v>
                </c:pt>
                <c:pt idx="9">
                  <c:v>903174.1</c:v>
                </c:pt>
              </c:numCache>
            </c:numRef>
          </c:val>
        </c:ser>
        <c:dLbls>
          <c:showLegendKey val="0"/>
          <c:showVal val="0"/>
          <c:showCatName val="0"/>
          <c:showSerName val="0"/>
          <c:showPercent val="0"/>
          <c:showBubbleSize val="0"/>
        </c:dLbls>
        <c:gapWidth val="150"/>
        <c:axId val="290484736"/>
        <c:axId val="290632192"/>
      </c:barChart>
      <c:lineChart>
        <c:grouping val="standard"/>
        <c:varyColors val="0"/>
        <c:ser>
          <c:idx val="0"/>
          <c:order val="0"/>
          <c:tx>
            <c:strRef>
              <c:f>'таб. к диаграмме  2021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12893427026229E-2"/>
                  <c:y val="1.8773979967456726E-2"/>
                </c:manualLayout>
              </c:layout>
              <c:showLegendKey val="0"/>
              <c:showVal val="1"/>
              <c:showCatName val="0"/>
              <c:showSerName val="0"/>
              <c:showPercent val="0"/>
              <c:showBubbleSize val="0"/>
            </c:dLbl>
            <c:dLbl>
              <c:idx val="1"/>
              <c:layout>
                <c:manualLayout>
                  <c:x val="-3.1499179076489629E-2"/>
                  <c:y val="-3.5412574529057175E-2"/>
                </c:manualLayout>
              </c:layout>
              <c:showLegendKey val="0"/>
              <c:showVal val="1"/>
              <c:showCatName val="0"/>
              <c:showSerName val="0"/>
              <c:showPercent val="0"/>
              <c:showBubbleSize val="0"/>
            </c:dLbl>
            <c:dLbl>
              <c:idx val="2"/>
              <c:layout>
                <c:manualLayout>
                  <c:x val="-4.9306465308821969E-2"/>
                  <c:y val="1.8767295911529029E-2"/>
                </c:manualLayout>
              </c:layout>
              <c:showLegendKey val="0"/>
              <c:showVal val="1"/>
              <c:showCatName val="0"/>
              <c:showSerName val="0"/>
              <c:showPercent val="0"/>
              <c:showBubbleSize val="0"/>
            </c:dLbl>
            <c:dLbl>
              <c:idx val="3"/>
              <c:layout>
                <c:manualLayout>
                  <c:x val="-3.8295471668908995E-2"/>
                  <c:y val="2.5017969351579145E-2"/>
                </c:manualLayout>
              </c:layout>
              <c:showLegendKey val="0"/>
              <c:showVal val="1"/>
              <c:showCatName val="0"/>
              <c:showSerName val="0"/>
              <c:showPercent val="0"/>
              <c:showBubbleSize val="0"/>
            </c:dLbl>
            <c:dLbl>
              <c:idx val="4"/>
              <c:layout>
                <c:manualLayout>
                  <c:x val="-3.421583681719282E-2"/>
                  <c:y val="-2.7086744334562388E-2"/>
                </c:manualLayout>
              </c:layout>
              <c:showLegendKey val="0"/>
              <c:showVal val="1"/>
              <c:showCatName val="0"/>
              <c:showSerName val="0"/>
              <c:showPercent val="0"/>
              <c:showBubbleSize val="0"/>
            </c:dLbl>
            <c:dLbl>
              <c:idx val="5"/>
              <c:layout>
                <c:manualLayout>
                  <c:x val="-3.1487313563306502E-2"/>
                  <c:y val="-2.2990257786281009E-2"/>
                </c:manualLayout>
              </c:layout>
              <c:showLegendKey val="0"/>
              <c:showVal val="1"/>
              <c:showCatName val="0"/>
              <c:showSerName val="0"/>
              <c:showPercent val="0"/>
              <c:showBubbleSize val="0"/>
            </c:dLbl>
            <c:dLbl>
              <c:idx val="6"/>
              <c:layout>
                <c:manualLayout>
                  <c:x val="-3.8335137330496663E-2"/>
                  <c:y val="2.298434465413433E-2"/>
                </c:manualLayout>
              </c:layout>
              <c:showLegendKey val="0"/>
              <c:showVal val="1"/>
              <c:showCatName val="0"/>
              <c:showSerName val="0"/>
              <c:showPercent val="0"/>
              <c:showBubbleSize val="0"/>
            </c:dLbl>
            <c:dLbl>
              <c:idx val="7"/>
              <c:layout>
                <c:manualLayout>
                  <c:x val="-3.5585465221979314E-2"/>
                  <c:y val="3.9695500611541527E-2"/>
                </c:manualLayout>
              </c:layout>
              <c:showLegendKey val="0"/>
              <c:showVal val="1"/>
              <c:showCatName val="0"/>
              <c:showSerName val="0"/>
              <c:showPercent val="0"/>
              <c:showBubbleSize val="0"/>
            </c:dLbl>
            <c:dLbl>
              <c:idx val="8"/>
              <c:layout>
                <c:manualLayout>
                  <c:x val="-3.6914826399136152E-2"/>
                  <c:y val="-2.2980074058695062E-2"/>
                </c:manualLayout>
              </c:layout>
              <c:showLegendKey val="0"/>
              <c:showVal val="1"/>
              <c:showCatName val="0"/>
              <c:showSerName val="0"/>
              <c:showPercent val="0"/>
              <c:showBubbleSize val="0"/>
            </c:dLbl>
            <c:dLbl>
              <c:idx val="9"/>
              <c:layout>
                <c:manualLayout>
                  <c:x val="-3.558559558745384E-2"/>
                  <c:y val="2.5034394718653173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2021 г'!$C$4:$C$13</c:f>
              <c:numCache>
                <c:formatCode>#,##0.0</c:formatCode>
                <c:ptCount val="10"/>
                <c:pt idx="0">
                  <c:v>30395.29</c:v>
                </c:pt>
                <c:pt idx="1">
                  <c:v>34502.559999999998</c:v>
                </c:pt>
                <c:pt idx="2">
                  <c:v>30992.14</c:v>
                </c:pt>
                <c:pt idx="3">
                  <c:v>31074.98</c:v>
                </c:pt>
                <c:pt idx="4">
                  <c:v>28365.55</c:v>
                </c:pt>
                <c:pt idx="5">
                  <c:v>39199.279999999999</c:v>
                </c:pt>
                <c:pt idx="6">
                  <c:v>26199.35</c:v>
                </c:pt>
                <c:pt idx="7">
                  <c:v>26730.39</c:v>
                </c:pt>
                <c:pt idx="8">
                  <c:v>43140.61</c:v>
                </c:pt>
                <c:pt idx="9">
                  <c:v>26213.91</c:v>
                </c:pt>
              </c:numCache>
            </c:numRef>
          </c:val>
          <c:smooth val="0"/>
        </c:ser>
        <c:dLbls>
          <c:showLegendKey val="0"/>
          <c:showVal val="0"/>
          <c:showCatName val="0"/>
          <c:showSerName val="0"/>
          <c:showPercent val="0"/>
          <c:showBubbleSize val="0"/>
        </c:dLbls>
        <c:marker val="1"/>
        <c:smooth val="0"/>
        <c:axId val="290301440"/>
        <c:axId val="290632768"/>
      </c:lineChart>
      <c:catAx>
        <c:axId val="290484736"/>
        <c:scaling>
          <c:orientation val="minMax"/>
        </c:scaling>
        <c:delete val="0"/>
        <c:axPos val="b"/>
        <c:majorTickMark val="out"/>
        <c:minorTickMark val="none"/>
        <c:tickLblPos val="nextTo"/>
        <c:txPr>
          <a:bodyPr/>
          <a:lstStyle/>
          <a:p>
            <a:pPr>
              <a:defRPr sz="1200" b="1"/>
            </a:pPr>
            <a:endParaRPr lang="ru-RU"/>
          </a:p>
        </c:txPr>
        <c:crossAx val="290632192"/>
        <c:crosses val="autoZero"/>
        <c:auto val="1"/>
        <c:lblAlgn val="ctr"/>
        <c:lblOffset val="100"/>
        <c:noMultiLvlLbl val="0"/>
      </c:catAx>
      <c:valAx>
        <c:axId val="290632192"/>
        <c:scaling>
          <c:orientation val="minMax"/>
        </c:scaling>
        <c:delete val="0"/>
        <c:axPos val="l"/>
        <c:majorGridlines/>
        <c:numFmt formatCode="#,##0.0" sourceLinked="1"/>
        <c:majorTickMark val="out"/>
        <c:minorTickMark val="none"/>
        <c:tickLblPos val="nextTo"/>
        <c:txPr>
          <a:bodyPr/>
          <a:lstStyle/>
          <a:p>
            <a:pPr>
              <a:defRPr b="1"/>
            </a:pPr>
            <a:endParaRPr lang="ru-RU"/>
          </a:p>
        </c:txPr>
        <c:crossAx val="290484736"/>
        <c:crosses val="autoZero"/>
        <c:crossBetween val="between"/>
      </c:valAx>
      <c:valAx>
        <c:axId val="290632768"/>
        <c:scaling>
          <c:orientation val="minMax"/>
          <c:max val="55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90301440"/>
        <c:crosses val="max"/>
        <c:crossBetween val="between"/>
        <c:majorUnit val="5000"/>
        <c:minorUnit val="5000"/>
      </c:valAx>
      <c:catAx>
        <c:axId val="290301440"/>
        <c:scaling>
          <c:orientation val="minMax"/>
        </c:scaling>
        <c:delete val="1"/>
        <c:axPos val="b"/>
        <c:majorTickMark val="out"/>
        <c:minorTickMark val="none"/>
        <c:tickLblPos val="nextTo"/>
        <c:crossAx val="290632768"/>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92597180331956E-2"/>
          <c:y val="0.17082069675093101"/>
          <c:w val="0.69635246217049207"/>
          <c:h val="0.73135704411722191"/>
        </c:manualLayout>
      </c:layout>
      <c:barChart>
        <c:barDir val="col"/>
        <c:grouping val="clustered"/>
        <c:varyColors val="0"/>
        <c:ser>
          <c:idx val="1"/>
          <c:order val="1"/>
          <c:tx>
            <c:strRef>
              <c:f>'таб. к диаграмме 2021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1.3695717201178128E-3"/>
                  <c:y val="0.15693160886178373"/>
                </c:manualLayout>
              </c:layout>
              <c:showLegendKey val="0"/>
              <c:showVal val="1"/>
              <c:showCatName val="0"/>
              <c:showSerName val="0"/>
              <c:showPercent val="0"/>
              <c:showBubbleSize val="0"/>
            </c:dLbl>
            <c:dLbl>
              <c:idx val="1"/>
              <c:layout>
                <c:manualLayout>
                  <c:x val="-1.3728066741846999E-3"/>
                  <c:y val="0.18791539405909499"/>
                </c:manualLayout>
              </c:layout>
              <c:showLegendKey val="0"/>
              <c:showVal val="1"/>
              <c:showCatName val="0"/>
              <c:showSerName val="0"/>
              <c:showPercent val="0"/>
              <c:showBubbleSize val="0"/>
            </c:dLbl>
            <c:dLbl>
              <c:idx val="2"/>
              <c:layout>
                <c:manualLayout>
                  <c:x val="-1.372267515173552E-3"/>
                  <c:y val="0.21310062231701143"/>
                </c:manualLayout>
              </c:layout>
              <c:showLegendKey val="0"/>
              <c:showVal val="1"/>
              <c:showCatName val="0"/>
              <c:showSerName val="0"/>
              <c:showPercent val="0"/>
              <c:showBubbleSize val="0"/>
            </c:dLbl>
            <c:dLbl>
              <c:idx val="3"/>
              <c:layout>
                <c:manualLayout>
                  <c:x val="-2.0488042423618962E-6"/>
                  <c:y val="0.26103756077224732"/>
                </c:manualLayout>
              </c:layout>
              <c:showLegendKey val="0"/>
              <c:showVal val="1"/>
              <c:showCatName val="0"/>
              <c:showSerName val="0"/>
              <c:showPercent val="0"/>
              <c:showBubbleSize val="0"/>
            </c:dLbl>
            <c:dLbl>
              <c:idx val="4"/>
              <c:layout>
                <c:manualLayout>
                  <c:x val="1.3597345677402192E-3"/>
                  <c:y val="0.66406428625866931"/>
                </c:manualLayout>
              </c:layout>
              <c:showLegendKey val="0"/>
              <c:showVal val="1"/>
              <c:showCatName val="0"/>
              <c:showSerName val="0"/>
              <c:showPercent val="0"/>
              <c:showBubbleSize val="0"/>
            </c:dLbl>
            <c:dLbl>
              <c:idx val="5"/>
              <c:layout>
                <c:manualLayout>
                  <c:x val="-1.3757176125858731E-3"/>
                  <c:y val="0.12529824163850409"/>
                </c:manualLayout>
              </c:layout>
              <c:showLegendKey val="0"/>
              <c:showVal val="1"/>
              <c:showCatName val="0"/>
              <c:showSerName val="0"/>
              <c:showPercent val="0"/>
              <c:showBubbleSize val="0"/>
            </c:dLbl>
            <c:dLbl>
              <c:idx val="6"/>
              <c:layout>
                <c:manualLayout>
                  <c:x val="-1.5090197343133627E-6"/>
                  <c:y val="0.18582773337818553"/>
                </c:manualLayout>
              </c:layout>
              <c:showLegendKey val="0"/>
              <c:showVal val="1"/>
              <c:showCatName val="0"/>
              <c:showSerName val="0"/>
              <c:showPercent val="0"/>
              <c:showBubbleSize val="0"/>
            </c:dLbl>
            <c:dLbl>
              <c:idx val="7"/>
              <c:layout>
                <c:manualLayout>
                  <c:x val="1.3616999985550538E-3"/>
                  <c:y val="0.31533778347651914"/>
                </c:manualLayout>
              </c:layout>
              <c:showLegendKey val="0"/>
              <c:showVal val="1"/>
              <c:showCatName val="0"/>
              <c:showSerName val="0"/>
              <c:showPercent val="0"/>
              <c:showBubbleSize val="0"/>
            </c:dLbl>
            <c:dLbl>
              <c:idx val="8"/>
              <c:layout>
                <c:manualLayout>
                  <c:x val="2.7430253851158902E-3"/>
                  <c:y val="0.19002367649633847"/>
                </c:manualLayout>
              </c:layout>
              <c:showLegendKey val="0"/>
              <c:showVal val="1"/>
              <c:showCatName val="0"/>
              <c:showSerName val="0"/>
              <c:showPercent val="0"/>
              <c:showBubbleSize val="0"/>
            </c:dLbl>
            <c:dLbl>
              <c:idx val="9"/>
              <c:layout>
                <c:manualLayout>
                  <c:x val="1.3935103802128785E-3"/>
                  <c:y val="0.36645480358232257"/>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2021 расх'!$D$4:$D$13</c:f>
              <c:numCache>
                <c:formatCode>#,##0.0</c:formatCode>
                <c:ptCount val="10"/>
                <c:pt idx="0">
                  <c:v>352940.7</c:v>
                </c:pt>
                <c:pt idx="1">
                  <c:v>445047.6</c:v>
                </c:pt>
                <c:pt idx="2">
                  <c:v>519905.9</c:v>
                </c:pt>
                <c:pt idx="3">
                  <c:v>615631.1</c:v>
                </c:pt>
                <c:pt idx="4">
                  <c:v>1506593.8</c:v>
                </c:pt>
                <c:pt idx="5">
                  <c:v>280560.8</c:v>
                </c:pt>
                <c:pt idx="6">
                  <c:v>484392</c:v>
                </c:pt>
                <c:pt idx="7">
                  <c:v>749962.6</c:v>
                </c:pt>
                <c:pt idx="8">
                  <c:v>470102.1</c:v>
                </c:pt>
                <c:pt idx="9">
                  <c:v>870532.1</c:v>
                </c:pt>
              </c:numCache>
            </c:numRef>
          </c:val>
        </c:ser>
        <c:dLbls>
          <c:showLegendKey val="0"/>
          <c:showVal val="0"/>
          <c:showCatName val="0"/>
          <c:showSerName val="0"/>
          <c:showPercent val="0"/>
          <c:showBubbleSize val="0"/>
        </c:dLbls>
        <c:gapWidth val="150"/>
        <c:axId val="298147328"/>
        <c:axId val="290107328"/>
      </c:barChart>
      <c:lineChart>
        <c:grouping val="standard"/>
        <c:varyColors val="0"/>
        <c:ser>
          <c:idx val="0"/>
          <c:order val="0"/>
          <c:tx>
            <c:strRef>
              <c:f>'таб. к диаграмме 2021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559074898028855E-2"/>
                  <c:y val="-1.6689843811341001E-2"/>
                </c:manualLayout>
              </c:layout>
              <c:showLegendKey val="0"/>
              <c:showVal val="1"/>
              <c:showCatName val="0"/>
              <c:showSerName val="0"/>
              <c:showPercent val="0"/>
              <c:showBubbleSize val="0"/>
            </c:dLbl>
            <c:dLbl>
              <c:idx val="1"/>
              <c:layout>
                <c:manualLayout>
                  <c:x val="-3.1496483281433889E-2"/>
                  <c:y val="-2.4981381081865092E-2"/>
                </c:manualLayout>
              </c:layout>
              <c:showLegendKey val="0"/>
              <c:showVal val="1"/>
              <c:showCatName val="0"/>
              <c:showSerName val="0"/>
              <c:showPercent val="0"/>
              <c:showBubbleSize val="0"/>
            </c:dLbl>
            <c:dLbl>
              <c:idx val="2"/>
              <c:layout>
                <c:manualLayout>
                  <c:x val="-2.6039762761408552E-2"/>
                  <c:y val="-3.129735833114046E-2"/>
                </c:manualLayout>
              </c:layout>
              <c:showLegendKey val="0"/>
              <c:showVal val="1"/>
              <c:showCatName val="0"/>
              <c:showSerName val="0"/>
              <c:showPercent val="0"/>
              <c:showBubbleSize val="0"/>
            </c:dLbl>
            <c:dLbl>
              <c:idx val="3"/>
              <c:layout>
                <c:manualLayout>
                  <c:x val="-3.418882771950188E-2"/>
                  <c:y val="-3.1307213956090561E-2"/>
                </c:manualLayout>
              </c:layout>
              <c:showLegendKey val="0"/>
              <c:showVal val="1"/>
              <c:showCatName val="0"/>
              <c:showSerName val="0"/>
              <c:showPercent val="0"/>
              <c:showBubbleSize val="0"/>
            </c:dLbl>
            <c:dLbl>
              <c:idx val="4"/>
              <c:layout>
                <c:manualLayout>
                  <c:x val="-3.6953629763732732E-2"/>
                  <c:y val="-3.3344973443466513E-2"/>
                </c:manualLayout>
              </c:layout>
              <c:showLegendKey val="0"/>
              <c:showVal val="1"/>
              <c:showCatName val="0"/>
              <c:showSerName val="0"/>
              <c:showPercent val="0"/>
              <c:showBubbleSize val="0"/>
            </c:dLbl>
            <c:dLbl>
              <c:idx val="5"/>
              <c:layout>
                <c:manualLayout>
                  <c:x val="-3.2856210036576482E-2"/>
                  <c:y val="-2.2990257786281009E-2"/>
                </c:manualLayout>
              </c:layout>
              <c:showLegendKey val="0"/>
              <c:showVal val="1"/>
              <c:showCatName val="0"/>
              <c:showSerName val="0"/>
              <c:showPercent val="0"/>
              <c:showBubbleSize val="0"/>
            </c:dLbl>
            <c:dLbl>
              <c:idx val="6"/>
              <c:layout>
                <c:manualLayout>
                  <c:x val="-3.422844791068673E-2"/>
                  <c:y val="2.5070037765203976E-2"/>
                </c:manualLayout>
              </c:layout>
              <c:showLegendKey val="0"/>
              <c:showVal val="1"/>
              <c:showCatName val="0"/>
              <c:showSerName val="0"/>
              <c:showPercent val="0"/>
              <c:showBubbleSize val="0"/>
            </c:dLbl>
            <c:dLbl>
              <c:idx val="7"/>
              <c:layout>
                <c:manualLayout>
                  <c:x val="-2.8747257087165076E-2"/>
                  <c:y val="2.3004055094623256E-2"/>
                </c:manualLayout>
              </c:layout>
              <c:showLegendKey val="0"/>
              <c:showVal val="1"/>
              <c:showCatName val="0"/>
              <c:showSerName val="0"/>
              <c:showPercent val="0"/>
              <c:showBubbleSize val="0"/>
            </c:dLbl>
            <c:dLbl>
              <c:idx val="8"/>
              <c:layout>
                <c:manualLayout>
                  <c:x val="-3.8283722872406133E-2"/>
                  <c:y val="-2.0894052440283934E-2"/>
                </c:manualLayout>
              </c:layout>
              <c:showLegendKey val="0"/>
              <c:showVal val="1"/>
              <c:showCatName val="0"/>
              <c:showSerName val="0"/>
              <c:showPercent val="0"/>
              <c:showBubbleSize val="0"/>
            </c:dLbl>
            <c:dLbl>
              <c:idx val="9"/>
              <c:layout>
                <c:manualLayout>
                  <c:x val="-2.7372261790467062E-2"/>
                  <c:y val="2.0862309904521256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расх'!$C$3</c:f>
              <c:strCache>
                <c:ptCount val="1"/>
                <c:pt idx="0">
                  <c:v>расходы на душу населения, тыс.руб.</c:v>
                </c:pt>
              </c:strCache>
            </c:strRef>
          </c:cat>
          <c:val>
            <c:numRef>
              <c:f>'таб. к диаграмме 2021 расх'!$C$4:$C$13</c:f>
              <c:numCache>
                <c:formatCode>#,##0.0</c:formatCode>
                <c:ptCount val="10"/>
                <c:pt idx="0">
                  <c:v>30246.01</c:v>
                </c:pt>
                <c:pt idx="1">
                  <c:v>31657.96</c:v>
                </c:pt>
                <c:pt idx="2">
                  <c:v>27301.68</c:v>
                </c:pt>
                <c:pt idx="3">
                  <c:v>29347.91</c:v>
                </c:pt>
                <c:pt idx="4">
                  <c:v>32599.67</c:v>
                </c:pt>
                <c:pt idx="5">
                  <c:v>37867.57</c:v>
                </c:pt>
                <c:pt idx="6">
                  <c:v>26754.6</c:v>
                </c:pt>
                <c:pt idx="7">
                  <c:v>26886.16</c:v>
                </c:pt>
                <c:pt idx="8">
                  <c:v>41477.160000000003</c:v>
                </c:pt>
                <c:pt idx="9">
                  <c:v>25266.5</c:v>
                </c:pt>
              </c:numCache>
            </c:numRef>
          </c:val>
          <c:smooth val="0"/>
        </c:ser>
        <c:dLbls>
          <c:showLegendKey val="0"/>
          <c:showVal val="0"/>
          <c:showCatName val="0"/>
          <c:showSerName val="0"/>
          <c:showPercent val="0"/>
          <c:showBubbleSize val="0"/>
        </c:dLbls>
        <c:marker val="1"/>
        <c:smooth val="0"/>
        <c:axId val="299066368"/>
        <c:axId val="290107904"/>
      </c:lineChart>
      <c:catAx>
        <c:axId val="298147328"/>
        <c:scaling>
          <c:orientation val="minMax"/>
        </c:scaling>
        <c:delete val="0"/>
        <c:axPos val="b"/>
        <c:majorTickMark val="out"/>
        <c:minorTickMark val="none"/>
        <c:tickLblPos val="nextTo"/>
        <c:txPr>
          <a:bodyPr/>
          <a:lstStyle/>
          <a:p>
            <a:pPr>
              <a:defRPr sz="1200" b="1"/>
            </a:pPr>
            <a:endParaRPr lang="ru-RU"/>
          </a:p>
        </c:txPr>
        <c:crossAx val="290107328"/>
        <c:crosses val="autoZero"/>
        <c:auto val="1"/>
        <c:lblAlgn val="ctr"/>
        <c:lblOffset val="100"/>
        <c:noMultiLvlLbl val="0"/>
      </c:catAx>
      <c:valAx>
        <c:axId val="290107328"/>
        <c:scaling>
          <c:orientation val="minMax"/>
        </c:scaling>
        <c:delete val="0"/>
        <c:axPos val="l"/>
        <c:majorGridlines/>
        <c:numFmt formatCode="#,##0.0" sourceLinked="1"/>
        <c:majorTickMark val="out"/>
        <c:minorTickMark val="none"/>
        <c:tickLblPos val="nextTo"/>
        <c:txPr>
          <a:bodyPr/>
          <a:lstStyle/>
          <a:p>
            <a:pPr>
              <a:defRPr b="1"/>
            </a:pPr>
            <a:endParaRPr lang="ru-RU"/>
          </a:p>
        </c:txPr>
        <c:crossAx val="298147328"/>
        <c:crosses val="autoZero"/>
        <c:crossBetween val="between"/>
      </c:valAx>
      <c:valAx>
        <c:axId val="290107904"/>
        <c:scaling>
          <c:orientation val="minMax"/>
          <c:max val="55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99066368"/>
        <c:crosses val="max"/>
        <c:crossBetween val="between"/>
        <c:majorUnit val="5000"/>
        <c:minorUnit val="5000"/>
      </c:valAx>
      <c:catAx>
        <c:axId val="299066368"/>
        <c:scaling>
          <c:orientation val="minMax"/>
        </c:scaling>
        <c:delete val="1"/>
        <c:axPos val="b"/>
        <c:numFmt formatCode="#,##0.0" sourceLinked="1"/>
        <c:majorTickMark val="out"/>
        <c:minorTickMark val="none"/>
        <c:tickLblPos val="nextTo"/>
        <c:crossAx val="290107904"/>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2022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709735335467972E-3"/>
                  <c:y val="0.15706416701736264"/>
                </c:manualLayout>
              </c:layout>
              <c:showLegendKey val="0"/>
              <c:showVal val="1"/>
              <c:showCatName val="0"/>
              <c:showSerName val="0"/>
              <c:showPercent val="0"/>
              <c:showBubbleSize val="0"/>
            </c:dLbl>
            <c:dLbl>
              <c:idx val="1"/>
              <c:layout>
                <c:manualLayout>
                  <c:x val="1.3660940080491113E-3"/>
                  <c:y val="0.26086899390027568"/>
                </c:manualLayout>
              </c:layout>
              <c:showLegendKey val="0"/>
              <c:showVal val="1"/>
              <c:showCatName val="0"/>
              <c:showSerName val="0"/>
              <c:showPercent val="0"/>
              <c:showBubbleSize val="0"/>
            </c:dLbl>
            <c:dLbl>
              <c:idx val="2"/>
              <c:layout>
                <c:manualLayout>
                  <c:x val="-2.2644678468210431E-6"/>
                  <c:y val="0.25273551083510981"/>
                </c:manualLayout>
              </c:layout>
              <c:showLegendKey val="0"/>
              <c:showVal val="1"/>
              <c:showCatName val="0"/>
              <c:showSerName val="0"/>
              <c:showPercent val="0"/>
              <c:showBubbleSize val="0"/>
            </c:dLbl>
            <c:dLbl>
              <c:idx val="3"/>
              <c:layout>
                <c:manualLayout>
                  <c:x val="-1.3709735335467972E-3"/>
                  <c:y val="0.29440887111372177"/>
                </c:manualLayout>
              </c:layout>
              <c:showLegendKey val="0"/>
              <c:showVal val="1"/>
              <c:showCatName val="0"/>
              <c:showSerName val="0"/>
              <c:showPercent val="0"/>
              <c:showBubbleSize val="0"/>
            </c:dLbl>
            <c:dLbl>
              <c:idx val="4"/>
              <c:layout>
                <c:manualLayout>
                  <c:x val="1.3597590261149215E-3"/>
                  <c:y val="0.58270676197713034"/>
                </c:manualLayout>
              </c:layout>
              <c:showLegendKey val="0"/>
              <c:showVal val="1"/>
              <c:showCatName val="0"/>
              <c:showSerName val="0"/>
              <c:showPercent val="0"/>
              <c:showBubbleSize val="0"/>
            </c:dLbl>
            <c:dLbl>
              <c:idx val="5"/>
              <c:layout>
                <c:manualLayout>
                  <c:x val="-6.790588804410132E-6"/>
                  <c:y val="0.1169541981924212"/>
                </c:manualLayout>
              </c:layout>
              <c:showLegendKey val="0"/>
              <c:showVal val="1"/>
              <c:showCatName val="0"/>
              <c:showSerName val="0"/>
              <c:showPercent val="0"/>
              <c:showBubbleSize val="0"/>
            </c:dLbl>
            <c:dLbl>
              <c:idx val="6"/>
              <c:layout>
                <c:manualLayout>
                  <c:x val="-2.0488042423618962E-6"/>
                  <c:y val="0.24625576595124685"/>
                </c:manualLayout>
              </c:layout>
              <c:showLegendKey val="0"/>
              <c:showVal val="1"/>
              <c:showCatName val="0"/>
              <c:showSerName val="0"/>
              <c:showPercent val="0"/>
              <c:showBubbleSize val="0"/>
            </c:dLbl>
            <c:dLbl>
              <c:idx val="7"/>
              <c:layout>
                <c:manualLayout>
                  <c:x val="-1.3746398148226026E-3"/>
                  <c:y val="0.31736344292459756"/>
                </c:manualLayout>
              </c:layout>
              <c:showLegendKey val="0"/>
              <c:showVal val="1"/>
              <c:showCatName val="0"/>
              <c:showSerName val="0"/>
              <c:showPercent val="0"/>
              <c:showBubbleSize val="0"/>
            </c:dLbl>
            <c:dLbl>
              <c:idx val="8"/>
              <c:layout>
                <c:manualLayout>
                  <c:x val="1.3746091908355938E-3"/>
                  <c:y val="0.15502721354816837"/>
                </c:manualLayout>
              </c:layout>
              <c:showLegendKey val="0"/>
              <c:showVal val="1"/>
              <c:showCatName val="0"/>
              <c:showSerName val="0"/>
              <c:showPercent val="0"/>
              <c:showBubbleSize val="0"/>
            </c:dLbl>
            <c:dLbl>
              <c:idx val="9"/>
              <c:layout>
                <c:manualLayout>
                  <c:x val="2.4575464244531907E-5"/>
                  <c:y val="0.34210458885335171"/>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2022 г'!$D$4:$D$13</c:f>
              <c:numCache>
                <c:formatCode>#,##0.0</c:formatCode>
                <c:ptCount val="10"/>
                <c:pt idx="0">
                  <c:v>560476.80000000005</c:v>
                </c:pt>
                <c:pt idx="1">
                  <c:v>859247.8</c:v>
                </c:pt>
                <c:pt idx="2">
                  <c:v>882949.6</c:v>
                </c:pt>
                <c:pt idx="3">
                  <c:v>1018047.4</c:v>
                </c:pt>
                <c:pt idx="4">
                  <c:v>1995046.5</c:v>
                </c:pt>
                <c:pt idx="5">
                  <c:v>462878.7</c:v>
                </c:pt>
                <c:pt idx="6">
                  <c:v>944714.1</c:v>
                </c:pt>
                <c:pt idx="7">
                  <c:v>1208070.6000000001</c:v>
                </c:pt>
                <c:pt idx="8">
                  <c:v>654871.4</c:v>
                </c:pt>
                <c:pt idx="9">
                  <c:v>1285773.1000000001</c:v>
                </c:pt>
              </c:numCache>
            </c:numRef>
          </c:val>
        </c:ser>
        <c:dLbls>
          <c:showLegendKey val="0"/>
          <c:showVal val="0"/>
          <c:showCatName val="0"/>
          <c:showSerName val="0"/>
          <c:showPercent val="0"/>
          <c:showBubbleSize val="0"/>
        </c:dLbls>
        <c:gapWidth val="150"/>
        <c:axId val="262579200"/>
        <c:axId val="121082368"/>
      </c:barChart>
      <c:lineChart>
        <c:grouping val="standard"/>
        <c:varyColors val="0"/>
        <c:ser>
          <c:idx val="0"/>
          <c:order val="0"/>
          <c:tx>
            <c:strRef>
              <c:f>'таб. к диаграмме  2022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1479552890387175E-2"/>
                  <c:y val="2.2944595265815E-2"/>
                </c:manualLayout>
              </c:layout>
              <c:showLegendKey val="0"/>
              <c:showVal val="1"/>
              <c:showCatName val="0"/>
              <c:showSerName val="0"/>
              <c:showPercent val="0"/>
              <c:showBubbleSize val="0"/>
            </c:dLbl>
            <c:dLbl>
              <c:idx val="1"/>
              <c:layout>
                <c:manualLayout>
                  <c:x val="-3.4247310657365644E-2"/>
                  <c:y val="-2.2883492900299337E-2"/>
                </c:manualLayout>
              </c:layout>
              <c:showLegendKey val="0"/>
              <c:showVal val="1"/>
              <c:showCatName val="0"/>
              <c:showSerName val="0"/>
              <c:showPercent val="0"/>
              <c:showBubbleSize val="0"/>
            </c:dLbl>
            <c:dLbl>
              <c:idx val="2"/>
              <c:layout>
                <c:manualLayout>
                  <c:x val="-3.4248604102852201E-2"/>
                  <c:y val="2.919740400358467E-2"/>
                </c:manualLayout>
              </c:layout>
              <c:showLegendKey val="0"/>
              <c:showVal val="1"/>
              <c:showCatName val="0"/>
              <c:showSerName val="0"/>
              <c:showPercent val="0"/>
              <c:showBubbleSize val="0"/>
            </c:dLbl>
            <c:dLbl>
              <c:idx val="3"/>
              <c:layout>
                <c:manualLayout>
                  <c:x val="-3.2806115203458081E-2"/>
                  <c:y val="-3.3390583989501316E-2"/>
                </c:manualLayout>
              </c:layout>
              <c:showLegendKey val="0"/>
              <c:showVal val="1"/>
              <c:showCatName val="0"/>
              <c:showSerName val="0"/>
              <c:showPercent val="0"/>
              <c:showBubbleSize val="0"/>
            </c:dLbl>
            <c:dLbl>
              <c:idx val="4"/>
              <c:layout>
                <c:manualLayout>
                  <c:x val="-3.1478068455337051E-2"/>
                  <c:y val="2.297774121250928E-2"/>
                </c:manualLayout>
              </c:layout>
              <c:showLegendKey val="0"/>
              <c:showVal val="1"/>
              <c:showCatName val="0"/>
              <c:showSerName val="0"/>
              <c:showPercent val="0"/>
              <c:showBubbleSize val="0"/>
            </c:dLbl>
            <c:dLbl>
              <c:idx val="5"/>
              <c:layout>
                <c:manualLayout>
                  <c:x val="-3.2856160972778298E-2"/>
                  <c:y val="-1.8818268331223229E-2"/>
                </c:manualLayout>
              </c:layout>
              <c:showLegendKey val="0"/>
              <c:showVal val="1"/>
              <c:showCatName val="0"/>
              <c:showSerName val="0"/>
              <c:showPercent val="0"/>
              <c:showBubbleSize val="0"/>
            </c:dLbl>
            <c:dLbl>
              <c:idx val="6"/>
              <c:layout>
                <c:manualLayout>
                  <c:x val="-4.3831147474870338E-2"/>
                  <c:y val="2.7204317289361478E-2"/>
                </c:manualLayout>
              </c:layout>
              <c:showLegendKey val="0"/>
              <c:showVal val="1"/>
              <c:showCatName val="0"/>
              <c:showSerName val="0"/>
              <c:showPercent val="0"/>
              <c:showBubbleSize val="0"/>
            </c:dLbl>
            <c:dLbl>
              <c:idx val="7"/>
              <c:layout>
                <c:manualLayout>
                  <c:x val="-3.0112138604410622E-2"/>
                  <c:y val="2.9275476872626233E-2"/>
                </c:manualLayout>
              </c:layout>
              <c:showLegendKey val="0"/>
              <c:showVal val="1"/>
              <c:showCatName val="0"/>
              <c:showSerName val="0"/>
              <c:showPercent val="0"/>
              <c:showBubbleSize val="0"/>
            </c:dLbl>
            <c:dLbl>
              <c:idx val="8"/>
              <c:layout>
                <c:manualLayout>
                  <c:x val="-3.6914887305926951E-2"/>
                  <c:y val="-1.4652230971128609E-2"/>
                </c:manualLayout>
              </c:layout>
              <c:showLegendKey val="0"/>
              <c:showVal val="1"/>
              <c:showCatName val="0"/>
              <c:showSerName val="0"/>
              <c:showPercent val="0"/>
              <c:showBubbleSize val="0"/>
            </c:dLbl>
            <c:dLbl>
              <c:idx val="9"/>
              <c:layout>
                <c:manualLayout>
                  <c:x val="-6.4347765326080136E-2"/>
                  <c:y val="-4.1709004788848163E-3"/>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2022 г'!$C$4:$C$13</c:f>
              <c:numCache>
                <c:formatCode>#,##0.0</c:formatCode>
                <c:ptCount val="10"/>
                <c:pt idx="0">
                  <c:v>48031.3</c:v>
                </c:pt>
                <c:pt idx="1">
                  <c:v>61121.62</c:v>
                </c:pt>
                <c:pt idx="2">
                  <c:v>46366.1</c:v>
                </c:pt>
                <c:pt idx="3">
                  <c:v>48531.6</c:v>
                </c:pt>
                <c:pt idx="4">
                  <c:v>43168.81</c:v>
                </c:pt>
                <c:pt idx="5">
                  <c:v>62475.19</c:v>
                </c:pt>
                <c:pt idx="6">
                  <c:v>52179.73</c:v>
                </c:pt>
                <c:pt idx="7">
                  <c:v>43309.3</c:v>
                </c:pt>
                <c:pt idx="8">
                  <c:v>57779.37</c:v>
                </c:pt>
                <c:pt idx="9">
                  <c:v>37318.54</c:v>
                </c:pt>
              </c:numCache>
            </c:numRef>
          </c:val>
          <c:smooth val="0"/>
        </c:ser>
        <c:dLbls>
          <c:showLegendKey val="0"/>
          <c:showVal val="0"/>
          <c:showCatName val="0"/>
          <c:showSerName val="0"/>
          <c:showPercent val="0"/>
          <c:showBubbleSize val="0"/>
        </c:dLbls>
        <c:marker val="1"/>
        <c:smooth val="0"/>
        <c:axId val="274131456"/>
        <c:axId val="121071296"/>
      </c:lineChart>
      <c:catAx>
        <c:axId val="262579200"/>
        <c:scaling>
          <c:orientation val="minMax"/>
        </c:scaling>
        <c:delete val="0"/>
        <c:axPos val="b"/>
        <c:majorTickMark val="out"/>
        <c:minorTickMark val="none"/>
        <c:tickLblPos val="nextTo"/>
        <c:txPr>
          <a:bodyPr/>
          <a:lstStyle/>
          <a:p>
            <a:pPr>
              <a:defRPr sz="1200" b="1"/>
            </a:pPr>
            <a:endParaRPr lang="ru-RU"/>
          </a:p>
        </c:txPr>
        <c:crossAx val="121082368"/>
        <c:crosses val="autoZero"/>
        <c:auto val="1"/>
        <c:lblAlgn val="ctr"/>
        <c:lblOffset val="100"/>
        <c:noMultiLvlLbl val="0"/>
      </c:catAx>
      <c:valAx>
        <c:axId val="121082368"/>
        <c:scaling>
          <c:orientation val="minMax"/>
          <c:max val="2500000"/>
        </c:scaling>
        <c:delete val="0"/>
        <c:axPos val="l"/>
        <c:majorGridlines/>
        <c:numFmt formatCode="#,##0.0" sourceLinked="1"/>
        <c:majorTickMark val="out"/>
        <c:minorTickMark val="none"/>
        <c:tickLblPos val="nextTo"/>
        <c:txPr>
          <a:bodyPr/>
          <a:lstStyle/>
          <a:p>
            <a:pPr>
              <a:defRPr b="1"/>
            </a:pPr>
            <a:endParaRPr lang="ru-RU"/>
          </a:p>
        </c:txPr>
        <c:crossAx val="262579200"/>
        <c:crosses val="autoZero"/>
        <c:crossBetween val="between"/>
      </c:valAx>
      <c:valAx>
        <c:axId val="121071296"/>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74131456"/>
        <c:crosses val="max"/>
        <c:crossBetween val="between"/>
        <c:majorUnit val="5000"/>
        <c:minorUnit val="5000"/>
      </c:valAx>
      <c:catAx>
        <c:axId val="274131456"/>
        <c:scaling>
          <c:orientation val="minMax"/>
        </c:scaling>
        <c:delete val="1"/>
        <c:axPos val="b"/>
        <c:majorTickMark val="out"/>
        <c:minorTickMark val="none"/>
        <c:tickLblPos val="nextTo"/>
        <c:crossAx val="121071296"/>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696349095539191E-2"/>
          <c:y val="0.14578845627759432"/>
          <c:w val="0.68540352062207732"/>
          <c:h val="0.76265304451930194"/>
        </c:manualLayout>
      </c:layout>
      <c:barChart>
        <c:barDir val="col"/>
        <c:grouping val="clustered"/>
        <c:varyColors val="0"/>
        <c:ser>
          <c:idx val="1"/>
          <c:order val="1"/>
          <c:tx>
            <c:strRef>
              <c:f>'таб. к диаграмме  2023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677385794799099E-3"/>
                  <c:y val="0.17536099146183734"/>
                </c:manualLayout>
              </c:layout>
              <c:showLegendKey val="0"/>
              <c:showVal val="1"/>
              <c:showCatName val="0"/>
              <c:showSerName val="0"/>
              <c:showPercent val="0"/>
              <c:showBubbleSize val="0"/>
            </c:dLbl>
            <c:dLbl>
              <c:idx val="1"/>
              <c:layout>
                <c:manualLayout>
                  <c:x val="2.7390356084334212E-3"/>
                  <c:y val="0.1627633269929695"/>
                </c:manualLayout>
              </c:layout>
              <c:showLegendKey val="0"/>
              <c:showVal val="1"/>
              <c:showCatName val="0"/>
              <c:showSerName val="0"/>
              <c:showPercent val="0"/>
              <c:showBubbleSize val="0"/>
            </c:dLbl>
            <c:dLbl>
              <c:idx val="2"/>
              <c:layout>
                <c:manualLayout>
                  <c:x val="-2.2644678468210431E-6"/>
                  <c:y val="0.16853471056862177"/>
                </c:manualLayout>
              </c:layout>
              <c:showLegendKey val="0"/>
              <c:showVal val="1"/>
              <c:showCatName val="0"/>
              <c:showSerName val="0"/>
              <c:showPercent val="0"/>
              <c:showBubbleSize val="0"/>
            </c:dLbl>
            <c:dLbl>
              <c:idx val="3"/>
              <c:layout>
                <c:manualLayout>
                  <c:x val="-3.2349540668872043E-6"/>
                  <c:y val="0.15458107894667061"/>
                </c:manualLayout>
              </c:layout>
              <c:showLegendKey val="0"/>
              <c:showVal val="1"/>
              <c:showCatName val="0"/>
              <c:showSerName val="0"/>
              <c:showPercent val="0"/>
              <c:showBubbleSize val="0"/>
            </c:dLbl>
            <c:dLbl>
              <c:idx val="4"/>
              <c:layout>
                <c:manualLayout>
                  <c:x val="2.7303012324528006E-3"/>
                  <c:y val="0.64123279862693705"/>
                </c:manualLayout>
              </c:layout>
              <c:showLegendKey val="0"/>
              <c:showVal val="1"/>
              <c:showCatName val="0"/>
              <c:showSerName val="0"/>
              <c:showPercent val="0"/>
              <c:showBubbleSize val="0"/>
            </c:dLbl>
            <c:dLbl>
              <c:idx val="5"/>
              <c:layout>
                <c:manualLayout>
                  <c:x val="1.3632096437862678E-3"/>
                  <c:y val="0.11483986065802865"/>
                </c:manualLayout>
              </c:layout>
              <c:showLegendKey val="0"/>
              <c:showVal val="1"/>
              <c:showCatName val="0"/>
              <c:showSerName val="0"/>
              <c:showPercent val="0"/>
              <c:showBubbleSize val="0"/>
            </c:dLbl>
            <c:dLbl>
              <c:idx val="6"/>
              <c:layout>
                <c:manualLayout>
                  <c:x val="0"/>
                  <c:y val="0.22965344491462472"/>
                </c:manualLayout>
              </c:layout>
              <c:showLegendKey val="0"/>
              <c:showVal val="1"/>
              <c:showCatName val="0"/>
              <c:showSerName val="0"/>
              <c:showPercent val="0"/>
              <c:showBubbleSize val="0"/>
            </c:dLbl>
            <c:dLbl>
              <c:idx val="7"/>
              <c:layout>
                <c:manualLayout>
                  <c:x val="2.7299777370461118E-3"/>
                  <c:y val="0.31905398192032813"/>
                </c:manualLayout>
              </c:layout>
              <c:showLegendKey val="0"/>
              <c:showVal val="1"/>
              <c:showCatName val="0"/>
              <c:showSerName val="0"/>
              <c:showPercent val="0"/>
              <c:showBubbleSize val="0"/>
            </c:dLbl>
            <c:dLbl>
              <c:idx val="8"/>
              <c:layout>
                <c:manualLayout>
                  <c:x val="1.3742084876136843E-3"/>
                  <c:y val="0.15016467432989317"/>
                </c:manualLayout>
              </c:layout>
              <c:showLegendKey val="0"/>
              <c:showVal val="1"/>
              <c:showCatName val="0"/>
              <c:showSerName val="0"/>
              <c:showPercent val="0"/>
              <c:showBubbleSize val="0"/>
            </c:dLbl>
            <c:dLbl>
              <c:idx val="9"/>
              <c:layout>
                <c:manualLayout>
                  <c:x val="1.3934025484105485E-3"/>
                  <c:y val="0.28153076553264245"/>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2023 г'!$D$4:$D$13</c:f>
              <c:numCache>
                <c:formatCode>#,##0.0</c:formatCode>
                <c:ptCount val="10"/>
                <c:pt idx="0">
                  <c:v>790232.9</c:v>
                </c:pt>
                <c:pt idx="1">
                  <c:v>729742</c:v>
                </c:pt>
                <c:pt idx="2">
                  <c:v>787543.2</c:v>
                </c:pt>
                <c:pt idx="3">
                  <c:v>698636.7</c:v>
                </c:pt>
                <c:pt idx="4">
                  <c:v>2644832.7000000002</c:v>
                </c:pt>
                <c:pt idx="5">
                  <c:v>422163.4</c:v>
                </c:pt>
                <c:pt idx="6">
                  <c:v>912821.9</c:v>
                </c:pt>
                <c:pt idx="7">
                  <c:v>1256898.5</c:v>
                </c:pt>
                <c:pt idx="8">
                  <c:v>641037.6</c:v>
                </c:pt>
                <c:pt idx="9">
                  <c:v>1182818.8999999999</c:v>
                </c:pt>
              </c:numCache>
            </c:numRef>
          </c:val>
        </c:ser>
        <c:dLbls>
          <c:showLegendKey val="0"/>
          <c:showVal val="0"/>
          <c:showCatName val="0"/>
          <c:showSerName val="0"/>
          <c:showPercent val="0"/>
          <c:showBubbleSize val="0"/>
        </c:dLbls>
        <c:gapWidth val="150"/>
        <c:axId val="276587520"/>
        <c:axId val="121081216"/>
      </c:barChart>
      <c:lineChart>
        <c:grouping val="standard"/>
        <c:varyColors val="0"/>
        <c:ser>
          <c:idx val="0"/>
          <c:order val="0"/>
          <c:tx>
            <c:strRef>
              <c:f>'таб. к диаграмме  2023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4.086501809094146E-3"/>
                  <c:y val="4.2808573111795369E-3"/>
                </c:manualLayout>
              </c:layout>
              <c:showLegendKey val="0"/>
              <c:showVal val="1"/>
              <c:showCatName val="0"/>
              <c:showSerName val="0"/>
              <c:showPercent val="0"/>
              <c:showBubbleSize val="0"/>
            </c:dLbl>
            <c:dLbl>
              <c:idx val="1"/>
              <c:layout>
                <c:manualLayout>
                  <c:x val="-6.9850853521064182E-2"/>
                  <c:y val="8.3158189634798003E-3"/>
                </c:manualLayout>
              </c:layout>
              <c:showLegendKey val="0"/>
              <c:showVal val="1"/>
              <c:showCatName val="0"/>
              <c:showSerName val="0"/>
              <c:showPercent val="0"/>
              <c:showBubbleSize val="0"/>
            </c:dLbl>
            <c:dLbl>
              <c:idx val="2"/>
              <c:layout>
                <c:manualLayout>
                  <c:x val="-5.3389395526440321E-2"/>
                  <c:y val="2.5198294951156528E-2"/>
                </c:manualLayout>
              </c:layout>
              <c:showLegendKey val="0"/>
              <c:showVal val="1"/>
              <c:showCatName val="0"/>
              <c:showSerName val="0"/>
              <c:showPercent val="0"/>
              <c:showBubbleSize val="0"/>
            </c:dLbl>
            <c:dLbl>
              <c:idx val="3"/>
              <c:layout>
                <c:manualLayout>
                  <c:x val="-4.3751351941220457E-2"/>
                  <c:y val="2.7200539685796988E-2"/>
                </c:manualLayout>
              </c:layout>
              <c:showLegendKey val="0"/>
              <c:showVal val="1"/>
              <c:showCatName val="0"/>
              <c:showSerName val="0"/>
              <c:showPercent val="0"/>
              <c:showBubbleSize val="0"/>
            </c:dLbl>
            <c:dLbl>
              <c:idx val="4"/>
              <c:layout>
                <c:manualLayout>
                  <c:x val="-3.9681240566065201E-2"/>
                  <c:y val="-2.5192199656075477E-2"/>
                </c:manualLayout>
              </c:layout>
              <c:showLegendKey val="0"/>
              <c:showVal val="1"/>
              <c:showCatName val="0"/>
              <c:showSerName val="0"/>
              <c:showPercent val="0"/>
              <c:showBubbleSize val="0"/>
            </c:dLbl>
            <c:dLbl>
              <c:idx val="5"/>
              <c:layout>
                <c:manualLayout>
                  <c:x val="-4.1072917805640076E-2"/>
                  <c:y val="3.3473596521292864E-2"/>
                </c:manualLayout>
              </c:layout>
              <c:showLegendKey val="0"/>
              <c:showVal val="1"/>
              <c:showCatName val="0"/>
              <c:showSerName val="0"/>
              <c:showPercent val="0"/>
              <c:showBubbleSize val="0"/>
            </c:dLbl>
            <c:dLbl>
              <c:idx val="6"/>
              <c:layout>
                <c:manualLayout>
                  <c:x val="-4.1065211823893034E-2"/>
                  <c:y val="2.5359064614069539E-2"/>
                </c:manualLayout>
              </c:layout>
              <c:showLegendKey val="0"/>
              <c:showVal val="1"/>
              <c:showCatName val="0"/>
              <c:showSerName val="0"/>
              <c:showPercent val="0"/>
              <c:showBubbleSize val="0"/>
            </c:dLbl>
            <c:dLbl>
              <c:idx val="7"/>
              <c:layout>
                <c:manualLayout>
                  <c:x val="-2.8747300395039456E-2"/>
                  <c:y val="2.3014599737532809E-2"/>
                </c:manualLayout>
              </c:layout>
              <c:showLegendKey val="0"/>
              <c:showVal val="1"/>
              <c:showCatName val="0"/>
              <c:showSerName val="0"/>
              <c:showPercent val="0"/>
              <c:showBubbleSize val="0"/>
            </c:dLbl>
            <c:dLbl>
              <c:idx val="8"/>
              <c:layout>
                <c:manualLayout>
                  <c:x val="-4.1029569421143788E-2"/>
                  <c:y val="-3.3443950695038159E-2"/>
                </c:manualLayout>
              </c:layout>
              <c:showLegendKey val="0"/>
              <c:showVal val="1"/>
              <c:showCatName val="0"/>
              <c:showSerName val="0"/>
              <c:showPercent val="0"/>
              <c:showBubbleSize val="0"/>
            </c:dLbl>
            <c:dLbl>
              <c:idx val="9"/>
              <c:layout>
                <c:manualLayout>
                  <c:x val="-3.5576484025024731E-2"/>
                  <c:y val="2.08623687664042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2023 г'!$C$4:$C$13</c:f>
              <c:numCache>
                <c:formatCode>#,##0.0</c:formatCode>
                <c:ptCount val="10"/>
                <c:pt idx="0">
                  <c:v>67720.7</c:v>
                </c:pt>
                <c:pt idx="1">
                  <c:v>51909.38</c:v>
                </c:pt>
                <c:pt idx="2">
                  <c:v>41356.050000000003</c:v>
                </c:pt>
                <c:pt idx="3">
                  <c:v>33304.89</c:v>
                </c:pt>
                <c:pt idx="4">
                  <c:v>57228.88</c:v>
                </c:pt>
                <c:pt idx="5">
                  <c:v>56979.81</c:v>
                </c:pt>
                <c:pt idx="6">
                  <c:v>50418.2</c:v>
                </c:pt>
                <c:pt idx="7">
                  <c:v>45059.8</c:v>
                </c:pt>
                <c:pt idx="8">
                  <c:v>56558.8</c:v>
                </c:pt>
                <c:pt idx="9">
                  <c:v>34330.379999999997</c:v>
                </c:pt>
              </c:numCache>
            </c:numRef>
          </c:val>
          <c:smooth val="0"/>
        </c:ser>
        <c:dLbls>
          <c:showLegendKey val="0"/>
          <c:showVal val="0"/>
          <c:showCatName val="0"/>
          <c:showSerName val="0"/>
          <c:showPercent val="0"/>
          <c:showBubbleSize val="0"/>
        </c:dLbls>
        <c:marker val="1"/>
        <c:smooth val="0"/>
        <c:axId val="276588544"/>
        <c:axId val="121081792"/>
      </c:lineChart>
      <c:catAx>
        <c:axId val="276587520"/>
        <c:scaling>
          <c:orientation val="minMax"/>
        </c:scaling>
        <c:delete val="0"/>
        <c:axPos val="b"/>
        <c:majorTickMark val="out"/>
        <c:minorTickMark val="none"/>
        <c:tickLblPos val="nextTo"/>
        <c:txPr>
          <a:bodyPr/>
          <a:lstStyle/>
          <a:p>
            <a:pPr>
              <a:defRPr sz="1200" b="1"/>
            </a:pPr>
            <a:endParaRPr lang="ru-RU"/>
          </a:p>
        </c:txPr>
        <c:crossAx val="121081216"/>
        <c:crosses val="autoZero"/>
        <c:auto val="1"/>
        <c:lblAlgn val="ctr"/>
        <c:lblOffset val="100"/>
        <c:noMultiLvlLbl val="0"/>
      </c:catAx>
      <c:valAx>
        <c:axId val="121081216"/>
        <c:scaling>
          <c:orientation val="minMax"/>
        </c:scaling>
        <c:delete val="0"/>
        <c:axPos val="l"/>
        <c:majorGridlines/>
        <c:numFmt formatCode="#,##0.0" sourceLinked="1"/>
        <c:majorTickMark val="out"/>
        <c:minorTickMark val="none"/>
        <c:tickLblPos val="nextTo"/>
        <c:txPr>
          <a:bodyPr/>
          <a:lstStyle/>
          <a:p>
            <a:pPr>
              <a:defRPr b="1"/>
            </a:pPr>
            <a:endParaRPr lang="ru-RU"/>
          </a:p>
        </c:txPr>
        <c:crossAx val="276587520"/>
        <c:crosses val="autoZero"/>
        <c:crossBetween val="between"/>
      </c:valAx>
      <c:valAx>
        <c:axId val="121081792"/>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76588544"/>
        <c:crosses val="max"/>
        <c:crossBetween val="between"/>
        <c:majorUnit val="5000"/>
        <c:minorUnit val="5000"/>
      </c:valAx>
      <c:catAx>
        <c:axId val="276588544"/>
        <c:scaling>
          <c:orientation val="minMax"/>
        </c:scaling>
        <c:delete val="1"/>
        <c:axPos val="b"/>
        <c:majorTickMark val="out"/>
        <c:minorTickMark val="none"/>
        <c:tickLblPos val="nextTo"/>
        <c:crossAx val="121081792"/>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2024'!$D$3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694638883155832E-3"/>
                  <c:y val="0.16708684481037284"/>
                </c:manualLayout>
              </c:layout>
              <c:showLegendKey val="0"/>
              <c:showVal val="1"/>
              <c:showCatName val="0"/>
              <c:showSerName val="0"/>
              <c:showPercent val="0"/>
              <c:showBubbleSize val="0"/>
            </c:dLbl>
            <c:dLbl>
              <c:idx val="1"/>
              <c:layout>
                <c:manualLayout>
                  <c:x val="-3.3427858690916713E-6"/>
                  <c:y val="0.20034990753781193"/>
                </c:manualLayout>
              </c:layout>
              <c:showLegendKey val="0"/>
              <c:showVal val="1"/>
              <c:showCatName val="0"/>
              <c:showSerName val="0"/>
              <c:showPercent val="0"/>
              <c:showBubbleSize val="0"/>
            </c:dLbl>
            <c:dLbl>
              <c:idx val="2"/>
              <c:layout>
                <c:manualLayout>
                  <c:x val="-7.5482261560701434E-7"/>
                  <c:y val="0.2944750680613033"/>
                </c:manualLayout>
              </c:layout>
              <c:showLegendKey val="0"/>
              <c:showVal val="1"/>
              <c:showCatName val="0"/>
              <c:showSerName val="0"/>
              <c:showPercent val="0"/>
              <c:showBubbleSize val="0"/>
            </c:dLbl>
            <c:dLbl>
              <c:idx val="3"/>
              <c:layout>
                <c:manualLayout>
                  <c:x val="-3.5584494735759247E-6"/>
                  <c:y val="0.23958153673503513"/>
                </c:manualLayout>
              </c:layout>
              <c:showLegendKey val="0"/>
              <c:showVal val="1"/>
              <c:showCatName val="0"/>
              <c:showSerName val="0"/>
              <c:showPercent val="0"/>
              <c:showBubbleSize val="0"/>
            </c:dLbl>
            <c:dLbl>
              <c:idx val="4"/>
              <c:layout>
                <c:manualLayout>
                  <c:x val="1.3564162402458048E-3"/>
                  <c:y val="0.62854510935965702"/>
                </c:manualLayout>
              </c:layout>
              <c:showLegendKey val="0"/>
              <c:showVal val="1"/>
              <c:showCatName val="0"/>
              <c:showSerName val="0"/>
              <c:showPercent val="0"/>
              <c:showBubbleSize val="0"/>
            </c:dLbl>
            <c:dLbl>
              <c:idx val="5"/>
              <c:layout>
                <c:manualLayout>
                  <c:x val="-6.2542445293152617E-6"/>
                  <c:y val="0.1294710453237195"/>
                </c:manualLayout>
              </c:layout>
              <c:showLegendKey val="0"/>
              <c:showVal val="1"/>
              <c:showCatName val="0"/>
              <c:showSerName val="0"/>
              <c:showPercent val="0"/>
              <c:showBubbleSize val="0"/>
            </c:dLbl>
            <c:dLbl>
              <c:idx val="6"/>
              <c:layout>
                <c:manualLayout>
                  <c:x val="0"/>
                  <c:y val="0.22953438414006552"/>
                </c:manualLayout>
              </c:layout>
              <c:showLegendKey val="0"/>
              <c:showVal val="1"/>
              <c:showCatName val="0"/>
              <c:showSerName val="0"/>
              <c:showPercent val="0"/>
              <c:showBubbleSize val="0"/>
            </c:dLbl>
            <c:dLbl>
              <c:idx val="7"/>
              <c:layout>
                <c:manualLayout>
                  <c:x val="1.3622391575662017E-3"/>
                  <c:y val="0.41667151234893379"/>
                </c:manualLayout>
              </c:layout>
              <c:showLegendKey val="0"/>
              <c:showVal val="1"/>
              <c:showCatName val="0"/>
              <c:showSerName val="0"/>
              <c:showPercent val="0"/>
              <c:showBubbleSize val="0"/>
            </c:dLbl>
            <c:dLbl>
              <c:idx val="8"/>
              <c:layout>
                <c:manualLayout>
                  <c:x val="4.2054402869533655E-6"/>
                  <c:y val="0.21085764633878318"/>
                </c:manualLayout>
              </c:layout>
              <c:showLegendKey val="0"/>
              <c:showVal val="1"/>
              <c:showCatName val="0"/>
              <c:showSerName val="0"/>
              <c:showPercent val="0"/>
              <c:showBubbleSize val="0"/>
            </c:dLbl>
            <c:dLbl>
              <c:idx val="9"/>
              <c:layout>
                <c:manualLayout>
                  <c:x val="1.3940495392240264E-3"/>
                  <c:y val="0.4332429244004577"/>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2024'!$D$4:$D$13</c:f>
              <c:numCache>
                <c:formatCode>#,##0.0</c:formatCode>
                <c:ptCount val="10"/>
                <c:pt idx="0">
                  <c:v>532768.5</c:v>
                </c:pt>
                <c:pt idx="1">
                  <c:v>602729</c:v>
                </c:pt>
                <c:pt idx="2">
                  <c:v>817519.9</c:v>
                </c:pt>
                <c:pt idx="3">
                  <c:v>728025.3</c:v>
                </c:pt>
                <c:pt idx="4">
                  <c:v>1651290.4</c:v>
                </c:pt>
                <c:pt idx="5">
                  <c:v>417252.5</c:v>
                </c:pt>
                <c:pt idx="6">
                  <c:v>680902.8</c:v>
                </c:pt>
                <c:pt idx="7">
                  <c:v>1143119.8</c:v>
                </c:pt>
                <c:pt idx="8">
                  <c:v>648464.80000000005</c:v>
                </c:pt>
                <c:pt idx="9">
                  <c:v>1213862.8999999999</c:v>
                </c:pt>
              </c:numCache>
            </c:numRef>
          </c:val>
        </c:ser>
        <c:dLbls>
          <c:showLegendKey val="0"/>
          <c:showVal val="0"/>
          <c:showCatName val="0"/>
          <c:showSerName val="0"/>
          <c:showPercent val="0"/>
          <c:showBubbleSize val="0"/>
        </c:dLbls>
        <c:gapWidth val="150"/>
        <c:axId val="299066880"/>
        <c:axId val="290110784"/>
      </c:barChart>
      <c:lineChart>
        <c:grouping val="standard"/>
        <c:varyColors val="0"/>
        <c:ser>
          <c:idx val="0"/>
          <c:order val="0"/>
          <c:tx>
            <c:strRef>
              <c:f>'таб. к диаграмме  2024'!$C$3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2843518154885717E-2"/>
                  <c:y val="-3.3378702060186949E-2"/>
                </c:manualLayout>
              </c:layout>
              <c:showLegendKey val="0"/>
              <c:showVal val="1"/>
              <c:showCatName val="0"/>
              <c:showSerName val="0"/>
              <c:showPercent val="0"/>
              <c:showBubbleSize val="0"/>
            </c:dLbl>
            <c:dLbl>
              <c:idx val="1"/>
              <c:layout>
                <c:manualLayout>
                  <c:x val="-2.4651346379743068E-2"/>
                  <c:y val="-2.7077053367988629E-2"/>
                </c:manualLayout>
              </c:layout>
              <c:showLegendKey val="0"/>
              <c:showVal val="1"/>
              <c:showCatName val="0"/>
              <c:showSerName val="0"/>
              <c:showPercent val="0"/>
              <c:showBubbleSize val="0"/>
            </c:dLbl>
            <c:dLbl>
              <c:idx val="2"/>
              <c:layout>
                <c:manualLayout>
                  <c:x val="-2.1940726747275201E-2"/>
                  <c:y val="-2.2955872703412074E-2"/>
                </c:manualLayout>
              </c:layout>
              <c:showLegendKey val="0"/>
              <c:showVal val="1"/>
              <c:showCatName val="0"/>
              <c:showSerName val="0"/>
              <c:showPercent val="0"/>
              <c:showBubbleSize val="0"/>
            </c:dLbl>
            <c:dLbl>
              <c:idx val="3"/>
              <c:layout>
                <c:manualLayout>
                  <c:x val="-4.5120815829536039E-2"/>
                  <c:y val="3.3292793862705228E-2"/>
                </c:manualLayout>
              </c:layout>
              <c:showLegendKey val="0"/>
              <c:showVal val="1"/>
              <c:showCatName val="0"/>
              <c:showSerName val="0"/>
              <c:showPercent val="0"/>
              <c:showBubbleSize val="0"/>
            </c:dLbl>
            <c:dLbl>
              <c:idx val="4"/>
              <c:layout>
                <c:manualLayout>
                  <c:x val="-2.8724343309716013E-2"/>
                  <c:y val="2.9237204195736655E-2"/>
                </c:manualLayout>
              </c:layout>
              <c:showLegendKey val="0"/>
              <c:showVal val="1"/>
              <c:showCatName val="0"/>
              <c:showSerName val="0"/>
              <c:showPercent val="0"/>
              <c:showBubbleSize val="0"/>
            </c:dLbl>
            <c:dLbl>
              <c:idx val="5"/>
              <c:layout>
                <c:manualLayout>
                  <c:x val="-4.3795994307343496E-2"/>
                  <c:y val="-2.0898195665036218E-2"/>
                </c:manualLayout>
              </c:layout>
              <c:showLegendKey val="0"/>
              <c:showVal val="1"/>
              <c:showCatName val="0"/>
              <c:showSerName val="0"/>
              <c:showPercent val="0"/>
              <c:showBubbleSize val="0"/>
            </c:dLbl>
            <c:dLbl>
              <c:idx val="6"/>
              <c:layout>
                <c:manualLayout>
                  <c:x val="-3.2856503163836343E-2"/>
                  <c:y val="2.7150918635170603E-2"/>
                </c:manualLayout>
              </c:layout>
              <c:showLegendKey val="0"/>
              <c:showVal val="1"/>
              <c:showCatName val="0"/>
              <c:showSerName val="0"/>
              <c:showPercent val="0"/>
              <c:showBubbleSize val="0"/>
            </c:dLbl>
            <c:dLbl>
              <c:idx val="7"/>
              <c:layout>
                <c:manualLayout>
                  <c:x val="-1.6385906359289406E-2"/>
                  <c:y val="2.3068442533553741E-2"/>
                </c:manualLayout>
              </c:layout>
              <c:showLegendKey val="0"/>
              <c:showVal val="1"/>
              <c:showCatName val="0"/>
              <c:showSerName val="0"/>
              <c:showPercent val="0"/>
              <c:showBubbleSize val="0"/>
            </c:dLbl>
            <c:dLbl>
              <c:idx val="8"/>
              <c:layout>
                <c:manualLayout>
                  <c:x val="-3.2812790531542381E-2"/>
                  <c:y val="-2.2985564304461942E-2"/>
                </c:manualLayout>
              </c:layout>
              <c:showLegendKey val="0"/>
              <c:showVal val="1"/>
              <c:showCatName val="0"/>
              <c:showSerName val="0"/>
              <c:showPercent val="0"/>
              <c:showBubbleSize val="0"/>
            </c:dLbl>
            <c:dLbl>
              <c:idx val="9"/>
              <c:layout>
                <c:manualLayout>
                  <c:x val="-3.5576433681924077E-2"/>
                  <c:y val="1.669030824500866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2020'!$C$3</c:f>
              <c:strCache>
                <c:ptCount val="1"/>
                <c:pt idx="0">
                  <c:v>доходы на душу населения, тыс.руб.</c:v>
                </c:pt>
              </c:strCache>
            </c:strRef>
          </c:cat>
          <c:val>
            <c:numRef>
              <c:f>'таб. к диаграмме  2024'!$C$4:$C$13</c:f>
              <c:numCache>
                <c:formatCode>#,##0.0</c:formatCode>
                <c:ptCount val="10"/>
                <c:pt idx="0">
                  <c:v>45656.74</c:v>
                </c:pt>
                <c:pt idx="1">
                  <c:v>42874.45</c:v>
                </c:pt>
                <c:pt idx="2">
                  <c:v>42930.21</c:v>
                </c:pt>
                <c:pt idx="3">
                  <c:v>34705.879999999997</c:v>
                </c:pt>
                <c:pt idx="4">
                  <c:v>35730.620000000003</c:v>
                </c:pt>
                <c:pt idx="5">
                  <c:v>56316.98</c:v>
                </c:pt>
                <c:pt idx="6">
                  <c:v>37608.550000000003</c:v>
                </c:pt>
                <c:pt idx="7">
                  <c:v>40980.85</c:v>
                </c:pt>
                <c:pt idx="8">
                  <c:v>57214.12</c:v>
                </c:pt>
                <c:pt idx="9">
                  <c:v>35231.410000000003</c:v>
                </c:pt>
              </c:numCache>
            </c:numRef>
          </c:val>
          <c:smooth val="0"/>
        </c:ser>
        <c:dLbls>
          <c:showLegendKey val="0"/>
          <c:showVal val="0"/>
          <c:showCatName val="0"/>
          <c:showSerName val="0"/>
          <c:showPercent val="0"/>
          <c:showBubbleSize val="0"/>
        </c:dLbls>
        <c:marker val="1"/>
        <c:smooth val="0"/>
        <c:axId val="299068416"/>
        <c:axId val="290633344"/>
      </c:lineChart>
      <c:catAx>
        <c:axId val="299066880"/>
        <c:scaling>
          <c:orientation val="minMax"/>
        </c:scaling>
        <c:delete val="0"/>
        <c:axPos val="b"/>
        <c:majorTickMark val="out"/>
        <c:minorTickMark val="none"/>
        <c:tickLblPos val="nextTo"/>
        <c:txPr>
          <a:bodyPr/>
          <a:lstStyle/>
          <a:p>
            <a:pPr>
              <a:defRPr sz="1200" b="1"/>
            </a:pPr>
            <a:endParaRPr lang="ru-RU"/>
          </a:p>
        </c:txPr>
        <c:crossAx val="290110784"/>
        <c:crosses val="autoZero"/>
        <c:auto val="1"/>
        <c:lblAlgn val="ctr"/>
        <c:lblOffset val="100"/>
        <c:noMultiLvlLbl val="0"/>
      </c:catAx>
      <c:valAx>
        <c:axId val="290110784"/>
        <c:scaling>
          <c:orientation val="minMax"/>
        </c:scaling>
        <c:delete val="0"/>
        <c:axPos val="l"/>
        <c:majorGridlines/>
        <c:numFmt formatCode="#,##0.0" sourceLinked="1"/>
        <c:majorTickMark val="out"/>
        <c:minorTickMark val="none"/>
        <c:tickLblPos val="nextTo"/>
        <c:txPr>
          <a:bodyPr/>
          <a:lstStyle/>
          <a:p>
            <a:pPr>
              <a:defRPr b="1"/>
            </a:pPr>
            <a:endParaRPr lang="ru-RU"/>
          </a:p>
        </c:txPr>
        <c:crossAx val="299066880"/>
        <c:crosses val="autoZero"/>
        <c:crossBetween val="between"/>
      </c:valAx>
      <c:valAx>
        <c:axId val="290633344"/>
        <c:scaling>
          <c:orientation val="minMax"/>
          <c:max val="6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99068416"/>
        <c:crosses val="max"/>
        <c:crossBetween val="between"/>
        <c:majorUnit val="5000"/>
        <c:minorUnit val="5000"/>
      </c:valAx>
      <c:catAx>
        <c:axId val="299068416"/>
        <c:scaling>
          <c:orientation val="minMax"/>
        </c:scaling>
        <c:delete val="1"/>
        <c:axPos val="b"/>
        <c:majorTickMark val="out"/>
        <c:minorTickMark val="none"/>
        <c:tickLblPos val="nextTo"/>
        <c:crossAx val="290633344"/>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43668537117108E-2"/>
          <c:y val="0.14370223923084074"/>
          <c:w val="0.67992566268512056"/>
          <c:h val="0.76056135170603678"/>
        </c:manualLayout>
      </c:layout>
      <c:barChart>
        <c:barDir val="col"/>
        <c:grouping val="clustered"/>
        <c:varyColors val="0"/>
        <c:ser>
          <c:idx val="1"/>
          <c:order val="1"/>
          <c:tx>
            <c:strRef>
              <c:f>'таб. к диаграмме  2022 г расх'!$D$3</c:f>
              <c:strCache>
                <c:ptCount val="1"/>
                <c:pt idx="0">
                  <c:v>расходы, тыс.руб</c:v>
                </c:pt>
              </c:strCache>
            </c:strRef>
          </c:tx>
          <c:spPr>
            <a:solidFill>
              <a:srgbClr val="FF0000"/>
            </a:solidFill>
          </c:spPr>
          <c:invertIfNegative val="0"/>
          <c:dPt>
            <c:idx val="0"/>
            <c:invertIfNegative val="0"/>
            <c:bubble3D val="0"/>
            <c:spPr>
              <a:solidFill>
                <a:srgbClr val="FF9900"/>
              </a:solidFill>
            </c:spPr>
          </c:dPt>
          <c:dPt>
            <c:idx val="1"/>
            <c:invertIfNegative val="0"/>
            <c:bubble3D val="0"/>
            <c:spPr>
              <a:solidFill>
                <a:srgbClr val="FF9900"/>
              </a:solidFill>
            </c:spPr>
          </c:dPt>
          <c:dPt>
            <c:idx val="2"/>
            <c:invertIfNegative val="0"/>
            <c:bubble3D val="0"/>
            <c:spPr>
              <a:solidFill>
                <a:srgbClr val="FF9900"/>
              </a:solidFill>
            </c:spPr>
          </c:dPt>
          <c:dPt>
            <c:idx val="3"/>
            <c:invertIfNegative val="0"/>
            <c:bubble3D val="0"/>
            <c:spPr>
              <a:solidFill>
                <a:srgbClr val="FF9900"/>
              </a:solidFill>
            </c:spPr>
          </c:dPt>
          <c:dPt>
            <c:idx val="4"/>
            <c:invertIfNegative val="0"/>
            <c:bubble3D val="0"/>
            <c:spPr>
              <a:solidFill>
                <a:srgbClr val="FF9900"/>
              </a:solidFill>
            </c:spPr>
          </c:dPt>
          <c:dPt>
            <c:idx val="5"/>
            <c:invertIfNegative val="0"/>
            <c:bubble3D val="0"/>
            <c:spPr>
              <a:solidFill>
                <a:srgbClr val="00FF00"/>
              </a:solidFill>
            </c:spPr>
          </c:dPt>
          <c:dPt>
            <c:idx val="6"/>
            <c:invertIfNegative val="0"/>
            <c:bubble3D val="0"/>
            <c:spPr>
              <a:solidFill>
                <a:srgbClr val="FF9900"/>
              </a:solidFill>
            </c:spPr>
          </c:dPt>
          <c:dPt>
            <c:idx val="7"/>
            <c:invertIfNegative val="0"/>
            <c:bubble3D val="0"/>
            <c:spPr>
              <a:solidFill>
                <a:srgbClr val="FF9900"/>
              </a:solidFill>
            </c:spPr>
          </c:dPt>
          <c:dPt>
            <c:idx val="8"/>
            <c:invertIfNegative val="0"/>
            <c:bubble3D val="0"/>
            <c:spPr>
              <a:solidFill>
                <a:srgbClr val="FF9900"/>
              </a:solidFill>
            </c:spPr>
          </c:dPt>
          <c:dPt>
            <c:idx val="9"/>
            <c:invertIfNegative val="0"/>
            <c:bubble3D val="0"/>
            <c:spPr>
              <a:solidFill>
                <a:srgbClr val="FF9900"/>
              </a:solidFill>
            </c:spPr>
          </c:dPt>
          <c:dLbls>
            <c:dLbl>
              <c:idx val="0"/>
              <c:layout>
                <c:manualLayout>
                  <c:x val="-1.3715126925579325E-3"/>
                  <c:y val="0.14454785185155983"/>
                </c:manualLayout>
              </c:layout>
              <c:showLegendKey val="0"/>
              <c:showVal val="1"/>
              <c:showCatName val="0"/>
              <c:showSerName val="0"/>
              <c:showPercent val="0"/>
              <c:showBubbleSize val="0"/>
            </c:dLbl>
            <c:dLbl>
              <c:idx val="1"/>
              <c:layout>
                <c:manualLayout>
                  <c:x val="-2.2644678468210431E-6"/>
                  <c:y val="0.2295774203690143"/>
                </c:manualLayout>
              </c:layout>
              <c:showLegendKey val="0"/>
              <c:showVal val="1"/>
              <c:showCatName val="0"/>
              <c:showSerName val="0"/>
              <c:showPercent val="0"/>
              <c:showBubbleSize val="0"/>
            </c:dLbl>
            <c:dLbl>
              <c:idx val="2"/>
              <c:layout>
                <c:manualLayout>
                  <c:x val="-1.3711600028714489E-3"/>
                  <c:y val="0.22770174292855097"/>
                </c:manualLayout>
              </c:layout>
              <c:showLegendKey val="0"/>
              <c:showVal val="1"/>
              <c:showCatName val="0"/>
              <c:showSerName val="0"/>
              <c:showPercent val="0"/>
              <c:showBubbleSize val="0"/>
            </c:dLbl>
            <c:dLbl>
              <c:idx val="3"/>
              <c:layout>
                <c:manualLayout>
                  <c:x val="-1.3709735335467972E-3"/>
                  <c:y val="0.283978334708193"/>
                </c:manualLayout>
              </c:layout>
              <c:showLegendKey val="0"/>
              <c:showVal val="1"/>
              <c:showCatName val="0"/>
              <c:showSerName val="0"/>
              <c:showPercent val="0"/>
              <c:showBubbleSize val="0"/>
            </c:dLbl>
            <c:dLbl>
              <c:idx val="4"/>
              <c:layout>
                <c:manualLayout>
                  <c:x val="-9.1657031895137448E-6"/>
                  <c:y val="0.57644876865464478"/>
                </c:manualLayout>
              </c:layout>
              <c:showLegendKey val="0"/>
              <c:showVal val="1"/>
              <c:showCatName val="0"/>
              <c:showSerName val="0"/>
              <c:showPercent val="0"/>
              <c:showBubbleSize val="0"/>
            </c:dLbl>
            <c:dLbl>
              <c:idx val="5"/>
              <c:layout>
                <c:manualLayout>
                  <c:x val="-1.375687062074389E-3"/>
                  <c:y val="0.11278215495559894"/>
                </c:manualLayout>
              </c:layout>
              <c:showLegendKey val="0"/>
              <c:showVal val="1"/>
              <c:showCatName val="0"/>
              <c:showSerName val="0"/>
              <c:showPercent val="0"/>
              <c:showBubbleSize val="0"/>
            </c:dLbl>
            <c:dLbl>
              <c:idx val="6"/>
              <c:layout>
                <c:manualLayout>
                  <c:x val="1.367954243084369E-3"/>
                  <c:y val="0.24625576595124685"/>
                </c:manualLayout>
              </c:layout>
              <c:showLegendKey val="0"/>
              <c:showVal val="1"/>
              <c:showCatName val="0"/>
              <c:showSerName val="0"/>
              <c:showPercent val="0"/>
              <c:showBubbleSize val="0"/>
            </c:dLbl>
            <c:dLbl>
              <c:idx val="7"/>
              <c:layout>
                <c:manualLayout>
                  <c:x val="-5.1759265070195271E-6"/>
                  <c:y val="0.33196635815275366"/>
                </c:manualLayout>
              </c:layout>
              <c:showLegendKey val="0"/>
              <c:showVal val="1"/>
              <c:showCatName val="0"/>
              <c:showSerName val="0"/>
              <c:showPercent val="0"/>
              <c:showBubbleSize val="0"/>
            </c:dLbl>
            <c:dLbl>
              <c:idx val="8"/>
              <c:layout>
                <c:manualLayout>
                  <c:x val="1.3746091908355938E-3"/>
                  <c:y val="0.15919925678499064"/>
                </c:manualLayout>
              </c:layout>
              <c:showLegendKey val="0"/>
              <c:showVal val="1"/>
              <c:showCatName val="0"/>
              <c:showSerName val="0"/>
              <c:showPercent val="0"/>
              <c:showBubbleSize val="0"/>
            </c:dLbl>
            <c:dLbl>
              <c:idx val="9"/>
              <c:layout>
                <c:manualLayout>
                  <c:x val="1.3935103802127781E-3"/>
                  <c:y val="0.35044926866335058"/>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2022 г'!$D$4:$D$13</c:f>
              <c:numCache>
                <c:formatCode>#,##0.0</c:formatCode>
                <c:ptCount val="10"/>
                <c:pt idx="0">
                  <c:v>560476.80000000005</c:v>
                </c:pt>
                <c:pt idx="1">
                  <c:v>859247.8</c:v>
                </c:pt>
                <c:pt idx="2">
                  <c:v>882949.6</c:v>
                </c:pt>
                <c:pt idx="3">
                  <c:v>1018047.4</c:v>
                </c:pt>
                <c:pt idx="4">
                  <c:v>1995046.5</c:v>
                </c:pt>
                <c:pt idx="5">
                  <c:v>462878.7</c:v>
                </c:pt>
                <c:pt idx="6">
                  <c:v>944714.1</c:v>
                </c:pt>
                <c:pt idx="7">
                  <c:v>1208070.6000000001</c:v>
                </c:pt>
                <c:pt idx="8">
                  <c:v>654871.4</c:v>
                </c:pt>
                <c:pt idx="9">
                  <c:v>1285773.1000000001</c:v>
                </c:pt>
              </c:numCache>
            </c:numRef>
          </c:val>
        </c:ser>
        <c:dLbls>
          <c:showLegendKey val="0"/>
          <c:showVal val="0"/>
          <c:showCatName val="0"/>
          <c:showSerName val="0"/>
          <c:showPercent val="0"/>
          <c:showBubbleSize val="0"/>
        </c:dLbls>
        <c:gapWidth val="150"/>
        <c:axId val="276726272"/>
        <c:axId val="177713088"/>
      </c:barChart>
      <c:lineChart>
        <c:grouping val="standard"/>
        <c:varyColors val="0"/>
        <c:ser>
          <c:idx val="0"/>
          <c:order val="0"/>
          <c:tx>
            <c:strRef>
              <c:f>'таб. к диаграмме  2022 г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10656417117198E-2"/>
                  <c:y val="1.6686530410581615E-2"/>
                </c:manualLayout>
              </c:layout>
              <c:showLegendKey val="0"/>
              <c:showVal val="1"/>
              <c:showCatName val="0"/>
              <c:showSerName val="0"/>
              <c:showPercent val="0"/>
              <c:showBubbleSize val="0"/>
            </c:dLbl>
            <c:dLbl>
              <c:idx val="1"/>
              <c:layout>
                <c:manualLayout>
                  <c:x val="-3.5616207130635624E-2"/>
                  <c:y val="-2.0797471281888209E-2"/>
                </c:manualLayout>
              </c:layout>
              <c:showLegendKey val="0"/>
              <c:showVal val="1"/>
              <c:showCatName val="0"/>
              <c:showSerName val="0"/>
              <c:showPercent val="0"/>
              <c:showBubbleSize val="0"/>
            </c:dLbl>
            <c:dLbl>
              <c:idx val="2"/>
              <c:layout>
                <c:manualLayout>
                  <c:x val="-3.4248604102852201E-2"/>
                  <c:y val="2.919740400358467E-2"/>
                </c:manualLayout>
              </c:layout>
              <c:showLegendKey val="0"/>
              <c:showVal val="1"/>
              <c:showCatName val="0"/>
              <c:showSerName val="0"/>
              <c:showPercent val="0"/>
              <c:showBubbleSize val="0"/>
            </c:dLbl>
            <c:dLbl>
              <c:idx val="3"/>
              <c:layout>
                <c:manualLayout>
                  <c:x val="-3.1436636631196474E-2"/>
                  <c:y val="-2.7132206966809867E-2"/>
                </c:manualLayout>
              </c:layout>
              <c:showLegendKey val="0"/>
              <c:showVal val="1"/>
              <c:showCatName val="0"/>
              <c:showSerName val="0"/>
              <c:showPercent val="0"/>
              <c:showBubbleSize val="0"/>
            </c:dLbl>
            <c:dLbl>
              <c:idx val="4"/>
              <c:layout>
                <c:manualLayout>
                  <c:x val="-3.1478068455337051E-2"/>
                  <c:y val="2.297774121250928E-2"/>
                </c:manualLayout>
              </c:layout>
              <c:showLegendKey val="0"/>
              <c:showVal val="1"/>
              <c:showCatName val="0"/>
              <c:showSerName val="0"/>
              <c:showPercent val="0"/>
              <c:showBubbleSize val="0"/>
            </c:dLbl>
            <c:dLbl>
              <c:idx val="5"/>
              <c:layout>
                <c:manualLayout>
                  <c:x val="-3.2856160972778298E-2"/>
                  <c:y val="-1.8818268331223229E-2"/>
                </c:manualLayout>
              </c:layout>
              <c:showLegendKey val="0"/>
              <c:showVal val="1"/>
              <c:showCatName val="0"/>
              <c:showSerName val="0"/>
              <c:showPercent val="0"/>
              <c:showBubbleSize val="0"/>
            </c:dLbl>
            <c:dLbl>
              <c:idx val="6"/>
              <c:layout>
                <c:manualLayout>
                  <c:x val="-5.6154597160874911E-2"/>
                  <c:y val="1.6773780883832697E-2"/>
                </c:manualLayout>
              </c:layout>
              <c:showLegendKey val="0"/>
              <c:showVal val="1"/>
              <c:showCatName val="0"/>
              <c:showSerName val="0"/>
              <c:showPercent val="0"/>
              <c:showBubbleSize val="0"/>
            </c:dLbl>
            <c:dLbl>
              <c:idx val="7"/>
              <c:layout>
                <c:manualLayout>
                  <c:x val="-4.1065585243088468E-2"/>
                  <c:y val="3.1361748414147815E-2"/>
                </c:manualLayout>
              </c:layout>
              <c:showLegendKey val="0"/>
              <c:showVal val="1"/>
              <c:showCatName val="0"/>
              <c:showSerName val="0"/>
              <c:showPercent val="0"/>
              <c:showBubbleSize val="0"/>
            </c:dLbl>
            <c:dLbl>
              <c:idx val="8"/>
              <c:layout>
                <c:manualLayout>
                  <c:x val="-3.6914887305926951E-2"/>
                  <c:y val="-1.4652230971128609E-2"/>
                </c:manualLayout>
              </c:layout>
              <c:showLegendKey val="0"/>
              <c:showVal val="1"/>
              <c:showCatName val="0"/>
              <c:showSerName val="0"/>
              <c:showPercent val="0"/>
              <c:showBubbleSize val="0"/>
            </c:dLbl>
            <c:dLbl>
              <c:idx val="9"/>
              <c:layout>
                <c:manualLayout>
                  <c:x val="-7.1195084767658054E-2"/>
                  <c:y val="2.0874213644324294E-3"/>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2022 г'!$C$4:$C$13</c:f>
              <c:numCache>
                <c:formatCode>#,##0.0</c:formatCode>
                <c:ptCount val="10"/>
                <c:pt idx="0">
                  <c:v>48031.3</c:v>
                </c:pt>
                <c:pt idx="1">
                  <c:v>61121.62</c:v>
                </c:pt>
                <c:pt idx="2">
                  <c:v>46366.1</c:v>
                </c:pt>
                <c:pt idx="3">
                  <c:v>48531.6</c:v>
                </c:pt>
                <c:pt idx="4">
                  <c:v>43168.81</c:v>
                </c:pt>
                <c:pt idx="5">
                  <c:v>62475.19</c:v>
                </c:pt>
                <c:pt idx="6">
                  <c:v>52179.73</c:v>
                </c:pt>
                <c:pt idx="7">
                  <c:v>43309.3</c:v>
                </c:pt>
                <c:pt idx="8">
                  <c:v>57779.37</c:v>
                </c:pt>
                <c:pt idx="9">
                  <c:v>37318.54</c:v>
                </c:pt>
              </c:numCache>
            </c:numRef>
          </c:val>
          <c:smooth val="0"/>
        </c:ser>
        <c:dLbls>
          <c:showLegendKey val="0"/>
          <c:showVal val="0"/>
          <c:showCatName val="0"/>
          <c:showSerName val="0"/>
          <c:showPercent val="0"/>
          <c:showBubbleSize val="0"/>
        </c:dLbls>
        <c:marker val="1"/>
        <c:smooth val="0"/>
        <c:axId val="276727808"/>
        <c:axId val="177713664"/>
      </c:lineChart>
      <c:catAx>
        <c:axId val="276726272"/>
        <c:scaling>
          <c:orientation val="minMax"/>
        </c:scaling>
        <c:delete val="0"/>
        <c:axPos val="b"/>
        <c:majorTickMark val="out"/>
        <c:minorTickMark val="none"/>
        <c:tickLblPos val="nextTo"/>
        <c:txPr>
          <a:bodyPr/>
          <a:lstStyle/>
          <a:p>
            <a:pPr>
              <a:defRPr sz="1200" b="1"/>
            </a:pPr>
            <a:endParaRPr lang="ru-RU"/>
          </a:p>
        </c:txPr>
        <c:crossAx val="177713088"/>
        <c:crosses val="autoZero"/>
        <c:auto val="1"/>
        <c:lblAlgn val="ctr"/>
        <c:lblOffset val="100"/>
        <c:noMultiLvlLbl val="0"/>
      </c:catAx>
      <c:valAx>
        <c:axId val="177713088"/>
        <c:scaling>
          <c:orientation val="minMax"/>
        </c:scaling>
        <c:delete val="0"/>
        <c:axPos val="l"/>
        <c:majorGridlines/>
        <c:numFmt formatCode="#,##0.0" sourceLinked="1"/>
        <c:majorTickMark val="out"/>
        <c:minorTickMark val="none"/>
        <c:tickLblPos val="nextTo"/>
        <c:txPr>
          <a:bodyPr/>
          <a:lstStyle/>
          <a:p>
            <a:pPr>
              <a:defRPr b="1"/>
            </a:pPr>
            <a:endParaRPr lang="ru-RU"/>
          </a:p>
        </c:txPr>
        <c:crossAx val="276726272"/>
        <c:crosses val="autoZero"/>
        <c:crossBetween val="between"/>
      </c:valAx>
      <c:valAx>
        <c:axId val="177713664"/>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76727808"/>
        <c:crosses val="max"/>
        <c:crossBetween val="between"/>
        <c:majorUnit val="5000"/>
        <c:minorUnit val="5000"/>
      </c:valAx>
      <c:catAx>
        <c:axId val="276727808"/>
        <c:scaling>
          <c:orientation val="minMax"/>
        </c:scaling>
        <c:delete val="1"/>
        <c:axPos val="b"/>
        <c:majorTickMark val="out"/>
        <c:minorTickMark val="none"/>
        <c:tickLblPos val="nextTo"/>
        <c:crossAx val="177713664"/>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06581298385478E-2"/>
          <c:y val="0.1457883465119465"/>
          <c:w val="0.67992566268512056"/>
          <c:h val="0.76056135170603678"/>
        </c:manualLayout>
      </c:layout>
      <c:barChart>
        <c:barDir val="col"/>
        <c:grouping val="clustered"/>
        <c:varyColors val="0"/>
        <c:ser>
          <c:idx val="1"/>
          <c:order val="1"/>
          <c:tx>
            <c:strRef>
              <c:f>'таб. к диаграмме  2023 г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5.3915901114786742E-7"/>
                  <c:y val="0.18168811743437058"/>
                </c:manualLayout>
              </c:layout>
              <c:showLegendKey val="0"/>
              <c:showVal val="1"/>
              <c:showCatName val="0"/>
              <c:showSerName val="0"/>
              <c:showPercent val="0"/>
              <c:showBubbleSize val="0"/>
            </c:dLbl>
            <c:dLbl>
              <c:idx val="1"/>
              <c:layout>
                <c:manualLayout>
                  <c:x val="1.3661211024464915E-3"/>
                  <c:y val="0.16282280867570953"/>
                </c:manualLayout>
              </c:layout>
              <c:showLegendKey val="0"/>
              <c:showVal val="1"/>
              <c:showCatName val="0"/>
              <c:showSerName val="0"/>
              <c:showPercent val="0"/>
              <c:showBubbleSize val="0"/>
            </c:dLbl>
            <c:dLbl>
              <c:idx val="2"/>
              <c:layout>
                <c:manualLayout>
                  <c:x val="1.3671994204687622E-3"/>
                  <c:y val="0.17128813346618715"/>
                </c:manualLayout>
              </c:layout>
              <c:showLegendKey val="0"/>
              <c:showVal val="1"/>
              <c:showCatName val="0"/>
              <c:showSerName val="0"/>
              <c:showPercent val="0"/>
              <c:showBubbleSize val="0"/>
            </c:dLbl>
            <c:dLbl>
              <c:idx val="3"/>
              <c:layout>
                <c:manualLayout>
                  <c:x val="1.3674150840732213E-3"/>
                  <c:y val="0.15106488384981737"/>
                </c:manualLayout>
              </c:layout>
              <c:showLegendKey val="0"/>
              <c:showVal val="1"/>
              <c:showCatName val="0"/>
              <c:showSerName val="0"/>
              <c:showPercent val="0"/>
              <c:showBubbleSize val="0"/>
            </c:dLbl>
            <c:dLbl>
              <c:idx val="4"/>
              <c:layout>
                <c:manualLayout>
                  <c:x val="-9.1657031895137448E-6"/>
                  <c:y val="0.65154797373278839"/>
                </c:manualLayout>
              </c:layout>
              <c:showLegendKey val="0"/>
              <c:showVal val="1"/>
              <c:showCatName val="0"/>
              <c:showSerName val="0"/>
              <c:showPercent val="0"/>
              <c:showBubbleSize val="0"/>
            </c:dLbl>
            <c:dLbl>
              <c:idx val="5"/>
              <c:layout>
                <c:manualLayout>
                  <c:x val="-6.2542445293152617E-6"/>
                  <c:y val="0.11695374459542167"/>
                </c:manualLayout>
              </c:layout>
              <c:showLegendKey val="0"/>
              <c:showVal val="1"/>
              <c:showCatName val="0"/>
              <c:showSerName val="0"/>
              <c:showPercent val="0"/>
              <c:showBubbleSize val="0"/>
            </c:dLbl>
            <c:dLbl>
              <c:idx val="6"/>
              <c:layout>
                <c:manualLayout>
                  <c:x val="0"/>
                  <c:y val="0.22540022049412761"/>
                </c:manualLayout>
              </c:layout>
              <c:showLegendKey val="0"/>
              <c:showVal val="1"/>
              <c:showCatName val="0"/>
              <c:showSerName val="0"/>
              <c:showPercent val="0"/>
              <c:showBubbleSize val="0"/>
            </c:dLbl>
            <c:dLbl>
              <c:idx val="7"/>
              <c:layout>
                <c:manualLayout>
                  <c:x val="1.3616999985550538E-3"/>
                  <c:y val="0.30268398234266236"/>
                </c:manualLayout>
              </c:layout>
              <c:showLegendKey val="0"/>
              <c:showVal val="1"/>
              <c:showCatName val="0"/>
              <c:showSerName val="0"/>
              <c:showPercent val="0"/>
              <c:showBubbleSize val="0"/>
            </c:dLbl>
            <c:dLbl>
              <c:idx val="8"/>
              <c:layout>
                <c:manualLayout>
                  <c:x val="1.3731301695913886E-3"/>
                  <c:y val="0.15453127140518544"/>
                </c:manualLayout>
              </c:layout>
              <c:showLegendKey val="0"/>
              <c:showVal val="1"/>
              <c:showCatName val="0"/>
              <c:showSerName val="0"/>
              <c:showPercent val="0"/>
              <c:showBubbleSize val="0"/>
            </c:dLbl>
            <c:dLbl>
              <c:idx val="9"/>
              <c:layout>
                <c:manualLayout>
                  <c:x val="1.3940495392240264E-3"/>
                  <c:y val="0.28423080296733155"/>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2023 г'!$D$4:$D$13</c:f>
              <c:numCache>
                <c:formatCode>#,##0.0</c:formatCode>
                <c:ptCount val="10"/>
                <c:pt idx="0">
                  <c:v>790232.9</c:v>
                </c:pt>
                <c:pt idx="1">
                  <c:v>729742</c:v>
                </c:pt>
                <c:pt idx="2">
                  <c:v>787543.2</c:v>
                </c:pt>
                <c:pt idx="3">
                  <c:v>698636.7</c:v>
                </c:pt>
                <c:pt idx="4">
                  <c:v>2644832.7000000002</c:v>
                </c:pt>
                <c:pt idx="5">
                  <c:v>422163.4</c:v>
                </c:pt>
                <c:pt idx="6">
                  <c:v>912821.9</c:v>
                </c:pt>
                <c:pt idx="7">
                  <c:v>1256898.5</c:v>
                </c:pt>
                <c:pt idx="8">
                  <c:v>641037.6</c:v>
                </c:pt>
                <c:pt idx="9">
                  <c:v>1182818.8999999999</c:v>
                </c:pt>
              </c:numCache>
            </c:numRef>
          </c:val>
        </c:ser>
        <c:dLbls>
          <c:showLegendKey val="0"/>
          <c:showVal val="0"/>
          <c:showCatName val="0"/>
          <c:showSerName val="0"/>
          <c:showPercent val="0"/>
          <c:showBubbleSize val="0"/>
        </c:dLbls>
        <c:gapWidth val="150"/>
        <c:axId val="277271552"/>
        <c:axId val="177716544"/>
      </c:barChart>
      <c:lineChart>
        <c:grouping val="standard"/>
        <c:varyColors val="0"/>
        <c:ser>
          <c:idx val="0"/>
          <c:order val="0"/>
          <c:tx>
            <c:strRef>
              <c:f>'таб. к диаграмме  2023 г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2.3722996490506163E-5"/>
                  <c:y val="2.0833148540365517E-3"/>
                </c:manualLayout>
              </c:layout>
              <c:showLegendKey val="0"/>
              <c:showVal val="1"/>
              <c:showCatName val="0"/>
              <c:showSerName val="0"/>
              <c:showPercent val="0"/>
              <c:showBubbleSize val="0"/>
            </c:dLbl>
            <c:dLbl>
              <c:idx val="1"/>
              <c:layout>
                <c:manualLayout>
                  <c:x val="-7.533172836478895E-2"/>
                  <c:y val="1.4666319748668423E-2"/>
                </c:manualLayout>
              </c:layout>
              <c:showLegendKey val="0"/>
              <c:showVal val="1"/>
              <c:showCatName val="0"/>
              <c:showSerName val="0"/>
              <c:showPercent val="0"/>
              <c:showBubbleSize val="0"/>
            </c:dLbl>
            <c:dLbl>
              <c:idx val="2"/>
              <c:layout>
                <c:manualLayout>
                  <c:x val="-4.7911484351573143E-2"/>
                  <c:y val="2.9191983632450218E-2"/>
                </c:manualLayout>
              </c:layout>
              <c:showLegendKey val="0"/>
              <c:showVal val="1"/>
              <c:showCatName val="0"/>
              <c:showSerName val="0"/>
              <c:showPercent val="0"/>
              <c:showBubbleSize val="0"/>
            </c:dLbl>
            <c:dLbl>
              <c:idx val="3"/>
              <c:layout>
                <c:manualLayout>
                  <c:x val="-3.8272849397144745E-2"/>
                  <c:y val="3.1262370862567578E-2"/>
                </c:manualLayout>
              </c:layout>
              <c:showLegendKey val="0"/>
              <c:showVal val="1"/>
              <c:showCatName val="0"/>
              <c:showSerName val="0"/>
              <c:showPercent val="0"/>
              <c:showBubbleSize val="0"/>
            </c:dLbl>
            <c:dLbl>
              <c:idx val="4"/>
              <c:layout>
                <c:manualLayout>
                  <c:x val="-7.3935953516729352E-2"/>
                  <c:y val="1.0460924582458236E-2"/>
                </c:manualLayout>
              </c:layout>
              <c:showLegendKey val="0"/>
              <c:showVal val="1"/>
              <c:showCatName val="0"/>
              <c:showSerName val="0"/>
              <c:showPercent val="0"/>
              <c:showBubbleSize val="0"/>
            </c:dLbl>
            <c:dLbl>
              <c:idx val="5"/>
              <c:layout>
                <c:manualLayout>
                  <c:x val="-3.9703561749126724E-2"/>
                  <c:y val="3.3334351747911509E-2"/>
                </c:manualLayout>
              </c:layout>
              <c:showLegendKey val="0"/>
              <c:showVal val="1"/>
              <c:showCatName val="0"/>
              <c:showSerName val="0"/>
              <c:showPercent val="0"/>
              <c:showBubbleSize val="0"/>
            </c:dLbl>
            <c:dLbl>
              <c:idx val="6"/>
              <c:layout>
                <c:manualLayout>
                  <c:x val="-3.9710177669827776E-2"/>
                  <c:y val="3.1398238937843784E-2"/>
                </c:manualLayout>
              </c:layout>
              <c:showLegendKey val="0"/>
              <c:showVal val="1"/>
              <c:showCatName val="0"/>
              <c:showSerName val="0"/>
              <c:showPercent val="0"/>
              <c:showBubbleSize val="0"/>
            </c:dLbl>
            <c:dLbl>
              <c:idx val="7"/>
              <c:layout>
                <c:manualLayout>
                  <c:x val="-2.8747300395039456E-2"/>
                  <c:y val="2.3014599737532809E-2"/>
                </c:manualLayout>
              </c:layout>
              <c:showLegendKey val="0"/>
              <c:showVal val="1"/>
              <c:showCatName val="0"/>
              <c:showSerName val="0"/>
              <c:showPercent val="0"/>
              <c:showBubbleSize val="0"/>
            </c:dLbl>
            <c:dLbl>
              <c:idx val="8"/>
              <c:layout>
                <c:manualLayout>
                  <c:x val="-3.555171386788146E-2"/>
                  <c:y val="-3.3416153434997389E-2"/>
                </c:manualLayout>
              </c:layout>
              <c:showLegendKey val="0"/>
              <c:showVal val="1"/>
              <c:showCatName val="0"/>
              <c:showSerName val="0"/>
              <c:showPercent val="0"/>
              <c:showBubbleSize val="0"/>
            </c:dLbl>
            <c:dLbl>
              <c:idx val="9"/>
              <c:layout>
                <c:manualLayout>
                  <c:x val="-3.5576484025024731E-2"/>
                  <c:y val="2.08623687664042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2023 г'!$C$4:$C$13</c:f>
              <c:numCache>
                <c:formatCode>#,##0.0</c:formatCode>
                <c:ptCount val="10"/>
                <c:pt idx="0">
                  <c:v>67720.7</c:v>
                </c:pt>
                <c:pt idx="1">
                  <c:v>51909.38</c:v>
                </c:pt>
                <c:pt idx="2">
                  <c:v>41356.050000000003</c:v>
                </c:pt>
                <c:pt idx="3">
                  <c:v>33304.89</c:v>
                </c:pt>
                <c:pt idx="4">
                  <c:v>57228.88</c:v>
                </c:pt>
                <c:pt idx="5">
                  <c:v>56979.81</c:v>
                </c:pt>
                <c:pt idx="6">
                  <c:v>50418.2</c:v>
                </c:pt>
                <c:pt idx="7">
                  <c:v>45059.8</c:v>
                </c:pt>
                <c:pt idx="8">
                  <c:v>56558.8</c:v>
                </c:pt>
                <c:pt idx="9">
                  <c:v>34330.379999999997</c:v>
                </c:pt>
              </c:numCache>
            </c:numRef>
          </c:val>
          <c:smooth val="0"/>
        </c:ser>
        <c:dLbls>
          <c:showLegendKey val="0"/>
          <c:showVal val="0"/>
          <c:showCatName val="0"/>
          <c:showSerName val="0"/>
          <c:showPercent val="0"/>
          <c:showBubbleSize val="0"/>
        </c:dLbls>
        <c:marker val="1"/>
        <c:smooth val="0"/>
        <c:axId val="277272576"/>
        <c:axId val="276774912"/>
      </c:lineChart>
      <c:catAx>
        <c:axId val="277271552"/>
        <c:scaling>
          <c:orientation val="minMax"/>
        </c:scaling>
        <c:delete val="0"/>
        <c:axPos val="b"/>
        <c:majorTickMark val="out"/>
        <c:minorTickMark val="none"/>
        <c:tickLblPos val="nextTo"/>
        <c:txPr>
          <a:bodyPr/>
          <a:lstStyle/>
          <a:p>
            <a:pPr>
              <a:defRPr sz="1200" b="1"/>
            </a:pPr>
            <a:endParaRPr lang="ru-RU"/>
          </a:p>
        </c:txPr>
        <c:crossAx val="177716544"/>
        <c:crosses val="autoZero"/>
        <c:auto val="1"/>
        <c:lblAlgn val="ctr"/>
        <c:lblOffset val="100"/>
        <c:noMultiLvlLbl val="0"/>
      </c:catAx>
      <c:valAx>
        <c:axId val="177716544"/>
        <c:scaling>
          <c:orientation val="minMax"/>
        </c:scaling>
        <c:delete val="0"/>
        <c:axPos val="l"/>
        <c:majorGridlines/>
        <c:numFmt formatCode="#,##0.0" sourceLinked="1"/>
        <c:majorTickMark val="out"/>
        <c:minorTickMark val="none"/>
        <c:tickLblPos val="nextTo"/>
        <c:txPr>
          <a:bodyPr/>
          <a:lstStyle/>
          <a:p>
            <a:pPr>
              <a:defRPr b="1"/>
            </a:pPr>
            <a:endParaRPr lang="ru-RU"/>
          </a:p>
        </c:txPr>
        <c:crossAx val="277271552"/>
        <c:crosses val="autoZero"/>
        <c:crossBetween val="between"/>
      </c:valAx>
      <c:valAx>
        <c:axId val="276774912"/>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77272576"/>
        <c:crosses val="max"/>
        <c:crossBetween val="between"/>
        <c:majorUnit val="5000"/>
        <c:minorUnit val="5000"/>
      </c:valAx>
      <c:catAx>
        <c:axId val="277272576"/>
        <c:scaling>
          <c:orientation val="minMax"/>
        </c:scaling>
        <c:delete val="1"/>
        <c:axPos val="b"/>
        <c:majorTickMark val="out"/>
        <c:minorTickMark val="none"/>
        <c:tickLblPos val="nextTo"/>
        <c:crossAx val="276774912"/>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2024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1.3689247293044353E-3"/>
                  <c:y val="0.17125889511216852"/>
                </c:manualLayout>
              </c:layout>
              <c:showLegendKey val="0"/>
              <c:showVal val="1"/>
              <c:showCatName val="0"/>
              <c:showSerName val="0"/>
              <c:showPercent val="0"/>
              <c:showBubbleSize val="0"/>
            </c:dLbl>
            <c:dLbl>
              <c:idx val="1"/>
              <c:layout>
                <c:manualLayout>
                  <c:x val="-1.372267515173552E-3"/>
                  <c:y val="0.19617720019435292"/>
                </c:manualLayout>
              </c:layout>
              <c:showLegendKey val="0"/>
              <c:showVal val="1"/>
              <c:showCatName val="0"/>
              <c:showSerName val="0"/>
              <c:showPercent val="0"/>
              <c:showBubbleSize val="0"/>
            </c:dLbl>
            <c:dLbl>
              <c:idx val="2"/>
              <c:layout>
                <c:manualLayout>
                  <c:x val="-1.3702187109311901E-3"/>
                  <c:y val="0.28821691047840187"/>
                </c:manualLayout>
              </c:layout>
              <c:showLegendKey val="0"/>
              <c:showVal val="1"/>
              <c:showCatName val="0"/>
              <c:showSerName val="0"/>
              <c:showPercent val="0"/>
              <c:showBubbleSize val="0"/>
            </c:dLbl>
            <c:dLbl>
              <c:idx val="3"/>
              <c:layout>
                <c:manualLayout>
                  <c:x val="-1.3730223377891591E-3"/>
                  <c:y val="0.24375358703683081"/>
                </c:manualLayout>
              </c:layout>
              <c:showLegendKey val="0"/>
              <c:showVal val="1"/>
              <c:showCatName val="0"/>
              <c:showSerName val="0"/>
              <c:showPercent val="0"/>
              <c:showBubbleSize val="0"/>
            </c:dLbl>
            <c:dLbl>
              <c:idx val="4"/>
              <c:layout>
                <c:manualLayout>
                  <c:x val="-1.3478975278646471E-5"/>
                  <c:y val="0.62437388035994057"/>
                </c:manualLayout>
              </c:layout>
              <c:showLegendKey val="0"/>
              <c:showVal val="1"/>
              <c:showCatName val="0"/>
              <c:showSerName val="0"/>
              <c:showPercent val="0"/>
              <c:showBubbleSize val="0"/>
            </c:dLbl>
            <c:dLbl>
              <c:idx val="5"/>
              <c:layout>
                <c:manualLayout>
                  <c:x val="-2.7451820211604814E-3"/>
                  <c:y val="0.13781531018772666"/>
                </c:manualLayout>
              </c:layout>
              <c:showLegendKey val="0"/>
              <c:showVal val="1"/>
              <c:showCatName val="0"/>
              <c:showSerName val="0"/>
              <c:showPercent val="0"/>
              <c:showBubbleSize val="0"/>
            </c:dLbl>
            <c:dLbl>
              <c:idx val="6"/>
              <c:layout>
                <c:manualLayout>
                  <c:x val="5.3915901114786742E-7"/>
                  <c:y val="0.20658786108956562"/>
                </c:manualLayout>
              </c:layout>
              <c:showLegendKey val="0"/>
              <c:showVal val="1"/>
              <c:showCatName val="0"/>
              <c:showSerName val="0"/>
              <c:showPercent val="0"/>
              <c:showBubbleSize val="0"/>
            </c:dLbl>
            <c:dLbl>
              <c:idx val="7"/>
              <c:layout>
                <c:manualLayout>
                  <c:x val="-7.2247307493814233E-6"/>
                  <c:y val="0.41458589784907557"/>
                </c:manualLayout>
              </c:layout>
              <c:showLegendKey val="0"/>
              <c:showVal val="1"/>
              <c:showCatName val="0"/>
              <c:showSerName val="0"/>
              <c:showPercent val="0"/>
              <c:showBubbleSize val="0"/>
            </c:dLbl>
            <c:dLbl>
              <c:idx val="8"/>
              <c:layout>
                <c:manualLayout>
                  <c:x val="1.3731301695913886E-3"/>
                  <c:y val="0.19625423832937958"/>
                </c:manualLayout>
              </c:layout>
              <c:showLegendKey val="0"/>
              <c:showVal val="1"/>
              <c:showCatName val="0"/>
              <c:showSerName val="0"/>
              <c:showPercent val="0"/>
              <c:showBubbleSize val="0"/>
            </c:dLbl>
            <c:dLbl>
              <c:idx val="9"/>
              <c:layout>
                <c:manualLayout>
                  <c:x val="2.4046491897194885E-5"/>
                  <c:y val="0.43324226735879434"/>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2024'!$D$4:$D$13</c:f>
              <c:numCache>
                <c:formatCode>#,##0.0</c:formatCode>
                <c:ptCount val="10"/>
                <c:pt idx="0">
                  <c:v>532768.5</c:v>
                </c:pt>
                <c:pt idx="1">
                  <c:v>602729</c:v>
                </c:pt>
                <c:pt idx="2">
                  <c:v>817519.9</c:v>
                </c:pt>
                <c:pt idx="3">
                  <c:v>728025.3</c:v>
                </c:pt>
                <c:pt idx="4">
                  <c:v>1651290.4</c:v>
                </c:pt>
                <c:pt idx="5">
                  <c:v>417252.5</c:v>
                </c:pt>
                <c:pt idx="6">
                  <c:v>680902.8</c:v>
                </c:pt>
                <c:pt idx="7">
                  <c:v>1143119.8</c:v>
                </c:pt>
                <c:pt idx="8">
                  <c:v>648464.80000000005</c:v>
                </c:pt>
                <c:pt idx="9">
                  <c:v>1213862.8999999999</c:v>
                </c:pt>
              </c:numCache>
            </c:numRef>
          </c:val>
        </c:ser>
        <c:dLbls>
          <c:showLegendKey val="0"/>
          <c:showVal val="0"/>
          <c:showCatName val="0"/>
          <c:showSerName val="0"/>
          <c:showPercent val="0"/>
          <c:showBubbleSize val="0"/>
        </c:dLbls>
        <c:gapWidth val="150"/>
        <c:axId val="277274112"/>
        <c:axId val="276778368"/>
      </c:barChart>
      <c:lineChart>
        <c:grouping val="standard"/>
        <c:varyColors val="0"/>
        <c:ser>
          <c:idx val="0"/>
          <c:order val="0"/>
          <c:tx>
            <c:strRef>
              <c:f>'таб. к диаграмме  2024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04590378254553E-2"/>
                  <c:y val="-2.7120380216869702E-2"/>
                </c:manualLayout>
              </c:layout>
              <c:showLegendKey val="0"/>
              <c:showVal val="1"/>
              <c:showCatName val="0"/>
              <c:showSerName val="0"/>
              <c:showPercent val="0"/>
              <c:showBubbleSize val="0"/>
            </c:dLbl>
            <c:dLbl>
              <c:idx val="1"/>
              <c:layout>
                <c:manualLayout>
                  <c:x val="-2.7389139326283049E-2"/>
                  <c:y val="-2.0818988512755245E-2"/>
                </c:manualLayout>
              </c:layout>
              <c:showLegendKey val="0"/>
              <c:showVal val="1"/>
              <c:showCatName val="0"/>
              <c:showSerName val="0"/>
              <c:showPercent val="0"/>
              <c:showBubbleSize val="0"/>
            </c:dLbl>
            <c:dLbl>
              <c:idx val="2"/>
              <c:layout>
                <c:manualLayout>
                  <c:x val="-2.1940726747275201E-2"/>
                  <c:y val="-2.2955872703412074E-2"/>
                </c:manualLayout>
              </c:layout>
              <c:showLegendKey val="0"/>
              <c:showVal val="1"/>
              <c:showCatName val="0"/>
              <c:showSerName val="0"/>
              <c:showPercent val="0"/>
              <c:showBubbleSize val="0"/>
            </c:dLbl>
            <c:dLbl>
              <c:idx val="3"/>
              <c:layout>
                <c:manualLayout>
                  <c:x val="-5.0598671382798367E-2"/>
                  <c:y val="3.1206686581599481E-2"/>
                </c:manualLayout>
              </c:layout>
              <c:showLegendKey val="0"/>
              <c:showVal val="1"/>
              <c:showCatName val="0"/>
              <c:showSerName val="0"/>
              <c:showPercent val="0"/>
              <c:showBubbleSize val="0"/>
            </c:dLbl>
            <c:dLbl>
              <c:idx val="4"/>
              <c:layout>
                <c:manualLayout>
                  <c:x val="-1.9137017773484585E-2"/>
                  <c:y val="2.7151096914630905E-2"/>
                </c:manualLayout>
              </c:layout>
              <c:showLegendKey val="0"/>
              <c:showVal val="1"/>
              <c:showCatName val="0"/>
              <c:showSerName val="0"/>
              <c:showPercent val="0"/>
              <c:showBubbleSize val="0"/>
            </c:dLbl>
            <c:dLbl>
              <c:idx val="5"/>
              <c:layout>
                <c:manualLayout>
                  <c:x val="-3.6975417152718515E-2"/>
                  <c:y val="-2.2983645904478624E-2"/>
                </c:manualLayout>
              </c:layout>
              <c:showLegendKey val="0"/>
              <c:showVal val="1"/>
              <c:showCatName val="0"/>
              <c:showSerName val="0"/>
              <c:showPercent val="0"/>
              <c:showBubbleSize val="0"/>
            </c:dLbl>
            <c:dLbl>
              <c:idx val="6"/>
              <c:layout>
                <c:manualLayout>
                  <c:x val="-3.2856503163836343E-2"/>
                  <c:y val="2.7150918635170603E-2"/>
                </c:manualLayout>
              </c:layout>
              <c:showLegendKey val="0"/>
              <c:showVal val="1"/>
              <c:showCatName val="0"/>
              <c:showSerName val="0"/>
              <c:showPercent val="0"/>
              <c:showBubbleSize val="0"/>
            </c:dLbl>
            <c:dLbl>
              <c:idx val="7"/>
              <c:layout>
                <c:manualLayout>
                  <c:x val="-1.7754802832559386E-2"/>
                  <c:y val="2.0982420915142613E-2"/>
                </c:manualLayout>
              </c:layout>
              <c:showLegendKey val="0"/>
              <c:showVal val="1"/>
              <c:showCatName val="0"/>
              <c:showSerName val="0"/>
              <c:showPercent val="0"/>
              <c:showBubbleSize val="0"/>
            </c:dLbl>
            <c:dLbl>
              <c:idx val="8"/>
              <c:layout>
                <c:manualLayout>
                  <c:x val="-3.2812790531542381E-2"/>
                  <c:y val="-2.2985564304461942E-2"/>
                </c:manualLayout>
              </c:layout>
              <c:showLegendKey val="0"/>
              <c:showVal val="1"/>
              <c:showCatName val="0"/>
              <c:showSerName val="0"/>
              <c:showPercent val="0"/>
              <c:showBubbleSize val="0"/>
            </c:dLbl>
            <c:dLbl>
              <c:idx val="9"/>
              <c:layout>
                <c:manualLayout>
                  <c:x val="-3.5576433681924077E-2"/>
                  <c:y val="1.8776329863419788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2024'!$C$4:$C$13</c:f>
              <c:numCache>
                <c:formatCode>#,##0.0</c:formatCode>
                <c:ptCount val="10"/>
                <c:pt idx="0">
                  <c:v>45656.74</c:v>
                </c:pt>
                <c:pt idx="1">
                  <c:v>42874.45</c:v>
                </c:pt>
                <c:pt idx="2">
                  <c:v>42930.21</c:v>
                </c:pt>
                <c:pt idx="3">
                  <c:v>34705.879999999997</c:v>
                </c:pt>
                <c:pt idx="4">
                  <c:v>35730.620000000003</c:v>
                </c:pt>
                <c:pt idx="5">
                  <c:v>56316.98</c:v>
                </c:pt>
                <c:pt idx="6">
                  <c:v>37608.550000000003</c:v>
                </c:pt>
                <c:pt idx="7">
                  <c:v>40980.85</c:v>
                </c:pt>
                <c:pt idx="8">
                  <c:v>57214.12</c:v>
                </c:pt>
                <c:pt idx="9">
                  <c:v>35231.410000000003</c:v>
                </c:pt>
              </c:numCache>
            </c:numRef>
          </c:val>
          <c:smooth val="0"/>
        </c:ser>
        <c:dLbls>
          <c:showLegendKey val="0"/>
          <c:showVal val="0"/>
          <c:showCatName val="0"/>
          <c:showSerName val="0"/>
          <c:showPercent val="0"/>
          <c:showBubbleSize val="0"/>
        </c:dLbls>
        <c:marker val="1"/>
        <c:smooth val="0"/>
        <c:axId val="277410816"/>
        <c:axId val="276775488"/>
      </c:lineChart>
      <c:catAx>
        <c:axId val="277274112"/>
        <c:scaling>
          <c:orientation val="minMax"/>
        </c:scaling>
        <c:delete val="0"/>
        <c:axPos val="b"/>
        <c:majorTickMark val="out"/>
        <c:minorTickMark val="none"/>
        <c:tickLblPos val="nextTo"/>
        <c:txPr>
          <a:bodyPr/>
          <a:lstStyle/>
          <a:p>
            <a:pPr>
              <a:defRPr sz="1200" b="1"/>
            </a:pPr>
            <a:endParaRPr lang="ru-RU"/>
          </a:p>
        </c:txPr>
        <c:crossAx val="276778368"/>
        <c:crosses val="autoZero"/>
        <c:auto val="1"/>
        <c:lblAlgn val="ctr"/>
        <c:lblOffset val="100"/>
        <c:noMultiLvlLbl val="0"/>
      </c:catAx>
      <c:valAx>
        <c:axId val="276778368"/>
        <c:scaling>
          <c:orientation val="minMax"/>
        </c:scaling>
        <c:delete val="0"/>
        <c:axPos val="l"/>
        <c:majorGridlines/>
        <c:numFmt formatCode="#,##0.0" sourceLinked="1"/>
        <c:majorTickMark val="out"/>
        <c:minorTickMark val="none"/>
        <c:tickLblPos val="nextTo"/>
        <c:txPr>
          <a:bodyPr/>
          <a:lstStyle/>
          <a:p>
            <a:pPr>
              <a:defRPr b="1"/>
            </a:pPr>
            <a:endParaRPr lang="ru-RU"/>
          </a:p>
        </c:txPr>
        <c:crossAx val="277274112"/>
        <c:crosses val="autoZero"/>
        <c:crossBetween val="between"/>
      </c:valAx>
      <c:valAx>
        <c:axId val="276775488"/>
        <c:scaling>
          <c:orientation val="minMax"/>
          <c:max val="6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77410816"/>
        <c:crosses val="max"/>
        <c:crossBetween val="between"/>
        <c:majorUnit val="5000"/>
        <c:minorUnit val="5000"/>
      </c:valAx>
      <c:catAx>
        <c:axId val="277410816"/>
        <c:scaling>
          <c:orientation val="minMax"/>
        </c:scaling>
        <c:delete val="1"/>
        <c:axPos val="b"/>
        <c:majorTickMark val="out"/>
        <c:minorTickMark val="none"/>
        <c:tickLblPos val="nextTo"/>
        <c:crossAx val="276775488"/>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FFFF00"/>
            </a:solidFill>
          </c:spPr>
          <c:invertIfNegative val="0"/>
          <c:dPt>
            <c:idx val="0"/>
            <c:invertIfNegative val="0"/>
            <c:bubble3D val="0"/>
            <c:spPr>
              <a:solidFill>
                <a:srgbClr val="FFC000"/>
              </a:solidFill>
            </c:spPr>
          </c:dPt>
          <c:dPt>
            <c:idx val="1"/>
            <c:invertIfNegative val="0"/>
            <c:bubble3D val="0"/>
            <c:spPr>
              <a:solidFill>
                <a:srgbClr val="FFC000"/>
              </a:solidFill>
            </c:spPr>
          </c:dPt>
          <c:dPt>
            <c:idx val="2"/>
            <c:invertIfNegative val="0"/>
            <c:bubble3D val="0"/>
            <c:spPr>
              <a:solidFill>
                <a:srgbClr val="FFC000"/>
              </a:solidFill>
            </c:spPr>
          </c:dPt>
          <c:dPt>
            <c:idx val="3"/>
            <c:invertIfNegative val="0"/>
            <c:bubble3D val="0"/>
            <c:spPr>
              <a:solidFill>
                <a:srgbClr val="FFC000"/>
              </a:solidFill>
            </c:spPr>
          </c:dPt>
          <c:dPt>
            <c:idx val="4"/>
            <c:invertIfNegative val="0"/>
            <c:bubble3D val="0"/>
            <c:spPr>
              <a:solidFill>
                <a:srgbClr val="FFC000"/>
              </a:solidFill>
            </c:spPr>
          </c:dPt>
          <c:dLbls>
            <c:dLbl>
              <c:idx val="0"/>
              <c:layout>
                <c:manualLayout>
                  <c:x val="7.9419216648869261E-3"/>
                  <c:y val="3.1656026823230467E-2"/>
                </c:manualLayout>
              </c:layout>
              <c:showLegendKey val="0"/>
              <c:showVal val="1"/>
              <c:showCatName val="0"/>
              <c:showSerName val="0"/>
              <c:showPercent val="0"/>
              <c:showBubbleSize val="0"/>
            </c:dLbl>
            <c:dLbl>
              <c:idx val="1"/>
              <c:layout>
                <c:manualLayout>
                  <c:x val="0"/>
                  <c:y val="2.7133737277054686E-2"/>
                </c:manualLayout>
              </c:layout>
              <c:showLegendKey val="0"/>
              <c:showVal val="1"/>
              <c:showCatName val="0"/>
              <c:showSerName val="0"/>
              <c:showPercent val="0"/>
              <c:showBubbleSize val="0"/>
            </c:dLbl>
            <c:dLbl>
              <c:idx val="2"/>
              <c:layout>
                <c:manualLayout>
                  <c:x val="0"/>
                  <c:y val="1.8089158184703125E-2"/>
                </c:manualLayout>
              </c:layout>
              <c:showLegendKey val="0"/>
              <c:showVal val="1"/>
              <c:showCatName val="0"/>
              <c:showSerName val="0"/>
              <c:showPercent val="0"/>
              <c:showBubbleSize val="0"/>
            </c:dLbl>
            <c:dLbl>
              <c:idx val="3"/>
              <c:layout>
                <c:manualLayout>
                  <c:x val="0"/>
                  <c:y val="1.3566868638527343E-2"/>
                </c:manualLayout>
              </c:layout>
              <c:showLegendKey val="0"/>
              <c:showVal val="1"/>
              <c:showCatName val="0"/>
              <c:showSerName val="0"/>
              <c:showPercent val="0"/>
              <c:showBubbleSize val="0"/>
            </c:dLbl>
            <c:dLbl>
              <c:idx val="4"/>
              <c:layout>
                <c:manualLayout>
                  <c:x val="1.1648017216278646E-16"/>
                  <c:y val="3.1656026823230467E-2"/>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Лист8!$C$4:$C$8</c:f>
              <c:strCache>
                <c:ptCount val="5"/>
                <c:pt idx="0">
                  <c:v>Исполнено 2020</c:v>
                </c:pt>
                <c:pt idx="1">
                  <c:v>Ожидаемое 2021</c:v>
                </c:pt>
                <c:pt idx="2">
                  <c:v>Прогноз 2022</c:v>
                </c:pt>
                <c:pt idx="3">
                  <c:v>Прогноз 2023</c:v>
                </c:pt>
                <c:pt idx="4">
                  <c:v>Прогноз 2024</c:v>
                </c:pt>
              </c:strCache>
            </c:strRef>
          </c:cat>
          <c:val>
            <c:numRef>
              <c:f>Лист8!$D$4:$D$8</c:f>
              <c:numCache>
                <c:formatCode>0.0</c:formatCode>
                <c:ptCount val="5"/>
                <c:pt idx="0">
                  <c:v>252.3</c:v>
                </c:pt>
                <c:pt idx="1">
                  <c:v>262</c:v>
                </c:pt>
                <c:pt idx="2" formatCode="#,##0.0">
                  <c:v>293.2</c:v>
                </c:pt>
                <c:pt idx="3">
                  <c:v>304.89999999999998</c:v>
                </c:pt>
                <c:pt idx="4" formatCode="General">
                  <c:v>317.10000000000002</c:v>
                </c:pt>
              </c:numCache>
            </c:numRef>
          </c:val>
        </c:ser>
        <c:dLbls>
          <c:showLegendKey val="0"/>
          <c:showVal val="0"/>
          <c:showCatName val="0"/>
          <c:showSerName val="0"/>
          <c:showPercent val="0"/>
          <c:showBubbleSize val="0"/>
        </c:dLbls>
        <c:gapWidth val="150"/>
        <c:axId val="299065344"/>
        <c:axId val="279532608"/>
      </c:barChart>
      <c:catAx>
        <c:axId val="299065344"/>
        <c:scaling>
          <c:orientation val="minMax"/>
        </c:scaling>
        <c:delete val="0"/>
        <c:axPos val="b"/>
        <c:majorTickMark val="out"/>
        <c:minorTickMark val="none"/>
        <c:tickLblPos val="nextTo"/>
        <c:txPr>
          <a:bodyPr/>
          <a:lstStyle/>
          <a:p>
            <a:pPr>
              <a:defRPr sz="1400" b="1"/>
            </a:pPr>
            <a:endParaRPr lang="ru-RU"/>
          </a:p>
        </c:txPr>
        <c:crossAx val="279532608"/>
        <c:crosses val="autoZero"/>
        <c:auto val="1"/>
        <c:lblAlgn val="ctr"/>
        <c:lblOffset val="100"/>
        <c:noMultiLvlLbl val="0"/>
      </c:catAx>
      <c:valAx>
        <c:axId val="279532608"/>
        <c:scaling>
          <c:orientation val="minMax"/>
          <c:max val="350"/>
          <c:min val="0"/>
        </c:scaling>
        <c:delete val="0"/>
        <c:axPos val="l"/>
        <c:majorGridlines/>
        <c:numFmt formatCode="0.0" sourceLinked="1"/>
        <c:majorTickMark val="out"/>
        <c:minorTickMark val="none"/>
        <c:tickLblPos val="nextTo"/>
        <c:txPr>
          <a:bodyPr/>
          <a:lstStyle/>
          <a:p>
            <a:pPr>
              <a:defRPr sz="1000"/>
            </a:pPr>
            <a:endParaRPr lang="ru-RU"/>
          </a:p>
        </c:txPr>
        <c:crossAx val="299065344"/>
        <c:crosses val="autoZero"/>
        <c:crossBetween val="between"/>
        <c:majorUnit val="50"/>
      </c:valAx>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plotArea>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'консолидация на душу населения'!$A$3</c:f>
              <c:strCache>
                <c:ptCount val="1"/>
                <c:pt idx="0">
                  <c:v>Расходы консолидированного бюджета, млн. руб.</c:v>
                </c:pt>
              </c:strCache>
            </c:strRef>
          </c:tx>
          <c:invertIfNegative val="0"/>
          <c:dLbls>
            <c:dLbl>
              <c:idx val="0"/>
              <c:layout>
                <c:manualLayout>
                  <c:x val="1.8964440032350049E-2"/>
                  <c:y val="-2.535963591283873E-2"/>
                </c:manualLayout>
              </c:layout>
              <c:showLegendKey val="0"/>
              <c:showVal val="1"/>
              <c:showCatName val="0"/>
              <c:showSerName val="0"/>
              <c:showPercent val="0"/>
              <c:showBubbleSize val="0"/>
            </c:dLbl>
            <c:dLbl>
              <c:idx val="1"/>
              <c:layout>
                <c:manualLayout>
                  <c:x val="2.6550216045290068E-2"/>
                  <c:y val="-4.2266059854731218E-2"/>
                </c:manualLayout>
              </c:layout>
              <c:showLegendKey val="0"/>
              <c:showVal val="1"/>
              <c:showCatName val="0"/>
              <c:showSerName val="0"/>
              <c:showPercent val="0"/>
              <c:showBubbleSize val="0"/>
            </c:dLbl>
            <c:dLbl>
              <c:idx val="2"/>
              <c:layout>
                <c:manualLayout>
                  <c:x val="1.1378664019410029E-2"/>
                  <c:y val="-3.3812847883784955E-2"/>
                </c:manualLayout>
              </c:layout>
              <c:showLegendKey val="0"/>
              <c:showVal val="1"/>
              <c:showCatName val="0"/>
              <c:showSerName val="0"/>
              <c:showPercent val="0"/>
              <c:showBubbleSize val="0"/>
            </c:dLbl>
            <c:dLbl>
              <c:idx val="3"/>
              <c:layout>
                <c:manualLayout>
                  <c:x val="1.8964440032350049E-2"/>
                  <c:y val="-2.535963591283873E-2"/>
                </c:manualLayout>
              </c:layout>
              <c:showLegendKey val="0"/>
              <c:showVal val="1"/>
              <c:showCatName val="0"/>
              <c:showSerName val="0"/>
              <c:showPercent val="0"/>
              <c:showBubbleSize val="0"/>
            </c:dLbl>
            <c:dLbl>
              <c:idx val="4"/>
              <c:layout>
                <c:manualLayout>
                  <c:x val="1.5171552025880039E-2"/>
                  <c:y val="-3.3812847883784976E-2"/>
                </c:manualLayout>
              </c:layout>
              <c:showLegendKey val="0"/>
              <c:showVal val="1"/>
              <c:showCatName val="0"/>
              <c:showSerName val="0"/>
              <c:showPercent val="0"/>
              <c:showBubbleSize val="0"/>
            </c:dLbl>
            <c:txPr>
              <a:bodyPr/>
              <a:lstStyle/>
              <a:p>
                <a:pPr>
                  <a:defRPr sz="1400"/>
                </a:pPr>
                <a:endParaRPr lang="ru-RU"/>
              </a:p>
            </c:txPr>
            <c:showLegendKey val="0"/>
            <c:showVal val="1"/>
            <c:showCatName val="0"/>
            <c:showSerName val="0"/>
            <c:showPercent val="0"/>
            <c:showBubbleSize val="0"/>
            <c:showLeaderLines val="0"/>
          </c:dLbls>
          <c:cat>
            <c:strRef>
              <c:f>'консолидация на душу населения'!$B$2:$F$2</c:f>
              <c:strCache>
                <c:ptCount val="5"/>
                <c:pt idx="0">
                  <c:v>факт 2020 год</c:v>
                </c:pt>
                <c:pt idx="1">
                  <c:v>ожидаемое 2021 год</c:v>
                </c:pt>
                <c:pt idx="2">
                  <c:v>прогноз 2022 год</c:v>
                </c:pt>
                <c:pt idx="3">
                  <c:v>прогноз 2023 год</c:v>
                </c:pt>
                <c:pt idx="4">
                  <c:v>прогноз 2024 год</c:v>
                </c:pt>
              </c:strCache>
            </c:strRef>
          </c:cat>
          <c:val>
            <c:numRef>
              <c:f>'консолидация на душу населения'!$B$3:$F$3</c:f>
              <c:numCache>
                <c:formatCode>General</c:formatCode>
                <c:ptCount val="5"/>
                <c:pt idx="0">
                  <c:v>410.3</c:v>
                </c:pt>
                <c:pt idx="1">
                  <c:v>450.7</c:v>
                </c:pt>
                <c:pt idx="2">
                  <c:v>462.9</c:v>
                </c:pt>
                <c:pt idx="3">
                  <c:v>422.2</c:v>
                </c:pt>
                <c:pt idx="4">
                  <c:v>417.3</c:v>
                </c:pt>
              </c:numCache>
            </c:numRef>
          </c:val>
        </c:ser>
        <c:dLbls>
          <c:showLegendKey val="0"/>
          <c:showVal val="0"/>
          <c:showCatName val="0"/>
          <c:showSerName val="0"/>
          <c:showPercent val="0"/>
          <c:showBubbleSize val="0"/>
        </c:dLbls>
        <c:gapWidth val="150"/>
        <c:shape val="cylinder"/>
        <c:axId val="277412864"/>
        <c:axId val="276781824"/>
        <c:axId val="0"/>
      </c:bar3DChart>
      <c:catAx>
        <c:axId val="277412864"/>
        <c:scaling>
          <c:orientation val="minMax"/>
        </c:scaling>
        <c:delete val="0"/>
        <c:axPos val="b"/>
        <c:majorTickMark val="out"/>
        <c:minorTickMark val="none"/>
        <c:tickLblPos val="nextTo"/>
        <c:crossAx val="276781824"/>
        <c:crosses val="autoZero"/>
        <c:auto val="1"/>
        <c:lblAlgn val="ctr"/>
        <c:lblOffset val="100"/>
        <c:noMultiLvlLbl val="0"/>
      </c:catAx>
      <c:valAx>
        <c:axId val="276781824"/>
        <c:scaling>
          <c:orientation val="minMax"/>
        </c:scaling>
        <c:delete val="0"/>
        <c:axPos val="l"/>
        <c:majorGridlines/>
        <c:numFmt formatCode="General" sourceLinked="1"/>
        <c:majorTickMark val="out"/>
        <c:minorTickMark val="none"/>
        <c:tickLblPos val="nextTo"/>
        <c:crossAx val="277412864"/>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3947222222222222"/>
          <c:y val="2.3148148148148147E-2"/>
        </c:manualLayout>
      </c:layout>
      <c:overlay val="0"/>
    </c:title>
    <c:autoTitleDeleted val="0"/>
    <c:plotArea>
      <c:layout/>
      <c:lineChart>
        <c:grouping val="stacked"/>
        <c:varyColors val="0"/>
        <c:ser>
          <c:idx val="0"/>
          <c:order val="0"/>
          <c:tx>
            <c:strRef>
              <c:f>'консолидация на душу населения'!$A$6</c:f>
              <c:strCache>
                <c:ptCount val="1"/>
                <c:pt idx="0">
                  <c:v>Расходы на душу населения, тыс. руб. на душу населения</c:v>
                </c:pt>
              </c:strCache>
            </c:strRef>
          </c:tx>
          <c:dLbls>
            <c:dLbl>
              <c:idx val="0"/>
              <c:layout>
                <c:manualLayout>
                  <c:x val="-4.0866055533125042E-2"/>
                  <c:y val="7.6412426545797316E-2"/>
                </c:manualLayout>
              </c:layout>
              <c:showLegendKey val="0"/>
              <c:showVal val="1"/>
              <c:showCatName val="0"/>
              <c:showSerName val="0"/>
              <c:showPercent val="0"/>
              <c:showBubbleSize val="0"/>
            </c:dLbl>
            <c:dLbl>
              <c:idx val="1"/>
              <c:layout>
                <c:manualLayout>
                  <c:x val="-1.505591519641449E-2"/>
                  <c:y val="5.5186752505298059E-2"/>
                </c:manualLayout>
              </c:layout>
              <c:showLegendKey val="0"/>
              <c:showVal val="1"/>
              <c:showCatName val="0"/>
              <c:showSerName val="0"/>
              <c:showPercent val="0"/>
              <c:showBubbleSize val="0"/>
            </c:dLbl>
            <c:dLbl>
              <c:idx val="2"/>
              <c:layout>
                <c:manualLayout>
                  <c:x val="-4.0866055533125042E-2"/>
                  <c:y val="7.6412426545797316E-2"/>
                </c:manualLayout>
              </c:layout>
              <c:showLegendKey val="0"/>
              <c:showVal val="1"/>
              <c:showCatName val="0"/>
              <c:showSerName val="0"/>
              <c:showPercent val="0"/>
              <c:showBubbleSize val="0"/>
            </c:dLbl>
            <c:dLbl>
              <c:idx val="3"/>
              <c:layout>
                <c:manualLayout>
                  <c:x val="-2.3659295308651341E-2"/>
                  <c:y val="-7.2167291737697467E-2"/>
                </c:manualLayout>
              </c:layout>
              <c:showLegendKey val="0"/>
              <c:showVal val="1"/>
              <c:showCatName val="0"/>
              <c:showSerName val="0"/>
              <c:showPercent val="0"/>
              <c:showBubbleSize val="0"/>
            </c:dLbl>
            <c:dLbl>
              <c:idx val="4"/>
              <c:layout>
                <c:manualLayout>
                  <c:x val="-4.5167745589243469E-2"/>
                  <c:y val="-7.6412426545797316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'консолидация на душу населения'!$B$5:$F$5</c:f>
              <c:strCache>
                <c:ptCount val="5"/>
                <c:pt idx="0">
                  <c:v>факт 2020 год</c:v>
                </c:pt>
                <c:pt idx="1">
                  <c:v>ожидаемое 2021 год</c:v>
                </c:pt>
                <c:pt idx="2">
                  <c:v>прогноз 2022 год</c:v>
                </c:pt>
                <c:pt idx="3">
                  <c:v>прогноз 2023 год</c:v>
                </c:pt>
                <c:pt idx="4">
                  <c:v>прогноз 2024 год</c:v>
                </c:pt>
              </c:strCache>
            </c:strRef>
          </c:cat>
          <c:val>
            <c:numRef>
              <c:f>'консолидация на душу населения'!$B$6:$F$6</c:f>
              <c:numCache>
                <c:formatCode>0.0</c:formatCode>
                <c:ptCount val="5"/>
                <c:pt idx="0">
                  <c:v>55.378593602375496</c:v>
                </c:pt>
                <c:pt idx="1">
                  <c:v>60.831421244432441</c:v>
                </c:pt>
                <c:pt idx="2">
                  <c:v>62.478067215548656</c:v>
                </c:pt>
                <c:pt idx="3">
                  <c:v>56.984748279119984</c:v>
                </c:pt>
                <c:pt idx="4">
                  <c:v>56.323390471048725</c:v>
                </c:pt>
              </c:numCache>
            </c:numRef>
          </c:val>
          <c:smooth val="0"/>
        </c:ser>
        <c:dLbls>
          <c:showLegendKey val="0"/>
          <c:showVal val="0"/>
          <c:showCatName val="0"/>
          <c:showSerName val="0"/>
          <c:showPercent val="0"/>
          <c:showBubbleSize val="0"/>
        </c:dLbls>
        <c:marker val="1"/>
        <c:smooth val="0"/>
        <c:axId val="183907840"/>
        <c:axId val="277561920"/>
      </c:lineChart>
      <c:catAx>
        <c:axId val="183907840"/>
        <c:scaling>
          <c:orientation val="minMax"/>
        </c:scaling>
        <c:delete val="0"/>
        <c:axPos val="b"/>
        <c:majorTickMark val="out"/>
        <c:minorTickMark val="none"/>
        <c:tickLblPos val="nextTo"/>
        <c:crossAx val="277561920"/>
        <c:crosses val="autoZero"/>
        <c:auto val="1"/>
        <c:lblAlgn val="ctr"/>
        <c:lblOffset val="100"/>
        <c:noMultiLvlLbl val="0"/>
      </c:catAx>
      <c:valAx>
        <c:axId val="277561920"/>
        <c:scaling>
          <c:orientation val="minMax"/>
        </c:scaling>
        <c:delete val="0"/>
        <c:axPos val="l"/>
        <c:majorGridlines/>
        <c:numFmt formatCode="0.0" sourceLinked="1"/>
        <c:majorTickMark val="out"/>
        <c:minorTickMark val="none"/>
        <c:tickLblPos val="nextTo"/>
        <c:crossAx val="183907840"/>
        <c:crosses val="autoZero"/>
        <c:crossBetween val="between"/>
      </c:valAx>
    </c:plotArea>
    <c:plotVisOnly val="1"/>
    <c:dispBlanksAs val="zero"/>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20"/>
      <c:rAngAx val="1"/>
    </c:view3D>
    <c:floor>
      <c:thickness val="0"/>
      <c:spPr>
        <a:solidFill>
          <a:schemeClr val="bg1">
            <a:alpha val="0"/>
          </a:schemeClr>
        </a:solidFill>
        <a:ln>
          <a:noFill/>
        </a:ln>
        <a:effectLst>
          <a:outerShdw blurRad="50800" dist="50800" dir="5400000" algn="ctr" rotWithShape="0">
            <a:schemeClr val="bg1"/>
          </a:outerShdw>
        </a:effectLst>
        <a:scene3d>
          <a:camera prst="orthographicFront"/>
          <a:lightRig rig="threePt" dir="t"/>
        </a:scene3d>
        <a:sp3d/>
      </c:spPr>
    </c:floor>
    <c:sideWall>
      <c:thickness val="0"/>
      <c:spPr>
        <a:noFill/>
      </c:spPr>
    </c:sideWall>
    <c:backWall>
      <c:thickness val="0"/>
      <c:spPr>
        <a:noFill/>
      </c:spPr>
    </c:backWall>
    <c:plotArea>
      <c:layout/>
      <c:bar3DChart>
        <c:barDir val="col"/>
        <c:grouping val="clustered"/>
        <c:varyColors val="0"/>
        <c:ser>
          <c:idx val="0"/>
          <c:order val="0"/>
          <c:tx>
            <c:strRef>
              <c:f>Лист7!$D$3</c:f>
              <c:strCache>
                <c:ptCount val="1"/>
                <c:pt idx="0">
                  <c:v>Доходы</c:v>
                </c:pt>
              </c:strCache>
            </c:strRef>
          </c:tx>
          <c:spPr>
            <a:solidFill>
              <a:srgbClr val="3333FF"/>
            </a:solidFill>
          </c:spPr>
          <c:invertIfNegative val="0"/>
          <c:dLbls>
            <c:dLbl>
              <c:idx val="0"/>
              <c:layout>
                <c:manualLayout>
                  <c:x val="5.474452358093412E-3"/>
                  <c:y val="-1.6690012193773716E-2"/>
                </c:manualLayout>
              </c:layout>
              <c:showLegendKey val="0"/>
              <c:showVal val="1"/>
              <c:showCatName val="0"/>
              <c:showSerName val="0"/>
              <c:showPercent val="0"/>
              <c:showBubbleSize val="0"/>
            </c:dLbl>
            <c:dLbl>
              <c:idx val="1"/>
              <c:layout>
                <c:manualLayout>
                  <c:x val="-5.474452358093412E-3"/>
                  <c:y val="-1.460361693316488E-2"/>
                </c:manualLayout>
              </c:layout>
              <c:showLegendKey val="0"/>
              <c:showVal val="1"/>
              <c:showCatName val="0"/>
              <c:showSerName val="0"/>
              <c:showPercent val="0"/>
              <c:showBubbleSize val="0"/>
            </c:dLbl>
            <c:dLbl>
              <c:idx val="2"/>
              <c:layout>
                <c:manualLayout>
                  <c:x val="-1.368613089523353E-3"/>
                  <c:y val="-2.2948540894973384E-2"/>
                </c:manualLayout>
              </c:layout>
              <c:showLegendKey val="0"/>
              <c:showVal val="1"/>
              <c:showCatName val="0"/>
              <c:showSerName val="0"/>
              <c:showPercent val="0"/>
              <c:showBubbleSize val="0"/>
            </c:dLbl>
            <c:dLbl>
              <c:idx val="3"/>
              <c:layout>
                <c:manualLayout>
                  <c:x val="1.368613089523353E-3"/>
                  <c:y val="-2.0862309904521256E-2"/>
                </c:manualLayout>
              </c:layout>
              <c:showLegendKey val="0"/>
              <c:showVal val="1"/>
              <c:showCatName val="0"/>
              <c:showSerName val="0"/>
              <c:showPercent val="0"/>
              <c:showBubbleSize val="0"/>
            </c:dLbl>
            <c:dLbl>
              <c:idx val="4"/>
              <c:layout>
                <c:manualLayout>
                  <c:x val="4.1058392685700594E-3"/>
                  <c:y val="-1.8776078914069131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Лист7!$D$4:$D$8</c:f>
              <c:numCache>
                <c:formatCode>General</c:formatCode>
                <c:ptCount val="5"/>
                <c:pt idx="0" formatCode="0.0">
                  <c:v>419.9</c:v>
                </c:pt>
                <c:pt idx="1">
                  <c:v>444.4</c:v>
                </c:pt>
                <c:pt idx="2">
                  <c:v>469.3</c:v>
                </c:pt>
                <c:pt idx="3">
                  <c:v>428.2</c:v>
                </c:pt>
                <c:pt idx="4">
                  <c:v>422.9</c:v>
                </c:pt>
              </c:numCache>
            </c:numRef>
          </c:val>
        </c:ser>
        <c:ser>
          <c:idx val="1"/>
          <c:order val="1"/>
          <c:tx>
            <c:strRef>
              <c:f>Лист7!$E$3</c:f>
              <c:strCache>
                <c:ptCount val="1"/>
                <c:pt idx="0">
                  <c:v>Расходы</c:v>
                </c:pt>
              </c:strCache>
            </c:strRef>
          </c:tx>
          <c:spPr>
            <a:solidFill>
              <a:srgbClr val="FF0000"/>
            </a:solidFill>
          </c:spPr>
          <c:invertIfNegative val="0"/>
          <c:dLbls>
            <c:dLbl>
              <c:idx val="0"/>
              <c:layout>
                <c:manualLayout>
                  <c:x val="1.5054743984756883E-2"/>
                  <c:y val="-1.8776243184225858E-2"/>
                </c:manualLayout>
              </c:layout>
              <c:showLegendKey val="0"/>
              <c:showVal val="1"/>
              <c:showCatName val="0"/>
              <c:showSerName val="0"/>
              <c:showPercent val="0"/>
              <c:showBubbleSize val="0"/>
            </c:dLbl>
            <c:dLbl>
              <c:idx val="1"/>
              <c:layout>
                <c:manualLayout>
                  <c:x val="1.2317517805710177E-2"/>
                  <c:y val="-3.337986011739074E-2"/>
                </c:manualLayout>
              </c:layout>
              <c:showLegendKey val="0"/>
              <c:showVal val="1"/>
              <c:showCatName val="0"/>
              <c:showSerName val="0"/>
              <c:showPercent val="0"/>
              <c:showBubbleSize val="0"/>
            </c:dLbl>
            <c:dLbl>
              <c:idx val="2"/>
              <c:layout>
                <c:manualLayout>
                  <c:x val="1.5054743984756883E-2"/>
                  <c:y val="-2.2948540894973384E-2"/>
                </c:manualLayout>
              </c:layout>
              <c:showLegendKey val="0"/>
              <c:showVal val="1"/>
              <c:showCatName val="0"/>
              <c:showSerName val="0"/>
              <c:showPercent val="0"/>
              <c:showBubbleSize val="0"/>
            </c:dLbl>
            <c:dLbl>
              <c:idx val="3"/>
              <c:layout>
                <c:manualLayout>
                  <c:x val="1.0948904716186824E-2"/>
                  <c:y val="-2.7121167146034363E-2"/>
                </c:manualLayout>
              </c:layout>
              <c:showLegendKey val="0"/>
              <c:showVal val="1"/>
              <c:showCatName val="0"/>
              <c:showSerName val="0"/>
              <c:showPercent val="0"/>
              <c:showBubbleSize val="0"/>
            </c:dLbl>
            <c:dLbl>
              <c:idx val="4"/>
              <c:layout>
                <c:manualLayout>
                  <c:x val="2.0529196342850296E-2"/>
                  <c:y val="-2.0862309904521256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Лист7!$E$4:$E$8</c:f>
              <c:numCache>
                <c:formatCode>General</c:formatCode>
                <c:ptCount val="5"/>
                <c:pt idx="0">
                  <c:v>411.7</c:v>
                </c:pt>
                <c:pt idx="1">
                  <c:v>455.5</c:v>
                </c:pt>
                <c:pt idx="2">
                  <c:v>469.3</c:v>
                </c:pt>
                <c:pt idx="3">
                  <c:v>428.2</c:v>
                </c:pt>
                <c:pt idx="4">
                  <c:v>422.9</c:v>
                </c:pt>
              </c:numCache>
            </c:numRef>
          </c:val>
        </c:ser>
        <c:ser>
          <c:idx val="2"/>
          <c:order val="2"/>
          <c:tx>
            <c:strRef>
              <c:f>Лист7!$F$3</c:f>
              <c:strCache>
                <c:ptCount val="1"/>
                <c:pt idx="0">
                  <c:v>Дефицит ( профицит)</c:v>
                </c:pt>
              </c:strCache>
            </c:strRef>
          </c:tx>
          <c:spPr>
            <a:solidFill>
              <a:srgbClr val="00FF00"/>
            </a:solidFill>
          </c:spPr>
          <c:invertIfNegative val="0"/>
          <c:dLbls>
            <c:dLbl>
              <c:idx val="0"/>
              <c:layout>
                <c:manualLayout>
                  <c:x val="9.5802916266634706E-3"/>
                  <c:y val="6.2588572415131051E-3"/>
                </c:manualLayout>
              </c:layout>
              <c:showLegendKey val="0"/>
              <c:showVal val="1"/>
              <c:showCatName val="0"/>
              <c:showSerName val="0"/>
              <c:showPercent val="0"/>
              <c:showBubbleSize val="0"/>
            </c:dLbl>
            <c:dLbl>
              <c:idx val="1"/>
              <c:layout>
                <c:manualLayout>
                  <c:x val="1.3686130895233531E-2"/>
                  <c:y val="7.92769419073375E-2"/>
                </c:manualLayout>
              </c:layout>
              <c:showLegendKey val="0"/>
              <c:showVal val="1"/>
              <c:showCatName val="0"/>
              <c:showSerName val="0"/>
              <c:showPercent val="0"/>
              <c:showBubbleSize val="0"/>
            </c:dLbl>
            <c:dLbl>
              <c:idx val="2"/>
              <c:layout>
                <c:manualLayout>
                  <c:x val="9.5802916266634706E-3"/>
                  <c:y val="-1.460361693316488E-2"/>
                </c:manualLayout>
              </c:layout>
              <c:showLegendKey val="0"/>
              <c:showVal val="1"/>
              <c:showCatName val="0"/>
              <c:showSerName val="0"/>
              <c:showPercent val="0"/>
              <c:showBubbleSize val="0"/>
            </c:dLbl>
            <c:dLbl>
              <c:idx val="3"/>
              <c:layout>
                <c:manualLayout>
                  <c:x val="1.779197016380369E-2"/>
                  <c:y val="-1.2517385942712754E-2"/>
                </c:manualLayout>
              </c:layout>
              <c:showLegendKey val="0"/>
              <c:showVal val="1"/>
              <c:showCatName val="0"/>
              <c:showSerName val="0"/>
              <c:showPercent val="0"/>
              <c:showBubbleSize val="0"/>
            </c:dLbl>
            <c:dLbl>
              <c:idx val="4"/>
              <c:layout>
                <c:manualLayout>
                  <c:x val="1.0948904716186824E-2"/>
                  <c:y val="-1.460361693316488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Лист7!$F$4:$F$8</c:f>
              <c:numCache>
                <c:formatCode>General</c:formatCode>
                <c:ptCount val="5"/>
                <c:pt idx="0">
                  <c:v>8.1999999999999886</c:v>
                </c:pt>
                <c:pt idx="1">
                  <c:v>-11.100000000000023</c:v>
                </c:pt>
                <c:pt idx="2">
                  <c:v>0</c:v>
                </c:pt>
                <c:pt idx="3">
                  <c:v>0</c:v>
                </c:pt>
                <c:pt idx="4">
                  <c:v>0</c:v>
                </c:pt>
              </c:numCache>
            </c:numRef>
          </c:val>
        </c:ser>
        <c:dLbls>
          <c:showLegendKey val="0"/>
          <c:showVal val="0"/>
          <c:showCatName val="0"/>
          <c:showSerName val="0"/>
          <c:showPercent val="0"/>
          <c:showBubbleSize val="0"/>
        </c:dLbls>
        <c:gapWidth val="150"/>
        <c:shape val="cylinder"/>
        <c:axId val="277409792"/>
        <c:axId val="277564224"/>
        <c:axId val="0"/>
      </c:bar3DChart>
      <c:catAx>
        <c:axId val="277409792"/>
        <c:scaling>
          <c:orientation val="minMax"/>
        </c:scaling>
        <c:delete val="0"/>
        <c:axPos val="b"/>
        <c:majorTickMark val="out"/>
        <c:minorTickMark val="none"/>
        <c:tickLblPos val="nextTo"/>
        <c:txPr>
          <a:bodyPr/>
          <a:lstStyle/>
          <a:p>
            <a:pPr>
              <a:defRPr sz="1400" b="1">
                <a:latin typeface="Arial Narrow" pitchFamily="34" charset="0"/>
              </a:defRPr>
            </a:pPr>
            <a:endParaRPr lang="ru-RU"/>
          </a:p>
        </c:txPr>
        <c:crossAx val="277564224"/>
        <c:crosses val="autoZero"/>
        <c:auto val="1"/>
        <c:lblAlgn val="ctr"/>
        <c:lblOffset val="100"/>
        <c:noMultiLvlLbl val="0"/>
      </c:catAx>
      <c:valAx>
        <c:axId val="277564224"/>
        <c:scaling>
          <c:orientation val="minMax"/>
          <c:max val="500"/>
          <c:min val="-50"/>
        </c:scaling>
        <c:delete val="0"/>
        <c:axPos val="l"/>
        <c:majorGridlines>
          <c:spPr>
            <a:ln>
              <a:solidFill>
                <a:schemeClr val="bg1">
                  <a:lumMod val="50000"/>
                </a:schemeClr>
              </a:solidFill>
            </a:ln>
          </c:spPr>
        </c:majorGridlines>
        <c:numFmt formatCode="0.0" sourceLinked="1"/>
        <c:majorTickMark val="out"/>
        <c:minorTickMark val="none"/>
        <c:tickLblPos val="nextTo"/>
        <c:spPr>
          <a:noFill/>
        </c:spPr>
        <c:txPr>
          <a:bodyPr/>
          <a:lstStyle/>
          <a:p>
            <a:pPr>
              <a:defRPr sz="1200" b="1"/>
            </a:pPr>
            <a:endParaRPr lang="ru-RU"/>
          </a:p>
        </c:txPr>
        <c:crossAx val="277409792"/>
        <c:crosses val="autoZero"/>
        <c:crossBetween val="between"/>
        <c:majorUnit val="50"/>
        <c:minorUnit val="10"/>
      </c:valAx>
      <c:spPr>
        <a:noFill/>
        <a:ln>
          <a:noFill/>
        </a:ln>
      </c:spPr>
    </c:plotArea>
    <c:legend>
      <c:legendPos val="b"/>
      <c:layout>
        <c:manualLayout>
          <c:xMode val="edge"/>
          <c:yMode val="edge"/>
          <c:x val="0.13185024527809625"/>
          <c:y val="0.93966833526816196"/>
          <c:w val="0.74998553257423073"/>
          <c:h val="4.7814278789125253E-2"/>
        </c:manualLayout>
      </c:layout>
      <c:overlay val="0"/>
      <c:txPr>
        <a:bodyPr/>
        <a:lstStyle/>
        <a:p>
          <a:pPr>
            <a:defRPr sz="1400" b="1">
              <a:latin typeface="Arial Narrow" pitchFamily="34" charset="0"/>
            </a:defRPr>
          </a:pPr>
          <a:endParaRPr lang="ru-RU"/>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9975091464612128E-3"/>
          <c:y val="0.12478492418221337"/>
          <c:w val="0.9194444444444444"/>
          <c:h val="0.68248833479148452"/>
        </c:manualLayout>
      </c:layout>
      <c:pie3DChart>
        <c:varyColors val="1"/>
        <c:ser>
          <c:idx val="0"/>
          <c:order val="0"/>
          <c:tx>
            <c:strRef>
              <c:f>Лист1!$C$5</c:f>
              <c:strCache>
                <c:ptCount val="1"/>
                <c:pt idx="0">
                  <c:v>тыс.руб</c:v>
                </c:pt>
              </c:strCache>
            </c:strRef>
          </c:tx>
          <c:explosion val="30"/>
          <c:dPt>
            <c:idx val="0"/>
            <c:bubble3D val="0"/>
            <c:spPr>
              <a:solidFill>
                <a:srgbClr val="FF0000"/>
              </a:solidFill>
            </c:spPr>
          </c:dPt>
          <c:dPt>
            <c:idx val="1"/>
            <c:bubble3D val="0"/>
            <c:spPr>
              <a:solidFill>
                <a:srgbClr val="FFFF00"/>
              </a:solidFill>
            </c:spPr>
          </c:dPt>
          <c:dPt>
            <c:idx val="2"/>
            <c:bubble3D val="0"/>
            <c:explosion val="2"/>
            <c:spPr>
              <a:solidFill>
                <a:srgbClr val="0000FF"/>
              </a:solidFill>
            </c:spPr>
          </c:dPt>
          <c:dLbls>
            <c:dLbl>
              <c:idx val="0"/>
              <c:layout>
                <c:manualLayout>
                  <c:x val="0.10091397237526452"/>
                  <c:y val="0"/>
                </c:manualLayout>
              </c:layout>
              <c:showLegendKey val="0"/>
              <c:showVal val="0"/>
              <c:showCatName val="0"/>
              <c:showSerName val="0"/>
              <c:showPercent val="1"/>
              <c:showBubbleSize val="0"/>
            </c:dLbl>
            <c:dLbl>
              <c:idx val="1"/>
              <c:layout>
                <c:manualLayout>
                  <c:x val="4.095330271216098E-2"/>
                  <c:y val="7.5003645377661132E-2"/>
                </c:manualLayout>
              </c:layout>
              <c:showLegendKey val="0"/>
              <c:showVal val="0"/>
              <c:showCatName val="0"/>
              <c:showSerName val="0"/>
              <c:showPercent val="1"/>
              <c:showBubbleSize val="0"/>
            </c:dLbl>
            <c:dLbl>
              <c:idx val="2"/>
              <c:layout>
                <c:manualLayout>
                  <c:x val="-5.0487095363079618E-2"/>
                  <c:y val="-1.8904564012831814E-2"/>
                </c:manualLayout>
              </c:layout>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Лист1!$B$6:$B$8</c:f>
              <c:strCache>
                <c:ptCount val="3"/>
                <c:pt idx="0">
                  <c:v>Налоговые доходы</c:v>
                </c:pt>
                <c:pt idx="1">
                  <c:v>Неналоговые доходы</c:v>
                </c:pt>
                <c:pt idx="2">
                  <c:v>Безвозмездные поступления</c:v>
                </c:pt>
              </c:strCache>
            </c:strRef>
          </c:cat>
          <c:val>
            <c:numRef>
              <c:f>Лист1!$C$6:$C$8</c:f>
              <c:numCache>
                <c:formatCode>#,##0.0</c:formatCode>
                <c:ptCount val="3"/>
                <c:pt idx="0">
                  <c:v>61145.3</c:v>
                </c:pt>
                <c:pt idx="1">
                  <c:v>5960.4</c:v>
                </c:pt>
                <c:pt idx="2">
                  <c:v>352838.3</c:v>
                </c:pt>
              </c:numCache>
            </c:numRef>
          </c:val>
        </c:ser>
        <c:ser>
          <c:idx val="1"/>
          <c:order val="1"/>
          <c:tx>
            <c:strRef>
              <c:f>Лист1!$D$5</c:f>
              <c:strCache>
                <c:ptCount val="1"/>
                <c:pt idx="0">
                  <c:v>%</c:v>
                </c:pt>
              </c:strCache>
            </c:strRef>
          </c:tx>
          <c:explosion val="25"/>
          <c:cat>
            <c:strRef>
              <c:f>Лист1!$B$6:$B$8</c:f>
              <c:strCache>
                <c:ptCount val="3"/>
                <c:pt idx="0">
                  <c:v>Налоговые доходы</c:v>
                </c:pt>
                <c:pt idx="1">
                  <c:v>Неналоговые доходы</c:v>
                </c:pt>
                <c:pt idx="2">
                  <c:v>Безвозмездные поступления</c:v>
                </c:pt>
              </c:strCache>
            </c:strRef>
          </c:cat>
          <c:val>
            <c:numRef>
              <c:f>Лист1!$D$6:$D$8</c:f>
              <c:numCache>
                <c:formatCode>0</c:formatCode>
                <c:ptCount val="3"/>
                <c:pt idx="0">
                  <c:v>14.560346141390282</c:v>
                </c:pt>
                <c:pt idx="1">
                  <c:v>1.4193321014230467</c:v>
                </c:pt>
                <c:pt idx="2">
                  <c:v>84.020321757186665</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0"/>
          <c:y val="0.7673075498733759"/>
          <c:w val="1"/>
          <c:h val="0.2049145536535826"/>
        </c:manualLayout>
      </c:layout>
      <c:overlay val="0"/>
      <c:txPr>
        <a:bodyPr/>
        <a:lstStyle/>
        <a:p>
          <a:pPr>
            <a:defRPr sz="1400" b="1"/>
          </a:pPr>
          <a:endParaRPr lang="ru-RU"/>
        </a:p>
      </c:txPr>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6729703644039596E-3"/>
          <c:y val="0"/>
          <c:w val="0.94582123725383171"/>
          <c:h val="1"/>
        </c:manualLayout>
      </c:layout>
      <c:pie3DChart>
        <c:varyColors val="1"/>
        <c:ser>
          <c:idx val="1"/>
          <c:order val="1"/>
          <c:explosion val="2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0.10811461067366579"/>
                  <c:y val="-8.7619932925051047E-2"/>
                </c:manualLayout>
              </c:layout>
              <c:showLegendKey val="0"/>
              <c:showVal val="0"/>
              <c:showCatName val="0"/>
              <c:showSerName val="0"/>
              <c:showPercent val="1"/>
              <c:showBubbleSize val="0"/>
            </c:dLbl>
            <c:dLbl>
              <c:idx val="1"/>
              <c:layout>
                <c:manualLayout>
                  <c:x val="4.9602362204724408E-2"/>
                  <c:y val="3.0727617381160692E-2"/>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1.6267279090113756E-2"/>
                  <c:y val="7.6057524059492593E-2"/>
                </c:manualLayout>
              </c:layout>
              <c:tx>
                <c:rich>
                  <a:bodyPr/>
                  <a:lstStyle/>
                  <a:p>
                    <a:r>
                      <a:rPr lang="en-US" dirty="0" smtClean="0"/>
                      <a:t>8</a:t>
                    </a:r>
                    <a:r>
                      <a:rPr lang="ru-RU" dirty="0" smtClean="0"/>
                      <a:t>4</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Лист2!$B$5:$B$7</c:f>
              <c:strCache>
                <c:ptCount val="3"/>
                <c:pt idx="0">
                  <c:v>Налоговые доходы</c:v>
                </c:pt>
                <c:pt idx="1">
                  <c:v>Неналоговые доходы</c:v>
                </c:pt>
                <c:pt idx="2">
                  <c:v>Безвозмездные поступления</c:v>
                </c:pt>
              </c:strCache>
            </c:strRef>
          </c:cat>
          <c:val>
            <c:numRef>
              <c:f>Лист2!$D$5:$D$7</c:f>
              <c:numCache>
                <c:formatCode>0.00</c:formatCode>
                <c:ptCount val="3"/>
                <c:pt idx="0" formatCode="0">
                  <c:v>14.734143458767788</c:v>
                </c:pt>
                <c:pt idx="1">
                  <c:v>0.57959209329116801</c:v>
                </c:pt>
                <c:pt idx="2" formatCode="0">
                  <c:v>84.686264447941042</c:v>
                </c:pt>
              </c:numCache>
            </c:numRef>
          </c:val>
        </c:ser>
        <c:ser>
          <c:idx val="0"/>
          <c:order val="0"/>
          <c:cat>
            <c:strRef>
              <c:f>Лист2!$B$5:$B$7</c:f>
              <c:strCache>
                <c:ptCount val="3"/>
                <c:pt idx="0">
                  <c:v>Налоговые доходы</c:v>
                </c:pt>
                <c:pt idx="1">
                  <c:v>Неналоговые доходы</c:v>
                </c:pt>
                <c:pt idx="2">
                  <c:v>Безвозмездные поступления</c:v>
                </c:pt>
              </c:strCache>
            </c:strRef>
          </c:cat>
          <c:val>
            <c:numRef>
              <c:f>Лист2!$C$5:$C$7</c:f>
              <c:numCache>
                <c:formatCode>#,##0.0</c:formatCode>
                <c:ptCount val="3"/>
                <c:pt idx="0">
                  <c:v>57196</c:v>
                </c:pt>
                <c:pt idx="1">
                  <c:v>2249.9</c:v>
                </c:pt>
                <c:pt idx="2">
                  <c:v>328740.90000000002</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1.2500000000000001E-2"/>
          <c:y val="8.9156706527350513E-2"/>
          <c:w val="0.97988065224680665"/>
          <c:h val="0.91084329347264947"/>
        </c:manualLayout>
      </c:layout>
      <c:pie3DChart>
        <c:varyColors val="1"/>
        <c:ser>
          <c:idx val="1"/>
          <c:order val="1"/>
          <c:tx>
            <c:strRef>
              <c:f>Лист5!$D$3:$D$4</c:f>
              <c:strCache>
                <c:ptCount val="1"/>
                <c:pt idx="0">
                  <c:v>прогноз на 2020 год %</c:v>
                </c:pt>
              </c:strCache>
            </c:strRef>
          </c:tx>
          <c:explosion val="1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7.3123164512119199E-2"/>
                  <c:y val="-2.9700443722421383E-2"/>
                </c:manualLayout>
              </c:layout>
              <c:tx>
                <c:rich>
                  <a:bodyPr/>
                  <a:lstStyle/>
                  <a:p>
                    <a:r>
                      <a:rPr lang="en-US" dirty="0" smtClean="0"/>
                      <a:t>1</a:t>
                    </a:r>
                    <a:r>
                      <a:rPr lang="ru-RU" dirty="0" smtClean="0"/>
                      <a:t>7</a:t>
                    </a:r>
                    <a:r>
                      <a:rPr lang="en-US" dirty="0" smtClean="0"/>
                      <a:t>%</a:t>
                    </a:r>
                    <a:endParaRPr lang="en-US" dirty="0"/>
                  </a:p>
                </c:rich>
              </c:tx>
              <c:showLegendKey val="0"/>
              <c:showVal val="0"/>
              <c:showCatName val="0"/>
              <c:showSerName val="0"/>
              <c:showPercent val="1"/>
              <c:showBubbleSize val="0"/>
            </c:dLbl>
            <c:dLbl>
              <c:idx val="1"/>
              <c:layout>
                <c:manualLayout>
                  <c:x val="0.11772353455818023"/>
                  <c:y val="-5.9239209682123067E-2"/>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5.0339457567804023E-2"/>
                  <c:y val="7.7140201224846897E-2"/>
                </c:manualLayout>
              </c:layout>
              <c:tx>
                <c:rich>
                  <a:bodyPr/>
                  <a:lstStyle/>
                  <a:p>
                    <a:r>
                      <a:rPr lang="en-US" sz="1200" b="1" dirty="0" smtClean="0"/>
                      <a:t>8</a:t>
                    </a:r>
                    <a:r>
                      <a:rPr lang="ru-RU" sz="1200" b="1" dirty="0" smtClean="0"/>
                      <a:t>2</a:t>
                    </a:r>
                    <a:r>
                      <a:rPr lang="en-US" sz="1200" b="1" dirty="0" smtClean="0"/>
                      <a:t>%</a:t>
                    </a:r>
                    <a:endParaRPr lang="en-US" dirty="0"/>
                  </a:p>
                </c:rich>
              </c:tx>
              <c:showLegendKey val="0"/>
              <c:showVal val="1"/>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Лист5!$B$5:$B$7</c:f>
              <c:strCache>
                <c:ptCount val="3"/>
                <c:pt idx="0">
                  <c:v>Налоговые доходы</c:v>
                </c:pt>
                <c:pt idx="1">
                  <c:v>Неналоговые доходы</c:v>
                </c:pt>
                <c:pt idx="2">
                  <c:v>Безвозмездные поступления</c:v>
                </c:pt>
              </c:strCache>
            </c:strRef>
          </c:cat>
          <c:val>
            <c:numRef>
              <c:f>Лист5!$D$5:$D$7</c:f>
              <c:numCache>
                <c:formatCode>0</c:formatCode>
                <c:ptCount val="3"/>
                <c:pt idx="0">
                  <c:v>17.280175248012362</c:v>
                </c:pt>
                <c:pt idx="1">
                  <c:v>0.75702189613397652</c:v>
                </c:pt>
                <c:pt idx="2">
                  <c:v>81.962802855853667</c:v>
                </c:pt>
              </c:numCache>
            </c:numRef>
          </c:val>
        </c:ser>
        <c:ser>
          <c:idx val="0"/>
          <c:order val="0"/>
          <c:tx>
            <c:strRef>
              <c:f>Лист5!$C$3:$C$4</c:f>
              <c:strCache>
                <c:ptCount val="1"/>
                <c:pt idx="0">
                  <c:v>прогноз на 2020 год тыс.руб</c:v>
                </c:pt>
              </c:strCache>
            </c:strRef>
          </c:tx>
          <c:explosion val="25"/>
          <c:cat>
            <c:strRef>
              <c:f>Лист5!$B$5:$B$7</c:f>
              <c:strCache>
                <c:ptCount val="3"/>
                <c:pt idx="0">
                  <c:v>Налоговые доходы</c:v>
                </c:pt>
                <c:pt idx="1">
                  <c:v>Неналоговые доходы</c:v>
                </c:pt>
                <c:pt idx="2">
                  <c:v>Безвозмездные поступления</c:v>
                </c:pt>
              </c:strCache>
            </c:strRef>
          </c:cat>
          <c:val>
            <c:numRef>
              <c:f>Лист5!$C$5:$C$7</c:f>
              <c:numCache>
                <c:formatCode>#,##0.0</c:formatCode>
                <c:ptCount val="3"/>
                <c:pt idx="0">
                  <c:v>57789.9</c:v>
                </c:pt>
                <c:pt idx="1">
                  <c:v>2531.6999999999998</c:v>
                </c:pt>
                <c:pt idx="2">
                  <c:v>274107.3</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940949227373069"/>
          <c:y val="0.12356203303820018"/>
          <c:w val="0.78945916114790293"/>
          <c:h val="0.75769986059991412"/>
        </c:manualLayout>
      </c:layout>
      <c:pie3DChart>
        <c:varyColors val="1"/>
        <c:ser>
          <c:idx val="1"/>
          <c:order val="1"/>
          <c:explosion val="2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0.19138334115520328"/>
                  <c:y val="6.2649133402463628E-2"/>
                </c:manualLayout>
              </c:layout>
              <c:tx>
                <c:rich>
                  <a:bodyPr/>
                  <a:lstStyle/>
                  <a:p>
                    <a:r>
                      <a:rPr lang="ru-RU" dirty="0" smtClean="0"/>
                      <a:t>18</a:t>
                    </a:r>
                    <a:r>
                      <a:rPr lang="en-US" dirty="0" smtClean="0"/>
                      <a:t>%</a:t>
                    </a:r>
                    <a:endParaRPr lang="en-US" dirty="0"/>
                  </a:p>
                </c:rich>
              </c:tx>
              <c:showLegendKey val="0"/>
              <c:showVal val="0"/>
              <c:showCatName val="0"/>
              <c:showSerName val="0"/>
              <c:showPercent val="1"/>
              <c:showBubbleSize val="0"/>
            </c:dLbl>
            <c:dLbl>
              <c:idx val="1"/>
              <c:layout>
                <c:manualLayout>
                  <c:x val="4.0913377135805042E-2"/>
                  <c:y val="0.14685931986432227"/>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6.6572586953120932E-2"/>
                  <c:y val="2.8384004082822982E-2"/>
                </c:manualLayout>
              </c:layout>
              <c:tx>
                <c:rich>
                  <a:bodyPr/>
                  <a:lstStyle/>
                  <a:p>
                    <a:r>
                      <a:rPr lang="ru-RU" dirty="0" smtClean="0"/>
                      <a:t>81</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Лист6!$B$5:$B$7</c:f>
              <c:strCache>
                <c:ptCount val="3"/>
                <c:pt idx="0">
                  <c:v>Налоговые доходы</c:v>
                </c:pt>
                <c:pt idx="1">
                  <c:v>Неналоговые доходы</c:v>
                </c:pt>
                <c:pt idx="2">
                  <c:v>Безвозмездные поступления</c:v>
                </c:pt>
              </c:strCache>
            </c:strRef>
          </c:cat>
          <c:val>
            <c:numRef>
              <c:f>Лист6!$D$5:$D$7</c:f>
              <c:numCache>
                <c:formatCode>0</c:formatCode>
                <c:ptCount val="3"/>
                <c:pt idx="0">
                  <c:v>17.505068272178612</c:v>
                </c:pt>
                <c:pt idx="1">
                  <c:v>0.76226813566342588</c:v>
                </c:pt>
                <c:pt idx="2">
                  <c:v>81.732663592157948</c:v>
                </c:pt>
              </c:numCache>
            </c:numRef>
          </c:val>
        </c:ser>
        <c:ser>
          <c:idx val="0"/>
          <c:order val="0"/>
          <c:explosion val="25"/>
          <c:cat>
            <c:strRef>
              <c:f>Лист6!$B$5:$B$7</c:f>
              <c:strCache>
                <c:ptCount val="3"/>
                <c:pt idx="0">
                  <c:v>Налоговые доходы</c:v>
                </c:pt>
                <c:pt idx="1">
                  <c:v>Неналоговые доходы</c:v>
                </c:pt>
                <c:pt idx="2">
                  <c:v>Безвозмездные поступления</c:v>
                </c:pt>
              </c:strCache>
            </c:strRef>
          </c:cat>
          <c:val>
            <c:numRef>
              <c:f>Лист6!$C$5:$C$7</c:f>
              <c:numCache>
                <c:formatCode>#,##0.0</c:formatCode>
                <c:ptCount val="3"/>
                <c:pt idx="0">
                  <c:v>60010.7</c:v>
                </c:pt>
                <c:pt idx="1">
                  <c:v>2613.1999999999998</c:v>
                </c:pt>
                <c:pt idx="2">
                  <c:v>280195.09999999998</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
          <c:w val="1"/>
          <c:h val="1"/>
        </c:manualLayout>
      </c:layout>
      <c:pie3DChart>
        <c:varyColors val="1"/>
        <c:ser>
          <c:idx val="1"/>
          <c:order val="1"/>
          <c:dPt>
            <c:idx val="0"/>
            <c:bubble3D val="0"/>
            <c:explosion val="17"/>
            <c:spPr>
              <a:solidFill>
                <a:srgbClr val="FF0000"/>
              </a:solidFill>
            </c:spPr>
          </c:dPt>
          <c:dPt>
            <c:idx val="1"/>
            <c:bubble3D val="0"/>
            <c:explosion val="56"/>
            <c:spPr>
              <a:solidFill>
                <a:srgbClr val="FFFF00"/>
              </a:solidFill>
            </c:spPr>
          </c:dPt>
          <c:dPt>
            <c:idx val="2"/>
            <c:bubble3D val="0"/>
            <c:explosion val="50"/>
            <c:spPr>
              <a:solidFill>
                <a:srgbClr val="3333FF"/>
              </a:solidFill>
            </c:spPr>
          </c:dPt>
          <c:dLbls>
            <c:dLbl>
              <c:idx val="0"/>
              <c:layout>
                <c:manualLayout>
                  <c:x val="-0.16346628152427509"/>
                  <c:y val="-4.7946868952545324E-2"/>
                </c:manualLayout>
              </c:layout>
              <c:tx>
                <c:rich>
                  <a:bodyPr/>
                  <a:lstStyle/>
                  <a:p>
                    <a:r>
                      <a:rPr lang="en-US" sz="1200" b="1" dirty="0"/>
                      <a:t> </a:t>
                    </a:r>
                    <a:r>
                      <a:rPr lang="ru-RU" sz="1200" b="1" dirty="0" smtClean="0"/>
                      <a:t>15</a:t>
                    </a:r>
                    <a:r>
                      <a:rPr lang="en-US" sz="1200" b="1" dirty="0" smtClean="0"/>
                      <a:t>%</a:t>
                    </a:r>
                    <a:endParaRPr lang="en-US" sz="1200" b="1" dirty="0"/>
                  </a:p>
                </c:rich>
              </c:tx>
              <c:showLegendKey val="0"/>
              <c:showVal val="1"/>
              <c:showCatName val="0"/>
              <c:showSerName val="0"/>
              <c:showPercent val="1"/>
              <c:showBubbleSize val="0"/>
            </c:dLbl>
            <c:dLbl>
              <c:idx val="1"/>
              <c:layout>
                <c:manualLayout>
                  <c:x val="-8.1748139095656036E-2"/>
                  <c:y val="0.13962442328210911"/>
                </c:manualLayout>
              </c:layout>
              <c:tx>
                <c:rich>
                  <a:bodyPr/>
                  <a:lstStyle/>
                  <a:p>
                    <a:r>
                      <a:rPr lang="en-US" sz="1200" b="1"/>
                      <a:t> 1%</a:t>
                    </a:r>
                  </a:p>
                </c:rich>
              </c:tx>
              <c:showLegendKey val="0"/>
              <c:showVal val="1"/>
              <c:showCatName val="0"/>
              <c:showSerName val="0"/>
              <c:showPercent val="1"/>
              <c:showBubbleSize val="0"/>
            </c:dLbl>
            <c:dLbl>
              <c:idx val="2"/>
              <c:layout>
                <c:manualLayout>
                  <c:x val="0.13419675591600932"/>
                  <c:y val="8.6532838070403073E-2"/>
                </c:manualLayout>
              </c:layout>
              <c:tx>
                <c:rich>
                  <a:bodyPr/>
                  <a:lstStyle/>
                  <a:p>
                    <a:r>
                      <a:rPr lang="ru-RU" dirty="0" smtClean="0"/>
                      <a:t>84</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Лист3!$C$6:$C$8</c:f>
              <c:strCache>
                <c:ptCount val="3"/>
                <c:pt idx="0">
                  <c:v>Налоговые доходы</c:v>
                </c:pt>
                <c:pt idx="1">
                  <c:v>Неналоговые доходы</c:v>
                </c:pt>
                <c:pt idx="2">
                  <c:v>Безвозмездные поступления</c:v>
                </c:pt>
              </c:strCache>
            </c:strRef>
          </c:cat>
          <c:val>
            <c:numRef>
              <c:f>Лист3!$E$6:$E$8</c:f>
              <c:numCache>
                <c:formatCode>0</c:formatCode>
                <c:ptCount val="3"/>
                <c:pt idx="0">
                  <c:v>16.170287028032561</c:v>
                </c:pt>
                <c:pt idx="1">
                  <c:v>0.60802343065333431</c:v>
                </c:pt>
                <c:pt idx="2">
                  <c:v>83.221689541314106</c:v>
                </c:pt>
              </c:numCache>
            </c:numRef>
          </c:val>
        </c:ser>
        <c:ser>
          <c:idx val="0"/>
          <c:order val="0"/>
          <c:cat>
            <c:strRef>
              <c:f>Лист3!$C$6:$C$8</c:f>
              <c:strCache>
                <c:ptCount val="3"/>
                <c:pt idx="0">
                  <c:v>Налоговые доходы</c:v>
                </c:pt>
                <c:pt idx="1">
                  <c:v>Неналоговые доходы</c:v>
                </c:pt>
                <c:pt idx="2">
                  <c:v>Безвозмездные поступления</c:v>
                </c:pt>
              </c:strCache>
            </c:strRef>
          </c:cat>
          <c:val>
            <c:numRef>
              <c:f>Лист3!$D$6:$D$8</c:f>
              <c:numCache>
                <c:formatCode>#,##0.0</c:formatCode>
                <c:ptCount val="3"/>
                <c:pt idx="0">
                  <c:v>63934</c:v>
                </c:pt>
                <c:pt idx="1">
                  <c:v>2404</c:v>
                </c:pt>
                <c:pt idx="2">
                  <c:v>329041.5</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50"/>
      <c:rAngAx val="1"/>
    </c:view3D>
    <c:floor>
      <c:thickness val="0"/>
    </c:floor>
    <c:sideWall>
      <c:thickness val="0"/>
    </c:sideWall>
    <c:backWall>
      <c:thickness val="0"/>
    </c:backWall>
    <c:plotArea>
      <c:layout>
        <c:manualLayout>
          <c:layoutTarget val="inner"/>
          <c:xMode val="edge"/>
          <c:yMode val="edge"/>
          <c:x val="7.4682048078446653E-2"/>
          <c:y val="2.7834261532674081E-2"/>
          <c:w val="0.92242661226977984"/>
          <c:h val="0.86712823532821637"/>
        </c:manualLayout>
      </c:layout>
      <c:bar3DChart>
        <c:barDir val="col"/>
        <c:grouping val="clustered"/>
        <c:varyColors val="0"/>
        <c:ser>
          <c:idx val="0"/>
          <c:order val="0"/>
          <c:tx>
            <c:strRef>
              <c:f>Лист4!$B$5</c:f>
              <c:strCache>
                <c:ptCount val="1"/>
                <c:pt idx="0">
                  <c:v>2020 год</c:v>
                </c:pt>
              </c:strCache>
            </c:strRef>
          </c:tx>
          <c:spPr>
            <a:solidFill>
              <a:srgbClr val="00B0F0"/>
            </a:solidFill>
          </c:spPr>
          <c:invertIfNegative val="0"/>
          <c:dLbls>
            <c:dLbl>
              <c:idx val="0"/>
              <c:layout>
                <c:manualLayout>
                  <c:x val="9.5798781920405935E-3"/>
                  <c:y val="0.41520043173219701"/>
                </c:manualLayout>
              </c:layout>
              <c:showLegendKey val="0"/>
              <c:showVal val="1"/>
              <c:showCatName val="0"/>
              <c:showSerName val="0"/>
              <c:showPercent val="0"/>
              <c:showBubbleSize val="0"/>
            </c:dLbl>
            <c:dLbl>
              <c:idx val="1"/>
              <c:layout>
                <c:manualLayout>
                  <c:x val="5.3254556415407396E-3"/>
                  <c:y val="0.14554386430181593"/>
                </c:manualLayout>
              </c:layout>
              <c:showLegendKey val="0"/>
              <c:showVal val="1"/>
              <c:showCatName val="0"/>
              <c:showSerName val="0"/>
              <c:showPercent val="0"/>
              <c:showBubbleSize val="0"/>
            </c:dLbl>
            <c:dLbl>
              <c:idx val="2"/>
              <c:layout>
                <c:manualLayout>
                  <c:x val="8.2307566918794085E-3"/>
                  <c:y val="0.4042292791840334"/>
                </c:manualLayout>
              </c:layout>
              <c:showLegendKey val="0"/>
              <c:showVal val="1"/>
              <c:showCatName val="0"/>
              <c:showSerName val="0"/>
              <c:showPercent val="0"/>
              <c:showBubbleSize val="0"/>
            </c:dLbl>
            <c:dLbl>
              <c:idx val="3"/>
              <c:layout>
                <c:manualLayout>
                  <c:x val="1.5440793463749929E-2"/>
                  <c:y val="-2.9714738983601583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Лист4!$C$5:$F$5</c:f>
              <c:numCache>
                <c:formatCode>#,##0.0</c:formatCode>
                <c:ptCount val="4"/>
                <c:pt idx="0">
                  <c:v>146170.9</c:v>
                </c:pt>
                <c:pt idx="1">
                  <c:v>45537.7</c:v>
                </c:pt>
                <c:pt idx="2">
                  <c:v>126954.6</c:v>
                </c:pt>
                <c:pt idx="3">
                  <c:v>8909.7000000000007</c:v>
                </c:pt>
              </c:numCache>
            </c:numRef>
          </c:val>
        </c:ser>
        <c:ser>
          <c:idx val="1"/>
          <c:order val="1"/>
          <c:tx>
            <c:strRef>
              <c:f>Лист4!$B$6</c:f>
              <c:strCache>
                <c:ptCount val="1"/>
                <c:pt idx="0">
                  <c:v>2021 год</c:v>
                </c:pt>
              </c:strCache>
            </c:strRef>
          </c:tx>
          <c:spPr>
            <a:solidFill>
              <a:srgbClr val="C00000"/>
            </a:solidFill>
          </c:spPr>
          <c:invertIfNegative val="0"/>
          <c:dLbls>
            <c:dLbl>
              <c:idx val="0"/>
              <c:layout>
                <c:manualLayout>
                  <c:x val="1.124783949324392E-2"/>
                  <c:y val="0.36682528106196088"/>
                </c:manualLayout>
              </c:layout>
              <c:showLegendKey val="0"/>
              <c:showVal val="1"/>
              <c:showCatName val="0"/>
              <c:showSerName val="0"/>
              <c:showPercent val="0"/>
              <c:showBubbleSize val="0"/>
            </c:dLbl>
            <c:dLbl>
              <c:idx val="1"/>
              <c:layout>
                <c:manualLayout>
                  <c:x val="6.7500468982499215E-3"/>
                  <c:y val="0.30243130094266707"/>
                </c:manualLayout>
              </c:layout>
              <c:showLegendKey val="0"/>
              <c:showVal val="1"/>
              <c:showCatName val="0"/>
              <c:showSerName val="0"/>
              <c:showPercent val="0"/>
              <c:showBubbleSize val="0"/>
            </c:dLbl>
            <c:dLbl>
              <c:idx val="2"/>
              <c:layout>
                <c:manualLayout>
                  <c:x val="8.231439676101562E-3"/>
                  <c:y val="0.41057878276368337"/>
                </c:manualLayout>
              </c:layout>
              <c:showLegendKey val="0"/>
              <c:showVal val="1"/>
              <c:showCatName val="0"/>
              <c:showSerName val="0"/>
              <c:showPercent val="0"/>
              <c:showBubbleSize val="0"/>
            </c:dLbl>
            <c:dLbl>
              <c:idx val="3"/>
              <c:layout>
                <c:manualLayout>
                  <c:x val="1.5021426188151873E-2"/>
                  <c:y val="-3.7480150918635172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Лист4!$C$6:$F$6</c:f>
              <c:numCache>
                <c:formatCode>#,##0.0</c:formatCode>
                <c:ptCount val="4"/>
                <c:pt idx="0">
                  <c:v>138129.4</c:v>
                </c:pt>
                <c:pt idx="1">
                  <c:v>85067.8</c:v>
                </c:pt>
                <c:pt idx="2">
                  <c:v>129203.3</c:v>
                </c:pt>
                <c:pt idx="3">
                  <c:v>3678.5</c:v>
                </c:pt>
              </c:numCache>
            </c:numRef>
          </c:val>
        </c:ser>
        <c:ser>
          <c:idx val="2"/>
          <c:order val="2"/>
          <c:tx>
            <c:strRef>
              <c:f>Лист4!$B$7</c:f>
              <c:strCache>
                <c:ptCount val="1"/>
                <c:pt idx="0">
                  <c:v>2022 год</c:v>
                </c:pt>
              </c:strCache>
            </c:strRef>
          </c:tx>
          <c:spPr>
            <a:solidFill>
              <a:srgbClr val="00FF00"/>
            </a:solidFill>
          </c:spPr>
          <c:invertIfNegative val="0"/>
          <c:dLbls>
            <c:dLbl>
              <c:idx val="0"/>
              <c:layout>
                <c:manualLayout>
                  <c:x val="1.1252051229280535E-2"/>
                  <c:y val="0.472949391525195"/>
                </c:manualLayout>
              </c:layout>
              <c:showLegendKey val="0"/>
              <c:showVal val="1"/>
              <c:showCatName val="0"/>
              <c:showSerName val="0"/>
              <c:showPercent val="0"/>
              <c:showBubbleSize val="0"/>
            </c:dLbl>
            <c:dLbl>
              <c:idx val="1"/>
              <c:layout>
                <c:manualLayout>
                  <c:x val="7.8125426865138844E-3"/>
                  <c:y val="0.1649916735655417"/>
                </c:manualLayout>
              </c:layout>
              <c:showLegendKey val="0"/>
              <c:showVal val="1"/>
              <c:showCatName val="0"/>
              <c:showSerName val="0"/>
              <c:showPercent val="0"/>
              <c:showBubbleSize val="0"/>
            </c:dLbl>
            <c:dLbl>
              <c:idx val="2"/>
              <c:layout>
                <c:manualLayout>
                  <c:x val="8.1259195387579364E-3"/>
                  <c:y val="0.47694410633250761"/>
                </c:manualLayout>
              </c:layout>
              <c:showLegendKey val="0"/>
              <c:showVal val="1"/>
              <c:showCatName val="0"/>
              <c:showSerName val="0"/>
              <c:showPercent val="0"/>
              <c:showBubbleSize val="0"/>
            </c:dLbl>
            <c:dLbl>
              <c:idx val="3"/>
              <c:layout>
                <c:manualLayout>
                  <c:x val="1.6408279430956376E-2"/>
                  <c:y val="-5.4166666666666669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Лист4!$C$7:$F$7</c:f>
              <c:numCache>
                <c:formatCode>#,##0.0</c:formatCode>
                <c:ptCount val="4"/>
                <c:pt idx="0">
                  <c:v>165024.5</c:v>
                </c:pt>
                <c:pt idx="1">
                  <c:v>53061.4</c:v>
                </c:pt>
                <c:pt idx="2">
                  <c:v>147529</c:v>
                </c:pt>
                <c:pt idx="3">
                  <c:v>184.3</c:v>
                </c:pt>
              </c:numCache>
            </c:numRef>
          </c:val>
        </c:ser>
        <c:ser>
          <c:idx val="3"/>
          <c:order val="3"/>
          <c:tx>
            <c:strRef>
              <c:f>Лист4!$B$8</c:f>
              <c:strCache>
                <c:ptCount val="1"/>
                <c:pt idx="0">
                  <c:v>2023 год</c:v>
                </c:pt>
              </c:strCache>
            </c:strRef>
          </c:tx>
          <c:spPr>
            <a:solidFill>
              <a:srgbClr val="3333FF"/>
            </a:solidFill>
          </c:spPr>
          <c:invertIfNegative val="0"/>
          <c:dLbls>
            <c:dLbl>
              <c:idx val="0"/>
              <c:layout>
                <c:manualLayout>
                  <c:x val="1.246286842445557E-2"/>
                  <c:y val="0.35886648795295145"/>
                </c:manualLayout>
              </c:layout>
              <c:showLegendKey val="0"/>
              <c:showVal val="1"/>
              <c:showCatName val="0"/>
              <c:showSerName val="0"/>
              <c:showPercent val="0"/>
              <c:showBubbleSize val="0"/>
            </c:dLbl>
            <c:dLbl>
              <c:idx val="1"/>
              <c:layout>
                <c:manualLayout>
                  <c:x val="9.3367358089538853E-3"/>
                  <c:y val="0.11306658877806887"/>
                </c:manualLayout>
              </c:layout>
              <c:showLegendKey val="0"/>
              <c:showVal val="1"/>
              <c:showCatName val="0"/>
              <c:showSerName val="0"/>
              <c:showPercent val="0"/>
              <c:showBubbleSize val="0"/>
            </c:dLbl>
            <c:dLbl>
              <c:idx val="2"/>
              <c:layout>
                <c:manualLayout>
                  <c:x val="1.1095534011703618E-2"/>
                  <c:y val="0.4570922824584604"/>
                </c:manualLayout>
              </c:layout>
              <c:showLegendKey val="0"/>
              <c:showVal val="1"/>
              <c:showCatName val="0"/>
              <c:showSerName val="0"/>
              <c:showPercent val="0"/>
              <c:showBubbleSize val="0"/>
            </c:dLbl>
            <c:dLbl>
              <c:idx val="3"/>
              <c:layout>
                <c:manualLayout>
                  <c:x val="1.77757526889998E-2"/>
                  <c:y val="-5.6250000000000001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Лист4!$C$8:$F$8</c:f>
              <c:numCache>
                <c:formatCode>#,##0.0</c:formatCode>
                <c:ptCount val="4"/>
                <c:pt idx="0">
                  <c:v>138161.60000000001</c:v>
                </c:pt>
                <c:pt idx="1">
                  <c:v>40729.9</c:v>
                </c:pt>
                <c:pt idx="2">
                  <c:v>140871.5</c:v>
                </c:pt>
                <c:pt idx="3">
                  <c:v>300.2</c:v>
                </c:pt>
              </c:numCache>
            </c:numRef>
          </c:val>
        </c:ser>
        <c:ser>
          <c:idx val="4"/>
          <c:order val="4"/>
          <c:tx>
            <c:strRef>
              <c:f>Лист4!$B$9</c:f>
              <c:strCache>
                <c:ptCount val="1"/>
                <c:pt idx="0">
                  <c:v>2024 год</c:v>
                </c:pt>
              </c:strCache>
            </c:strRef>
          </c:tx>
          <c:spPr>
            <a:solidFill>
              <a:srgbClr val="FFFF00"/>
            </a:solidFill>
          </c:spPr>
          <c:invertIfNegative val="0"/>
          <c:dLbls>
            <c:dLbl>
              <c:idx val="0"/>
              <c:layout>
                <c:manualLayout>
                  <c:x val="1.3830202837207524E-2"/>
                  <c:y val="0.37799025914683315"/>
                </c:manualLayout>
              </c:layout>
              <c:showLegendKey val="0"/>
              <c:showVal val="1"/>
              <c:showCatName val="0"/>
              <c:showSerName val="0"/>
              <c:showPercent val="0"/>
              <c:showBubbleSize val="0"/>
            </c:dLbl>
            <c:dLbl>
              <c:idx val="1"/>
              <c:layout>
                <c:manualLayout>
                  <c:x val="1.0704070221705785E-2"/>
                  <c:y val="9.9604673554790205E-2"/>
                </c:manualLayout>
              </c:layout>
              <c:showLegendKey val="0"/>
              <c:showVal val="1"/>
              <c:showCatName val="0"/>
              <c:showSerName val="0"/>
              <c:showPercent val="0"/>
              <c:showBubbleSize val="0"/>
            </c:dLbl>
            <c:dLbl>
              <c:idx val="2"/>
              <c:layout>
                <c:manualLayout>
                  <c:x val="1.230623737617496E-2"/>
                  <c:y val="0.46321734861001107"/>
                </c:manualLayout>
              </c:layout>
              <c:showLegendKey val="0"/>
              <c:showVal val="1"/>
              <c:showCatName val="0"/>
              <c:showSerName val="0"/>
              <c:showPercent val="0"/>
              <c:showBubbleSize val="0"/>
            </c:dLbl>
            <c:dLbl>
              <c:idx val="3"/>
              <c:layout>
                <c:manualLayout>
                  <c:x val="1.230629032315381E-2"/>
                  <c:y val="-5.4166666666666669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Лист4!$C$9:$F$9</c:f>
              <c:numCache>
                <c:formatCode>#,##0.0</c:formatCode>
                <c:ptCount val="4"/>
                <c:pt idx="0">
                  <c:v>143518</c:v>
                </c:pt>
                <c:pt idx="1">
                  <c:v>24943.4</c:v>
                </c:pt>
                <c:pt idx="2">
                  <c:v>141205.1</c:v>
                </c:pt>
                <c:pt idx="3">
                  <c:v>380</c:v>
                </c:pt>
              </c:numCache>
            </c:numRef>
          </c:val>
        </c:ser>
        <c:dLbls>
          <c:showLegendKey val="0"/>
          <c:showVal val="0"/>
          <c:showCatName val="0"/>
          <c:showSerName val="0"/>
          <c:showPercent val="0"/>
          <c:showBubbleSize val="0"/>
        </c:dLbls>
        <c:gapWidth val="150"/>
        <c:shape val="cylinder"/>
        <c:axId val="278280192"/>
        <c:axId val="277568256"/>
        <c:axId val="0"/>
      </c:bar3DChart>
      <c:catAx>
        <c:axId val="278280192"/>
        <c:scaling>
          <c:orientation val="minMax"/>
        </c:scaling>
        <c:delete val="0"/>
        <c:axPos val="b"/>
        <c:majorTickMark val="out"/>
        <c:minorTickMark val="none"/>
        <c:tickLblPos val="nextTo"/>
        <c:txPr>
          <a:bodyPr/>
          <a:lstStyle/>
          <a:p>
            <a:pPr>
              <a:defRPr sz="1200" b="1"/>
            </a:pPr>
            <a:endParaRPr lang="ru-RU"/>
          </a:p>
        </c:txPr>
        <c:crossAx val="277568256"/>
        <c:crosses val="autoZero"/>
        <c:auto val="1"/>
        <c:lblAlgn val="ctr"/>
        <c:lblOffset val="100"/>
        <c:noMultiLvlLbl val="0"/>
      </c:catAx>
      <c:valAx>
        <c:axId val="277568256"/>
        <c:scaling>
          <c:orientation val="minMax"/>
        </c:scaling>
        <c:delete val="0"/>
        <c:axPos val="l"/>
        <c:majorGridlines>
          <c:spPr>
            <a:ln>
              <a:noFill/>
            </a:ln>
          </c:spPr>
        </c:majorGridlines>
        <c:numFmt formatCode="#,##0.0" sourceLinked="1"/>
        <c:majorTickMark val="out"/>
        <c:minorTickMark val="none"/>
        <c:tickLblPos val="nextTo"/>
        <c:crossAx val="278280192"/>
        <c:crosses val="autoZero"/>
        <c:crossBetween val="between"/>
      </c:valAx>
    </c:plotArea>
    <c:legend>
      <c:legendPos val="b"/>
      <c:layout>
        <c:manualLayout>
          <c:xMode val="edge"/>
          <c:yMode val="edge"/>
          <c:x val="8.890917857942926E-2"/>
          <c:y val="0.95140375123154819"/>
          <c:w val="0.82031481930058769"/>
          <c:h val="4.8596248768451859E-2"/>
        </c:manualLayout>
      </c:layout>
      <c:overlay val="0"/>
      <c:txPr>
        <a:bodyPr/>
        <a:lstStyle/>
        <a:p>
          <a:pPr>
            <a:defRPr sz="1400" b="1"/>
          </a:pPr>
          <a:endParaRPr lang="ru-RU"/>
        </a:p>
      </c:txPr>
    </c:legend>
    <c:plotVisOnly val="1"/>
    <c:dispBlanksAs val="gap"/>
    <c:showDLblsOverMax val="0"/>
  </c:chart>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40"/>
      <c:rotY val="18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2.719859265862962E-2"/>
                  <c:y val="-3.4086580712980083E-2"/>
                </c:manualLayout>
              </c:layout>
              <c:showLegendKey val="0"/>
              <c:showVal val="1"/>
              <c:showCatName val="1"/>
              <c:showSerName val="0"/>
              <c:showPercent val="1"/>
              <c:showBubbleSize val="0"/>
            </c:dLbl>
            <c:dLbl>
              <c:idx val="1"/>
              <c:layout>
                <c:manualLayout>
                  <c:x val="7.8934488308887094E-2"/>
                  <c:y val="-4.4041688743812195E-2"/>
                </c:manualLayout>
              </c:layout>
              <c:showLegendKey val="0"/>
              <c:showVal val="1"/>
              <c:showCatName val="1"/>
              <c:showSerName val="0"/>
              <c:showPercent val="1"/>
              <c:showBubbleSize val="0"/>
            </c:dLbl>
            <c:dLbl>
              <c:idx val="2"/>
              <c:layout>
                <c:manualLayout>
                  <c:x val="9.6458004214527202E-2"/>
                  <c:y val="0.11728089009376315"/>
                </c:manualLayout>
              </c:layout>
              <c:showLegendKey val="0"/>
              <c:showVal val="1"/>
              <c:showCatName val="1"/>
              <c:showSerName val="0"/>
              <c:showPercent val="1"/>
              <c:showBubbleSize val="0"/>
            </c:dLbl>
            <c:dLbl>
              <c:idx val="3"/>
              <c:layout>
                <c:manualLayout>
                  <c:x val="7.084996427677874E-2"/>
                  <c:y val="0.13161259273287756"/>
                </c:manualLayout>
              </c:layout>
              <c:showLegendKey val="0"/>
              <c:showVal val="1"/>
              <c:showCatName val="1"/>
              <c:showSerName val="0"/>
              <c:showPercent val="1"/>
              <c:showBubbleSize val="0"/>
            </c:dLbl>
            <c:dLbl>
              <c:idx val="4"/>
              <c:layout>
                <c:manualLayout>
                  <c:x val="4.5214319005205381E-2"/>
                  <c:y val="0.12858013276787469"/>
                </c:manualLayout>
              </c:layout>
              <c:showLegendKey val="0"/>
              <c:showVal val="1"/>
              <c:showCatName val="1"/>
              <c:showSerName val="0"/>
              <c:showPercent val="1"/>
              <c:showBubbleSize val="0"/>
            </c:dLbl>
            <c:dLbl>
              <c:idx val="5"/>
              <c:layout>
                <c:manualLayout>
                  <c:x val="-3.0397480677395377E-2"/>
                  <c:y val="-0.18083274638271735"/>
                </c:manualLayout>
              </c:layout>
              <c:showLegendKey val="0"/>
              <c:showVal val="1"/>
              <c:showCatName val="1"/>
              <c:showSerName val="0"/>
              <c:showPercent val="1"/>
              <c:showBubbleSize val="0"/>
            </c:dLbl>
            <c:dLbl>
              <c:idx val="6"/>
              <c:layout>
                <c:manualLayout>
                  <c:x val="-1.6837560054302911E-2"/>
                  <c:y val="8.8284820357646204E-2"/>
                </c:manualLayout>
              </c:layout>
              <c:showLegendKey val="0"/>
              <c:showVal val="1"/>
              <c:showCatName val="1"/>
              <c:showSerName val="0"/>
              <c:showPercent val="1"/>
              <c:showBubbleSize val="0"/>
            </c:dLbl>
            <c:dLbl>
              <c:idx val="7"/>
              <c:layout>
                <c:manualLayout>
                  <c:x val="-8.5169850143118689E-2"/>
                  <c:y val="9.3475166137169829E-2"/>
                </c:manualLayout>
              </c:layout>
              <c:showLegendKey val="0"/>
              <c:showVal val="1"/>
              <c:showCatName val="1"/>
              <c:showSerName val="0"/>
              <c:showPercent val="1"/>
              <c:showBubbleSize val="0"/>
            </c:dLbl>
            <c:dLbl>
              <c:idx val="8"/>
              <c:layout>
                <c:manualLayout>
                  <c:x val="-0.11591474027727723"/>
                  <c:y val="1.4084864192749617E-2"/>
                </c:manualLayout>
              </c:layout>
              <c:showLegendKey val="0"/>
              <c:showVal val="1"/>
              <c:showCatName val="1"/>
              <c:showSerName val="0"/>
              <c:showPercent val="1"/>
              <c:showBubbleSize val="0"/>
            </c:dLbl>
            <c:dLbl>
              <c:idx val="9"/>
              <c:layout>
                <c:manualLayout>
                  <c:x val="-9.7073958810358019E-2"/>
                  <c:y val="-7.0051048744209407E-2"/>
                </c:manualLayout>
              </c:layout>
              <c:showLegendKey val="0"/>
              <c:showVal val="1"/>
              <c:showCatName val="1"/>
              <c:showSerName val="0"/>
              <c:showPercent val="1"/>
              <c:showBubbleSize val="0"/>
            </c:dLbl>
            <c:dLbl>
              <c:idx val="10"/>
              <c:layout>
                <c:manualLayout>
                  <c:x val="-1.007939045616431E-2"/>
                  <c:y val="-2.3396099810686261E-2"/>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структура'!$B$5:$B$15</c:f>
              <c:strCache>
                <c:ptCount val="11"/>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strCache>
            </c:strRef>
          </c:cat>
          <c:val>
            <c:numRef>
              <c:f>'таб структура'!$C$5:$C$15</c:f>
              <c:numCache>
                <c:formatCode>#,##0.0</c:formatCode>
                <c:ptCount val="11"/>
                <c:pt idx="0">
                  <c:v>54407.8</c:v>
                </c:pt>
                <c:pt idx="1">
                  <c:v>384.8</c:v>
                </c:pt>
                <c:pt idx="2">
                  <c:v>4634</c:v>
                </c:pt>
                <c:pt idx="3">
                  <c:v>23530.799999999999</c:v>
                </c:pt>
                <c:pt idx="4">
                  <c:v>31100.6</c:v>
                </c:pt>
                <c:pt idx="5">
                  <c:v>217560.4</c:v>
                </c:pt>
                <c:pt idx="6">
                  <c:v>61516.5</c:v>
                </c:pt>
                <c:pt idx="7">
                  <c:v>15121.1</c:v>
                </c:pt>
                <c:pt idx="8">
                  <c:v>3449.9</c:v>
                </c:pt>
                <c:pt idx="9">
                  <c:v>1515.8</c:v>
                </c:pt>
                <c:pt idx="10">
                  <c:v>56053.3</c:v>
                </c:pt>
              </c:numCache>
            </c:numRef>
          </c:val>
        </c:ser>
        <c:ser>
          <c:idx val="1"/>
          <c:order val="1"/>
          <c:explosion val="25"/>
          <c:cat>
            <c:strRef>
              <c:f>'таб структура'!$B$5:$B$15</c:f>
              <c:strCache>
                <c:ptCount val="11"/>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strCache>
            </c:strRef>
          </c:cat>
          <c:val>
            <c:numRef>
              <c:f>'таб структура'!$D$5:$D$15</c:f>
              <c:numCache>
                <c:formatCode>0.0</c:formatCode>
                <c:ptCount val="11"/>
                <c:pt idx="0">
                  <c:v>11.594012039848703</c:v>
                </c:pt>
                <c:pt idx="1">
                  <c:v>8.1998827979329822E-2</c:v>
                </c:pt>
                <c:pt idx="2">
                  <c:v>0.9874806882957754</c:v>
                </c:pt>
                <c:pt idx="3">
                  <c:v>5.0142879974428638</c:v>
                </c:pt>
                <c:pt idx="4">
                  <c:v>6.6273720100154492</c:v>
                </c:pt>
                <c:pt idx="5">
                  <c:v>46.360961056949549</c:v>
                </c:pt>
                <c:pt idx="6">
                  <c:v>13.108838101326514</c:v>
                </c:pt>
                <c:pt idx="7">
                  <c:v>3.2222257738000111</c:v>
                </c:pt>
                <c:pt idx="8">
                  <c:v>0.73515529273879932</c:v>
                </c:pt>
                <c:pt idx="9">
                  <c:v>0.32300889670235999</c:v>
                </c:pt>
                <c:pt idx="10">
                  <c:v>11.944659314900646</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rAngAx val="0"/>
      <c:perspective val="30"/>
    </c:view3D>
    <c:floor>
      <c:thickness val="0"/>
    </c:floor>
    <c:sideWall>
      <c:thickness val="0"/>
    </c:sideWall>
    <c:backWall>
      <c:thickness val="0"/>
    </c:backWall>
    <c:plotArea>
      <c:layout>
        <c:manualLayout>
          <c:layoutTarget val="inner"/>
          <c:xMode val="edge"/>
          <c:yMode val="edge"/>
          <c:x val="7.7549444951181754E-2"/>
          <c:y val="9.1690558525243937E-2"/>
          <c:w val="0.84490111009763647"/>
          <c:h val="0.82912917069105552"/>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90"/>
      <c:rAngAx val="0"/>
      <c:perspective val="30"/>
    </c:view3D>
    <c:floor>
      <c:thickness val="0"/>
    </c:floor>
    <c:sideWall>
      <c:thickness val="0"/>
    </c:sideWall>
    <c:backWall>
      <c:thickness val="0"/>
    </c:backWall>
    <c:plotArea>
      <c:layout>
        <c:manualLayout>
          <c:layoutTarget val="inner"/>
          <c:xMode val="edge"/>
          <c:yMode val="edge"/>
          <c:x val="6.6611690715056987E-2"/>
          <c:y val="9.585612634945917E-2"/>
          <c:w val="0.84490111009763647"/>
          <c:h val="0.82912917069105552"/>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7.1179423164451264E-2"/>
                  <c:y val="-2.3781910411038339E-2"/>
                </c:manualLayout>
              </c:layout>
              <c:showLegendKey val="0"/>
              <c:showVal val="1"/>
              <c:showCatName val="1"/>
              <c:showSerName val="0"/>
              <c:showPercent val="1"/>
              <c:showBubbleSize val="0"/>
            </c:dLbl>
            <c:dLbl>
              <c:idx val="1"/>
              <c:layout>
                <c:manualLayout>
                  <c:x val="6.2977881489870297E-2"/>
                  <c:y val="-8.4276035725027842E-2"/>
                </c:manualLayout>
              </c:layout>
              <c:showLegendKey val="0"/>
              <c:showVal val="1"/>
              <c:showCatName val="1"/>
              <c:showSerName val="0"/>
              <c:showPercent val="1"/>
              <c:showBubbleSize val="0"/>
            </c:dLbl>
            <c:dLbl>
              <c:idx val="2"/>
              <c:layout>
                <c:manualLayout>
                  <c:x val="0.11970332149474432"/>
                  <c:y val="6.8368081053324703E-2"/>
                </c:manualLayout>
              </c:layout>
              <c:showLegendKey val="0"/>
              <c:showVal val="1"/>
              <c:showCatName val="1"/>
              <c:showSerName val="0"/>
              <c:showPercent val="1"/>
              <c:showBubbleSize val="0"/>
            </c:dLbl>
            <c:dLbl>
              <c:idx val="3"/>
              <c:layout>
                <c:manualLayout>
                  <c:x val="6.4303339055517134E-2"/>
                  <c:y val="9.503110765470503E-2"/>
                </c:manualLayout>
              </c:layout>
              <c:showLegendKey val="0"/>
              <c:showVal val="1"/>
              <c:showCatName val="1"/>
              <c:showSerName val="0"/>
              <c:showPercent val="1"/>
              <c:showBubbleSize val="0"/>
            </c:dLbl>
            <c:dLbl>
              <c:idx val="4"/>
              <c:layout>
                <c:manualLayout>
                  <c:x val="5.605380764144486E-2"/>
                  <c:y val="0.10783964383361198"/>
                </c:manualLayout>
              </c:layout>
              <c:showLegendKey val="0"/>
              <c:showVal val="1"/>
              <c:showCatName val="1"/>
              <c:showSerName val="0"/>
              <c:showPercent val="1"/>
              <c:showBubbleSize val="0"/>
            </c:dLbl>
            <c:dLbl>
              <c:idx val="5"/>
              <c:layout>
                <c:manualLayout>
                  <c:x val="-0.13925771240471488"/>
                  <c:y val="-0.1605050319612184"/>
                </c:manualLayout>
              </c:layout>
              <c:showLegendKey val="0"/>
              <c:showVal val="1"/>
              <c:showCatName val="1"/>
              <c:showSerName val="0"/>
              <c:showPercent val="1"/>
              <c:showBubbleSize val="0"/>
            </c:dLbl>
            <c:dLbl>
              <c:idx val="6"/>
              <c:layout>
                <c:manualLayout>
                  <c:x val="-1.6121192627342483E-2"/>
                  <c:y val="1.2768906435870269E-2"/>
                </c:manualLayout>
              </c:layout>
              <c:showLegendKey val="0"/>
              <c:showVal val="1"/>
              <c:showCatName val="1"/>
              <c:showSerName val="0"/>
              <c:showPercent val="1"/>
              <c:showBubbleSize val="0"/>
            </c:dLbl>
            <c:dLbl>
              <c:idx val="7"/>
              <c:layout>
                <c:manualLayout>
                  <c:x val="-4.4114778017496262E-2"/>
                  <c:y val="8.8179734772017196E-2"/>
                </c:manualLayout>
              </c:layout>
              <c:showLegendKey val="0"/>
              <c:showVal val="1"/>
              <c:showCatName val="1"/>
              <c:showSerName val="0"/>
              <c:showPercent val="1"/>
              <c:showBubbleSize val="0"/>
            </c:dLbl>
            <c:dLbl>
              <c:idx val="8"/>
              <c:layout>
                <c:manualLayout>
                  <c:x val="-0.1033470519404654"/>
                  <c:y val="5.2533458342027037E-2"/>
                </c:manualLayout>
              </c:layout>
              <c:showLegendKey val="0"/>
              <c:showVal val="1"/>
              <c:showCatName val="1"/>
              <c:showSerName val="0"/>
              <c:showPercent val="1"/>
              <c:showBubbleSize val="0"/>
            </c:dLbl>
            <c:dLbl>
              <c:idx val="9"/>
              <c:layout>
                <c:manualLayout>
                  <c:x val="-8.6522700434718727E-2"/>
                  <c:y val="-4.0293795269360312E-2"/>
                </c:manualLayout>
              </c:layout>
              <c:showLegendKey val="0"/>
              <c:showVal val="1"/>
              <c:showCatName val="1"/>
              <c:showSerName val="0"/>
              <c:showPercent val="1"/>
              <c:showBubbleSize val="0"/>
            </c:dLbl>
            <c:dLbl>
              <c:idx val="10"/>
              <c:layout>
                <c:manualLayout>
                  <c:x val="-9.2714944755242251E-2"/>
                  <c:y val="-5.9319289726615741E-3"/>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структура'!$B$20:$B$31</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структура'!$C$20:$C$31</c:f>
              <c:numCache>
                <c:formatCode>#,##0.0</c:formatCode>
                <c:ptCount val="12"/>
                <c:pt idx="0">
                  <c:v>45198.6</c:v>
                </c:pt>
                <c:pt idx="1">
                  <c:v>397.1</c:v>
                </c:pt>
                <c:pt idx="2">
                  <c:v>4210.6000000000004</c:v>
                </c:pt>
                <c:pt idx="3">
                  <c:v>22964.1</c:v>
                </c:pt>
                <c:pt idx="4">
                  <c:v>6954.2</c:v>
                </c:pt>
                <c:pt idx="5">
                  <c:v>194981.2</c:v>
                </c:pt>
                <c:pt idx="6">
                  <c:v>73092.5</c:v>
                </c:pt>
                <c:pt idx="7">
                  <c:v>13742.4</c:v>
                </c:pt>
                <c:pt idx="8">
                  <c:v>3449.9</c:v>
                </c:pt>
                <c:pt idx="9">
                  <c:v>1515.8</c:v>
                </c:pt>
                <c:pt idx="10">
                  <c:v>55739.199999999997</c:v>
                </c:pt>
                <c:pt idx="11" formatCode="General">
                  <c:v>6000</c:v>
                </c:pt>
              </c:numCache>
            </c:numRef>
          </c:val>
        </c:ser>
        <c:ser>
          <c:idx val="1"/>
          <c:order val="1"/>
          <c:explosion val="25"/>
          <c:cat>
            <c:strRef>
              <c:f>'таб структура'!$B$20:$B$31</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структура'!$D$20:$D$31</c:f>
              <c:numCache>
                <c:formatCode>0.0</c:formatCode>
                <c:ptCount val="12"/>
                <c:pt idx="0">
                  <c:v>10.554364131236841</c:v>
                </c:pt>
                <c:pt idx="1">
                  <c:v>9.2727164038579737E-2</c:v>
                </c:pt>
                <c:pt idx="2">
                  <c:v>0.98322084336651705</c:v>
                </c:pt>
                <c:pt idx="3">
                  <c:v>5.3623668287543413</c:v>
                </c:pt>
                <c:pt idx="4">
                  <c:v>1.6238812494512496</c:v>
                </c:pt>
                <c:pt idx="5">
                  <c:v>45.530228448348339</c:v>
                </c:pt>
                <c:pt idx="6">
                  <c:v>17.067892816645404</c:v>
                </c:pt>
                <c:pt idx="7">
                  <c:v>3.2089996955018338</c:v>
                </c:pt>
                <c:pt idx="8">
                  <c:v>0.80558912922864823</c:v>
                </c:pt>
                <c:pt idx="9">
                  <c:v>0.35395576743812429</c:v>
                </c:pt>
                <c:pt idx="10">
                  <c:v>13.015708742833551</c:v>
                </c:pt>
                <c:pt idx="11">
                  <c:v>1.4010651831565812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rAngAx val="0"/>
      <c:perspective val="30"/>
    </c:view3D>
    <c:floor>
      <c:thickness val="0"/>
    </c:floor>
    <c:sideWall>
      <c:thickness val="0"/>
    </c:sideWall>
    <c:backWall>
      <c:thickness val="0"/>
    </c:backWall>
    <c:plotArea>
      <c:layout>
        <c:manualLayout>
          <c:layoutTarget val="inner"/>
          <c:xMode val="edge"/>
          <c:yMode val="edge"/>
          <c:x val="0.10491218231080902"/>
          <c:y val="9.7897117426765046E-2"/>
          <c:w val="0.84490111009763647"/>
          <c:h val="0.82919206694754943"/>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40"/>
      <c:rotY val="190"/>
      <c:rAngAx val="0"/>
      <c:perspective val="30"/>
    </c:view3D>
    <c:floor>
      <c:thickness val="0"/>
    </c:floor>
    <c:sideWall>
      <c:thickness val="0"/>
    </c:sideWall>
    <c:backWall>
      <c:thickness val="0"/>
    </c:backWall>
    <c:plotArea>
      <c:layout>
        <c:manualLayout>
          <c:layoutTarget val="inner"/>
          <c:xMode val="edge"/>
          <c:yMode val="edge"/>
          <c:x val="8.4403875158656938E-2"/>
          <c:y val="0.12705596340085032"/>
          <c:w val="0.84490111009763647"/>
          <c:h val="0.82919206694754943"/>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6.6654405156427968E-2"/>
                  <c:y val="-2.5475564443456899E-2"/>
                </c:manualLayout>
              </c:layout>
              <c:showLegendKey val="0"/>
              <c:showVal val="1"/>
              <c:showCatName val="1"/>
              <c:showSerName val="0"/>
              <c:showPercent val="1"/>
              <c:showBubbleSize val="0"/>
            </c:dLbl>
            <c:dLbl>
              <c:idx val="1"/>
              <c:layout>
                <c:manualLayout>
                  <c:x val="7.5821859901745225E-2"/>
                  <c:y val="-8.5556680259120735E-2"/>
                </c:manualLayout>
              </c:layout>
              <c:showLegendKey val="0"/>
              <c:showVal val="1"/>
              <c:showCatName val="1"/>
              <c:showSerName val="0"/>
              <c:showPercent val="1"/>
              <c:showBubbleSize val="0"/>
            </c:dLbl>
            <c:dLbl>
              <c:idx val="2"/>
              <c:layout>
                <c:manualLayout>
                  <c:x val="0.10962512747002817"/>
                  <c:y val="4.3253253067903279E-2"/>
                </c:manualLayout>
              </c:layout>
              <c:showLegendKey val="0"/>
              <c:showVal val="1"/>
              <c:showCatName val="1"/>
              <c:showSerName val="0"/>
              <c:showPercent val="1"/>
              <c:showBubbleSize val="0"/>
            </c:dLbl>
            <c:dLbl>
              <c:idx val="3"/>
              <c:layout>
                <c:manualLayout>
                  <c:x val="7.0568378581241653E-2"/>
                  <c:y val="6.8259733829300173E-2"/>
                </c:manualLayout>
              </c:layout>
              <c:showLegendKey val="0"/>
              <c:showVal val="1"/>
              <c:showCatName val="1"/>
              <c:showSerName val="0"/>
              <c:showPercent val="1"/>
              <c:showBubbleSize val="0"/>
            </c:dLbl>
            <c:dLbl>
              <c:idx val="4"/>
              <c:layout>
                <c:manualLayout>
                  <c:x val="4.4962709653760348E-2"/>
                  <c:y val="8.4820308031617928E-2"/>
                </c:manualLayout>
              </c:layout>
              <c:showLegendKey val="0"/>
              <c:showVal val="1"/>
              <c:showCatName val="1"/>
              <c:showSerName val="0"/>
              <c:showPercent val="1"/>
              <c:showBubbleSize val="0"/>
            </c:dLbl>
            <c:dLbl>
              <c:idx val="5"/>
              <c:layout>
                <c:manualLayout>
                  <c:x val="-0.12424838974531285"/>
                  <c:y val="-0.19819951418292345"/>
                </c:manualLayout>
              </c:layout>
              <c:showLegendKey val="0"/>
              <c:showVal val="1"/>
              <c:showCatName val="1"/>
              <c:showSerName val="0"/>
              <c:showPercent val="1"/>
              <c:showBubbleSize val="0"/>
            </c:dLbl>
            <c:dLbl>
              <c:idx val="6"/>
              <c:layout>
                <c:manualLayout>
                  <c:x val="-2.6083088780560065E-2"/>
                  <c:y val="2.2368913742094501E-2"/>
                </c:manualLayout>
              </c:layout>
              <c:showLegendKey val="0"/>
              <c:showVal val="1"/>
              <c:showCatName val="1"/>
              <c:showSerName val="0"/>
              <c:showPercent val="1"/>
              <c:showBubbleSize val="0"/>
            </c:dLbl>
            <c:dLbl>
              <c:idx val="7"/>
              <c:layout>
                <c:manualLayout>
                  <c:x val="-4.0367409492892838E-2"/>
                  <c:y val="5.3991257487165351E-2"/>
                </c:manualLayout>
              </c:layout>
              <c:showLegendKey val="0"/>
              <c:showVal val="1"/>
              <c:showCatName val="1"/>
              <c:showSerName val="0"/>
              <c:showPercent val="1"/>
              <c:showBubbleSize val="0"/>
            </c:dLbl>
            <c:dLbl>
              <c:idx val="8"/>
              <c:layout>
                <c:manualLayout>
                  <c:x val="-4.5202407501244213E-2"/>
                  <c:y val="1.6057886572273864E-2"/>
                </c:manualLayout>
              </c:layout>
              <c:showLegendKey val="0"/>
              <c:showVal val="1"/>
              <c:showCatName val="1"/>
              <c:showSerName val="0"/>
              <c:showPercent val="1"/>
              <c:showBubbleSize val="0"/>
            </c:dLbl>
            <c:dLbl>
              <c:idx val="9"/>
              <c:layout>
                <c:manualLayout>
                  <c:x val="-8.119677081950244E-2"/>
                  <c:y val="-6.4633593523902008E-2"/>
                </c:manualLayout>
              </c:layout>
              <c:showLegendKey val="0"/>
              <c:showVal val="1"/>
              <c:showCatName val="1"/>
              <c:showSerName val="0"/>
              <c:showPercent val="1"/>
              <c:showBubbleSize val="0"/>
            </c:dLbl>
            <c:dLbl>
              <c:idx val="10"/>
              <c:layout>
                <c:manualLayout>
                  <c:x val="-7.8799961702538918E-2"/>
                  <c:y val="-1.0443112630832514E-2"/>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структура'!$B$36:$B$47</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структура'!$C$36:$C$47</c:f>
              <c:numCache>
                <c:formatCode>0.0</c:formatCode>
                <c:ptCount val="12"/>
                <c:pt idx="0">
                  <c:v>45284.800000000003</c:v>
                </c:pt>
                <c:pt idx="1">
                  <c:v>410.4</c:v>
                </c:pt>
                <c:pt idx="2">
                  <c:v>4210.6000000000004</c:v>
                </c:pt>
                <c:pt idx="3">
                  <c:v>23027.4</c:v>
                </c:pt>
                <c:pt idx="4">
                  <c:v>8144.5</c:v>
                </c:pt>
                <c:pt idx="5">
                  <c:v>202881.3</c:v>
                </c:pt>
                <c:pt idx="6">
                  <c:v>51649.9</c:v>
                </c:pt>
                <c:pt idx="7">
                  <c:v>13732</c:v>
                </c:pt>
                <c:pt idx="8">
                  <c:v>4738.8999999999996</c:v>
                </c:pt>
                <c:pt idx="9">
                  <c:v>1515.8</c:v>
                </c:pt>
                <c:pt idx="10">
                  <c:v>55362.9</c:v>
                </c:pt>
                <c:pt idx="11">
                  <c:v>12000</c:v>
                </c:pt>
              </c:numCache>
            </c:numRef>
          </c:val>
        </c:ser>
        <c:ser>
          <c:idx val="1"/>
          <c:order val="1"/>
          <c:explosion val="25"/>
          <c:cat>
            <c:strRef>
              <c:f>'таб структура'!$B$36:$B$47</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структура'!$D$36:$D$47</c:f>
              <c:numCache>
                <c:formatCode>0.0</c:formatCode>
                <c:ptCount val="12"/>
                <c:pt idx="0">
                  <c:v>10.706676896196672</c:v>
                </c:pt>
                <c:pt idx="1">
                  <c:v>9.7030796165581246E-2</c:v>
                </c:pt>
                <c:pt idx="2">
                  <c:v>0.99551137995808114</c:v>
                </c:pt>
                <c:pt idx="3">
                  <c:v>5.4443639269573731</c:v>
                </c:pt>
                <c:pt idx="4">
                  <c:v>1.9256026300452644</c:v>
                </c:pt>
                <c:pt idx="5">
                  <c:v>47.967188270244002</c:v>
                </c:pt>
                <c:pt idx="6">
                  <c:v>12.211576313042533</c:v>
                </c:pt>
                <c:pt idx="7">
                  <c:v>3.246654222577392</c:v>
                </c:pt>
                <c:pt idx="8">
                  <c:v>1.1204172513378972</c:v>
                </c:pt>
                <c:pt idx="9">
                  <c:v>0.35838031390786568</c:v>
                </c:pt>
                <c:pt idx="10">
                  <c:v>13.089440216947997</c:v>
                </c:pt>
                <c:pt idx="11">
                  <c:v>2.837157782619335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нацпроекты!$H$23</c:f>
              <c:strCache>
                <c:ptCount val="1"/>
                <c:pt idx="0">
                  <c:v>Федеральный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нацпроекты!$I$23:$K$23</c:f>
              <c:numCache>
                <c:formatCode>#,##0.0</c:formatCode>
                <c:ptCount val="3"/>
                <c:pt idx="0">
                  <c:v>2267.4</c:v>
                </c:pt>
                <c:pt idx="1">
                  <c:v>1770.6</c:v>
                </c:pt>
                <c:pt idx="2">
                  <c:v>1967.4</c:v>
                </c:pt>
              </c:numCache>
            </c:numRef>
          </c:val>
        </c:ser>
        <c:ser>
          <c:idx val="1"/>
          <c:order val="1"/>
          <c:tx>
            <c:strRef>
              <c:f>нацпроекты!$H$24</c:f>
              <c:strCache>
                <c:ptCount val="1"/>
                <c:pt idx="0">
                  <c:v>Областной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нацпроекты!$I$24:$K$24</c:f>
              <c:numCache>
                <c:formatCode>#,##0.0</c:formatCode>
                <c:ptCount val="3"/>
                <c:pt idx="0">
                  <c:v>94.5</c:v>
                </c:pt>
                <c:pt idx="1">
                  <c:v>73.8</c:v>
                </c:pt>
                <c:pt idx="2">
                  <c:v>82</c:v>
                </c:pt>
              </c:numCache>
            </c:numRef>
          </c:val>
        </c:ser>
        <c:ser>
          <c:idx val="2"/>
          <c:order val="2"/>
          <c:tx>
            <c:strRef>
              <c:f>нацпроекты!$H$25</c:f>
              <c:strCache>
                <c:ptCount val="1"/>
                <c:pt idx="0">
                  <c:v>Районный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нацпроекты!$I$25:$K$25</c:f>
              <c:numCache>
                <c:formatCode>#,##0.0</c:formatCode>
                <c:ptCount val="3"/>
                <c:pt idx="0">
                  <c:v>262.39999999999998</c:v>
                </c:pt>
                <c:pt idx="1">
                  <c:v>262.39999999999998</c:v>
                </c:pt>
                <c:pt idx="2">
                  <c:v>227.7</c:v>
                </c:pt>
              </c:numCache>
            </c:numRef>
          </c:val>
        </c:ser>
        <c:dLbls>
          <c:showLegendKey val="0"/>
          <c:showVal val="0"/>
          <c:showCatName val="0"/>
          <c:showSerName val="0"/>
          <c:showPercent val="0"/>
          <c:showBubbleSize val="0"/>
        </c:dLbls>
        <c:gapWidth val="150"/>
        <c:shape val="cylinder"/>
        <c:axId val="278280704"/>
        <c:axId val="277748480"/>
        <c:axId val="0"/>
      </c:bar3DChart>
      <c:catAx>
        <c:axId val="278280704"/>
        <c:scaling>
          <c:orientation val="minMax"/>
        </c:scaling>
        <c:delete val="0"/>
        <c:axPos val="b"/>
        <c:numFmt formatCode="General" sourceLinked="1"/>
        <c:majorTickMark val="out"/>
        <c:minorTickMark val="none"/>
        <c:tickLblPos val="nextTo"/>
        <c:crossAx val="277748480"/>
        <c:crosses val="autoZero"/>
        <c:auto val="1"/>
        <c:lblAlgn val="ctr"/>
        <c:lblOffset val="100"/>
        <c:noMultiLvlLbl val="0"/>
      </c:catAx>
      <c:valAx>
        <c:axId val="277748480"/>
        <c:scaling>
          <c:orientation val="minMax"/>
        </c:scaling>
        <c:delete val="1"/>
        <c:axPos val="l"/>
        <c:majorGridlines/>
        <c:numFmt formatCode="0%" sourceLinked="1"/>
        <c:majorTickMark val="out"/>
        <c:minorTickMark val="none"/>
        <c:tickLblPos val="nextTo"/>
        <c:crossAx val="278280704"/>
        <c:crosses val="autoZero"/>
        <c:crossBetween val="between"/>
      </c:valAx>
    </c:plotArea>
    <c:legend>
      <c:legendPos val="r"/>
      <c:overlay val="0"/>
      <c:txPr>
        <a:bodyPr/>
        <a:lstStyle/>
        <a:p>
          <a:pPr>
            <a:defRPr sz="1400"/>
          </a:pPr>
          <a:endParaRPr lang="ru-RU"/>
        </a:p>
      </c:txPr>
    </c:legend>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нацпроекты!$H$28</c:f>
              <c:strCache>
                <c:ptCount val="1"/>
                <c:pt idx="0">
                  <c:v>Федеральный бюджет</c:v>
                </c:pt>
              </c:strCache>
            </c:strRef>
          </c:tx>
          <c:invertIfNegative val="0"/>
          <c:dLbls>
            <c:dLbl>
              <c:idx val="0"/>
              <c:layout>
                <c:manualLayout>
                  <c:x val="1.2314136531776775E-2"/>
                  <c:y val="0.25424774567217628"/>
                </c:manualLayout>
              </c:layout>
              <c:showLegendKey val="0"/>
              <c:showVal val="1"/>
              <c:showCatName val="0"/>
              <c:showSerName val="0"/>
              <c:showPercent val="0"/>
              <c:showBubbleSize val="0"/>
            </c:dLbl>
            <c:txPr>
              <a:bodyPr/>
              <a:lstStyle/>
              <a:p>
                <a:pPr>
                  <a:defRPr sz="1200"/>
                </a:pPr>
                <a:endParaRPr lang="ru-RU"/>
              </a:p>
            </c:txPr>
            <c:showLegendKey val="0"/>
            <c:showVal val="0"/>
            <c:showCatName val="0"/>
            <c:showSerName val="0"/>
            <c:showPercent val="0"/>
            <c:showBubbleSize val="0"/>
          </c:dLbls>
          <c:cat>
            <c:numRef>
              <c:f>нацпроекты!$I$22:$K$22</c:f>
              <c:numCache>
                <c:formatCode>General</c:formatCode>
                <c:ptCount val="3"/>
                <c:pt idx="0">
                  <c:v>2022</c:v>
                </c:pt>
                <c:pt idx="1">
                  <c:v>2023</c:v>
                </c:pt>
                <c:pt idx="2">
                  <c:v>2024</c:v>
                </c:pt>
              </c:numCache>
            </c:numRef>
          </c:cat>
          <c:val>
            <c:numRef>
              <c:f>нацпроекты!$I$28:$K$28</c:f>
              <c:numCache>
                <c:formatCode>General</c:formatCode>
                <c:ptCount val="3"/>
                <c:pt idx="0" formatCode="#,##0.0">
                  <c:v>20923.8</c:v>
                </c:pt>
              </c:numCache>
            </c:numRef>
          </c:val>
        </c:ser>
        <c:ser>
          <c:idx val="1"/>
          <c:order val="1"/>
          <c:tx>
            <c:strRef>
              <c:f>нацпроекты!$H$29</c:f>
              <c:strCache>
                <c:ptCount val="1"/>
                <c:pt idx="0">
                  <c:v>Областной бюджет</c:v>
                </c:pt>
              </c:strCache>
            </c:strRef>
          </c:tx>
          <c:invertIfNegative val="0"/>
          <c:dLbls>
            <c:dLbl>
              <c:idx val="0"/>
              <c:layout>
                <c:manualLayout>
                  <c:x val="1.6418848709035726E-2"/>
                  <c:y val="-1.8755981238111365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нацпроекты!$I$29:$K$29</c:f>
              <c:numCache>
                <c:formatCode>General</c:formatCode>
                <c:ptCount val="3"/>
                <c:pt idx="0" formatCode="#,##0.0">
                  <c:v>697.5</c:v>
                </c:pt>
              </c:numCache>
            </c:numRef>
          </c:val>
        </c:ser>
        <c:ser>
          <c:idx val="2"/>
          <c:order val="2"/>
          <c:tx>
            <c:strRef>
              <c:f>нацпроекты!$H$30</c:f>
              <c:strCache>
                <c:ptCount val="1"/>
                <c:pt idx="0">
                  <c:v>Районный бюджет</c:v>
                </c:pt>
              </c:strCache>
            </c:strRef>
          </c:tx>
          <c:invertIfNegative val="0"/>
          <c:dLbls>
            <c:dLbl>
              <c:idx val="0"/>
              <c:layout>
                <c:manualLayout>
                  <c:x val="3.9934822056808504E-2"/>
                  <c:y val="-3.4631340540276521E-2"/>
                </c:manualLayout>
              </c:layout>
              <c:showLegendKey val="0"/>
              <c:showVal val="1"/>
              <c:showCatName val="0"/>
              <c:showSerName val="0"/>
              <c:showPercent val="0"/>
              <c:showBubbleSize val="0"/>
            </c:dLbl>
            <c:dLbl>
              <c:idx val="1"/>
              <c:layout>
                <c:manualLayout>
                  <c:x val="1.3682373924196417E-2"/>
                  <c:y val="-2.9175970814839903E-2"/>
                </c:manualLayout>
              </c:layout>
              <c:showLegendKey val="0"/>
              <c:showVal val="1"/>
              <c:showCatName val="0"/>
              <c:showSerName val="0"/>
              <c:showPercent val="0"/>
              <c:showBubbleSize val="0"/>
            </c:dLbl>
            <c:dLbl>
              <c:idx val="2"/>
              <c:layout>
                <c:manualLayout>
                  <c:x val="1.3682373924196517E-2"/>
                  <c:y val="-3.3343966645531319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нацпроекты!$I$30:$K$30</c:f>
              <c:numCache>
                <c:formatCode>#,##0.0</c:formatCode>
                <c:ptCount val="3"/>
                <c:pt idx="0">
                  <c:v>251</c:v>
                </c:pt>
                <c:pt idx="1">
                  <c:v>251</c:v>
                </c:pt>
                <c:pt idx="2">
                  <c:v>251</c:v>
                </c:pt>
              </c:numCache>
            </c:numRef>
          </c:val>
        </c:ser>
        <c:dLbls>
          <c:showLegendKey val="0"/>
          <c:showVal val="0"/>
          <c:showCatName val="0"/>
          <c:showSerName val="0"/>
          <c:showPercent val="0"/>
          <c:showBubbleSize val="0"/>
        </c:dLbls>
        <c:gapWidth val="150"/>
        <c:shape val="cone"/>
        <c:axId val="280255488"/>
        <c:axId val="277973248"/>
        <c:axId val="0"/>
      </c:bar3DChart>
      <c:catAx>
        <c:axId val="280255488"/>
        <c:scaling>
          <c:orientation val="minMax"/>
        </c:scaling>
        <c:delete val="0"/>
        <c:axPos val="b"/>
        <c:numFmt formatCode="General" sourceLinked="1"/>
        <c:majorTickMark val="out"/>
        <c:minorTickMark val="none"/>
        <c:tickLblPos val="nextTo"/>
        <c:crossAx val="277973248"/>
        <c:crosses val="autoZero"/>
        <c:auto val="1"/>
        <c:lblAlgn val="ctr"/>
        <c:lblOffset val="100"/>
        <c:noMultiLvlLbl val="0"/>
      </c:catAx>
      <c:valAx>
        <c:axId val="277973248"/>
        <c:scaling>
          <c:orientation val="minMax"/>
        </c:scaling>
        <c:delete val="1"/>
        <c:axPos val="l"/>
        <c:majorGridlines/>
        <c:numFmt formatCode="#,##0.0" sourceLinked="1"/>
        <c:majorTickMark val="out"/>
        <c:minorTickMark val="none"/>
        <c:tickLblPos val="nextTo"/>
        <c:crossAx val="280255488"/>
        <c:crosses val="autoZero"/>
        <c:crossBetween val="between"/>
      </c:valAx>
    </c:plotArea>
    <c:legend>
      <c:legendPos val="b"/>
      <c:overlay val="0"/>
      <c:txPr>
        <a:bodyPr/>
        <a:lstStyle/>
        <a:p>
          <a:pPr>
            <a:defRPr sz="1200"/>
          </a:pPr>
          <a:endParaRPr lang="ru-RU"/>
        </a:p>
      </c:txPr>
    </c:legend>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29441458559399031"/>
          <c:y val="0"/>
          <c:w val="0.6669291311619866"/>
          <c:h val="0.71480516484581813"/>
        </c:manualLayout>
      </c:layout>
      <c:bar3DChart>
        <c:barDir val="col"/>
        <c:grouping val="clustered"/>
        <c:varyColors val="0"/>
        <c:ser>
          <c:idx val="0"/>
          <c:order val="0"/>
          <c:tx>
            <c:strRef>
              <c:f>нацпроекты!$H$38</c:f>
              <c:strCache>
                <c:ptCount val="1"/>
                <c:pt idx="0">
                  <c:v>Федеральный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нацпроекты!$I$38:$K$38</c:f>
              <c:numCache>
                <c:formatCode>#,##0.0</c:formatCode>
                <c:ptCount val="3"/>
                <c:pt idx="0">
                  <c:v>6760</c:v>
                </c:pt>
                <c:pt idx="1">
                  <c:v>16161.1</c:v>
                </c:pt>
                <c:pt idx="2">
                  <c:v>659.8</c:v>
                </c:pt>
              </c:numCache>
            </c:numRef>
          </c:val>
        </c:ser>
        <c:ser>
          <c:idx val="1"/>
          <c:order val="1"/>
          <c:tx>
            <c:strRef>
              <c:f>нацпроекты!$H$39</c:f>
              <c:strCache>
                <c:ptCount val="1"/>
                <c:pt idx="0">
                  <c:v>Областной бюджет</c:v>
                </c:pt>
              </c:strCache>
            </c:strRef>
          </c:tx>
          <c:invertIfNegative val="0"/>
          <c:dLbls>
            <c:dLbl>
              <c:idx val="0"/>
              <c:layout>
                <c:manualLayout>
                  <c:x val="3.3824247838520227E-2"/>
                  <c:y val="-6.7401704962393033E-3"/>
                </c:manualLayout>
              </c:layout>
              <c:showLegendKey val="0"/>
              <c:showVal val="1"/>
              <c:showCatName val="0"/>
              <c:showSerName val="0"/>
              <c:showPercent val="0"/>
              <c:showBubbleSize val="0"/>
            </c:dLbl>
            <c:dLbl>
              <c:idx val="1"/>
              <c:layout>
                <c:manualLayout>
                  <c:x val="3.3824247838520227E-2"/>
                  <c:y val="0"/>
                </c:manualLayout>
              </c:layout>
              <c:showLegendKey val="0"/>
              <c:showVal val="1"/>
              <c:showCatName val="0"/>
              <c:showSerName val="0"/>
              <c:showPercent val="0"/>
              <c:showBubbleSize val="0"/>
            </c:dLbl>
            <c:dLbl>
              <c:idx val="2"/>
              <c:layout>
                <c:manualLayout>
                  <c:x val="2.2385069847642321E-2"/>
                  <c:y val="-4.0084200828068066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нацпроекты!$I$39:$K$39</c:f>
              <c:numCache>
                <c:formatCode>#,##0.0</c:formatCode>
                <c:ptCount val="3"/>
                <c:pt idx="0">
                  <c:v>2134.6999999999998</c:v>
                </c:pt>
                <c:pt idx="1">
                  <c:v>5103.5</c:v>
                </c:pt>
                <c:pt idx="2">
                  <c:v>57.4</c:v>
                </c:pt>
              </c:numCache>
            </c:numRef>
          </c:val>
        </c:ser>
        <c:ser>
          <c:idx val="2"/>
          <c:order val="2"/>
          <c:tx>
            <c:strRef>
              <c:f>нацпроекты!$H$40</c:f>
              <c:strCache>
                <c:ptCount val="1"/>
                <c:pt idx="0">
                  <c:v>Районный бюджет</c:v>
                </c:pt>
              </c:strCache>
            </c:strRef>
          </c:tx>
          <c:invertIfNegative val="0"/>
          <c:dLbls>
            <c:dLbl>
              <c:idx val="0"/>
              <c:layout>
                <c:manualLayout>
                  <c:x val="1.6912123919260114E-2"/>
                  <c:y val="-1.1233617493732254E-2"/>
                </c:manualLayout>
              </c:layout>
              <c:showLegendKey val="0"/>
              <c:showVal val="1"/>
              <c:showCatName val="0"/>
              <c:showSerName val="0"/>
              <c:showPercent val="0"/>
              <c:showBubbleSize val="0"/>
            </c:dLbl>
            <c:dLbl>
              <c:idx val="1"/>
              <c:layout>
                <c:manualLayout>
                  <c:x val="2.8992212433017424E-2"/>
                  <c:y val="-2.2467234987464343E-3"/>
                </c:manualLayout>
              </c:layout>
              <c:showLegendKey val="0"/>
              <c:showVal val="1"/>
              <c:showCatName val="0"/>
              <c:showSerName val="0"/>
              <c:showPercent val="0"/>
              <c:showBubbleSize val="0"/>
            </c:dLbl>
            <c:dLbl>
              <c:idx val="2"/>
              <c:layout>
                <c:manualLayout>
                  <c:x val="4.1306293212473928E-2"/>
                  <c:y val="-4.1842660007401805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нацпроекты!$I$40:$K$40</c:f>
              <c:numCache>
                <c:formatCode>#,##0.0</c:formatCode>
                <c:ptCount val="3"/>
                <c:pt idx="0">
                  <c:v>533.70000000000005</c:v>
                </c:pt>
                <c:pt idx="1">
                  <c:v>1020.7</c:v>
                </c:pt>
                <c:pt idx="2">
                  <c:v>14.3</c:v>
                </c:pt>
              </c:numCache>
            </c:numRef>
          </c:val>
        </c:ser>
        <c:dLbls>
          <c:showLegendKey val="0"/>
          <c:showVal val="0"/>
          <c:showCatName val="0"/>
          <c:showSerName val="0"/>
          <c:showPercent val="0"/>
          <c:showBubbleSize val="0"/>
        </c:dLbls>
        <c:gapWidth val="150"/>
        <c:shape val="cone"/>
        <c:axId val="206288896"/>
        <c:axId val="290103296"/>
        <c:axId val="0"/>
      </c:bar3DChart>
      <c:catAx>
        <c:axId val="206288896"/>
        <c:scaling>
          <c:orientation val="minMax"/>
        </c:scaling>
        <c:delete val="0"/>
        <c:axPos val="b"/>
        <c:numFmt formatCode="General" sourceLinked="1"/>
        <c:majorTickMark val="none"/>
        <c:minorTickMark val="none"/>
        <c:tickLblPos val="nextTo"/>
        <c:crossAx val="290103296"/>
        <c:crosses val="autoZero"/>
        <c:auto val="1"/>
        <c:lblAlgn val="ctr"/>
        <c:lblOffset val="100"/>
        <c:noMultiLvlLbl val="0"/>
      </c:catAx>
      <c:valAx>
        <c:axId val="290103296"/>
        <c:scaling>
          <c:orientation val="minMax"/>
        </c:scaling>
        <c:delete val="1"/>
        <c:axPos val="l"/>
        <c:majorGridlines>
          <c:spPr>
            <a:ln>
              <a:noFill/>
            </a:ln>
          </c:spPr>
        </c:majorGridlines>
        <c:numFmt formatCode="#,##0.0" sourceLinked="1"/>
        <c:majorTickMark val="none"/>
        <c:minorTickMark val="none"/>
        <c:tickLblPos val="nextTo"/>
        <c:crossAx val="206288896"/>
        <c:crosses val="autoZero"/>
        <c:crossBetween val="between"/>
      </c:valAx>
      <c:dTable>
        <c:showHorzBorder val="1"/>
        <c:showVertBorder val="1"/>
        <c:showOutline val="1"/>
        <c:showKeys val="1"/>
      </c:dTable>
      <c:spPr>
        <a:noFill/>
        <a:ln w="25400">
          <a:noFill/>
        </a:ln>
      </c:spPr>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dLbls>
          <c:showLegendKey val="0"/>
          <c:showVal val="0"/>
          <c:showCatName val="0"/>
          <c:showSerName val="0"/>
          <c:showPercent val="0"/>
          <c:showBubbleSize val="0"/>
        </c:dLbls>
        <c:gapWidth val="150"/>
        <c:shape val="box"/>
        <c:axId val="280540672"/>
        <c:axId val="277976704"/>
        <c:axId val="0"/>
      </c:bar3DChart>
      <c:catAx>
        <c:axId val="280540672"/>
        <c:scaling>
          <c:orientation val="minMax"/>
        </c:scaling>
        <c:delete val="0"/>
        <c:axPos val="b"/>
        <c:majorTickMark val="out"/>
        <c:minorTickMark val="none"/>
        <c:tickLblPos val="nextTo"/>
        <c:txPr>
          <a:bodyPr/>
          <a:lstStyle/>
          <a:p>
            <a:pPr>
              <a:defRPr sz="800"/>
            </a:pPr>
            <a:endParaRPr lang="ru-RU"/>
          </a:p>
        </c:txPr>
        <c:crossAx val="277976704"/>
        <c:crosses val="autoZero"/>
        <c:auto val="1"/>
        <c:lblAlgn val="ctr"/>
        <c:lblOffset val="100"/>
        <c:noMultiLvlLbl val="0"/>
      </c:catAx>
      <c:valAx>
        <c:axId val="277976704"/>
        <c:scaling>
          <c:orientation val="minMax"/>
        </c:scaling>
        <c:delete val="0"/>
        <c:axPos val="l"/>
        <c:majorGridlines/>
        <c:numFmt formatCode="General" sourceLinked="1"/>
        <c:majorTickMark val="out"/>
        <c:minorTickMark val="none"/>
        <c:tickLblPos val="nextTo"/>
        <c:crossAx val="280540672"/>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dLbls>
          <c:showLegendKey val="0"/>
          <c:showVal val="0"/>
          <c:showCatName val="0"/>
          <c:showSerName val="0"/>
          <c:showPercent val="0"/>
          <c:showBubbleSize val="0"/>
        </c:dLbls>
        <c:gapWidth val="150"/>
        <c:shape val="box"/>
        <c:axId val="280541184"/>
        <c:axId val="277978432"/>
        <c:axId val="0"/>
      </c:bar3DChart>
      <c:catAx>
        <c:axId val="280541184"/>
        <c:scaling>
          <c:orientation val="minMax"/>
        </c:scaling>
        <c:delete val="0"/>
        <c:axPos val="b"/>
        <c:majorTickMark val="out"/>
        <c:minorTickMark val="none"/>
        <c:tickLblPos val="nextTo"/>
        <c:crossAx val="277978432"/>
        <c:crosses val="autoZero"/>
        <c:auto val="1"/>
        <c:lblAlgn val="ctr"/>
        <c:lblOffset val="100"/>
        <c:noMultiLvlLbl val="0"/>
      </c:catAx>
      <c:valAx>
        <c:axId val="277978432"/>
        <c:scaling>
          <c:orientation val="minMax"/>
        </c:scaling>
        <c:delete val="0"/>
        <c:axPos val="l"/>
        <c:majorGridlines/>
        <c:numFmt formatCode="General" sourceLinked="1"/>
        <c:majorTickMark val="out"/>
        <c:minorTickMark val="none"/>
        <c:tickLblPos val="nextTo"/>
        <c:crossAx val="280541184"/>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'07-08'!$L$10</c:f>
              <c:strCache>
                <c:ptCount val="1"/>
                <c:pt idx="0">
                  <c:v>образование</c:v>
                </c:pt>
              </c:strCache>
            </c:strRef>
          </c:tx>
          <c:invertIfNegative val="0"/>
          <c:dLbls>
            <c:showLegendKey val="0"/>
            <c:showVal val="1"/>
            <c:showCatName val="0"/>
            <c:showSerName val="0"/>
            <c:showPercent val="0"/>
            <c:showBubbleSize val="0"/>
            <c:showLeaderLines val="0"/>
          </c:dLbls>
          <c:cat>
            <c:strRef>
              <c:f>'07-08'!$M$9:$Q$9</c:f>
              <c:strCache>
                <c:ptCount val="5"/>
                <c:pt idx="0">
                  <c:v>Факт 2020 год</c:v>
                </c:pt>
                <c:pt idx="1">
                  <c:v>Первоначальный 2021 год</c:v>
                </c:pt>
                <c:pt idx="2">
                  <c:v>прогноз на 2022 год</c:v>
                </c:pt>
                <c:pt idx="3">
                  <c:v>прогноз 2023 год</c:v>
                </c:pt>
                <c:pt idx="4">
                  <c:v>прогноз 2024 год</c:v>
                </c:pt>
              </c:strCache>
            </c:strRef>
          </c:cat>
          <c:val>
            <c:numRef>
              <c:f>'07-08'!$M$10:$Q$10</c:f>
              <c:numCache>
                <c:formatCode>General</c:formatCode>
                <c:ptCount val="5"/>
                <c:pt idx="0">
                  <c:v>192</c:v>
                </c:pt>
                <c:pt idx="1">
                  <c:v>180</c:v>
                </c:pt>
                <c:pt idx="2">
                  <c:v>218</c:v>
                </c:pt>
                <c:pt idx="3">
                  <c:v>195</c:v>
                </c:pt>
                <c:pt idx="4">
                  <c:v>203</c:v>
                </c:pt>
              </c:numCache>
            </c:numRef>
          </c:val>
        </c:ser>
        <c:dLbls>
          <c:showLegendKey val="0"/>
          <c:showVal val="0"/>
          <c:showCatName val="0"/>
          <c:showSerName val="0"/>
          <c:showPercent val="0"/>
          <c:showBubbleSize val="0"/>
        </c:dLbls>
        <c:gapWidth val="150"/>
        <c:axId val="280791552"/>
        <c:axId val="280396928"/>
      </c:barChart>
      <c:catAx>
        <c:axId val="280791552"/>
        <c:scaling>
          <c:orientation val="minMax"/>
        </c:scaling>
        <c:delete val="0"/>
        <c:axPos val="b"/>
        <c:majorTickMark val="out"/>
        <c:minorTickMark val="none"/>
        <c:tickLblPos val="nextTo"/>
        <c:txPr>
          <a:bodyPr/>
          <a:lstStyle/>
          <a:p>
            <a:pPr>
              <a:defRPr sz="1200"/>
            </a:pPr>
            <a:endParaRPr lang="ru-RU"/>
          </a:p>
        </c:txPr>
        <c:crossAx val="280396928"/>
        <c:crosses val="autoZero"/>
        <c:auto val="1"/>
        <c:lblAlgn val="ctr"/>
        <c:lblOffset val="100"/>
        <c:noMultiLvlLbl val="0"/>
      </c:catAx>
      <c:valAx>
        <c:axId val="280396928"/>
        <c:scaling>
          <c:orientation val="minMax"/>
        </c:scaling>
        <c:delete val="0"/>
        <c:axPos val="l"/>
        <c:majorGridlines/>
        <c:numFmt formatCode="General" sourceLinked="1"/>
        <c:majorTickMark val="out"/>
        <c:minorTickMark val="none"/>
        <c:tickLblPos val="nextTo"/>
        <c:crossAx val="280791552"/>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'07-08'!$L$13</c:f>
              <c:strCache>
                <c:ptCount val="1"/>
                <c:pt idx="0">
                  <c:v>культура</c:v>
                </c:pt>
              </c:strCache>
            </c:strRef>
          </c:tx>
          <c:invertIfNegative val="0"/>
          <c:dLbls>
            <c:showLegendKey val="0"/>
            <c:showVal val="1"/>
            <c:showCatName val="0"/>
            <c:showSerName val="0"/>
            <c:showPercent val="0"/>
            <c:showBubbleSize val="0"/>
            <c:showLeaderLines val="0"/>
          </c:dLbls>
          <c:cat>
            <c:strRef>
              <c:f>'07-08'!$M$12:$Q$12</c:f>
              <c:strCache>
                <c:ptCount val="5"/>
                <c:pt idx="0">
                  <c:v>Факт 2020 год</c:v>
                </c:pt>
                <c:pt idx="1">
                  <c:v>Первоначальный 2021 год</c:v>
                </c:pt>
                <c:pt idx="2">
                  <c:v>прогноз на 2022 год</c:v>
                </c:pt>
                <c:pt idx="3">
                  <c:v>прогноз 2023 год</c:v>
                </c:pt>
                <c:pt idx="4">
                  <c:v>прогноз 2024 год</c:v>
                </c:pt>
              </c:strCache>
            </c:strRef>
          </c:cat>
          <c:val>
            <c:numRef>
              <c:f>'07-08'!$M$13:$Q$13</c:f>
              <c:numCache>
                <c:formatCode>General</c:formatCode>
                <c:ptCount val="5"/>
                <c:pt idx="0">
                  <c:v>45</c:v>
                </c:pt>
                <c:pt idx="1">
                  <c:v>46</c:v>
                </c:pt>
                <c:pt idx="2">
                  <c:v>62</c:v>
                </c:pt>
                <c:pt idx="3">
                  <c:v>73</c:v>
                </c:pt>
                <c:pt idx="4">
                  <c:v>52</c:v>
                </c:pt>
              </c:numCache>
            </c:numRef>
          </c:val>
        </c:ser>
        <c:dLbls>
          <c:showLegendKey val="0"/>
          <c:showVal val="0"/>
          <c:showCatName val="0"/>
          <c:showSerName val="0"/>
          <c:showPercent val="0"/>
          <c:showBubbleSize val="0"/>
        </c:dLbls>
        <c:gapWidth val="150"/>
        <c:axId val="280541696"/>
        <c:axId val="280398656"/>
      </c:barChart>
      <c:catAx>
        <c:axId val="280541696"/>
        <c:scaling>
          <c:orientation val="minMax"/>
        </c:scaling>
        <c:delete val="0"/>
        <c:axPos val="b"/>
        <c:majorTickMark val="out"/>
        <c:minorTickMark val="none"/>
        <c:tickLblPos val="nextTo"/>
        <c:txPr>
          <a:bodyPr/>
          <a:lstStyle/>
          <a:p>
            <a:pPr>
              <a:defRPr sz="1200"/>
            </a:pPr>
            <a:endParaRPr lang="ru-RU"/>
          </a:p>
        </c:txPr>
        <c:crossAx val="280398656"/>
        <c:crosses val="autoZero"/>
        <c:auto val="1"/>
        <c:lblAlgn val="ctr"/>
        <c:lblOffset val="100"/>
        <c:noMultiLvlLbl val="0"/>
      </c:catAx>
      <c:valAx>
        <c:axId val="280398656"/>
        <c:scaling>
          <c:orientation val="minMax"/>
        </c:scaling>
        <c:delete val="0"/>
        <c:axPos val="l"/>
        <c:majorGridlines/>
        <c:numFmt formatCode="General" sourceLinked="1"/>
        <c:majorTickMark val="out"/>
        <c:minorTickMark val="none"/>
        <c:tickLblPos val="nextTo"/>
        <c:crossAx val="280541696"/>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Какие средства направляются на физическую культуру и спорт</a:t>
            </a:r>
          </a:p>
        </c:rich>
      </c:tx>
      <c:layout>
        <c:manualLayout>
          <c:xMode val="edge"/>
          <c:yMode val="edge"/>
          <c:x val="0.12928875147087143"/>
          <c:y val="2.9529600466608342E-2"/>
        </c:manualLayout>
      </c:layout>
      <c:overlay val="0"/>
    </c:title>
    <c:autoTitleDeleted val="0"/>
    <c:view3D>
      <c:rotX val="15"/>
      <c:hPercent val="50"/>
      <c:rotY val="20"/>
      <c:depthPercent val="100"/>
      <c:rAngAx val="1"/>
    </c:view3D>
    <c:floor>
      <c:thickness val="0"/>
    </c:floor>
    <c:sideWall>
      <c:thickness val="0"/>
    </c:sideWall>
    <c:backWall>
      <c:thickness val="0"/>
    </c:backWall>
    <c:plotArea>
      <c:layout>
        <c:manualLayout>
          <c:layoutTarget val="inner"/>
          <c:xMode val="edge"/>
          <c:yMode val="edge"/>
          <c:x val="0.28366132246507425"/>
          <c:y val="0.15111358996792204"/>
          <c:w val="0.42110943368374082"/>
          <c:h val="0.25484237386993558"/>
        </c:manualLayout>
      </c:layout>
      <c:bar3DChart>
        <c:barDir val="col"/>
        <c:grouping val="clustered"/>
        <c:varyColors val="0"/>
        <c:dLbls>
          <c:showLegendKey val="0"/>
          <c:showVal val="1"/>
          <c:showCatName val="0"/>
          <c:showSerName val="0"/>
          <c:showPercent val="0"/>
          <c:showBubbleSize val="0"/>
        </c:dLbls>
        <c:gapWidth val="150"/>
        <c:shape val="cone"/>
        <c:axId val="280789504"/>
        <c:axId val="280400960"/>
        <c:axId val="0"/>
      </c:bar3DChart>
      <c:catAx>
        <c:axId val="280789504"/>
        <c:scaling>
          <c:orientation val="minMax"/>
        </c:scaling>
        <c:delete val="0"/>
        <c:axPos val="b"/>
        <c:numFmt formatCode="General" sourceLinked="1"/>
        <c:majorTickMark val="out"/>
        <c:minorTickMark val="none"/>
        <c:tickLblPos val="low"/>
        <c:txPr>
          <a:bodyPr rot="0" vert="horz"/>
          <a:lstStyle/>
          <a:p>
            <a:pPr>
              <a:defRPr/>
            </a:pPr>
            <a:endParaRPr lang="ru-RU"/>
          </a:p>
        </c:txPr>
        <c:crossAx val="280400960"/>
        <c:crossesAt val="0"/>
        <c:auto val="1"/>
        <c:lblAlgn val="ctr"/>
        <c:lblOffset val="100"/>
        <c:tickLblSkip val="1"/>
        <c:tickMarkSkip val="1"/>
        <c:noMultiLvlLbl val="0"/>
      </c:catAx>
      <c:valAx>
        <c:axId val="280400960"/>
        <c:scaling>
          <c:orientation val="minMax"/>
          <c:min val="0"/>
        </c:scaling>
        <c:delete val="0"/>
        <c:axPos val="l"/>
        <c:numFmt formatCode="#,##0" sourceLinked="1"/>
        <c:majorTickMark val="out"/>
        <c:minorTickMark val="none"/>
        <c:tickLblPos val="nextTo"/>
        <c:txPr>
          <a:bodyPr rot="0" vert="horz"/>
          <a:lstStyle/>
          <a:p>
            <a:pPr>
              <a:defRPr/>
            </a:pPr>
            <a:endParaRPr lang="ru-RU"/>
          </a:p>
        </c:txPr>
        <c:crossAx val="280789504"/>
        <c:crosses val="autoZero"/>
        <c:crossBetween val="between"/>
        <c:majorUnit val="500"/>
        <c:minorUnit val="100"/>
      </c:valAx>
    </c:plotArea>
    <c:plotVisOnly val="1"/>
    <c:dispBlanksAs val="gap"/>
    <c:showDLblsOverMax val="0"/>
  </c:chart>
  <c:txPr>
    <a:bodyPr/>
    <a:lstStyle/>
    <a:p>
      <a:pPr>
        <a:defRPr sz="1800">
          <a:latin typeface="Arial Narrow" panose="020B0606020202030204" pitchFamily="34" charset="0"/>
        </a:defRPr>
      </a:pPr>
      <a:endParaRPr lang="ru-RU"/>
    </a:p>
  </c:txPr>
  <c:externalData r:id="rId1">
    <c:autoUpdate val="0"/>
  </c:externalData>
  <c:userShapes r:id="rId2"/>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69902912621533E-2"/>
          <c:y val="0.14072494669509594"/>
          <c:w val="0.83009708737864074"/>
          <c:h val="0.7292110874200427"/>
        </c:manualLayout>
      </c:layout>
      <c:doughnutChart>
        <c:varyColors val="1"/>
        <c:ser>
          <c:idx val="0"/>
          <c:order val="0"/>
          <c:tx>
            <c:strRef>
              <c:f>Sheet1!$A$2</c:f>
              <c:strCache>
                <c:ptCount val="1"/>
                <c:pt idx="0">
                  <c:v>2021 год</c:v>
                </c:pt>
              </c:strCache>
            </c:strRef>
          </c:tx>
          <c:spPr>
            <a:solidFill>
              <a:schemeClr val="accent1"/>
            </a:solidFill>
            <a:ln w="12594">
              <a:solidFill>
                <a:schemeClr val="tx1"/>
              </a:solidFill>
              <a:prstDash val="solid"/>
            </a:ln>
          </c:spPr>
          <c:dPt>
            <c:idx val="1"/>
            <c:bubble3D val="0"/>
            <c:spPr>
              <a:solidFill>
                <a:schemeClr val="accent2"/>
              </a:solidFill>
              <a:ln w="12594">
                <a:solidFill>
                  <a:schemeClr val="tx1"/>
                </a:solidFill>
                <a:prstDash val="solid"/>
              </a:ln>
            </c:spPr>
          </c:dPt>
          <c:dLbls>
            <c:dLbl>
              <c:idx val="0"/>
              <c:layout>
                <c:manualLayout>
                  <c:x val="-8.6005295204024043E-3"/>
                  <c:y val="9.0219814432074309E-3"/>
                </c:manualLayout>
              </c:layout>
              <c:tx>
                <c:rich>
                  <a:bodyPr/>
                  <a:lstStyle/>
                  <a:p>
                    <a:pPr>
                      <a:defRPr sz="1760" b="1" i="0" u="none" strike="noStrike" baseline="0">
                        <a:solidFill>
                          <a:schemeClr val="tx1"/>
                        </a:solidFill>
                        <a:latin typeface="Calibri"/>
                        <a:ea typeface="Calibri"/>
                        <a:cs typeface="Calibri"/>
                      </a:defRPr>
                    </a:pPr>
                    <a:r>
                      <a:rPr lang="ru-RU" dirty="0" smtClean="0"/>
                      <a:t>31,1; (56%)</a:t>
                    </a:r>
                    <a:endParaRPr lang="ru-RU" dirty="0"/>
                  </a:p>
                </c:rich>
              </c:tx>
              <c:spPr>
                <a:noFill/>
                <a:ln w="25187">
                  <a:noFill/>
                </a:ln>
              </c:spPr>
              <c:showLegendKey val="0"/>
              <c:showVal val="0"/>
              <c:showCatName val="0"/>
              <c:showSerName val="0"/>
              <c:showPercent val="0"/>
              <c:showBubbleSize val="0"/>
            </c:dLbl>
            <c:dLbl>
              <c:idx val="1"/>
              <c:layout>
                <c:manualLayout>
                  <c:x val="1.9453305544211024E-2"/>
                  <c:y val="-1.5750241746097357E-3"/>
                </c:manualLayout>
              </c:layout>
              <c:tx>
                <c:rich>
                  <a:bodyPr/>
                  <a:lstStyle/>
                  <a:p>
                    <a:pPr>
                      <a:defRPr sz="1760" b="1" i="0" u="none" strike="noStrike" baseline="0">
                        <a:solidFill>
                          <a:schemeClr val="tx1"/>
                        </a:solidFill>
                        <a:latin typeface="Calibri"/>
                        <a:ea typeface="Calibri"/>
                        <a:cs typeface="Calibri"/>
                      </a:defRPr>
                    </a:pPr>
                    <a:r>
                      <a:rPr lang="ru-RU" dirty="0" smtClean="0"/>
                      <a:t>24,9;    (</a:t>
                    </a:r>
                    <a:r>
                      <a:rPr lang="ru-RU" baseline="0" dirty="0" smtClean="0"/>
                      <a:t> 44</a:t>
                    </a:r>
                    <a:r>
                      <a:rPr lang="ru-RU" dirty="0" smtClean="0"/>
                      <a:t>%)</a:t>
                    </a:r>
                    <a:endParaRPr lang="ru-RU" dirty="0"/>
                  </a:p>
                </c:rich>
              </c:tx>
              <c:spPr>
                <a:noFill/>
                <a:ln w="25187">
                  <a:noFill/>
                </a:ln>
              </c:spPr>
              <c:showLegendKey val="0"/>
              <c:showVal val="0"/>
              <c:showCatName val="0"/>
              <c:showSerName val="0"/>
              <c:showPercent val="0"/>
              <c:showBubbleSize val="0"/>
            </c:dLbl>
            <c:dLbl>
              <c:idx val="2"/>
              <c:layout>
                <c:manualLayout>
                  <c:xMode val="edge"/>
                  <c:yMode val="edge"/>
                  <c:x val="0.13349514563106926"/>
                  <c:y val="0.18763326226012794"/>
                </c:manualLayout>
              </c:layout>
              <c:tx>
                <c:rich>
                  <a:bodyPr/>
                  <a:lstStyle/>
                  <a:p>
                    <a:pPr>
                      <a:defRPr sz="1760" b="1" i="0" u="none" strike="noStrike" baseline="0">
                        <a:solidFill>
                          <a:schemeClr val="tx1"/>
                        </a:solidFill>
                        <a:latin typeface="Calibri"/>
                        <a:ea typeface="Calibri"/>
                        <a:cs typeface="Calibri"/>
                      </a:defRPr>
                    </a:pPr>
                    <a:r>
                      <a:rPr dirty="0"/>
                      <a:t>5,8; (29%)</a:t>
                    </a:r>
                  </a:p>
                </c:rich>
              </c:tx>
              <c:spPr>
                <a:noFill/>
                <a:ln w="25187">
                  <a:noFill/>
                </a:ln>
              </c:spPr>
              <c:showLegendKey val="0"/>
              <c:showVal val="0"/>
              <c:showCatName val="0"/>
              <c:showSerName val="0"/>
              <c:showPercent val="0"/>
              <c:showBubbleSize val="0"/>
            </c:dLbl>
            <c:numFmt formatCode="0%" sourceLinked="0"/>
            <c:spPr>
              <a:noFill/>
              <a:ln w="25187">
                <a:noFill/>
              </a:ln>
            </c:spPr>
            <c:txPr>
              <a:bodyPr/>
              <a:lstStyle/>
              <a:p>
                <a:pPr>
                  <a:defRPr sz="1760" b="1" i="0" u="none" strike="noStrike" baseline="0">
                    <a:solidFill>
                      <a:schemeClr val="tx1"/>
                    </a:solidFill>
                    <a:latin typeface="Calibri"/>
                    <a:ea typeface="Calibri"/>
                    <a:cs typeface="Calibri"/>
                  </a:defRPr>
                </a:pPr>
                <a:endParaRPr lang="ru-RU"/>
              </a:p>
            </c:txPr>
            <c:showLegendKey val="0"/>
            <c:showVal val="1"/>
            <c:showCatName val="0"/>
            <c:showSerName val="0"/>
            <c:showPercent val="1"/>
            <c:showBubbleSize val="0"/>
            <c:showLeaderLines val="0"/>
          </c:dLbls>
          <c:cat>
            <c:strRef>
              <c:f>Sheet1!$B$1:$C$1</c:f>
              <c:strCache>
                <c:ptCount val="2"/>
                <c:pt idx="0">
                  <c:v>Дотация за счет субвенции на исполнение полномочий органов власти </c:v>
                </c:pt>
                <c:pt idx="1">
                  <c:v>Трансферты на поддержку мер по обеспечению сбалансированности бюджетов поселений</c:v>
                </c:pt>
              </c:strCache>
            </c:strRef>
          </c:cat>
          <c:val>
            <c:numRef>
              <c:f>Sheet1!$B$2:$C$2</c:f>
              <c:numCache>
                <c:formatCode>General</c:formatCode>
                <c:ptCount val="2"/>
                <c:pt idx="0">
                  <c:v>31.1</c:v>
                </c:pt>
                <c:pt idx="1">
                  <c:v>24.9</c:v>
                </c:pt>
              </c:numCache>
            </c:numRef>
          </c:val>
        </c:ser>
        <c:dLbls>
          <c:showLegendKey val="0"/>
          <c:showVal val="1"/>
          <c:showCatName val="0"/>
          <c:showSerName val="0"/>
          <c:showPercent val="1"/>
          <c:showBubbleSize val="0"/>
          <c:showLeaderLines val="0"/>
        </c:dLbls>
        <c:firstSliceAng val="0"/>
        <c:holeSize val="50"/>
      </c:doughnutChart>
      <c:spPr>
        <a:noFill/>
        <a:ln w="25187">
          <a:noFill/>
        </a:ln>
      </c:spPr>
    </c:plotArea>
    <c:plotVisOnly val="1"/>
    <c:dispBlanksAs val="zero"/>
    <c:showDLblsOverMax val="0"/>
  </c:chart>
  <c:spPr>
    <a:noFill/>
    <a:ln>
      <a:noFill/>
    </a:ln>
  </c:spPr>
  <c:txPr>
    <a:bodyPr/>
    <a:lstStyle/>
    <a:p>
      <a:pPr>
        <a:defRPr sz="1760" b="1" i="0" u="none" strike="noStrike" baseline="0">
          <a:solidFill>
            <a:schemeClr val="tx1"/>
          </a:solidFill>
          <a:latin typeface="Calibri"/>
          <a:ea typeface="Calibri"/>
          <a:cs typeface="Calibri"/>
        </a:defRPr>
      </a:pPr>
      <a:endParaRPr lang="ru-RU"/>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13757996514204"/>
          <c:y val="9.6326967792336043E-2"/>
          <c:w val="0.81449275362319395"/>
          <c:h val="0.8489208633093569"/>
        </c:manualLayout>
      </c:layout>
      <c:barChart>
        <c:barDir val="col"/>
        <c:grouping val="clustered"/>
        <c:varyColors val="0"/>
        <c:ser>
          <c:idx val="0"/>
          <c:order val="0"/>
          <c:tx>
            <c:strRef>
              <c:f>Sheet1!$A$2</c:f>
              <c:strCache>
                <c:ptCount val="1"/>
                <c:pt idx="0">
                  <c:v>До выравнвания</c:v>
                </c:pt>
              </c:strCache>
            </c:strRef>
          </c:tx>
          <c:spPr>
            <a:solidFill>
              <a:schemeClr val="accent1"/>
            </a:solidFill>
            <a:ln w="7133">
              <a:solidFill>
                <a:schemeClr val="tx1"/>
              </a:solidFill>
              <a:prstDash val="solid"/>
            </a:ln>
          </c:spPr>
          <c:invertIfNegative val="0"/>
          <c:dLbls>
            <c:dLbl>
              <c:idx val="0"/>
              <c:layout>
                <c:manualLayout>
                  <c:x val="-1.1648868745415448E-2"/>
                  <c:y val="1.5814563647016389E-2"/>
                </c:manualLayout>
              </c:layout>
              <c:dLblPos val="outEnd"/>
              <c:showLegendKey val="0"/>
              <c:showVal val="1"/>
              <c:showCatName val="0"/>
              <c:showSerName val="0"/>
              <c:showPercent val="0"/>
              <c:showBubbleSize val="0"/>
            </c:dLbl>
            <c:spPr>
              <a:noFill/>
              <a:ln w="14266">
                <a:noFill/>
              </a:ln>
            </c:spPr>
            <c:txPr>
              <a:bodyPr/>
              <a:lstStyle/>
              <a:p>
                <a:pPr>
                  <a:defRPr sz="1200" b="1" i="0" u="none" strike="noStrike"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dLbls>
          <c:cat>
            <c:strRef>
              <c:f>Sheet1!$B$1:$B$1</c:f>
              <c:strCache>
                <c:ptCount val="1"/>
                <c:pt idx="0">
                  <c:v>на 1 жителя</c:v>
                </c:pt>
              </c:strCache>
            </c:strRef>
          </c:cat>
          <c:val>
            <c:numRef>
              <c:f>Sheet1!$B$2:$B$2</c:f>
              <c:numCache>
                <c:formatCode>#,##0.00</c:formatCode>
                <c:ptCount val="1"/>
                <c:pt idx="0">
                  <c:v>3524.31</c:v>
                </c:pt>
              </c:numCache>
            </c:numRef>
          </c:val>
        </c:ser>
        <c:ser>
          <c:idx val="1"/>
          <c:order val="1"/>
          <c:tx>
            <c:strRef>
              <c:f>Sheet1!$A$3</c:f>
              <c:strCache>
                <c:ptCount val="1"/>
                <c:pt idx="0">
                  <c:v>После выравнивания</c:v>
                </c:pt>
              </c:strCache>
            </c:strRef>
          </c:tx>
          <c:spPr>
            <a:solidFill>
              <a:schemeClr val="accent2"/>
            </a:solidFill>
            <a:ln w="7133">
              <a:solidFill>
                <a:schemeClr val="tx1"/>
              </a:solidFill>
              <a:prstDash val="solid"/>
            </a:ln>
          </c:spPr>
          <c:invertIfNegative val="0"/>
          <c:dLbls>
            <c:dLbl>
              <c:idx val="0"/>
              <c:layout>
                <c:manualLayout>
                  <c:x val="-9.4341310465690387E-3"/>
                  <c:y val="-5.0389601243710511E-3"/>
                </c:manualLayout>
              </c:layout>
              <c:dLblPos val="outEnd"/>
              <c:showLegendKey val="0"/>
              <c:showVal val="1"/>
              <c:showCatName val="0"/>
              <c:showSerName val="0"/>
              <c:showPercent val="0"/>
              <c:showBubbleSize val="0"/>
            </c:dLbl>
            <c:spPr>
              <a:noFill/>
              <a:ln w="14266">
                <a:noFill/>
              </a:ln>
            </c:spPr>
            <c:txPr>
              <a:bodyPr/>
              <a:lstStyle/>
              <a:p>
                <a:pPr>
                  <a:defRPr sz="1200" b="1" i="0" u="none" strike="noStrike"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dLbls>
          <c:cat>
            <c:strRef>
              <c:f>Sheet1!$B$1:$B$1</c:f>
              <c:strCache>
                <c:ptCount val="1"/>
                <c:pt idx="0">
                  <c:v>на 1 жителя</c:v>
                </c:pt>
              </c:strCache>
            </c:strRef>
          </c:cat>
          <c:val>
            <c:numRef>
              <c:f>Sheet1!$B$3:$B$3</c:f>
              <c:numCache>
                <c:formatCode>#,##0.00</c:formatCode>
                <c:ptCount val="1"/>
                <c:pt idx="0">
                  <c:v>11664.21</c:v>
                </c:pt>
              </c:numCache>
            </c:numRef>
          </c:val>
        </c:ser>
        <c:dLbls>
          <c:showLegendKey val="0"/>
          <c:showVal val="1"/>
          <c:showCatName val="0"/>
          <c:showSerName val="0"/>
          <c:showPercent val="0"/>
          <c:showBubbleSize val="0"/>
        </c:dLbls>
        <c:gapWidth val="70"/>
        <c:axId val="302082560"/>
        <c:axId val="302610624"/>
      </c:barChart>
      <c:catAx>
        <c:axId val="302082560"/>
        <c:scaling>
          <c:orientation val="minMax"/>
        </c:scaling>
        <c:delete val="1"/>
        <c:axPos val="b"/>
        <c:majorTickMark val="out"/>
        <c:minorTickMark val="none"/>
        <c:tickLblPos val="none"/>
        <c:crossAx val="302610624"/>
        <c:crosses val="autoZero"/>
        <c:auto val="1"/>
        <c:lblAlgn val="ctr"/>
        <c:lblOffset val="100"/>
        <c:noMultiLvlLbl val="0"/>
      </c:catAx>
      <c:valAx>
        <c:axId val="302610624"/>
        <c:scaling>
          <c:orientation val="minMax"/>
          <c:max val="13000"/>
          <c:min val="0"/>
        </c:scaling>
        <c:delete val="0"/>
        <c:axPos val="l"/>
        <c:majorGridlines>
          <c:spPr>
            <a:ln w="1783">
              <a:solidFill>
                <a:schemeClr val="tx1"/>
              </a:solidFill>
              <a:prstDash val="solid"/>
            </a:ln>
          </c:spPr>
        </c:majorGridlines>
        <c:numFmt formatCode="#,##0.00" sourceLinked="1"/>
        <c:majorTickMark val="out"/>
        <c:minorTickMark val="none"/>
        <c:tickLblPos val="nextTo"/>
        <c:spPr>
          <a:ln w="1783">
            <a:solidFill>
              <a:schemeClr val="tx1"/>
            </a:solidFill>
            <a:prstDash val="solid"/>
          </a:ln>
        </c:spPr>
        <c:txPr>
          <a:bodyPr rot="0" vert="horz"/>
          <a:lstStyle/>
          <a:p>
            <a:pPr>
              <a:defRPr sz="1011" b="1" i="0" u="none" strike="noStrike" baseline="0">
                <a:solidFill>
                  <a:schemeClr val="tx1"/>
                </a:solidFill>
                <a:latin typeface="Calibri"/>
                <a:ea typeface="Calibri"/>
                <a:cs typeface="Calibri"/>
              </a:defRPr>
            </a:pPr>
            <a:endParaRPr lang="ru-RU"/>
          </a:p>
        </c:txPr>
        <c:crossAx val="302082560"/>
        <c:crosses val="autoZero"/>
        <c:crossBetween val="between"/>
        <c:majorUnit val="2000"/>
      </c:valAx>
      <c:spPr>
        <a:noFill/>
        <a:ln w="7133">
          <a:noFill/>
          <a:prstDash val="solid"/>
        </a:ln>
      </c:spPr>
    </c:plotArea>
    <c:plotVisOnly val="1"/>
    <c:dispBlanksAs val="gap"/>
    <c:showDLblsOverMax val="0"/>
  </c:chart>
  <c:spPr>
    <a:noFill/>
    <a:ln>
      <a:noFill/>
    </a:ln>
  </c:spPr>
  <c:txPr>
    <a:bodyPr/>
    <a:lstStyle/>
    <a:p>
      <a:pPr>
        <a:defRPr sz="1011" b="1" i="0" u="none" strike="noStrike" baseline="0">
          <a:solidFill>
            <a:schemeClr val="tx1"/>
          </a:solidFill>
          <a:latin typeface="Calibri"/>
          <a:ea typeface="Calibri"/>
          <a:cs typeface="Calibri"/>
        </a:defRPr>
      </a:pPr>
      <a:endParaRPr lang="ru-RU"/>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7.3058278077503577E-2"/>
          <c:y val="2.2067524540493533E-2"/>
          <c:w val="0.59341599804177136"/>
          <c:h val="0.8567516628643923"/>
        </c:manualLayout>
      </c:layout>
      <c:bar3DChart>
        <c:barDir val="col"/>
        <c:grouping val="stacked"/>
        <c:varyColors val="0"/>
        <c:ser>
          <c:idx val="0"/>
          <c:order val="0"/>
          <c:tx>
            <c:strRef>
              <c:f>Лист9!$E$5</c:f>
              <c:strCache>
                <c:ptCount val="1"/>
                <c:pt idx="0">
                  <c:v>Иные межбюджетные трансферты бюджетам поселений на сбалансированность</c:v>
                </c:pt>
              </c:strCache>
            </c:strRef>
          </c:tx>
          <c:spPr>
            <a:solidFill>
              <a:srgbClr val="00CCFF"/>
            </a:solidFill>
          </c:spPr>
          <c:invertIfNegative val="0"/>
          <c:dLbls>
            <c:dLbl>
              <c:idx val="0"/>
              <c:layout>
                <c:manualLayout>
                  <c:x val="2.3454936804673011E-3"/>
                  <c:y val="-6.1351233835747251E-3"/>
                </c:manualLayout>
              </c:layout>
              <c:showLegendKey val="0"/>
              <c:showVal val="1"/>
              <c:showCatName val="0"/>
              <c:showSerName val="0"/>
              <c:showPercent val="0"/>
              <c:showBubbleSize val="0"/>
            </c:dLbl>
            <c:dLbl>
              <c:idx val="1"/>
              <c:layout>
                <c:manualLayout>
                  <c:x val="7.1694834268640432E-3"/>
                  <c:y val="4.3687169594280352E-3"/>
                </c:manualLayout>
              </c:layout>
              <c:showLegendKey val="0"/>
              <c:showVal val="1"/>
              <c:showCatName val="0"/>
              <c:showSerName val="0"/>
              <c:showPercent val="0"/>
              <c:showBubbleSize val="0"/>
            </c:dLbl>
            <c:dLbl>
              <c:idx val="2"/>
              <c:layout>
                <c:manualLayout>
                  <c:x val="4.0405402109792675E-3"/>
                  <c:y val="5.5982699880840668E-2"/>
                </c:manualLayout>
              </c:layout>
              <c:showLegendKey val="0"/>
              <c:showVal val="1"/>
              <c:showCatName val="0"/>
              <c:showSerName val="0"/>
              <c:showPercent val="0"/>
              <c:showBubbleSize val="0"/>
            </c:dLbl>
            <c:dLbl>
              <c:idx val="3"/>
              <c:layout>
                <c:manualLayout>
                  <c:x val="8.3421173618468767E-3"/>
                  <c:y val="7.5838174467979719E-2"/>
                </c:manualLayout>
              </c:layout>
              <c:showLegendKey val="0"/>
              <c:showVal val="1"/>
              <c:showCatName val="0"/>
              <c:showSerName val="0"/>
              <c:showPercent val="0"/>
              <c:showBubbleSize val="0"/>
            </c:dLbl>
            <c:dLbl>
              <c:idx val="4"/>
              <c:layout>
                <c:manualLayout>
                  <c:x val="5.2132870512129189E-3"/>
                  <c:y val="7.7237367872111565E-2"/>
                </c:manualLayout>
              </c:layout>
              <c:showLegendKey val="0"/>
              <c:showVal val="1"/>
              <c:showCatName val="0"/>
              <c:showSerName val="0"/>
              <c:showPercent val="0"/>
              <c:showBubbleSize val="0"/>
            </c:dLbl>
            <c:txPr>
              <a:bodyPr rot="-5400000"/>
              <a:lstStyle/>
              <a:p>
                <a:pPr>
                  <a:defRPr sz="1400" b="1"/>
                </a:pPr>
                <a:endParaRPr lang="ru-RU"/>
              </a:p>
            </c:txPr>
            <c:showLegendKey val="0"/>
            <c:showVal val="1"/>
            <c:showCatName val="0"/>
            <c:showSerName val="0"/>
            <c:showPercent val="0"/>
            <c:showBubbleSize val="0"/>
            <c:showLeaderLines val="0"/>
          </c:dLbls>
          <c:cat>
            <c:strRef>
              <c:f>Лист9!$D$6:$D$10</c:f>
              <c:strCache>
                <c:ptCount val="5"/>
                <c:pt idx="0">
                  <c:v> 2020 год</c:v>
                </c:pt>
                <c:pt idx="1">
                  <c:v> 2021 год</c:v>
                </c:pt>
                <c:pt idx="2">
                  <c:v> 2022 год</c:v>
                </c:pt>
                <c:pt idx="3">
                  <c:v>2023 год</c:v>
                </c:pt>
                <c:pt idx="4">
                  <c:v> 2024 год</c:v>
                </c:pt>
              </c:strCache>
            </c:strRef>
          </c:cat>
          <c:val>
            <c:numRef>
              <c:f>Лист9!$E$6:$E$10</c:f>
              <c:numCache>
                <c:formatCode>#,##0.0</c:formatCode>
                <c:ptCount val="5"/>
                <c:pt idx="0">
                  <c:v>13105.8</c:v>
                </c:pt>
                <c:pt idx="1">
                  <c:v>10425.799999999999</c:v>
                </c:pt>
                <c:pt idx="2">
                  <c:v>24945.9</c:v>
                </c:pt>
                <c:pt idx="3">
                  <c:v>29707.1</c:v>
                </c:pt>
                <c:pt idx="4">
                  <c:v>29436.5</c:v>
                </c:pt>
              </c:numCache>
            </c:numRef>
          </c:val>
        </c:ser>
        <c:ser>
          <c:idx val="1"/>
          <c:order val="1"/>
          <c:tx>
            <c:strRef>
              <c:f>Лист9!$F$5</c:f>
              <c:strCache>
                <c:ptCount val="1"/>
                <c:pt idx="0">
                  <c:v>Дотации на выравнивание бюджетной обеспеченности бюджетам поселений</c:v>
                </c:pt>
              </c:strCache>
            </c:strRef>
          </c:tx>
          <c:spPr>
            <a:solidFill>
              <a:srgbClr val="FF0000"/>
            </a:solidFill>
          </c:spPr>
          <c:invertIfNegative val="0"/>
          <c:dLbls>
            <c:dLbl>
              <c:idx val="0"/>
              <c:layout>
                <c:manualLayout>
                  <c:x val="3.9100217410350975E-3"/>
                  <c:y val="4.7885265796867735E-2"/>
                </c:manualLayout>
              </c:layout>
              <c:showLegendKey val="0"/>
              <c:showVal val="1"/>
              <c:showCatName val="0"/>
              <c:showSerName val="0"/>
              <c:showPercent val="0"/>
              <c:showBubbleSize val="0"/>
            </c:dLbl>
            <c:dLbl>
              <c:idx val="1"/>
              <c:layout>
                <c:manualLayout>
                  <c:x val="6.9735928166969703E-3"/>
                  <c:y val="3.7722838964276965E-2"/>
                </c:manualLayout>
              </c:layout>
              <c:showLegendKey val="0"/>
              <c:showVal val="1"/>
              <c:showCatName val="0"/>
              <c:showSerName val="0"/>
              <c:showPercent val="0"/>
              <c:showBubbleSize val="0"/>
            </c:dLbl>
            <c:dLbl>
              <c:idx val="2"/>
              <c:layout>
                <c:manualLayout>
                  <c:x val="1.1079505167899141E-2"/>
                  <c:y val="8.2587498176834695E-2"/>
                </c:manualLayout>
              </c:layout>
              <c:showLegendKey val="0"/>
              <c:showVal val="1"/>
              <c:showCatName val="0"/>
              <c:showSerName val="0"/>
              <c:showPercent val="0"/>
              <c:showBubbleSize val="0"/>
            </c:dLbl>
            <c:dLbl>
              <c:idx val="3"/>
              <c:layout>
                <c:manualLayout>
                  <c:x val="8.4074895020697787E-3"/>
                  <c:y val="9.9669697478390329E-2"/>
                </c:manualLayout>
              </c:layout>
              <c:showLegendKey val="0"/>
              <c:showVal val="1"/>
              <c:showCatName val="0"/>
              <c:showSerName val="0"/>
              <c:showPercent val="0"/>
              <c:showBubbleSize val="0"/>
            </c:dLbl>
            <c:dLbl>
              <c:idx val="4"/>
              <c:layout>
                <c:manualLayout>
                  <c:x val="1.0948873792704154E-2"/>
                  <c:y val="7.9298232699192853E-2"/>
                </c:manualLayout>
              </c:layout>
              <c:showLegendKey val="0"/>
              <c:showVal val="1"/>
              <c:showCatName val="0"/>
              <c:showSerName val="0"/>
              <c:showPercent val="0"/>
              <c:showBubbleSize val="0"/>
            </c:dLbl>
            <c:txPr>
              <a:bodyPr rot="-5400000"/>
              <a:lstStyle/>
              <a:p>
                <a:pPr>
                  <a:defRPr sz="1400" b="1"/>
                </a:pPr>
                <a:endParaRPr lang="ru-RU"/>
              </a:p>
            </c:txPr>
            <c:showLegendKey val="0"/>
            <c:showVal val="1"/>
            <c:showCatName val="0"/>
            <c:showSerName val="0"/>
            <c:showPercent val="0"/>
            <c:showBubbleSize val="0"/>
            <c:showLeaderLines val="0"/>
          </c:dLbls>
          <c:cat>
            <c:strRef>
              <c:f>Лист9!$D$6:$D$10</c:f>
              <c:strCache>
                <c:ptCount val="5"/>
                <c:pt idx="0">
                  <c:v> 2020 год</c:v>
                </c:pt>
                <c:pt idx="1">
                  <c:v> 2021 год</c:v>
                </c:pt>
                <c:pt idx="2">
                  <c:v> 2022 год</c:v>
                </c:pt>
                <c:pt idx="3">
                  <c:v>2023 год</c:v>
                </c:pt>
                <c:pt idx="4">
                  <c:v> 2024 год</c:v>
                </c:pt>
              </c:strCache>
            </c:strRef>
          </c:cat>
          <c:val>
            <c:numRef>
              <c:f>Лист9!$F$6:$F$10</c:f>
              <c:numCache>
                <c:formatCode>#,##0.0</c:formatCode>
                <c:ptCount val="5"/>
                <c:pt idx="0">
                  <c:v>24670.2</c:v>
                </c:pt>
                <c:pt idx="1">
                  <c:v>29119.599999999999</c:v>
                </c:pt>
                <c:pt idx="2">
                  <c:v>31107.4</c:v>
                </c:pt>
                <c:pt idx="3">
                  <c:v>26032.1</c:v>
                </c:pt>
                <c:pt idx="4">
                  <c:v>25926.400000000001</c:v>
                </c:pt>
              </c:numCache>
            </c:numRef>
          </c:val>
        </c:ser>
        <c:dLbls>
          <c:showLegendKey val="0"/>
          <c:showVal val="0"/>
          <c:showCatName val="0"/>
          <c:showSerName val="0"/>
          <c:showPercent val="0"/>
          <c:showBubbleSize val="0"/>
        </c:dLbls>
        <c:gapWidth val="150"/>
        <c:shape val="cylinder"/>
        <c:axId val="311751168"/>
        <c:axId val="302139648"/>
        <c:axId val="0"/>
      </c:bar3DChart>
      <c:catAx>
        <c:axId val="311751168"/>
        <c:scaling>
          <c:orientation val="minMax"/>
        </c:scaling>
        <c:delete val="0"/>
        <c:axPos val="b"/>
        <c:majorTickMark val="out"/>
        <c:minorTickMark val="none"/>
        <c:tickLblPos val="nextTo"/>
        <c:txPr>
          <a:bodyPr/>
          <a:lstStyle/>
          <a:p>
            <a:pPr>
              <a:defRPr sz="1400" b="1"/>
            </a:pPr>
            <a:endParaRPr lang="ru-RU"/>
          </a:p>
        </c:txPr>
        <c:crossAx val="302139648"/>
        <c:crosses val="autoZero"/>
        <c:auto val="1"/>
        <c:lblAlgn val="ctr"/>
        <c:lblOffset val="100"/>
        <c:noMultiLvlLbl val="0"/>
      </c:catAx>
      <c:valAx>
        <c:axId val="302139648"/>
        <c:scaling>
          <c:orientation val="minMax"/>
        </c:scaling>
        <c:delete val="0"/>
        <c:axPos val="l"/>
        <c:majorGridlines/>
        <c:numFmt formatCode="#,##0.0" sourceLinked="1"/>
        <c:majorTickMark val="out"/>
        <c:minorTickMark val="none"/>
        <c:tickLblPos val="nextTo"/>
        <c:crossAx val="311751168"/>
        <c:crosses val="autoZero"/>
        <c:crossBetween val="between"/>
        <c:majorUnit val="5000"/>
      </c:valAx>
    </c:plotArea>
    <c:legend>
      <c:legendPos val="r"/>
      <c:layout>
        <c:manualLayout>
          <c:xMode val="edge"/>
          <c:yMode val="edge"/>
          <c:x val="0.67344764312547023"/>
          <c:y val="0.41654151037897069"/>
          <c:w val="0.32655235687452977"/>
          <c:h val="0.37119250837280082"/>
        </c:manualLayout>
      </c:layout>
      <c:overlay val="0"/>
      <c:txPr>
        <a:bodyPr/>
        <a:lstStyle/>
        <a:p>
          <a:pPr>
            <a:defRPr sz="1400" b="1"/>
          </a:pPr>
          <a:endParaRPr lang="ru-RU"/>
        </a:p>
      </c:txPr>
    </c:legend>
    <c:plotVisOnly val="1"/>
    <c:dispBlanksAs val="gap"/>
    <c:showDLblsOverMax val="0"/>
  </c:chart>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0775599306170279E-2"/>
          <c:y val="1.5755024509471846E-2"/>
          <c:w val="0.9441696381915039"/>
          <c:h val="0.82921686351706037"/>
        </c:manualLayout>
      </c:layout>
      <c:lineChart>
        <c:grouping val="stacked"/>
        <c:varyColors val="0"/>
        <c:ser>
          <c:idx val="0"/>
          <c:order val="0"/>
          <c:tx>
            <c:strRef>
              <c:f>'таб.к диаграмме 1'!$D$4</c:f>
              <c:strCache>
                <c:ptCount val="1"/>
                <c:pt idx="0">
                  <c:v>до выравнивания</c:v>
                </c:pt>
              </c:strCache>
            </c:strRef>
          </c:tx>
          <c:spPr>
            <a:ln>
              <a:solidFill>
                <a:srgbClr val="0000FF"/>
              </a:solidFill>
            </a:ln>
          </c:spPr>
          <c:marker>
            <c:symbol val="square"/>
            <c:size val="7"/>
            <c:spPr>
              <a:solidFill>
                <a:srgbClr val="0000FF"/>
              </a:solidFill>
            </c:spPr>
          </c:marker>
          <c:dLbls>
            <c:dLbl>
              <c:idx val="0"/>
              <c:layout>
                <c:manualLayout>
                  <c:x val="-6.3038022656980761E-2"/>
                  <c:y val="-1.2522321368086474E-3"/>
                </c:manualLayout>
              </c:layout>
              <c:showLegendKey val="0"/>
              <c:showVal val="1"/>
              <c:showCatName val="0"/>
              <c:showSerName val="0"/>
              <c:showPercent val="0"/>
              <c:showBubbleSize val="0"/>
            </c:dLbl>
            <c:dLbl>
              <c:idx val="1"/>
              <c:layout>
                <c:manualLayout>
                  <c:x val="-2.7694615472832768E-2"/>
                  <c:y val="-3.9638380288369045E-2"/>
                </c:manualLayout>
              </c:layout>
              <c:showLegendKey val="0"/>
              <c:showVal val="1"/>
              <c:showCatName val="0"/>
              <c:showSerName val="0"/>
              <c:showPercent val="0"/>
              <c:showBubbleSize val="0"/>
            </c:dLbl>
            <c:dLbl>
              <c:idx val="2"/>
              <c:layout>
                <c:manualLayout>
                  <c:x val="-2.7372261790467062E-2"/>
                  <c:y val="-2.9207233866329761E-2"/>
                </c:manualLayout>
              </c:layout>
              <c:showLegendKey val="0"/>
              <c:showVal val="1"/>
              <c:showCatName val="0"/>
              <c:showSerName val="0"/>
              <c:showPercent val="0"/>
              <c:showBubbleSize val="0"/>
            </c:dLbl>
            <c:dLbl>
              <c:idx val="3"/>
              <c:layout>
                <c:manualLayout>
                  <c:x val="-2.8740874879990514E-2"/>
                  <c:y val="-3.5465926837686138E-2"/>
                </c:manualLayout>
              </c:layout>
              <c:showLegendKey val="0"/>
              <c:showVal val="1"/>
              <c:showCatName val="0"/>
              <c:showSerName val="0"/>
              <c:showPercent val="0"/>
              <c:showBubbleSize val="0"/>
            </c:dLbl>
            <c:dLbl>
              <c:idx val="4"/>
              <c:layout>
                <c:manualLayout>
                  <c:x val="-1.9480586386458748E-2"/>
                  <c:y val="-3.3388397224156666E-2"/>
                </c:manualLayout>
              </c:layout>
              <c:showLegendKey val="0"/>
              <c:showVal val="1"/>
              <c:showCatName val="0"/>
              <c:showSerName val="0"/>
              <c:showPercent val="0"/>
              <c:showBubbleSize val="0"/>
            </c:dLbl>
            <c:txPr>
              <a:bodyPr/>
              <a:lstStyle/>
              <a:p>
                <a:pPr>
                  <a:defRPr sz="1600" b="1"/>
                </a:pPr>
                <a:endParaRPr lang="ru-RU"/>
              </a:p>
            </c:txPr>
            <c:showLegendKey val="0"/>
            <c:showVal val="1"/>
            <c:showCatName val="0"/>
            <c:showSerName val="0"/>
            <c:showPercent val="0"/>
            <c:showBubbleSize val="0"/>
            <c:showLeaderLines val="0"/>
          </c:dLbls>
          <c:cat>
            <c:strRef>
              <c:f>'таб.к диаграмме 1'!$C$5:$C$9</c:f>
              <c:strCache>
                <c:ptCount val="5"/>
                <c:pt idx="0">
                  <c:v>Бердниковский сельсовет</c:v>
                </c:pt>
                <c:pt idx="1">
                  <c:v>Большесодомовский сельсовет</c:v>
                </c:pt>
                <c:pt idx="2">
                  <c:v>Вязовский сельсовет</c:v>
                </c:pt>
                <c:pt idx="3">
                  <c:v>Пакалевский сельсовет</c:v>
                </c:pt>
                <c:pt idx="4">
                  <c:v>Тонкинский поссовет</c:v>
                </c:pt>
              </c:strCache>
            </c:strRef>
          </c:cat>
          <c:val>
            <c:numRef>
              <c:f>'таб.к диаграмме 1'!$D$5:$D$9</c:f>
              <c:numCache>
                <c:formatCode>0.0</c:formatCode>
                <c:ptCount val="5"/>
                <c:pt idx="0" formatCode="General">
                  <c:v>3.68</c:v>
                </c:pt>
                <c:pt idx="1">
                  <c:v>4</c:v>
                </c:pt>
                <c:pt idx="2" formatCode="0.00">
                  <c:v>3.2</c:v>
                </c:pt>
                <c:pt idx="3" formatCode="0.00">
                  <c:v>5.78</c:v>
                </c:pt>
                <c:pt idx="4" formatCode="General">
                  <c:v>3.22</c:v>
                </c:pt>
              </c:numCache>
            </c:numRef>
          </c:val>
          <c:smooth val="0"/>
        </c:ser>
        <c:ser>
          <c:idx val="1"/>
          <c:order val="1"/>
          <c:tx>
            <c:strRef>
              <c:f>'таб.к диаграмме 1'!$E$4</c:f>
              <c:strCache>
                <c:ptCount val="1"/>
                <c:pt idx="0">
                  <c:v>после выравнивания</c:v>
                </c:pt>
              </c:strCache>
            </c:strRef>
          </c:tx>
          <c:spPr>
            <a:ln>
              <a:solidFill>
                <a:srgbClr val="FF0000"/>
              </a:solidFill>
            </a:ln>
          </c:spPr>
          <c:marker>
            <c:symbol val="triangle"/>
            <c:size val="7"/>
            <c:spPr>
              <a:solidFill>
                <a:srgbClr val="FF0000"/>
              </a:solidFill>
              <a:ln>
                <a:solidFill>
                  <a:srgbClr val="FF0000"/>
                </a:solidFill>
              </a:ln>
            </c:spPr>
          </c:marker>
          <c:dLbls>
            <c:dLbl>
              <c:idx val="0"/>
              <c:layout>
                <c:manualLayout>
                  <c:x val="-4.8369961581329675E-2"/>
                  <c:y val="-4.1977551274790609E-2"/>
                </c:manualLayout>
              </c:layout>
              <c:showLegendKey val="0"/>
              <c:showVal val="1"/>
              <c:showCatName val="0"/>
              <c:showSerName val="0"/>
              <c:showPercent val="0"/>
              <c:showBubbleSize val="0"/>
            </c:dLbl>
            <c:dLbl>
              <c:idx val="1"/>
              <c:layout>
                <c:manualLayout>
                  <c:x val="-4.2738082865344709E-2"/>
                  <c:y val="-2.4984690047989248E-2"/>
                </c:manualLayout>
              </c:layout>
              <c:showLegendKey val="0"/>
              <c:showVal val="1"/>
              <c:showCatName val="0"/>
              <c:showSerName val="0"/>
              <c:showPercent val="0"/>
              <c:showBubbleSize val="0"/>
            </c:dLbl>
            <c:dLbl>
              <c:idx val="2"/>
              <c:layout>
                <c:manualLayout>
                  <c:x val="-5.3795658009325127E-2"/>
                  <c:y val="-4.5700376109971519E-2"/>
                </c:manualLayout>
              </c:layout>
              <c:showLegendKey val="0"/>
              <c:showVal val="1"/>
              <c:showCatName val="0"/>
              <c:showSerName val="0"/>
              <c:showPercent val="0"/>
              <c:showBubbleSize val="0"/>
            </c:dLbl>
            <c:dLbl>
              <c:idx val="3"/>
              <c:layout>
                <c:manualLayout>
                  <c:x val="-4.1350804211718412E-2"/>
                  <c:y val="-2.6948225264943462E-2"/>
                </c:manualLayout>
              </c:layout>
              <c:showLegendKey val="0"/>
              <c:showVal val="1"/>
              <c:showCatName val="0"/>
              <c:showSerName val="0"/>
              <c:showPercent val="0"/>
              <c:showBubbleSize val="0"/>
            </c:dLbl>
            <c:dLbl>
              <c:idx val="4"/>
              <c:layout>
                <c:manualLayout>
                  <c:x val="-5.6893320097050146E-3"/>
                  <c:y val="-1.9357605252532915E-2"/>
                </c:manualLayout>
              </c:layout>
              <c:showLegendKey val="0"/>
              <c:showVal val="1"/>
              <c:showCatName val="0"/>
              <c:showSerName val="0"/>
              <c:showPercent val="0"/>
              <c:showBubbleSize val="0"/>
            </c:dLbl>
            <c:txPr>
              <a:bodyPr/>
              <a:lstStyle/>
              <a:p>
                <a:pPr>
                  <a:defRPr sz="1600" b="1"/>
                </a:pPr>
                <a:endParaRPr lang="ru-RU"/>
              </a:p>
            </c:txPr>
            <c:showLegendKey val="0"/>
            <c:showVal val="1"/>
            <c:showCatName val="0"/>
            <c:showSerName val="0"/>
            <c:showPercent val="0"/>
            <c:showBubbleSize val="0"/>
            <c:showLeaderLines val="0"/>
          </c:dLbls>
          <c:cat>
            <c:strRef>
              <c:f>'таб.к диаграмме 1'!$C$5:$C$9</c:f>
              <c:strCache>
                <c:ptCount val="5"/>
                <c:pt idx="0">
                  <c:v>Бердниковский сельсовет</c:v>
                </c:pt>
                <c:pt idx="1">
                  <c:v>Большесодомовский сельсовет</c:v>
                </c:pt>
                <c:pt idx="2">
                  <c:v>Вязовский сельсовет</c:v>
                </c:pt>
                <c:pt idx="3">
                  <c:v>Пакалевский сельсовет</c:v>
                </c:pt>
                <c:pt idx="4">
                  <c:v>Тонкинский поссовет</c:v>
                </c:pt>
              </c:strCache>
            </c:strRef>
          </c:cat>
          <c:val>
            <c:numRef>
              <c:f>'таб.к диаграмме 1'!$E$5:$E$9</c:f>
              <c:numCache>
                <c:formatCode>0.00</c:formatCode>
                <c:ptCount val="5"/>
                <c:pt idx="0" formatCode="General">
                  <c:v>12.66</c:v>
                </c:pt>
                <c:pt idx="1">
                  <c:v>14.24</c:v>
                </c:pt>
                <c:pt idx="2">
                  <c:v>14.26</c:v>
                </c:pt>
                <c:pt idx="3">
                  <c:v>20.2</c:v>
                </c:pt>
                <c:pt idx="4" formatCode="General">
                  <c:v>9.7899999999999991</c:v>
                </c:pt>
              </c:numCache>
            </c:numRef>
          </c:val>
          <c:smooth val="0"/>
        </c:ser>
        <c:dLbls>
          <c:showLegendKey val="0"/>
          <c:showVal val="0"/>
          <c:showCatName val="0"/>
          <c:showSerName val="0"/>
          <c:showPercent val="0"/>
          <c:showBubbleSize val="0"/>
        </c:dLbls>
        <c:marker val="1"/>
        <c:smooth val="0"/>
        <c:axId val="312481792"/>
        <c:axId val="315259648"/>
      </c:lineChart>
      <c:catAx>
        <c:axId val="312481792"/>
        <c:scaling>
          <c:orientation val="minMax"/>
        </c:scaling>
        <c:delete val="0"/>
        <c:axPos val="b"/>
        <c:majorTickMark val="out"/>
        <c:minorTickMark val="none"/>
        <c:tickLblPos val="nextTo"/>
        <c:txPr>
          <a:bodyPr/>
          <a:lstStyle/>
          <a:p>
            <a:pPr>
              <a:defRPr sz="1300" b="1"/>
            </a:pPr>
            <a:endParaRPr lang="ru-RU"/>
          </a:p>
        </c:txPr>
        <c:crossAx val="315259648"/>
        <c:crosses val="autoZero"/>
        <c:auto val="1"/>
        <c:lblAlgn val="ctr"/>
        <c:lblOffset val="100"/>
        <c:noMultiLvlLbl val="0"/>
      </c:catAx>
      <c:valAx>
        <c:axId val="315259648"/>
        <c:scaling>
          <c:orientation val="minMax"/>
          <c:max val="30"/>
        </c:scaling>
        <c:delete val="0"/>
        <c:axPos val="l"/>
        <c:majorGridlines/>
        <c:numFmt formatCode="General" sourceLinked="1"/>
        <c:majorTickMark val="out"/>
        <c:minorTickMark val="none"/>
        <c:tickLblPos val="nextTo"/>
        <c:txPr>
          <a:bodyPr/>
          <a:lstStyle/>
          <a:p>
            <a:pPr>
              <a:defRPr sz="1200" b="1"/>
            </a:pPr>
            <a:endParaRPr lang="ru-RU"/>
          </a:p>
        </c:txPr>
        <c:crossAx val="312481792"/>
        <c:crosses val="autoZero"/>
        <c:crossBetween val="between"/>
      </c:valAx>
    </c:plotArea>
    <c:legend>
      <c:legendPos val="b"/>
      <c:layout>
        <c:manualLayout>
          <c:xMode val="edge"/>
          <c:yMode val="edge"/>
          <c:x val="4.4280560510641401E-2"/>
          <c:y val="0.93966833526816196"/>
          <c:w val="0.90185858735205371"/>
          <c:h val="4.7814278789125253E-2"/>
        </c:manualLayout>
      </c:layout>
      <c:overlay val="0"/>
      <c:txPr>
        <a:bodyPr/>
        <a:lstStyle/>
        <a:p>
          <a:pPr>
            <a:defRPr sz="1400" b="1"/>
          </a:pPr>
          <a:endParaRPr lang="ru-RU"/>
        </a:p>
      </c:txPr>
    </c:legend>
    <c:plotVisOnly val="1"/>
    <c:dispBlanksAs val="zero"/>
    <c:showDLblsOverMax val="0"/>
  </c:chart>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40"/>
      <c:rotY val="40"/>
      <c:rAngAx val="1"/>
    </c:view3D>
    <c:floor>
      <c:thickness val="0"/>
    </c:floor>
    <c:sideWall>
      <c:thickness val="0"/>
      <c:spPr>
        <a:ln>
          <a:noFill/>
        </a:ln>
        <a:scene3d>
          <a:camera prst="orthographicFront"/>
          <a:lightRig rig="threePt" dir="t"/>
        </a:scene3d>
        <a:sp3d>
          <a:bevelT w="6350"/>
        </a:sp3d>
      </c:spPr>
    </c:sideWall>
    <c:backWall>
      <c:thickness val="0"/>
      <c:spPr>
        <a:ln>
          <a:noFill/>
        </a:ln>
        <a:scene3d>
          <a:camera prst="orthographicFront"/>
          <a:lightRig rig="threePt" dir="t"/>
        </a:scene3d>
        <a:sp3d>
          <a:bevelT w="6350"/>
        </a:sp3d>
      </c:spPr>
    </c:backWall>
    <c:plotArea>
      <c:layout>
        <c:manualLayout>
          <c:layoutTarget val="inner"/>
          <c:xMode val="edge"/>
          <c:yMode val="edge"/>
          <c:x val="7.1768933365393056E-2"/>
          <c:y val="9.8901188821985481E-2"/>
          <c:w val="0.90702489590131707"/>
          <c:h val="0.74732051875868455"/>
        </c:manualLayout>
      </c:layout>
      <c:bar3DChart>
        <c:barDir val="col"/>
        <c:grouping val="clustered"/>
        <c:varyColors val="0"/>
        <c:ser>
          <c:idx val="0"/>
          <c:order val="0"/>
          <c:tx>
            <c:strRef>
              <c:f>Лист1!$A$11</c:f>
              <c:strCache>
                <c:ptCount val="1"/>
                <c:pt idx="0">
                  <c:v>Муниципальный долг</c:v>
                </c:pt>
              </c:strCache>
            </c:strRef>
          </c:tx>
          <c:spPr>
            <a:solidFill>
              <a:srgbClr val="3333FF"/>
            </a:solidFill>
          </c:spPr>
          <c:invertIfNegative val="0"/>
          <c:dPt>
            <c:idx val="0"/>
            <c:invertIfNegative val="0"/>
            <c:bubble3D val="0"/>
          </c:dPt>
          <c:dPt>
            <c:idx val="1"/>
            <c:invertIfNegative val="0"/>
            <c:bubble3D val="0"/>
          </c:dPt>
          <c:dPt>
            <c:idx val="2"/>
            <c:invertIfNegative val="0"/>
            <c:bubble3D val="0"/>
          </c:dPt>
          <c:dLbls>
            <c:dLbl>
              <c:idx val="0"/>
              <c:layout>
                <c:manualLayout>
                  <c:x val="1.0928258967629046E-2"/>
                  <c:y val="-2.8706447808080474E-2"/>
                </c:manualLayout>
              </c:layout>
              <c:spPr/>
              <c:txPr>
                <a:bodyPr/>
                <a:lstStyle/>
                <a:p>
                  <a:pPr>
                    <a:defRPr sz="1400" b="1"/>
                  </a:pPr>
                  <a:endParaRPr lang="ru-RU"/>
                </a:p>
              </c:txPr>
              <c:showLegendKey val="0"/>
              <c:showVal val="1"/>
              <c:showCatName val="0"/>
              <c:showSerName val="0"/>
              <c:showPercent val="0"/>
              <c:showBubbleSize val="0"/>
            </c:dLbl>
            <c:dLbl>
              <c:idx val="1"/>
              <c:layout>
                <c:manualLayout>
                  <c:x val="1.0854658792650919E-2"/>
                  <c:y val="-3.1082754361587153E-2"/>
                </c:manualLayout>
              </c:layout>
              <c:spPr/>
              <c:txPr>
                <a:bodyPr/>
                <a:lstStyle/>
                <a:p>
                  <a:pPr>
                    <a:defRPr sz="1400" b="1"/>
                  </a:pPr>
                  <a:endParaRPr lang="ru-RU"/>
                </a:p>
              </c:txPr>
              <c:showLegendKey val="0"/>
              <c:showVal val="1"/>
              <c:showCatName val="0"/>
              <c:showSerName val="0"/>
              <c:showPercent val="0"/>
              <c:showBubbleSize val="0"/>
            </c:dLbl>
            <c:dLbl>
              <c:idx val="2"/>
              <c:layout>
                <c:manualLayout>
                  <c:x val="1.535673665791776E-2"/>
                  <c:y val="-2.9709493281985088E-2"/>
                </c:manualLayout>
              </c:layout>
              <c:spPr/>
              <c:txPr>
                <a:bodyPr/>
                <a:lstStyle/>
                <a:p>
                  <a:pPr>
                    <a:defRPr sz="1400" b="1"/>
                  </a:pPr>
                  <a:endParaRPr lang="ru-RU"/>
                </a:p>
              </c:txPr>
              <c:showLegendKey val="0"/>
              <c:showVal val="1"/>
              <c:showCatName val="0"/>
              <c:showSerName val="0"/>
              <c:showPercent val="0"/>
              <c:showBubbleSize val="0"/>
            </c:dLbl>
            <c:dLbl>
              <c:idx val="3"/>
              <c:layout>
                <c:manualLayout>
                  <c:x val="1.6666666666666666E-2"/>
                  <c:y val="-3.1372549019607843E-2"/>
                </c:manualLayout>
              </c:layout>
              <c:spPr/>
              <c:txPr>
                <a:bodyPr/>
                <a:lstStyle/>
                <a:p>
                  <a:pPr>
                    <a:defRPr sz="1400" b="1"/>
                  </a:pPr>
                  <a:endParaRPr lang="ru-RU"/>
                </a:p>
              </c:txPr>
              <c:showLegendKey val="0"/>
              <c:showVal val="1"/>
              <c:showCatName val="0"/>
              <c:showSerName val="0"/>
              <c:showPercent val="0"/>
              <c:showBubbleSize val="0"/>
            </c:dLbl>
            <c:dLbl>
              <c:idx val="4"/>
              <c:layout>
                <c:manualLayout>
                  <c:x val="1.2397200349956256E-2"/>
                  <c:y val="-2.8921568627450982E-2"/>
                </c:manualLayout>
              </c:layout>
              <c:spPr/>
              <c:txPr>
                <a:bodyPr/>
                <a:lstStyle/>
                <a:p>
                  <a:pPr>
                    <a:defRPr sz="1400" b="1"/>
                  </a:pPr>
                  <a:endParaRPr lang="ru-RU"/>
                </a:p>
              </c:txPr>
              <c:showLegendKey val="0"/>
              <c:showVal val="1"/>
              <c:showCatName val="0"/>
              <c:showSerName val="0"/>
              <c:showPercent val="0"/>
              <c:showBubbleSize val="0"/>
            </c:dLbl>
            <c:txPr>
              <a:bodyPr/>
              <a:lstStyle/>
              <a:p>
                <a:pPr>
                  <a:defRPr sz="1400"/>
                </a:pPr>
                <a:endParaRPr lang="ru-RU"/>
              </a:p>
            </c:txPr>
            <c:showLegendKey val="0"/>
            <c:showVal val="1"/>
            <c:showCatName val="0"/>
            <c:showSerName val="0"/>
            <c:showPercent val="0"/>
            <c:showBubbleSize val="0"/>
            <c:showLeaderLines val="0"/>
          </c:dLbls>
          <c:cat>
            <c:strRef>
              <c:f>Лист1!$B$10:$F$10</c:f>
              <c:strCache>
                <c:ptCount val="5"/>
                <c:pt idx="0">
                  <c:v>Отчет 2020 год</c:v>
                </c:pt>
                <c:pt idx="1">
                  <c:v>Бюджет 2021 год</c:v>
                </c:pt>
                <c:pt idx="2">
                  <c:v>Прогноз 2022 год</c:v>
                </c:pt>
                <c:pt idx="3">
                  <c:v>Прогноз 2023 год</c:v>
                </c:pt>
                <c:pt idx="4">
                  <c:v>Прогноз 2024 год</c:v>
                </c:pt>
              </c:strCache>
            </c:strRef>
          </c:cat>
          <c:val>
            <c:numRef>
              <c:f>Лист1!$B$11:$F$11</c:f>
              <c:numCache>
                <c:formatCode>#,##0.0</c:formatCode>
                <c:ptCount val="5"/>
                <c:pt idx="0">
                  <c:v>0</c:v>
                </c:pt>
                <c:pt idx="1">
                  <c:v>0</c:v>
                </c:pt>
                <c:pt idx="2">
                  <c:v>0</c:v>
                </c:pt>
                <c:pt idx="3">
                  <c:v>0</c:v>
                </c:pt>
                <c:pt idx="4" formatCode="0.0">
                  <c:v>0</c:v>
                </c:pt>
              </c:numCache>
            </c:numRef>
          </c:val>
        </c:ser>
        <c:ser>
          <c:idx val="1"/>
          <c:order val="1"/>
          <c:tx>
            <c:strRef>
              <c:f>Лист1!$A$12</c:f>
              <c:strCache>
                <c:ptCount val="1"/>
                <c:pt idx="0">
                  <c:v>Расходы на обслуживание муниципального долга</c:v>
                </c:pt>
              </c:strCache>
            </c:strRef>
          </c:tx>
          <c:spPr>
            <a:solidFill>
              <a:srgbClr val="FF0000"/>
            </a:solidFill>
          </c:spPr>
          <c:invertIfNegative val="0"/>
          <c:dLbls>
            <c:dLbl>
              <c:idx val="0"/>
              <c:layout>
                <c:manualLayout>
                  <c:x val="2.3117563429571303E-2"/>
                  <c:y val="-3.0095456276023447E-2"/>
                </c:manualLayout>
              </c:layout>
              <c:showLegendKey val="0"/>
              <c:showVal val="1"/>
              <c:showCatName val="0"/>
              <c:showSerName val="0"/>
              <c:showPercent val="0"/>
              <c:showBubbleSize val="0"/>
            </c:dLbl>
            <c:dLbl>
              <c:idx val="1"/>
              <c:layout>
                <c:manualLayout>
                  <c:x val="2.2254483814523236E-2"/>
                  <c:y val="-3.0921259842519686E-2"/>
                </c:manualLayout>
              </c:layout>
              <c:showLegendKey val="0"/>
              <c:showVal val="1"/>
              <c:showCatName val="0"/>
              <c:showSerName val="0"/>
              <c:showPercent val="0"/>
              <c:showBubbleSize val="0"/>
            </c:dLbl>
            <c:dLbl>
              <c:idx val="2"/>
              <c:layout>
                <c:manualLayout>
                  <c:x val="2.6096894138232719E-2"/>
                  <c:y val="-3.0658175081056043E-2"/>
                </c:manualLayout>
              </c:layout>
              <c:showLegendKey val="0"/>
              <c:showVal val="1"/>
              <c:showCatName val="0"/>
              <c:showSerName val="0"/>
              <c:showPercent val="0"/>
              <c:showBubbleSize val="0"/>
            </c:dLbl>
            <c:dLbl>
              <c:idx val="3"/>
              <c:layout>
                <c:manualLayout>
                  <c:x val="2.1831583552055993E-2"/>
                  <c:y val="-3.0514744480469352E-2"/>
                </c:manualLayout>
              </c:layout>
              <c:showLegendKey val="0"/>
              <c:showVal val="1"/>
              <c:showCatName val="0"/>
              <c:showSerName val="0"/>
              <c:showPercent val="0"/>
              <c:showBubbleSize val="0"/>
            </c:dLbl>
            <c:dLbl>
              <c:idx val="4"/>
              <c:layout>
                <c:manualLayout>
                  <c:x val="2.3467191601049868E-2"/>
                  <c:y val="-2.8921568627450982E-2"/>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Лист1!$B$10:$F$10</c:f>
              <c:strCache>
                <c:ptCount val="5"/>
                <c:pt idx="0">
                  <c:v>Отчет 2020 год</c:v>
                </c:pt>
                <c:pt idx="1">
                  <c:v>Бюджет 2021 год</c:v>
                </c:pt>
                <c:pt idx="2">
                  <c:v>Прогноз 2022 год</c:v>
                </c:pt>
                <c:pt idx="3">
                  <c:v>Прогноз 2023 год</c:v>
                </c:pt>
                <c:pt idx="4">
                  <c:v>Прогноз 2024 год</c:v>
                </c:pt>
              </c:strCache>
            </c:strRef>
          </c:cat>
          <c:val>
            <c:numRef>
              <c:f>Лист1!$B$12:$F$12</c:f>
              <c:numCache>
                <c:formatCode>#,##0.0</c:formatCode>
                <c:ptCount val="5"/>
                <c:pt idx="0">
                  <c:v>0</c:v>
                </c:pt>
                <c:pt idx="1">
                  <c:v>0</c:v>
                </c:pt>
                <c:pt idx="2">
                  <c:v>0</c:v>
                </c:pt>
                <c:pt idx="3">
                  <c:v>0</c:v>
                </c:pt>
                <c:pt idx="4" formatCode="0.0">
                  <c:v>0</c:v>
                </c:pt>
              </c:numCache>
            </c:numRef>
          </c:val>
        </c:ser>
        <c:dLbls>
          <c:showLegendKey val="0"/>
          <c:showVal val="0"/>
          <c:showCatName val="0"/>
          <c:showSerName val="0"/>
          <c:showPercent val="0"/>
          <c:showBubbleSize val="0"/>
        </c:dLbls>
        <c:gapWidth val="150"/>
        <c:shape val="cylinder"/>
        <c:axId val="321357824"/>
        <c:axId val="317040320"/>
        <c:axId val="0"/>
      </c:bar3DChart>
      <c:catAx>
        <c:axId val="321357824"/>
        <c:scaling>
          <c:orientation val="minMax"/>
        </c:scaling>
        <c:delete val="0"/>
        <c:axPos val="b"/>
        <c:majorTickMark val="out"/>
        <c:minorTickMark val="none"/>
        <c:tickLblPos val="nextTo"/>
        <c:txPr>
          <a:bodyPr/>
          <a:lstStyle/>
          <a:p>
            <a:pPr>
              <a:defRPr sz="1300" b="1"/>
            </a:pPr>
            <a:endParaRPr lang="ru-RU"/>
          </a:p>
        </c:txPr>
        <c:crossAx val="317040320"/>
        <c:crosses val="autoZero"/>
        <c:auto val="1"/>
        <c:lblAlgn val="ctr"/>
        <c:lblOffset val="100"/>
        <c:noMultiLvlLbl val="0"/>
      </c:catAx>
      <c:valAx>
        <c:axId val="317040320"/>
        <c:scaling>
          <c:orientation val="minMax"/>
        </c:scaling>
        <c:delete val="0"/>
        <c:axPos val="l"/>
        <c:majorGridlines>
          <c:spPr>
            <a:ln w="0">
              <a:solidFill>
                <a:sysClr val="window" lastClr="FFFFFF">
                  <a:lumMod val="50000"/>
                </a:sysClr>
              </a:solidFill>
            </a:ln>
          </c:spPr>
        </c:majorGridlines>
        <c:numFmt formatCode="#,##0.0" sourceLinked="1"/>
        <c:majorTickMark val="out"/>
        <c:minorTickMark val="none"/>
        <c:tickLblPos val="nextTo"/>
        <c:txPr>
          <a:bodyPr/>
          <a:lstStyle/>
          <a:p>
            <a:pPr>
              <a:defRPr sz="1400" b="1"/>
            </a:pPr>
            <a:endParaRPr lang="ru-RU"/>
          </a:p>
        </c:txPr>
        <c:crossAx val="321357824"/>
        <c:crosses val="autoZero"/>
        <c:crossBetween val="between"/>
      </c:valAx>
      <c:spPr>
        <a:ln>
          <a:noFill/>
        </a:ln>
      </c:spPr>
    </c:plotArea>
    <c:legend>
      <c:legendPos val="b"/>
      <c:layout>
        <c:manualLayout>
          <c:xMode val="edge"/>
          <c:yMode val="edge"/>
          <c:x val="7.2790448864989282E-2"/>
          <c:y val="0.93975213254593171"/>
          <c:w val="0.81473752371676289"/>
          <c:h val="4.7747867454068241E-2"/>
        </c:manualLayout>
      </c:layout>
      <c:overlay val="0"/>
      <c:txPr>
        <a:bodyPr/>
        <a:lstStyle/>
        <a:p>
          <a:pPr>
            <a:defRPr sz="1400" b="1"/>
          </a:pPr>
          <a:endParaRPr lang="ru-RU"/>
        </a:p>
      </c:txPr>
    </c:legend>
    <c:plotVisOnly val="1"/>
    <c:dispBlanksAs val="gap"/>
    <c:showDLblsOverMax val="0"/>
  </c:chart>
  <c:externalData r:id="rId2">
    <c:autoUpdate val="0"/>
  </c:externalData>
  <c:userShapes r:id="rId3"/>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910214348206472E-2"/>
          <c:y val="0.23262875473899097"/>
          <c:w val="0.89330553956407743"/>
          <c:h val="0.60499114173228341"/>
        </c:manualLayout>
      </c:layout>
      <c:barChart>
        <c:barDir val="col"/>
        <c:grouping val="clustered"/>
        <c:varyColors val="0"/>
        <c:ser>
          <c:idx val="0"/>
          <c:order val="0"/>
          <c:tx>
            <c:strRef>
              <c:f>Лист3!$D$4</c:f>
              <c:strCache>
                <c:ptCount val="1"/>
                <c:pt idx="0">
                  <c:v>на 01.01.2020</c:v>
                </c:pt>
              </c:strCache>
            </c:strRef>
          </c:tx>
          <c:spPr>
            <a:solidFill>
              <a:srgbClr val="0000FF"/>
            </a:solidFill>
          </c:spPr>
          <c:invertIfNegative val="0"/>
          <c:dLbls>
            <c:dLbl>
              <c:idx val="9"/>
              <c:layout>
                <c:manualLayout>
                  <c:x val="0"/>
                  <c:y val="6.2500000000000003E-3"/>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Лист3!$C$5:$C$14</c:f>
              <c:strCache>
                <c:ptCount val="10"/>
                <c:pt idx="0">
                  <c:v>г/о Семеновский</c:v>
                </c:pt>
                <c:pt idx="1">
                  <c:v>Тонкинский  </c:v>
                </c:pt>
                <c:pt idx="2">
                  <c:v>Ветлужский</c:v>
                </c:pt>
                <c:pt idx="3">
                  <c:v>Тоншаевский</c:v>
                </c:pt>
                <c:pt idx="4">
                  <c:v>Шарангский      </c:v>
                </c:pt>
                <c:pt idx="5">
                  <c:v>Воскресенский    </c:v>
                </c:pt>
                <c:pt idx="6">
                  <c:v>Краснобаковский    </c:v>
                </c:pt>
                <c:pt idx="7">
                  <c:v>г.Шахунья         </c:v>
                </c:pt>
                <c:pt idx="8">
                  <c:v>Варнавинский  </c:v>
                </c:pt>
                <c:pt idx="9">
                  <c:v>Уренский    </c:v>
                </c:pt>
              </c:strCache>
            </c:strRef>
          </c:cat>
          <c:val>
            <c:numRef>
              <c:f>Лист3!$D$5:$D$14</c:f>
              <c:numCache>
                <c:formatCode>General</c:formatCode>
                <c:ptCount val="10"/>
                <c:pt idx="0">
                  <c:v>3</c:v>
                </c:pt>
                <c:pt idx="1">
                  <c:v>5</c:v>
                </c:pt>
                <c:pt idx="2">
                  <c:v>16</c:v>
                </c:pt>
                <c:pt idx="3">
                  <c:v>6</c:v>
                </c:pt>
                <c:pt idx="4">
                  <c:v>8</c:v>
                </c:pt>
                <c:pt idx="5">
                  <c:v>19</c:v>
                </c:pt>
                <c:pt idx="6">
                  <c:v>23</c:v>
                </c:pt>
                <c:pt idx="7">
                  <c:v>25</c:v>
                </c:pt>
                <c:pt idx="8">
                  <c:v>29</c:v>
                </c:pt>
                <c:pt idx="9">
                  <c:v>30</c:v>
                </c:pt>
              </c:numCache>
            </c:numRef>
          </c:val>
        </c:ser>
        <c:ser>
          <c:idx val="1"/>
          <c:order val="1"/>
          <c:tx>
            <c:strRef>
              <c:f>Лист3!$E$4</c:f>
              <c:strCache>
                <c:ptCount val="1"/>
                <c:pt idx="0">
                  <c:v>на 01.01.2021</c:v>
                </c:pt>
              </c:strCache>
            </c:strRef>
          </c:tx>
          <c:spPr>
            <a:solidFill>
              <a:srgbClr val="FF0000"/>
            </a:solidFill>
          </c:spPr>
          <c:invertIfNegative val="0"/>
          <c:dLbls>
            <c:txPr>
              <a:bodyPr/>
              <a:lstStyle/>
              <a:p>
                <a:pPr>
                  <a:defRPr sz="1400" b="1"/>
                </a:pPr>
                <a:endParaRPr lang="ru-RU"/>
              </a:p>
            </c:txPr>
            <c:showLegendKey val="0"/>
            <c:showVal val="1"/>
            <c:showCatName val="0"/>
            <c:showSerName val="0"/>
            <c:showPercent val="0"/>
            <c:showBubbleSize val="0"/>
            <c:showLeaderLines val="0"/>
          </c:dLbls>
          <c:cat>
            <c:strRef>
              <c:f>Лист3!$C$5:$C$14</c:f>
              <c:strCache>
                <c:ptCount val="10"/>
                <c:pt idx="0">
                  <c:v>г/о Семеновский</c:v>
                </c:pt>
                <c:pt idx="1">
                  <c:v>Тонкинский  </c:v>
                </c:pt>
                <c:pt idx="2">
                  <c:v>Ветлужский</c:v>
                </c:pt>
                <c:pt idx="3">
                  <c:v>Тоншаевский</c:v>
                </c:pt>
                <c:pt idx="4">
                  <c:v>Шарангский      </c:v>
                </c:pt>
                <c:pt idx="5">
                  <c:v>Воскресенский    </c:v>
                </c:pt>
                <c:pt idx="6">
                  <c:v>Краснобаковский    </c:v>
                </c:pt>
                <c:pt idx="7">
                  <c:v>г.Шахунья         </c:v>
                </c:pt>
                <c:pt idx="8">
                  <c:v>Варнавинский  </c:v>
                </c:pt>
                <c:pt idx="9">
                  <c:v>Уренский    </c:v>
                </c:pt>
              </c:strCache>
            </c:strRef>
          </c:cat>
          <c:val>
            <c:numRef>
              <c:f>Лист3!$E$5:$E$14</c:f>
              <c:numCache>
                <c:formatCode>General</c:formatCode>
                <c:ptCount val="10"/>
                <c:pt idx="0">
                  <c:v>4</c:v>
                </c:pt>
                <c:pt idx="1">
                  <c:v>2</c:v>
                </c:pt>
                <c:pt idx="2">
                  <c:v>18</c:v>
                </c:pt>
                <c:pt idx="3">
                  <c:v>8</c:v>
                </c:pt>
                <c:pt idx="4">
                  <c:v>10</c:v>
                </c:pt>
                <c:pt idx="5">
                  <c:v>28</c:v>
                </c:pt>
                <c:pt idx="6">
                  <c:v>32</c:v>
                </c:pt>
                <c:pt idx="7">
                  <c:v>39</c:v>
                </c:pt>
                <c:pt idx="8">
                  <c:v>40</c:v>
                </c:pt>
                <c:pt idx="9">
                  <c:v>27</c:v>
                </c:pt>
              </c:numCache>
            </c:numRef>
          </c:val>
        </c:ser>
        <c:dLbls>
          <c:showLegendKey val="0"/>
          <c:showVal val="0"/>
          <c:showCatName val="0"/>
          <c:showSerName val="0"/>
          <c:showPercent val="0"/>
          <c:showBubbleSize val="0"/>
        </c:dLbls>
        <c:gapWidth val="150"/>
        <c:axId val="280802304"/>
        <c:axId val="280403264"/>
      </c:barChart>
      <c:catAx>
        <c:axId val="280802304"/>
        <c:scaling>
          <c:orientation val="minMax"/>
        </c:scaling>
        <c:delete val="0"/>
        <c:axPos val="b"/>
        <c:majorTickMark val="out"/>
        <c:minorTickMark val="none"/>
        <c:tickLblPos val="nextTo"/>
        <c:txPr>
          <a:bodyPr/>
          <a:lstStyle/>
          <a:p>
            <a:pPr>
              <a:defRPr sz="1100" b="1">
                <a:latin typeface="Times New Roman" pitchFamily="18" charset="0"/>
                <a:cs typeface="Times New Roman" pitchFamily="18" charset="0"/>
              </a:defRPr>
            </a:pPr>
            <a:endParaRPr lang="ru-RU"/>
          </a:p>
        </c:txPr>
        <c:crossAx val="280403264"/>
        <c:crosses val="autoZero"/>
        <c:auto val="1"/>
        <c:lblAlgn val="ctr"/>
        <c:lblOffset val="100"/>
        <c:noMultiLvlLbl val="0"/>
      </c:catAx>
      <c:valAx>
        <c:axId val="280403264"/>
        <c:scaling>
          <c:orientation val="minMax"/>
        </c:scaling>
        <c:delete val="1"/>
        <c:axPos val="l"/>
        <c:majorGridlines>
          <c:spPr>
            <a:ln>
              <a:noFill/>
            </a:ln>
          </c:spPr>
        </c:majorGridlines>
        <c:numFmt formatCode="General" sourceLinked="1"/>
        <c:majorTickMark val="out"/>
        <c:minorTickMark val="none"/>
        <c:tickLblPos val="nextTo"/>
        <c:crossAx val="280802304"/>
        <c:crosses val="autoZero"/>
        <c:crossBetween val="between"/>
      </c:valAx>
    </c:plotArea>
    <c:legend>
      <c:legendPos val="b"/>
      <c:layout>
        <c:manualLayout>
          <c:xMode val="edge"/>
          <c:yMode val="edge"/>
          <c:x val="3.9475198626002142E-2"/>
          <c:y val="0.93975213254593171"/>
          <c:w val="0.83900766726030429"/>
          <c:h val="4.7747867454068241E-2"/>
        </c:manualLayout>
      </c:layout>
      <c:overlay val="0"/>
      <c:txPr>
        <a:bodyPr/>
        <a:lstStyle/>
        <a:p>
          <a:pPr>
            <a:defRPr sz="1400" b="1"/>
          </a:pPr>
          <a:endParaRPr lang="ru-RU"/>
        </a:p>
      </c:txPr>
    </c:legend>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emf"/></Relationships>
</file>

<file path=ppt/drawings/drawing1.xml><?xml version="1.0" encoding="utf-8"?>
<c:userShapes xmlns:c="http://schemas.openxmlformats.org/drawingml/2006/chart">
  <cdr:relSizeAnchor xmlns:cdr="http://schemas.openxmlformats.org/drawingml/2006/chartDrawing">
    <cdr:from>
      <cdr:x>0.752</cdr:x>
      <cdr:y>0.19722</cdr:y>
    </cdr:from>
    <cdr:to>
      <cdr:x>1</cdr:x>
      <cdr:y>0.85694</cdr:y>
    </cdr:to>
    <cdr:sp macro="" textlink="">
      <cdr:nvSpPr>
        <cdr:cNvPr id="2" name="TextBox 1"/>
        <cdr:cNvSpPr txBox="1"/>
      </cdr:nvSpPr>
      <cdr:spPr>
        <a:xfrm xmlns:a="http://schemas.openxmlformats.org/drawingml/2006/main">
          <a:off x="6768753" y="1267794"/>
          <a:ext cx="2232248" cy="42408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dirty="0">
              <a:latin typeface="Times New Roman" pitchFamily="18" charset="0"/>
              <a:cs typeface="Times New Roman" pitchFamily="18" charset="0"/>
            </a:rPr>
            <a:t>1. </a:t>
          </a:r>
          <a:r>
            <a:rPr lang="ru-RU" sz="1200" b="1" dirty="0" err="1">
              <a:latin typeface="Times New Roman" pitchFamily="18" charset="0"/>
              <a:cs typeface="Times New Roman" pitchFamily="18" charset="0"/>
            </a:rPr>
            <a:t>Варнавинский</a:t>
          </a:r>
          <a:r>
            <a:rPr lang="ru-RU" sz="1200" b="1" dirty="0">
              <a:latin typeface="Times New Roman" pitchFamily="18" charset="0"/>
              <a:cs typeface="Times New Roman" pitchFamily="18" charset="0"/>
            </a:rPr>
            <a:t> район</a:t>
          </a:r>
        </a:p>
        <a:p xmlns:a="http://schemas.openxmlformats.org/drawingml/2006/main">
          <a:pPr>
            <a:lnSpc>
              <a:spcPct val="150000"/>
            </a:lnSpc>
          </a:pPr>
          <a:r>
            <a:rPr lang="ru-RU" sz="1200" b="1" dirty="0">
              <a:latin typeface="Times New Roman" pitchFamily="18" charset="0"/>
              <a:cs typeface="Times New Roman" pitchFamily="18" charset="0"/>
            </a:rPr>
            <a:t>2. Ветлужский район</a:t>
          </a:r>
        </a:p>
        <a:p xmlns:a="http://schemas.openxmlformats.org/drawingml/2006/main">
          <a:pPr>
            <a:lnSpc>
              <a:spcPct val="150000"/>
            </a:lnSpc>
          </a:pPr>
          <a:r>
            <a:rPr lang="ru-RU" sz="1200" b="1" dirty="0">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dirty="0">
              <a:latin typeface="Times New Roman" pitchFamily="18" charset="0"/>
              <a:cs typeface="Times New Roman" pitchFamily="18" charset="0"/>
            </a:rPr>
            <a:t>4. </a:t>
          </a:r>
          <a:r>
            <a:rPr lang="ru-RU" sz="1200" b="1" dirty="0" err="1">
              <a:latin typeface="Times New Roman" pitchFamily="18" charset="0"/>
              <a:cs typeface="Times New Roman" pitchFamily="18" charset="0"/>
            </a:rPr>
            <a:t>Краснобаковский</a:t>
          </a:r>
          <a:r>
            <a:rPr lang="ru-RU" sz="1200" b="1" dirty="0">
              <a:latin typeface="Times New Roman" pitchFamily="18" charset="0"/>
              <a:cs typeface="Times New Roman" pitchFamily="18" charset="0"/>
            </a:rPr>
            <a:t> район</a:t>
          </a:r>
        </a:p>
        <a:p xmlns:a="http://schemas.openxmlformats.org/drawingml/2006/main">
          <a:pPr>
            <a:lnSpc>
              <a:spcPct val="150000"/>
            </a:lnSpc>
          </a:pPr>
          <a:r>
            <a:rPr lang="ru-RU" sz="1200" b="1" dirty="0">
              <a:latin typeface="Times New Roman" pitchFamily="18" charset="0"/>
              <a:cs typeface="Times New Roman" pitchFamily="18" charset="0"/>
            </a:rPr>
            <a:t>5. городской округ </a:t>
          </a:r>
        </a:p>
        <a:p xmlns:a="http://schemas.openxmlformats.org/drawingml/2006/main">
          <a:pPr>
            <a:lnSpc>
              <a:spcPct val="150000"/>
            </a:lnSpc>
          </a:pPr>
          <a:r>
            <a:rPr lang="ru-RU" sz="1200" b="1" dirty="0">
              <a:latin typeface="Times New Roman" pitchFamily="18" charset="0"/>
              <a:cs typeface="Times New Roman" pitchFamily="18" charset="0"/>
            </a:rPr>
            <a:t>Семеновский</a:t>
          </a:r>
        </a:p>
        <a:p xmlns:a="http://schemas.openxmlformats.org/drawingml/2006/main">
          <a:pPr>
            <a:lnSpc>
              <a:spcPct val="150000"/>
            </a:lnSpc>
          </a:pPr>
          <a:r>
            <a:rPr lang="ru-RU" sz="1200" b="1" dirty="0">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dirty="0">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dirty="0" err="1">
              <a:latin typeface="Times New Roman" pitchFamily="18" charset="0"/>
              <a:cs typeface="Times New Roman" pitchFamily="18" charset="0"/>
            </a:rPr>
            <a:t>Тоншаевский</a:t>
          </a:r>
          <a:r>
            <a:rPr lang="ru-RU" sz="1200" b="1" dirty="0">
              <a:latin typeface="Times New Roman" pitchFamily="18" charset="0"/>
              <a:cs typeface="Times New Roman" pitchFamily="18" charset="0"/>
            </a:rPr>
            <a:t> </a:t>
          </a:r>
        </a:p>
        <a:p xmlns:a="http://schemas.openxmlformats.org/drawingml/2006/main">
          <a:pPr>
            <a:lnSpc>
              <a:spcPct val="150000"/>
            </a:lnSpc>
          </a:pPr>
          <a:r>
            <a:rPr lang="ru-RU" sz="1200" b="1" dirty="0">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dirty="0" err="1">
              <a:latin typeface="Times New Roman" pitchFamily="18" charset="0"/>
              <a:cs typeface="Times New Roman" pitchFamily="18" charset="0"/>
            </a:rPr>
            <a:t>Уренский</a:t>
          </a:r>
          <a:r>
            <a:rPr lang="ru-RU" sz="1200" b="1" baseline="0" dirty="0">
              <a:latin typeface="Times New Roman" pitchFamily="18" charset="0"/>
              <a:cs typeface="Times New Roman" pitchFamily="18" charset="0"/>
            </a:rPr>
            <a:t> </a:t>
          </a:r>
        </a:p>
        <a:p xmlns:a="http://schemas.openxmlformats.org/drawingml/2006/main">
          <a:pPr>
            <a:lnSpc>
              <a:spcPct val="150000"/>
            </a:lnSpc>
          </a:pPr>
          <a:r>
            <a:rPr lang="ru-RU" sz="1200" b="1" baseline="0" dirty="0">
              <a:latin typeface="Times New Roman" pitchFamily="18" charset="0"/>
              <a:cs typeface="Times New Roman" pitchFamily="18" charset="0"/>
            </a:rPr>
            <a:t>9. </a:t>
          </a:r>
          <a:r>
            <a:rPr lang="ru-RU" sz="1200" b="1" baseline="0" dirty="0" err="1">
              <a:latin typeface="Times New Roman" pitchFamily="18" charset="0"/>
              <a:cs typeface="Times New Roman" pitchFamily="18" charset="0"/>
            </a:rPr>
            <a:t>Шарангский</a:t>
          </a:r>
          <a:r>
            <a:rPr lang="ru-RU" sz="1200" b="1" baseline="0" dirty="0">
              <a:latin typeface="Times New Roman" pitchFamily="18" charset="0"/>
              <a:cs typeface="Times New Roman" pitchFamily="18" charset="0"/>
            </a:rPr>
            <a:t> район</a:t>
          </a:r>
        </a:p>
        <a:p xmlns:a="http://schemas.openxmlformats.org/drawingml/2006/main">
          <a:pPr>
            <a:lnSpc>
              <a:spcPct val="150000"/>
            </a:lnSpc>
          </a:pPr>
          <a:r>
            <a:rPr lang="ru-RU" sz="1200" b="1" baseline="0" dirty="0">
              <a:latin typeface="Times New Roman" pitchFamily="18" charset="0"/>
              <a:cs typeface="Times New Roman" pitchFamily="18" charset="0"/>
            </a:rPr>
            <a:t>10. городской округ </a:t>
          </a:r>
        </a:p>
        <a:p xmlns:a="http://schemas.openxmlformats.org/drawingml/2006/main">
          <a:pPr>
            <a:lnSpc>
              <a:spcPct val="150000"/>
            </a:lnSpc>
          </a:pPr>
          <a:r>
            <a:rPr lang="ru-RU" sz="1200" b="1" baseline="0" dirty="0">
              <a:latin typeface="Times New Roman" pitchFamily="18" charset="0"/>
              <a:cs typeface="Times New Roman" pitchFamily="18" charset="0"/>
            </a:rPr>
            <a:t>город Шахунья</a:t>
          </a:r>
        </a:p>
        <a:p xmlns:a="http://schemas.openxmlformats.org/drawingml/2006/main">
          <a:pPr>
            <a:lnSpc>
              <a:spcPct val="150000"/>
            </a:lnSpc>
          </a:pPr>
          <a:endParaRPr lang="ru-RU" sz="1100" dirty="0"/>
        </a:p>
      </cdr:txBody>
    </cdr:sp>
  </cdr:relSizeAnchor>
  <cdr:relSizeAnchor xmlns:cdr="http://schemas.openxmlformats.org/drawingml/2006/chartDrawing">
    <cdr:from>
      <cdr:x>0.024</cdr:x>
      <cdr:y>0</cdr:y>
    </cdr:from>
    <cdr:to>
      <cdr:x>0.96</cdr:x>
      <cdr:y>0.16658</cdr:y>
    </cdr:to>
    <cdr:sp macro="" textlink="">
      <cdr:nvSpPr>
        <cdr:cNvPr id="4" name="TextBox 3"/>
        <cdr:cNvSpPr txBox="1"/>
      </cdr:nvSpPr>
      <cdr:spPr>
        <a:xfrm xmlns:a="http://schemas.openxmlformats.org/drawingml/2006/main">
          <a:off x="216025" y="-44624"/>
          <a:ext cx="8424937" cy="1070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800" b="1" dirty="0">
              <a:solidFill>
                <a:schemeClr val="bg1"/>
              </a:solidFill>
              <a:latin typeface="Arial" pitchFamily="34" charset="0"/>
              <a:cs typeface="Arial" pitchFamily="34" charset="0"/>
            </a:rPr>
            <a:t>Какое место</a:t>
          </a:r>
          <a:r>
            <a:rPr lang="ru-RU" sz="1800" b="1" baseline="0" dirty="0">
              <a:solidFill>
                <a:schemeClr val="bg1"/>
              </a:solidFill>
              <a:latin typeface="Arial" pitchFamily="34" charset="0"/>
              <a:cs typeface="Arial" pitchFamily="34" charset="0"/>
            </a:rPr>
            <a:t> среди районов Нижегородской </a:t>
          </a:r>
          <a:r>
            <a:rPr lang="ru-RU" sz="1800" b="1" baseline="0" dirty="0" smtClean="0">
              <a:solidFill>
                <a:schemeClr val="bg1"/>
              </a:solidFill>
              <a:latin typeface="Arial" pitchFamily="34" charset="0"/>
              <a:cs typeface="Arial" pitchFamily="34" charset="0"/>
            </a:rPr>
            <a:t>области  занимает </a:t>
          </a:r>
        </a:p>
        <a:p xmlns:a="http://schemas.openxmlformats.org/drawingml/2006/main">
          <a:pPr algn="ctr"/>
          <a:r>
            <a:rPr lang="ru-RU" sz="1800" b="1" baseline="0" dirty="0" smtClean="0">
              <a:solidFill>
                <a:schemeClr val="bg1"/>
              </a:solidFill>
              <a:latin typeface="Arial" pitchFamily="34" charset="0"/>
              <a:cs typeface="Arial" pitchFamily="34" charset="0"/>
            </a:rPr>
            <a:t>Тонкинский район по отдельным показателям бюджетов в 2021 году </a:t>
          </a:r>
        </a:p>
        <a:p xmlns:a="http://schemas.openxmlformats.org/drawingml/2006/main">
          <a:pPr algn="ctr"/>
          <a:r>
            <a:rPr lang="ru-RU" sz="1800" b="1" baseline="0" dirty="0" smtClean="0">
              <a:solidFill>
                <a:schemeClr val="bg1"/>
              </a:solidFill>
              <a:latin typeface="Arial" pitchFamily="34" charset="0"/>
              <a:cs typeface="Arial" pitchFamily="34" charset="0"/>
            </a:rPr>
            <a:t>(по </a:t>
          </a:r>
          <a:r>
            <a:rPr lang="ru-RU" sz="1800" b="1" baseline="0" dirty="0">
              <a:solidFill>
                <a:schemeClr val="bg1"/>
              </a:solidFill>
              <a:latin typeface="Arial" pitchFamily="34" charset="0"/>
              <a:cs typeface="Arial" pitchFamily="34" charset="0"/>
            </a:rPr>
            <a:t>данным исполнения </a:t>
          </a:r>
          <a:r>
            <a:rPr lang="ru-RU" sz="1800" b="1" baseline="0" dirty="0" smtClean="0">
              <a:solidFill>
                <a:schemeClr val="bg1"/>
              </a:solidFill>
              <a:latin typeface="Arial" pitchFamily="34" charset="0"/>
              <a:cs typeface="Arial" pitchFamily="34" charset="0"/>
            </a:rPr>
            <a:t>бюджетов  за январь- октябрь 2021 года)</a:t>
          </a:r>
          <a:endParaRPr lang="ru-RU" sz="1800" b="1" dirty="0">
            <a:solidFill>
              <a:schemeClr val="bg1"/>
            </a:solidFill>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endParaRPr lang="ru-RU" sz="1200" b="1" baseline="0">
            <a:latin typeface="Times New Roman" pitchFamily="18" charset="0"/>
            <a:cs typeface="Times New Roman" pitchFamily="18" charset="0"/>
          </a:endParaRP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0.36919</cdr:x>
      <cdr:y>0.01111</cdr:y>
    </cdr:from>
    <cdr:to>
      <cdr:x>0.46764</cdr:x>
      <cdr:y>0.17778</cdr:y>
    </cdr:to>
    <cdr:sp macro="" textlink="">
      <cdr:nvSpPr>
        <cdr:cNvPr id="4" name="TextBox 3"/>
        <cdr:cNvSpPr txBox="1"/>
      </cdr:nvSpPr>
      <cdr:spPr>
        <a:xfrm xmlns:a="http://schemas.openxmlformats.org/drawingml/2006/main">
          <a:off x="3429012" y="67727"/>
          <a:ext cx="914397" cy="10160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ru-RU" sz="1700" b="1">
            <a:solidFill>
              <a:srgbClr val="0000FF"/>
            </a:solidFill>
            <a:latin typeface="Arial" pitchFamily="34" charset="0"/>
            <a:cs typeface="Arial"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0.78662</cdr:x>
      <cdr:y>0.19722</cdr:y>
    </cdr:from>
    <cdr:to>
      <cdr:x>1</cdr:x>
      <cdr:y>0.85694</cdr:y>
    </cdr:to>
    <cdr:sp macro="" textlink="">
      <cdr:nvSpPr>
        <cdr:cNvPr id="2" name="TextBox 1"/>
        <cdr:cNvSpPr txBox="1"/>
      </cdr:nvSpPr>
      <cdr:spPr>
        <a:xfrm xmlns:a="http://schemas.openxmlformats.org/drawingml/2006/main">
          <a:off x="7297918" y="1200704"/>
          <a:ext cx="1979628" cy="40164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 </a:t>
          </a:r>
        </a:p>
        <a:p xmlns:a="http://schemas.openxmlformats.org/drawingml/2006/main">
          <a:pPr>
            <a:lnSpc>
              <a:spcPct val="150000"/>
            </a:lnSpc>
          </a:pPr>
          <a:r>
            <a:rPr lang="ru-RU" sz="1200" b="1" baseline="0">
              <a:latin typeface="Times New Roman" pitchFamily="18" charset="0"/>
              <a:cs typeface="Times New Roman" pitchFamily="18" charset="0"/>
            </a:rPr>
            <a:t>Шахунья</a:t>
          </a:r>
        </a:p>
        <a:p xmlns:a="http://schemas.openxmlformats.org/drawingml/2006/main">
          <a:pPr>
            <a:lnSpc>
              <a:spcPct val="150000"/>
            </a:lnSpc>
          </a:pPr>
          <a:endParaRPr lang="ru-RU" sz="1100"/>
        </a:p>
      </cdr:txBody>
    </cdr:sp>
  </cdr:relSizeAnchor>
  <cdr:relSizeAnchor xmlns:cdr="http://schemas.openxmlformats.org/drawingml/2006/chartDrawing">
    <cdr:from>
      <cdr:x>0.00892</cdr:x>
      <cdr:y>0</cdr:y>
    </cdr:from>
    <cdr:to>
      <cdr:x>0.95508</cdr:x>
      <cdr:y>0.16667</cdr:y>
    </cdr:to>
    <cdr:sp macro="" textlink="">
      <cdr:nvSpPr>
        <cdr:cNvPr id="4" name="TextBox 3"/>
        <cdr:cNvSpPr txBox="1"/>
      </cdr:nvSpPr>
      <cdr:spPr>
        <a:xfrm xmlns:a="http://schemas.openxmlformats.org/drawingml/2006/main">
          <a:off x="82187" y="0"/>
          <a:ext cx="8712968" cy="111614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2022 году</a:t>
          </a:r>
          <a:endParaRPr lang="ru-RU" sz="1700" b="1" dirty="0">
            <a:solidFill>
              <a:schemeClr val="bg1"/>
            </a:solidFill>
            <a:latin typeface="Arial" pitchFamily="34" charset="0"/>
            <a:cs typeface="Arial"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0.78662</cdr:x>
      <cdr:y>0.19722</cdr:y>
    </cdr:from>
    <cdr:to>
      <cdr:x>1</cdr:x>
      <cdr:y>0.85694</cdr:y>
    </cdr:to>
    <cdr:sp macro="" textlink="">
      <cdr:nvSpPr>
        <cdr:cNvPr id="3" name="TextBox 1"/>
        <cdr:cNvSpPr txBox="1"/>
      </cdr:nvSpPr>
      <cdr:spPr>
        <a:xfrm xmlns:a="http://schemas.openxmlformats.org/drawingml/2006/main">
          <a:off x="7297918" y="1200704"/>
          <a:ext cx="1979628" cy="40164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 </a:t>
          </a:r>
        </a:p>
        <a:p xmlns:a="http://schemas.openxmlformats.org/drawingml/2006/main">
          <a:pPr>
            <a:lnSpc>
              <a:spcPct val="150000"/>
            </a:lnSpc>
          </a:pPr>
          <a:r>
            <a:rPr lang="ru-RU" sz="1200" b="1" baseline="0">
              <a:latin typeface="Times New Roman" pitchFamily="18" charset="0"/>
              <a:cs typeface="Times New Roman" pitchFamily="18" charset="0"/>
            </a:rPr>
            <a:t>Шахунья</a:t>
          </a:r>
        </a:p>
        <a:p xmlns:a="http://schemas.openxmlformats.org/drawingml/2006/main">
          <a:pPr>
            <a:lnSpc>
              <a:spcPct val="150000"/>
            </a:lnSpc>
          </a:pPr>
          <a:endParaRPr lang="ru-RU" sz="1100"/>
        </a:p>
      </cdr:txBody>
    </cdr:sp>
  </cdr:relSizeAnchor>
  <cdr:relSizeAnchor xmlns:cdr="http://schemas.openxmlformats.org/drawingml/2006/chartDrawing">
    <cdr:from>
      <cdr:x>0.01518</cdr:x>
      <cdr:y>0</cdr:y>
    </cdr:from>
    <cdr:to>
      <cdr:x>0.97486</cdr:x>
      <cdr:y>0.16732</cdr:y>
    </cdr:to>
    <cdr:sp macro="" textlink="">
      <cdr:nvSpPr>
        <cdr:cNvPr id="6" name="TextBox 1"/>
        <cdr:cNvSpPr txBox="1"/>
      </cdr:nvSpPr>
      <cdr:spPr>
        <a:xfrm xmlns:a="http://schemas.openxmlformats.org/drawingml/2006/main">
          <a:off x="135579" y="0"/>
          <a:ext cx="8568952" cy="102603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2023 году</a:t>
          </a:r>
          <a:endParaRPr lang="ru-RU" sz="1700" b="1" dirty="0">
            <a:solidFill>
              <a:schemeClr val="bg1"/>
            </a:solidFill>
            <a:latin typeface="Arial" pitchFamily="34" charset="0"/>
            <a:cs typeface="Arial"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0.00797</cdr:x>
      <cdr:y>0.01111</cdr:y>
    </cdr:from>
    <cdr:to>
      <cdr:x>0.89248</cdr:x>
      <cdr:y>0.17778</cdr:y>
    </cdr:to>
    <cdr:sp macro="" textlink="">
      <cdr:nvSpPr>
        <cdr:cNvPr id="4" name="TextBox 3"/>
        <cdr:cNvSpPr txBox="1"/>
      </cdr:nvSpPr>
      <cdr:spPr>
        <a:xfrm xmlns:a="http://schemas.openxmlformats.org/drawingml/2006/main">
          <a:off x="72010" y="69819"/>
          <a:ext cx="7992888" cy="10474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500" b="1" dirty="0">
              <a:solidFill>
                <a:schemeClr val="bg1"/>
              </a:solidFill>
              <a:latin typeface="Arial" pitchFamily="34" charset="0"/>
              <a:cs typeface="Arial" pitchFamily="34" charset="0"/>
            </a:rPr>
            <a:t>Какое место</a:t>
          </a:r>
          <a:r>
            <a:rPr lang="ru-RU" sz="15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5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500" b="1" baseline="0" dirty="0">
              <a:solidFill>
                <a:schemeClr val="bg1"/>
              </a:solidFill>
              <a:latin typeface="Arial" pitchFamily="34" charset="0"/>
              <a:cs typeface="Arial" pitchFamily="34" charset="0"/>
            </a:rPr>
            <a:t>показателям бюджетов в 2024 году</a:t>
          </a:r>
          <a:endParaRPr lang="ru-RU" sz="1500" b="1" dirty="0">
            <a:solidFill>
              <a:schemeClr val="bg1"/>
            </a:solidFill>
            <a:latin typeface="Arial" pitchFamily="34" charset="0"/>
            <a:cs typeface="Arial"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a:t>
          </a:r>
        </a:p>
        <a:p xmlns:a="http://schemas.openxmlformats.org/drawingml/2006/main">
          <a:pPr>
            <a:lnSpc>
              <a:spcPct val="150000"/>
            </a:lnSpc>
          </a:pPr>
          <a:r>
            <a:rPr lang="ru-RU" sz="1200" b="1" baseline="0">
              <a:latin typeface="Times New Roman" pitchFamily="18" charset="0"/>
              <a:cs typeface="Times New Roman" pitchFamily="18" charset="0"/>
            </a:rPr>
            <a:t> Шахунья</a:t>
          </a:r>
        </a:p>
        <a:p xmlns:a="http://schemas.openxmlformats.org/drawingml/2006/main">
          <a:pPr>
            <a:lnSpc>
              <a:spcPct val="150000"/>
            </a:lnSpc>
          </a:pPr>
          <a:endParaRPr lang="ru-RU" sz="1100"/>
        </a:p>
      </cdr:txBody>
    </cdr:sp>
  </cdr:relSizeAnchor>
  <cdr:relSizeAnchor xmlns:cdr="http://schemas.openxmlformats.org/drawingml/2006/chartDrawing">
    <cdr:from>
      <cdr:x>0.04032</cdr:x>
      <cdr:y>0.01111</cdr:y>
    </cdr:from>
    <cdr:to>
      <cdr:x>0.83871</cdr:x>
      <cdr:y>0.17778</cdr:y>
    </cdr:to>
    <cdr:sp macro="" textlink="">
      <cdr:nvSpPr>
        <cdr:cNvPr id="4" name="TextBox 3"/>
        <cdr:cNvSpPr txBox="1"/>
      </cdr:nvSpPr>
      <cdr:spPr>
        <a:xfrm xmlns:a="http://schemas.openxmlformats.org/drawingml/2006/main">
          <a:off x="360041" y="70619"/>
          <a:ext cx="7128792" cy="10594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2022 году</a:t>
          </a:r>
          <a:endParaRPr lang="ru-RU" sz="1700" b="1" dirty="0">
            <a:solidFill>
              <a:schemeClr val="bg1"/>
            </a:solidFill>
            <a:latin typeface="Arial" pitchFamily="34" charset="0"/>
            <a:cs typeface="Arial"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0.112</cdr:x>
      <cdr:y>0.01111</cdr:y>
    </cdr:from>
    <cdr:to>
      <cdr:x>0.888</cdr:x>
      <cdr:y>0.17778</cdr:y>
    </cdr:to>
    <cdr:sp macro="" textlink="">
      <cdr:nvSpPr>
        <cdr:cNvPr id="4" name="TextBox 3"/>
        <cdr:cNvSpPr txBox="1"/>
      </cdr:nvSpPr>
      <cdr:spPr>
        <a:xfrm xmlns:a="http://schemas.openxmlformats.org/drawingml/2006/main">
          <a:off x="1008113" y="69601"/>
          <a:ext cx="6984776" cy="104413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2023 году</a:t>
          </a:r>
          <a:endParaRPr lang="ru-RU" sz="1700" b="1" dirty="0">
            <a:solidFill>
              <a:schemeClr val="bg1"/>
            </a:solidFill>
            <a:latin typeface="Arial" pitchFamily="34" charset="0"/>
            <a:cs typeface="Arial"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0.056</cdr:x>
      <cdr:y>0.01111</cdr:y>
    </cdr:from>
    <cdr:to>
      <cdr:x>0.832</cdr:x>
      <cdr:y>0.17778</cdr:y>
    </cdr:to>
    <cdr:sp macro="" textlink="">
      <cdr:nvSpPr>
        <cdr:cNvPr id="4" name="TextBox 3"/>
        <cdr:cNvSpPr txBox="1"/>
      </cdr:nvSpPr>
      <cdr:spPr>
        <a:xfrm xmlns:a="http://schemas.openxmlformats.org/drawingml/2006/main">
          <a:off x="504056" y="71201"/>
          <a:ext cx="6984776" cy="10681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600" b="1" dirty="0">
              <a:solidFill>
                <a:schemeClr val="bg1"/>
              </a:solidFill>
              <a:latin typeface="Arial" pitchFamily="34" charset="0"/>
              <a:cs typeface="Arial" pitchFamily="34" charset="0"/>
            </a:rPr>
            <a:t>Какое место</a:t>
          </a:r>
          <a:r>
            <a:rPr lang="ru-RU" sz="16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6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600" b="1" baseline="0" dirty="0">
              <a:solidFill>
                <a:schemeClr val="bg1"/>
              </a:solidFill>
              <a:latin typeface="Arial" pitchFamily="34" charset="0"/>
              <a:cs typeface="Arial" pitchFamily="34" charset="0"/>
            </a:rPr>
            <a:t>показателям бюджетов в 2024 году</a:t>
          </a:r>
          <a:endParaRPr lang="ru-RU" sz="1600" b="1" dirty="0">
            <a:solidFill>
              <a:schemeClr val="bg1"/>
            </a:solidFill>
            <a:latin typeface="Arial" pitchFamily="34" charset="0"/>
            <a:cs typeface="Arial"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0.01639</cdr:x>
      <cdr:y>0</cdr:y>
    </cdr:from>
    <cdr:to>
      <cdr:x>0.97541</cdr:x>
      <cdr:y>0.09677</cdr:y>
    </cdr:to>
    <cdr:sp macro="" textlink="">
      <cdr:nvSpPr>
        <cdr:cNvPr id="2" name="TextBox 1"/>
        <cdr:cNvSpPr txBox="1"/>
      </cdr:nvSpPr>
      <cdr:spPr>
        <a:xfrm xmlns:a="http://schemas.openxmlformats.org/drawingml/2006/main">
          <a:off x="144016" y="0"/>
          <a:ext cx="8424967" cy="648072"/>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r>
            <a:rPr lang="ru-RU" sz="2200" b="1" dirty="0">
              <a:solidFill>
                <a:schemeClr val="bg1"/>
              </a:solidFill>
            </a:rPr>
            <a:t>Какую</a:t>
          </a:r>
          <a:r>
            <a:rPr lang="ru-RU" sz="2200" b="1" baseline="0" dirty="0">
              <a:solidFill>
                <a:schemeClr val="bg1"/>
              </a:solidFill>
            </a:rPr>
            <a:t> помощь из областного и федерального бюджетов получает </a:t>
          </a:r>
        </a:p>
        <a:p xmlns:a="http://schemas.openxmlformats.org/drawingml/2006/main">
          <a:pPr algn="ctr"/>
          <a:r>
            <a:rPr lang="ru-RU" sz="2200" b="1" baseline="0" dirty="0">
              <a:solidFill>
                <a:schemeClr val="bg1"/>
              </a:solidFill>
            </a:rPr>
            <a:t>Тонкинский муниципальный район, тыс</a:t>
          </a:r>
          <a:r>
            <a:rPr lang="ru-RU" sz="2200" b="1" baseline="0" dirty="0" smtClean="0">
              <a:solidFill>
                <a:schemeClr val="bg1"/>
              </a:solidFill>
            </a:rPr>
            <a:t>. руб</a:t>
          </a:r>
          <a:r>
            <a:rPr lang="ru-RU" sz="2200" b="1" baseline="0" dirty="0">
              <a:solidFill>
                <a:schemeClr val="bg1"/>
              </a:solidFill>
            </a:rPr>
            <a:t>.</a:t>
          </a:r>
          <a:endParaRPr lang="ru-RU" sz="2200" b="1" dirty="0">
            <a:solidFill>
              <a:schemeClr val="bg1"/>
            </a:solidFill>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0.11321</cdr:x>
      <cdr:y>0.03179</cdr:y>
    </cdr:from>
    <cdr:to>
      <cdr:x>0.91785</cdr:x>
      <cdr:y>0.08564</cdr:y>
    </cdr:to>
    <cdr:sp macro="" textlink="">
      <cdr:nvSpPr>
        <cdr:cNvPr id="2" name="object 10"/>
        <cdr:cNvSpPr>
          <a:spLocks xmlns:a="http://schemas.openxmlformats.org/drawingml/2006/main" noChangeArrowheads="1"/>
        </cdr:cNvSpPr>
      </cdr:nvSpPr>
      <cdr:spPr bwMode="auto">
        <a:xfrm xmlns:a="http://schemas.openxmlformats.org/drawingml/2006/main">
          <a:off x="1050894" y="218016"/>
          <a:ext cx="7469229" cy="369332"/>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0.16975</cdr:x>
      <cdr:y>0.04227</cdr:y>
    </cdr:from>
    <cdr:to>
      <cdr:x>0.83708</cdr:x>
      <cdr:y>0.14476</cdr:y>
    </cdr:to>
    <cdr:sp macro="" textlink="">
      <cdr:nvSpPr>
        <cdr:cNvPr id="3" name="object 10"/>
        <cdr:cNvSpPr>
          <a:spLocks xmlns:a="http://schemas.openxmlformats.org/drawingml/2006/main" noChangeArrowheads="1"/>
        </cdr:cNvSpPr>
      </cdr:nvSpPr>
      <cdr:spPr bwMode="auto">
        <a:xfrm xmlns:a="http://schemas.openxmlformats.org/drawingml/2006/main">
          <a:off x="1656184" y="315416"/>
          <a:ext cx="6510851" cy="764703"/>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smtClean="0">
              <a:solidFill>
                <a:schemeClr val="bg1"/>
              </a:solidFill>
              <a:effectLst/>
              <a:latin typeface="Arial" panose="020B0604020202020204" pitchFamily="34" charset="0"/>
              <a:cs typeface="Arial" panose="020B0604020202020204" pitchFamily="34" charset="0"/>
            </a:rPr>
            <a:t>Структура расходов по разделам </a:t>
          </a:r>
        </a:p>
        <a:p xmlns:a="http://schemas.openxmlformats.org/drawingml/2006/main">
          <a:pPr algn="ctr" rtl="0" eaLnBrk="1" fontAlgn="base" latinLnBrk="0" hangingPunct="1"/>
          <a:r>
            <a:rPr lang="ru-RU" sz="2400" b="1" dirty="0" smtClean="0">
              <a:solidFill>
                <a:schemeClr val="bg1"/>
              </a:solidFill>
              <a:effectLst/>
              <a:latin typeface="Arial" panose="020B0604020202020204" pitchFamily="34" charset="0"/>
              <a:cs typeface="Arial" panose="020B0604020202020204" pitchFamily="34" charset="0"/>
            </a:rPr>
            <a:t>в 2022 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0.23942</cdr:x>
      <cdr:y>0.00833</cdr:y>
    </cdr:from>
    <cdr:to>
      <cdr:x>0.79208</cdr:x>
      <cdr:y>0.08493</cdr:y>
    </cdr:to>
    <cdr:sp macro="" textlink="">
      <cdr:nvSpPr>
        <cdr:cNvPr id="3" name="object 10"/>
        <cdr:cNvSpPr>
          <a:spLocks xmlns:a="http://schemas.openxmlformats.org/drawingml/2006/main" noChangeArrowheads="1"/>
        </cdr:cNvSpPr>
      </cdr:nvSpPr>
      <cdr:spPr bwMode="auto">
        <a:xfrm xmlns:a="http://schemas.openxmlformats.org/drawingml/2006/main">
          <a:off x="2222500" y="50809"/>
          <a:ext cx="5130132" cy="467218"/>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0.19288</cdr:x>
      <cdr:y>0.00651</cdr:y>
    </cdr:from>
    <cdr:to>
      <cdr:x>0.83644</cdr:x>
      <cdr:y>0.05171</cdr:y>
    </cdr:to>
    <cdr:sp macro="" textlink="">
      <cdr:nvSpPr>
        <cdr:cNvPr id="4" name="object 10"/>
        <cdr:cNvSpPr>
          <a:spLocks xmlns:a="http://schemas.openxmlformats.org/drawingml/2006/main" noChangeArrowheads="1"/>
        </cdr:cNvSpPr>
      </cdr:nvSpPr>
      <cdr:spPr bwMode="auto">
        <a:xfrm xmlns:a="http://schemas.openxmlformats.org/drawingml/2006/main">
          <a:off x="1763687" y="44623"/>
          <a:ext cx="5884713" cy="30998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a:solidFill>
                <a:schemeClr val="bg1"/>
              </a:solidFill>
              <a:effectLst/>
              <a:latin typeface="Arial" panose="020B0604020202020204" pitchFamily="34" charset="0"/>
              <a:cs typeface="Arial" panose="020B0604020202020204" pitchFamily="34" charset="0"/>
            </a:rPr>
            <a:t>Структура расходов по разделам в </a:t>
          </a:r>
          <a:r>
            <a:rPr lang="ru-RU" sz="2400" b="1" dirty="0" smtClean="0">
              <a:solidFill>
                <a:schemeClr val="bg1"/>
              </a:solidFill>
              <a:effectLst/>
              <a:latin typeface="Arial" panose="020B0604020202020204" pitchFamily="34" charset="0"/>
              <a:cs typeface="Arial" panose="020B0604020202020204" pitchFamily="34" charset="0"/>
            </a:rPr>
            <a:t>2023 </a:t>
          </a:r>
          <a:r>
            <a:rPr lang="ru-RU" sz="2400" b="1" dirty="0">
              <a:solidFill>
                <a:schemeClr val="bg1"/>
              </a:solidFill>
              <a:effectLst/>
              <a:latin typeface="Arial" panose="020B0604020202020204" pitchFamily="34" charset="0"/>
              <a:cs typeface="Arial" panose="020B0604020202020204" pitchFamily="34" charset="0"/>
            </a:rPr>
            <a:t>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0.23942</cdr:x>
      <cdr:y>0.00833</cdr:y>
    </cdr:from>
    <cdr:to>
      <cdr:x>0.77388</cdr:x>
      <cdr:y>0.08493</cdr:y>
    </cdr:to>
    <cdr:sp macro="" textlink="">
      <cdr:nvSpPr>
        <cdr:cNvPr id="3" name="object 10"/>
        <cdr:cNvSpPr>
          <a:spLocks xmlns:a="http://schemas.openxmlformats.org/drawingml/2006/main" noChangeArrowheads="1"/>
        </cdr:cNvSpPr>
      </cdr:nvSpPr>
      <cdr:spPr bwMode="auto">
        <a:xfrm xmlns:a="http://schemas.openxmlformats.org/drawingml/2006/main">
          <a:off x="2223951" y="50793"/>
          <a:ext cx="4964575" cy="467079"/>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dirty="0">
            <a:effectLst/>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0.17642</cdr:x>
      <cdr:y>0.04931</cdr:y>
    </cdr:from>
    <cdr:to>
      <cdr:x>0.84248</cdr:x>
      <cdr:y>0.11918</cdr:y>
    </cdr:to>
    <cdr:sp macro="" textlink="">
      <cdr:nvSpPr>
        <cdr:cNvPr id="2" name="object 10"/>
        <cdr:cNvSpPr>
          <a:spLocks xmlns:a="http://schemas.openxmlformats.org/drawingml/2006/main" noChangeArrowheads="1"/>
        </cdr:cNvSpPr>
      </cdr:nvSpPr>
      <cdr:spPr bwMode="auto">
        <a:xfrm xmlns:a="http://schemas.openxmlformats.org/drawingml/2006/main">
          <a:off x="1637632" y="300789"/>
          <a:ext cx="6182894" cy="426118"/>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0.19288</cdr:x>
      <cdr:y>0.00651</cdr:y>
    </cdr:from>
    <cdr:to>
      <cdr:x>0.83644</cdr:x>
      <cdr:y>0.05171</cdr:y>
    </cdr:to>
    <cdr:sp macro="" textlink="">
      <cdr:nvSpPr>
        <cdr:cNvPr id="3" name="object 10"/>
        <cdr:cNvSpPr>
          <a:spLocks xmlns:a="http://schemas.openxmlformats.org/drawingml/2006/main" noChangeArrowheads="1"/>
        </cdr:cNvSpPr>
      </cdr:nvSpPr>
      <cdr:spPr bwMode="auto">
        <a:xfrm xmlns:a="http://schemas.openxmlformats.org/drawingml/2006/main">
          <a:off x="1763688" y="44624"/>
          <a:ext cx="5884712" cy="30998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a:solidFill>
                <a:schemeClr val="bg1"/>
              </a:solidFill>
              <a:effectLst/>
              <a:latin typeface="Arial" panose="020B0604020202020204" pitchFamily="34" charset="0"/>
              <a:cs typeface="Arial" panose="020B0604020202020204" pitchFamily="34" charset="0"/>
            </a:rPr>
            <a:t>Структура расходов по разделам в </a:t>
          </a:r>
          <a:r>
            <a:rPr lang="ru-RU" sz="2400" b="1" dirty="0" smtClean="0">
              <a:solidFill>
                <a:schemeClr val="bg1"/>
              </a:solidFill>
              <a:effectLst/>
              <a:latin typeface="Arial" panose="020B0604020202020204" pitchFamily="34" charset="0"/>
              <a:cs typeface="Arial" panose="020B0604020202020204" pitchFamily="34" charset="0"/>
            </a:rPr>
            <a:t>2024 </a:t>
          </a:r>
          <a:r>
            <a:rPr lang="ru-RU" sz="2400" b="1" dirty="0">
              <a:solidFill>
                <a:schemeClr val="bg1"/>
              </a:solidFill>
              <a:effectLst/>
              <a:latin typeface="Arial" panose="020B0604020202020204" pitchFamily="34" charset="0"/>
              <a:cs typeface="Arial" panose="020B0604020202020204" pitchFamily="34" charset="0"/>
            </a:rPr>
            <a:t>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0.17116</cdr:x>
      <cdr:y>0.0453</cdr:y>
    </cdr:from>
    <cdr:to>
      <cdr:x>0.83722</cdr:x>
      <cdr:y>0.11517</cdr:y>
    </cdr:to>
    <cdr:sp macro="" textlink="">
      <cdr:nvSpPr>
        <cdr:cNvPr id="2" name="object 10"/>
        <cdr:cNvSpPr>
          <a:spLocks xmlns:a="http://schemas.openxmlformats.org/drawingml/2006/main" noChangeArrowheads="1"/>
        </cdr:cNvSpPr>
      </cdr:nvSpPr>
      <cdr:spPr bwMode="auto">
        <a:xfrm xmlns:a="http://schemas.openxmlformats.org/drawingml/2006/main">
          <a:off x="1589904" y="276251"/>
          <a:ext cx="6186971" cy="42604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0.18272</cdr:x>
      <cdr:y>0.03699</cdr:y>
    </cdr:from>
    <cdr:to>
      <cdr:x>0.82628</cdr:x>
      <cdr:y>0.12016</cdr:y>
    </cdr:to>
    <cdr:sp macro="" textlink="">
      <cdr:nvSpPr>
        <cdr:cNvPr id="3" name="object 10"/>
        <cdr:cNvSpPr>
          <a:spLocks xmlns:a="http://schemas.openxmlformats.org/drawingml/2006/main" noChangeArrowheads="1"/>
        </cdr:cNvSpPr>
      </cdr:nvSpPr>
      <cdr:spPr bwMode="auto">
        <a:xfrm xmlns:a="http://schemas.openxmlformats.org/drawingml/2006/main">
          <a:off x="1697270" y="225551"/>
          <a:ext cx="5977971" cy="50714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endParaRPr lang="ru-RU" sz="2400" dirty="0">
            <a:solidFill>
              <a:schemeClr val="bg1"/>
            </a:solidFill>
            <a:effectLst/>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0.03031</cdr:x>
      <cdr:y>0</cdr:y>
    </cdr:from>
    <cdr:to>
      <cdr:x>0.9886</cdr:x>
      <cdr:y>0.92857</cdr:y>
    </cdr:to>
    <cdr:sp macro="" textlink="">
      <cdr:nvSpPr>
        <cdr:cNvPr id="4" name="Заголовок 1"/>
        <cdr:cNvSpPr>
          <a:spLocks xmlns:a="http://schemas.openxmlformats.org/drawingml/2006/main" noGrp="1"/>
        </cdr:cNvSpPr>
      </cdr:nvSpPr>
      <cdr:spPr bwMode="auto">
        <a:xfrm xmlns:a="http://schemas.openxmlformats.org/drawingml/2006/main">
          <a:off x="270638" y="0"/>
          <a:ext cx="8556563" cy="93610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ctr" anchorCtr="0" compatLnSpc="1">
          <a:prstTxWarp prst="textNoShape">
            <a:avLst/>
          </a:prstTxWarp>
          <a:noAutofit/>
        </a:bodyPr>
        <a:lstStyle xmlns:a="http://schemas.openxmlformats.org/drawingml/2006/main">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xmlns:a="http://schemas.openxmlformats.org/drawingml/2006/main">
          <a:r>
            <a:rPr lang="ru-RU" sz="2000" b="1" i="0"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физической культуры и спорта в Тонкинском муниципальном районе Нижегородской </a:t>
          </a:r>
          <a:r>
            <a:rPr lang="ru-RU" sz="2000" b="1" dirty="0" smtClean="0">
              <a:solidFill>
                <a:schemeClr val="bg1"/>
              </a:solidFill>
              <a:latin typeface="Arial" pitchFamily="34" charset="0"/>
              <a:cs typeface="Arial" pitchFamily="34" charset="0"/>
            </a:rPr>
            <a:t>области</a:t>
          </a:r>
          <a:r>
            <a:rPr lang="ru-RU" sz="2000" b="1" i="0" dirty="0" smtClean="0">
              <a:solidFill>
                <a:schemeClr val="bg1"/>
              </a:solidFill>
              <a:latin typeface="Arial" pitchFamily="34" charset="0"/>
              <a:cs typeface="Arial" pitchFamily="34" charset="0"/>
            </a:rPr>
            <a:t>».</a:t>
          </a:r>
          <a:endParaRPr lang="ru-RU" sz="2000" i="0" dirty="0">
            <a:solidFill>
              <a:schemeClr val="bg1"/>
            </a:solidFill>
            <a:latin typeface="Arial" pitchFamily="34" charset="0"/>
            <a:cs typeface="Arial"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0.1347</cdr:x>
      <cdr:y>0</cdr:y>
    </cdr:from>
    <cdr:to>
      <cdr:x>0.94956</cdr:x>
      <cdr:y>0.11391</cdr:y>
    </cdr:to>
    <cdr:sp macro="" textlink="">
      <cdr:nvSpPr>
        <cdr:cNvPr id="2" name="TextBox 1"/>
        <cdr:cNvSpPr txBox="1"/>
      </cdr:nvSpPr>
      <cdr:spPr>
        <a:xfrm xmlns:a="http://schemas.openxmlformats.org/drawingml/2006/main">
          <a:off x="1231697" y="0"/>
          <a:ext cx="7451080" cy="73779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endParaRPr lang="ru-RU" sz="2000" b="1" dirty="0">
            <a:solidFill>
              <a:srgbClr val="FF0000"/>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0.06688</cdr:x>
      <cdr:y>1.45815E-7</cdr:y>
    </cdr:from>
    <cdr:to>
      <cdr:x>0.92524</cdr:x>
      <cdr:y>0.164</cdr:y>
    </cdr:to>
    <cdr:sp macro="" textlink="">
      <cdr:nvSpPr>
        <cdr:cNvPr id="2" name="TextBox 1"/>
        <cdr:cNvSpPr txBox="1"/>
      </cdr:nvSpPr>
      <cdr:spPr>
        <a:xfrm xmlns:a="http://schemas.openxmlformats.org/drawingml/2006/main">
          <a:off x="611560" y="1"/>
          <a:ext cx="7848873" cy="11247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2000" b="1" dirty="0">
              <a:solidFill>
                <a:schemeClr val="bg1"/>
              </a:solidFill>
              <a:latin typeface="Arial" pitchFamily="34" charset="0"/>
              <a:cs typeface="Arial" pitchFamily="34" charset="0"/>
            </a:rPr>
            <a:t>Результаты</a:t>
          </a:r>
          <a:r>
            <a:rPr lang="ru-RU" sz="2000" b="1" baseline="0" dirty="0">
              <a:solidFill>
                <a:schemeClr val="bg1"/>
              </a:solidFill>
              <a:latin typeface="Arial" pitchFamily="34" charset="0"/>
              <a:cs typeface="Arial" pitchFamily="34" charset="0"/>
            </a:rPr>
            <a:t> оценки качества </a:t>
          </a:r>
          <a:r>
            <a:rPr lang="ru-RU" sz="2000" b="1" baseline="0" dirty="0" smtClean="0">
              <a:solidFill>
                <a:schemeClr val="bg1"/>
              </a:solidFill>
              <a:latin typeface="Arial" pitchFamily="34" charset="0"/>
              <a:cs typeface="Arial" pitchFamily="34" charset="0"/>
            </a:rPr>
            <a:t>управления финансами </a:t>
          </a:r>
          <a:r>
            <a:rPr lang="ru-RU" sz="2000" b="1" baseline="0" dirty="0">
              <a:solidFill>
                <a:schemeClr val="bg1"/>
              </a:solidFill>
              <a:latin typeface="Arial" pitchFamily="34" charset="0"/>
              <a:cs typeface="Arial" pitchFamily="34" charset="0"/>
            </a:rPr>
            <a:t>муниципальных </a:t>
          </a:r>
          <a:endParaRPr lang="ru-RU" sz="2000" b="1" baseline="0" dirty="0" smtClean="0">
            <a:solidFill>
              <a:schemeClr val="bg1"/>
            </a:solidFill>
            <a:latin typeface="Arial" pitchFamily="34" charset="0"/>
            <a:cs typeface="Arial" pitchFamily="34" charset="0"/>
          </a:endParaRPr>
        </a:p>
        <a:p xmlns:a="http://schemas.openxmlformats.org/drawingml/2006/main">
          <a:pPr algn="ctr"/>
          <a:r>
            <a:rPr lang="ru-RU" sz="2000" b="1" baseline="0" dirty="0" smtClean="0">
              <a:solidFill>
                <a:schemeClr val="bg1"/>
              </a:solidFill>
              <a:latin typeface="Arial" pitchFamily="34" charset="0"/>
              <a:cs typeface="Arial" pitchFamily="34" charset="0"/>
            </a:rPr>
            <a:t>районов и </a:t>
          </a:r>
          <a:r>
            <a:rPr lang="ru-RU" sz="2000" b="1" baseline="0" dirty="0">
              <a:solidFill>
                <a:schemeClr val="bg1"/>
              </a:solidFill>
              <a:latin typeface="Arial" pitchFamily="34" charset="0"/>
              <a:cs typeface="Arial" pitchFamily="34" charset="0"/>
            </a:rPr>
            <a:t>городских округов северной зоны Нижегородской</a:t>
          </a:r>
        </a:p>
        <a:p xmlns:a="http://schemas.openxmlformats.org/drawingml/2006/main">
          <a:pPr algn="ctr"/>
          <a:r>
            <a:rPr lang="ru-RU" sz="2000" b="1" baseline="0" dirty="0">
              <a:solidFill>
                <a:schemeClr val="bg1"/>
              </a:solidFill>
              <a:latin typeface="Arial" pitchFamily="34" charset="0"/>
              <a:cs typeface="Arial" pitchFamily="34" charset="0"/>
            </a:rPr>
            <a:t> области за </a:t>
          </a:r>
          <a:r>
            <a:rPr lang="ru-RU" sz="2000" b="1" baseline="0" dirty="0" smtClean="0">
              <a:solidFill>
                <a:schemeClr val="bg1"/>
              </a:solidFill>
              <a:latin typeface="Arial" pitchFamily="34" charset="0"/>
              <a:cs typeface="Arial" pitchFamily="34" charset="0"/>
            </a:rPr>
            <a:t>2020 год</a:t>
          </a:r>
          <a:endParaRPr lang="ru-RU" sz="2000" b="1" dirty="0">
            <a:solidFill>
              <a:schemeClr val="bg1"/>
            </a:solidFill>
            <a:latin typeface="Arial" pitchFamily="34" charset="0"/>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2125" cy="33972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2925" y="0"/>
            <a:ext cx="4302125" cy="339725"/>
          </a:xfrm>
          <a:prstGeom prst="rect">
            <a:avLst/>
          </a:prstGeom>
        </p:spPr>
        <p:txBody>
          <a:bodyPr vert="horz" lIns="91440" tIns="45720" rIns="91440" bIns="45720" rtlCol="0"/>
          <a:lstStyle>
            <a:lvl1pPr algn="r">
              <a:defRPr sz="1200"/>
            </a:lvl1pPr>
          </a:lstStyle>
          <a:p>
            <a:fld id="{0107C714-47B5-40A4-B870-6FF319C342CB}" type="datetimeFigureOut">
              <a:rPr lang="ru-RU" smtClean="0"/>
              <a:t>17.12.2021</a:t>
            </a:fld>
            <a:endParaRPr lang="ru-RU"/>
          </a:p>
        </p:txBody>
      </p:sp>
      <p:sp>
        <p:nvSpPr>
          <p:cNvPr id="4" name="Нижний колонтитул 3"/>
          <p:cNvSpPr>
            <a:spLocks noGrp="1"/>
          </p:cNvSpPr>
          <p:nvPr>
            <p:ph type="ftr" sz="quarter" idx="2"/>
          </p:nvPr>
        </p:nvSpPr>
        <p:spPr>
          <a:xfrm>
            <a:off x="0" y="6456363"/>
            <a:ext cx="4302125" cy="339725"/>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2925" y="6456363"/>
            <a:ext cx="4302125" cy="339725"/>
          </a:xfrm>
          <a:prstGeom prst="rect">
            <a:avLst/>
          </a:prstGeom>
        </p:spPr>
        <p:txBody>
          <a:bodyPr vert="horz" lIns="91440" tIns="45720" rIns="91440" bIns="45720" rtlCol="0" anchor="b"/>
          <a:lstStyle>
            <a:lvl1pPr algn="r">
              <a:defRPr sz="1200"/>
            </a:lvl1pPr>
          </a:lstStyle>
          <a:p>
            <a:fld id="{F7E7A884-168B-41D1-9D74-3B715B3EA767}" type="slidenum">
              <a:rPr lang="ru-RU" smtClean="0"/>
              <a:t>‹#›</a:t>
            </a:fld>
            <a:endParaRPr lang="ru-RU"/>
          </a:p>
        </p:txBody>
      </p:sp>
    </p:spTree>
    <p:extLst>
      <p:ext uri="{BB962C8B-B14F-4D97-AF65-F5344CB8AC3E}">
        <p14:creationId xmlns:p14="http://schemas.microsoft.com/office/powerpoint/2010/main" val="2311532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1" y="0"/>
            <a:ext cx="4301009" cy="340315"/>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defRPr sz="1300"/>
            </a:lvl1pPr>
          </a:lstStyle>
          <a:p>
            <a:pPr>
              <a:defRPr/>
            </a:pPr>
            <a:endParaRPr lang="ru-RU" dirty="0"/>
          </a:p>
        </p:txBody>
      </p:sp>
      <p:sp>
        <p:nvSpPr>
          <p:cNvPr id="83971" name="Rectangle 3"/>
          <p:cNvSpPr>
            <a:spLocks noGrp="1" noChangeArrowheads="1"/>
          </p:cNvSpPr>
          <p:nvPr>
            <p:ph type="dt" idx="1"/>
          </p:nvPr>
        </p:nvSpPr>
        <p:spPr bwMode="auto">
          <a:xfrm>
            <a:off x="5623341" y="0"/>
            <a:ext cx="4301009" cy="340315"/>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lgn="r">
              <a:defRPr sz="1300"/>
            </a:lvl1pPr>
          </a:lstStyle>
          <a:p>
            <a:pPr>
              <a:defRPr/>
            </a:pPr>
            <a:fld id="{DB3F1736-BEC8-47B0-BD96-CFE061D3C734}" type="datetimeFigureOut">
              <a:rPr lang="ru-RU"/>
              <a:pPr>
                <a:defRPr/>
              </a:pPr>
              <a:t>17.12.2021</a:t>
            </a:fld>
            <a:endParaRPr lang="ru-RU" dirty="0"/>
          </a:p>
        </p:txBody>
      </p:sp>
      <p:sp>
        <p:nvSpPr>
          <p:cNvPr id="19460" name="Rectangle 4"/>
          <p:cNvSpPr>
            <a:spLocks noGrp="1" noRot="1" noChangeAspect="1" noChangeArrowheads="1" noTextEdit="1"/>
          </p:cNvSpPr>
          <p:nvPr>
            <p:ph type="sldImg" idx="2"/>
          </p:nvPr>
        </p:nvSpPr>
        <p:spPr bwMode="auto">
          <a:xfrm>
            <a:off x="3263900" y="509588"/>
            <a:ext cx="3398838" cy="2547937"/>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992893" y="3228680"/>
            <a:ext cx="7940853" cy="3059600"/>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3974" name="Rectangle 6"/>
          <p:cNvSpPr>
            <a:spLocks noGrp="1" noChangeArrowheads="1"/>
          </p:cNvSpPr>
          <p:nvPr>
            <p:ph type="ftr" sz="quarter" idx="4"/>
          </p:nvPr>
        </p:nvSpPr>
        <p:spPr bwMode="auto">
          <a:xfrm>
            <a:off x="1" y="6456284"/>
            <a:ext cx="4301009" cy="340315"/>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defRPr sz="1300"/>
            </a:lvl1pPr>
          </a:lstStyle>
          <a:p>
            <a:pPr>
              <a:defRPr/>
            </a:pPr>
            <a:endParaRPr lang="ru-RU" dirty="0"/>
          </a:p>
        </p:txBody>
      </p:sp>
      <p:sp>
        <p:nvSpPr>
          <p:cNvPr id="83975" name="Rectangle 7"/>
          <p:cNvSpPr>
            <a:spLocks noGrp="1" noChangeArrowheads="1"/>
          </p:cNvSpPr>
          <p:nvPr>
            <p:ph type="sldNum" sz="quarter" idx="5"/>
          </p:nvPr>
        </p:nvSpPr>
        <p:spPr bwMode="auto">
          <a:xfrm>
            <a:off x="5623341" y="6456284"/>
            <a:ext cx="4301009" cy="340315"/>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lgn="r">
              <a:defRPr sz="1300"/>
            </a:lvl1pPr>
          </a:lstStyle>
          <a:p>
            <a:pPr>
              <a:defRPr/>
            </a:pPr>
            <a:fld id="{8B78B11D-CD4B-4AE3-A324-6A7162C0B01F}" type="slidenum">
              <a:rPr lang="ru-RU"/>
              <a:pPr>
                <a:defRPr/>
              </a:pPr>
              <a:t>‹#›</a:t>
            </a:fld>
            <a:endParaRPr lang="ru-RU" dirty="0"/>
          </a:p>
        </p:txBody>
      </p:sp>
    </p:spTree>
    <p:extLst>
      <p:ext uri="{BB962C8B-B14F-4D97-AF65-F5344CB8AC3E}">
        <p14:creationId xmlns:p14="http://schemas.microsoft.com/office/powerpoint/2010/main" val="10519990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29</a:t>
            </a:fld>
            <a:endParaRPr lang="ru-RU" dirty="0"/>
          </a:p>
        </p:txBody>
      </p:sp>
    </p:spTree>
    <p:extLst>
      <p:ext uri="{BB962C8B-B14F-4D97-AF65-F5344CB8AC3E}">
        <p14:creationId xmlns:p14="http://schemas.microsoft.com/office/powerpoint/2010/main" val="2713444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99C9B12-8237-4B7B-8361-46B43AC62718}" type="slidenum">
              <a:rPr lang="ru-RU" smtClean="0"/>
              <a:pPr/>
              <a:t>61</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65</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66</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67</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99C9B12-8237-4B7B-8361-46B43AC62718}" type="slidenum">
              <a:rPr lang="ru-RU" smtClean="0"/>
              <a:pPr/>
              <a:t>68</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84996" name="Номер слайда 1"/>
          <p:cNvSpPr txBox="1">
            <a:spLocks noGrp="1"/>
          </p:cNvSpPr>
          <p:nvPr/>
        </p:nvSpPr>
        <p:spPr bwMode="auto">
          <a:xfrm>
            <a:off x="5621696" y="6456324"/>
            <a:ext cx="4302625" cy="340264"/>
          </a:xfrm>
          <a:prstGeom prst="rect">
            <a:avLst/>
          </a:prstGeom>
          <a:noFill/>
          <a:ln w="9525">
            <a:noFill/>
            <a:miter lim="800000"/>
            <a:headEnd/>
            <a:tailEnd/>
          </a:ln>
        </p:spPr>
        <p:txBody>
          <a:bodyPr lIns="90443" tIns="45222" rIns="90443" bIns="45222" anchor="b"/>
          <a:lstStyle/>
          <a:p>
            <a:pPr algn="r"/>
            <a:fld id="{470422F7-E94C-4021-980B-1B9CF5AFCA29}" type="slidenum">
              <a:rPr lang="ru-RU" sz="1200">
                <a:latin typeface="Calibri" pitchFamily="34" charset="0"/>
              </a:rPr>
              <a:pPr algn="r"/>
              <a:t>90</a:t>
            </a:fld>
            <a:endParaRPr lang="ru-RU"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86020" name="Номер слайда 1"/>
          <p:cNvSpPr txBox="1">
            <a:spLocks noGrp="1"/>
          </p:cNvSpPr>
          <p:nvPr/>
        </p:nvSpPr>
        <p:spPr bwMode="auto">
          <a:xfrm>
            <a:off x="5621696" y="6456324"/>
            <a:ext cx="4302625" cy="340264"/>
          </a:xfrm>
          <a:prstGeom prst="rect">
            <a:avLst/>
          </a:prstGeom>
          <a:noFill/>
          <a:ln w="9525">
            <a:noFill/>
            <a:miter lim="800000"/>
            <a:headEnd/>
            <a:tailEnd/>
          </a:ln>
        </p:spPr>
        <p:txBody>
          <a:bodyPr lIns="90443" tIns="45222" rIns="90443" bIns="45222" anchor="b"/>
          <a:lstStyle/>
          <a:p>
            <a:pPr algn="r"/>
            <a:fld id="{AFF6BFB2-39B2-4141-A40E-614BA5AD9F2C}" type="slidenum">
              <a:rPr lang="ru-RU" sz="1200">
                <a:latin typeface="Calibri" pitchFamily="34" charset="0"/>
              </a:rPr>
              <a:pPr algn="r"/>
              <a:t>91</a:t>
            </a:fld>
            <a:endParaRPr lang="ru-RU"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1A56CA2-6DF9-479B-BD26-004AF565C683}"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225FFB34-444D-4AB9-A630-1EFB0D8BD880}"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7D7ED27-6997-44B5-87BC-C87CCE7549E7}"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D09FE2B1-2693-4413-81ED-EB62006A3346}"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FEF9A9E2-24D9-41B4-8845-D2949E83B557}"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1F1AC4F-3D8E-460E-9219-7F4D8B3C08FF}"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52CC9ED-B7EF-47B0-925E-E29832CAD427}"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59781636-49DA-48D2-A3E4-39D2F1AFB2C1}"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73524AE0-65CE-43BD-8520-A0CE119D4410}" type="datetimeFigureOut">
              <a:rPr lang="ru-RU"/>
              <a:pPr>
                <a:defRPr/>
              </a:pPr>
              <a:t>17.12.2021</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C42FEDB8-BCE1-4F41-ADD4-566D13402D73}"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4FFE7D0-D314-459D-B4A1-F54C4FDED79E}" type="datetimeFigureOut">
              <a:rPr lang="ru-RU"/>
              <a:pPr>
                <a:defRPr/>
              </a:pPr>
              <a:t>17.12.2021</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F1F77DD6-F86B-42EF-9A29-0CC1549E401A}"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10902E7-B4FB-4B57-8F01-2497241F5F1D}" type="datetimeFigureOut">
              <a:rPr lang="ru-RU"/>
              <a:pPr>
                <a:defRPr/>
              </a:pPr>
              <a:t>17.12.2021</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AC93D7A0-CB53-4A58-A0E9-EC5DA9C5267B}"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50FDE4E-DAE5-44FA-8D9F-3A094A3E2C96}"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D7CDF38A-8445-4685-9CBF-1580DE60641A}"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E0DB021-17FD-4DE6-83EA-6EACB2B96B19}"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8FDD214B-9197-435D-B74E-B91D4ECB18F6}"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1CA77E0-CB5A-4CA4-ADBC-14ACB44DCD9C}"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73E637D-3A5A-4D15-B12F-5DB0357DD301}"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6272E47-9F9F-485E-B39A-C7EA1844BE22}"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2CFE8BA0-81AE-4EFD-AC8D-9F355F108535}"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648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Содержимое 4"/>
          <p:cNvSpPr>
            <a:spLocks noGrp="1"/>
          </p:cNvSpPr>
          <p:nvPr>
            <p:ph sz="quarter" idx="3"/>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Содержимое 5"/>
          <p:cNvSpPr>
            <a:spLocks noGrp="1"/>
          </p:cNvSpPr>
          <p:nvPr>
            <p:ph sz="quarter" idx="4"/>
          </p:nvPr>
        </p:nvSpPr>
        <p:spPr>
          <a:xfrm>
            <a:off x="4648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DE2A111-0A5D-4688-859A-02408131A772}" type="datetimeFigureOut">
              <a:rPr lang="ru-RU"/>
              <a:pPr>
                <a:defRPr/>
              </a:pPr>
              <a:t>17.12.2021</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D7185EA5-9DC1-4CD3-8212-75B42FA0CC48}" type="slidenum">
              <a:rPr lang="ru-RU"/>
              <a:pPr>
                <a:defRPr/>
              </a:pPr>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Содержимое 4"/>
          <p:cNvSpPr>
            <a:spLocks noGrp="1"/>
          </p:cNvSpPr>
          <p:nvPr>
            <p:ph sz="half" idx="3"/>
          </p:nvPr>
        </p:nvSpPr>
        <p:spPr>
          <a:xfrm>
            <a:off x="4648200" y="1600202"/>
            <a:ext cx="4038600" cy="4525963"/>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Дата 3"/>
          <p:cNvSpPr>
            <a:spLocks noGrp="1"/>
          </p:cNvSpPr>
          <p:nvPr>
            <p:ph type="dt" sz="half" idx="10"/>
          </p:nvPr>
        </p:nvSpPr>
        <p:spPr/>
        <p:txBody>
          <a:bodyPr/>
          <a:lstStyle>
            <a:lvl1pPr>
              <a:defRPr/>
            </a:lvl1pPr>
          </a:lstStyle>
          <a:p>
            <a:pPr>
              <a:defRPr/>
            </a:pPr>
            <a:fld id="{4543C691-6C61-4830-BFFC-E1A005C544FA}" type="datetimeFigureOut">
              <a:rPr lang="ru-RU"/>
              <a:pPr>
                <a:defRPr/>
              </a:pPr>
              <a:t>17.12.2021</a:t>
            </a:fld>
            <a:endParaRPr lang="ru-RU" dirty="0"/>
          </a:p>
        </p:txBody>
      </p:sp>
      <p:sp>
        <p:nvSpPr>
          <p:cNvPr id="7" name="Нижний колонтитул 4"/>
          <p:cNvSpPr>
            <a:spLocks noGrp="1"/>
          </p:cNvSpPr>
          <p:nvPr>
            <p:ph type="ftr" sz="quarter" idx="11"/>
          </p:nvPr>
        </p:nvSpPr>
        <p:spPr/>
        <p:txBody>
          <a:bodyPr/>
          <a:lstStyle>
            <a:lvl1pPr>
              <a:defRPr/>
            </a:lvl1pPr>
          </a:lstStyle>
          <a:p>
            <a:pPr>
              <a:defRPr/>
            </a:pPr>
            <a:endParaRPr lang="ru-RU" dirty="0"/>
          </a:p>
        </p:txBody>
      </p:sp>
      <p:sp>
        <p:nvSpPr>
          <p:cNvPr id="8" name="Номер слайда 5"/>
          <p:cNvSpPr>
            <a:spLocks noGrp="1"/>
          </p:cNvSpPr>
          <p:nvPr>
            <p:ph type="sldNum" sz="quarter" idx="12"/>
          </p:nvPr>
        </p:nvSpPr>
        <p:spPr/>
        <p:txBody>
          <a:bodyPr/>
          <a:lstStyle>
            <a:lvl1pPr>
              <a:defRPr/>
            </a:lvl1pPr>
          </a:lstStyle>
          <a:p>
            <a:pPr>
              <a:defRPr/>
            </a:pPr>
            <a:fld id="{60902145-ABD9-4539-90E2-395CA1535F74}" type="slidenum">
              <a:rPr lang="ru-RU"/>
              <a:pPr>
                <a:defRPr/>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Таблица 2"/>
          <p:cNvSpPr>
            <a:spLocks noGrp="1"/>
          </p:cNvSpPr>
          <p:nvPr>
            <p:ph type="tbl"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0EE20F95-2549-4E02-97CF-1386ADA6B1C6}"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C347038E-C65F-48BF-B509-69F7D23C699E}" type="slidenum">
              <a:rPr lang="ru-RU"/>
              <a:pPr>
                <a:defRPr/>
              </a:pPr>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reserve="1">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Текст 4"/>
          <p:cNvSpPr>
            <a:spLocks noGrp="1"/>
          </p:cNvSpPr>
          <p:nvPr>
            <p:ph type="body" sz="half" idx="3"/>
          </p:nvPr>
        </p:nvSpPr>
        <p:spPr>
          <a:xfrm>
            <a:off x="4648200" y="1600202"/>
            <a:ext cx="4038600" cy="4525963"/>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Дата 3"/>
          <p:cNvSpPr>
            <a:spLocks noGrp="1"/>
          </p:cNvSpPr>
          <p:nvPr>
            <p:ph type="dt" sz="half" idx="10"/>
          </p:nvPr>
        </p:nvSpPr>
        <p:spPr/>
        <p:txBody>
          <a:bodyPr/>
          <a:lstStyle>
            <a:lvl1pPr>
              <a:defRPr/>
            </a:lvl1pPr>
          </a:lstStyle>
          <a:p>
            <a:pPr>
              <a:defRPr/>
            </a:pPr>
            <a:fld id="{8F577BC1-8532-4B94-968E-6F8F8E943271}" type="datetimeFigureOut">
              <a:rPr lang="ru-RU"/>
              <a:pPr>
                <a:defRPr/>
              </a:pPr>
              <a:t>17.12.2021</a:t>
            </a:fld>
            <a:endParaRPr lang="ru-RU" dirty="0"/>
          </a:p>
        </p:txBody>
      </p:sp>
      <p:sp>
        <p:nvSpPr>
          <p:cNvPr id="7" name="Нижний колонтитул 4"/>
          <p:cNvSpPr>
            <a:spLocks noGrp="1"/>
          </p:cNvSpPr>
          <p:nvPr>
            <p:ph type="ftr" sz="quarter" idx="11"/>
          </p:nvPr>
        </p:nvSpPr>
        <p:spPr/>
        <p:txBody>
          <a:bodyPr/>
          <a:lstStyle>
            <a:lvl1pPr>
              <a:defRPr/>
            </a:lvl1pPr>
          </a:lstStyle>
          <a:p>
            <a:pPr>
              <a:defRPr/>
            </a:pPr>
            <a:endParaRPr lang="ru-RU" dirty="0"/>
          </a:p>
        </p:txBody>
      </p:sp>
      <p:sp>
        <p:nvSpPr>
          <p:cNvPr id="8" name="Номер слайда 5"/>
          <p:cNvSpPr>
            <a:spLocks noGrp="1"/>
          </p:cNvSpPr>
          <p:nvPr>
            <p:ph type="sldNum" sz="quarter" idx="12"/>
          </p:nvPr>
        </p:nvSpPr>
        <p:spPr/>
        <p:txBody>
          <a:bodyPr/>
          <a:lstStyle>
            <a:lvl1pPr>
              <a:defRPr/>
            </a:lvl1pPr>
          </a:lstStyle>
          <a:p>
            <a:pPr>
              <a:defRPr/>
            </a:pPr>
            <a:fld id="{0638C621-8BA0-4FC1-96E6-24255058C726}" type="slidenum">
              <a:rPr lang="ru-RU"/>
              <a:pPr>
                <a:defRPr/>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Диаграмма 2"/>
          <p:cNvSpPr>
            <a:spLocks noGrp="1"/>
          </p:cNvSpPr>
          <p:nvPr>
            <p:ph type="chart"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AD675745-BEE1-49BF-84CB-6DD06D26983E}"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BB05D6A0-782C-4E98-BD84-ED93A9158BCB}" type="slidenum">
              <a:rPr lang="ru-RU"/>
              <a:pPr>
                <a:defRPr/>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Рисунок SmartArt 2"/>
          <p:cNvSpPr>
            <a:spLocks noGrp="1"/>
          </p:cNvSpPr>
          <p:nvPr>
            <p:ph type="dgm"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DA81582C-E5D7-42BF-8098-BC93C4FC3371}"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8E65FA9-9AE2-4DB2-B270-27D5C09037F3}" type="slidenum">
              <a:rPr lang="ru-RU"/>
              <a:pPr>
                <a:defRPr/>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12/17/2021</a:t>
            </a:fld>
            <a:endParaRPr lang="en-US" dirty="0" smtClean="0"/>
          </a:p>
        </p:txBody>
      </p:sp>
      <p:sp>
        <p:nvSpPr>
          <p:cNvPr id="4" name="Holder 4"/>
          <p:cNvSpPr>
            <a:spLocks noGrp="1"/>
          </p:cNvSpPr>
          <p:nvPr>
            <p:ph type="sldNum" sz="quarter" idx="7"/>
          </p:nvPr>
        </p:nvSpPr>
        <p:spPr/>
        <p:txBody>
          <a:bodyPr lIns="0" tIns="0" rIns="0" bIns="0"/>
          <a:lstStyle>
            <a:lvl1pPr marL="95386">
              <a:lnSpc>
                <a:spcPct val="100000"/>
              </a:lnSpc>
              <a:defRPr/>
            </a:lvl1pPr>
          </a:lstStyle>
          <a:p>
            <a:fld id="{81D60167-4931-47E6-BA6A-407CBD079E47}" type="slidenum">
              <a:rPr lang="ru-RU" sz="1100" b="1" smtClean="0">
                <a:solidFill>
                  <a:srgbClr val="21254E"/>
                </a:solidFill>
                <a:latin typeface="Constantia"/>
                <a:cs typeface="Constantia"/>
              </a:rPr>
              <a:pPr/>
              <a:t>‹#›</a:t>
            </a:fld>
            <a:endParaRPr lang="ru-RU" sz="1100" dirty="0">
              <a:latin typeface="Constantia"/>
              <a:cs typeface="Constanti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print">
            <a:lum/>
          </a:blip>
          <a:srcRect/>
          <a:stretch>
            <a:fillRect t="-1000" b="-1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8256281-6B67-4F1D-850F-F7D9CFAD28B0}" type="datetimeFigureOut">
              <a:rPr lang="ru-RU"/>
              <a:pPr>
                <a:defRPr/>
              </a:pPr>
              <a:t>17.12.2021</a:t>
            </a:fld>
            <a:endParaRPr lang="ru-RU" dirty="0"/>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A59564D-0C21-48C5-AD53-1D28059B3123}"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 Id="rId5" Type="http://schemas.openxmlformats.org/officeDocument/2006/relationships/chart" Target="../charts/chart8.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chart" Target="../charts/chart25.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P1515"/><Relationship Id="rId2" Type="http://schemas.openxmlformats.org/officeDocument/2006/relationships/hyperlink" Target="consultantplus://offline/ref=88F0ED16184281189A80B84BCE83C08B78C33C953F781D58272A1AC3A214798D288A8AC98DFBEF7BD43FD3DC7CA125M" TargetMode="Externa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7.xml"/><Relationship Id="rId4" Type="http://schemas.openxmlformats.org/officeDocument/2006/relationships/chart" Target="../charts/chart31.xml"/></Relationships>
</file>

<file path=ppt/slides/_rels/slide4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7.xml"/><Relationship Id="rId4" Type="http://schemas.openxmlformats.org/officeDocument/2006/relationships/chart" Target="../charts/chart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chart" Target="../charts/chart35.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chart" Target="../charts/chart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chart" Target="../charts/chart41.xml"/><Relationship Id="rId4" Type="http://schemas.openxmlformats.org/officeDocument/2006/relationships/chart" Target="../charts/chart40.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2.xml"/><Relationship Id="rId5" Type="http://schemas.openxmlformats.org/officeDocument/2006/relationships/hyperlink" Target="http://mf.nnov.ru/JavaScript'%20type='text/javascript'%3e%20%3c!--%20var%20prefix%20=%20'mailto:';%20var%20suffix%20=%20'';%20var%20attribs%20=%20'';%20var%20path%20=%20'hr'%20+%20'ef'%20+%20'=';%20var%20addy46399%20=%20'official'%20+%20'@';%20addy46399%20=%20addy46399%20+%20'fin'%20+%20'.'%20+%20'kreml'%20+%20'.'%20+%20'nnov'%20+%20'.'%20+%20'ru';%20document.write(%20'%3ca%20'%20+%20path%20+%20'/''%20+%20prefix%20+%20addy46399%20+%20suffix%20+%20'/''%20+%20attribs%20+%20'%3e'%20);%20document.write(%20addy46399%20);%20document.write(%20'%3c/a%3e'%20);%20/--%3e%20%3c/script%3e%3cscript%20language='JavaScript'%20type='text/javascript'%3e%20%3c!--%20document.write(%20'%3cspan%20style=/'display:%20none;/'%3e'%20);%20/--%3e%20%3c/script%3e&#1069;&#1090;&#1086;&#1090;%20e-mail%20&#1072;&#1076;&#1088;&#1077;&#1089;%20&#1079;&#1072;&#1097;&#1080;&#1097;&#1077;&#1085;%20&#1086;&#1090;%20&#1089;&#1087;&#1072;&#1084;-&#1073;&#1086;&#1090;&#1086;&#1074;,%20&#1076;&#1083;&#1103;%20&#1077;&#1075;&#1086;%20&#1087;&#1088;&#1086;&#1089;&#1084;&#1086;&#1090;&#1088;&#1072;%20&#1091;%20&#1042;&#1072;&#1089;%20&#1076;&#1086;&#1083;&#1078;&#1077;&#1085;%20&#1073;&#1099;&#1090;&#1100;%20&#1074;&#1082;&#1083;&#1102;&#1095;&#1077;&#1085;%20Javascript%20%3cscript%20language='JavaScript'%20type='text/javascript'%3e%20%3c!--%20document.write(%20'%3c/'%20);%20document.write(%20'span%3e" TargetMode="External"/><Relationship Id="rId4" Type="http://schemas.openxmlformats.org/officeDocument/2006/relationships/hyperlink" Target="http://www.government-nnov.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txBox="1"/>
          <p:nvPr/>
        </p:nvSpPr>
        <p:spPr>
          <a:xfrm>
            <a:off x="2323845" y="4643447"/>
            <a:ext cx="4468495" cy="1751762"/>
          </a:xfrm>
          <a:prstGeom prst="rect">
            <a:avLst/>
          </a:prstGeom>
        </p:spPr>
        <p:txBody>
          <a:bodyPr vert="horz" wrap="square" lIns="0" tIns="0" rIns="0" bIns="0" rtlCol="0">
            <a:spAutoFit/>
          </a:bodyPr>
          <a:lstStyle/>
          <a:p>
            <a:pPr marL="14604">
              <a:lnSpc>
                <a:spcPct val="100000"/>
              </a:lnSpc>
            </a:pPr>
            <a:r>
              <a:rPr sz="2800" b="1" spc="-15" dirty="0">
                <a:solidFill>
                  <a:srgbClr val="0000FF"/>
                </a:solidFill>
                <a:latin typeface="Constantia"/>
                <a:cs typeface="Constantia"/>
              </a:rPr>
              <a:t>Б</a:t>
            </a:r>
            <a:r>
              <a:rPr sz="2800" b="1" spc="-185" dirty="0">
                <a:solidFill>
                  <a:srgbClr val="0000FF"/>
                </a:solidFill>
                <a:latin typeface="Constantia"/>
                <a:cs typeface="Constantia"/>
              </a:rPr>
              <a:t>Ю</a:t>
            </a:r>
            <a:r>
              <a:rPr sz="2800" b="1" spc="-25" dirty="0">
                <a:solidFill>
                  <a:srgbClr val="0000FF"/>
                </a:solidFill>
                <a:latin typeface="Constantia"/>
                <a:cs typeface="Constantia"/>
              </a:rPr>
              <a:t>ДЖЕТ</a:t>
            </a:r>
            <a:r>
              <a:rPr sz="2800" b="1" spc="-110" dirty="0">
                <a:solidFill>
                  <a:srgbClr val="0000FF"/>
                </a:solidFill>
                <a:latin typeface="Constantia"/>
                <a:cs typeface="Constantia"/>
              </a:rPr>
              <a:t> </a:t>
            </a:r>
            <a:r>
              <a:rPr sz="2800" b="1" spc="-25" dirty="0">
                <a:solidFill>
                  <a:srgbClr val="0000FF"/>
                </a:solidFill>
                <a:latin typeface="Constantia"/>
                <a:cs typeface="Constantia"/>
              </a:rPr>
              <a:t>ДЛЯ</a:t>
            </a:r>
            <a:r>
              <a:rPr sz="2800" b="1" spc="25" dirty="0">
                <a:solidFill>
                  <a:srgbClr val="0000FF"/>
                </a:solidFill>
                <a:latin typeface="Constantia"/>
                <a:cs typeface="Constantia"/>
              </a:rPr>
              <a:t> </a:t>
            </a:r>
            <a:r>
              <a:rPr sz="2800" b="1" spc="-20" dirty="0">
                <a:solidFill>
                  <a:srgbClr val="0000FF"/>
                </a:solidFill>
                <a:latin typeface="Constantia"/>
                <a:cs typeface="Constantia"/>
              </a:rPr>
              <a:t>Г</a:t>
            </a:r>
            <a:r>
              <a:rPr sz="2800" b="1" spc="-215" dirty="0">
                <a:solidFill>
                  <a:srgbClr val="0000FF"/>
                </a:solidFill>
                <a:latin typeface="Constantia"/>
                <a:cs typeface="Constantia"/>
              </a:rPr>
              <a:t>Р</a:t>
            </a:r>
            <a:r>
              <a:rPr sz="2800" b="1" spc="-25" dirty="0">
                <a:solidFill>
                  <a:srgbClr val="0000FF"/>
                </a:solidFill>
                <a:latin typeface="Constantia"/>
                <a:cs typeface="Constantia"/>
              </a:rPr>
              <a:t>АЖ</a:t>
            </a:r>
            <a:r>
              <a:rPr sz="2800" b="1" spc="50" dirty="0">
                <a:solidFill>
                  <a:srgbClr val="0000FF"/>
                </a:solidFill>
                <a:latin typeface="Constantia"/>
                <a:cs typeface="Constantia"/>
              </a:rPr>
              <a:t>Д</a:t>
            </a:r>
            <a:r>
              <a:rPr sz="2800" b="1" spc="-25" dirty="0">
                <a:solidFill>
                  <a:srgbClr val="0000FF"/>
                </a:solidFill>
                <a:latin typeface="Constantia"/>
                <a:cs typeface="Constantia"/>
              </a:rPr>
              <a:t>АН</a:t>
            </a:r>
            <a:endParaRPr sz="2800" dirty="0">
              <a:solidFill>
                <a:srgbClr val="0000FF"/>
              </a:solidFill>
              <a:latin typeface="Constantia"/>
              <a:cs typeface="Constantia"/>
            </a:endParaRPr>
          </a:p>
          <a:p>
            <a:pPr>
              <a:lnSpc>
                <a:spcPts val="700"/>
              </a:lnSpc>
              <a:spcBef>
                <a:spcPts val="47"/>
              </a:spcBef>
            </a:pPr>
            <a:endParaRPr sz="700" dirty="0">
              <a:solidFill>
                <a:srgbClr val="0000FF"/>
              </a:solidFill>
            </a:endParaRPr>
          </a:p>
          <a:p>
            <a:pPr marR="229870" algn="ctr">
              <a:lnSpc>
                <a:spcPct val="100000"/>
              </a:lnSpc>
            </a:pPr>
            <a:r>
              <a:rPr sz="2000" b="1" dirty="0" err="1">
                <a:solidFill>
                  <a:srgbClr val="0000FF"/>
                </a:solidFill>
                <a:latin typeface="Times New Roman"/>
                <a:cs typeface="Times New Roman"/>
              </a:rPr>
              <a:t>по</a:t>
            </a:r>
            <a:r>
              <a:rPr sz="2000" b="1" dirty="0">
                <a:solidFill>
                  <a:srgbClr val="0000FF"/>
                </a:solidFill>
                <a:latin typeface="Times New Roman"/>
                <a:cs typeface="Times New Roman"/>
              </a:rPr>
              <a:t> </a:t>
            </a:r>
            <a:r>
              <a:rPr lang="ru-RU" sz="2000" b="1" spc="-5" dirty="0" smtClean="0">
                <a:solidFill>
                  <a:srgbClr val="0000FF"/>
                </a:solidFill>
                <a:latin typeface="Times New Roman"/>
                <a:cs typeface="Times New Roman"/>
              </a:rPr>
              <a:t>решению </a:t>
            </a:r>
            <a:r>
              <a:rPr lang="ru-RU" sz="2000" b="1" spc="-5" dirty="0" smtClean="0">
                <a:solidFill>
                  <a:srgbClr val="0000FF"/>
                </a:solidFill>
                <a:latin typeface="Times New Roman"/>
                <a:cs typeface="Times New Roman"/>
              </a:rPr>
              <a:t>Земского </a:t>
            </a:r>
            <a:r>
              <a:rPr lang="ru-RU" sz="2000" b="1" spc="-5" dirty="0" smtClean="0">
                <a:solidFill>
                  <a:srgbClr val="0000FF"/>
                </a:solidFill>
                <a:latin typeface="Times New Roman"/>
                <a:cs typeface="Times New Roman"/>
              </a:rPr>
              <a:t>собрания от 09.12.2021г. №66</a:t>
            </a:r>
            <a:endParaRPr sz="2000" dirty="0">
              <a:solidFill>
                <a:srgbClr val="0000FF"/>
              </a:solidFill>
              <a:latin typeface="Times New Roman"/>
              <a:cs typeface="Times New Roman"/>
            </a:endParaRPr>
          </a:p>
          <a:p>
            <a:pPr marL="12700">
              <a:lnSpc>
                <a:spcPct val="100000"/>
              </a:lnSpc>
            </a:pPr>
            <a:r>
              <a:rPr sz="2000" b="1" dirty="0">
                <a:solidFill>
                  <a:srgbClr val="0000FF"/>
                </a:solidFill>
                <a:latin typeface="Times New Roman"/>
                <a:cs typeface="Times New Roman"/>
              </a:rPr>
              <a:t>"</a:t>
            </a:r>
            <a:r>
              <a:rPr sz="2000" b="1" dirty="0" smtClean="0">
                <a:solidFill>
                  <a:srgbClr val="0000FF"/>
                </a:solidFill>
                <a:latin typeface="Times New Roman"/>
                <a:cs typeface="Times New Roman"/>
              </a:rPr>
              <a:t>О</a:t>
            </a:r>
            <a:r>
              <a:rPr lang="ru-RU" sz="2000" b="1" dirty="0" smtClean="0">
                <a:solidFill>
                  <a:srgbClr val="0000FF"/>
                </a:solidFill>
                <a:latin typeface="Times New Roman"/>
                <a:cs typeface="Times New Roman"/>
              </a:rPr>
              <a:t> районном</a:t>
            </a:r>
            <a:r>
              <a:rPr sz="2000" b="1" spc="-30" dirty="0" smtClean="0">
                <a:solidFill>
                  <a:srgbClr val="0000FF"/>
                </a:solidFill>
                <a:latin typeface="Times New Roman"/>
                <a:cs typeface="Times New Roman"/>
              </a:rPr>
              <a:t> </a:t>
            </a:r>
            <a:r>
              <a:rPr sz="2000" b="1" dirty="0">
                <a:solidFill>
                  <a:srgbClr val="0000FF"/>
                </a:solidFill>
                <a:latin typeface="Times New Roman"/>
                <a:cs typeface="Times New Roman"/>
              </a:rPr>
              <a:t>б</a:t>
            </a:r>
            <a:r>
              <a:rPr sz="2000" b="1" spc="-110" dirty="0">
                <a:solidFill>
                  <a:srgbClr val="0000FF"/>
                </a:solidFill>
                <a:latin typeface="Times New Roman"/>
                <a:cs typeface="Times New Roman"/>
              </a:rPr>
              <a:t>ю</a:t>
            </a:r>
            <a:r>
              <a:rPr sz="2000" b="1" spc="-10" dirty="0">
                <a:solidFill>
                  <a:srgbClr val="0000FF"/>
                </a:solidFill>
                <a:latin typeface="Times New Roman"/>
                <a:cs typeface="Times New Roman"/>
              </a:rPr>
              <a:t>д</a:t>
            </a:r>
            <a:r>
              <a:rPr sz="2000" b="1" spc="-25" dirty="0">
                <a:solidFill>
                  <a:srgbClr val="0000FF"/>
                </a:solidFill>
                <a:latin typeface="Times New Roman"/>
                <a:cs typeface="Times New Roman"/>
              </a:rPr>
              <a:t>ж</a:t>
            </a:r>
            <a:r>
              <a:rPr sz="2000" b="1" dirty="0">
                <a:solidFill>
                  <a:srgbClr val="0000FF"/>
                </a:solidFill>
                <a:latin typeface="Times New Roman"/>
                <a:cs typeface="Times New Roman"/>
              </a:rPr>
              <a:t>е</a:t>
            </a:r>
            <a:r>
              <a:rPr sz="2000" b="1" spc="-15" dirty="0">
                <a:solidFill>
                  <a:srgbClr val="0000FF"/>
                </a:solidFill>
                <a:latin typeface="Times New Roman"/>
                <a:cs typeface="Times New Roman"/>
              </a:rPr>
              <a:t>т</a:t>
            </a:r>
            <a:r>
              <a:rPr sz="2000" b="1" dirty="0">
                <a:solidFill>
                  <a:srgbClr val="0000FF"/>
                </a:solidFill>
                <a:latin typeface="Times New Roman"/>
                <a:cs typeface="Times New Roman"/>
              </a:rPr>
              <a:t>е </a:t>
            </a:r>
            <a:r>
              <a:rPr sz="2000" b="1" dirty="0" err="1">
                <a:solidFill>
                  <a:srgbClr val="0000FF"/>
                </a:solidFill>
                <a:latin typeface="Times New Roman"/>
                <a:cs typeface="Times New Roman"/>
              </a:rPr>
              <a:t>на</a:t>
            </a:r>
            <a:r>
              <a:rPr sz="2000" b="1" dirty="0">
                <a:solidFill>
                  <a:srgbClr val="0000FF"/>
                </a:solidFill>
                <a:latin typeface="Times New Roman"/>
                <a:cs typeface="Times New Roman"/>
              </a:rPr>
              <a:t> </a:t>
            </a:r>
            <a:r>
              <a:rPr sz="2000" b="1" spc="5" dirty="0" smtClean="0">
                <a:solidFill>
                  <a:srgbClr val="0000FF"/>
                </a:solidFill>
                <a:latin typeface="Times New Roman"/>
                <a:cs typeface="Times New Roman"/>
              </a:rPr>
              <a:t>20</a:t>
            </a:r>
            <a:r>
              <a:rPr lang="ru-RU" sz="2000" b="1" spc="5" dirty="0" smtClean="0">
                <a:solidFill>
                  <a:srgbClr val="0000FF"/>
                </a:solidFill>
                <a:latin typeface="Times New Roman"/>
                <a:cs typeface="Times New Roman"/>
              </a:rPr>
              <a:t>22</a:t>
            </a:r>
            <a:r>
              <a:rPr sz="2000" b="1" spc="-170" dirty="0" smtClean="0">
                <a:solidFill>
                  <a:srgbClr val="0000FF"/>
                </a:solidFill>
                <a:latin typeface="Times New Roman"/>
                <a:cs typeface="Times New Roman"/>
              </a:rPr>
              <a:t> </a:t>
            </a:r>
            <a:r>
              <a:rPr sz="2000" b="1" spc="-50" dirty="0" err="1" smtClean="0">
                <a:solidFill>
                  <a:srgbClr val="0000FF"/>
                </a:solidFill>
                <a:latin typeface="Times New Roman"/>
                <a:cs typeface="Times New Roman"/>
              </a:rPr>
              <a:t>г</a:t>
            </a:r>
            <a:r>
              <a:rPr sz="2000" b="1" spc="-55" dirty="0" err="1" smtClean="0">
                <a:solidFill>
                  <a:srgbClr val="0000FF"/>
                </a:solidFill>
                <a:latin typeface="Times New Roman"/>
                <a:cs typeface="Times New Roman"/>
              </a:rPr>
              <a:t>о</a:t>
            </a:r>
            <a:r>
              <a:rPr sz="2000" b="1" spc="-10" dirty="0" err="1" smtClean="0">
                <a:solidFill>
                  <a:srgbClr val="0000FF"/>
                </a:solidFill>
                <a:latin typeface="Times New Roman"/>
                <a:cs typeface="Times New Roman"/>
              </a:rPr>
              <a:t>д</a:t>
            </a:r>
            <a:r>
              <a:rPr lang="ru-RU" sz="2000" b="1" spc="-10" dirty="0" smtClean="0">
                <a:solidFill>
                  <a:srgbClr val="0000FF"/>
                </a:solidFill>
                <a:latin typeface="Times New Roman"/>
                <a:cs typeface="Times New Roman"/>
              </a:rPr>
              <a:t> и плановый период 2023 и 2024 годов</a:t>
            </a:r>
            <a:r>
              <a:rPr sz="2000" b="1" dirty="0" smtClean="0">
                <a:solidFill>
                  <a:srgbClr val="0000FF"/>
                </a:solidFill>
                <a:latin typeface="Times New Roman"/>
                <a:cs typeface="Times New Roman"/>
              </a:rPr>
              <a:t>"</a:t>
            </a:r>
            <a:endParaRPr sz="2000" dirty="0">
              <a:solidFill>
                <a:srgbClr val="0000FF"/>
              </a:solidFill>
              <a:latin typeface="Times New Roman"/>
              <a:cs typeface="Times New Roman"/>
            </a:endParaRPr>
          </a:p>
        </p:txBody>
      </p:sp>
      <p:sp>
        <p:nvSpPr>
          <p:cNvPr id="4" name="object 2"/>
          <p:cNvSpPr txBox="1"/>
          <p:nvPr/>
        </p:nvSpPr>
        <p:spPr>
          <a:xfrm>
            <a:off x="2204210" y="642919"/>
            <a:ext cx="4468495" cy="1200329"/>
          </a:xfrm>
          <a:prstGeom prst="rect">
            <a:avLst/>
          </a:prstGeom>
        </p:spPr>
        <p:txBody>
          <a:bodyPr vert="horz" wrap="square" lIns="0" tIns="0" rIns="0" bIns="0" rtlCol="0">
            <a:spAutoFit/>
          </a:bodyPr>
          <a:lstStyle/>
          <a:p>
            <a:pPr marL="14604" algn="ctr">
              <a:lnSpc>
                <a:spcPct val="100000"/>
              </a:lnSpc>
            </a:pPr>
            <a:r>
              <a:rPr lang="ru-RU" sz="2800" b="1" spc="-15" dirty="0" smtClean="0">
                <a:solidFill>
                  <a:srgbClr val="0000FF"/>
                </a:solidFill>
                <a:latin typeface="Constantia"/>
                <a:cs typeface="Constantia"/>
              </a:rPr>
              <a:t>Тонкинский муниципальный район</a:t>
            </a:r>
            <a:endParaRPr sz="2000" dirty="0">
              <a:solidFill>
                <a:srgbClr val="0000FF"/>
              </a:solidFill>
              <a:latin typeface="Times New Roman"/>
              <a:cs typeface="Times New Roman"/>
            </a:endParaRPr>
          </a:p>
          <a:p>
            <a:pPr marL="12700" algn="ctr">
              <a:lnSpc>
                <a:spcPct val="100000"/>
              </a:lnSpc>
            </a:pPr>
            <a:r>
              <a:rPr lang="ru-RU" sz="2000" b="1" dirty="0" smtClean="0">
                <a:solidFill>
                  <a:srgbClr val="0000FF"/>
                </a:solidFill>
                <a:latin typeface="Times New Roman"/>
                <a:cs typeface="Times New Roman"/>
              </a:rPr>
              <a:t>Информационный сборник</a:t>
            </a:r>
            <a:endParaRPr sz="2000" dirty="0">
              <a:solidFill>
                <a:srgbClr val="0000FF"/>
              </a:solidFill>
              <a:latin typeface="Times New Roman"/>
              <a:cs typeface="Times New Roman"/>
            </a:endParaRPr>
          </a:p>
        </p:txBody>
      </p:sp>
      <p:pic>
        <p:nvPicPr>
          <p:cNvPr id="5" name="Picture 3" descr="Z:\Мои документы\Бюджет 2022\Проект районного бюджета\Бюджет для граждан\фотки для бюджета\DSC_0007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1142" y="1988840"/>
            <a:ext cx="3873899" cy="2582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p:cNvSpPr>
          <p:nvPr>
            <p:ph type="title" idx="4294967295"/>
          </p:nvPr>
        </p:nvSpPr>
        <p:spPr>
          <a:xfrm>
            <a:off x="529433" y="116632"/>
            <a:ext cx="8229600" cy="706437"/>
          </a:xfrm>
        </p:spPr>
        <p:txBody>
          <a:bodyPr/>
          <a:lstStyle/>
          <a:p>
            <a:r>
              <a:rPr lang="ru-RU" sz="3600" b="1" dirty="0" smtClean="0">
                <a:solidFill>
                  <a:schemeClr val="bg1"/>
                </a:solidFill>
                <a:latin typeface="Cambria" pitchFamily="18" charset="0"/>
              </a:rPr>
              <a:t>Что такое « Бюджет для граждан»</a:t>
            </a:r>
          </a:p>
        </p:txBody>
      </p:sp>
      <p:sp>
        <p:nvSpPr>
          <p:cNvPr id="20483" name="Rectangle 5"/>
          <p:cNvSpPr>
            <a:spLocks noGrp="1"/>
          </p:cNvSpPr>
          <p:nvPr>
            <p:ph type="body" idx="4294967295"/>
          </p:nvPr>
        </p:nvSpPr>
        <p:spPr>
          <a:xfrm>
            <a:off x="0" y="1052515"/>
            <a:ext cx="8964488" cy="3240581"/>
          </a:xfrm>
        </p:spPr>
        <p:txBody>
          <a:bodyPr/>
          <a:lstStyle/>
          <a:p>
            <a:pPr algn="just">
              <a:lnSpc>
                <a:spcPct val="90000"/>
              </a:lnSpc>
              <a:buFont typeface="Arial" charset="0"/>
              <a:buNone/>
            </a:pPr>
            <a:r>
              <a:rPr lang="ru-RU" sz="2400" b="1" dirty="0" smtClean="0"/>
              <a:t>	</a:t>
            </a:r>
            <a:r>
              <a:rPr lang="ru-RU" sz="2400" b="1" dirty="0" smtClean="0">
                <a:latin typeface="Cambria" pitchFamily="18" charset="0"/>
              </a:rPr>
              <a:t>«Бюджет для граждан» - </a:t>
            </a:r>
            <a:r>
              <a:rPr lang="ru-RU" sz="2000" b="1" dirty="0" smtClean="0">
                <a:latin typeface="Cambria" pitchFamily="18" charset="0"/>
              </a:rPr>
              <a:t>информационный сборник, который познакомит население района с основными положениями главного финансового документа Тонкинского муниципального района – районного бюджета, а именно проекта районного бюджета на 2022 год и плановый период 2023 и 2024 годов. 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объемы бюджетных ассигнований, направляемых на финансирование социально – значимых мероприятий в сфере образования, социальной политики и занятости населения, культуры, сельского хозяйства и в других сферах.</a:t>
            </a:r>
          </a:p>
        </p:txBody>
      </p:sp>
      <p:sp>
        <p:nvSpPr>
          <p:cNvPr id="20484" name="Text Box 6"/>
          <p:cNvSpPr txBox="1">
            <a:spLocks noChangeArrowheads="1"/>
          </p:cNvSpPr>
          <p:nvPr/>
        </p:nvSpPr>
        <p:spPr bwMode="auto">
          <a:xfrm>
            <a:off x="755652" y="6184901"/>
            <a:ext cx="7777163" cy="369332"/>
          </a:xfrm>
          <a:prstGeom prst="rect">
            <a:avLst/>
          </a:prstGeom>
          <a:noFill/>
          <a:ln w="9525">
            <a:noFill/>
            <a:miter lim="800000"/>
            <a:headEnd/>
            <a:tailEnd/>
          </a:ln>
        </p:spPr>
        <p:txBody>
          <a:bodyPr>
            <a:spAutoFit/>
          </a:bodyPr>
          <a:lstStyle/>
          <a:p>
            <a:endParaRPr lang="ru-RU" dirty="0"/>
          </a:p>
        </p:txBody>
      </p:sp>
      <p:sp>
        <p:nvSpPr>
          <p:cNvPr id="20485" name="Text Box 7"/>
          <p:cNvSpPr txBox="1">
            <a:spLocks noChangeArrowheads="1"/>
          </p:cNvSpPr>
          <p:nvPr/>
        </p:nvSpPr>
        <p:spPr bwMode="auto">
          <a:xfrm>
            <a:off x="161927" y="4653136"/>
            <a:ext cx="8964612" cy="1587"/>
          </a:xfrm>
          <a:prstGeom prst="rect">
            <a:avLst/>
          </a:prstGeom>
          <a:noFill/>
          <a:ln w="9525">
            <a:noFill/>
            <a:miter lim="800000"/>
            <a:headEnd/>
            <a:tailEnd/>
          </a:ln>
        </p:spPr>
        <p:txBody>
          <a:bodyPr/>
          <a:lstStyle/>
          <a:p>
            <a:pPr algn="just"/>
            <a:r>
              <a:rPr lang="ru-RU" sz="2000" b="1" dirty="0" smtClean="0">
                <a:latin typeface="Cambria" pitchFamily="18" charset="0"/>
              </a:rPr>
              <a:t>«Бюджет </a:t>
            </a:r>
            <a:r>
              <a:rPr lang="ru-RU" sz="2000" b="1" dirty="0">
                <a:latin typeface="Cambria" pitchFamily="18" charset="0"/>
              </a:rPr>
              <a:t>для граждан» нацелен на широкий круг пользователей- всех граждан Тонкинского муниципального района, интересы которых в той или иной мере затронуты районным бюджетом</a:t>
            </a:r>
            <a:r>
              <a:rPr lang="ru-RU" sz="2000" b="1" dirty="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564" y="1268760"/>
            <a:ext cx="8568952" cy="4801314"/>
          </a:xfrm>
          <a:prstGeom prst="rect">
            <a:avLst/>
          </a:prstGeom>
        </p:spPr>
        <p:txBody>
          <a:bodyPr wrap="square">
            <a:spAutoFit/>
          </a:bodyPr>
          <a:lstStyle/>
          <a:p>
            <a:pPr marL="342900" indent="-342900">
              <a:buAutoNum type="arabicPeriod"/>
            </a:pPr>
            <a:r>
              <a:rPr lang="ru-RU" dirty="0" smtClean="0"/>
              <a:t>Единство </a:t>
            </a:r>
            <a:r>
              <a:rPr lang="ru-RU" dirty="0"/>
              <a:t>бюджетной системы Российской Федерации; </a:t>
            </a:r>
            <a:endParaRPr lang="ru-RU" dirty="0" smtClean="0"/>
          </a:p>
          <a:p>
            <a:pPr marL="342900" indent="-342900">
              <a:buAutoNum type="arabicPeriod"/>
            </a:pPr>
            <a:r>
              <a:rPr lang="ru-RU" dirty="0" smtClean="0"/>
              <a:t>Разграничение </a:t>
            </a:r>
            <a:r>
              <a:rPr lang="ru-RU" dirty="0"/>
              <a:t>доходов, расходов и источников финансирования дефицитов бюджетов между бюджетами бюджетной системы Российской Федерации; </a:t>
            </a:r>
            <a:endParaRPr lang="ru-RU" dirty="0" smtClean="0"/>
          </a:p>
          <a:p>
            <a:pPr marL="342900" indent="-342900">
              <a:buAutoNum type="arabicPeriod"/>
            </a:pPr>
            <a:r>
              <a:rPr lang="ru-RU" dirty="0" smtClean="0"/>
              <a:t>Самостоятельность </a:t>
            </a:r>
            <a:r>
              <a:rPr lang="ru-RU" dirty="0"/>
              <a:t>бюджетов; </a:t>
            </a:r>
            <a:endParaRPr lang="ru-RU" dirty="0" smtClean="0"/>
          </a:p>
          <a:p>
            <a:pPr marL="342900" indent="-342900">
              <a:buAutoNum type="arabicPeriod"/>
            </a:pPr>
            <a:r>
              <a:rPr lang="ru-RU" dirty="0" smtClean="0"/>
              <a:t>Равенство </a:t>
            </a:r>
            <a:r>
              <a:rPr lang="ru-RU" dirty="0"/>
              <a:t>бюджетных прав субъектов Российской Федерации, муниципальных образований; </a:t>
            </a:r>
            <a:endParaRPr lang="ru-RU" dirty="0" smtClean="0"/>
          </a:p>
          <a:p>
            <a:pPr marL="342900" indent="-342900">
              <a:buAutoNum type="arabicPeriod"/>
            </a:pPr>
            <a:r>
              <a:rPr lang="ru-RU" dirty="0" smtClean="0"/>
              <a:t>Полнота </a:t>
            </a:r>
            <a:r>
              <a:rPr lang="ru-RU" dirty="0"/>
              <a:t>отражения доходов, расходов и источников финансирования дефицитов бюджетов; </a:t>
            </a:r>
            <a:endParaRPr lang="ru-RU" dirty="0" smtClean="0"/>
          </a:p>
          <a:p>
            <a:pPr marL="342900" indent="-342900">
              <a:buAutoNum type="arabicPeriod"/>
            </a:pPr>
            <a:r>
              <a:rPr lang="ru-RU" dirty="0" smtClean="0"/>
              <a:t>Сбалансированность </a:t>
            </a:r>
            <a:r>
              <a:rPr lang="ru-RU" dirty="0"/>
              <a:t>бюджета; </a:t>
            </a:r>
            <a:endParaRPr lang="ru-RU" dirty="0" smtClean="0"/>
          </a:p>
          <a:p>
            <a:pPr marL="342900" indent="-342900">
              <a:buAutoNum type="arabicPeriod"/>
            </a:pPr>
            <a:r>
              <a:rPr lang="ru-RU" dirty="0" smtClean="0"/>
              <a:t>Эффективность </a:t>
            </a:r>
            <a:r>
              <a:rPr lang="ru-RU" dirty="0"/>
              <a:t>использования бюджетных средств; </a:t>
            </a:r>
            <a:endParaRPr lang="ru-RU" dirty="0" smtClean="0"/>
          </a:p>
          <a:p>
            <a:pPr marL="342900" indent="-342900">
              <a:buAutoNum type="arabicPeriod"/>
            </a:pPr>
            <a:r>
              <a:rPr lang="ru-RU" dirty="0" smtClean="0"/>
              <a:t>Общее </a:t>
            </a:r>
            <a:r>
              <a:rPr lang="ru-RU" dirty="0"/>
              <a:t>(</a:t>
            </a:r>
            <a:r>
              <a:rPr lang="ru-RU" dirty="0" smtClean="0"/>
              <a:t>совокупное) покрытие </a:t>
            </a:r>
            <a:r>
              <a:rPr lang="ru-RU" dirty="0"/>
              <a:t>расходов бюджетов; </a:t>
            </a:r>
            <a:endParaRPr lang="ru-RU" dirty="0" smtClean="0"/>
          </a:p>
          <a:p>
            <a:pPr marL="342900" indent="-342900">
              <a:buAutoNum type="arabicPeriod"/>
            </a:pPr>
            <a:r>
              <a:rPr lang="ru-RU" dirty="0" smtClean="0"/>
              <a:t>Прозрачность </a:t>
            </a:r>
            <a:r>
              <a:rPr lang="ru-RU" dirty="0"/>
              <a:t>(</a:t>
            </a:r>
            <a:r>
              <a:rPr lang="ru-RU" dirty="0" smtClean="0"/>
              <a:t>открытость); </a:t>
            </a:r>
          </a:p>
          <a:p>
            <a:pPr marL="342900" indent="-342900">
              <a:buAutoNum type="arabicPeriod"/>
            </a:pPr>
            <a:r>
              <a:rPr lang="ru-RU" dirty="0" smtClean="0"/>
              <a:t>Достоверность </a:t>
            </a:r>
            <a:r>
              <a:rPr lang="ru-RU" dirty="0"/>
              <a:t>бюджета; </a:t>
            </a:r>
            <a:endParaRPr lang="ru-RU" dirty="0" smtClean="0"/>
          </a:p>
          <a:p>
            <a:pPr marL="342900" indent="-342900">
              <a:buAutoNum type="arabicPeriod"/>
            </a:pPr>
            <a:r>
              <a:rPr lang="ru-RU" dirty="0" smtClean="0"/>
              <a:t>Адресность </a:t>
            </a:r>
            <a:r>
              <a:rPr lang="ru-RU" dirty="0"/>
              <a:t>и </a:t>
            </a:r>
            <a:r>
              <a:rPr lang="ru-RU" dirty="0" smtClean="0"/>
              <a:t>целевой характер </a:t>
            </a:r>
            <a:r>
              <a:rPr lang="ru-RU" dirty="0"/>
              <a:t>бюджетных средств; </a:t>
            </a:r>
            <a:endParaRPr lang="ru-RU" dirty="0" smtClean="0"/>
          </a:p>
          <a:p>
            <a:pPr marL="342900" indent="-342900">
              <a:buAutoNum type="arabicPeriod"/>
            </a:pPr>
            <a:r>
              <a:rPr lang="ru-RU" dirty="0" smtClean="0"/>
              <a:t>Подведомственность </a:t>
            </a:r>
            <a:r>
              <a:rPr lang="ru-RU" dirty="0"/>
              <a:t>расходов бюджетов; </a:t>
            </a:r>
            <a:endParaRPr lang="ru-RU" dirty="0" smtClean="0"/>
          </a:p>
          <a:p>
            <a:pPr marL="342900" indent="-342900">
              <a:buAutoNum type="arabicPeriod"/>
            </a:pPr>
            <a:r>
              <a:rPr lang="ru-RU" dirty="0" smtClean="0"/>
              <a:t>Принцип </a:t>
            </a:r>
            <a:r>
              <a:rPr lang="ru-RU" dirty="0"/>
              <a:t>единства кассы.</a:t>
            </a:r>
          </a:p>
        </p:txBody>
      </p:sp>
      <p:sp>
        <p:nvSpPr>
          <p:cNvPr id="3" name="Прямоугольник 2"/>
          <p:cNvSpPr/>
          <p:nvPr/>
        </p:nvSpPr>
        <p:spPr>
          <a:xfrm>
            <a:off x="293247" y="322263"/>
            <a:ext cx="8568952" cy="461665"/>
          </a:xfrm>
          <a:prstGeom prst="rect">
            <a:avLst/>
          </a:prstGeom>
        </p:spPr>
        <p:txBody>
          <a:bodyPr wrap="square">
            <a:spAutoFit/>
          </a:bodyPr>
          <a:lstStyle/>
          <a:p>
            <a:pPr algn="ctr"/>
            <a:r>
              <a:rPr lang="ru-RU" sz="2400" b="1" dirty="0">
                <a:solidFill>
                  <a:schemeClr val="bg1"/>
                </a:solidFill>
                <a:latin typeface="Cambria" pitchFamily="18" charset="0"/>
              </a:rPr>
              <a:t>О</a:t>
            </a:r>
            <a:r>
              <a:rPr lang="ru-RU" sz="2400" b="1" dirty="0" smtClean="0">
                <a:solidFill>
                  <a:schemeClr val="bg1"/>
                </a:solidFill>
                <a:latin typeface="Cambria" pitchFamily="18" charset="0"/>
              </a:rPr>
              <a:t>сновные принципы  бюджетной системы РФ</a:t>
            </a:r>
            <a:endParaRPr lang="ru-RU" sz="2400" dirty="0"/>
          </a:p>
        </p:txBody>
      </p:sp>
    </p:spTree>
    <p:extLst>
      <p:ext uri="{BB962C8B-B14F-4D97-AF65-F5344CB8AC3E}">
        <p14:creationId xmlns:p14="http://schemas.microsoft.com/office/powerpoint/2010/main" val="57652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9" name="Rectangle 4"/>
          <p:cNvSpPr>
            <a:spLocks noGrp="1"/>
          </p:cNvSpPr>
          <p:nvPr>
            <p:ph type="title" sz="quarter"/>
          </p:nvPr>
        </p:nvSpPr>
        <p:spPr>
          <a:xfrm>
            <a:off x="468315" y="0"/>
            <a:ext cx="8229600" cy="922337"/>
          </a:xfrm>
          <a:noFill/>
        </p:spPr>
        <p:txBody>
          <a:bodyPr/>
          <a:lstStyle/>
          <a:p>
            <a:r>
              <a:rPr lang="ru-RU" b="1" dirty="0" smtClean="0">
                <a:solidFill>
                  <a:schemeClr val="bg1"/>
                </a:solidFill>
                <a:latin typeface="Albertus Extra Bold"/>
              </a:rPr>
              <a:t>Что такое бюджет</a:t>
            </a:r>
          </a:p>
        </p:txBody>
      </p:sp>
      <p:graphicFrame>
        <p:nvGraphicFramePr>
          <p:cNvPr id="22567" name="Object 39"/>
          <p:cNvGraphicFramePr>
            <a:graphicFrameLocks noGrp="1" noChangeAspect="1"/>
          </p:cNvGraphicFramePr>
          <p:nvPr>
            <p:ph sz="quarter" idx="1"/>
            <p:extLst>
              <p:ext uri="{D42A27DB-BD31-4B8C-83A1-F6EECF244321}">
                <p14:modId xmlns:p14="http://schemas.microsoft.com/office/powerpoint/2010/main" val="302028385"/>
              </p:ext>
            </p:extLst>
          </p:nvPr>
        </p:nvGraphicFramePr>
        <p:xfrm>
          <a:off x="684212" y="1844824"/>
          <a:ext cx="3887790" cy="2520804"/>
        </p:xfrm>
        <a:graphic>
          <a:graphicData uri="http://schemas.openxmlformats.org/presentationml/2006/ole">
            <mc:AlternateContent xmlns:mc="http://schemas.openxmlformats.org/markup-compatibility/2006">
              <mc:Choice xmlns:v="urn:schemas-microsoft-com:vml" Requires="v">
                <p:oleObj spid="_x0000_s57805" name="Диаграмма" r:id="rId3" imgW="4038600" imgH="2181149" progId="MSGraph.Chart.8">
                  <p:embed followColorScheme="full"/>
                </p:oleObj>
              </mc:Choice>
              <mc:Fallback>
                <p:oleObj name="Диаграмма" r:id="rId3" imgW="4038600" imgH="2181149" progId="MSGraph.Chart.8">
                  <p:embed followColorScheme="full"/>
                  <p:pic>
                    <p:nvPicPr>
                      <p:cNvPr id="0" name="Picture 16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2" y="1844824"/>
                        <a:ext cx="3887790" cy="2520804"/>
                      </a:xfrm>
                      <a:prstGeom prst="rect">
                        <a:avLst/>
                      </a:prstGeom>
                      <a:noFill/>
                      <a:extLst/>
                    </p:spPr>
                  </p:pic>
                </p:oleObj>
              </mc:Fallback>
            </mc:AlternateContent>
          </a:graphicData>
        </a:graphic>
      </p:graphicFrame>
      <p:graphicFrame>
        <p:nvGraphicFramePr>
          <p:cNvPr id="22568" name="Object 40"/>
          <p:cNvGraphicFramePr>
            <a:graphicFrameLocks noGrp="1" noChangeAspect="1"/>
          </p:cNvGraphicFramePr>
          <p:nvPr>
            <p:ph sz="quarter" idx="2"/>
            <p:extLst>
              <p:ext uri="{D42A27DB-BD31-4B8C-83A1-F6EECF244321}">
                <p14:modId xmlns:p14="http://schemas.microsoft.com/office/powerpoint/2010/main" val="4109636583"/>
              </p:ext>
            </p:extLst>
          </p:nvPr>
        </p:nvGraphicFramePr>
        <p:xfrm>
          <a:off x="4852069" y="1934835"/>
          <a:ext cx="4040411" cy="2412265"/>
        </p:xfrm>
        <a:graphic>
          <a:graphicData uri="http://schemas.openxmlformats.org/presentationml/2006/ole">
            <mc:AlternateContent xmlns:mc="http://schemas.openxmlformats.org/markup-compatibility/2006">
              <mc:Choice xmlns:v="urn:schemas-microsoft-com:vml" Requires="v">
                <p:oleObj spid="_x0000_s57806" name="Диаграмма" r:id="rId5" imgW="4038600" imgH="2181149" progId="MSGraph.Chart.8">
                  <p:embed followColorScheme="full"/>
                </p:oleObj>
              </mc:Choice>
              <mc:Fallback>
                <p:oleObj name="Диаграмма" r:id="rId5" imgW="4038600" imgH="2181149" progId="MSGraph.Chart.8">
                  <p:embed followColorScheme="full"/>
                  <p:pic>
                    <p:nvPicPr>
                      <p:cNvPr id="0" name="Picture 16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2069" y="1934835"/>
                        <a:ext cx="4040411" cy="2412265"/>
                      </a:xfrm>
                      <a:prstGeom prst="rect">
                        <a:avLst/>
                      </a:prstGeom>
                      <a:noFill/>
                      <a:extLst/>
                    </p:spPr>
                  </p:pic>
                </p:oleObj>
              </mc:Fallback>
            </mc:AlternateContent>
          </a:graphicData>
        </a:graphic>
      </p:graphicFrame>
      <p:sp>
        <p:nvSpPr>
          <p:cNvPr id="22570" name="Rectangle 7"/>
          <p:cNvSpPr>
            <a:spLocks noGrp="1"/>
          </p:cNvSpPr>
          <p:nvPr>
            <p:ph sz="quarter" idx="3"/>
          </p:nvPr>
        </p:nvSpPr>
        <p:spPr>
          <a:xfrm>
            <a:off x="0" y="4149727"/>
            <a:ext cx="4607718" cy="1584325"/>
          </a:xfrm>
          <a:solidFill>
            <a:srgbClr val="FFFF99"/>
          </a:solidFill>
        </p:spPr>
        <p:txBody>
          <a:bodyPr/>
          <a:lstStyle/>
          <a:p>
            <a:r>
              <a:rPr lang="ru-RU" sz="1600" b="1" dirty="0" smtClean="0">
                <a:latin typeface="Arial" charset="0"/>
              </a:rPr>
              <a:t>В случае превышения расходов над доходами образуется дефицит бюджета ( необходимы источники покрытия дефицита, можно например использовать остатки средств или привлечь средства в долг)</a:t>
            </a:r>
          </a:p>
          <a:p>
            <a:endParaRPr lang="ru-RU" sz="1400" b="1" dirty="0" smtClean="0">
              <a:latin typeface="Arial" charset="0"/>
            </a:endParaRPr>
          </a:p>
        </p:txBody>
      </p:sp>
      <p:sp>
        <p:nvSpPr>
          <p:cNvPr id="22571" name="Rectangle 8"/>
          <p:cNvSpPr>
            <a:spLocks noGrp="1"/>
          </p:cNvSpPr>
          <p:nvPr>
            <p:ph sz="quarter" idx="4"/>
          </p:nvPr>
        </p:nvSpPr>
        <p:spPr>
          <a:xfrm>
            <a:off x="4648200" y="4149081"/>
            <a:ext cx="4038600" cy="1584972"/>
          </a:xfrm>
          <a:solidFill>
            <a:srgbClr val="FFFF99"/>
          </a:solidFill>
        </p:spPr>
        <p:txBody>
          <a:bodyPr/>
          <a:lstStyle/>
          <a:p>
            <a:r>
              <a:rPr lang="ru-RU" sz="1600" b="1" dirty="0" smtClean="0">
                <a:latin typeface="Arial" charset="0"/>
              </a:rPr>
              <a:t>В случае превышения доходов над расходами образуется профицит бюджета ( можно накапливать резервы, погашать имеющиеся долги)</a:t>
            </a:r>
          </a:p>
        </p:txBody>
      </p:sp>
      <p:sp>
        <p:nvSpPr>
          <p:cNvPr id="22572" name="Text Box 10"/>
          <p:cNvSpPr txBox="1">
            <a:spLocks noChangeArrowheads="1"/>
          </p:cNvSpPr>
          <p:nvPr/>
        </p:nvSpPr>
        <p:spPr bwMode="auto">
          <a:xfrm flipH="1">
            <a:off x="468315" y="6237288"/>
            <a:ext cx="8207375" cy="369332"/>
          </a:xfrm>
          <a:prstGeom prst="rect">
            <a:avLst/>
          </a:prstGeom>
          <a:noFill/>
          <a:ln w="9525">
            <a:noFill/>
            <a:miter lim="800000"/>
            <a:headEnd/>
            <a:tailEnd/>
          </a:ln>
        </p:spPr>
        <p:txBody>
          <a:bodyPr>
            <a:spAutoFit/>
          </a:bodyPr>
          <a:lstStyle/>
          <a:p>
            <a:endParaRPr lang="ru-RU" dirty="0"/>
          </a:p>
        </p:txBody>
      </p:sp>
      <p:sp>
        <p:nvSpPr>
          <p:cNvPr id="22573" name="Text Box 11"/>
          <p:cNvSpPr txBox="1">
            <a:spLocks noChangeArrowheads="1"/>
          </p:cNvSpPr>
          <p:nvPr/>
        </p:nvSpPr>
        <p:spPr bwMode="auto">
          <a:xfrm>
            <a:off x="539749" y="5805490"/>
            <a:ext cx="8135939" cy="830997"/>
          </a:xfrm>
          <a:prstGeom prst="rect">
            <a:avLst/>
          </a:prstGeom>
          <a:solidFill>
            <a:srgbClr val="00CCFF"/>
          </a:solidFill>
          <a:ln w="9525">
            <a:noFill/>
            <a:miter lim="800000"/>
            <a:headEnd/>
            <a:tailEnd/>
          </a:ln>
        </p:spPr>
        <p:txBody>
          <a:bodyPr>
            <a:spAutoFit/>
          </a:bodyPr>
          <a:lstStyle/>
          <a:p>
            <a:r>
              <a:rPr lang="ru-RU" sz="1600" b="1" dirty="0">
                <a:solidFill>
                  <a:schemeClr val="bg1">
                    <a:lumMod val="95000"/>
                  </a:schemeClr>
                </a:solidFill>
              </a:rPr>
              <a:t>Сбалансированность бюджета по доходам и расходам – основополагающее требование, предъявляемое к органам, составляющим и утверждающим бюджет.</a:t>
            </a:r>
          </a:p>
        </p:txBody>
      </p:sp>
      <p:sp>
        <p:nvSpPr>
          <p:cNvPr id="22574" name="Text Box 12"/>
          <p:cNvSpPr txBox="1">
            <a:spLocks noChangeArrowheads="1"/>
          </p:cNvSpPr>
          <p:nvPr/>
        </p:nvSpPr>
        <p:spPr bwMode="auto">
          <a:xfrm>
            <a:off x="179512" y="836712"/>
            <a:ext cx="8424863" cy="1077218"/>
          </a:xfrm>
          <a:prstGeom prst="rect">
            <a:avLst/>
          </a:prstGeom>
          <a:noFill/>
          <a:ln w="9525">
            <a:noFill/>
            <a:miter lim="800000"/>
            <a:headEnd/>
            <a:tailEnd/>
          </a:ln>
        </p:spPr>
        <p:txBody>
          <a:bodyPr>
            <a:spAutoFit/>
          </a:bodyPr>
          <a:lstStyle/>
          <a:p>
            <a:pPr algn="ctr"/>
            <a:r>
              <a:rPr lang="ru-RU" sz="1600" b="1" dirty="0">
                <a:solidFill>
                  <a:schemeClr val="hlink"/>
                </a:solidFill>
              </a:rPr>
              <a:t>Бюджет – это форма образования и расходования денежных средств, </a:t>
            </a:r>
          </a:p>
          <a:p>
            <a:pPr algn="ctr"/>
            <a:r>
              <a:rPr lang="ru-RU" sz="1600" b="1" dirty="0">
                <a:solidFill>
                  <a:schemeClr val="hlink"/>
                </a:solidFill>
              </a:rPr>
              <a:t>предназначенных для финансового обеспечения задач и функций государства</a:t>
            </a:r>
          </a:p>
          <a:p>
            <a:pPr algn="ctr"/>
            <a:r>
              <a:rPr lang="ru-RU" sz="1600" b="1" dirty="0">
                <a:solidFill>
                  <a:schemeClr val="hlink"/>
                </a:solidFill>
              </a:rPr>
              <a:t> и местного самоуправления. Районный бюджет это план доходов и расходов </a:t>
            </a:r>
          </a:p>
          <a:p>
            <a:pPr algn="ctr"/>
            <a:r>
              <a:rPr lang="ru-RU" sz="1600" b="1" dirty="0">
                <a:solidFill>
                  <a:schemeClr val="hlink"/>
                </a:solidFill>
              </a:rPr>
              <a:t>Тонкинского муниципального района Нижегородской области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4"/>
          <p:cNvSpPr>
            <a:spLocks noGrp="1"/>
          </p:cNvSpPr>
          <p:nvPr>
            <p:ph type="title"/>
          </p:nvPr>
        </p:nvSpPr>
        <p:spPr>
          <a:xfrm>
            <a:off x="415703" y="0"/>
            <a:ext cx="8229600" cy="908720"/>
          </a:xfrm>
        </p:spPr>
        <p:txBody>
          <a:bodyPr/>
          <a:lstStyle/>
          <a:p>
            <a:r>
              <a:rPr lang="ru-RU" sz="2400" b="1" dirty="0" smtClean="0">
                <a:solidFill>
                  <a:schemeClr val="bg1"/>
                </a:solidFill>
                <a:latin typeface="Arial" pitchFamily="34" charset="0"/>
                <a:cs typeface="Arial" pitchFamily="34" charset="0"/>
              </a:rPr>
              <a:t>Из чего состоит бюджетная система Тонкинского муниципального района</a:t>
            </a:r>
          </a:p>
        </p:txBody>
      </p:sp>
      <p:grpSp>
        <p:nvGrpSpPr>
          <p:cNvPr id="132099" name="Organization Chart 9"/>
          <p:cNvGrpSpPr>
            <a:grpSpLocks/>
          </p:cNvGrpSpPr>
          <p:nvPr/>
        </p:nvGrpSpPr>
        <p:grpSpPr bwMode="auto">
          <a:xfrm>
            <a:off x="323528" y="1196752"/>
            <a:ext cx="8521700" cy="5040312"/>
            <a:chOff x="272" y="999"/>
            <a:chExt cx="1831" cy="720"/>
          </a:xfrm>
        </p:grpSpPr>
        <p:cxnSp>
          <p:nvCxnSpPr>
            <p:cNvPr id="132100" name="_s56336"/>
            <p:cNvCxnSpPr>
              <a:cxnSpLocks noChangeShapeType="1"/>
              <a:stCxn id="132104" idx="0"/>
              <a:endCxn id="132102" idx="2"/>
            </p:cNvCxnSpPr>
            <p:nvPr/>
          </p:nvCxnSpPr>
          <p:spPr bwMode="auto">
            <a:xfrm rot="16200000" flipV="1">
              <a:off x="1557" y="1317"/>
              <a:ext cx="144" cy="85"/>
            </a:xfrm>
            <a:prstGeom prst="bentConnector3">
              <a:avLst>
                <a:gd name="adj1" fmla="val 50000"/>
              </a:avLst>
            </a:prstGeom>
            <a:noFill/>
            <a:ln w="28575">
              <a:solidFill>
                <a:schemeClr val="tx1"/>
              </a:solidFill>
              <a:miter lim="800000"/>
              <a:headEnd/>
              <a:tailEnd/>
            </a:ln>
          </p:spPr>
        </p:cxnSp>
        <p:cxnSp>
          <p:nvCxnSpPr>
            <p:cNvPr id="132101" name="_s56335"/>
            <p:cNvCxnSpPr>
              <a:cxnSpLocks noChangeShapeType="1"/>
              <a:stCxn id="132103" idx="0"/>
              <a:endCxn id="132102" idx="2"/>
            </p:cNvCxnSpPr>
            <p:nvPr/>
          </p:nvCxnSpPr>
          <p:spPr bwMode="auto">
            <a:xfrm rot="5400000" flipH="1" flipV="1">
              <a:off x="1073" y="918"/>
              <a:ext cx="144" cy="882"/>
            </a:xfrm>
            <a:prstGeom prst="bentConnector3">
              <a:avLst>
                <a:gd name="adj1" fmla="val 50000"/>
              </a:avLst>
            </a:prstGeom>
            <a:noFill/>
            <a:ln w="28575">
              <a:solidFill>
                <a:schemeClr val="tx1"/>
              </a:solidFill>
              <a:miter lim="800000"/>
              <a:headEnd/>
              <a:tailEnd/>
            </a:ln>
          </p:spPr>
        </p:cxnSp>
        <p:sp>
          <p:nvSpPr>
            <p:cNvPr id="132102" name="_s56330"/>
            <p:cNvSpPr>
              <a:spLocks noChangeArrowheads="1"/>
            </p:cNvSpPr>
            <p:nvPr/>
          </p:nvSpPr>
          <p:spPr bwMode="auto">
            <a:xfrm>
              <a:off x="1154" y="999"/>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Консолидированный </a:t>
              </a:r>
              <a:endParaRPr lang="en-US" sz="2400" b="1" dirty="0" smtClean="0">
                <a:cs typeface="Arial" charset="0"/>
              </a:endParaRPr>
            </a:p>
            <a:p>
              <a:pPr algn="ctr"/>
              <a:r>
                <a:rPr lang="ru-RU" sz="2400" b="1" dirty="0" smtClean="0">
                  <a:cs typeface="Arial" charset="0"/>
                </a:rPr>
                <a:t>бюджет </a:t>
              </a:r>
              <a:endParaRPr lang="ru-RU" sz="2400" b="1" dirty="0">
                <a:cs typeface="Arial" charset="0"/>
              </a:endParaRPr>
            </a:p>
            <a:p>
              <a:pPr algn="ctr"/>
              <a:r>
                <a:rPr lang="ru-RU" sz="2400" b="1" dirty="0">
                  <a:cs typeface="Arial" charset="0"/>
                </a:rPr>
                <a:t>Тонкинского </a:t>
              </a:r>
              <a:endParaRPr lang="en-US" sz="2400" b="1" dirty="0" smtClean="0">
                <a:cs typeface="Arial" charset="0"/>
              </a:endParaRPr>
            </a:p>
            <a:p>
              <a:pPr algn="ctr"/>
              <a:r>
                <a:rPr lang="ru-RU" sz="2400" b="1" dirty="0" smtClean="0">
                  <a:cs typeface="Arial" charset="0"/>
                </a:rPr>
                <a:t>муниципального</a:t>
              </a:r>
              <a:endParaRPr lang="ru-RU" sz="2400" b="1" dirty="0">
                <a:cs typeface="Arial" charset="0"/>
              </a:endParaRPr>
            </a:p>
            <a:p>
              <a:pPr algn="ctr"/>
              <a:r>
                <a:rPr lang="ru-RU" sz="2400" b="1" dirty="0">
                  <a:cs typeface="Arial" charset="0"/>
                </a:rPr>
                <a:t> района</a:t>
              </a:r>
            </a:p>
          </p:txBody>
        </p:sp>
        <p:sp>
          <p:nvSpPr>
            <p:cNvPr id="132103" name="_s56332"/>
            <p:cNvSpPr>
              <a:spLocks noChangeArrowheads="1"/>
            </p:cNvSpPr>
            <p:nvPr/>
          </p:nvSpPr>
          <p:spPr bwMode="auto">
            <a:xfrm>
              <a:off x="272" y="1431"/>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Районный бюджет</a:t>
              </a:r>
            </a:p>
          </p:txBody>
        </p:sp>
        <p:sp>
          <p:nvSpPr>
            <p:cNvPr id="132104" name="_s56333"/>
            <p:cNvSpPr>
              <a:spLocks noChangeArrowheads="1"/>
            </p:cNvSpPr>
            <p:nvPr/>
          </p:nvSpPr>
          <p:spPr bwMode="auto">
            <a:xfrm>
              <a:off x="1239" y="1431"/>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Бюджеты </a:t>
              </a:r>
            </a:p>
            <a:p>
              <a:pPr algn="ctr"/>
              <a:r>
                <a:rPr lang="ru-RU" sz="2400" b="1" dirty="0">
                  <a:cs typeface="Arial" charset="0"/>
                </a:rPr>
                <a:t>1 городского </a:t>
              </a:r>
            </a:p>
            <a:p>
              <a:pPr algn="ctr"/>
              <a:r>
                <a:rPr lang="ru-RU" sz="2400" b="1" dirty="0">
                  <a:cs typeface="Arial" charset="0"/>
                </a:rPr>
                <a:t>поселения и</a:t>
              </a:r>
            </a:p>
            <a:p>
              <a:pPr algn="ctr"/>
              <a:r>
                <a:rPr lang="ru-RU" sz="2400" b="1" dirty="0">
                  <a:cs typeface="Arial" charset="0"/>
                </a:rPr>
                <a:t>4 сельских</a:t>
              </a:r>
            </a:p>
            <a:p>
              <a:pPr algn="ctr"/>
              <a:r>
                <a:rPr lang="ru-RU" sz="2400" b="1" dirty="0">
                  <a:cs typeface="Arial" charset="0"/>
                </a:rPr>
                <a:t> поселений</a:t>
              </a:r>
            </a:p>
          </p:txBody>
        </p:sp>
      </p:grpSp>
      <p:pic>
        <p:nvPicPr>
          <p:cNvPr id="9" name="Picture 2" descr="Z:\Мои документы\Бюджет 2022\Проект районного бюджета\Бюджет для граждан\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052736"/>
            <a:ext cx="3360373"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664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9" name="Rectangle 4"/>
          <p:cNvSpPr>
            <a:spLocks noGrp="1"/>
          </p:cNvSpPr>
          <p:nvPr>
            <p:ph type="title" sz="quarter"/>
          </p:nvPr>
        </p:nvSpPr>
        <p:spPr>
          <a:xfrm>
            <a:off x="468315" y="0"/>
            <a:ext cx="8229600" cy="922337"/>
          </a:xfrm>
          <a:noFill/>
        </p:spPr>
        <p:txBody>
          <a:bodyPr/>
          <a:lstStyle/>
          <a:p>
            <a:pPr marL="484505" marR="12700" indent="-472440">
              <a:lnSpc>
                <a:spcPct val="100000"/>
              </a:lnSpc>
              <a:tabLst>
                <a:tab pos="3314065" algn="l"/>
              </a:tabLst>
            </a:pPr>
            <a:r>
              <a:rPr lang="ru-RU" sz="2400" b="1" dirty="0" smtClean="0">
                <a:solidFill>
                  <a:schemeClr val="bg1"/>
                </a:solidFill>
                <a:latin typeface="Arial"/>
                <a:cs typeface="Arial"/>
              </a:rPr>
              <a:t>На</a:t>
            </a:r>
            <a:r>
              <a:rPr lang="ru-RU" sz="2400" b="1" spc="-25" dirty="0" smtClean="0">
                <a:solidFill>
                  <a:schemeClr val="bg1"/>
                </a:solidFill>
                <a:latin typeface="Arial"/>
                <a:cs typeface="Arial"/>
              </a:rPr>
              <a:t> </a:t>
            </a:r>
            <a:r>
              <a:rPr lang="ru-RU" sz="2400" b="1" spc="-20" dirty="0" smtClean="0">
                <a:solidFill>
                  <a:schemeClr val="bg1"/>
                </a:solidFill>
                <a:latin typeface="Arial"/>
                <a:cs typeface="Arial"/>
              </a:rPr>
              <a:t>ч</a:t>
            </a:r>
            <a:r>
              <a:rPr lang="ru-RU" sz="2400" b="1" spc="-50" dirty="0" smtClean="0">
                <a:solidFill>
                  <a:schemeClr val="bg1"/>
                </a:solidFill>
                <a:latin typeface="Arial"/>
                <a:cs typeface="Arial"/>
              </a:rPr>
              <a:t>е</a:t>
            </a:r>
            <a:r>
              <a:rPr lang="ru-RU" sz="2400" b="1" dirty="0" smtClean="0">
                <a:solidFill>
                  <a:schemeClr val="bg1"/>
                </a:solidFill>
                <a:latin typeface="Arial"/>
                <a:cs typeface="Arial"/>
              </a:rPr>
              <a:t>м</a:t>
            </a:r>
            <a:r>
              <a:rPr lang="ru-RU" sz="2400" b="1" spc="-30" dirty="0" smtClean="0">
                <a:solidFill>
                  <a:schemeClr val="bg1"/>
                </a:solidFill>
                <a:latin typeface="Arial"/>
                <a:cs typeface="Arial"/>
              </a:rPr>
              <a:t> </a:t>
            </a:r>
            <a:r>
              <a:rPr lang="ru-RU" sz="2400" b="1" spc="-55" dirty="0" smtClean="0">
                <a:solidFill>
                  <a:schemeClr val="bg1"/>
                </a:solidFill>
                <a:latin typeface="Arial"/>
                <a:cs typeface="Arial"/>
              </a:rPr>
              <a:t>о</a:t>
            </a:r>
            <a:r>
              <a:rPr lang="ru-RU" sz="2400" b="1" spc="-10" dirty="0" smtClean="0">
                <a:solidFill>
                  <a:schemeClr val="bg1"/>
                </a:solidFill>
                <a:latin typeface="Arial"/>
                <a:cs typeface="Arial"/>
              </a:rPr>
              <a:t>с</a:t>
            </a:r>
            <a:r>
              <a:rPr lang="ru-RU" sz="2400" b="1" spc="-15" dirty="0" smtClean="0">
                <a:solidFill>
                  <a:schemeClr val="bg1"/>
                </a:solidFill>
                <a:latin typeface="Arial"/>
                <a:cs typeface="Arial"/>
              </a:rPr>
              <a:t>н</a:t>
            </a:r>
            <a:r>
              <a:rPr lang="ru-RU" sz="2400" b="1" spc="-20" dirty="0" smtClean="0">
                <a:solidFill>
                  <a:schemeClr val="bg1"/>
                </a:solidFill>
                <a:latin typeface="Arial"/>
                <a:cs typeface="Arial"/>
              </a:rPr>
              <a:t>о</a:t>
            </a:r>
            <a:r>
              <a:rPr lang="ru-RU" sz="2400" b="1" spc="-15" dirty="0" smtClean="0">
                <a:solidFill>
                  <a:schemeClr val="bg1"/>
                </a:solidFill>
                <a:latin typeface="Arial"/>
                <a:cs typeface="Arial"/>
              </a:rPr>
              <a:t>вы</a:t>
            </a:r>
            <a:r>
              <a:rPr lang="ru-RU" sz="2400" b="1" spc="-50" dirty="0" smtClean="0">
                <a:solidFill>
                  <a:schemeClr val="bg1"/>
                </a:solidFill>
                <a:latin typeface="Arial"/>
                <a:cs typeface="Arial"/>
              </a:rPr>
              <a:t>в</a:t>
            </a:r>
            <a:r>
              <a:rPr lang="ru-RU" sz="2400" b="1" spc="-10" dirty="0" smtClean="0">
                <a:solidFill>
                  <a:schemeClr val="bg1"/>
                </a:solidFill>
                <a:latin typeface="Arial"/>
                <a:cs typeface="Arial"/>
              </a:rPr>
              <a:t>а</a:t>
            </a:r>
            <a:r>
              <a:rPr lang="ru-RU" sz="2400" b="1" spc="-50" dirty="0" smtClean="0">
                <a:solidFill>
                  <a:schemeClr val="bg1"/>
                </a:solidFill>
                <a:latin typeface="Arial"/>
                <a:cs typeface="Arial"/>
              </a:rPr>
              <a:t>е</a:t>
            </a:r>
            <a:r>
              <a:rPr lang="ru-RU" sz="2400" b="1" spc="-100" dirty="0" smtClean="0">
                <a:solidFill>
                  <a:schemeClr val="bg1"/>
                </a:solidFill>
                <a:latin typeface="Arial"/>
                <a:cs typeface="Arial"/>
              </a:rPr>
              <a:t>т</a:t>
            </a:r>
            <a:r>
              <a:rPr lang="ru-RU" sz="2400" b="1" spc="-10" dirty="0" smtClean="0">
                <a:solidFill>
                  <a:schemeClr val="bg1"/>
                </a:solidFill>
                <a:latin typeface="Arial"/>
                <a:cs typeface="Arial"/>
              </a:rPr>
              <a:t>с</a:t>
            </a:r>
            <a:r>
              <a:rPr lang="ru-RU" sz="2400" b="1" dirty="0" smtClean="0">
                <a:solidFill>
                  <a:schemeClr val="bg1"/>
                </a:solidFill>
                <a:latin typeface="Arial"/>
                <a:cs typeface="Arial"/>
              </a:rPr>
              <a:t>я 	</a:t>
            </a:r>
            <a:r>
              <a:rPr lang="ru-RU" sz="2400" b="1" spc="-10" dirty="0" smtClean="0">
                <a:solidFill>
                  <a:schemeClr val="bg1"/>
                </a:solidFill>
                <a:latin typeface="Arial"/>
                <a:cs typeface="Arial"/>
              </a:rPr>
              <a:t>с</a:t>
            </a:r>
            <a:r>
              <a:rPr lang="ru-RU" sz="2400" b="1" spc="-55" dirty="0" smtClean="0">
                <a:solidFill>
                  <a:schemeClr val="bg1"/>
                </a:solidFill>
                <a:latin typeface="Arial"/>
                <a:cs typeface="Arial"/>
              </a:rPr>
              <a:t>о</a:t>
            </a:r>
            <a:r>
              <a:rPr lang="ru-RU" sz="2400" b="1" spc="-10" dirty="0" smtClean="0">
                <a:solidFill>
                  <a:schemeClr val="bg1"/>
                </a:solidFill>
                <a:latin typeface="Arial"/>
                <a:cs typeface="Arial"/>
              </a:rPr>
              <a:t>с</a:t>
            </a:r>
            <a:r>
              <a:rPr lang="ru-RU" sz="2400" b="1" spc="-60" dirty="0" smtClean="0">
                <a:solidFill>
                  <a:schemeClr val="bg1"/>
                </a:solidFill>
                <a:latin typeface="Arial"/>
                <a:cs typeface="Arial"/>
              </a:rPr>
              <a:t>т</a:t>
            </a:r>
            <a:r>
              <a:rPr lang="ru-RU" sz="2400" b="1" spc="-10" dirty="0" smtClean="0">
                <a:solidFill>
                  <a:schemeClr val="bg1"/>
                </a:solidFill>
                <a:latin typeface="Arial"/>
                <a:cs typeface="Arial"/>
              </a:rPr>
              <a:t>а</a:t>
            </a:r>
            <a:r>
              <a:rPr lang="ru-RU" sz="2400" b="1" spc="-50" dirty="0" smtClean="0">
                <a:solidFill>
                  <a:schemeClr val="bg1"/>
                </a:solidFill>
                <a:latin typeface="Arial"/>
                <a:cs typeface="Arial"/>
              </a:rPr>
              <a:t>вл</a:t>
            </a:r>
            <a:r>
              <a:rPr lang="ru-RU" sz="2400" b="1" spc="-10" dirty="0" smtClean="0">
                <a:solidFill>
                  <a:schemeClr val="bg1"/>
                </a:solidFill>
                <a:latin typeface="Arial"/>
                <a:cs typeface="Arial"/>
              </a:rPr>
              <a:t>е</a:t>
            </a:r>
            <a:r>
              <a:rPr lang="ru-RU" sz="2400" b="1" spc="-15" dirty="0" smtClean="0">
                <a:solidFill>
                  <a:schemeClr val="bg1"/>
                </a:solidFill>
                <a:latin typeface="Arial"/>
                <a:cs typeface="Arial"/>
              </a:rPr>
              <a:t>ни</a:t>
            </a:r>
            <a:r>
              <a:rPr lang="ru-RU" sz="2400" b="1" dirty="0" smtClean="0">
                <a:solidFill>
                  <a:schemeClr val="bg1"/>
                </a:solidFill>
                <a:latin typeface="Arial"/>
                <a:cs typeface="Arial"/>
              </a:rPr>
              <a:t>е пр</a:t>
            </a:r>
            <a:r>
              <a:rPr lang="ru-RU" sz="2400" b="1" spc="-10" dirty="0" smtClean="0">
                <a:solidFill>
                  <a:schemeClr val="bg1"/>
                </a:solidFill>
                <a:latin typeface="Arial"/>
                <a:cs typeface="Arial"/>
              </a:rPr>
              <a:t>о</a:t>
            </a:r>
            <a:r>
              <a:rPr lang="ru-RU" sz="2400" b="1" dirty="0" smtClean="0">
                <a:solidFill>
                  <a:schemeClr val="bg1"/>
                </a:solidFill>
                <a:latin typeface="Arial"/>
                <a:cs typeface="Arial"/>
              </a:rPr>
              <a:t>е</a:t>
            </a:r>
            <a:r>
              <a:rPr lang="ru-RU" sz="2400" b="1" spc="-10" dirty="0" smtClean="0">
                <a:solidFill>
                  <a:schemeClr val="bg1"/>
                </a:solidFill>
                <a:latin typeface="Arial"/>
                <a:cs typeface="Arial"/>
              </a:rPr>
              <a:t>к</a:t>
            </a:r>
            <a:r>
              <a:rPr lang="ru-RU" sz="2400" b="1" spc="-50" dirty="0" smtClean="0">
                <a:solidFill>
                  <a:schemeClr val="bg1"/>
                </a:solidFill>
                <a:latin typeface="Arial"/>
                <a:cs typeface="Arial"/>
              </a:rPr>
              <a:t>т</a:t>
            </a:r>
            <a:r>
              <a:rPr lang="ru-RU" sz="2400" b="1" dirty="0" smtClean="0">
                <a:solidFill>
                  <a:schemeClr val="bg1"/>
                </a:solidFill>
                <a:latin typeface="Arial"/>
                <a:cs typeface="Arial"/>
              </a:rPr>
              <a:t>а</a:t>
            </a:r>
            <a:r>
              <a:rPr lang="ru-RU" sz="2400" b="1" spc="35" dirty="0" smtClean="0">
                <a:solidFill>
                  <a:schemeClr val="bg1"/>
                </a:solidFill>
                <a:latin typeface="Arial"/>
                <a:cs typeface="Arial"/>
              </a:rPr>
              <a:t> районного</a:t>
            </a:r>
            <a:r>
              <a:rPr lang="ru-RU" sz="2400" b="1" spc="5" dirty="0" smtClean="0">
                <a:solidFill>
                  <a:schemeClr val="bg1"/>
                </a:solidFill>
                <a:latin typeface="Arial"/>
                <a:cs typeface="Arial"/>
              </a:rPr>
              <a:t> </a:t>
            </a:r>
            <a:r>
              <a:rPr lang="ru-RU" sz="2400" b="1" spc="-35" dirty="0" smtClean="0">
                <a:solidFill>
                  <a:schemeClr val="bg1"/>
                </a:solidFill>
                <a:latin typeface="Arial"/>
                <a:cs typeface="Arial"/>
              </a:rPr>
              <a:t>б</a:t>
            </a:r>
            <a:r>
              <a:rPr lang="ru-RU" sz="2400" b="1" spc="-75" dirty="0" smtClean="0">
                <a:solidFill>
                  <a:schemeClr val="bg1"/>
                </a:solidFill>
                <a:latin typeface="Arial"/>
                <a:cs typeface="Arial"/>
              </a:rPr>
              <a:t>ю</a:t>
            </a:r>
            <a:r>
              <a:rPr lang="ru-RU" sz="2400" b="1" spc="-35" dirty="0" smtClean="0">
                <a:solidFill>
                  <a:schemeClr val="bg1"/>
                </a:solidFill>
                <a:latin typeface="Arial"/>
                <a:cs typeface="Arial"/>
              </a:rPr>
              <a:t>д</a:t>
            </a:r>
            <a:r>
              <a:rPr lang="ru-RU" sz="2400" b="1" spc="-75" dirty="0" smtClean="0">
                <a:solidFill>
                  <a:schemeClr val="bg1"/>
                </a:solidFill>
                <a:latin typeface="Arial"/>
                <a:cs typeface="Arial"/>
              </a:rPr>
              <a:t>ж</a:t>
            </a:r>
            <a:r>
              <a:rPr lang="ru-RU" sz="2400" b="1" spc="-60" dirty="0" smtClean="0">
                <a:solidFill>
                  <a:schemeClr val="bg1"/>
                </a:solidFill>
                <a:latin typeface="Arial"/>
                <a:cs typeface="Arial"/>
              </a:rPr>
              <a:t>е</a:t>
            </a:r>
            <a:r>
              <a:rPr lang="ru-RU" sz="2400" b="1" spc="-90" dirty="0" smtClean="0">
                <a:solidFill>
                  <a:schemeClr val="bg1"/>
                </a:solidFill>
                <a:latin typeface="Arial"/>
                <a:cs typeface="Arial"/>
              </a:rPr>
              <a:t>т</a:t>
            </a:r>
            <a:r>
              <a:rPr lang="ru-RU" sz="2400" b="1" dirty="0" smtClean="0">
                <a:solidFill>
                  <a:schemeClr val="bg1"/>
                </a:solidFill>
                <a:latin typeface="Arial"/>
                <a:cs typeface="Arial"/>
              </a:rPr>
              <a:t>а</a:t>
            </a:r>
            <a:endParaRPr lang="ru-RU" sz="2400" dirty="0">
              <a:solidFill>
                <a:schemeClr val="bg1"/>
              </a:solidFill>
              <a:latin typeface="Arial"/>
              <a:cs typeface="Arial"/>
            </a:endParaRPr>
          </a:p>
        </p:txBody>
      </p:sp>
      <p:sp>
        <p:nvSpPr>
          <p:cNvPr id="22572" name="Text Box 10"/>
          <p:cNvSpPr txBox="1">
            <a:spLocks noChangeArrowheads="1"/>
          </p:cNvSpPr>
          <p:nvPr/>
        </p:nvSpPr>
        <p:spPr bwMode="auto">
          <a:xfrm flipH="1">
            <a:off x="468315" y="6237288"/>
            <a:ext cx="8207375" cy="369332"/>
          </a:xfrm>
          <a:prstGeom prst="rect">
            <a:avLst/>
          </a:prstGeom>
          <a:noFill/>
          <a:ln w="9525">
            <a:noFill/>
            <a:miter lim="800000"/>
            <a:headEnd/>
            <a:tailEnd/>
          </a:ln>
        </p:spPr>
        <p:txBody>
          <a:bodyPr>
            <a:spAutoFit/>
          </a:bodyPr>
          <a:lstStyle/>
          <a:p>
            <a:endParaRPr lang="ru-RU" dirty="0"/>
          </a:p>
        </p:txBody>
      </p:sp>
      <p:sp>
        <p:nvSpPr>
          <p:cNvPr id="17" name="Скругленный прямоугольник 16"/>
          <p:cNvSpPr/>
          <p:nvPr/>
        </p:nvSpPr>
        <p:spPr>
          <a:xfrm>
            <a:off x="1088008" y="1000110"/>
            <a:ext cx="7143800"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Послание Президента Российской Федерации Федеральному Собранию</a:t>
            </a:r>
            <a:endParaRPr lang="ru-RU" b="1" dirty="0"/>
          </a:p>
        </p:txBody>
      </p:sp>
      <p:sp>
        <p:nvSpPr>
          <p:cNvPr id="18" name="Скругленный прямоугольник 17"/>
          <p:cNvSpPr/>
          <p:nvPr/>
        </p:nvSpPr>
        <p:spPr>
          <a:xfrm>
            <a:off x="1063500" y="2852936"/>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Основные направления бюджетной и налоговой политики Тонкинского муниципального района Нижегородской области на 2022 год и плановый период 2023 и 2024 годов</a:t>
            </a:r>
            <a:endParaRPr lang="ru-RU" b="1" dirty="0"/>
          </a:p>
        </p:txBody>
      </p:sp>
      <p:sp>
        <p:nvSpPr>
          <p:cNvPr id="20" name="Скругленный прямоугольник 19"/>
          <p:cNvSpPr/>
          <p:nvPr/>
        </p:nvSpPr>
        <p:spPr>
          <a:xfrm>
            <a:off x="1000102" y="3789040"/>
            <a:ext cx="7143800" cy="828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Прогноз  социально-экономического развития Тонкинского муниципального района Нижегородской области на 2022 год и на период до 2024 года</a:t>
            </a:r>
            <a:endParaRPr lang="ru-RU" b="1" dirty="0"/>
          </a:p>
        </p:txBody>
      </p:sp>
      <p:sp>
        <p:nvSpPr>
          <p:cNvPr id="21" name="Скругленный прямоугольник 20"/>
          <p:cNvSpPr/>
          <p:nvPr/>
        </p:nvSpPr>
        <p:spPr>
          <a:xfrm>
            <a:off x="1000102" y="4725144"/>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Итоги исполнения консолидированного бюджета за 2020 год и текущий период 2021 года</a:t>
            </a:r>
            <a:endParaRPr lang="ru-RU" b="1" dirty="0"/>
          </a:p>
        </p:txBody>
      </p:sp>
      <p:sp>
        <p:nvSpPr>
          <p:cNvPr id="23" name="Скругленный прямоугольник 22"/>
          <p:cNvSpPr/>
          <p:nvPr/>
        </p:nvSpPr>
        <p:spPr>
          <a:xfrm>
            <a:off x="1000102" y="5636136"/>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20 муниципальных программ</a:t>
            </a:r>
            <a:endParaRPr lang="ru-RU" b="1" dirty="0"/>
          </a:p>
        </p:txBody>
      </p:sp>
      <p:sp>
        <p:nvSpPr>
          <p:cNvPr id="9" name="Скругленный прямоугольник 8"/>
          <p:cNvSpPr/>
          <p:nvPr/>
        </p:nvSpPr>
        <p:spPr>
          <a:xfrm>
            <a:off x="1063500" y="1844824"/>
            <a:ext cx="714380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Указы Президента Российской Федерации от 7 мая 2012 г и Указ </a:t>
            </a:r>
            <a:r>
              <a:rPr lang="ru-RU" b="1" smtClean="0"/>
              <a:t>от   7 </a:t>
            </a:r>
            <a:r>
              <a:rPr lang="ru-RU" b="1" dirty="0" smtClean="0"/>
              <a:t>мая 2018 г № 204 « О национальных целях и стратегических задачах развития Российской Федерации на период до 2024 года»</a:t>
            </a:r>
            <a:endParaRPr lang="ru-RU"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931643" y="5899808"/>
            <a:ext cx="259548" cy="454149"/>
          </a:xfrm>
          <a:prstGeom prst="rect">
            <a:avLst/>
          </a:prstGeom>
          <a:blipFill>
            <a:blip r:embed="rId2" cstate="print"/>
            <a:stretch>
              <a:fillRect/>
            </a:stretch>
          </a:blipFill>
        </p:spPr>
        <p:txBody>
          <a:bodyPr wrap="square" lIns="0" tIns="0" rIns="0" bIns="0" rtlCol="0">
            <a:noAutofit/>
          </a:bodyPr>
          <a:lstStyle/>
          <a:p>
            <a:endParaRPr dirty="0"/>
          </a:p>
        </p:txBody>
      </p:sp>
      <p:sp>
        <p:nvSpPr>
          <p:cNvPr id="4" name="object 4"/>
          <p:cNvSpPr txBox="1"/>
          <p:nvPr/>
        </p:nvSpPr>
        <p:spPr>
          <a:xfrm>
            <a:off x="323528" y="117440"/>
            <a:ext cx="8568952" cy="647669"/>
          </a:xfrm>
          <a:prstGeom prst="rect">
            <a:avLst/>
          </a:prstGeom>
        </p:spPr>
        <p:txBody>
          <a:bodyPr vert="horz" wrap="square" lIns="0" tIns="0" rIns="0" bIns="0" rtlCol="0">
            <a:noAutofit/>
          </a:bodyPr>
          <a:lstStyle/>
          <a:p>
            <a:pPr marL="512313" marR="10257" indent="-502569" algn="ctr"/>
            <a:r>
              <a:rPr sz="2400" b="1" spc="4" dirty="0" smtClean="0">
                <a:solidFill>
                  <a:schemeClr val="bg1"/>
                </a:solidFill>
                <a:latin typeface="Arial"/>
                <a:cs typeface="Arial"/>
              </a:rPr>
              <a:t>К</a:t>
            </a:r>
            <a:r>
              <a:rPr sz="2400" b="1" spc="-12" dirty="0" smtClean="0">
                <a:solidFill>
                  <a:schemeClr val="bg1"/>
                </a:solidFill>
                <a:latin typeface="Arial"/>
                <a:cs typeface="Arial"/>
              </a:rPr>
              <a:t>а</a:t>
            </a:r>
            <a:r>
              <a:rPr sz="2400" b="1" dirty="0" smtClean="0">
                <a:solidFill>
                  <a:schemeClr val="bg1"/>
                </a:solidFill>
                <a:latin typeface="Arial"/>
                <a:cs typeface="Arial"/>
              </a:rPr>
              <a:t>к</a:t>
            </a:r>
            <a:r>
              <a:rPr sz="2400" b="1" spc="-24" dirty="0" smtClean="0">
                <a:solidFill>
                  <a:schemeClr val="bg1"/>
                </a:solidFill>
                <a:latin typeface="Arial"/>
                <a:cs typeface="Arial"/>
              </a:rPr>
              <a:t> </a:t>
            </a:r>
            <a:r>
              <a:rPr sz="2400" b="1" spc="-20" dirty="0" smtClean="0">
                <a:solidFill>
                  <a:schemeClr val="bg1"/>
                </a:solidFill>
                <a:latin typeface="Arial"/>
                <a:cs typeface="Arial"/>
              </a:rPr>
              <a:t>п</a:t>
            </a:r>
            <a:r>
              <a:rPr sz="2400" b="1" spc="-24" dirty="0" smtClean="0">
                <a:solidFill>
                  <a:schemeClr val="bg1"/>
                </a:solidFill>
                <a:latin typeface="Arial"/>
                <a:cs typeface="Arial"/>
              </a:rPr>
              <a:t>ро</a:t>
            </a:r>
            <a:r>
              <a:rPr sz="2400" b="1" spc="-20" dirty="0" smtClean="0">
                <a:solidFill>
                  <a:schemeClr val="bg1"/>
                </a:solidFill>
                <a:latin typeface="Arial"/>
                <a:cs typeface="Arial"/>
              </a:rPr>
              <a:t>и</a:t>
            </a:r>
            <a:r>
              <a:rPr sz="2400" b="1" spc="-52" dirty="0" smtClean="0">
                <a:solidFill>
                  <a:schemeClr val="bg1"/>
                </a:solidFill>
                <a:latin typeface="Arial"/>
                <a:cs typeface="Arial"/>
              </a:rPr>
              <a:t>с</a:t>
            </a:r>
            <a:r>
              <a:rPr sz="2400" b="1" spc="-73" dirty="0" smtClean="0">
                <a:solidFill>
                  <a:schemeClr val="bg1"/>
                </a:solidFill>
                <a:latin typeface="Arial"/>
                <a:cs typeface="Arial"/>
              </a:rPr>
              <a:t>х</a:t>
            </a:r>
            <a:r>
              <a:rPr sz="2400" b="1" spc="-52" dirty="0" smtClean="0">
                <a:solidFill>
                  <a:schemeClr val="bg1"/>
                </a:solidFill>
                <a:latin typeface="Arial"/>
                <a:cs typeface="Arial"/>
              </a:rPr>
              <a:t>о</a:t>
            </a:r>
            <a:r>
              <a:rPr sz="2400" b="1" spc="-20" dirty="0" smtClean="0">
                <a:solidFill>
                  <a:schemeClr val="bg1"/>
                </a:solidFill>
                <a:latin typeface="Arial"/>
                <a:cs typeface="Arial"/>
              </a:rPr>
              <a:t>ди</a:t>
            </a:r>
            <a:r>
              <a:rPr sz="2400" b="1" dirty="0" smtClean="0">
                <a:solidFill>
                  <a:schemeClr val="bg1"/>
                </a:solidFill>
                <a:latin typeface="Arial"/>
                <a:cs typeface="Arial"/>
              </a:rPr>
              <a:t>т</a:t>
            </a:r>
            <a:r>
              <a:rPr sz="2400" b="1" spc="-44" dirty="0" smtClean="0">
                <a:solidFill>
                  <a:schemeClr val="bg1"/>
                </a:solidFill>
                <a:latin typeface="Arial"/>
                <a:cs typeface="Arial"/>
              </a:rPr>
              <a:t> </a:t>
            </a:r>
            <a:r>
              <a:rPr sz="2400" b="1" dirty="0" smtClean="0">
                <a:solidFill>
                  <a:schemeClr val="bg1"/>
                </a:solidFill>
                <a:latin typeface="Arial"/>
                <a:cs typeface="Arial"/>
              </a:rPr>
              <a:t>с</a:t>
            </a:r>
            <a:r>
              <a:rPr sz="2400" b="1" spc="-36" dirty="0" smtClean="0">
                <a:solidFill>
                  <a:schemeClr val="bg1"/>
                </a:solidFill>
                <a:latin typeface="Arial"/>
                <a:cs typeface="Arial"/>
              </a:rPr>
              <a:t>о</a:t>
            </a:r>
            <a:r>
              <a:rPr sz="2400" b="1" dirty="0" smtClean="0">
                <a:solidFill>
                  <a:schemeClr val="bg1"/>
                </a:solidFill>
                <a:latin typeface="Arial"/>
                <a:cs typeface="Arial"/>
              </a:rPr>
              <a:t>с</a:t>
            </a:r>
            <a:r>
              <a:rPr sz="2400" b="1" spc="-24" dirty="0" smtClean="0">
                <a:solidFill>
                  <a:schemeClr val="bg1"/>
                </a:solidFill>
                <a:latin typeface="Arial"/>
                <a:cs typeface="Arial"/>
              </a:rPr>
              <a:t>т</a:t>
            </a:r>
            <a:r>
              <a:rPr sz="2400" b="1" dirty="0" smtClean="0">
                <a:solidFill>
                  <a:schemeClr val="bg1"/>
                </a:solidFill>
                <a:latin typeface="Arial"/>
                <a:cs typeface="Arial"/>
              </a:rPr>
              <a:t>а</a:t>
            </a:r>
            <a:r>
              <a:rPr sz="2400" b="1" spc="-32" dirty="0" smtClean="0">
                <a:solidFill>
                  <a:schemeClr val="bg1"/>
                </a:solidFill>
                <a:latin typeface="Arial"/>
                <a:cs typeface="Arial"/>
              </a:rPr>
              <a:t>вл</a:t>
            </a:r>
            <a:r>
              <a:rPr sz="2400" b="1" dirty="0" smtClean="0">
                <a:solidFill>
                  <a:schemeClr val="bg1"/>
                </a:solidFill>
                <a:latin typeface="Arial"/>
                <a:cs typeface="Arial"/>
              </a:rPr>
              <a:t>ение </a:t>
            </a:r>
            <a:r>
              <a:rPr lang="ru-RU" sz="2400" b="1" spc="-12" dirty="0" smtClean="0">
                <a:solidFill>
                  <a:schemeClr val="bg1"/>
                </a:solidFill>
                <a:latin typeface="Arial"/>
                <a:cs typeface="Arial"/>
              </a:rPr>
              <a:t>районного</a:t>
            </a:r>
            <a:r>
              <a:rPr sz="2400" b="1" spc="-16" dirty="0" smtClean="0">
                <a:solidFill>
                  <a:schemeClr val="bg1"/>
                </a:solidFill>
                <a:latin typeface="Arial"/>
                <a:cs typeface="Arial"/>
              </a:rPr>
              <a:t> </a:t>
            </a:r>
            <a:r>
              <a:rPr sz="2400" b="1" spc="-28" dirty="0" smtClean="0">
                <a:solidFill>
                  <a:schemeClr val="bg1"/>
                </a:solidFill>
                <a:latin typeface="Arial"/>
                <a:cs typeface="Arial"/>
              </a:rPr>
              <a:t>б</a:t>
            </a:r>
            <a:r>
              <a:rPr sz="2400" b="1" spc="-57" dirty="0" smtClean="0">
                <a:solidFill>
                  <a:schemeClr val="bg1"/>
                </a:solidFill>
                <a:latin typeface="Arial"/>
                <a:cs typeface="Arial"/>
              </a:rPr>
              <a:t>ю</a:t>
            </a:r>
            <a:r>
              <a:rPr sz="2400" b="1" spc="-32" dirty="0" smtClean="0">
                <a:solidFill>
                  <a:schemeClr val="bg1"/>
                </a:solidFill>
                <a:latin typeface="Arial"/>
                <a:cs typeface="Arial"/>
              </a:rPr>
              <a:t>д</a:t>
            </a:r>
            <a:r>
              <a:rPr sz="2400" b="1" spc="-57" dirty="0" smtClean="0">
                <a:solidFill>
                  <a:schemeClr val="bg1"/>
                </a:solidFill>
                <a:latin typeface="Arial"/>
                <a:cs typeface="Arial"/>
              </a:rPr>
              <a:t>ж</a:t>
            </a:r>
            <a:r>
              <a:rPr sz="2400" b="1" spc="-52" dirty="0" smtClean="0">
                <a:solidFill>
                  <a:schemeClr val="bg1"/>
                </a:solidFill>
                <a:latin typeface="Arial"/>
                <a:cs typeface="Arial"/>
              </a:rPr>
              <a:t>е</a:t>
            </a:r>
            <a:r>
              <a:rPr sz="2400" b="1" spc="-40" dirty="0" smtClean="0">
                <a:solidFill>
                  <a:schemeClr val="bg1"/>
                </a:solidFill>
                <a:latin typeface="Arial"/>
                <a:cs typeface="Arial"/>
              </a:rPr>
              <a:t>т</a:t>
            </a:r>
            <a:r>
              <a:rPr sz="2400" b="1" dirty="0" smtClean="0">
                <a:solidFill>
                  <a:schemeClr val="bg1"/>
                </a:solidFill>
                <a:latin typeface="Arial"/>
                <a:cs typeface="Arial"/>
              </a:rPr>
              <a:t>а</a:t>
            </a:r>
            <a:endParaRPr sz="2400" dirty="0">
              <a:solidFill>
                <a:schemeClr val="bg1"/>
              </a:solidFill>
              <a:latin typeface="Arial"/>
              <a:cs typeface="Arial"/>
            </a:endParaRPr>
          </a:p>
        </p:txBody>
      </p:sp>
      <p:graphicFrame>
        <p:nvGraphicFramePr>
          <p:cNvPr id="2" name="object 2"/>
          <p:cNvGraphicFramePr>
            <a:graphicFrameLocks noGrp="1"/>
          </p:cNvGraphicFramePr>
          <p:nvPr>
            <p:extLst>
              <p:ext uri="{D42A27DB-BD31-4B8C-83A1-F6EECF244321}">
                <p14:modId xmlns:p14="http://schemas.microsoft.com/office/powerpoint/2010/main" val="3794268463"/>
              </p:ext>
            </p:extLst>
          </p:nvPr>
        </p:nvGraphicFramePr>
        <p:xfrm>
          <a:off x="275494" y="1340768"/>
          <a:ext cx="8184938" cy="4515651"/>
        </p:xfrm>
        <a:graphic>
          <a:graphicData uri="http://schemas.openxmlformats.org/drawingml/2006/table">
            <a:tbl>
              <a:tblPr firstRow="1" bandRow="1">
                <a:tableStyleId>{2D5ABB26-0587-4C30-8999-92F81FD0307C}</a:tableStyleId>
              </a:tblPr>
              <a:tblGrid>
                <a:gridCol w="1560204"/>
                <a:gridCol w="6624734"/>
              </a:tblGrid>
              <a:tr h="281052">
                <a:tc>
                  <a:txBody>
                    <a:bodyPr/>
                    <a:lstStyle/>
                    <a:p>
                      <a:pPr marL="34290">
                        <a:lnSpc>
                          <a:spcPts val="2030"/>
                        </a:lnSpc>
                      </a:pPr>
                      <a:r>
                        <a:rPr sz="1600" b="1" baseline="0" dirty="0" smtClean="0">
                          <a:solidFill>
                            <a:srgbClr val="224F77"/>
                          </a:solidFill>
                          <a:latin typeface="Arial"/>
                          <a:cs typeface="Arial"/>
                        </a:rPr>
                        <a:t>Срок</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r>
              <a:tr h="521296">
                <a:tc>
                  <a:txBody>
                    <a:bodyPr/>
                    <a:lstStyle/>
                    <a:p>
                      <a:pPr marL="34290">
                        <a:lnSpc>
                          <a:spcPct val="100000"/>
                        </a:lnSpc>
                      </a:pPr>
                      <a:r>
                        <a:rPr lang="ru-RU" sz="1600" b="1" baseline="0" dirty="0" smtClean="0">
                          <a:solidFill>
                            <a:srgbClr val="224F77"/>
                          </a:solidFill>
                          <a:latin typeface="Arial"/>
                          <a:cs typeface="Arial"/>
                        </a:rPr>
                        <a:t>август</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283210">
                        <a:lnSpc>
                          <a:spcPct val="100000"/>
                        </a:lnSpc>
                      </a:pPr>
                      <a:r>
                        <a:rPr sz="1600" spc="-60" baseline="0" dirty="0" smtClean="0">
                          <a:latin typeface="Arial"/>
                          <a:cs typeface="Arial"/>
                        </a:rPr>
                        <a:t>Р</a:t>
                      </a:r>
                      <a:r>
                        <a:rPr sz="1600" spc="-25" baseline="0" dirty="0" smtClean="0">
                          <a:latin typeface="Arial"/>
                          <a:cs typeface="Arial"/>
                        </a:rPr>
                        <a:t>а</a:t>
                      </a:r>
                      <a:r>
                        <a:rPr sz="1600" spc="0" baseline="0" dirty="0" smtClean="0">
                          <a:latin typeface="Arial"/>
                          <a:cs typeface="Arial"/>
                        </a:rPr>
                        <a:t>зраб</a:t>
                      </a:r>
                      <a:r>
                        <a:rPr sz="1600" spc="-40" baseline="0" dirty="0" smtClean="0">
                          <a:latin typeface="Arial"/>
                          <a:cs typeface="Arial"/>
                        </a:rPr>
                        <a:t>о</a:t>
                      </a:r>
                      <a:r>
                        <a:rPr sz="1600" spc="0" baseline="0" dirty="0" smtClean="0">
                          <a:latin typeface="Arial"/>
                          <a:cs typeface="Arial"/>
                        </a:rPr>
                        <a:t>т</a:t>
                      </a:r>
                      <a:r>
                        <a:rPr sz="1600" spc="30" baseline="0" dirty="0" smtClean="0">
                          <a:latin typeface="Arial"/>
                          <a:cs typeface="Arial"/>
                        </a:rPr>
                        <a:t>к</a:t>
                      </a:r>
                      <a:r>
                        <a:rPr sz="1600" spc="0" baseline="0" dirty="0" smtClean="0">
                          <a:latin typeface="Arial"/>
                          <a:cs typeface="Arial"/>
                        </a:rPr>
                        <a:t>а</a:t>
                      </a:r>
                      <a:r>
                        <a:rPr sz="1600" spc="-35"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по</a:t>
                      </a:r>
                      <a:r>
                        <a:rPr sz="1600" spc="30" baseline="0" dirty="0" smtClean="0">
                          <a:latin typeface="Arial"/>
                          <a:cs typeface="Arial"/>
                        </a:rPr>
                        <a:t>к</a:t>
                      </a:r>
                      <a:r>
                        <a:rPr sz="1600" spc="-25" baseline="0" dirty="0" smtClean="0">
                          <a:latin typeface="Arial"/>
                          <a:cs typeface="Arial"/>
                        </a:rPr>
                        <a:t>а</a:t>
                      </a:r>
                      <a:r>
                        <a:rPr sz="1600" spc="0" baseline="0" dirty="0" smtClean="0">
                          <a:latin typeface="Arial"/>
                          <a:cs typeface="Arial"/>
                        </a:rPr>
                        <a:t>з</a:t>
                      </a:r>
                      <a:r>
                        <a:rPr sz="1600" spc="-40" baseline="0" dirty="0" smtClean="0">
                          <a:latin typeface="Arial"/>
                          <a:cs typeface="Arial"/>
                        </a:rPr>
                        <a:t>а</a:t>
                      </a:r>
                      <a:r>
                        <a:rPr sz="1600" spc="-25" baseline="0" dirty="0" smtClean="0">
                          <a:latin typeface="Arial"/>
                          <a:cs typeface="Arial"/>
                        </a:rPr>
                        <a:t>т</a:t>
                      </a:r>
                      <a:r>
                        <a:rPr sz="1600" spc="-60" baseline="0" dirty="0" smtClean="0">
                          <a:latin typeface="Arial"/>
                          <a:cs typeface="Arial"/>
                        </a:rPr>
                        <a:t>е</a:t>
                      </a:r>
                      <a:r>
                        <a:rPr sz="1600" spc="0" baseline="0" dirty="0" smtClean="0">
                          <a:latin typeface="Arial"/>
                          <a:cs typeface="Arial"/>
                        </a:rPr>
                        <a:t>лей</a:t>
                      </a:r>
                      <a:r>
                        <a:rPr sz="1600" spc="-40" baseline="0" dirty="0" smtClean="0">
                          <a:latin typeface="Arial"/>
                          <a:cs typeface="Arial"/>
                        </a:rPr>
                        <a:t> </a:t>
                      </a:r>
                      <a:r>
                        <a:rPr sz="1600" spc="0" baseline="0" dirty="0" smtClean="0">
                          <a:latin typeface="Arial"/>
                          <a:cs typeface="Arial"/>
                        </a:rPr>
                        <a:t>прогн</a:t>
                      </a:r>
                      <a:r>
                        <a:rPr sz="1600" spc="-25" baseline="0" dirty="0" smtClean="0">
                          <a:latin typeface="Arial"/>
                          <a:cs typeface="Arial"/>
                        </a:rPr>
                        <a:t>о</a:t>
                      </a:r>
                      <a:r>
                        <a:rPr sz="1600" spc="0" baseline="0" dirty="0" smtClean="0">
                          <a:latin typeface="Arial"/>
                          <a:cs typeface="Arial"/>
                        </a:rPr>
                        <a:t>за </a:t>
                      </a:r>
                      <a:r>
                        <a:rPr sz="1600" spc="10" baseline="0" dirty="0" smtClean="0">
                          <a:latin typeface="Arial"/>
                          <a:cs typeface="Arial"/>
                        </a:rPr>
                        <a:t>с</a:t>
                      </a:r>
                      <a:r>
                        <a:rPr sz="1600" spc="-15" baseline="0" dirty="0" smtClean="0">
                          <a:latin typeface="Arial"/>
                          <a:cs typeface="Arial"/>
                        </a:rPr>
                        <a:t>о</a:t>
                      </a:r>
                      <a:r>
                        <a:rPr sz="1600" spc="-20" baseline="0" dirty="0" smtClean="0">
                          <a:latin typeface="Arial"/>
                          <a:cs typeface="Arial"/>
                        </a:rPr>
                        <a:t>ци</a:t>
                      </a:r>
                      <a:r>
                        <a:rPr sz="1600" spc="-15" baseline="0" dirty="0" smtClean="0">
                          <a:latin typeface="Arial"/>
                          <a:cs typeface="Arial"/>
                        </a:rPr>
                        <a:t>аль</a:t>
                      </a:r>
                      <a:r>
                        <a:rPr sz="1600" spc="-20" baseline="0" dirty="0" smtClean="0">
                          <a:latin typeface="Arial"/>
                          <a:cs typeface="Arial"/>
                        </a:rPr>
                        <a:t>н</a:t>
                      </a:r>
                      <a:r>
                        <a:rPr sz="1600" spc="-5" baseline="0" dirty="0" smtClean="0">
                          <a:latin typeface="Arial"/>
                          <a:cs typeface="Arial"/>
                        </a:rPr>
                        <a:t>о</a:t>
                      </a:r>
                      <a:r>
                        <a:rPr sz="1600" spc="-20" baseline="0" dirty="0" smtClean="0">
                          <a:latin typeface="Arial"/>
                          <a:cs typeface="Arial"/>
                        </a:rPr>
                        <a:t>-э</a:t>
                      </a:r>
                      <a:r>
                        <a:rPr sz="1600" spc="5" baseline="0" dirty="0" smtClean="0">
                          <a:latin typeface="Arial"/>
                          <a:cs typeface="Arial"/>
                        </a:rPr>
                        <a:t>к</a:t>
                      </a:r>
                      <a:r>
                        <a:rPr sz="1600" spc="-15" baseline="0" dirty="0" smtClean="0">
                          <a:latin typeface="Arial"/>
                          <a:cs typeface="Arial"/>
                        </a:rPr>
                        <a:t>о</a:t>
                      </a:r>
                      <a:r>
                        <a:rPr sz="1600" spc="-20" baseline="0" dirty="0" smtClean="0">
                          <a:latin typeface="Arial"/>
                          <a:cs typeface="Arial"/>
                        </a:rPr>
                        <a:t>н</a:t>
                      </a:r>
                      <a:r>
                        <a:rPr sz="1600" spc="-15" baseline="0" dirty="0" smtClean="0">
                          <a:latin typeface="Arial"/>
                          <a:cs typeface="Arial"/>
                        </a:rPr>
                        <a:t>о</a:t>
                      </a:r>
                      <a:r>
                        <a:rPr sz="1600" spc="-10" baseline="0" dirty="0" smtClean="0">
                          <a:latin typeface="Arial"/>
                          <a:cs typeface="Arial"/>
                        </a:rPr>
                        <a:t>м</a:t>
                      </a:r>
                      <a:r>
                        <a:rPr sz="1600" spc="-20" baseline="0" dirty="0" smtClean="0">
                          <a:latin typeface="Arial"/>
                          <a:cs typeface="Arial"/>
                        </a:rPr>
                        <a:t>и</a:t>
                      </a:r>
                      <a:r>
                        <a:rPr sz="1600" spc="-15" baseline="0" dirty="0" smtClean="0">
                          <a:latin typeface="Arial"/>
                          <a:cs typeface="Arial"/>
                        </a:rPr>
                        <a:t>чес</a:t>
                      </a:r>
                      <a:r>
                        <a:rPr sz="1600" spc="5" baseline="0" dirty="0" smtClean="0">
                          <a:latin typeface="Arial"/>
                          <a:cs typeface="Arial"/>
                        </a:rPr>
                        <a:t>к</a:t>
                      </a:r>
                      <a:r>
                        <a:rPr sz="1600" spc="-15" baseline="0" dirty="0" smtClean="0">
                          <a:latin typeface="Arial"/>
                          <a:cs typeface="Arial"/>
                        </a:rPr>
                        <a:t>о</a:t>
                      </a:r>
                      <a:r>
                        <a:rPr sz="1600" spc="-50" baseline="0" dirty="0" smtClean="0">
                          <a:latin typeface="Arial"/>
                          <a:cs typeface="Arial"/>
                        </a:rPr>
                        <a:t>г</a:t>
                      </a:r>
                      <a:r>
                        <a:rPr sz="1600" spc="0" baseline="0" dirty="0" smtClean="0">
                          <a:latin typeface="Arial"/>
                          <a:cs typeface="Arial"/>
                        </a:rPr>
                        <a:t>о </a:t>
                      </a:r>
                      <a:r>
                        <a:rPr sz="1600" spc="35" baseline="0" dirty="0" smtClean="0">
                          <a:latin typeface="Arial"/>
                          <a:cs typeface="Arial"/>
                        </a:rPr>
                        <a:t> </a:t>
                      </a:r>
                      <a:r>
                        <a:rPr sz="1600" spc="0" baseline="0" dirty="0" smtClean="0">
                          <a:latin typeface="Arial"/>
                          <a:cs typeface="Arial"/>
                        </a:rPr>
                        <a:t>р</a:t>
                      </a:r>
                      <a:r>
                        <a:rPr sz="1600" spc="-25" baseline="0" dirty="0" smtClean="0">
                          <a:latin typeface="Arial"/>
                          <a:cs typeface="Arial"/>
                        </a:rPr>
                        <a:t>а</a:t>
                      </a:r>
                      <a:r>
                        <a:rPr sz="1600" spc="0" baseline="0" dirty="0" smtClean="0">
                          <a:latin typeface="Arial"/>
                          <a:cs typeface="Arial"/>
                        </a:rPr>
                        <a:t>з</a:t>
                      </a:r>
                      <a:r>
                        <a:rPr sz="1600" spc="-10" baseline="0" dirty="0" smtClean="0">
                          <a:latin typeface="Arial"/>
                          <a:cs typeface="Arial"/>
                        </a:rPr>
                        <a:t>в</a:t>
                      </a:r>
                      <a:r>
                        <a:rPr sz="1600" spc="0" baseline="0" dirty="0" smtClean="0">
                          <a:latin typeface="Arial"/>
                          <a:cs typeface="Arial"/>
                        </a:rPr>
                        <a:t>ит</a:t>
                      </a:r>
                      <a:r>
                        <a:rPr sz="1600" spc="-15" baseline="0" dirty="0" smtClean="0">
                          <a:latin typeface="Arial"/>
                          <a:cs typeface="Arial"/>
                        </a:rPr>
                        <a:t>и</a:t>
                      </a:r>
                      <a:r>
                        <a:rPr sz="1600" spc="0" baseline="0" dirty="0" smtClean="0">
                          <a:latin typeface="Arial"/>
                          <a:cs typeface="Arial"/>
                        </a:rPr>
                        <a:t>я</a:t>
                      </a:r>
                      <a:r>
                        <a:rPr sz="1600" spc="5" baseline="0" dirty="0" smtClean="0">
                          <a:latin typeface="Arial"/>
                          <a:cs typeface="Arial"/>
                        </a:rPr>
                        <a:t> </a:t>
                      </a:r>
                      <a:r>
                        <a:rPr lang="ru-RU" sz="1600" spc="5" baseline="0" dirty="0" smtClean="0">
                          <a:latin typeface="Arial"/>
                          <a:cs typeface="Arial"/>
                        </a:rPr>
                        <a:t> </a:t>
                      </a:r>
                      <a:r>
                        <a:rPr lang="ru-RU" sz="1600" spc="0" baseline="0" dirty="0" smtClean="0">
                          <a:latin typeface="Arial"/>
                          <a:cs typeface="Arial"/>
                        </a:rPr>
                        <a:t>района </a:t>
                      </a:r>
                      <a:r>
                        <a:rPr sz="1600" spc="0" baseline="0" dirty="0" smtClean="0">
                          <a:latin typeface="Arial"/>
                          <a:cs typeface="Arial"/>
                        </a:rPr>
                        <a:t>на </a:t>
                      </a:r>
                      <a:r>
                        <a:rPr lang="ru-RU" sz="1600" spc="0" baseline="0" dirty="0" smtClean="0">
                          <a:latin typeface="Arial"/>
                          <a:cs typeface="Arial"/>
                        </a:rPr>
                        <a:t> </a:t>
                      </a:r>
                      <a:r>
                        <a:rPr sz="1600" spc="0" baseline="0" dirty="0" smtClean="0">
                          <a:latin typeface="Arial"/>
                          <a:cs typeface="Arial"/>
                        </a:rPr>
                        <a:t>тр</a:t>
                      </a:r>
                      <a:r>
                        <a:rPr sz="1600" spc="-35" baseline="0" dirty="0" smtClean="0">
                          <a:latin typeface="Arial"/>
                          <a:cs typeface="Arial"/>
                        </a:rPr>
                        <a:t>е</a:t>
                      </a:r>
                      <a:r>
                        <a:rPr sz="1600" spc="-15" baseline="0" dirty="0" smtClean="0">
                          <a:latin typeface="Arial"/>
                          <a:cs typeface="Arial"/>
                        </a:rPr>
                        <a:t>х</a:t>
                      </a:r>
                      <a:r>
                        <a:rPr sz="1600" spc="0" baseline="0" dirty="0" smtClean="0">
                          <a:latin typeface="Arial"/>
                          <a:cs typeface="Arial"/>
                        </a:rPr>
                        <a:t>л</a:t>
                      </a:r>
                      <a:r>
                        <a:rPr sz="1600" spc="-60" baseline="0" dirty="0" smtClean="0">
                          <a:latin typeface="Arial"/>
                          <a:cs typeface="Arial"/>
                        </a:rPr>
                        <a:t>е</a:t>
                      </a:r>
                      <a:r>
                        <a:rPr sz="1600" spc="0" baseline="0" dirty="0" smtClean="0">
                          <a:latin typeface="Arial"/>
                          <a:cs typeface="Arial"/>
                        </a:rPr>
                        <a:t>тн</a:t>
                      </a:r>
                      <a:r>
                        <a:rPr sz="1600" spc="-15" baseline="0" dirty="0" smtClean="0">
                          <a:latin typeface="Arial"/>
                          <a:cs typeface="Arial"/>
                        </a:rPr>
                        <a:t>и</a:t>
                      </a:r>
                      <a:r>
                        <a:rPr sz="1600" spc="0" baseline="0" dirty="0" smtClean="0">
                          <a:latin typeface="Arial"/>
                          <a:cs typeface="Arial"/>
                        </a:rPr>
                        <a:t>й</a:t>
                      </a:r>
                      <a:r>
                        <a:rPr sz="1600" spc="-114" baseline="0" dirty="0" smtClean="0">
                          <a:latin typeface="Arial"/>
                          <a:cs typeface="Arial"/>
                        </a:rPr>
                        <a:t> </a:t>
                      </a:r>
                      <a:r>
                        <a:rPr sz="1600" spc="0" baseline="0" dirty="0" smtClean="0">
                          <a:latin typeface="Arial"/>
                          <a:cs typeface="Arial"/>
                        </a:rPr>
                        <a:t>пери</a:t>
                      </a:r>
                      <a:r>
                        <a:rPr sz="1600" spc="-40" baseline="0" dirty="0" smtClean="0">
                          <a:latin typeface="Arial"/>
                          <a:cs typeface="Arial"/>
                        </a:rPr>
                        <a:t>о</a:t>
                      </a:r>
                      <a:r>
                        <a:rPr sz="1600" spc="0" baseline="0" dirty="0" smtClean="0">
                          <a:latin typeface="Arial"/>
                          <a:cs typeface="Arial"/>
                        </a:rPr>
                        <a:t>д</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00066">
                <a:tc>
                  <a:txBody>
                    <a:bodyPr/>
                    <a:lstStyle/>
                    <a:p>
                      <a:pPr marL="34290">
                        <a:lnSpc>
                          <a:spcPct val="100000"/>
                        </a:lnSpc>
                      </a:pPr>
                      <a:r>
                        <a:rPr lang="ru-RU" sz="1600" b="1" baseline="0" dirty="0" smtClean="0">
                          <a:solidFill>
                            <a:srgbClr val="224F77"/>
                          </a:solidFill>
                          <a:latin typeface="Arial"/>
                          <a:cs typeface="Arial"/>
                        </a:rPr>
                        <a:t>сентябрь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281940">
                        <a:lnSpc>
                          <a:spcPct val="100099"/>
                        </a:lnSpc>
                      </a:pPr>
                      <a:r>
                        <a:rPr sz="1600" spc="-10" baseline="0" dirty="0" smtClean="0">
                          <a:latin typeface="Arial"/>
                          <a:cs typeface="Arial"/>
                        </a:rPr>
                        <a:t>О</a:t>
                      </a:r>
                      <a:r>
                        <a:rPr sz="1600" spc="0" baseline="0" dirty="0" smtClean="0">
                          <a:latin typeface="Arial"/>
                          <a:cs typeface="Arial"/>
                        </a:rPr>
                        <a:t>пр</a:t>
                      </a:r>
                      <a:r>
                        <a:rPr sz="1600" spc="-35" baseline="0" dirty="0" smtClean="0">
                          <a:latin typeface="Arial"/>
                          <a:cs typeface="Arial"/>
                        </a:rPr>
                        <a:t>е</a:t>
                      </a:r>
                      <a:r>
                        <a:rPr sz="1600" spc="0" baseline="0" dirty="0" smtClean="0">
                          <a:latin typeface="Arial"/>
                          <a:cs typeface="Arial"/>
                        </a:rPr>
                        <a:t>д</a:t>
                      </a:r>
                      <a:r>
                        <a:rPr sz="1600" spc="-60" baseline="0" dirty="0" smtClean="0">
                          <a:latin typeface="Arial"/>
                          <a:cs typeface="Arial"/>
                        </a:rPr>
                        <a:t>е</a:t>
                      </a:r>
                      <a:r>
                        <a:rPr sz="1600" spc="0" baseline="0" dirty="0" smtClean="0">
                          <a:latin typeface="Arial"/>
                          <a:cs typeface="Arial"/>
                        </a:rPr>
                        <a:t>ле</a:t>
                      </a:r>
                      <a:r>
                        <a:rPr sz="1600" spc="-15" baseline="0" dirty="0" smtClean="0">
                          <a:latin typeface="Arial"/>
                          <a:cs typeface="Arial"/>
                        </a:rPr>
                        <a:t>н</a:t>
                      </a:r>
                      <a:r>
                        <a:rPr sz="1600" spc="0" baseline="0" dirty="0" smtClean="0">
                          <a:latin typeface="Arial"/>
                          <a:cs typeface="Arial"/>
                        </a:rPr>
                        <a:t>ие</a:t>
                      </a:r>
                      <a:r>
                        <a:rPr sz="1600" spc="-45"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напра</a:t>
                      </a:r>
                      <a:r>
                        <a:rPr sz="1600" spc="-45" baseline="0" dirty="0" smtClean="0">
                          <a:latin typeface="Arial"/>
                          <a:cs typeface="Arial"/>
                        </a:rPr>
                        <a:t>в</a:t>
                      </a:r>
                      <a:r>
                        <a:rPr sz="1600" spc="-15" baseline="0" dirty="0" smtClean="0">
                          <a:latin typeface="Arial"/>
                          <a:cs typeface="Arial"/>
                        </a:rPr>
                        <a:t>л</a:t>
                      </a:r>
                      <a:r>
                        <a:rPr sz="1600" spc="0" baseline="0" dirty="0" smtClean="0">
                          <a:latin typeface="Arial"/>
                          <a:cs typeface="Arial"/>
                        </a:rPr>
                        <a:t>ен</a:t>
                      </a:r>
                      <a:r>
                        <a:rPr sz="1600" spc="-10" baseline="0" dirty="0" smtClean="0">
                          <a:latin typeface="Arial"/>
                          <a:cs typeface="Arial"/>
                        </a:rPr>
                        <a:t>и</a:t>
                      </a:r>
                      <a:r>
                        <a:rPr sz="1600" spc="0" baseline="0" dirty="0" smtClean="0">
                          <a:latin typeface="Arial"/>
                          <a:cs typeface="Arial"/>
                        </a:rPr>
                        <a:t>й </a:t>
                      </a:r>
                      <a:r>
                        <a:rPr sz="1600" spc="-20" baseline="0" dirty="0" err="1" smtClean="0">
                          <a:latin typeface="Arial"/>
                          <a:cs typeface="Arial"/>
                        </a:rPr>
                        <a:t>б</a:t>
                      </a:r>
                      <a:r>
                        <a:rPr sz="1600" spc="-45" baseline="0" dirty="0" err="1" smtClean="0">
                          <a:latin typeface="Arial"/>
                          <a:cs typeface="Arial"/>
                        </a:rPr>
                        <a:t>ю</a:t>
                      </a:r>
                      <a:r>
                        <a:rPr sz="1600" spc="-15" baseline="0" dirty="0" err="1" smtClean="0">
                          <a:latin typeface="Arial"/>
                          <a:cs typeface="Arial"/>
                        </a:rPr>
                        <a:t>дж</a:t>
                      </a:r>
                      <a:r>
                        <a:rPr sz="1600" spc="-75" baseline="0" dirty="0" err="1" smtClean="0">
                          <a:latin typeface="Arial"/>
                          <a:cs typeface="Arial"/>
                        </a:rPr>
                        <a:t>е</a:t>
                      </a:r>
                      <a:r>
                        <a:rPr sz="1600" spc="-15" baseline="0" dirty="0" err="1" smtClean="0">
                          <a:latin typeface="Arial"/>
                          <a:cs typeface="Arial"/>
                        </a:rPr>
                        <a:t>т</a:t>
                      </a:r>
                      <a:r>
                        <a:rPr sz="1600" spc="-20" baseline="0" dirty="0" err="1" smtClean="0">
                          <a:latin typeface="Arial"/>
                          <a:cs typeface="Arial"/>
                        </a:rPr>
                        <a:t>н</a:t>
                      </a:r>
                      <a:r>
                        <a:rPr sz="1600" spc="-15" baseline="0" dirty="0" err="1" smtClean="0">
                          <a:latin typeface="Arial"/>
                          <a:cs typeface="Arial"/>
                        </a:rPr>
                        <a:t>о</a:t>
                      </a:r>
                      <a:r>
                        <a:rPr sz="1600" spc="0" baseline="0" dirty="0" err="1" smtClean="0">
                          <a:latin typeface="Arial"/>
                          <a:cs typeface="Arial"/>
                        </a:rPr>
                        <a:t>й</a:t>
                      </a:r>
                      <a:r>
                        <a:rPr sz="1600" spc="-20" baseline="0" dirty="0" smtClean="0">
                          <a:latin typeface="Arial"/>
                          <a:cs typeface="Arial"/>
                        </a:rPr>
                        <a:t> </a:t>
                      </a:r>
                      <a:r>
                        <a:rPr lang="ru-RU" sz="1600" spc="-20" baseline="0" dirty="0" smtClean="0">
                          <a:latin typeface="Arial"/>
                          <a:cs typeface="Arial"/>
                        </a:rPr>
                        <a:t>и налоговой </a:t>
                      </a:r>
                      <a:r>
                        <a:rPr sz="1600" spc="-15" baseline="0" dirty="0" err="1" smtClean="0">
                          <a:latin typeface="Arial"/>
                          <a:cs typeface="Arial"/>
                        </a:rPr>
                        <a:t>п</a:t>
                      </a:r>
                      <a:r>
                        <a:rPr sz="1600" spc="-50" baseline="0" dirty="0" err="1" smtClean="0">
                          <a:latin typeface="Arial"/>
                          <a:cs typeface="Arial"/>
                        </a:rPr>
                        <a:t>о</a:t>
                      </a:r>
                      <a:r>
                        <a:rPr sz="1600" spc="-15" baseline="0" dirty="0" err="1" smtClean="0">
                          <a:latin typeface="Arial"/>
                          <a:cs typeface="Arial"/>
                        </a:rPr>
                        <a:t>л</a:t>
                      </a:r>
                      <a:r>
                        <a:rPr sz="1600" spc="-20" baseline="0" dirty="0" err="1" smtClean="0">
                          <a:latin typeface="Arial"/>
                          <a:cs typeface="Arial"/>
                        </a:rPr>
                        <a:t>и</a:t>
                      </a:r>
                      <a:r>
                        <a:rPr sz="1600" spc="-15" baseline="0" dirty="0" err="1" smtClean="0">
                          <a:latin typeface="Arial"/>
                          <a:cs typeface="Arial"/>
                        </a:rPr>
                        <a:t>т</a:t>
                      </a:r>
                      <a:r>
                        <a:rPr sz="1600" spc="-20" baseline="0" dirty="0" err="1" smtClean="0">
                          <a:latin typeface="Arial"/>
                          <a:cs typeface="Arial"/>
                        </a:rPr>
                        <a:t>и</a:t>
                      </a:r>
                      <a:r>
                        <a:rPr sz="1600" spc="-15" baseline="0" dirty="0" err="1" smtClean="0">
                          <a:latin typeface="Arial"/>
                          <a:cs typeface="Arial"/>
                        </a:rPr>
                        <a:t>к</a:t>
                      </a:r>
                      <a:r>
                        <a:rPr sz="1600" spc="0" baseline="0" dirty="0" err="1" smtClean="0">
                          <a:latin typeface="Arial"/>
                          <a:cs typeface="Arial"/>
                        </a:rPr>
                        <a:t>и</a:t>
                      </a:r>
                      <a:r>
                        <a:rPr sz="1600" spc="-10" baseline="0" dirty="0" smtClean="0">
                          <a:latin typeface="Arial"/>
                          <a:cs typeface="Arial"/>
                        </a:rPr>
                        <a:t> </a:t>
                      </a:r>
                      <a:r>
                        <a:rPr sz="1600" spc="-5" baseline="0" dirty="0" err="1" smtClean="0">
                          <a:latin typeface="Arial"/>
                          <a:cs typeface="Arial"/>
                        </a:rPr>
                        <a:t>на</a:t>
                      </a:r>
                      <a:r>
                        <a:rPr sz="1600" spc="-5" baseline="0" dirty="0" smtClean="0">
                          <a:latin typeface="Arial"/>
                          <a:cs typeface="Arial"/>
                        </a:rPr>
                        <a:t> </a:t>
                      </a:r>
                      <a:r>
                        <a:rPr sz="1600" spc="0" baseline="0" dirty="0" smtClean="0">
                          <a:latin typeface="Arial"/>
                          <a:cs typeface="Arial"/>
                        </a:rPr>
                        <a:t>тр</a:t>
                      </a:r>
                      <a:r>
                        <a:rPr sz="1600" spc="-40" baseline="0" dirty="0" smtClean="0">
                          <a:latin typeface="Arial"/>
                          <a:cs typeface="Arial"/>
                        </a:rPr>
                        <a:t>е</a:t>
                      </a:r>
                      <a:r>
                        <a:rPr sz="1600" spc="-15" baseline="0" dirty="0" smtClean="0">
                          <a:latin typeface="Arial"/>
                          <a:cs typeface="Arial"/>
                        </a:rPr>
                        <a:t>х</a:t>
                      </a:r>
                      <a:r>
                        <a:rPr sz="1600" spc="0" baseline="0" dirty="0" smtClean="0">
                          <a:latin typeface="Arial"/>
                          <a:cs typeface="Arial"/>
                        </a:rPr>
                        <a:t>л</a:t>
                      </a:r>
                      <a:r>
                        <a:rPr sz="1600" spc="-60" baseline="0" dirty="0" smtClean="0">
                          <a:latin typeface="Arial"/>
                          <a:cs typeface="Arial"/>
                        </a:rPr>
                        <a:t>е</a:t>
                      </a:r>
                      <a:r>
                        <a:rPr sz="1600" spc="0" baseline="0" dirty="0" smtClean="0">
                          <a:latin typeface="Arial"/>
                          <a:cs typeface="Arial"/>
                        </a:rPr>
                        <a:t>тн</a:t>
                      </a:r>
                      <a:r>
                        <a:rPr sz="1600" spc="-15" baseline="0" dirty="0" smtClean="0">
                          <a:latin typeface="Arial"/>
                          <a:cs typeface="Arial"/>
                        </a:rPr>
                        <a:t>и</a:t>
                      </a:r>
                      <a:r>
                        <a:rPr sz="1600" spc="0" baseline="0" dirty="0" smtClean="0">
                          <a:latin typeface="Arial"/>
                          <a:cs typeface="Arial"/>
                        </a:rPr>
                        <a:t>й</a:t>
                      </a:r>
                      <a:r>
                        <a:rPr sz="1600" spc="-90" baseline="0" dirty="0" smtClean="0">
                          <a:latin typeface="Arial"/>
                          <a:cs typeface="Arial"/>
                        </a:rPr>
                        <a:t> </a:t>
                      </a:r>
                      <a:r>
                        <a:rPr sz="1600" spc="0" baseline="0" dirty="0" smtClean="0">
                          <a:latin typeface="Arial"/>
                          <a:cs typeface="Arial"/>
                        </a:rPr>
                        <a:t>пери</a:t>
                      </a:r>
                      <a:r>
                        <a:rPr sz="1600" spc="-40" baseline="0" dirty="0" smtClean="0">
                          <a:latin typeface="Arial"/>
                          <a:cs typeface="Arial"/>
                        </a:rPr>
                        <a:t>о</a:t>
                      </a:r>
                      <a:r>
                        <a:rPr sz="1600" spc="0" baseline="0" dirty="0" smtClean="0">
                          <a:latin typeface="Arial"/>
                          <a:cs typeface="Arial"/>
                        </a:rPr>
                        <a:t>д</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5752">
                <a:tc>
                  <a:txBody>
                    <a:bodyPr/>
                    <a:lstStyle/>
                    <a:p>
                      <a:pPr marL="34290">
                        <a:lnSpc>
                          <a:spcPct val="100000"/>
                        </a:lnSpc>
                      </a:pPr>
                      <a:r>
                        <a:rPr lang="ru-RU" sz="1600" b="1" baseline="0" dirty="0" smtClean="0">
                          <a:solidFill>
                            <a:srgbClr val="224F77"/>
                          </a:solidFill>
                          <a:latin typeface="Arial"/>
                          <a:cs typeface="Arial"/>
                        </a:rPr>
                        <a:t>сентябрь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a:lnSpc>
                          <a:spcPct val="100000"/>
                        </a:lnSpc>
                      </a:pPr>
                      <a:r>
                        <a:rPr sz="1600" spc="-10" baseline="0" dirty="0" smtClean="0">
                          <a:latin typeface="Arial"/>
                          <a:cs typeface="Arial"/>
                        </a:rPr>
                        <a:t>О</a:t>
                      </a:r>
                      <a:r>
                        <a:rPr sz="1600" spc="0" baseline="0" dirty="0" smtClean="0">
                          <a:latin typeface="Arial"/>
                          <a:cs typeface="Arial"/>
                        </a:rPr>
                        <a:t>пр</a:t>
                      </a:r>
                      <a:r>
                        <a:rPr sz="1600" spc="-35" baseline="0" dirty="0" smtClean="0">
                          <a:latin typeface="Arial"/>
                          <a:cs typeface="Arial"/>
                        </a:rPr>
                        <a:t>е</a:t>
                      </a:r>
                      <a:r>
                        <a:rPr sz="1600" spc="0" baseline="0" dirty="0" smtClean="0">
                          <a:latin typeface="Arial"/>
                          <a:cs typeface="Arial"/>
                        </a:rPr>
                        <a:t>д</a:t>
                      </a:r>
                      <a:r>
                        <a:rPr sz="1600" spc="-60" baseline="0" dirty="0" smtClean="0">
                          <a:latin typeface="Arial"/>
                          <a:cs typeface="Arial"/>
                        </a:rPr>
                        <a:t>е</a:t>
                      </a:r>
                      <a:r>
                        <a:rPr sz="1600" spc="0" baseline="0" dirty="0" smtClean="0">
                          <a:latin typeface="Arial"/>
                          <a:cs typeface="Arial"/>
                        </a:rPr>
                        <a:t>лен</a:t>
                      </a:r>
                      <a:r>
                        <a:rPr sz="1600" spc="-10" baseline="0" dirty="0" smtClean="0">
                          <a:latin typeface="Arial"/>
                          <a:cs typeface="Arial"/>
                        </a:rPr>
                        <a:t>и</a:t>
                      </a:r>
                      <a:r>
                        <a:rPr sz="1600" spc="0" baseline="0" dirty="0" smtClean="0">
                          <a:latin typeface="Arial"/>
                          <a:cs typeface="Arial"/>
                        </a:rPr>
                        <a:t>е</a:t>
                      </a:r>
                      <a:r>
                        <a:rPr sz="1600" spc="10"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парам</a:t>
                      </a:r>
                      <a:r>
                        <a:rPr sz="1600" spc="-60" baseline="0" dirty="0" smtClean="0">
                          <a:latin typeface="Arial"/>
                          <a:cs typeface="Arial"/>
                        </a:rPr>
                        <a:t>е</a:t>
                      </a:r>
                      <a:r>
                        <a:rPr sz="1600" spc="0" baseline="0" dirty="0" smtClean="0">
                          <a:latin typeface="Arial"/>
                          <a:cs typeface="Arial"/>
                        </a:rPr>
                        <a:t>тров</a:t>
                      </a:r>
                      <a:r>
                        <a:rPr sz="1600" spc="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71504">
                <a:tc>
                  <a:txBody>
                    <a:bodyPr/>
                    <a:lstStyle/>
                    <a:p>
                      <a:pPr marL="34290" marR="246379">
                        <a:lnSpc>
                          <a:spcPct val="100000"/>
                        </a:lnSpc>
                      </a:pPr>
                      <a:r>
                        <a:rPr lang="ru-RU" sz="1600" b="1" spc="0" baseline="0" dirty="0" smtClean="0">
                          <a:solidFill>
                            <a:srgbClr val="224F77"/>
                          </a:solidFill>
                          <a:latin typeface="Arial"/>
                          <a:cs typeface="Arial"/>
                        </a:rPr>
                        <a:t>с</a:t>
                      </a:r>
                      <a:r>
                        <a:rPr sz="1600" b="1" spc="0" baseline="0" dirty="0" smtClean="0">
                          <a:solidFill>
                            <a:srgbClr val="224F77"/>
                          </a:solidFill>
                          <a:latin typeface="Arial"/>
                          <a:cs typeface="Arial"/>
                        </a:rPr>
                        <a:t>ен</a:t>
                      </a:r>
                      <a:r>
                        <a:rPr sz="1600" b="1" spc="-20" baseline="0" dirty="0" smtClean="0">
                          <a:solidFill>
                            <a:srgbClr val="224F77"/>
                          </a:solidFill>
                          <a:latin typeface="Arial"/>
                          <a:cs typeface="Arial"/>
                        </a:rPr>
                        <a:t>т</a:t>
                      </a:r>
                      <a:r>
                        <a:rPr sz="1600" b="1" spc="0" baseline="0" dirty="0" smtClean="0">
                          <a:solidFill>
                            <a:srgbClr val="224F77"/>
                          </a:solidFill>
                          <a:latin typeface="Arial"/>
                          <a:cs typeface="Arial"/>
                        </a:rPr>
                        <a:t>ябрь</a:t>
                      </a:r>
                      <a:r>
                        <a:rPr lang="ru-RU" sz="1600" b="1" spc="0" baseline="0" dirty="0" smtClean="0">
                          <a:solidFill>
                            <a:srgbClr val="224F77"/>
                          </a:solidFill>
                          <a:latin typeface="Arial"/>
                          <a:cs typeface="Arial"/>
                        </a:rPr>
                        <a:t> - октябрь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151765">
                        <a:lnSpc>
                          <a:spcPct val="100000"/>
                        </a:lnSpc>
                      </a:pPr>
                      <a:r>
                        <a:rPr sz="1600" spc="-60" baseline="0" dirty="0" err="1" smtClean="0">
                          <a:latin typeface="Arial"/>
                          <a:cs typeface="Arial"/>
                        </a:rPr>
                        <a:t>Р</a:t>
                      </a:r>
                      <a:r>
                        <a:rPr sz="1600" spc="0" baseline="0" dirty="0" err="1" smtClean="0">
                          <a:latin typeface="Arial"/>
                          <a:cs typeface="Arial"/>
                        </a:rPr>
                        <a:t>аб</a:t>
                      </a:r>
                      <a:r>
                        <a:rPr sz="1600" spc="-40" baseline="0" dirty="0" err="1" smtClean="0">
                          <a:latin typeface="Arial"/>
                          <a:cs typeface="Arial"/>
                        </a:rPr>
                        <a:t>о</a:t>
                      </a:r>
                      <a:r>
                        <a:rPr sz="1600" spc="-25" baseline="0" dirty="0" err="1" smtClean="0">
                          <a:latin typeface="Arial"/>
                          <a:cs typeface="Arial"/>
                        </a:rPr>
                        <a:t>т</a:t>
                      </a:r>
                      <a:r>
                        <a:rPr sz="1600" spc="0" baseline="0" dirty="0" err="1" smtClean="0">
                          <a:latin typeface="Arial"/>
                          <a:cs typeface="Arial"/>
                        </a:rPr>
                        <a:t>а</a:t>
                      </a:r>
                      <a:r>
                        <a:rPr sz="1600" spc="-30" baseline="0" dirty="0" smtClean="0">
                          <a:latin typeface="Arial"/>
                          <a:cs typeface="Arial"/>
                        </a:rPr>
                        <a:t> </a:t>
                      </a:r>
                      <a:r>
                        <a:rPr lang="ru-RU" sz="1600" spc="-40" baseline="0" dirty="0" smtClean="0">
                          <a:latin typeface="Arial"/>
                          <a:cs typeface="Arial"/>
                        </a:rPr>
                        <a:t>главных распорядителей бюджетных средств </a:t>
                      </a:r>
                      <a:r>
                        <a:rPr sz="1600" spc="0" baseline="0" dirty="0" err="1" smtClean="0">
                          <a:latin typeface="Arial"/>
                          <a:cs typeface="Arial"/>
                        </a:rPr>
                        <a:t>по</a:t>
                      </a:r>
                      <a:r>
                        <a:rPr sz="1600" spc="20" baseline="0" dirty="0" smtClean="0">
                          <a:latin typeface="Arial"/>
                          <a:cs typeface="Arial"/>
                        </a:rPr>
                        <a:t> </a:t>
                      </a:r>
                      <a:r>
                        <a:rPr sz="1600" spc="-15" baseline="0" dirty="0" smtClean="0">
                          <a:latin typeface="Arial"/>
                          <a:cs typeface="Arial"/>
                        </a:rPr>
                        <a:t>п</a:t>
                      </a:r>
                      <a:r>
                        <a:rPr sz="1600" spc="-50" baseline="0" dirty="0" smtClean="0">
                          <a:latin typeface="Arial"/>
                          <a:cs typeface="Arial"/>
                        </a:rPr>
                        <a:t>о</a:t>
                      </a:r>
                      <a:r>
                        <a:rPr sz="1600" spc="-15" baseline="0" dirty="0" smtClean="0">
                          <a:latin typeface="Arial"/>
                          <a:cs typeface="Arial"/>
                        </a:rPr>
                        <a:t>д</a:t>
                      </a:r>
                      <a:r>
                        <a:rPr sz="1600" spc="-50" baseline="0" dirty="0" smtClean="0">
                          <a:latin typeface="Arial"/>
                          <a:cs typeface="Arial"/>
                        </a:rPr>
                        <a:t>го</a:t>
                      </a:r>
                      <a:r>
                        <a:rPr sz="1600" spc="-40" baseline="0" dirty="0" smtClean="0">
                          <a:latin typeface="Arial"/>
                          <a:cs typeface="Arial"/>
                        </a:rPr>
                        <a:t>т</a:t>
                      </a:r>
                      <a:r>
                        <a:rPr sz="1600" spc="-15" baseline="0" dirty="0" smtClean="0">
                          <a:latin typeface="Arial"/>
                          <a:cs typeface="Arial"/>
                        </a:rPr>
                        <a:t>о</a:t>
                      </a:r>
                      <a:r>
                        <a:rPr sz="1600" spc="-20" baseline="0" dirty="0" smtClean="0">
                          <a:latin typeface="Arial"/>
                          <a:cs typeface="Arial"/>
                        </a:rPr>
                        <a:t>в</a:t>
                      </a:r>
                      <a:r>
                        <a:rPr sz="1600" spc="5" baseline="0" dirty="0" smtClean="0">
                          <a:latin typeface="Arial"/>
                          <a:cs typeface="Arial"/>
                        </a:rPr>
                        <a:t>к</a:t>
                      </a:r>
                      <a:r>
                        <a:rPr sz="1600" spc="0" baseline="0" dirty="0" smtClean="0">
                          <a:latin typeface="Arial"/>
                          <a:cs typeface="Arial"/>
                        </a:rPr>
                        <a:t>е </a:t>
                      </a:r>
                      <a:r>
                        <a:rPr sz="1600" spc="-65" baseline="0" dirty="0" smtClean="0">
                          <a:latin typeface="Arial"/>
                          <a:cs typeface="Arial"/>
                        </a:rPr>
                        <a:t> </a:t>
                      </a:r>
                      <a:r>
                        <a:rPr sz="1600" spc="0" baseline="0" dirty="0" smtClean="0">
                          <a:latin typeface="Arial"/>
                          <a:cs typeface="Arial"/>
                        </a:rPr>
                        <a:t>обос</a:t>
                      </a:r>
                      <a:r>
                        <a:rPr sz="1600" spc="-10" baseline="0" dirty="0" smtClean="0">
                          <a:latin typeface="Arial"/>
                          <a:cs typeface="Arial"/>
                        </a:rPr>
                        <a:t>н</a:t>
                      </a:r>
                      <a:r>
                        <a:rPr sz="1600" spc="0" baseline="0" dirty="0" smtClean="0">
                          <a:latin typeface="Arial"/>
                          <a:cs typeface="Arial"/>
                        </a:rPr>
                        <a:t>о</a:t>
                      </a:r>
                      <a:r>
                        <a:rPr sz="1600" spc="-30" baseline="0" dirty="0" smtClean="0">
                          <a:latin typeface="Arial"/>
                          <a:cs typeface="Arial"/>
                        </a:rPr>
                        <a:t>в</a:t>
                      </a:r>
                      <a:r>
                        <a:rPr sz="1600" spc="0" baseline="0" dirty="0" smtClean="0">
                          <a:latin typeface="Arial"/>
                          <a:cs typeface="Arial"/>
                        </a:rPr>
                        <a:t>ан</a:t>
                      </a:r>
                      <a:r>
                        <a:rPr sz="1600" spc="-10" baseline="0" dirty="0" smtClean="0">
                          <a:latin typeface="Arial"/>
                          <a:cs typeface="Arial"/>
                        </a:rPr>
                        <a:t>и</a:t>
                      </a:r>
                      <a:r>
                        <a:rPr sz="1600" spc="0" baseline="0" dirty="0" smtClean="0">
                          <a:latin typeface="Arial"/>
                          <a:cs typeface="Arial"/>
                        </a:rPr>
                        <a:t>й</a:t>
                      </a:r>
                      <a:r>
                        <a:rPr sz="1600" spc="1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15" baseline="0" dirty="0" smtClean="0">
                          <a:latin typeface="Arial"/>
                          <a:cs typeface="Arial"/>
                        </a:rPr>
                        <a:t>т</a:t>
                      </a:r>
                      <a:r>
                        <a:rPr sz="1600" spc="-20" baseline="0" dirty="0" smtClean="0">
                          <a:latin typeface="Arial"/>
                          <a:cs typeface="Arial"/>
                        </a:rPr>
                        <a:t>н</a:t>
                      </a:r>
                      <a:r>
                        <a:rPr sz="1600" spc="-15" baseline="0" dirty="0" smtClean="0">
                          <a:latin typeface="Arial"/>
                          <a:cs typeface="Arial"/>
                        </a:rPr>
                        <a:t>ы</a:t>
                      </a:r>
                      <a:r>
                        <a:rPr sz="1600" spc="0" baseline="0" dirty="0" smtClean="0">
                          <a:latin typeface="Arial"/>
                          <a:cs typeface="Arial"/>
                        </a:rPr>
                        <a:t>х ассиг</a:t>
                      </a:r>
                      <a:r>
                        <a:rPr sz="1600" spc="-10" baseline="0" dirty="0" smtClean="0">
                          <a:latin typeface="Arial"/>
                          <a:cs typeface="Arial"/>
                        </a:rPr>
                        <a:t>н</a:t>
                      </a:r>
                      <a:r>
                        <a:rPr sz="1600" spc="0" baseline="0" dirty="0" smtClean="0">
                          <a:latin typeface="Arial"/>
                          <a:cs typeface="Arial"/>
                        </a:rPr>
                        <a:t>о</a:t>
                      </a:r>
                      <a:r>
                        <a:rPr sz="1600" spc="-30" baseline="0" dirty="0" smtClean="0">
                          <a:latin typeface="Arial"/>
                          <a:cs typeface="Arial"/>
                        </a:rPr>
                        <a:t>в</a:t>
                      </a:r>
                      <a:r>
                        <a:rPr sz="1600" spc="0" baseline="0" dirty="0" smtClean="0">
                          <a:latin typeface="Arial"/>
                          <a:cs typeface="Arial"/>
                        </a:rPr>
                        <a:t>ан</a:t>
                      </a:r>
                      <a:r>
                        <a:rPr sz="1600" spc="-10" baseline="0" dirty="0" smtClean="0">
                          <a:latin typeface="Arial"/>
                          <a:cs typeface="Arial"/>
                        </a:rPr>
                        <a:t>и</a:t>
                      </a:r>
                      <a:r>
                        <a:rPr sz="1600" spc="0" baseline="0" dirty="0" smtClean="0">
                          <a:latin typeface="Arial"/>
                          <a:cs typeface="Arial"/>
                        </a:rPr>
                        <a:t>й</a:t>
                      </a:r>
                      <a:r>
                        <a:rPr sz="1600" spc="-20" baseline="0" dirty="0" smtClean="0">
                          <a:latin typeface="Arial"/>
                          <a:cs typeface="Arial"/>
                        </a:rPr>
                        <a:t> </a:t>
                      </a:r>
                      <a:r>
                        <a:rPr sz="1600" spc="0" baseline="0" dirty="0" smtClean="0">
                          <a:latin typeface="Arial"/>
                          <a:cs typeface="Arial"/>
                        </a:rPr>
                        <a:t>и</a:t>
                      </a:r>
                      <a:r>
                        <a:rPr sz="1600" spc="-3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15" baseline="0" dirty="0" smtClean="0">
                          <a:latin typeface="Arial"/>
                          <a:cs typeface="Arial"/>
                        </a:rPr>
                        <a:t>т</a:t>
                      </a:r>
                      <a:r>
                        <a:rPr sz="1600" spc="-20" baseline="0" dirty="0" smtClean="0">
                          <a:latin typeface="Arial"/>
                          <a:cs typeface="Arial"/>
                        </a:rPr>
                        <a:t>н</a:t>
                      </a:r>
                      <a:r>
                        <a:rPr sz="1600" spc="-15" baseline="0" dirty="0" smtClean="0">
                          <a:latin typeface="Arial"/>
                          <a:cs typeface="Arial"/>
                        </a:rPr>
                        <a:t>ы</a:t>
                      </a:r>
                      <a:r>
                        <a:rPr sz="1600" spc="0" baseline="0" dirty="0" smtClean="0">
                          <a:latin typeface="Arial"/>
                          <a:cs typeface="Arial"/>
                        </a:rPr>
                        <a:t>х</a:t>
                      </a:r>
                      <a:r>
                        <a:rPr sz="1600" spc="-95" baseline="0" dirty="0" smtClean="0">
                          <a:latin typeface="Arial"/>
                          <a:cs typeface="Arial"/>
                        </a:rPr>
                        <a:t> </a:t>
                      </a:r>
                      <a:r>
                        <a:rPr sz="1600" spc="0" baseline="0" dirty="0" smtClean="0">
                          <a:latin typeface="Arial"/>
                          <a:cs typeface="Arial"/>
                        </a:rPr>
                        <a:t>зая</a:t>
                      </a:r>
                      <a:r>
                        <a:rPr sz="1600" spc="-30" baseline="0" dirty="0" smtClean="0">
                          <a:latin typeface="Arial"/>
                          <a:cs typeface="Arial"/>
                        </a:rPr>
                        <a:t>в</a:t>
                      </a:r>
                      <a:r>
                        <a:rPr sz="1600" spc="0" baseline="0" dirty="0" smtClean="0">
                          <a:latin typeface="Arial"/>
                          <a:cs typeface="Arial"/>
                        </a:rPr>
                        <a:t>ок</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00066">
                <a:tc>
                  <a:txBody>
                    <a:bodyPr/>
                    <a:lstStyle/>
                    <a:p>
                      <a:pPr marL="34290" marR="246379">
                        <a:lnSpc>
                          <a:spcPct val="100000"/>
                        </a:lnSpc>
                      </a:pPr>
                      <a:r>
                        <a:rPr lang="ru-RU" sz="1600" b="1" spc="0" baseline="0" dirty="0" smtClean="0">
                          <a:solidFill>
                            <a:srgbClr val="224F77"/>
                          </a:solidFill>
                          <a:latin typeface="Arial"/>
                          <a:cs typeface="Arial"/>
                        </a:rPr>
                        <a:t>С</a:t>
                      </a:r>
                      <a:r>
                        <a:rPr sz="1600" b="1" spc="0" baseline="0" dirty="0" smtClean="0">
                          <a:solidFill>
                            <a:srgbClr val="224F77"/>
                          </a:solidFill>
                          <a:latin typeface="Arial"/>
                          <a:cs typeface="Arial"/>
                        </a:rPr>
                        <a:t>ен</a:t>
                      </a:r>
                      <a:r>
                        <a:rPr sz="1600" b="1" spc="-20" baseline="0" dirty="0" smtClean="0">
                          <a:solidFill>
                            <a:srgbClr val="224F77"/>
                          </a:solidFill>
                          <a:latin typeface="Arial"/>
                          <a:cs typeface="Arial"/>
                        </a:rPr>
                        <a:t>т</a:t>
                      </a:r>
                      <a:r>
                        <a:rPr sz="1600" b="1" spc="0" baseline="0" dirty="0" smtClean="0">
                          <a:solidFill>
                            <a:srgbClr val="224F77"/>
                          </a:solidFill>
                          <a:latin typeface="Arial"/>
                          <a:cs typeface="Arial"/>
                        </a:rPr>
                        <a:t>ябрь</a:t>
                      </a:r>
                      <a:r>
                        <a:rPr lang="ru-RU" sz="1600" b="1" spc="0" baseline="0" dirty="0" smtClean="0">
                          <a:solidFill>
                            <a:srgbClr val="224F77"/>
                          </a:solidFill>
                          <a:latin typeface="Arial"/>
                          <a:cs typeface="Arial"/>
                        </a:rPr>
                        <a:t> - октябрь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a:lnSpc>
                          <a:spcPct val="100000"/>
                        </a:lnSpc>
                      </a:pPr>
                      <a:r>
                        <a:rPr sz="1600" baseline="0" dirty="0" smtClean="0">
                          <a:latin typeface="Arial"/>
                          <a:cs typeface="Arial"/>
                        </a:rPr>
                        <a:t>Формиро</a:t>
                      </a:r>
                      <a:r>
                        <a:rPr sz="1600" spc="-35" baseline="0" dirty="0" smtClean="0">
                          <a:latin typeface="Arial"/>
                          <a:cs typeface="Arial"/>
                        </a:rPr>
                        <a:t>в</a:t>
                      </a:r>
                      <a:r>
                        <a:rPr sz="1600" spc="0" baseline="0" dirty="0" smtClean="0">
                          <a:latin typeface="Arial"/>
                          <a:cs typeface="Arial"/>
                        </a:rPr>
                        <a:t>ан</a:t>
                      </a:r>
                      <a:r>
                        <a:rPr sz="1600" spc="-25" baseline="0" dirty="0" smtClean="0">
                          <a:latin typeface="Arial"/>
                          <a:cs typeface="Arial"/>
                        </a:rPr>
                        <a:t>и</a:t>
                      </a:r>
                      <a:r>
                        <a:rPr sz="1600" spc="0" baseline="0" dirty="0" smtClean="0">
                          <a:latin typeface="Arial"/>
                          <a:cs typeface="Arial"/>
                        </a:rPr>
                        <a:t>е</a:t>
                      </a:r>
                      <a:r>
                        <a:rPr sz="1600" spc="-3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20" baseline="0" dirty="0" smtClean="0">
                          <a:latin typeface="Arial"/>
                          <a:cs typeface="Arial"/>
                        </a:rPr>
                        <a:t> </a:t>
                      </a:r>
                      <a:r>
                        <a:rPr lang="ru-RU" sz="1600" spc="-15" baseline="0" dirty="0" smtClean="0">
                          <a:latin typeface="Arial"/>
                          <a:cs typeface="Arial"/>
                        </a:rPr>
                        <a:t>районного </a:t>
                      </a:r>
                      <a:r>
                        <a:rPr sz="1600" spc="-20" baseline="0" dirty="0" err="1" smtClean="0">
                          <a:latin typeface="Arial"/>
                          <a:cs typeface="Arial"/>
                        </a:rPr>
                        <a:t>б</a:t>
                      </a:r>
                      <a:r>
                        <a:rPr sz="1600" spc="-45" baseline="0" dirty="0" err="1" smtClean="0">
                          <a:latin typeface="Arial"/>
                          <a:cs typeface="Arial"/>
                        </a:rPr>
                        <a:t>ю</a:t>
                      </a:r>
                      <a:r>
                        <a:rPr sz="1600" spc="-15" baseline="0" dirty="0" err="1" smtClean="0">
                          <a:latin typeface="Arial"/>
                          <a:cs typeface="Arial"/>
                        </a:rPr>
                        <a:t>дж</a:t>
                      </a:r>
                      <a:r>
                        <a:rPr sz="1600" spc="-75" baseline="0" dirty="0" err="1" smtClean="0">
                          <a:latin typeface="Arial"/>
                          <a:cs typeface="Arial"/>
                        </a:rPr>
                        <a:t>е</a:t>
                      </a:r>
                      <a:r>
                        <a:rPr sz="1600" spc="-40" baseline="0" dirty="0" err="1" smtClean="0">
                          <a:latin typeface="Arial"/>
                          <a:cs typeface="Arial"/>
                        </a:rPr>
                        <a:t>т</a:t>
                      </a:r>
                      <a:r>
                        <a:rPr sz="1600" spc="0" baseline="0" dirty="0" err="1"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34340">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D3E4F7"/>
                    </a:solidFill>
                  </a:tcPr>
                </a:tc>
                <a:tc>
                  <a:txBody>
                    <a:bodyPr/>
                    <a:lstStyle/>
                    <a:p>
                      <a:pPr marL="65405" marR="492125">
                        <a:lnSpc>
                          <a:spcPct val="100000"/>
                        </a:lnSpc>
                      </a:pPr>
                      <a:r>
                        <a:rPr sz="1600" spc="-60" baseline="0" dirty="0" smtClean="0">
                          <a:latin typeface="Arial"/>
                          <a:cs typeface="Arial"/>
                        </a:rPr>
                        <a:t>Р</a:t>
                      </a:r>
                      <a:r>
                        <a:rPr sz="1600" spc="0" baseline="0" dirty="0" smtClean="0">
                          <a:latin typeface="Arial"/>
                          <a:cs typeface="Arial"/>
                        </a:rPr>
                        <a:t>ассм</a:t>
                      </a:r>
                      <a:r>
                        <a:rPr sz="1600" spc="-35" baseline="0" dirty="0" smtClean="0">
                          <a:latin typeface="Arial"/>
                          <a:cs typeface="Arial"/>
                        </a:rPr>
                        <a:t>о</a:t>
                      </a:r>
                      <a:r>
                        <a:rPr sz="1600" spc="0" baseline="0" dirty="0" smtClean="0">
                          <a:latin typeface="Arial"/>
                          <a:cs typeface="Arial"/>
                        </a:rPr>
                        <a:t>трен</a:t>
                      </a:r>
                      <a:r>
                        <a:rPr sz="1600" spc="-10" baseline="0" dirty="0" smtClean="0">
                          <a:latin typeface="Arial"/>
                          <a:cs typeface="Arial"/>
                        </a:rPr>
                        <a:t>и</a:t>
                      </a:r>
                      <a:r>
                        <a:rPr sz="1600" spc="0" baseline="0" dirty="0" smtClean="0">
                          <a:latin typeface="Arial"/>
                          <a:cs typeface="Arial"/>
                        </a:rPr>
                        <a:t>е</a:t>
                      </a:r>
                      <a:r>
                        <a:rPr sz="1600" spc="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15" baseline="0" dirty="0" smtClean="0">
                          <a:latin typeface="Arial"/>
                          <a:cs typeface="Arial"/>
                        </a:rPr>
                        <a:t> </a:t>
                      </a:r>
                      <a:r>
                        <a:rPr lang="ru-RU" sz="1600" spc="-15" baseline="0" dirty="0" smtClean="0">
                          <a:latin typeface="Arial"/>
                          <a:cs typeface="Arial"/>
                        </a:rPr>
                        <a:t>районного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 </a:t>
                      </a:r>
                      <a:r>
                        <a:rPr lang="ru-RU" sz="1600" spc="0" baseline="0" dirty="0" smtClean="0">
                          <a:latin typeface="Arial"/>
                          <a:cs typeface="Arial"/>
                        </a:rPr>
                        <a:t>администрацией района</a:t>
                      </a:r>
                      <a:endParaRPr sz="1600" baseline="0" dirty="0">
                        <a:latin typeface="Arial"/>
                        <a:cs typeface="Arial"/>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r>
              <a:tr h="422916">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777240">
                        <a:lnSpc>
                          <a:spcPct val="100099"/>
                        </a:lnSpc>
                      </a:pPr>
                      <a:r>
                        <a:rPr sz="1600" baseline="0" dirty="0" smtClean="0">
                          <a:latin typeface="Arial"/>
                          <a:cs typeface="Arial"/>
                        </a:rPr>
                        <a:t>Внесен</a:t>
                      </a:r>
                      <a:r>
                        <a:rPr sz="1600" spc="-10" baseline="0" dirty="0" smtClean="0">
                          <a:latin typeface="Arial"/>
                          <a:cs typeface="Arial"/>
                        </a:rPr>
                        <a:t>и</a:t>
                      </a:r>
                      <a:r>
                        <a:rPr sz="1600" spc="0" baseline="0" dirty="0" smtClean="0">
                          <a:latin typeface="Arial"/>
                          <a:cs typeface="Arial"/>
                        </a:rPr>
                        <a:t>е</a:t>
                      </a:r>
                      <a:r>
                        <a:rPr sz="1600" spc="5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10" baseline="0" dirty="0" smtClean="0">
                          <a:latin typeface="Arial"/>
                          <a:cs typeface="Arial"/>
                        </a:rPr>
                        <a:t> </a:t>
                      </a:r>
                      <a:r>
                        <a:rPr lang="ru-RU" sz="1600" spc="0" baseline="0" dirty="0" smtClean="0">
                          <a:latin typeface="Arial"/>
                          <a:cs typeface="Arial"/>
                        </a:rPr>
                        <a:t>районного </a:t>
                      </a:r>
                      <a:r>
                        <a:rPr sz="1600" spc="-20" baseline="0" dirty="0" smtClean="0">
                          <a:latin typeface="Arial"/>
                          <a:cs typeface="Arial"/>
                        </a:rPr>
                        <a:t>б</a:t>
                      </a:r>
                      <a:r>
                        <a:rPr sz="1600" spc="-45" baseline="0" dirty="0" smtClean="0">
                          <a:latin typeface="Arial"/>
                          <a:cs typeface="Arial"/>
                        </a:rPr>
                        <a:t>ю</a:t>
                      </a:r>
                      <a:r>
                        <a:rPr sz="1600" spc="-2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r>
                        <a:rPr sz="1600" spc="-65" baseline="0" dirty="0" smtClean="0">
                          <a:latin typeface="Arial"/>
                          <a:cs typeface="Arial"/>
                        </a:rPr>
                        <a:t> </a:t>
                      </a:r>
                      <a:r>
                        <a:rPr sz="1600" spc="0" baseline="0" dirty="0" smtClean="0">
                          <a:latin typeface="Arial"/>
                          <a:cs typeface="Arial"/>
                        </a:rPr>
                        <a:t>в </a:t>
                      </a:r>
                      <a:r>
                        <a:rPr lang="ru-RU" sz="1600" spc="-10" baseline="0" dirty="0" smtClean="0">
                          <a:latin typeface="Arial"/>
                          <a:cs typeface="Arial"/>
                        </a:rPr>
                        <a:t>Земское собрание района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24824">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algn="l" fontAlgn="b"/>
                      <a:r>
                        <a:rPr lang="ru-RU" sz="1600" b="0" i="0" u="none" strike="noStrike" baseline="0" dirty="0" smtClean="0">
                          <a:solidFill>
                            <a:srgbClr val="000000"/>
                          </a:solidFill>
                          <a:latin typeface="Arial" pitchFamily="34" charset="0"/>
                          <a:cs typeface="Arial" pitchFamily="34" charset="0"/>
                        </a:rPr>
                        <a:t> Рассмотрение проекта бюджета комиссиями Земского собрания</a:t>
                      </a:r>
                    </a:p>
                    <a:p>
                      <a:pPr marL="65405" marR="928369" algn="just">
                        <a:lnSpc>
                          <a:spcPct val="100000"/>
                        </a:lnSpc>
                      </a:pP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92875">
                <a:tc>
                  <a:txBody>
                    <a:bodyPr/>
                    <a:lstStyle/>
                    <a:p>
                      <a:pPr marL="34290">
                        <a:lnSpc>
                          <a:spcPct val="100000"/>
                        </a:lnSpc>
                      </a:pPr>
                      <a:r>
                        <a:rPr sz="1600" b="1" spc="-5" baseline="0" dirty="0" smtClean="0">
                          <a:solidFill>
                            <a:srgbClr val="224F77"/>
                          </a:solidFill>
                          <a:latin typeface="Arial"/>
                          <a:cs typeface="Arial"/>
                        </a:rPr>
                        <a:t>д</a:t>
                      </a:r>
                      <a:r>
                        <a:rPr sz="1600" b="1" spc="0" baseline="0" dirty="0" smtClean="0">
                          <a:solidFill>
                            <a:srgbClr val="224F77"/>
                          </a:solidFill>
                          <a:latin typeface="Arial"/>
                          <a:cs typeface="Arial"/>
                        </a:rPr>
                        <a:t>екабрь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723900">
                        <a:lnSpc>
                          <a:spcPct val="100000"/>
                        </a:lnSpc>
                      </a:pPr>
                      <a:r>
                        <a:rPr sz="1600" baseline="0" dirty="0" smtClean="0">
                          <a:latin typeface="Arial"/>
                          <a:cs typeface="Arial"/>
                        </a:rPr>
                        <a:t>Пр</a:t>
                      </a:r>
                      <a:r>
                        <a:rPr sz="1600" spc="-10" baseline="0" dirty="0" smtClean="0">
                          <a:latin typeface="Arial"/>
                          <a:cs typeface="Arial"/>
                        </a:rPr>
                        <a:t>и</a:t>
                      </a:r>
                      <a:r>
                        <a:rPr sz="1600" spc="0" baseline="0" dirty="0" smtClean="0">
                          <a:latin typeface="Arial"/>
                          <a:cs typeface="Arial"/>
                        </a:rPr>
                        <a:t>нят</a:t>
                      </a:r>
                      <a:r>
                        <a:rPr sz="1600" spc="-10" baseline="0" dirty="0" smtClean="0">
                          <a:latin typeface="Arial"/>
                          <a:cs typeface="Arial"/>
                        </a:rPr>
                        <a:t>и</a:t>
                      </a:r>
                      <a:r>
                        <a:rPr sz="1600" spc="0" baseline="0" dirty="0" smtClean="0">
                          <a:latin typeface="Arial"/>
                          <a:cs typeface="Arial"/>
                        </a:rPr>
                        <a:t>е</a:t>
                      </a:r>
                      <a:r>
                        <a:rPr sz="1600" spc="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2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extLst>
      <p:ext uri="{BB962C8B-B14F-4D97-AF65-F5344CB8AC3E}">
        <p14:creationId xmlns:p14="http://schemas.microsoft.com/office/powerpoint/2010/main" val="2709804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object 3"/>
          <p:cNvSpPr txBox="1">
            <a:spLocks noChangeArrowheads="1"/>
          </p:cNvSpPr>
          <p:nvPr/>
        </p:nvSpPr>
        <p:spPr bwMode="auto">
          <a:xfrm>
            <a:off x="0" y="21778"/>
            <a:ext cx="9144000" cy="738664"/>
          </a:xfrm>
          <a:prstGeom prst="rect">
            <a:avLst/>
          </a:prstGeom>
          <a:noFill/>
          <a:ln w="9525">
            <a:noFill/>
            <a:miter lim="800000"/>
            <a:headEnd/>
            <a:tailEnd/>
          </a:ln>
        </p:spPr>
        <p:txBody>
          <a:bodyPr wrap="square" lIns="0" tIns="0" rIns="0" bIns="0">
            <a:spAutoFit/>
          </a:bodyPr>
          <a:lstStyle/>
          <a:p>
            <a:pPr indent="11113" algn="ctr"/>
            <a:r>
              <a:rPr lang="ru-RU" sz="2400" b="1" dirty="0" smtClean="0">
                <a:solidFill>
                  <a:srgbClr val="FFFFFF"/>
                </a:solidFill>
                <a:cs typeface="Times New Roman" pitchFamily="18" charset="0"/>
              </a:rPr>
              <a:t>Основные </a:t>
            </a:r>
            <a:r>
              <a:rPr lang="ru-RU" sz="2400" b="1" dirty="0">
                <a:solidFill>
                  <a:srgbClr val="FFFFFF"/>
                </a:solidFill>
                <a:cs typeface="Times New Roman" pitchFamily="18" charset="0"/>
              </a:rPr>
              <a:t>направления бюджетной и </a:t>
            </a:r>
            <a:r>
              <a:rPr lang="ru-RU" sz="2400" b="1" dirty="0" smtClean="0">
                <a:solidFill>
                  <a:srgbClr val="FFFFFF"/>
                </a:solidFill>
                <a:cs typeface="Times New Roman" pitchFamily="18" charset="0"/>
              </a:rPr>
              <a:t>налоговой политики Тонкинского </a:t>
            </a:r>
            <a:r>
              <a:rPr lang="ru-RU" sz="2400" b="1" dirty="0">
                <a:solidFill>
                  <a:srgbClr val="FFFFFF"/>
                </a:solidFill>
                <a:cs typeface="Times New Roman" pitchFamily="18" charset="0"/>
              </a:rPr>
              <a:t>муниципального района на </a:t>
            </a:r>
            <a:r>
              <a:rPr lang="ru-RU" sz="2400" b="1" dirty="0" smtClean="0">
                <a:solidFill>
                  <a:srgbClr val="FFFFFF"/>
                </a:solidFill>
                <a:cs typeface="Times New Roman" pitchFamily="18" charset="0"/>
              </a:rPr>
              <a:t>2022 </a:t>
            </a:r>
            <a:r>
              <a:rPr lang="ru-RU" sz="2400" b="1" dirty="0">
                <a:solidFill>
                  <a:srgbClr val="FFFFFF"/>
                </a:solidFill>
                <a:cs typeface="Times New Roman" pitchFamily="18" charset="0"/>
              </a:rPr>
              <a:t>-</a:t>
            </a:r>
            <a:r>
              <a:rPr lang="ru-RU" sz="2400" b="1" dirty="0" smtClean="0">
                <a:solidFill>
                  <a:srgbClr val="FFFFFF"/>
                </a:solidFill>
                <a:cs typeface="Times New Roman" pitchFamily="18" charset="0"/>
              </a:rPr>
              <a:t>2024 </a:t>
            </a:r>
            <a:r>
              <a:rPr lang="ru-RU" sz="2400" b="1" dirty="0">
                <a:solidFill>
                  <a:srgbClr val="FFFFFF"/>
                </a:solidFill>
                <a:cs typeface="Times New Roman" pitchFamily="18" charset="0"/>
              </a:rPr>
              <a:t>годы</a:t>
            </a:r>
            <a:endParaRPr lang="ru-RU" sz="2400" dirty="0">
              <a:cs typeface="Times New Roman" pitchFamily="18" charset="0"/>
            </a:endParaRPr>
          </a:p>
        </p:txBody>
      </p:sp>
      <p:sp>
        <p:nvSpPr>
          <p:cNvPr id="17414" name="object 6"/>
          <p:cNvSpPr txBox="1">
            <a:spLocks noChangeArrowheads="1"/>
          </p:cNvSpPr>
          <p:nvPr/>
        </p:nvSpPr>
        <p:spPr bwMode="auto">
          <a:xfrm>
            <a:off x="3166999" y="5187580"/>
            <a:ext cx="2952327" cy="941796"/>
          </a:xfrm>
          <a:prstGeom prst="rect">
            <a:avLst/>
          </a:prstGeom>
          <a:noFill/>
          <a:ln w="9525">
            <a:noFill/>
            <a:miter lim="800000"/>
            <a:headEnd/>
            <a:tailEnd/>
          </a:ln>
        </p:spPr>
        <p:txBody>
          <a:bodyPr wrap="square" lIns="0" tIns="0" rIns="0" bIns="0">
            <a:spAutoFit/>
          </a:bodyPr>
          <a:lstStyle/>
          <a:p>
            <a:pPr marL="12700" indent="-12700" algn="ctr">
              <a:lnSpc>
                <a:spcPct val="120000"/>
              </a:lnSpc>
            </a:pPr>
            <a:r>
              <a:rPr lang="ru-RU" sz="1700" b="1" dirty="0" smtClean="0">
                <a:cs typeface="Times New Roman" pitchFamily="18" charset="0"/>
              </a:rPr>
              <a:t>Проведение оптимизации расходов районного бюджета</a:t>
            </a:r>
          </a:p>
        </p:txBody>
      </p:sp>
      <p:sp>
        <p:nvSpPr>
          <p:cNvPr id="17417" name="object 9"/>
          <p:cNvSpPr txBox="1">
            <a:spLocks noChangeArrowheads="1"/>
          </p:cNvSpPr>
          <p:nvPr/>
        </p:nvSpPr>
        <p:spPr bwMode="auto">
          <a:xfrm>
            <a:off x="6335688" y="5187580"/>
            <a:ext cx="2808312" cy="784830"/>
          </a:xfrm>
          <a:prstGeom prst="rect">
            <a:avLst/>
          </a:prstGeom>
          <a:noFill/>
          <a:ln w="9525">
            <a:noFill/>
            <a:miter lim="800000"/>
            <a:headEnd/>
            <a:tailEnd/>
          </a:ln>
        </p:spPr>
        <p:txBody>
          <a:bodyPr wrap="square" lIns="0" tIns="0" rIns="0" bIns="0">
            <a:spAutoFit/>
          </a:bodyPr>
          <a:lstStyle/>
          <a:p>
            <a:pPr indent="11113" algn="ctr"/>
            <a:r>
              <a:rPr lang="ru-RU" sz="1700" b="1" dirty="0">
                <a:cs typeface="Times New Roman" pitchFamily="18" charset="0"/>
              </a:rPr>
              <a:t>Безусловное </a:t>
            </a:r>
            <a:r>
              <a:rPr lang="ru-RU" sz="1700" b="1" dirty="0" smtClean="0">
                <a:cs typeface="Times New Roman" pitchFamily="18" charset="0"/>
              </a:rPr>
              <a:t>исполнение </a:t>
            </a:r>
            <a:r>
              <a:rPr lang="ru-RU" sz="1700" b="1" dirty="0">
                <a:cs typeface="Times New Roman" pitchFamily="18" charset="0"/>
              </a:rPr>
              <a:t>всех принятых обязательств</a:t>
            </a:r>
          </a:p>
        </p:txBody>
      </p:sp>
      <p:sp>
        <p:nvSpPr>
          <p:cNvPr id="12" name="object 12"/>
          <p:cNvSpPr txBox="1"/>
          <p:nvPr/>
        </p:nvSpPr>
        <p:spPr>
          <a:xfrm>
            <a:off x="603413" y="980728"/>
            <a:ext cx="7643866" cy="246221"/>
          </a:xfrm>
          <a:prstGeom prst="rect">
            <a:avLst/>
          </a:prstGeom>
        </p:spPr>
        <p:txBody>
          <a:bodyPr wrap="square" lIns="0" tIns="0" rIns="0" bIns="0">
            <a:spAutoFit/>
          </a:bodyPr>
          <a:lstStyle/>
          <a:p>
            <a:pPr marL="12700" fontAlgn="auto">
              <a:spcBef>
                <a:spcPts val="0"/>
              </a:spcBef>
              <a:spcAft>
                <a:spcPts val="0"/>
              </a:spcAft>
              <a:defRPr/>
            </a:pPr>
            <a:r>
              <a:rPr sz="1600" b="1" dirty="0" err="1" smtClean="0">
                <a:latin typeface="Arial" pitchFamily="34" charset="0"/>
                <a:cs typeface="Arial" pitchFamily="34" charset="0"/>
              </a:rPr>
              <a:t>С</a:t>
            </a:r>
            <a:r>
              <a:rPr sz="1600" b="1" spc="-35" dirty="0" err="1" smtClean="0">
                <a:latin typeface="Arial" pitchFamily="34" charset="0"/>
                <a:cs typeface="Arial" pitchFamily="34" charset="0"/>
              </a:rPr>
              <a:t>о</a:t>
            </a:r>
            <a:r>
              <a:rPr sz="1600" b="1" dirty="0" err="1" smtClean="0">
                <a:latin typeface="Arial" pitchFamily="34" charset="0"/>
                <a:cs typeface="Arial" pitchFamily="34" charset="0"/>
              </a:rPr>
              <a:t>хра</a:t>
            </a:r>
            <a:r>
              <a:rPr sz="1600" b="1" spc="-5" dirty="0" err="1" smtClean="0">
                <a:latin typeface="Arial" pitchFamily="34" charset="0"/>
                <a:cs typeface="Arial" pitchFamily="34" charset="0"/>
              </a:rPr>
              <a:t>н</a:t>
            </a:r>
            <a:r>
              <a:rPr sz="1600" b="1" dirty="0" err="1" smtClean="0">
                <a:latin typeface="Arial" pitchFamily="34" charset="0"/>
                <a:cs typeface="Arial" pitchFamily="34" charset="0"/>
              </a:rPr>
              <a:t>ен</a:t>
            </a:r>
            <a:r>
              <a:rPr sz="1600" b="1" spc="-10" dirty="0" err="1" smtClean="0">
                <a:latin typeface="Arial" pitchFamily="34" charset="0"/>
                <a:cs typeface="Arial" pitchFamily="34" charset="0"/>
              </a:rPr>
              <a:t>и</a:t>
            </a:r>
            <a:r>
              <a:rPr sz="1600" b="1" dirty="0" err="1" smtClean="0">
                <a:latin typeface="Arial" pitchFamily="34" charset="0"/>
                <a:cs typeface="Arial" pitchFamily="34" charset="0"/>
              </a:rPr>
              <a:t>е</a:t>
            </a:r>
            <a:r>
              <a:rPr lang="ru-RU" sz="1600" b="1" dirty="0" smtClean="0">
                <a:latin typeface="Arial" pitchFamily="34" charset="0"/>
                <a:cs typeface="Arial" pitchFamily="34" charset="0"/>
              </a:rPr>
              <a:t> </a:t>
            </a:r>
            <a:r>
              <a:rPr sz="1600" b="1" dirty="0" smtClean="0">
                <a:latin typeface="Arial" pitchFamily="34" charset="0"/>
                <a:cs typeface="Arial" pitchFamily="34" charset="0"/>
              </a:rPr>
              <a:t>и</a:t>
            </a:r>
            <a:r>
              <a:rPr lang="ru-RU" sz="1600" b="1" dirty="0" smtClean="0">
                <a:latin typeface="Arial" pitchFamily="34" charset="0"/>
                <a:cs typeface="Arial" pitchFamily="34" charset="0"/>
              </a:rPr>
              <a:t> </a:t>
            </a:r>
            <a:r>
              <a:rPr sz="1600" b="1" dirty="0" err="1" smtClean="0">
                <a:latin typeface="Arial" pitchFamily="34" charset="0"/>
                <a:cs typeface="Arial" pitchFamily="34" charset="0"/>
              </a:rPr>
              <a:t>разв</a:t>
            </a:r>
            <a:r>
              <a:rPr sz="1600" b="1" spc="-10" dirty="0" err="1" smtClean="0">
                <a:latin typeface="Arial" pitchFamily="34" charset="0"/>
                <a:cs typeface="Arial" pitchFamily="34" charset="0"/>
              </a:rPr>
              <a:t>и</a:t>
            </a:r>
            <a:r>
              <a:rPr sz="1600" b="1" spc="5" dirty="0" err="1" smtClean="0">
                <a:latin typeface="Arial" pitchFamily="34" charset="0"/>
                <a:cs typeface="Arial" pitchFamily="34" charset="0"/>
              </a:rPr>
              <a:t>т</a:t>
            </a:r>
            <a:r>
              <a:rPr sz="1600" b="1" spc="-5" dirty="0" err="1" smtClean="0">
                <a:latin typeface="Arial" pitchFamily="34" charset="0"/>
                <a:cs typeface="Arial" pitchFamily="34" charset="0"/>
              </a:rPr>
              <a:t>и</a:t>
            </a:r>
            <a:r>
              <a:rPr sz="1600" b="1" dirty="0" err="1" smtClean="0">
                <a:latin typeface="Arial" pitchFamily="34" charset="0"/>
                <a:cs typeface="Arial" pitchFamily="34" charset="0"/>
              </a:rPr>
              <a:t>е</a:t>
            </a:r>
            <a:r>
              <a:rPr lang="ru-RU" sz="1600" b="1" spc="50" dirty="0" smtClean="0">
                <a:latin typeface="Arial" pitchFamily="34" charset="0"/>
                <a:cs typeface="Arial" pitchFamily="34" charset="0"/>
              </a:rPr>
              <a:t> </a:t>
            </a:r>
            <a:r>
              <a:rPr sz="1600" b="1" spc="-5" dirty="0" err="1" smtClean="0">
                <a:latin typeface="Arial" pitchFamily="34" charset="0"/>
                <a:cs typeface="Arial" pitchFamily="34" charset="0"/>
              </a:rPr>
              <a:t>н</a:t>
            </a:r>
            <a:r>
              <a:rPr sz="1600" b="1" spc="15" dirty="0" err="1" smtClean="0">
                <a:latin typeface="Arial" pitchFamily="34" charset="0"/>
                <a:cs typeface="Arial" pitchFamily="34" charset="0"/>
              </a:rPr>
              <a:t>а</a:t>
            </a:r>
            <a:r>
              <a:rPr sz="1600" b="1" dirty="0" err="1" smtClean="0">
                <a:latin typeface="Arial" pitchFamily="34" charset="0"/>
                <a:cs typeface="Arial" pitchFamily="34" charset="0"/>
              </a:rPr>
              <a:t>ло</a:t>
            </a:r>
            <a:r>
              <a:rPr sz="1600" b="1" spc="-40" dirty="0" err="1" smtClean="0">
                <a:latin typeface="Arial" pitchFamily="34" charset="0"/>
                <a:cs typeface="Arial" pitchFamily="34" charset="0"/>
              </a:rPr>
              <a:t>г</a:t>
            </a:r>
            <a:r>
              <a:rPr sz="1600" b="1" spc="-30" dirty="0" err="1" smtClean="0">
                <a:latin typeface="Arial" pitchFamily="34" charset="0"/>
                <a:cs typeface="Arial" pitchFamily="34" charset="0"/>
              </a:rPr>
              <a:t>о</a:t>
            </a:r>
            <a:r>
              <a:rPr sz="1600" b="1" spc="-15" dirty="0" err="1" smtClean="0">
                <a:latin typeface="Arial" pitchFamily="34" charset="0"/>
                <a:cs typeface="Arial" pitchFamily="34" charset="0"/>
              </a:rPr>
              <a:t>в</a:t>
            </a:r>
            <a:r>
              <a:rPr sz="1600" b="1" dirty="0" err="1" smtClean="0">
                <a:latin typeface="Arial" pitchFamily="34" charset="0"/>
                <a:cs typeface="Arial" pitchFamily="34" charset="0"/>
              </a:rPr>
              <a:t>о</a:t>
            </a:r>
            <a:r>
              <a:rPr sz="1600" b="1" spc="-40" dirty="0" err="1" smtClean="0">
                <a:latin typeface="Arial" pitchFamily="34" charset="0"/>
                <a:cs typeface="Arial" pitchFamily="34" charset="0"/>
              </a:rPr>
              <a:t>г</a:t>
            </a:r>
            <a:r>
              <a:rPr sz="1600" b="1" dirty="0" err="1" smtClean="0">
                <a:latin typeface="Arial" pitchFamily="34" charset="0"/>
                <a:cs typeface="Arial" pitchFamily="34" charset="0"/>
              </a:rPr>
              <a:t>о</a:t>
            </a:r>
            <a:r>
              <a:rPr lang="ru-RU" sz="1600" b="1" dirty="0" smtClean="0">
                <a:latin typeface="Arial" pitchFamily="34" charset="0"/>
                <a:cs typeface="Arial" pitchFamily="34" charset="0"/>
              </a:rPr>
              <a:t> </a:t>
            </a:r>
            <a:r>
              <a:rPr sz="1600" b="1" spc="-10" dirty="0" smtClean="0">
                <a:latin typeface="Arial" pitchFamily="34" charset="0"/>
                <a:cs typeface="Arial" pitchFamily="34" charset="0"/>
              </a:rPr>
              <a:t>п</a:t>
            </a:r>
            <a:r>
              <a:rPr sz="1600" b="1" spc="-20" dirty="0" smtClean="0">
                <a:latin typeface="Arial" pitchFamily="34" charset="0"/>
                <a:cs typeface="Arial" pitchFamily="34" charset="0"/>
              </a:rPr>
              <a:t>о</a:t>
            </a:r>
            <a:r>
              <a:rPr sz="1600" b="1" dirty="0" smtClean="0">
                <a:latin typeface="Arial" pitchFamily="34" charset="0"/>
                <a:cs typeface="Arial" pitchFamily="34" charset="0"/>
              </a:rPr>
              <a:t>те</a:t>
            </a:r>
            <a:r>
              <a:rPr sz="1600" b="1" spc="-10" dirty="0" smtClean="0">
                <a:latin typeface="Arial" pitchFamily="34" charset="0"/>
                <a:cs typeface="Arial" pitchFamily="34" charset="0"/>
              </a:rPr>
              <a:t>нци</a:t>
            </a:r>
            <a:r>
              <a:rPr sz="1600" b="1" spc="15" dirty="0" smtClean="0">
                <a:latin typeface="Arial" pitchFamily="34" charset="0"/>
                <a:cs typeface="Arial" pitchFamily="34" charset="0"/>
              </a:rPr>
              <a:t>а</a:t>
            </a:r>
            <a:r>
              <a:rPr sz="1600" b="1" dirty="0" smtClean="0">
                <a:latin typeface="Arial" pitchFamily="34" charset="0"/>
                <a:cs typeface="Arial" pitchFamily="34" charset="0"/>
              </a:rPr>
              <a:t>ла</a:t>
            </a:r>
            <a:r>
              <a:rPr sz="1600" b="1" spc="10" dirty="0" smtClean="0">
                <a:latin typeface="Arial" pitchFamily="34" charset="0"/>
                <a:cs typeface="Arial" pitchFamily="34" charset="0"/>
              </a:rPr>
              <a:t> </a:t>
            </a:r>
            <a:r>
              <a:rPr sz="1600" b="1" spc="-10" dirty="0">
                <a:latin typeface="Arial" pitchFamily="34" charset="0"/>
                <a:cs typeface="Arial" pitchFamily="34" charset="0"/>
              </a:rPr>
              <a:t>н</a:t>
            </a:r>
            <a:r>
              <a:rPr sz="1600" b="1" dirty="0">
                <a:latin typeface="Arial" pitchFamily="34" charset="0"/>
                <a:cs typeface="Arial" pitchFamily="34" charset="0"/>
              </a:rPr>
              <a:t>а</a:t>
            </a:r>
            <a:r>
              <a:rPr sz="1600" b="1" spc="10" dirty="0">
                <a:latin typeface="Arial" pitchFamily="34" charset="0"/>
                <a:cs typeface="Arial" pitchFamily="34" charset="0"/>
              </a:rPr>
              <a:t> </a:t>
            </a:r>
            <a:r>
              <a:rPr sz="1600" b="1" dirty="0">
                <a:latin typeface="Arial" pitchFamily="34" charset="0"/>
                <a:cs typeface="Arial" pitchFamily="34" charset="0"/>
              </a:rPr>
              <a:t>тер</a:t>
            </a:r>
            <a:r>
              <a:rPr sz="1600" b="1" spc="-5" dirty="0">
                <a:latin typeface="Arial" pitchFamily="34" charset="0"/>
                <a:cs typeface="Arial" pitchFamily="34" charset="0"/>
              </a:rPr>
              <a:t>р</a:t>
            </a:r>
            <a:r>
              <a:rPr sz="1600" b="1" spc="-10" dirty="0">
                <a:latin typeface="Arial" pitchFamily="34" charset="0"/>
                <a:cs typeface="Arial" pitchFamily="34" charset="0"/>
              </a:rPr>
              <a:t>и</a:t>
            </a:r>
            <a:r>
              <a:rPr sz="1600" b="1" spc="-20" dirty="0">
                <a:latin typeface="Arial" pitchFamily="34" charset="0"/>
                <a:cs typeface="Arial" pitchFamily="34" charset="0"/>
              </a:rPr>
              <a:t>т</a:t>
            </a:r>
            <a:r>
              <a:rPr sz="1600" b="1" dirty="0">
                <a:latin typeface="Arial" pitchFamily="34" charset="0"/>
                <a:cs typeface="Arial" pitchFamily="34" charset="0"/>
              </a:rPr>
              <a:t>ор</a:t>
            </a:r>
            <a:r>
              <a:rPr sz="1600" b="1" spc="-10" dirty="0">
                <a:latin typeface="Arial" pitchFamily="34" charset="0"/>
                <a:cs typeface="Arial" pitchFamily="34" charset="0"/>
              </a:rPr>
              <a:t>и</a:t>
            </a:r>
            <a:r>
              <a:rPr sz="1600" b="1" dirty="0">
                <a:latin typeface="Arial" pitchFamily="34" charset="0"/>
                <a:cs typeface="Arial" pitchFamily="34" charset="0"/>
              </a:rPr>
              <a:t>и</a:t>
            </a:r>
            <a:r>
              <a:rPr sz="1600" b="1" spc="-20" dirty="0">
                <a:latin typeface="Arial" pitchFamily="34" charset="0"/>
                <a:cs typeface="Arial" pitchFamily="34" charset="0"/>
              </a:rPr>
              <a:t> </a:t>
            </a:r>
            <a:r>
              <a:rPr lang="ru-RU" sz="1600" b="1" spc="-20" dirty="0">
                <a:latin typeface="Arial" pitchFamily="34" charset="0"/>
                <a:cs typeface="Arial" pitchFamily="34" charset="0"/>
              </a:rPr>
              <a:t>района</a:t>
            </a:r>
            <a:endParaRPr sz="1600" dirty="0">
              <a:latin typeface="Arial" pitchFamily="34" charset="0"/>
              <a:cs typeface="Arial" pitchFamily="34" charset="0"/>
            </a:endParaRPr>
          </a:p>
        </p:txBody>
      </p:sp>
      <p:sp>
        <p:nvSpPr>
          <p:cNvPr id="17423" name="object 15"/>
          <p:cNvSpPr txBox="1">
            <a:spLocks noChangeArrowheads="1"/>
          </p:cNvSpPr>
          <p:nvPr/>
        </p:nvSpPr>
        <p:spPr bwMode="auto">
          <a:xfrm>
            <a:off x="561424" y="1340768"/>
            <a:ext cx="8072494"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Обеспечение сбалансированности и устойчивости бюджетной системы района</a:t>
            </a:r>
            <a:endParaRPr lang="ru-RU" sz="1600" dirty="0">
              <a:cs typeface="Times New Roman" pitchFamily="18" charset="0"/>
            </a:endParaRPr>
          </a:p>
        </p:txBody>
      </p:sp>
      <p:sp>
        <p:nvSpPr>
          <p:cNvPr id="17426" name="object 18"/>
          <p:cNvSpPr txBox="1">
            <a:spLocks noChangeArrowheads="1"/>
          </p:cNvSpPr>
          <p:nvPr/>
        </p:nvSpPr>
        <p:spPr bwMode="auto">
          <a:xfrm>
            <a:off x="548848" y="1876067"/>
            <a:ext cx="7929617"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качества финансового контроля в управлении бюджетным процессом</a:t>
            </a:r>
            <a:endParaRPr lang="ru-RU" sz="1600" dirty="0">
              <a:cs typeface="Times New Roman" pitchFamily="18" charset="0"/>
            </a:endParaRPr>
          </a:p>
        </p:txBody>
      </p:sp>
      <p:sp>
        <p:nvSpPr>
          <p:cNvPr id="17429" name="object 21"/>
          <p:cNvSpPr txBox="1">
            <a:spLocks noChangeArrowheads="1"/>
          </p:cNvSpPr>
          <p:nvPr/>
        </p:nvSpPr>
        <p:spPr bwMode="auto">
          <a:xfrm>
            <a:off x="549249" y="2633423"/>
            <a:ext cx="7858180"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эффективности расходования бюджетных средств, выявление и использование резервов для достижения планируемых результатов</a:t>
            </a:r>
            <a:endParaRPr lang="ru-RU" sz="1600" dirty="0">
              <a:cs typeface="Times New Roman" pitchFamily="18" charset="0"/>
            </a:endParaRPr>
          </a:p>
        </p:txBody>
      </p:sp>
      <p:sp>
        <p:nvSpPr>
          <p:cNvPr id="17440" name="object 32"/>
          <p:cNvSpPr>
            <a:spLocks noChangeArrowheads="1"/>
          </p:cNvSpPr>
          <p:nvPr/>
        </p:nvSpPr>
        <p:spPr bwMode="auto">
          <a:xfrm>
            <a:off x="500034" y="3909930"/>
            <a:ext cx="8215370" cy="733516"/>
          </a:xfrm>
          <a:custGeom>
            <a:avLst/>
            <a:gdLst>
              <a:gd name="T0" fmla="*/ 0 w 7412304"/>
              <a:gd name="T1" fmla="*/ 82617 h 498601"/>
              <a:gd name="T2" fmla="*/ 10763 w 7412304"/>
              <a:gd name="T3" fmla="*/ 41923 h 498601"/>
              <a:gd name="T4" fmla="*/ 39146 w 7412304"/>
              <a:gd name="T5" fmla="*/ 12483 h 498601"/>
              <a:gd name="T6" fmla="*/ 79315 w 7412304"/>
              <a:gd name="T7" fmla="*/ 81 h 498601"/>
              <a:gd name="T8" fmla="*/ 7323700 w 7412304"/>
              <a:gd name="T9" fmla="*/ 0 h 498601"/>
              <a:gd name="T10" fmla="*/ 7338224 w 7412304"/>
              <a:gd name="T11" fmla="*/ 1268 h 498601"/>
              <a:gd name="T12" fmla="*/ 7375956 w 7412304"/>
              <a:gd name="T13" fmla="*/ 18463 h 498601"/>
              <a:gd name="T14" fmla="*/ 7400490 w 7412304"/>
              <a:gd name="T15" fmla="*/ 51283 h 498601"/>
              <a:gd name="T16" fmla="*/ 7406682 w 7412304"/>
              <a:gd name="T17" fmla="*/ 413341 h 498601"/>
              <a:gd name="T18" fmla="*/ 7405410 w 7412304"/>
              <a:gd name="T19" fmla="*/ 427800 h 498601"/>
              <a:gd name="T20" fmla="*/ 7388116 w 7412304"/>
              <a:gd name="T21" fmla="*/ 465392 h 498601"/>
              <a:gd name="T22" fmla="*/ 7355134 w 7412304"/>
              <a:gd name="T23" fmla="*/ 489808 h 498601"/>
              <a:gd name="T24" fmla="*/ 83033 w 7412304"/>
              <a:gd name="T25" fmla="*/ 495961 h 498601"/>
              <a:gd name="T26" fmla="*/ 68511 w 7412304"/>
              <a:gd name="T27" fmla="*/ 494702 h 498601"/>
              <a:gd name="T28" fmla="*/ 30721 w 7412304"/>
              <a:gd name="T29" fmla="*/ 477500 h 498601"/>
              <a:gd name="T30" fmla="*/ 6196 w 7412304"/>
              <a:gd name="T31" fmla="*/ 444697 h 498601"/>
              <a:gd name="T32" fmla="*/ 0 w 7412304"/>
              <a:gd name="T33" fmla="*/ 82617 h 4986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12304"/>
              <a:gd name="T52" fmla="*/ 0 h 498601"/>
              <a:gd name="T53" fmla="*/ 7412304 w 7412304"/>
              <a:gd name="T54" fmla="*/ 498601 h 4986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12304" h="498601">
                <a:moveTo>
                  <a:pt x="0" y="83058"/>
                </a:moveTo>
                <a:lnTo>
                  <a:pt x="10763" y="42154"/>
                </a:lnTo>
                <a:lnTo>
                  <a:pt x="39167" y="12546"/>
                </a:lnTo>
                <a:lnTo>
                  <a:pt x="79378" y="81"/>
                </a:lnTo>
                <a:lnTo>
                  <a:pt x="7329246" y="0"/>
                </a:lnTo>
                <a:lnTo>
                  <a:pt x="7343778" y="1268"/>
                </a:lnTo>
                <a:lnTo>
                  <a:pt x="7381572" y="18568"/>
                </a:lnTo>
                <a:lnTo>
                  <a:pt x="7406114" y="51556"/>
                </a:lnTo>
                <a:lnTo>
                  <a:pt x="7412304" y="415544"/>
                </a:lnTo>
                <a:lnTo>
                  <a:pt x="7411035" y="430075"/>
                </a:lnTo>
                <a:lnTo>
                  <a:pt x="7393735" y="467870"/>
                </a:lnTo>
                <a:lnTo>
                  <a:pt x="7360747" y="492412"/>
                </a:lnTo>
                <a:lnTo>
                  <a:pt x="83096" y="498602"/>
                </a:lnTo>
                <a:lnTo>
                  <a:pt x="68553" y="497333"/>
                </a:lnTo>
                <a:lnTo>
                  <a:pt x="30742" y="480041"/>
                </a:lnTo>
                <a:lnTo>
                  <a:pt x="6196" y="447066"/>
                </a:lnTo>
                <a:lnTo>
                  <a:pt x="0" y="83058"/>
                </a:lnTo>
                <a:close/>
              </a:path>
            </a:pathLst>
          </a:custGeom>
          <a:noFill/>
          <a:ln w="25400">
            <a:solidFill>
              <a:srgbClr val="385D89"/>
            </a:solidFill>
            <a:miter lim="800000"/>
            <a:headEnd/>
            <a:tailEnd/>
          </a:ln>
        </p:spPr>
        <p:txBody>
          <a:bodyPr wrap="square" lIns="0" tIns="0" rIns="0" bIns="0">
            <a:spAutoFit/>
          </a:bodyPr>
          <a:lstStyle/>
          <a:p>
            <a:endParaRPr lang="ru-RU" dirty="0"/>
          </a:p>
        </p:txBody>
      </p:sp>
      <p:sp>
        <p:nvSpPr>
          <p:cNvPr id="17441" name="object 33"/>
          <p:cNvSpPr txBox="1">
            <a:spLocks noChangeArrowheads="1"/>
          </p:cNvSpPr>
          <p:nvPr/>
        </p:nvSpPr>
        <p:spPr bwMode="auto">
          <a:xfrm>
            <a:off x="642910" y="3968910"/>
            <a:ext cx="8609610" cy="307777"/>
          </a:xfrm>
          <a:prstGeom prst="rect">
            <a:avLst/>
          </a:prstGeom>
          <a:noFill/>
          <a:ln w="9525">
            <a:noFill/>
            <a:miter lim="800000"/>
            <a:headEnd/>
            <a:tailEnd/>
          </a:ln>
        </p:spPr>
        <p:txBody>
          <a:bodyPr wrap="square" lIns="0" tIns="0" rIns="0" bIns="0">
            <a:spAutoFit/>
          </a:bodyPr>
          <a:lstStyle/>
          <a:p>
            <a:pPr marL="12700"/>
            <a:r>
              <a:rPr lang="ru-RU" sz="2000" b="1" dirty="0">
                <a:cs typeface="Times New Roman" pitchFamily="18" charset="0"/>
              </a:rPr>
              <a:t>Главные приоритеты бюджетной политики на </a:t>
            </a:r>
            <a:r>
              <a:rPr lang="ru-RU" sz="2000" b="1" dirty="0" smtClean="0">
                <a:cs typeface="Times New Roman" pitchFamily="18" charset="0"/>
              </a:rPr>
              <a:t>2022 </a:t>
            </a:r>
            <a:r>
              <a:rPr lang="ru-RU" sz="2000" b="1" dirty="0">
                <a:cs typeface="Times New Roman" pitchFamily="18" charset="0"/>
              </a:rPr>
              <a:t>-</a:t>
            </a:r>
            <a:r>
              <a:rPr lang="ru-RU" sz="2000" b="1" dirty="0" smtClean="0">
                <a:cs typeface="Times New Roman" pitchFamily="18" charset="0"/>
              </a:rPr>
              <a:t>2024</a:t>
            </a:r>
            <a:r>
              <a:rPr lang="en-US" sz="2000" b="1" dirty="0" smtClean="0">
                <a:cs typeface="Times New Roman" pitchFamily="18" charset="0"/>
              </a:rPr>
              <a:t> </a:t>
            </a:r>
            <a:r>
              <a:rPr lang="ru-RU" sz="2000" b="1" dirty="0" smtClean="0">
                <a:cs typeface="Times New Roman" pitchFamily="18" charset="0"/>
              </a:rPr>
              <a:t>годы</a:t>
            </a:r>
            <a:endParaRPr lang="ru-RU" sz="2000" dirty="0">
              <a:cs typeface="Times New Roman" pitchFamily="18" charset="0"/>
            </a:endParaRPr>
          </a:p>
        </p:txBody>
      </p:sp>
      <p:sp>
        <p:nvSpPr>
          <p:cNvPr id="17442" name="object 34"/>
          <p:cNvSpPr>
            <a:spLocks noChangeArrowheads="1"/>
          </p:cNvSpPr>
          <p:nvPr/>
        </p:nvSpPr>
        <p:spPr bwMode="auto">
          <a:xfrm>
            <a:off x="790975" y="4657346"/>
            <a:ext cx="649288" cy="276999"/>
          </a:xfrm>
          <a:custGeom>
            <a:avLst/>
            <a:gdLst>
              <a:gd name="T0" fmla="*/ 673905 w 648081"/>
              <a:gd name="T1" fmla="*/ 148692 h 293497"/>
              <a:gd name="T2" fmla="*/ 0 w 648081"/>
              <a:gd name="T3" fmla="*/ 148692 h 293497"/>
              <a:gd name="T4" fmla="*/ 337020 w 648081"/>
              <a:gd name="T5" fmla="*/ 297511 h 293497"/>
              <a:gd name="T6" fmla="*/ 673905 w 648081"/>
              <a:gd name="T7" fmla="*/ 148692 h 293497"/>
              <a:gd name="T8" fmla="*/ 505397 w 648081"/>
              <a:gd name="T9" fmla="*/ 0 h 293497"/>
              <a:gd name="T10" fmla="*/ 168508 w 648081"/>
              <a:gd name="T11" fmla="*/ 0 h 293497"/>
              <a:gd name="T12" fmla="*/ 168508 w 648081"/>
              <a:gd name="T13" fmla="*/ 148692 h 293497"/>
              <a:gd name="T14" fmla="*/ 505397 w 648081"/>
              <a:gd name="T15" fmla="*/ 148692 h 293497"/>
              <a:gd name="T16" fmla="*/ 505397 w 648081"/>
              <a:gd name="T17" fmla="*/ 0 h 2934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1"/>
              <a:gd name="T28" fmla="*/ 0 h 293497"/>
              <a:gd name="T29" fmla="*/ 648081 w 648081"/>
              <a:gd name="T30" fmla="*/ 293497 h 2934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1" h="293497">
                <a:moveTo>
                  <a:pt x="648081" y="146685"/>
                </a:moveTo>
                <a:lnTo>
                  <a:pt x="0" y="146685"/>
                </a:lnTo>
                <a:lnTo>
                  <a:pt x="324104" y="293497"/>
                </a:lnTo>
                <a:lnTo>
                  <a:pt x="648081" y="146685"/>
                </a:lnTo>
                <a:close/>
              </a:path>
              <a:path w="648081" h="293497">
                <a:moveTo>
                  <a:pt x="486029" y="0"/>
                </a:moveTo>
                <a:lnTo>
                  <a:pt x="162051" y="0"/>
                </a:lnTo>
                <a:lnTo>
                  <a:pt x="162051" y="146685"/>
                </a:lnTo>
                <a:lnTo>
                  <a:pt x="486029" y="146685"/>
                </a:lnTo>
                <a:lnTo>
                  <a:pt x="48602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7444" name="object 36"/>
          <p:cNvSpPr>
            <a:spLocks noChangeArrowheads="1"/>
          </p:cNvSpPr>
          <p:nvPr/>
        </p:nvSpPr>
        <p:spPr bwMode="auto">
          <a:xfrm>
            <a:off x="7398622" y="4643446"/>
            <a:ext cx="647700" cy="276999"/>
          </a:xfrm>
          <a:custGeom>
            <a:avLst/>
            <a:gdLst>
              <a:gd name="T0" fmla="*/ 640146 w 648080"/>
              <a:gd name="T1" fmla="*/ 150049 h 293370"/>
              <a:gd name="T2" fmla="*/ 0 w 648080"/>
              <a:gd name="T3" fmla="*/ 150049 h 293370"/>
              <a:gd name="T4" fmla="*/ 320009 w 648080"/>
              <a:gd name="T5" fmla="*/ 300098 h 293370"/>
              <a:gd name="T6" fmla="*/ 640146 w 648080"/>
              <a:gd name="T7" fmla="*/ 150049 h 293370"/>
              <a:gd name="T8" fmla="*/ 480077 w 648080"/>
              <a:gd name="T9" fmla="*/ 0 h 293370"/>
              <a:gd name="T10" fmla="*/ 160067 w 648080"/>
              <a:gd name="T11" fmla="*/ 0 h 293370"/>
              <a:gd name="T12" fmla="*/ 160067 w 648080"/>
              <a:gd name="T13" fmla="*/ 150049 h 293370"/>
              <a:gd name="T14" fmla="*/ 480077 w 648080"/>
              <a:gd name="T15" fmla="*/ 150049 h 293370"/>
              <a:gd name="T16" fmla="*/ 480077 w 648080"/>
              <a:gd name="T17" fmla="*/ 0 h 2933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0"/>
              <a:gd name="T28" fmla="*/ 0 h 293370"/>
              <a:gd name="T29" fmla="*/ 648080 w 648080"/>
              <a:gd name="T30" fmla="*/ 293370 h 2933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0" h="293370">
                <a:moveTo>
                  <a:pt x="648080" y="146684"/>
                </a:moveTo>
                <a:lnTo>
                  <a:pt x="0" y="146684"/>
                </a:lnTo>
                <a:lnTo>
                  <a:pt x="323976" y="293369"/>
                </a:lnTo>
                <a:lnTo>
                  <a:pt x="648080" y="146684"/>
                </a:lnTo>
                <a:close/>
              </a:path>
              <a:path w="648080" h="293370">
                <a:moveTo>
                  <a:pt x="486028" y="0"/>
                </a:moveTo>
                <a:lnTo>
                  <a:pt x="162051" y="0"/>
                </a:lnTo>
                <a:lnTo>
                  <a:pt x="162051" y="146684"/>
                </a:lnTo>
                <a:lnTo>
                  <a:pt x="486028" y="146684"/>
                </a:lnTo>
                <a:lnTo>
                  <a:pt x="486028" y="0"/>
                </a:lnTo>
                <a:close/>
              </a:path>
            </a:pathLst>
          </a:custGeom>
          <a:solidFill>
            <a:srgbClr val="4F81BC"/>
          </a:solidFill>
          <a:ln w="9525">
            <a:noFill/>
            <a:miter lim="800000"/>
            <a:headEnd/>
            <a:tailEnd/>
          </a:ln>
        </p:spPr>
        <p:txBody>
          <a:bodyPr wrap="square" lIns="0" tIns="0" rIns="0" bIns="0">
            <a:spAutoFit/>
          </a:bodyPr>
          <a:lstStyle/>
          <a:p>
            <a:endParaRPr lang="ru-RU" dirty="0"/>
          </a:p>
        </p:txBody>
      </p:sp>
      <p:sp>
        <p:nvSpPr>
          <p:cNvPr id="13" name="object 18"/>
          <p:cNvSpPr txBox="1">
            <a:spLocks noChangeArrowheads="1"/>
          </p:cNvSpPr>
          <p:nvPr/>
        </p:nvSpPr>
        <p:spPr bwMode="auto">
          <a:xfrm>
            <a:off x="549249" y="2383448"/>
            <a:ext cx="7929617" cy="246221"/>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качества </a:t>
            </a:r>
            <a:r>
              <a:rPr lang="ru-RU" sz="1600" b="1" dirty="0" smtClean="0">
                <a:cs typeface="Times New Roman" pitchFamily="18" charset="0"/>
              </a:rPr>
              <a:t>оказываемых муниципальных услуг</a:t>
            </a:r>
            <a:endParaRPr lang="ru-RU" sz="1600" dirty="0">
              <a:cs typeface="Times New Roman" pitchFamily="18" charset="0"/>
            </a:endParaRPr>
          </a:p>
        </p:txBody>
      </p:sp>
      <p:sp>
        <p:nvSpPr>
          <p:cNvPr id="14" name="object 18"/>
          <p:cNvSpPr txBox="1">
            <a:spLocks noChangeArrowheads="1"/>
          </p:cNvSpPr>
          <p:nvPr/>
        </p:nvSpPr>
        <p:spPr bwMode="auto">
          <a:xfrm>
            <a:off x="561424" y="3212976"/>
            <a:ext cx="7929617" cy="246221"/>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a:t>
            </a:r>
            <a:r>
              <a:rPr lang="ru-RU" sz="1600" b="1" dirty="0" smtClean="0">
                <a:cs typeface="Times New Roman" pitchFamily="18" charset="0"/>
              </a:rPr>
              <a:t>эффективности муниципального управления</a:t>
            </a:r>
            <a:endParaRPr lang="ru-RU" sz="1600" dirty="0">
              <a:cs typeface="Times New Roman" pitchFamily="18" charset="0"/>
            </a:endParaRPr>
          </a:p>
        </p:txBody>
      </p:sp>
      <p:sp>
        <p:nvSpPr>
          <p:cNvPr id="15" name="object 34"/>
          <p:cNvSpPr>
            <a:spLocks noChangeArrowheads="1"/>
          </p:cNvSpPr>
          <p:nvPr/>
        </p:nvSpPr>
        <p:spPr bwMode="auto">
          <a:xfrm>
            <a:off x="4283075" y="4657346"/>
            <a:ext cx="649288" cy="276999"/>
          </a:xfrm>
          <a:custGeom>
            <a:avLst/>
            <a:gdLst>
              <a:gd name="T0" fmla="*/ 673905 w 648081"/>
              <a:gd name="T1" fmla="*/ 148692 h 293497"/>
              <a:gd name="T2" fmla="*/ 0 w 648081"/>
              <a:gd name="T3" fmla="*/ 148692 h 293497"/>
              <a:gd name="T4" fmla="*/ 337020 w 648081"/>
              <a:gd name="T5" fmla="*/ 297511 h 293497"/>
              <a:gd name="T6" fmla="*/ 673905 w 648081"/>
              <a:gd name="T7" fmla="*/ 148692 h 293497"/>
              <a:gd name="T8" fmla="*/ 505397 w 648081"/>
              <a:gd name="T9" fmla="*/ 0 h 293497"/>
              <a:gd name="T10" fmla="*/ 168508 w 648081"/>
              <a:gd name="T11" fmla="*/ 0 h 293497"/>
              <a:gd name="T12" fmla="*/ 168508 w 648081"/>
              <a:gd name="T13" fmla="*/ 148692 h 293497"/>
              <a:gd name="T14" fmla="*/ 505397 w 648081"/>
              <a:gd name="T15" fmla="*/ 148692 h 293497"/>
              <a:gd name="T16" fmla="*/ 505397 w 648081"/>
              <a:gd name="T17" fmla="*/ 0 h 2934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1"/>
              <a:gd name="T28" fmla="*/ 0 h 293497"/>
              <a:gd name="T29" fmla="*/ 648081 w 648081"/>
              <a:gd name="T30" fmla="*/ 293497 h 2934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1" h="293497">
                <a:moveTo>
                  <a:pt x="648081" y="146685"/>
                </a:moveTo>
                <a:lnTo>
                  <a:pt x="0" y="146685"/>
                </a:lnTo>
                <a:lnTo>
                  <a:pt x="324104" y="293497"/>
                </a:lnTo>
                <a:lnTo>
                  <a:pt x="648081" y="146685"/>
                </a:lnTo>
                <a:close/>
              </a:path>
              <a:path w="648081" h="293497">
                <a:moveTo>
                  <a:pt x="486029" y="0"/>
                </a:moveTo>
                <a:lnTo>
                  <a:pt x="162051" y="0"/>
                </a:lnTo>
                <a:lnTo>
                  <a:pt x="162051" y="146685"/>
                </a:lnTo>
                <a:lnTo>
                  <a:pt x="486029" y="146685"/>
                </a:lnTo>
                <a:lnTo>
                  <a:pt x="48602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6" name="object 6"/>
          <p:cNvSpPr txBox="1">
            <a:spLocks noChangeArrowheads="1"/>
          </p:cNvSpPr>
          <p:nvPr/>
        </p:nvSpPr>
        <p:spPr bwMode="auto">
          <a:xfrm>
            <a:off x="214672" y="5231165"/>
            <a:ext cx="2952327" cy="941796"/>
          </a:xfrm>
          <a:prstGeom prst="rect">
            <a:avLst/>
          </a:prstGeom>
          <a:noFill/>
          <a:ln w="9525">
            <a:noFill/>
            <a:miter lim="800000"/>
            <a:headEnd/>
            <a:tailEnd/>
          </a:ln>
        </p:spPr>
        <p:txBody>
          <a:bodyPr wrap="square" lIns="0" tIns="0" rIns="0" bIns="0">
            <a:spAutoFit/>
          </a:bodyPr>
          <a:lstStyle/>
          <a:p>
            <a:pPr marL="12700" indent="-12700" algn="ctr">
              <a:lnSpc>
                <a:spcPct val="120000"/>
              </a:lnSpc>
            </a:pPr>
            <a:r>
              <a:rPr lang="ru-RU" sz="1700" b="1" dirty="0">
                <a:cs typeface="Times New Roman" pitchFamily="18" charset="0"/>
              </a:rPr>
              <a:t>Повышение качества </a:t>
            </a:r>
            <a:r>
              <a:rPr lang="ru-RU" sz="1700" b="1" dirty="0" smtClean="0">
                <a:cs typeface="Times New Roman" pitchFamily="18" charset="0"/>
              </a:rPr>
              <a:t>оказываемых муниципальных услуг</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object 6"/>
          <p:cNvSpPr txBox="1">
            <a:spLocks noChangeArrowheads="1"/>
          </p:cNvSpPr>
          <p:nvPr/>
        </p:nvSpPr>
        <p:spPr bwMode="auto">
          <a:xfrm>
            <a:off x="1062039" y="1341438"/>
            <a:ext cx="7397751" cy="738664"/>
          </a:xfrm>
          <a:prstGeom prst="rect">
            <a:avLst/>
          </a:prstGeom>
          <a:noFill/>
          <a:ln w="9525">
            <a:noFill/>
            <a:miter lim="800000"/>
            <a:headEnd/>
            <a:tailEnd/>
          </a:ln>
        </p:spPr>
        <p:txBody>
          <a:bodyPr lIns="0" tIns="0" rIns="0" bIns="0">
            <a:spAutoFit/>
          </a:bodyPr>
          <a:lstStyle/>
          <a:p>
            <a:pPr algn="ctr"/>
            <a:r>
              <a:rPr lang="ru-RU" sz="2400" b="1" dirty="0">
                <a:solidFill>
                  <a:srgbClr val="6600CC"/>
                </a:solidFill>
                <a:latin typeface="Times New Roman" pitchFamily="18" charset="0"/>
                <a:cs typeface="Times New Roman" pitchFamily="18" charset="0"/>
              </a:rPr>
              <a:t>Доходы бюджета – безвозмездные и безвозвратные поступления денежных средств в бюджет</a:t>
            </a:r>
            <a:endParaRPr lang="ru-RU" sz="2400" dirty="0">
              <a:solidFill>
                <a:srgbClr val="6600CC"/>
              </a:solidFill>
              <a:latin typeface="Times New Roman" pitchFamily="18" charset="0"/>
              <a:cs typeface="Times New Roman" pitchFamily="18" charset="0"/>
            </a:endParaRPr>
          </a:p>
        </p:txBody>
      </p:sp>
      <p:sp>
        <p:nvSpPr>
          <p:cNvPr id="8" name="object 8"/>
          <p:cNvSpPr txBox="1"/>
          <p:nvPr/>
        </p:nvSpPr>
        <p:spPr>
          <a:xfrm>
            <a:off x="847725" y="2359025"/>
            <a:ext cx="1960563" cy="276999"/>
          </a:xfrm>
          <a:prstGeom prst="rect">
            <a:avLst/>
          </a:prstGeom>
        </p:spPr>
        <p:txBody>
          <a:bodyPr lIns="0" tIns="0" rIns="0" bIns="0">
            <a:spAutoFit/>
          </a:bodyPr>
          <a:lstStyle/>
          <a:p>
            <a:pPr marL="12700" fontAlgn="auto">
              <a:spcBef>
                <a:spcPts val="0"/>
              </a:spcBef>
              <a:spcAft>
                <a:spcPts val="0"/>
              </a:spcAft>
              <a:defRPr/>
            </a:pPr>
            <a:r>
              <a:rPr b="1" dirty="0">
                <a:latin typeface="Times New Roman"/>
                <a:cs typeface="Times New Roman"/>
              </a:rPr>
              <a:t>Н</a:t>
            </a:r>
            <a:r>
              <a:rPr b="1" spc="10" dirty="0">
                <a:latin typeface="Times New Roman"/>
                <a:cs typeface="Times New Roman"/>
              </a:rPr>
              <a:t>а</a:t>
            </a:r>
            <a:r>
              <a:rPr b="1" dirty="0">
                <a:latin typeface="Times New Roman"/>
                <a:cs typeface="Times New Roman"/>
              </a:rPr>
              <a:t>ло</a:t>
            </a:r>
            <a:r>
              <a:rPr b="1" spc="-55" dirty="0">
                <a:latin typeface="Times New Roman"/>
                <a:cs typeface="Times New Roman"/>
              </a:rPr>
              <a:t>г</a:t>
            </a:r>
            <a:r>
              <a:rPr b="1" spc="-50" dirty="0">
                <a:latin typeface="Times New Roman"/>
                <a:cs typeface="Times New Roman"/>
              </a:rPr>
              <a:t>о</a:t>
            </a:r>
            <a:r>
              <a:rPr b="1" dirty="0">
                <a:latin typeface="Times New Roman"/>
                <a:cs typeface="Times New Roman"/>
              </a:rPr>
              <a:t>вые</a:t>
            </a:r>
            <a:r>
              <a:rPr b="1" spc="5" dirty="0">
                <a:latin typeface="Times New Roman"/>
                <a:cs typeface="Times New Roman"/>
              </a:rPr>
              <a:t> </a:t>
            </a:r>
            <a:r>
              <a:rPr b="1" dirty="0">
                <a:latin typeface="Times New Roman"/>
                <a:cs typeface="Times New Roman"/>
              </a:rPr>
              <a:t>д</a:t>
            </a:r>
            <a:r>
              <a:rPr b="1" spc="-50" dirty="0">
                <a:latin typeface="Times New Roman"/>
                <a:cs typeface="Times New Roman"/>
              </a:rPr>
              <a:t>о</a:t>
            </a:r>
            <a:r>
              <a:rPr b="1" spc="-75" dirty="0">
                <a:latin typeface="Times New Roman"/>
                <a:cs typeface="Times New Roman"/>
              </a:rPr>
              <a:t>х</a:t>
            </a:r>
            <a:r>
              <a:rPr b="1" spc="-50" dirty="0">
                <a:latin typeface="Times New Roman"/>
                <a:cs typeface="Times New Roman"/>
              </a:rPr>
              <a:t>о</a:t>
            </a:r>
            <a:r>
              <a:rPr b="1" dirty="0">
                <a:latin typeface="Times New Roman"/>
                <a:cs typeface="Times New Roman"/>
              </a:rPr>
              <a:t>ды</a:t>
            </a:r>
            <a:endParaRPr dirty="0">
              <a:latin typeface="Times New Roman"/>
              <a:cs typeface="Times New Roman"/>
            </a:endParaRPr>
          </a:p>
        </p:txBody>
      </p:sp>
      <p:sp>
        <p:nvSpPr>
          <p:cNvPr id="72710" name="object 9"/>
          <p:cNvSpPr txBox="1">
            <a:spLocks noChangeArrowheads="1"/>
          </p:cNvSpPr>
          <p:nvPr/>
        </p:nvSpPr>
        <p:spPr bwMode="auto">
          <a:xfrm>
            <a:off x="493713" y="3016250"/>
            <a:ext cx="2668587" cy="2365375"/>
          </a:xfrm>
          <a:prstGeom prst="rect">
            <a:avLst/>
          </a:prstGeom>
          <a:noFill/>
          <a:ln w="9525">
            <a:noFill/>
            <a:miter lim="800000"/>
            <a:headEnd/>
            <a:tailEnd/>
          </a:ln>
        </p:spPr>
        <p:txBody>
          <a:bodyPr lIns="0" tIns="0" rIns="0" bIns="0">
            <a:spAutoFit/>
          </a:bodyPr>
          <a:lstStyle/>
          <a:p>
            <a:pPr marL="12700" algn="just">
              <a:lnSpc>
                <a:spcPct val="86000"/>
              </a:lnSpc>
            </a:pPr>
            <a:r>
              <a:rPr lang="ru-RU" dirty="0">
                <a:latin typeface="Times New Roman" pitchFamily="18" charset="0"/>
                <a:cs typeface="Times New Roman" pitchFamily="18" charset="0"/>
              </a:rPr>
              <a:t>Поступления от уплаты налогов, установленных Налоговым кодексом РФ         </a:t>
            </a:r>
            <a:r>
              <a:rPr lang="ru-RU" dirty="0" smtClean="0">
                <a:latin typeface="Times New Roman" pitchFamily="18" charset="0"/>
                <a:cs typeface="Times New Roman" pitchFamily="18" charset="0"/>
              </a:rPr>
              <a:t>(налог </a:t>
            </a:r>
            <a:r>
              <a:rPr lang="ru-RU" dirty="0">
                <a:latin typeface="Times New Roman" pitchFamily="18" charset="0"/>
                <a:cs typeface="Times New Roman" pitchFamily="18" charset="0"/>
              </a:rPr>
              <a:t>на доходы физических лиц, единый налог на вмененный доход, налог на имущество физических лиц, земельный налог</a:t>
            </a:r>
            <a:r>
              <a:rPr lang="ru-RU" dirty="0" smtClean="0">
                <a:latin typeface="Times New Roman" pitchFamily="18" charset="0"/>
                <a:cs typeface="Times New Roman" pitchFamily="18" charset="0"/>
              </a:rPr>
              <a:t>, акцизы </a:t>
            </a:r>
            <a:r>
              <a:rPr lang="ru-RU" dirty="0">
                <a:latin typeface="Times New Roman" pitchFamily="18" charset="0"/>
                <a:cs typeface="Times New Roman" pitchFamily="18" charset="0"/>
              </a:rPr>
              <a:t>и др.)</a:t>
            </a:r>
          </a:p>
        </p:txBody>
      </p:sp>
      <p:sp>
        <p:nvSpPr>
          <p:cNvPr id="11" name="object 11"/>
          <p:cNvSpPr txBox="1"/>
          <p:nvPr/>
        </p:nvSpPr>
        <p:spPr>
          <a:xfrm>
            <a:off x="3656015" y="2324101"/>
            <a:ext cx="2193925" cy="276999"/>
          </a:xfrm>
          <a:prstGeom prst="rect">
            <a:avLst/>
          </a:prstGeom>
        </p:spPr>
        <p:txBody>
          <a:bodyPr lIns="0" tIns="0" rIns="0" bIns="0">
            <a:spAutoFit/>
          </a:bodyPr>
          <a:lstStyle/>
          <a:p>
            <a:pPr marL="12700" fontAlgn="auto">
              <a:spcBef>
                <a:spcPts val="0"/>
              </a:spcBef>
              <a:spcAft>
                <a:spcPts val="0"/>
              </a:spcAft>
              <a:defRPr/>
            </a:pPr>
            <a:r>
              <a:rPr b="1" dirty="0">
                <a:latin typeface="Times New Roman"/>
                <a:cs typeface="Times New Roman"/>
              </a:rPr>
              <a:t>Н</a:t>
            </a:r>
            <a:r>
              <a:rPr b="1" spc="5" dirty="0">
                <a:latin typeface="Times New Roman"/>
                <a:cs typeface="Times New Roman"/>
              </a:rPr>
              <a:t>е</a:t>
            </a:r>
            <a:r>
              <a:rPr b="1" dirty="0">
                <a:latin typeface="Times New Roman"/>
                <a:cs typeface="Times New Roman"/>
              </a:rPr>
              <a:t>н</a:t>
            </a:r>
            <a:r>
              <a:rPr b="1" spc="5" dirty="0">
                <a:latin typeface="Times New Roman"/>
                <a:cs typeface="Times New Roman"/>
              </a:rPr>
              <a:t>а</a:t>
            </a:r>
            <a:r>
              <a:rPr b="1" dirty="0">
                <a:latin typeface="Times New Roman"/>
                <a:cs typeface="Times New Roman"/>
              </a:rPr>
              <a:t>ло</a:t>
            </a:r>
            <a:r>
              <a:rPr b="1" spc="-55" dirty="0">
                <a:latin typeface="Times New Roman"/>
                <a:cs typeface="Times New Roman"/>
              </a:rPr>
              <a:t>г</a:t>
            </a:r>
            <a:r>
              <a:rPr b="1" spc="-50" dirty="0">
                <a:latin typeface="Times New Roman"/>
                <a:cs typeface="Times New Roman"/>
              </a:rPr>
              <a:t>о</a:t>
            </a:r>
            <a:r>
              <a:rPr b="1" dirty="0">
                <a:latin typeface="Times New Roman"/>
                <a:cs typeface="Times New Roman"/>
              </a:rPr>
              <a:t>вые</a:t>
            </a:r>
            <a:r>
              <a:rPr b="1" spc="5" dirty="0">
                <a:latin typeface="Times New Roman"/>
                <a:cs typeface="Times New Roman"/>
              </a:rPr>
              <a:t> </a:t>
            </a:r>
            <a:r>
              <a:rPr b="1" dirty="0">
                <a:latin typeface="Times New Roman"/>
                <a:cs typeface="Times New Roman"/>
              </a:rPr>
              <a:t>д</a:t>
            </a:r>
            <a:r>
              <a:rPr b="1" spc="-50" dirty="0">
                <a:latin typeface="Times New Roman"/>
                <a:cs typeface="Times New Roman"/>
              </a:rPr>
              <a:t>о</a:t>
            </a:r>
            <a:r>
              <a:rPr b="1" spc="-75" dirty="0">
                <a:latin typeface="Times New Roman"/>
                <a:cs typeface="Times New Roman"/>
              </a:rPr>
              <a:t>х</a:t>
            </a:r>
            <a:r>
              <a:rPr b="1" spc="-50" dirty="0">
                <a:latin typeface="Times New Roman"/>
                <a:cs typeface="Times New Roman"/>
              </a:rPr>
              <a:t>о</a:t>
            </a:r>
            <a:r>
              <a:rPr b="1" dirty="0">
                <a:latin typeface="Times New Roman"/>
                <a:cs typeface="Times New Roman"/>
              </a:rPr>
              <a:t>ды</a:t>
            </a:r>
            <a:endParaRPr dirty="0">
              <a:latin typeface="Times New Roman"/>
              <a:cs typeface="Times New Roman"/>
            </a:endParaRPr>
          </a:p>
        </p:txBody>
      </p:sp>
      <p:sp>
        <p:nvSpPr>
          <p:cNvPr id="72713" name="object 12"/>
          <p:cNvSpPr txBox="1">
            <a:spLocks noChangeArrowheads="1"/>
          </p:cNvSpPr>
          <p:nvPr/>
        </p:nvSpPr>
        <p:spPr bwMode="auto">
          <a:xfrm>
            <a:off x="3438527" y="3019426"/>
            <a:ext cx="2627313" cy="2620269"/>
          </a:xfrm>
          <a:prstGeom prst="rect">
            <a:avLst/>
          </a:prstGeom>
          <a:noFill/>
          <a:ln w="9525">
            <a:noFill/>
            <a:miter lim="800000"/>
            <a:headEnd/>
            <a:tailEnd/>
          </a:ln>
        </p:spPr>
        <p:txBody>
          <a:bodyPr lIns="0" tIns="0" rIns="0" bIns="0">
            <a:spAutoFit/>
          </a:bodyPr>
          <a:lstStyle/>
          <a:p>
            <a:pPr marL="12700" indent="-1588" algn="just">
              <a:lnSpc>
                <a:spcPct val="86000"/>
              </a:lnSpc>
            </a:pPr>
            <a:r>
              <a:rPr lang="ru-RU" dirty="0">
                <a:latin typeface="Times New Roman" pitchFamily="18" charset="0"/>
                <a:cs typeface="Times New Roman" pitchFamily="18" charset="0"/>
              </a:rPr>
              <a:t>Поступления от уплаты пошлин и сборов, установленных законодательством РФ (доходы от использования </a:t>
            </a:r>
            <a:r>
              <a:rPr lang="ru-RU" dirty="0" smtClean="0">
                <a:latin typeface="Times New Roman" pitchFamily="18" charset="0"/>
                <a:cs typeface="Times New Roman" pitchFamily="18" charset="0"/>
              </a:rPr>
              <a:t>муниципального имущества</a:t>
            </a:r>
            <a:r>
              <a:rPr lang="ru-RU" dirty="0">
                <a:latin typeface="Times New Roman" pitchFamily="18" charset="0"/>
                <a:cs typeface="Times New Roman" pitchFamily="18" charset="0"/>
              </a:rPr>
              <a:t>, плата за негативное воздействие на окружающую среду, штрафы за нарушение законодательства и др.)</a:t>
            </a:r>
          </a:p>
        </p:txBody>
      </p:sp>
      <p:sp>
        <p:nvSpPr>
          <p:cNvPr id="72715" name="object 14"/>
          <p:cNvSpPr txBox="1">
            <a:spLocks noChangeArrowheads="1"/>
          </p:cNvSpPr>
          <p:nvPr/>
        </p:nvSpPr>
        <p:spPr bwMode="auto">
          <a:xfrm>
            <a:off x="6367463" y="2184402"/>
            <a:ext cx="2616200" cy="3468898"/>
          </a:xfrm>
          <a:prstGeom prst="rect">
            <a:avLst/>
          </a:prstGeom>
          <a:noFill/>
          <a:ln w="9525">
            <a:noFill/>
            <a:miter lim="800000"/>
            <a:headEnd/>
            <a:tailEnd/>
          </a:ln>
        </p:spPr>
        <p:txBody>
          <a:bodyPr lIns="0" tIns="0" rIns="0" bIns="0">
            <a:spAutoFit/>
          </a:bodyPr>
          <a:lstStyle/>
          <a:p>
            <a:pPr marL="1588" algn="ctr"/>
            <a:r>
              <a:rPr lang="ru-RU" b="1" dirty="0">
                <a:latin typeface="Times New Roman" pitchFamily="18" charset="0"/>
                <a:cs typeface="Times New Roman" pitchFamily="18" charset="0"/>
              </a:rPr>
              <a:t>Безвозмездные</a:t>
            </a:r>
            <a:endParaRPr lang="ru-RU" dirty="0">
              <a:latin typeface="Times New Roman" pitchFamily="18" charset="0"/>
              <a:cs typeface="Times New Roman" pitchFamily="18" charset="0"/>
            </a:endParaRPr>
          </a:p>
          <a:p>
            <a:pPr marL="1588" algn="ctr">
              <a:lnSpc>
                <a:spcPts val="1863"/>
              </a:lnSpc>
            </a:pPr>
            <a:r>
              <a:rPr lang="ru-RU" b="1" dirty="0">
                <a:latin typeface="Times New Roman" pitchFamily="18" charset="0"/>
                <a:cs typeface="Times New Roman" pitchFamily="18" charset="0"/>
              </a:rPr>
              <a:t>поступления</a:t>
            </a:r>
            <a:endParaRPr lang="ru-RU" dirty="0">
              <a:latin typeface="Times New Roman" pitchFamily="18" charset="0"/>
              <a:cs typeface="Times New Roman" pitchFamily="18" charset="0"/>
            </a:endParaRPr>
          </a:p>
          <a:p>
            <a:pPr marL="1588">
              <a:lnSpc>
                <a:spcPts val="700"/>
              </a:lnSpc>
              <a:spcBef>
                <a:spcPts val="25"/>
              </a:spcBef>
            </a:pPr>
            <a:endParaRPr lang="ru-RU" sz="700" dirty="0">
              <a:latin typeface="Calibri" pitchFamily="34" charset="0"/>
            </a:endParaRPr>
          </a:p>
          <a:p>
            <a:pPr marL="1588" algn="just">
              <a:lnSpc>
                <a:spcPct val="86000"/>
              </a:lnSpc>
            </a:pPr>
            <a:r>
              <a:rPr lang="ru-RU" dirty="0">
                <a:latin typeface="Times New Roman" pitchFamily="18" charset="0"/>
                <a:cs typeface="Times New Roman" pitchFamily="18" charset="0"/>
              </a:rPr>
              <a:t>Поступления от других бюджетов бюджетной системы, граждан и организаций (межбюджетные трансферты в виде дотаций, субвенций, субсидий,  поступления от юридических и физических лиц, кроме налоговых и неналоговых доходов)</a:t>
            </a:r>
          </a:p>
        </p:txBody>
      </p:sp>
      <p:sp>
        <p:nvSpPr>
          <p:cNvPr id="72716" name="object 4"/>
          <p:cNvSpPr txBox="1">
            <a:spLocks noChangeArrowheads="1"/>
          </p:cNvSpPr>
          <p:nvPr/>
        </p:nvSpPr>
        <p:spPr bwMode="auto">
          <a:xfrm>
            <a:off x="395536" y="233076"/>
            <a:ext cx="8208963" cy="369332"/>
          </a:xfrm>
          <a:prstGeom prst="rect">
            <a:avLst/>
          </a:prstGeom>
          <a:noFill/>
          <a:ln w="9525">
            <a:noFill/>
            <a:miter lim="800000"/>
            <a:headEnd/>
            <a:tailEnd/>
          </a:ln>
        </p:spPr>
        <p:txBody>
          <a:bodyPr lIns="0" tIns="0" rIns="0" bIns="0">
            <a:spAutoFit/>
          </a:bodyPr>
          <a:lstStyle/>
          <a:p>
            <a:pPr marL="12700" algn="ctr"/>
            <a:r>
              <a:rPr lang="ru-RU" sz="2400" b="1" dirty="0">
                <a:solidFill>
                  <a:schemeClr val="bg1"/>
                </a:solidFill>
                <a:latin typeface="Arial" pitchFamily="34" charset="0"/>
                <a:cs typeface="Arial" pitchFamily="34" charset="0"/>
              </a:rPr>
              <a:t>Из чего складываются доходы бюджета</a:t>
            </a:r>
          </a:p>
        </p:txBody>
      </p:sp>
    </p:spTree>
    <p:extLst>
      <p:ext uri="{BB962C8B-B14F-4D97-AF65-F5344CB8AC3E}">
        <p14:creationId xmlns:p14="http://schemas.microsoft.com/office/powerpoint/2010/main" val="2729185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p:nvPr/>
        </p:nvSpPr>
        <p:spPr>
          <a:xfrm>
            <a:off x="384065" y="2344618"/>
            <a:ext cx="5040560" cy="3012364"/>
          </a:xfrm>
          <a:prstGeom prst="rect">
            <a:avLst/>
          </a:prstGeom>
          <a:blipFill>
            <a:blip r:embed="rId2" cstate="print"/>
            <a:stretch>
              <a:fillRect/>
            </a:stretch>
          </a:blipFill>
        </p:spPr>
        <p:txBody>
          <a:bodyPr wrap="square" lIns="0" tIns="0" rIns="0" bIns="0" rtlCol="0">
            <a:spAutoFit/>
          </a:bodyPr>
          <a:lstStyle/>
          <a:p>
            <a:endParaRPr dirty="0"/>
          </a:p>
        </p:txBody>
      </p:sp>
      <p:sp>
        <p:nvSpPr>
          <p:cNvPr id="3" name="object 15"/>
          <p:cNvSpPr>
            <a:spLocks noChangeArrowheads="1"/>
          </p:cNvSpPr>
          <p:nvPr/>
        </p:nvSpPr>
        <p:spPr bwMode="auto">
          <a:xfrm>
            <a:off x="350394" y="5157192"/>
            <a:ext cx="3013075" cy="2215991"/>
          </a:xfrm>
          <a:prstGeom prst="rect">
            <a:avLst/>
          </a:prstGeom>
          <a:noFill/>
          <a:ln w="9525">
            <a:noFill/>
            <a:miter lim="800000"/>
            <a:headEnd/>
            <a:tailEnd/>
          </a:ln>
        </p:spPr>
        <p:txBody>
          <a:bodyPr wrap="square" lIns="0" tIns="0" rIns="0" bIns="0">
            <a:spAutoFit/>
          </a:bodyPr>
          <a:lstStyle/>
          <a:p>
            <a:pPr algn="just"/>
            <a:endParaRPr lang="ru-RU" sz="1600" b="1" dirty="0" smtClean="0">
              <a:latin typeface="Calibri" pitchFamily="34" charset="0"/>
            </a:endParaRPr>
          </a:p>
          <a:p>
            <a:pPr algn="just"/>
            <a:endParaRPr lang="ru-RU" sz="1600" b="1" dirty="0" smtClean="0">
              <a:latin typeface="Calibri" pitchFamily="34" charset="0"/>
            </a:endParaRPr>
          </a:p>
          <a:p>
            <a:pPr algn="just"/>
            <a:r>
              <a:rPr lang="ru-RU" sz="1600" b="1" dirty="0" smtClean="0">
                <a:latin typeface="Calibri" pitchFamily="34" charset="0"/>
              </a:rPr>
              <a:t>Госпошлина</a:t>
            </a:r>
            <a:r>
              <a:rPr lang="en-US" sz="1600" b="1" dirty="0" smtClean="0">
                <a:latin typeface="Calibri" pitchFamily="34" charset="0"/>
              </a:rPr>
              <a:t> </a:t>
            </a:r>
            <a:r>
              <a:rPr lang="ru-RU" sz="1600" b="1" dirty="0" smtClean="0">
                <a:latin typeface="Calibri" pitchFamily="34" charset="0"/>
              </a:rPr>
              <a:t>гл. 25.3 Налогового кодекса РФ</a:t>
            </a: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dirty="0">
              <a:latin typeface="Calibri" pitchFamily="34" charset="0"/>
            </a:endParaRPr>
          </a:p>
        </p:txBody>
      </p:sp>
      <p:sp>
        <p:nvSpPr>
          <p:cNvPr id="4" name="object 11"/>
          <p:cNvSpPr>
            <a:spLocks noChangeArrowheads="1"/>
          </p:cNvSpPr>
          <p:nvPr/>
        </p:nvSpPr>
        <p:spPr bwMode="auto">
          <a:xfrm>
            <a:off x="350394" y="1196755"/>
            <a:ext cx="4437630" cy="1477328"/>
          </a:xfrm>
          <a:prstGeom prst="rect">
            <a:avLst/>
          </a:prstGeom>
          <a:noFill/>
          <a:ln w="9525">
            <a:noFill/>
            <a:miter lim="800000"/>
            <a:headEnd/>
            <a:tailEnd/>
          </a:ln>
        </p:spPr>
        <p:txBody>
          <a:bodyPr wrap="square" lIns="0" tIns="0" rIns="0" bIns="0">
            <a:spAutoFit/>
          </a:bodyPr>
          <a:lstStyle/>
          <a:p>
            <a:pPr marL="12700" algn="just"/>
            <a:endParaRPr lang="ru-RU" sz="1600" b="1" dirty="0" smtClean="0">
              <a:latin typeface="Calibri" pitchFamily="34" charset="0"/>
            </a:endParaRPr>
          </a:p>
          <a:p>
            <a:pPr marL="12700" algn="just"/>
            <a:r>
              <a:rPr lang="ru-RU" sz="1600" b="1" dirty="0" smtClean="0">
                <a:latin typeface="Calibri" pitchFamily="34" charset="0"/>
              </a:rPr>
              <a:t>Налог на доходы физических лиц</a:t>
            </a:r>
            <a:r>
              <a:rPr lang="en-US" sz="1600" b="1" dirty="0" smtClean="0">
                <a:latin typeface="Calibri" pitchFamily="34" charset="0"/>
              </a:rPr>
              <a:t> </a:t>
            </a:r>
            <a:r>
              <a:rPr lang="ru-RU" sz="1600" b="1" dirty="0" smtClean="0">
                <a:latin typeface="Calibri" pitchFamily="34" charset="0"/>
              </a:rPr>
              <a:t>гл.23 Налогового кодекса РФ, ставка налога 13%,</a:t>
            </a:r>
            <a:r>
              <a:rPr lang="en-US" sz="1600" b="1" dirty="0" smtClean="0">
                <a:latin typeface="Calibri" pitchFamily="34" charset="0"/>
              </a:rPr>
              <a:t> </a:t>
            </a:r>
            <a:r>
              <a:rPr lang="ru-RU" sz="1600" b="1" dirty="0" smtClean="0">
                <a:latin typeface="Calibri" pitchFamily="34" charset="0"/>
              </a:rPr>
              <a:t>в отдельных случаях 9%, 30%</a:t>
            </a:r>
            <a:r>
              <a:rPr lang="en-US" sz="1600" b="1" dirty="0" smtClean="0">
                <a:latin typeface="Calibri" pitchFamily="34" charset="0"/>
              </a:rPr>
              <a:t> </a:t>
            </a:r>
            <a:r>
              <a:rPr lang="ru-RU" sz="1600" b="1" dirty="0" smtClean="0">
                <a:latin typeface="Calibri" pitchFamily="34" charset="0"/>
              </a:rPr>
              <a:t>и 35%</a:t>
            </a:r>
          </a:p>
          <a:p>
            <a:pPr marL="12700" algn="just"/>
            <a:endParaRPr lang="ru-RU" sz="1600" b="1" dirty="0" smtClean="0">
              <a:latin typeface="Calibri" pitchFamily="34" charset="0"/>
            </a:endParaRPr>
          </a:p>
          <a:p>
            <a:pPr marL="12700" algn="just"/>
            <a:endParaRPr lang="ru-RU" sz="1600" b="1" dirty="0">
              <a:latin typeface="Calibri" pitchFamily="34" charset="0"/>
            </a:endParaRPr>
          </a:p>
        </p:txBody>
      </p:sp>
      <p:sp>
        <p:nvSpPr>
          <p:cNvPr id="5" name="object 13"/>
          <p:cNvSpPr>
            <a:spLocks noChangeArrowheads="1"/>
          </p:cNvSpPr>
          <p:nvPr/>
        </p:nvSpPr>
        <p:spPr bwMode="auto">
          <a:xfrm>
            <a:off x="5004048" y="980728"/>
            <a:ext cx="3851920" cy="2462213"/>
          </a:xfrm>
          <a:prstGeom prst="rect">
            <a:avLst/>
          </a:prstGeom>
          <a:noFill/>
          <a:ln w="9525">
            <a:noFill/>
            <a:miter lim="800000"/>
            <a:headEnd/>
            <a:tailEnd/>
          </a:ln>
        </p:spPr>
        <p:txBody>
          <a:bodyPr wrap="square" lIns="0" tIns="0" rIns="0" bIns="0">
            <a:spAutoFit/>
          </a:bodyPr>
          <a:lstStyle/>
          <a:p>
            <a:pPr marL="519113" algn="just"/>
            <a:endParaRPr lang="ru-RU" sz="1600" b="1" dirty="0" smtClean="0">
              <a:latin typeface="Calibri" pitchFamily="34" charset="0"/>
            </a:endParaRPr>
          </a:p>
          <a:p>
            <a:pPr marL="519113" algn="just"/>
            <a:r>
              <a:rPr lang="ru-RU" sz="1600" b="1" dirty="0" smtClean="0">
                <a:latin typeface="Calibri" pitchFamily="34" charset="0"/>
              </a:rPr>
              <a:t>Налог на имущество физических лиц</a:t>
            </a:r>
            <a:endParaRPr lang="ru-RU" sz="1600" dirty="0" smtClean="0">
              <a:latin typeface="Calibri" pitchFamily="34" charset="0"/>
            </a:endParaRPr>
          </a:p>
          <a:p>
            <a:pPr marL="519113" algn="just"/>
            <a:r>
              <a:rPr lang="ru-RU" sz="1600" b="1" dirty="0" smtClean="0">
                <a:latin typeface="Calibri" pitchFamily="34" charset="0"/>
              </a:rPr>
              <a:t>-Жилые дома, жилые помещения, гаражи, хозяйственные строения, площадь каждого из которых не превышает 50 кв.м – от 0,2% до 0,3%;</a:t>
            </a:r>
          </a:p>
          <a:p>
            <a:pPr marL="519113" algn="just">
              <a:buFontTx/>
              <a:buChar char="-"/>
            </a:pPr>
            <a:r>
              <a:rPr lang="ru-RU" sz="1600" b="1" dirty="0" smtClean="0">
                <a:latin typeface="Calibri" pitchFamily="34" charset="0"/>
              </a:rPr>
              <a:t>объекты, кадастровая стоимость которых превышает 300 миллионов рублей – 2%;</a:t>
            </a:r>
          </a:p>
          <a:p>
            <a:pPr marL="519113" algn="just"/>
            <a:r>
              <a:rPr lang="ru-RU" sz="1600" b="1" dirty="0" smtClean="0">
                <a:latin typeface="Calibri" pitchFamily="34" charset="0"/>
              </a:rPr>
              <a:t>- прочие – 0,5%.</a:t>
            </a:r>
            <a:endParaRPr lang="ru-RU" sz="1600" dirty="0">
              <a:latin typeface="Calibri" pitchFamily="34" charset="0"/>
            </a:endParaRPr>
          </a:p>
        </p:txBody>
      </p:sp>
      <p:sp>
        <p:nvSpPr>
          <p:cNvPr id="6" name="object 13"/>
          <p:cNvSpPr>
            <a:spLocks noChangeArrowheads="1"/>
          </p:cNvSpPr>
          <p:nvPr/>
        </p:nvSpPr>
        <p:spPr bwMode="auto">
          <a:xfrm>
            <a:off x="5546110" y="3933056"/>
            <a:ext cx="3319147" cy="2215991"/>
          </a:xfrm>
          <a:prstGeom prst="rect">
            <a:avLst/>
          </a:prstGeom>
          <a:noFill/>
          <a:ln w="9525">
            <a:noFill/>
            <a:miter lim="800000"/>
            <a:headEnd/>
            <a:tailEnd/>
          </a:ln>
        </p:spPr>
        <p:txBody>
          <a:bodyPr wrap="square" lIns="0" tIns="0" rIns="0" bIns="0">
            <a:spAutoFit/>
          </a:bodyPr>
          <a:lstStyle/>
          <a:p>
            <a:pPr marL="93663" algn="just"/>
            <a:r>
              <a:rPr lang="ru-RU" sz="1600" b="1" dirty="0" smtClean="0">
                <a:latin typeface="Calibri" pitchFamily="34" charset="0"/>
              </a:rPr>
              <a:t>Земельный  налог Ставка налога от кадастровой стоимости земельных участков: 0,3% по</a:t>
            </a:r>
            <a:r>
              <a:rPr lang="en-US" sz="1600" b="1" dirty="0" smtClean="0">
                <a:latin typeface="Calibri" pitchFamily="34" charset="0"/>
              </a:rPr>
              <a:t> </a:t>
            </a:r>
            <a:r>
              <a:rPr lang="ru-RU" sz="1600" b="1" dirty="0" smtClean="0">
                <a:latin typeface="Calibri" pitchFamily="34" charset="0"/>
              </a:rPr>
              <a:t>участкам, занятым</a:t>
            </a:r>
            <a:r>
              <a:rPr lang="en-US" sz="1600" b="1" dirty="0" smtClean="0">
                <a:latin typeface="Calibri" pitchFamily="34" charset="0"/>
              </a:rPr>
              <a:t> </a:t>
            </a:r>
            <a:r>
              <a:rPr lang="ru-RU" sz="1600" b="1" dirty="0" smtClean="0">
                <a:latin typeface="Calibri" pitchFamily="34" charset="0"/>
              </a:rPr>
              <a:t>жилищным фондом, с/х назначения,  для личного подсобного хозяйства, дачного хозяйства; 1,5% - в отношении других участков</a:t>
            </a:r>
          </a:p>
          <a:p>
            <a:pPr marL="93663" indent="446088" algn="just"/>
            <a:endParaRPr lang="ru-RU" sz="1600" b="1" dirty="0">
              <a:latin typeface="Calibri" pitchFamily="34" charset="0"/>
            </a:endParaRPr>
          </a:p>
        </p:txBody>
      </p:sp>
      <p:sp>
        <p:nvSpPr>
          <p:cNvPr id="7" name="Прямоугольник 6"/>
          <p:cNvSpPr/>
          <p:nvPr/>
        </p:nvSpPr>
        <p:spPr>
          <a:xfrm>
            <a:off x="571471" y="536"/>
            <a:ext cx="7500991" cy="830997"/>
          </a:xfrm>
          <a:prstGeom prst="rect">
            <a:avLst/>
          </a:prstGeom>
        </p:spPr>
        <p:txBody>
          <a:bodyPr wrap="square">
            <a:spAutoFit/>
          </a:bodyPr>
          <a:lstStyle/>
          <a:p>
            <a:pPr algn="ctr"/>
            <a:r>
              <a:rPr lang="ru-RU" sz="2400" b="1" dirty="0" smtClean="0">
                <a:solidFill>
                  <a:schemeClr val="bg1"/>
                </a:solidFill>
              </a:rPr>
              <a:t>Какие налоги уплачивают жители Тонкинского муниципального района</a:t>
            </a:r>
            <a:endParaRPr lang="ru-RU" sz="2400" b="1" dirty="0">
              <a:solidFill>
                <a:schemeClr val="bg1"/>
              </a:solidFill>
            </a:endParaRPr>
          </a:p>
        </p:txBody>
      </p:sp>
    </p:spTree>
    <p:extLst>
      <p:ext uri="{BB962C8B-B14F-4D97-AF65-F5344CB8AC3E}">
        <p14:creationId xmlns:p14="http://schemas.microsoft.com/office/powerpoint/2010/main" val="3890210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7718" y="2809996"/>
            <a:ext cx="795223" cy="41883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619677" y="2924527"/>
            <a:ext cx="2232245" cy="261132"/>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dirty="0" smtClean="0">
                <a:solidFill>
                  <a:srgbClr val="224F77"/>
                </a:solidFill>
                <a:latin typeface="Arial"/>
                <a:cs typeface="Arial"/>
              </a:rPr>
              <a:t>ЩЕ</a:t>
            </a:r>
            <a:r>
              <a:rPr sz="1200" spc="-61" dirty="0" smtClean="0">
                <a:solidFill>
                  <a:srgbClr val="224F77"/>
                </a:solidFill>
                <a:latin typeface="Arial"/>
                <a:cs typeface="Arial"/>
              </a:rPr>
              <a:t>Г</a:t>
            </a:r>
            <a:r>
              <a:rPr sz="1200" dirty="0" smtClean="0">
                <a:solidFill>
                  <a:srgbClr val="224F77"/>
                </a:solidFill>
                <a:latin typeface="Arial"/>
                <a:cs typeface="Arial"/>
              </a:rPr>
              <a:t>О</a:t>
            </a:r>
            <a:r>
              <a:rPr sz="1200" spc="-32" dirty="0" smtClean="0">
                <a:solidFill>
                  <a:srgbClr val="224F77"/>
                </a:solidFill>
                <a:latin typeface="Arial"/>
                <a:cs typeface="Arial"/>
              </a:rPr>
              <a:t>С</a:t>
            </a:r>
            <a:r>
              <a:rPr sz="1200" spc="-36" dirty="0" smtClean="0">
                <a:solidFill>
                  <a:srgbClr val="224F77"/>
                </a:solidFill>
                <a:latin typeface="Arial"/>
                <a:cs typeface="Arial"/>
              </a:rPr>
              <a:t>У</a:t>
            </a:r>
            <a:r>
              <a:rPr sz="1200" dirty="0" smtClean="0">
                <a:solidFill>
                  <a:srgbClr val="224F77"/>
                </a:solidFill>
                <a:latin typeface="Arial"/>
                <a:cs typeface="Arial"/>
              </a:rPr>
              <a:t>ДА</a:t>
            </a:r>
            <a:r>
              <a:rPr sz="1200" spc="-8" dirty="0" smtClean="0">
                <a:solidFill>
                  <a:srgbClr val="224F77"/>
                </a:solidFill>
                <a:latin typeface="Arial"/>
                <a:cs typeface="Arial"/>
              </a:rPr>
              <a:t>Р</a:t>
            </a:r>
            <a:r>
              <a:rPr sz="1200" spc="-32" dirty="0" smtClean="0">
                <a:solidFill>
                  <a:srgbClr val="224F77"/>
                </a:solidFill>
                <a:latin typeface="Arial"/>
                <a:cs typeface="Arial"/>
              </a:rPr>
              <a:t>С</a:t>
            </a:r>
            <a:r>
              <a:rPr sz="1200" dirty="0" smtClean="0">
                <a:solidFill>
                  <a:srgbClr val="224F77"/>
                </a:solidFill>
                <a:latin typeface="Arial"/>
                <a:cs typeface="Arial"/>
              </a:rPr>
              <a:t>ТВЕН</a:t>
            </a:r>
            <a:r>
              <a:rPr sz="1200" spc="-16" dirty="0" smtClean="0">
                <a:solidFill>
                  <a:srgbClr val="224F77"/>
                </a:solidFill>
                <a:latin typeface="Arial"/>
                <a:cs typeface="Arial"/>
              </a:rPr>
              <a:t>Н</a:t>
            </a:r>
            <a:r>
              <a:rPr sz="1200" dirty="0" smtClean="0">
                <a:solidFill>
                  <a:srgbClr val="224F77"/>
                </a:solidFill>
                <a:latin typeface="Arial"/>
                <a:cs typeface="Arial"/>
              </a:rPr>
              <a:t>ЫЕ </a:t>
            </a:r>
            <a:r>
              <a:rPr sz="1200" spc="-28" dirty="0" smtClean="0">
                <a:solidFill>
                  <a:srgbClr val="224F77"/>
                </a:solidFill>
                <a:latin typeface="Arial"/>
                <a:cs typeface="Arial"/>
              </a:rPr>
              <a:t>В</a:t>
            </a:r>
            <a:r>
              <a:rPr sz="1200" dirty="0" smtClean="0">
                <a:solidFill>
                  <a:srgbClr val="224F77"/>
                </a:solidFill>
                <a:latin typeface="Arial"/>
                <a:cs typeface="Arial"/>
              </a:rPr>
              <a:t>ОП</a:t>
            </a:r>
            <a:r>
              <a:rPr sz="1200" spc="-20" dirty="0" smtClean="0">
                <a:solidFill>
                  <a:srgbClr val="224F77"/>
                </a:solidFill>
                <a:latin typeface="Arial"/>
                <a:cs typeface="Arial"/>
              </a:rPr>
              <a:t>Р</a:t>
            </a:r>
            <a:r>
              <a:rPr sz="1200" dirty="0" smtClean="0">
                <a:solidFill>
                  <a:srgbClr val="224F77"/>
                </a:solidFill>
                <a:latin typeface="Arial"/>
                <a:cs typeface="Arial"/>
              </a:rPr>
              <a:t>ОСЫ</a:t>
            </a:r>
            <a:endParaRPr sz="1200" dirty="0">
              <a:latin typeface="Arial"/>
              <a:cs typeface="Arial"/>
            </a:endParaRPr>
          </a:p>
        </p:txBody>
      </p:sp>
      <p:sp>
        <p:nvSpPr>
          <p:cNvPr id="4" name="object 4"/>
          <p:cNvSpPr txBox="1"/>
          <p:nvPr/>
        </p:nvSpPr>
        <p:spPr>
          <a:xfrm>
            <a:off x="1651285" y="3321323"/>
            <a:ext cx="1958340" cy="134522"/>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a:t>
            </a:r>
            <a:r>
              <a:rPr sz="1200" spc="-20" dirty="0" smtClean="0">
                <a:solidFill>
                  <a:srgbClr val="224F77"/>
                </a:solidFill>
                <a:latin typeface="Arial"/>
                <a:cs typeface="Arial"/>
              </a:rPr>
              <a:t> </a:t>
            </a:r>
            <a:r>
              <a:rPr sz="1200" dirty="0" smtClean="0">
                <a:solidFill>
                  <a:srgbClr val="224F77"/>
                </a:solidFill>
                <a:latin typeface="Arial"/>
                <a:cs typeface="Arial"/>
              </a:rPr>
              <a:t>О</a:t>
            </a:r>
            <a:r>
              <a:rPr sz="1200" spc="-4" dirty="0" smtClean="0">
                <a:solidFill>
                  <a:srgbClr val="224F77"/>
                </a:solidFill>
                <a:latin typeface="Arial"/>
                <a:cs typeface="Arial"/>
              </a:rPr>
              <a:t>Б</a:t>
            </a:r>
            <a:r>
              <a:rPr sz="1200" dirty="0" smtClean="0">
                <a:solidFill>
                  <a:srgbClr val="224F77"/>
                </a:solidFill>
                <a:latin typeface="Arial"/>
                <a:cs typeface="Arial"/>
              </a:rPr>
              <a:t>О</a:t>
            </a:r>
            <a:r>
              <a:rPr sz="1200" spc="-16" dirty="0" smtClean="0">
                <a:solidFill>
                  <a:srgbClr val="224F77"/>
                </a:solidFill>
                <a:latin typeface="Arial"/>
                <a:cs typeface="Arial"/>
              </a:rPr>
              <a:t>Р</a:t>
            </a:r>
            <a:r>
              <a:rPr sz="1200" dirty="0" smtClean="0">
                <a:solidFill>
                  <a:srgbClr val="224F77"/>
                </a:solidFill>
                <a:latin typeface="Arial"/>
                <a:cs typeface="Arial"/>
              </a:rPr>
              <a:t>ОНА</a:t>
            </a:r>
            <a:endParaRPr sz="1200" dirty="0">
              <a:latin typeface="Arial"/>
              <a:cs typeface="Arial"/>
            </a:endParaRPr>
          </a:p>
        </p:txBody>
      </p:sp>
      <p:sp>
        <p:nvSpPr>
          <p:cNvPr id="5" name="object 5"/>
          <p:cNvSpPr txBox="1"/>
          <p:nvPr/>
        </p:nvSpPr>
        <p:spPr>
          <a:xfrm>
            <a:off x="1651284" y="3823363"/>
            <a:ext cx="2632686" cy="836148"/>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 Б</a:t>
            </a:r>
            <a:r>
              <a:rPr sz="1200" spc="-20" dirty="0" smtClean="0">
                <a:solidFill>
                  <a:srgbClr val="224F77"/>
                </a:solidFill>
                <a:latin typeface="Arial"/>
                <a:cs typeface="Arial"/>
              </a:rPr>
              <a:t>Е</a:t>
            </a:r>
            <a:r>
              <a:rPr sz="1200" spc="-16" dirty="0" smtClean="0">
                <a:solidFill>
                  <a:srgbClr val="224F77"/>
                </a:solidFill>
                <a:latin typeface="Arial"/>
                <a:cs typeface="Arial"/>
              </a:rPr>
              <a:t>З</a:t>
            </a:r>
            <a:r>
              <a:rPr sz="1200" dirty="0" smtClean="0">
                <a:solidFill>
                  <a:srgbClr val="224F77"/>
                </a:solidFill>
                <a:latin typeface="Arial"/>
                <a:cs typeface="Arial"/>
              </a:rPr>
              <a:t>ОП</a:t>
            </a:r>
            <a:r>
              <a:rPr sz="1200" spc="-20" dirty="0" smtClean="0">
                <a:solidFill>
                  <a:srgbClr val="224F77"/>
                </a:solidFill>
                <a:latin typeface="Arial"/>
                <a:cs typeface="Arial"/>
              </a:rPr>
              <a:t>А</a:t>
            </a:r>
            <a:r>
              <a:rPr sz="1200" dirty="0" smtClean="0">
                <a:solidFill>
                  <a:srgbClr val="224F77"/>
                </a:solidFill>
                <a:latin typeface="Arial"/>
                <a:cs typeface="Arial"/>
              </a:rPr>
              <a:t>С</a:t>
            </a:r>
            <a:r>
              <a:rPr sz="1200" spc="-4" dirty="0" smtClean="0">
                <a:solidFill>
                  <a:srgbClr val="224F77"/>
                </a:solidFill>
                <a:latin typeface="Arial"/>
                <a:cs typeface="Arial"/>
              </a:rPr>
              <a:t>Н</a:t>
            </a:r>
            <a:r>
              <a:rPr sz="1200" dirty="0" smtClean="0">
                <a:solidFill>
                  <a:srgbClr val="224F77"/>
                </a:solidFill>
                <a:latin typeface="Arial"/>
                <a:cs typeface="Arial"/>
              </a:rPr>
              <a:t>О</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dirty="0" smtClean="0">
                <a:solidFill>
                  <a:srgbClr val="224F77"/>
                </a:solidFill>
                <a:latin typeface="Arial"/>
                <a:cs typeface="Arial"/>
              </a:rPr>
              <a:t>Ь</a:t>
            </a:r>
            <a:r>
              <a:rPr sz="1200" spc="-24" dirty="0" smtClean="0">
                <a:solidFill>
                  <a:srgbClr val="224F77"/>
                </a:solidFill>
                <a:latin typeface="Arial"/>
                <a:cs typeface="Arial"/>
              </a:rPr>
              <a:t> </a:t>
            </a:r>
            <a:r>
              <a:rPr sz="1200" dirty="0" smtClean="0">
                <a:solidFill>
                  <a:srgbClr val="224F77"/>
                </a:solidFill>
                <a:latin typeface="Arial"/>
                <a:cs typeface="Arial"/>
              </a:rPr>
              <a:t>И П</a:t>
            </a:r>
            <a:r>
              <a:rPr sz="1200" spc="-65" dirty="0" smtClean="0">
                <a:solidFill>
                  <a:srgbClr val="224F77"/>
                </a:solidFill>
                <a:latin typeface="Arial"/>
                <a:cs typeface="Arial"/>
              </a:rPr>
              <a:t>Р</a:t>
            </a:r>
            <a:r>
              <a:rPr sz="1200" dirty="0" smtClean="0">
                <a:solidFill>
                  <a:srgbClr val="224F77"/>
                </a:solidFill>
                <a:latin typeface="Arial"/>
                <a:cs typeface="Arial"/>
              </a:rPr>
              <a:t>А</a:t>
            </a:r>
            <a:r>
              <a:rPr sz="1200" spc="-28" dirty="0" smtClean="0">
                <a:solidFill>
                  <a:srgbClr val="224F77"/>
                </a:solidFill>
                <a:latin typeface="Arial"/>
                <a:cs typeface="Arial"/>
              </a:rPr>
              <a:t>В</a:t>
            </a:r>
            <a:r>
              <a:rPr sz="1200" dirty="0" smtClean="0">
                <a:solidFill>
                  <a:srgbClr val="224F77"/>
                </a:solidFill>
                <a:latin typeface="Arial"/>
                <a:cs typeface="Arial"/>
              </a:rPr>
              <a:t>О</a:t>
            </a:r>
            <a:r>
              <a:rPr sz="1200" spc="-36" dirty="0" smtClean="0">
                <a:solidFill>
                  <a:srgbClr val="224F77"/>
                </a:solidFill>
                <a:latin typeface="Arial"/>
                <a:cs typeface="Arial"/>
              </a:rPr>
              <a:t>О</a:t>
            </a:r>
            <a:r>
              <a:rPr sz="1200" spc="-8" dirty="0" smtClean="0">
                <a:solidFill>
                  <a:srgbClr val="224F77"/>
                </a:solidFill>
                <a:latin typeface="Arial"/>
                <a:cs typeface="Arial"/>
              </a:rPr>
              <a:t>Х</a:t>
            </a:r>
            <a:r>
              <a:rPr sz="1200" spc="-69" dirty="0" smtClean="0">
                <a:solidFill>
                  <a:srgbClr val="224F77"/>
                </a:solidFill>
                <a:latin typeface="Arial"/>
                <a:cs typeface="Arial"/>
              </a:rPr>
              <a:t>Р</a:t>
            </a:r>
            <a:r>
              <a:rPr sz="1200" dirty="0" smtClean="0">
                <a:solidFill>
                  <a:srgbClr val="224F77"/>
                </a:solidFill>
                <a:latin typeface="Arial"/>
                <a:cs typeface="Arial"/>
              </a:rPr>
              <a:t>АНИ</a:t>
            </a:r>
            <a:r>
              <a:rPr sz="1200" spc="4" dirty="0" smtClean="0">
                <a:solidFill>
                  <a:srgbClr val="224F77"/>
                </a:solidFill>
                <a:latin typeface="Arial"/>
                <a:cs typeface="Arial"/>
              </a:rPr>
              <a:t>Т</a:t>
            </a:r>
            <a:r>
              <a:rPr sz="1200" dirty="0" smtClean="0">
                <a:solidFill>
                  <a:srgbClr val="224F77"/>
                </a:solidFill>
                <a:latin typeface="Arial"/>
                <a:cs typeface="Arial"/>
              </a:rPr>
              <a:t>ЕЛЬНАЯ ДЕЯ</a:t>
            </a:r>
            <a:r>
              <a:rPr sz="1200" spc="4" dirty="0" smtClean="0">
                <a:solidFill>
                  <a:srgbClr val="224F77"/>
                </a:solidFill>
                <a:latin typeface="Arial"/>
                <a:cs typeface="Arial"/>
              </a:rPr>
              <a:t>Т</a:t>
            </a:r>
            <a:r>
              <a:rPr sz="1200" dirty="0" smtClean="0">
                <a:solidFill>
                  <a:srgbClr val="224F77"/>
                </a:solidFill>
                <a:latin typeface="Arial"/>
                <a:cs typeface="Arial"/>
              </a:rPr>
              <a:t>ЕЛЬНО</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dirty="0" smtClean="0">
                <a:solidFill>
                  <a:srgbClr val="224F77"/>
                </a:solidFill>
                <a:latin typeface="Arial"/>
                <a:cs typeface="Arial"/>
              </a:rPr>
              <a:t>Ь</a:t>
            </a:r>
            <a:endParaRPr sz="1200" dirty="0">
              <a:latin typeface="Arial"/>
              <a:cs typeface="Arial"/>
            </a:endParaRPr>
          </a:p>
          <a:p>
            <a:pPr>
              <a:lnSpc>
                <a:spcPts val="606"/>
              </a:lnSpc>
              <a:spcBef>
                <a:spcPts val="23"/>
              </a:spcBef>
            </a:pPr>
            <a:endParaRPr sz="1200" dirty="0"/>
          </a:p>
          <a:p>
            <a:pPr marL="10257" marR="473851"/>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 Э</a:t>
            </a:r>
            <a:r>
              <a:rPr sz="1200" spc="-12" dirty="0" smtClean="0">
                <a:solidFill>
                  <a:srgbClr val="224F77"/>
                </a:solidFill>
                <a:latin typeface="Arial"/>
                <a:cs typeface="Arial"/>
              </a:rPr>
              <a:t>К</a:t>
            </a:r>
            <a:r>
              <a:rPr sz="1200" dirty="0" smtClean="0">
                <a:solidFill>
                  <a:srgbClr val="224F77"/>
                </a:solidFill>
                <a:latin typeface="Arial"/>
                <a:cs typeface="Arial"/>
              </a:rPr>
              <a:t>ОНОМИ</a:t>
            </a:r>
            <a:r>
              <a:rPr sz="1200" spc="-4" dirty="0" smtClean="0">
                <a:solidFill>
                  <a:srgbClr val="224F77"/>
                </a:solidFill>
                <a:latin typeface="Arial"/>
                <a:cs typeface="Arial"/>
              </a:rPr>
              <a:t>К</a:t>
            </a:r>
            <a:r>
              <a:rPr sz="1200" dirty="0" smtClean="0">
                <a:solidFill>
                  <a:srgbClr val="224F77"/>
                </a:solidFill>
                <a:latin typeface="Arial"/>
                <a:cs typeface="Arial"/>
              </a:rPr>
              <a:t>А</a:t>
            </a:r>
            <a:endParaRPr sz="1200" dirty="0">
              <a:latin typeface="Arial"/>
              <a:cs typeface="Arial"/>
            </a:endParaRPr>
          </a:p>
        </p:txBody>
      </p:sp>
      <p:sp>
        <p:nvSpPr>
          <p:cNvPr id="6" name="object 6"/>
          <p:cNvSpPr txBox="1"/>
          <p:nvPr/>
        </p:nvSpPr>
        <p:spPr>
          <a:xfrm>
            <a:off x="1651282" y="4914490"/>
            <a:ext cx="2200639" cy="387741"/>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ЖИЛИЩН</a:t>
            </a:r>
            <a:r>
              <a:rPr sz="1200" spc="4" dirty="0" smtClean="0">
                <a:solidFill>
                  <a:srgbClr val="224F77"/>
                </a:solidFill>
                <a:latin typeface="Arial"/>
                <a:cs typeface="Arial"/>
              </a:rPr>
              <a:t>О</a:t>
            </a:r>
            <a:r>
              <a:rPr sz="1200" dirty="0" smtClean="0">
                <a:solidFill>
                  <a:srgbClr val="224F77"/>
                </a:solidFill>
                <a:latin typeface="Arial"/>
                <a:cs typeface="Arial"/>
              </a:rPr>
              <a:t>- </a:t>
            </a:r>
            <a:r>
              <a:rPr sz="1200" spc="-16" dirty="0" smtClean="0">
                <a:solidFill>
                  <a:srgbClr val="224F77"/>
                </a:solidFill>
                <a:latin typeface="Arial"/>
                <a:cs typeface="Arial"/>
              </a:rPr>
              <a:t>К</a:t>
            </a:r>
            <a:r>
              <a:rPr sz="1200" dirty="0" smtClean="0">
                <a:solidFill>
                  <a:srgbClr val="224F77"/>
                </a:solidFill>
                <a:latin typeface="Arial"/>
                <a:cs typeface="Arial"/>
              </a:rPr>
              <a:t>ОМ</a:t>
            </a:r>
            <a:r>
              <a:rPr sz="1200" spc="-4" dirty="0" smtClean="0">
                <a:solidFill>
                  <a:srgbClr val="224F77"/>
                </a:solidFill>
                <a:latin typeface="Arial"/>
                <a:cs typeface="Arial"/>
              </a:rPr>
              <a:t>М</a:t>
            </a:r>
            <a:r>
              <a:rPr sz="1200" dirty="0" smtClean="0">
                <a:solidFill>
                  <a:srgbClr val="224F77"/>
                </a:solidFill>
                <a:latin typeface="Arial"/>
                <a:cs typeface="Arial"/>
              </a:rPr>
              <a:t>УН</a:t>
            </a:r>
            <a:r>
              <a:rPr sz="1200" spc="16" dirty="0" smtClean="0">
                <a:solidFill>
                  <a:srgbClr val="224F77"/>
                </a:solidFill>
                <a:latin typeface="Arial"/>
                <a:cs typeface="Arial"/>
              </a:rPr>
              <a:t>А</a:t>
            </a:r>
            <a:r>
              <a:rPr sz="1200" dirty="0" smtClean="0">
                <a:solidFill>
                  <a:srgbClr val="224F77"/>
                </a:solidFill>
                <a:latin typeface="Arial"/>
                <a:cs typeface="Arial"/>
              </a:rPr>
              <a:t>ЛЬНОЕ </a:t>
            </a:r>
            <a:r>
              <a:rPr sz="1200" spc="-36" dirty="0" smtClean="0">
                <a:solidFill>
                  <a:srgbClr val="224F77"/>
                </a:solidFill>
                <a:latin typeface="Arial"/>
                <a:cs typeface="Arial"/>
              </a:rPr>
              <a:t>Х</a:t>
            </a:r>
            <a:r>
              <a:rPr sz="1200" dirty="0" smtClean="0">
                <a:solidFill>
                  <a:srgbClr val="224F77"/>
                </a:solidFill>
                <a:latin typeface="Arial"/>
                <a:cs typeface="Arial"/>
              </a:rPr>
              <a:t>О</a:t>
            </a:r>
            <a:r>
              <a:rPr sz="1200" spc="-12" dirty="0" smtClean="0">
                <a:solidFill>
                  <a:srgbClr val="224F77"/>
                </a:solidFill>
                <a:latin typeface="Arial"/>
                <a:cs typeface="Arial"/>
              </a:rPr>
              <a:t>З</a:t>
            </a:r>
            <a:r>
              <a:rPr sz="1200" dirty="0" smtClean="0">
                <a:solidFill>
                  <a:srgbClr val="224F77"/>
                </a:solidFill>
                <a:latin typeface="Arial"/>
                <a:cs typeface="Arial"/>
              </a:rPr>
              <a:t>ЯЙ</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spc="-28" dirty="0" smtClean="0">
                <a:solidFill>
                  <a:srgbClr val="224F77"/>
                </a:solidFill>
                <a:latin typeface="Arial"/>
                <a:cs typeface="Arial"/>
              </a:rPr>
              <a:t>В</a:t>
            </a:r>
            <a:r>
              <a:rPr sz="1200" dirty="0" smtClean="0">
                <a:solidFill>
                  <a:srgbClr val="224F77"/>
                </a:solidFill>
                <a:latin typeface="Arial"/>
                <a:cs typeface="Arial"/>
              </a:rPr>
              <a:t>О</a:t>
            </a:r>
            <a:endParaRPr sz="1200" dirty="0">
              <a:latin typeface="Arial"/>
              <a:cs typeface="Arial"/>
            </a:endParaRPr>
          </a:p>
        </p:txBody>
      </p:sp>
      <p:sp>
        <p:nvSpPr>
          <p:cNvPr id="8" name="object 8"/>
          <p:cNvSpPr txBox="1"/>
          <p:nvPr/>
        </p:nvSpPr>
        <p:spPr>
          <a:xfrm>
            <a:off x="1619677" y="5579817"/>
            <a:ext cx="1662405" cy="225030"/>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spc="-69" dirty="0" smtClean="0">
                <a:solidFill>
                  <a:srgbClr val="224F77"/>
                </a:solidFill>
                <a:latin typeface="Arial"/>
                <a:cs typeface="Arial"/>
              </a:rPr>
              <a:t>Р</a:t>
            </a:r>
            <a:r>
              <a:rPr sz="1200" spc="-8" dirty="0" smtClean="0">
                <a:solidFill>
                  <a:srgbClr val="224F77"/>
                </a:solidFill>
                <a:latin typeface="Arial"/>
                <a:cs typeface="Arial"/>
              </a:rPr>
              <a:t>А</a:t>
            </a:r>
            <a:r>
              <a:rPr sz="1200" spc="-16" dirty="0" smtClean="0">
                <a:solidFill>
                  <a:srgbClr val="224F77"/>
                </a:solidFill>
                <a:latin typeface="Arial"/>
                <a:cs typeface="Arial"/>
              </a:rPr>
              <a:t>З</a:t>
            </a:r>
            <a:r>
              <a:rPr sz="1200" dirty="0" smtClean="0">
                <a:solidFill>
                  <a:srgbClr val="224F77"/>
                </a:solidFill>
                <a:latin typeface="Arial"/>
                <a:cs typeface="Arial"/>
              </a:rPr>
              <a:t>О</a:t>
            </a:r>
            <a:r>
              <a:rPr sz="1200" spc="-24" dirty="0" smtClean="0">
                <a:solidFill>
                  <a:srgbClr val="224F77"/>
                </a:solidFill>
                <a:latin typeface="Arial"/>
                <a:cs typeface="Arial"/>
              </a:rPr>
              <a:t>В</a:t>
            </a:r>
            <a:r>
              <a:rPr sz="1200" dirty="0" smtClean="0">
                <a:solidFill>
                  <a:srgbClr val="224F77"/>
                </a:solidFill>
                <a:latin typeface="Arial"/>
                <a:cs typeface="Arial"/>
              </a:rPr>
              <a:t>АНИЕ</a:t>
            </a:r>
            <a:endParaRPr sz="1200" dirty="0">
              <a:latin typeface="Arial"/>
              <a:cs typeface="Arial"/>
            </a:endParaRPr>
          </a:p>
        </p:txBody>
      </p:sp>
      <p:sp>
        <p:nvSpPr>
          <p:cNvPr id="9" name="object 9"/>
          <p:cNvSpPr txBox="1"/>
          <p:nvPr/>
        </p:nvSpPr>
        <p:spPr>
          <a:xfrm>
            <a:off x="5436098" y="2852521"/>
            <a:ext cx="2088232" cy="261571"/>
          </a:xfrm>
          <a:prstGeom prst="rect">
            <a:avLst/>
          </a:prstGeom>
        </p:spPr>
        <p:txBody>
          <a:bodyPr vert="horz" wrap="square" lIns="0" tIns="0" rIns="0" bIns="0" rtlCol="0">
            <a:noAutofit/>
          </a:bodyPr>
          <a:lstStyle/>
          <a:p>
            <a:pPr marL="10257" marR="10257">
              <a:lnSpc>
                <a:spcPct val="100099"/>
              </a:lnSpc>
            </a:pPr>
            <a:r>
              <a:rPr sz="1200" spc="4" dirty="0" smtClean="0">
                <a:solidFill>
                  <a:srgbClr val="224F77"/>
                </a:solidFill>
                <a:latin typeface="Arial"/>
                <a:cs typeface="Arial"/>
              </a:rPr>
              <a:t>К</a:t>
            </a:r>
            <a:r>
              <a:rPr sz="1200" spc="-24" dirty="0" smtClean="0">
                <a:solidFill>
                  <a:srgbClr val="224F77"/>
                </a:solidFill>
                <a:latin typeface="Arial"/>
                <a:cs typeface="Arial"/>
              </a:rPr>
              <a:t>У</a:t>
            </a:r>
            <a:r>
              <a:rPr sz="1200" dirty="0" smtClean="0">
                <a:solidFill>
                  <a:srgbClr val="224F77"/>
                </a:solidFill>
                <a:latin typeface="Arial"/>
                <a:cs typeface="Arial"/>
              </a:rPr>
              <a:t>Л</a:t>
            </a:r>
            <a:r>
              <a:rPr sz="1200" spc="-97" dirty="0" smtClean="0">
                <a:solidFill>
                  <a:srgbClr val="224F77"/>
                </a:solidFill>
                <a:latin typeface="Arial"/>
                <a:cs typeface="Arial"/>
              </a:rPr>
              <a:t>Ь</a:t>
            </a:r>
            <a:r>
              <a:rPr sz="1200" spc="4" dirty="0" smtClean="0">
                <a:solidFill>
                  <a:srgbClr val="224F77"/>
                </a:solidFill>
                <a:latin typeface="Arial"/>
                <a:cs typeface="Arial"/>
              </a:rPr>
              <a:t>Т</a:t>
            </a:r>
            <a:r>
              <a:rPr sz="1200" dirty="0" smtClean="0">
                <a:solidFill>
                  <a:srgbClr val="224F77"/>
                </a:solidFill>
                <a:latin typeface="Arial"/>
                <a:cs typeface="Arial"/>
              </a:rPr>
              <a:t>У</a:t>
            </a:r>
            <a:r>
              <a:rPr sz="1200" spc="-69" dirty="0" smtClean="0">
                <a:solidFill>
                  <a:srgbClr val="224F77"/>
                </a:solidFill>
                <a:latin typeface="Arial"/>
                <a:cs typeface="Arial"/>
              </a:rPr>
              <a:t>Р</a:t>
            </a:r>
            <a:r>
              <a:rPr sz="1200" dirty="0" smtClean="0">
                <a:solidFill>
                  <a:srgbClr val="224F77"/>
                </a:solidFill>
                <a:latin typeface="Arial"/>
                <a:cs typeface="Arial"/>
              </a:rPr>
              <a:t>А</a:t>
            </a:r>
            <a:r>
              <a:rPr sz="1200" spc="-16" dirty="0" smtClean="0">
                <a:solidFill>
                  <a:srgbClr val="224F77"/>
                </a:solidFill>
                <a:latin typeface="Arial"/>
                <a:cs typeface="Arial"/>
              </a:rPr>
              <a:t> </a:t>
            </a:r>
            <a:r>
              <a:rPr sz="1200" dirty="0" smtClean="0">
                <a:solidFill>
                  <a:srgbClr val="224F77"/>
                </a:solidFill>
                <a:latin typeface="Arial"/>
                <a:cs typeface="Arial"/>
              </a:rPr>
              <a:t>И </a:t>
            </a:r>
            <a:r>
              <a:rPr sz="1200" spc="-4" dirty="0" smtClean="0">
                <a:solidFill>
                  <a:srgbClr val="224F77"/>
                </a:solidFill>
                <a:latin typeface="Arial"/>
                <a:cs typeface="Arial"/>
              </a:rPr>
              <a:t>К</a:t>
            </a:r>
            <a:r>
              <a:rPr sz="1200" dirty="0" smtClean="0">
                <a:solidFill>
                  <a:srgbClr val="224F77"/>
                </a:solidFill>
                <a:latin typeface="Arial"/>
                <a:cs typeface="Arial"/>
              </a:rPr>
              <a:t>ИНЕМ</a:t>
            </a:r>
            <a:r>
              <a:rPr sz="1200" spc="-77" dirty="0" smtClean="0">
                <a:solidFill>
                  <a:srgbClr val="224F77"/>
                </a:solidFill>
                <a:latin typeface="Arial"/>
                <a:cs typeface="Arial"/>
              </a:rPr>
              <a:t>А</a:t>
            </a:r>
            <a:r>
              <a:rPr sz="1200" spc="-32" dirty="0" smtClean="0">
                <a:solidFill>
                  <a:srgbClr val="224F77"/>
                </a:solidFill>
                <a:latin typeface="Arial"/>
                <a:cs typeface="Arial"/>
              </a:rPr>
              <a:t>Т</a:t>
            </a:r>
            <a:r>
              <a:rPr sz="1200" dirty="0" smtClean="0">
                <a:solidFill>
                  <a:srgbClr val="224F77"/>
                </a:solidFill>
                <a:latin typeface="Arial"/>
                <a:cs typeface="Arial"/>
              </a:rPr>
              <a:t>ОГ</a:t>
            </a:r>
            <a:r>
              <a:rPr sz="1200" spc="-69" dirty="0" smtClean="0">
                <a:solidFill>
                  <a:srgbClr val="224F77"/>
                </a:solidFill>
                <a:latin typeface="Arial"/>
                <a:cs typeface="Arial"/>
              </a:rPr>
              <a:t>Р</a:t>
            </a:r>
            <a:r>
              <a:rPr sz="1200" spc="-28" dirty="0" smtClean="0">
                <a:solidFill>
                  <a:srgbClr val="224F77"/>
                </a:solidFill>
                <a:latin typeface="Arial"/>
                <a:cs typeface="Arial"/>
              </a:rPr>
              <a:t>А</a:t>
            </a:r>
            <a:r>
              <a:rPr sz="1200" dirty="0" smtClean="0">
                <a:solidFill>
                  <a:srgbClr val="224F77"/>
                </a:solidFill>
                <a:latin typeface="Arial"/>
                <a:cs typeface="Arial"/>
              </a:rPr>
              <a:t>ФИЯ</a:t>
            </a:r>
            <a:endParaRPr sz="1200" dirty="0">
              <a:latin typeface="Arial"/>
              <a:cs typeface="Arial"/>
            </a:endParaRPr>
          </a:p>
        </p:txBody>
      </p:sp>
      <p:sp>
        <p:nvSpPr>
          <p:cNvPr id="10" name="object 10"/>
          <p:cNvSpPr txBox="1"/>
          <p:nvPr/>
        </p:nvSpPr>
        <p:spPr>
          <a:xfrm rot="10800000" flipV="1">
            <a:off x="5580115" y="3356576"/>
            <a:ext cx="2376262" cy="287864"/>
          </a:xfrm>
          <a:prstGeom prst="rect">
            <a:avLst/>
          </a:prstGeom>
        </p:spPr>
        <p:txBody>
          <a:bodyPr vert="horz" wrap="square" lIns="0" tIns="0" rIns="0" bIns="0" rtlCol="0">
            <a:noAutofit/>
          </a:bodyPr>
          <a:lstStyle/>
          <a:p>
            <a:pPr marL="10257"/>
            <a:r>
              <a:rPr sz="1200" spc="-4" dirty="0" smtClean="0">
                <a:solidFill>
                  <a:srgbClr val="224F77"/>
                </a:solidFill>
                <a:latin typeface="Arial"/>
                <a:cs typeface="Arial"/>
              </a:rPr>
              <a:t>З</a:t>
            </a:r>
            <a:r>
              <a:rPr sz="1200" dirty="0" smtClean="0">
                <a:solidFill>
                  <a:srgbClr val="224F77"/>
                </a:solidFill>
                <a:latin typeface="Arial"/>
                <a:cs typeface="Arial"/>
              </a:rPr>
              <a:t>Д</a:t>
            </a:r>
            <a:r>
              <a:rPr sz="1200" spc="-69" dirty="0" smtClean="0">
                <a:solidFill>
                  <a:srgbClr val="224F77"/>
                </a:solidFill>
                <a:latin typeface="Arial"/>
                <a:cs typeface="Arial"/>
              </a:rPr>
              <a:t>Р</a:t>
            </a:r>
            <a:r>
              <a:rPr sz="1200" dirty="0" smtClean="0">
                <a:solidFill>
                  <a:srgbClr val="224F77"/>
                </a:solidFill>
                <a:latin typeface="Arial"/>
                <a:cs typeface="Arial"/>
              </a:rPr>
              <a:t>А</a:t>
            </a:r>
            <a:r>
              <a:rPr sz="1200" spc="-28" dirty="0" smtClean="0">
                <a:solidFill>
                  <a:srgbClr val="224F77"/>
                </a:solidFill>
                <a:latin typeface="Arial"/>
                <a:cs typeface="Arial"/>
              </a:rPr>
              <a:t>В</a:t>
            </a:r>
            <a:r>
              <a:rPr sz="1200" dirty="0" smtClean="0">
                <a:solidFill>
                  <a:srgbClr val="224F77"/>
                </a:solidFill>
                <a:latin typeface="Arial"/>
                <a:cs typeface="Arial"/>
              </a:rPr>
              <a:t>О</a:t>
            </a:r>
            <a:r>
              <a:rPr sz="1200" spc="-36" dirty="0" smtClean="0">
                <a:solidFill>
                  <a:srgbClr val="224F77"/>
                </a:solidFill>
                <a:latin typeface="Arial"/>
                <a:cs typeface="Arial"/>
              </a:rPr>
              <a:t>О</a:t>
            </a:r>
            <a:r>
              <a:rPr sz="1200" spc="-8" dirty="0" smtClean="0">
                <a:solidFill>
                  <a:srgbClr val="224F77"/>
                </a:solidFill>
                <a:latin typeface="Arial"/>
                <a:cs typeface="Arial"/>
              </a:rPr>
              <a:t>Х</a:t>
            </a:r>
            <a:r>
              <a:rPr sz="1200" spc="-69" dirty="0" smtClean="0">
                <a:solidFill>
                  <a:srgbClr val="224F77"/>
                </a:solidFill>
                <a:latin typeface="Arial"/>
                <a:cs typeface="Arial"/>
              </a:rPr>
              <a:t>Р</a:t>
            </a:r>
            <a:r>
              <a:rPr sz="1200" dirty="0" smtClean="0">
                <a:solidFill>
                  <a:srgbClr val="224F77"/>
                </a:solidFill>
                <a:latin typeface="Arial"/>
                <a:cs typeface="Arial"/>
              </a:rPr>
              <a:t>АНЕНИЕ</a:t>
            </a:r>
            <a:endParaRPr sz="1200" dirty="0">
              <a:latin typeface="Arial"/>
              <a:cs typeface="Arial"/>
            </a:endParaRPr>
          </a:p>
        </p:txBody>
      </p:sp>
      <p:sp>
        <p:nvSpPr>
          <p:cNvPr id="11" name="object 11"/>
          <p:cNvSpPr txBox="1"/>
          <p:nvPr/>
        </p:nvSpPr>
        <p:spPr>
          <a:xfrm>
            <a:off x="5580117" y="3788623"/>
            <a:ext cx="1728189" cy="261132"/>
          </a:xfrm>
          <a:prstGeom prst="rect">
            <a:avLst/>
          </a:prstGeom>
        </p:spPr>
        <p:txBody>
          <a:bodyPr vert="horz" wrap="square" lIns="0" tIns="0" rIns="0" bIns="0" rtlCol="0">
            <a:noAutofit/>
          </a:bodyPr>
          <a:lstStyle/>
          <a:p>
            <a:pPr marL="10257" marR="10257"/>
            <a:r>
              <a:rPr sz="1200" spc="-24" dirty="0" smtClean="0">
                <a:solidFill>
                  <a:srgbClr val="224F77"/>
                </a:solidFill>
                <a:latin typeface="Arial"/>
                <a:cs typeface="Arial"/>
              </a:rPr>
              <a:t>С</a:t>
            </a:r>
            <a:r>
              <a:rPr sz="1200" dirty="0" smtClean="0">
                <a:solidFill>
                  <a:srgbClr val="224F77"/>
                </a:solidFill>
                <a:latin typeface="Arial"/>
                <a:cs typeface="Arial"/>
              </a:rPr>
              <a:t>ОЦИ</a:t>
            </a:r>
            <a:r>
              <a:rPr sz="1200" spc="20" dirty="0" smtClean="0">
                <a:solidFill>
                  <a:srgbClr val="224F77"/>
                </a:solidFill>
                <a:latin typeface="Arial"/>
                <a:cs typeface="Arial"/>
              </a:rPr>
              <a:t>А</a:t>
            </a:r>
            <a:r>
              <a:rPr sz="1200" dirty="0" smtClean="0">
                <a:solidFill>
                  <a:srgbClr val="224F77"/>
                </a:solidFill>
                <a:latin typeface="Arial"/>
                <a:cs typeface="Arial"/>
              </a:rPr>
              <a:t>ЛЬНАЯ П</a:t>
            </a:r>
            <a:r>
              <a:rPr sz="1200" spc="-8" dirty="0" smtClean="0">
                <a:solidFill>
                  <a:srgbClr val="224F77"/>
                </a:solidFill>
                <a:latin typeface="Arial"/>
                <a:cs typeface="Arial"/>
              </a:rPr>
              <a:t>О</a:t>
            </a:r>
            <a:r>
              <a:rPr sz="1200" dirty="0" smtClean="0">
                <a:solidFill>
                  <a:srgbClr val="224F77"/>
                </a:solidFill>
                <a:latin typeface="Arial"/>
                <a:cs typeface="Arial"/>
              </a:rPr>
              <a:t>ЛИ</a:t>
            </a:r>
            <a:r>
              <a:rPr sz="1200" spc="8" dirty="0" smtClean="0">
                <a:solidFill>
                  <a:srgbClr val="224F77"/>
                </a:solidFill>
                <a:latin typeface="Arial"/>
                <a:cs typeface="Arial"/>
              </a:rPr>
              <a:t>Т</a:t>
            </a:r>
            <a:r>
              <a:rPr sz="1200" dirty="0" smtClean="0">
                <a:solidFill>
                  <a:srgbClr val="224F77"/>
                </a:solidFill>
                <a:latin typeface="Arial"/>
                <a:cs typeface="Arial"/>
              </a:rPr>
              <a:t>ИКА</a:t>
            </a:r>
            <a:endParaRPr sz="1200" dirty="0">
              <a:latin typeface="Arial"/>
              <a:cs typeface="Arial"/>
            </a:endParaRPr>
          </a:p>
        </p:txBody>
      </p:sp>
      <p:sp>
        <p:nvSpPr>
          <p:cNvPr id="12" name="object 12"/>
          <p:cNvSpPr txBox="1"/>
          <p:nvPr/>
        </p:nvSpPr>
        <p:spPr>
          <a:xfrm>
            <a:off x="5652122" y="4220671"/>
            <a:ext cx="2736304" cy="261132"/>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ФИ</a:t>
            </a:r>
            <a:r>
              <a:rPr sz="1200" spc="-4" dirty="0" smtClean="0">
                <a:solidFill>
                  <a:srgbClr val="224F77"/>
                </a:solidFill>
                <a:latin typeface="Arial"/>
                <a:cs typeface="Arial"/>
              </a:rPr>
              <a:t>З</a:t>
            </a:r>
            <a:r>
              <a:rPr sz="1200" dirty="0" smtClean="0">
                <a:solidFill>
                  <a:srgbClr val="224F77"/>
                </a:solidFill>
                <a:latin typeface="Arial"/>
                <a:cs typeface="Arial"/>
              </a:rPr>
              <a:t>ИЧЕС</a:t>
            </a:r>
            <a:r>
              <a:rPr sz="1200" spc="-8" dirty="0" smtClean="0">
                <a:solidFill>
                  <a:srgbClr val="224F77"/>
                </a:solidFill>
                <a:latin typeface="Arial"/>
                <a:cs typeface="Arial"/>
              </a:rPr>
              <a:t>К</a:t>
            </a:r>
            <a:r>
              <a:rPr sz="1200" dirty="0" smtClean="0">
                <a:solidFill>
                  <a:srgbClr val="224F77"/>
                </a:solidFill>
                <a:latin typeface="Arial"/>
                <a:cs typeface="Arial"/>
              </a:rPr>
              <a:t>АЯ</a:t>
            </a:r>
            <a:r>
              <a:rPr lang="ru-RU" sz="1200" dirty="0" smtClean="0">
                <a:solidFill>
                  <a:srgbClr val="224F77"/>
                </a:solidFill>
                <a:latin typeface="Arial"/>
                <a:cs typeface="Arial"/>
              </a:rPr>
              <a:t> К</a:t>
            </a:r>
            <a:r>
              <a:rPr sz="1200" spc="-28" dirty="0" smtClean="0">
                <a:solidFill>
                  <a:srgbClr val="224F77"/>
                </a:solidFill>
                <a:latin typeface="Arial"/>
                <a:cs typeface="Arial"/>
              </a:rPr>
              <a:t>У</a:t>
            </a:r>
            <a:r>
              <a:rPr sz="1200" dirty="0" smtClean="0">
                <a:solidFill>
                  <a:srgbClr val="224F77"/>
                </a:solidFill>
                <a:latin typeface="Arial"/>
                <a:cs typeface="Arial"/>
              </a:rPr>
              <a:t>Л</a:t>
            </a:r>
            <a:r>
              <a:rPr sz="1200" spc="-92" dirty="0" smtClean="0">
                <a:solidFill>
                  <a:srgbClr val="224F77"/>
                </a:solidFill>
                <a:latin typeface="Arial"/>
                <a:cs typeface="Arial"/>
              </a:rPr>
              <a:t>Ь</a:t>
            </a:r>
            <a:r>
              <a:rPr sz="1200" spc="4" dirty="0" smtClean="0">
                <a:solidFill>
                  <a:srgbClr val="224F77"/>
                </a:solidFill>
                <a:latin typeface="Arial"/>
                <a:cs typeface="Arial"/>
              </a:rPr>
              <a:t>Т</a:t>
            </a:r>
            <a:r>
              <a:rPr sz="1200" dirty="0" smtClean="0">
                <a:solidFill>
                  <a:srgbClr val="224F77"/>
                </a:solidFill>
                <a:latin typeface="Arial"/>
                <a:cs typeface="Arial"/>
              </a:rPr>
              <a:t>У</a:t>
            </a:r>
            <a:r>
              <a:rPr sz="1200" spc="-69" dirty="0" smtClean="0">
                <a:solidFill>
                  <a:srgbClr val="224F77"/>
                </a:solidFill>
                <a:latin typeface="Arial"/>
                <a:cs typeface="Arial"/>
              </a:rPr>
              <a:t>Р</a:t>
            </a:r>
            <a:r>
              <a:rPr sz="1200" dirty="0" smtClean="0">
                <a:solidFill>
                  <a:srgbClr val="224F77"/>
                </a:solidFill>
                <a:latin typeface="Arial"/>
                <a:cs typeface="Arial"/>
              </a:rPr>
              <a:t>А</a:t>
            </a:r>
            <a:r>
              <a:rPr lang="ru-RU" sz="1200" dirty="0" smtClean="0">
                <a:solidFill>
                  <a:srgbClr val="224F77"/>
                </a:solidFill>
                <a:latin typeface="Arial"/>
                <a:cs typeface="Arial"/>
              </a:rPr>
              <a:t> </a:t>
            </a:r>
            <a:r>
              <a:rPr sz="1200" spc="-16" dirty="0" smtClean="0">
                <a:solidFill>
                  <a:srgbClr val="224F77"/>
                </a:solidFill>
                <a:latin typeface="Arial"/>
                <a:cs typeface="Arial"/>
              </a:rPr>
              <a:t> </a:t>
            </a:r>
            <a:r>
              <a:rPr sz="1200" dirty="0" smtClean="0">
                <a:solidFill>
                  <a:srgbClr val="224F77"/>
                </a:solidFill>
                <a:latin typeface="Arial"/>
                <a:cs typeface="Arial"/>
              </a:rPr>
              <a:t>И </a:t>
            </a:r>
            <a:r>
              <a:rPr lang="ru-RU" sz="1200" dirty="0" smtClean="0">
                <a:solidFill>
                  <a:srgbClr val="224F77"/>
                </a:solidFill>
                <a:latin typeface="Arial"/>
                <a:cs typeface="Arial"/>
              </a:rPr>
              <a:t> </a:t>
            </a:r>
            <a:r>
              <a:rPr sz="1200" dirty="0" smtClean="0">
                <a:solidFill>
                  <a:srgbClr val="224F77"/>
                </a:solidFill>
                <a:latin typeface="Arial"/>
                <a:cs typeface="Arial"/>
              </a:rPr>
              <a:t>СПО</a:t>
            </a:r>
            <a:r>
              <a:rPr sz="1200" spc="-40" dirty="0" smtClean="0">
                <a:solidFill>
                  <a:srgbClr val="224F77"/>
                </a:solidFill>
                <a:latin typeface="Arial"/>
                <a:cs typeface="Arial"/>
              </a:rPr>
              <a:t>Р</a:t>
            </a:r>
            <a:r>
              <a:rPr sz="1200" dirty="0" smtClean="0">
                <a:solidFill>
                  <a:srgbClr val="224F77"/>
                </a:solidFill>
                <a:latin typeface="Arial"/>
                <a:cs typeface="Arial"/>
              </a:rPr>
              <a:t>Т</a:t>
            </a:r>
            <a:endParaRPr sz="1200" dirty="0">
              <a:latin typeface="Arial"/>
              <a:cs typeface="Arial"/>
            </a:endParaRPr>
          </a:p>
        </p:txBody>
      </p:sp>
      <p:sp>
        <p:nvSpPr>
          <p:cNvPr id="13" name="object 13"/>
          <p:cNvSpPr txBox="1"/>
          <p:nvPr/>
        </p:nvSpPr>
        <p:spPr>
          <a:xfrm>
            <a:off x="5652124" y="4724728"/>
            <a:ext cx="2520278" cy="387741"/>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СРЕД</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spc="-28" dirty="0" smtClean="0">
                <a:solidFill>
                  <a:srgbClr val="224F77"/>
                </a:solidFill>
                <a:latin typeface="Arial"/>
                <a:cs typeface="Arial"/>
              </a:rPr>
              <a:t>В</a:t>
            </a:r>
            <a:r>
              <a:rPr sz="1200" dirty="0" smtClean="0">
                <a:solidFill>
                  <a:srgbClr val="224F77"/>
                </a:solidFill>
                <a:latin typeface="Arial"/>
                <a:cs typeface="Arial"/>
              </a:rPr>
              <a:t>А </a:t>
            </a:r>
            <a:r>
              <a:rPr sz="1200" spc="-4" dirty="0" smtClean="0">
                <a:solidFill>
                  <a:srgbClr val="224F77"/>
                </a:solidFill>
                <a:latin typeface="Arial"/>
                <a:cs typeface="Arial"/>
              </a:rPr>
              <a:t>М</a:t>
            </a:r>
            <a:r>
              <a:rPr sz="1200" spc="-20" dirty="0" smtClean="0">
                <a:solidFill>
                  <a:srgbClr val="224F77"/>
                </a:solidFill>
                <a:latin typeface="Arial"/>
                <a:cs typeface="Arial"/>
              </a:rPr>
              <a:t>А</a:t>
            </a:r>
            <a:r>
              <a:rPr sz="1200" dirty="0" smtClean="0">
                <a:solidFill>
                  <a:srgbClr val="224F77"/>
                </a:solidFill>
                <a:latin typeface="Arial"/>
                <a:cs typeface="Arial"/>
              </a:rPr>
              <a:t>С</a:t>
            </a:r>
            <a:r>
              <a:rPr sz="1200" spc="-24" dirty="0" smtClean="0">
                <a:solidFill>
                  <a:srgbClr val="224F77"/>
                </a:solidFill>
                <a:latin typeface="Arial"/>
                <a:cs typeface="Arial"/>
              </a:rPr>
              <a:t>С</a:t>
            </a:r>
            <a:r>
              <a:rPr sz="1200" dirty="0" smtClean="0">
                <a:solidFill>
                  <a:srgbClr val="224F77"/>
                </a:solidFill>
                <a:latin typeface="Arial"/>
                <a:cs typeface="Arial"/>
              </a:rPr>
              <a:t>О</a:t>
            </a:r>
            <a:r>
              <a:rPr sz="1200" spc="-24" dirty="0" smtClean="0">
                <a:solidFill>
                  <a:srgbClr val="224F77"/>
                </a:solidFill>
                <a:latin typeface="Arial"/>
                <a:cs typeface="Arial"/>
              </a:rPr>
              <a:t>В</a:t>
            </a:r>
            <a:r>
              <a:rPr sz="1200" dirty="0" smtClean="0">
                <a:solidFill>
                  <a:srgbClr val="224F77"/>
                </a:solidFill>
                <a:latin typeface="Arial"/>
                <a:cs typeface="Arial"/>
              </a:rPr>
              <a:t>ОЙ ИНФО</a:t>
            </a:r>
            <a:r>
              <a:rPr sz="1200" spc="-8" dirty="0" smtClean="0">
                <a:solidFill>
                  <a:srgbClr val="224F77"/>
                </a:solidFill>
                <a:latin typeface="Arial"/>
                <a:cs typeface="Arial"/>
              </a:rPr>
              <a:t>Р</a:t>
            </a:r>
            <a:r>
              <a:rPr sz="1200" spc="-4" dirty="0" smtClean="0">
                <a:solidFill>
                  <a:srgbClr val="224F77"/>
                </a:solidFill>
                <a:latin typeface="Arial"/>
                <a:cs typeface="Arial"/>
              </a:rPr>
              <a:t>М</a:t>
            </a:r>
            <a:r>
              <a:rPr sz="1200" dirty="0" smtClean="0">
                <a:solidFill>
                  <a:srgbClr val="224F77"/>
                </a:solidFill>
                <a:latin typeface="Arial"/>
                <a:cs typeface="Arial"/>
              </a:rPr>
              <a:t>АЦИИ</a:t>
            </a:r>
            <a:endParaRPr sz="1200" dirty="0">
              <a:latin typeface="Arial"/>
              <a:cs typeface="Arial"/>
            </a:endParaRPr>
          </a:p>
        </p:txBody>
      </p:sp>
      <p:sp>
        <p:nvSpPr>
          <p:cNvPr id="14" name="object 14"/>
          <p:cNvSpPr txBox="1"/>
          <p:nvPr/>
        </p:nvSpPr>
        <p:spPr>
          <a:xfrm>
            <a:off x="5652124" y="5302231"/>
            <a:ext cx="2922116" cy="836588"/>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spc="-32" dirty="0" smtClean="0">
                <a:solidFill>
                  <a:srgbClr val="224F77"/>
                </a:solidFill>
                <a:latin typeface="Arial"/>
                <a:cs typeface="Arial"/>
              </a:rPr>
              <a:t>С</a:t>
            </a:r>
            <a:r>
              <a:rPr sz="1200" dirty="0" smtClean="0">
                <a:solidFill>
                  <a:srgbClr val="224F77"/>
                </a:solidFill>
                <a:latin typeface="Arial"/>
                <a:cs typeface="Arial"/>
              </a:rPr>
              <a:t>ЛУЖИ</a:t>
            </a:r>
            <a:r>
              <a:rPr sz="1200" spc="-28" dirty="0" smtClean="0">
                <a:solidFill>
                  <a:srgbClr val="224F77"/>
                </a:solidFill>
                <a:latin typeface="Arial"/>
                <a:cs typeface="Arial"/>
              </a:rPr>
              <a:t>В</a:t>
            </a:r>
            <a:r>
              <a:rPr sz="1200" dirty="0" smtClean="0">
                <a:solidFill>
                  <a:srgbClr val="224F77"/>
                </a:solidFill>
                <a:latin typeface="Arial"/>
                <a:cs typeface="Arial"/>
              </a:rPr>
              <a:t>АНИЕ  </a:t>
            </a:r>
            <a:r>
              <a:rPr sz="1200" spc="-4" dirty="0" smtClean="0">
                <a:solidFill>
                  <a:srgbClr val="224F77"/>
                </a:solidFill>
                <a:latin typeface="Arial"/>
                <a:cs typeface="Arial"/>
              </a:rPr>
              <a:t>М</a:t>
            </a:r>
            <a:r>
              <a:rPr sz="1200" dirty="0" smtClean="0">
                <a:solidFill>
                  <a:srgbClr val="224F77"/>
                </a:solidFill>
                <a:latin typeface="Arial"/>
                <a:cs typeface="Arial"/>
              </a:rPr>
              <a:t>УНИЦИП</a:t>
            </a:r>
            <a:r>
              <a:rPr sz="1200" spc="20" dirty="0" smtClean="0">
                <a:solidFill>
                  <a:srgbClr val="224F77"/>
                </a:solidFill>
                <a:latin typeface="Arial"/>
                <a:cs typeface="Arial"/>
              </a:rPr>
              <a:t>А</a:t>
            </a:r>
            <a:r>
              <a:rPr sz="1200" dirty="0" smtClean="0">
                <a:solidFill>
                  <a:srgbClr val="224F77"/>
                </a:solidFill>
                <a:latin typeface="Arial"/>
                <a:cs typeface="Arial"/>
              </a:rPr>
              <a:t>ЛЬНО</a:t>
            </a:r>
            <a:r>
              <a:rPr sz="1200" spc="-61" dirty="0" smtClean="0">
                <a:solidFill>
                  <a:srgbClr val="224F77"/>
                </a:solidFill>
                <a:latin typeface="Arial"/>
                <a:cs typeface="Arial"/>
              </a:rPr>
              <a:t>Г</a:t>
            </a:r>
            <a:r>
              <a:rPr sz="1200" dirty="0" smtClean="0">
                <a:solidFill>
                  <a:srgbClr val="224F77"/>
                </a:solidFill>
                <a:latin typeface="Arial"/>
                <a:cs typeface="Arial"/>
              </a:rPr>
              <a:t>О Д</a:t>
            </a:r>
            <a:r>
              <a:rPr sz="1200" spc="-8" dirty="0" smtClean="0">
                <a:solidFill>
                  <a:srgbClr val="224F77"/>
                </a:solidFill>
                <a:latin typeface="Arial"/>
                <a:cs typeface="Arial"/>
              </a:rPr>
              <a:t>О</a:t>
            </a:r>
            <a:r>
              <a:rPr sz="1200" dirty="0" smtClean="0">
                <a:solidFill>
                  <a:srgbClr val="224F77"/>
                </a:solidFill>
                <a:latin typeface="Arial"/>
                <a:cs typeface="Arial"/>
              </a:rPr>
              <a:t>Л</a:t>
            </a:r>
            <a:r>
              <a:rPr sz="1200" spc="-73" dirty="0" smtClean="0">
                <a:solidFill>
                  <a:srgbClr val="224F77"/>
                </a:solidFill>
                <a:latin typeface="Arial"/>
                <a:cs typeface="Arial"/>
              </a:rPr>
              <a:t>Г</a:t>
            </a:r>
            <a:r>
              <a:rPr sz="1200" dirty="0" smtClean="0">
                <a:solidFill>
                  <a:srgbClr val="224F77"/>
                </a:solidFill>
                <a:latin typeface="Arial"/>
                <a:cs typeface="Arial"/>
              </a:rPr>
              <a:t>А</a:t>
            </a:r>
            <a:endParaRPr sz="1200" dirty="0">
              <a:latin typeface="Arial"/>
              <a:cs typeface="Arial"/>
            </a:endParaRPr>
          </a:p>
          <a:p>
            <a:pPr>
              <a:lnSpc>
                <a:spcPts val="606"/>
              </a:lnSpc>
              <a:spcBef>
                <a:spcPts val="23"/>
              </a:spcBef>
            </a:pPr>
            <a:endParaRPr sz="1200" dirty="0"/>
          </a:p>
          <a:p>
            <a:pPr marL="10257"/>
            <a:r>
              <a:rPr sz="1200" spc="-4" dirty="0" smtClean="0">
                <a:solidFill>
                  <a:srgbClr val="224F77"/>
                </a:solidFill>
                <a:latin typeface="Arial"/>
                <a:cs typeface="Arial"/>
              </a:rPr>
              <a:t>М</a:t>
            </a:r>
            <a:r>
              <a:rPr sz="1200" dirty="0" smtClean="0">
                <a:solidFill>
                  <a:srgbClr val="224F77"/>
                </a:solidFill>
                <a:latin typeface="Arial"/>
                <a:cs typeface="Arial"/>
              </a:rPr>
              <a:t>ЕЖБ</a:t>
            </a:r>
            <a:r>
              <a:rPr sz="1200" spc="-40" dirty="0" smtClean="0">
                <a:solidFill>
                  <a:srgbClr val="224F77"/>
                </a:solidFill>
                <a:latin typeface="Arial"/>
                <a:cs typeface="Arial"/>
              </a:rPr>
              <a:t>Ю</a:t>
            </a:r>
            <a:r>
              <a:rPr sz="1200" dirty="0" smtClean="0">
                <a:solidFill>
                  <a:srgbClr val="224F77"/>
                </a:solidFill>
                <a:latin typeface="Arial"/>
                <a:cs typeface="Arial"/>
              </a:rPr>
              <a:t>ДЖЕ</a:t>
            </a:r>
            <a:r>
              <a:rPr sz="1200" spc="4" dirty="0" smtClean="0">
                <a:solidFill>
                  <a:srgbClr val="224F77"/>
                </a:solidFill>
                <a:latin typeface="Arial"/>
                <a:cs typeface="Arial"/>
              </a:rPr>
              <a:t>Т</a:t>
            </a:r>
            <a:r>
              <a:rPr sz="1200" dirty="0" smtClean="0">
                <a:solidFill>
                  <a:srgbClr val="224F77"/>
                </a:solidFill>
                <a:latin typeface="Arial"/>
                <a:cs typeface="Arial"/>
              </a:rPr>
              <a:t>НЫЕ</a:t>
            </a:r>
            <a:endParaRPr sz="1200" dirty="0">
              <a:latin typeface="Arial"/>
              <a:cs typeface="Arial"/>
            </a:endParaRPr>
          </a:p>
          <a:p>
            <a:pPr marL="10257"/>
            <a:r>
              <a:rPr sz="1200" spc="4" dirty="0" smtClean="0">
                <a:solidFill>
                  <a:srgbClr val="224F77"/>
                </a:solidFill>
                <a:latin typeface="Arial"/>
                <a:cs typeface="Arial"/>
              </a:rPr>
              <a:t>Т</a:t>
            </a:r>
            <a:r>
              <a:rPr sz="1200" spc="-69" dirty="0" smtClean="0">
                <a:solidFill>
                  <a:srgbClr val="224F77"/>
                </a:solidFill>
                <a:latin typeface="Arial"/>
                <a:cs typeface="Arial"/>
              </a:rPr>
              <a:t>Р</a:t>
            </a:r>
            <a:r>
              <a:rPr sz="1200" dirty="0" smtClean="0">
                <a:solidFill>
                  <a:srgbClr val="224F77"/>
                </a:solidFill>
                <a:latin typeface="Arial"/>
                <a:cs typeface="Arial"/>
              </a:rPr>
              <a:t>АН</a:t>
            </a:r>
            <a:r>
              <a:rPr sz="1200" spc="-8" dirty="0" smtClean="0">
                <a:solidFill>
                  <a:srgbClr val="224F77"/>
                </a:solidFill>
                <a:latin typeface="Arial"/>
                <a:cs typeface="Arial"/>
              </a:rPr>
              <a:t>С</a:t>
            </a:r>
            <a:r>
              <a:rPr sz="1200" dirty="0" smtClean="0">
                <a:solidFill>
                  <a:srgbClr val="224F77"/>
                </a:solidFill>
                <a:latin typeface="Arial"/>
                <a:cs typeface="Arial"/>
              </a:rPr>
              <a:t>ФЕ</a:t>
            </a:r>
            <a:r>
              <a:rPr sz="1200" spc="-40" dirty="0" smtClean="0">
                <a:solidFill>
                  <a:srgbClr val="224F77"/>
                </a:solidFill>
                <a:latin typeface="Arial"/>
                <a:cs typeface="Arial"/>
              </a:rPr>
              <a:t>Р</a:t>
            </a:r>
            <a:r>
              <a:rPr sz="1200" spc="4" dirty="0" smtClean="0">
                <a:solidFill>
                  <a:srgbClr val="224F77"/>
                </a:solidFill>
                <a:latin typeface="Arial"/>
                <a:cs typeface="Arial"/>
              </a:rPr>
              <a:t>Т</a:t>
            </a:r>
            <a:r>
              <a:rPr sz="1200" dirty="0" smtClean="0">
                <a:solidFill>
                  <a:srgbClr val="224F77"/>
                </a:solidFill>
                <a:latin typeface="Arial"/>
                <a:cs typeface="Arial"/>
              </a:rPr>
              <a:t>Ы</a:t>
            </a:r>
            <a:endParaRPr sz="1200" dirty="0">
              <a:latin typeface="Arial"/>
              <a:cs typeface="Arial"/>
            </a:endParaRPr>
          </a:p>
        </p:txBody>
      </p:sp>
      <p:sp>
        <p:nvSpPr>
          <p:cNvPr id="15" name="object 15"/>
          <p:cNvSpPr/>
          <p:nvPr/>
        </p:nvSpPr>
        <p:spPr>
          <a:xfrm>
            <a:off x="992493" y="2577826"/>
            <a:ext cx="395655" cy="567561"/>
          </a:xfrm>
          <a:prstGeom prst="rect">
            <a:avLst/>
          </a:prstGeom>
          <a:blipFill>
            <a:blip r:embed="rId3" cstate="print"/>
            <a:stretch>
              <a:fillRect/>
            </a:stretch>
          </a:blipFill>
        </p:spPr>
        <p:txBody>
          <a:bodyPr wrap="square" lIns="0" tIns="0" rIns="0" bIns="0" rtlCol="0">
            <a:noAutofit/>
          </a:bodyPr>
          <a:lstStyle/>
          <a:p>
            <a:endParaRPr/>
          </a:p>
        </p:txBody>
      </p:sp>
      <p:sp>
        <p:nvSpPr>
          <p:cNvPr id="16" name="object 16"/>
          <p:cNvSpPr/>
          <p:nvPr/>
        </p:nvSpPr>
        <p:spPr>
          <a:xfrm>
            <a:off x="692006" y="3182809"/>
            <a:ext cx="568159" cy="461631"/>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738361" y="3712800"/>
            <a:ext cx="552591" cy="486962"/>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697505" y="4293021"/>
            <a:ext cx="748120" cy="485186"/>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589219" y="4700160"/>
            <a:ext cx="773723" cy="541931"/>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662963" y="5445246"/>
            <a:ext cx="703385" cy="403663"/>
          </a:xfrm>
          <a:prstGeom prst="rect">
            <a:avLst/>
          </a:prstGeom>
          <a:blipFill>
            <a:blip r:embed="rId8" cstate="print"/>
            <a:stretch>
              <a:fillRect/>
            </a:stretch>
          </a:blipFill>
        </p:spPr>
        <p:txBody>
          <a:bodyPr wrap="square" lIns="0" tIns="0" rIns="0" bIns="0" rtlCol="0">
            <a:noAutofit/>
          </a:bodyPr>
          <a:lstStyle/>
          <a:p>
            <a:endParaRPr/>
          </a:p>
        </p:txBody>
      </p:sp>
      <p:sp>
        <p:nvSpPr>
          <p:cNvPr id="23" name="object 23"/>
          <p:cNvSpPr/>
          <p:nvPr/>
        </p:nvSpPr>
        <p:spPr>
          <a:xfrm>
            <a:off x="4499994" y="2708503"/>
            <a:ext cx="881000" cy="598044"/>
          </a:xfrm>
          <a:prstGeom prst="rect">
            <a:avLst/>
          </a:prstGeom>
          <a:blipFill>
            <a:blip r:embed="rId9" cstate="print"/>
            <a:stretch>
              <a:fillRect/>
            </a:stretch>
          </a:blipFill>
        </p:spPr>
        <p:txBody>
          <a:bodyPr wrap="square" lIns="0" tIns="0" rIns="0" bIns="0" rtlCol="0">
            <a:noAutofit/>
          </a:bodyPr>
          <a:lstStyle/>
          <a:p>
            <a:endParaRPr/>
          </a:p>
        </p:txBody>
      </p:sp>
      <p:sp>
        <p:nvSpPr>
          <p:cNvPr id="24" name="object 24"/>
          <p:cNvSpPr/>
          <p:nvPr/>
        </p:nvSpPr>
        <p:spPr>
          <a:xfrm>
            <a:off x="4572004" y="3212560"/>
            <a:ext cx="693513" cy="485775"/>
          </a:xfrm>
          <a:prstGeom prst="rect">
            <a:avLst/>
          </a:prstGeom>
          <a:blipFill>
            <a:blip r:embed="rId10" cstate="print"/>
            <a:stretch>
              <a:fillRect/>
            </a:stretch>
          </a:blipFill>
        </p:spPr>
        <p:txBody>
          <a:bodyPr wrap="square" lIns="0" tIns="0" rIns="0" bIns="0" rtlCol="0">
            <a:noAutofit/>
          </a:bodyPr>
          <a:lstStyle/>
          <a:p>
            <a:endParaRPr/>
          </a:p>
        </p:txBody>
      </p:sp>
      <p:sp>
        <p:nvSpPr>
          <p:cNvPr id="25" name="object 25"/>
          <p:cNvSpPr/>
          <p:nvPr/>
        </p:nvSpPr>
        <p:spPr>
          <a:xfrm>
            <a:off x="4572002" y="3716615"/>
            <a:ext cx="708237" cy="508186"/>
          </a:xfrm>
          <a:prstGeom prst="rect">
            <a:avLst/>
          </a:prstGeom>
          <a:blipFill>
            <a:blip r:embed="rId11" cstate="print"/>
            <a:stretch>
              <a:fillRect/>
            </a:stretch>
          </a:blipFill>
        </p:spPr>
        <p:txBody>
          <a:bodyPr wrap="square" lIns="0" tIns="0" rIns="0" bIns="0" rtlCol="0">
            <a:noAutofit/>
          </a:bodyPr>
          <a:lstStyle/>
          <a:p>
            <a:endParaRPr/>
          </a:p>
        </p:txBody>
      </p:sp>
      <p:sp>
        <p:nvSpPr>
          <p:cNvPr id="26" name="object 26"/>
          <p:cNvSpPr/>
          <p:nvPr/>
        </p:nvSpPr>
        <p:spPr>
          <a:xfrm>
            <a:off x="4644011" y="4292681"/>
            <a:ext cx="773723" cy="381437"/>
          </a:xfrm>
          <a:prstGeom prst="rect">
            <a:avLst/>
          </a:prstGeom>
          <a:blipFill>
            <a:blip r:embed="rId12" cstate="print"/>
            <a:stretch>
              <a:fillRect/>
            </a:stretch>
          </a:blipFill>
        </p:spPr>
        <p:txBody>
          <a:bodyPr wrap="square" lIns="0" tIns="0" rIns="0" bIns="0" rtlCol="0">
            <a:noAutofit/>
          </a:bodyPr>
          <a:lstStyle/>
          <a:p>
            <a:endParaRPr/>
          </a:p>
        </p:txBody>
      </p:sp>
      <p:sp>
        <p:nvSpPr>
          <p:cNvPr id="27" name="object 27"/>
          <p:cNvSpPr/>
          <p:nvPr/>
        </p:nvSpPr>
        <p:spPr>
          <a:xfrm>
            <a:off x="4499996" y="4724729"/>
            <a:ext cx="800100" cy="451889"/>
          </a:xfrm>
          <a:prstGeom prst="rect">
            <a:avLst/>
          </a:prstGeom>
          <a:blipFill>
            <a:blip r:embed="rId13" cstate="print"/>
            <a:stretch>
              <a:fillRect/>
            </a:stretch>
          </a:blipFill>
        </p:spPr>
        <p:txBody>
          <a:bodyPr wrap="square" lIns="0" tIns="0" rIns="0" bIns="0" rtlCol="0">
            <a:noAutofit/>
          </a:bodyPr>
          <a:lstStyle/>
          <a:p>
            <a:endParaRPr/>
          </a:p>
        </p:txBody>
      </p:sp>
      <p:sp>
        <p:nvSpPr>
          <p:cNvPr id="28" name="object 28"/>
          <p:cNvSpPr/>
          <p:nvPr/>
        </p:nvSpPr>
        <p:spPr>
          <a:xfrm>
            <a:off x="4644011" y="5804847"/>
            <a:ext cx="844063" cy="458624"/>
          </a:xfrm>
          <a:prstGeom prst="rect">
            <a:avLst/>
          </a:prstGeom>
          <a:blipFill>
            <a:blip r:embed="rId14" cstate="print"/>
            <a:stretch>
              <a:fillRect/>
            </a:stretch>
          </a:blipFill>
        </p:spPr>
        <p:txBody>
          <a:bodyPr wrap="square" lIns="0" tIns="0" rIns="0" bIns="0" rtlCol="0">
            <a:noAutofit/>
          </a:bodyPr>
          <a:lstStyle/>
          <a:p>
            <a:endParaRPr/>
          </a:p>
        </p:txBody>
      </p:sp>
      <p:sp>
        <p:nvSpPr>
          <p:cNvPr id="29" name="object 29"/>
          <p:cNvSpPr/>
          <p:nvPr/>
        </p:nvSpPr>
        <p:spPr>
          <a:xfrm>
            <a:off x="4716020" y="5228785"/>
            <a:ext cx="647759" cy="526299"/>
          </a:xfrm>
          <a:prstGeom prst="rect">
            <a:avLst/>
          </a:prstGeom>
          <a:blipFill>
            <a:blip r:embed="rId15" cstate="print"/>
            <a:stretch>
              <a:fillRect/>
            </a:stretch>
          </a:blipFill>
        </p:spPr>
        <p:txBody>
          <a:bodyPr wrap="square" lIns="0" tIns="0" rIns="0" bIns="0" rtlCol="0">
            <a:noAutofit/>
          </a:bodyPr>
          <a:lstStyle/>
          <a:p>
            <a:endParaRPr/>
          </a:p>
        </p:txBody>
      </p:sp>
      <p:sp>
        <p:nvSpPr>
          <p:cNvPr id="30" name="object 30"/>
          <p:cNvSpPr/>
          <p:nvPr/>
        </p:nvSpPr>
        <p:spPr>
          <a:xfrm>
            <a:off x="872415" y="4215889"/>
            <a:ext cx="667699" cy="408807"/>
          </a:xfrm>
          <a:prstGeom prst="rect">
            <a:avLst/>
          </a:prstGeom>
          <a:blipFill>
            <a:blip r:embed="rId16" cstate="print"/>
            <a:stretch>
              <a:fillRect/>
            </a:stretch>
          </a:blipFill>
        </p:spPr>
        <p:txBody>
          <a:bodyPr wrap="square" lIns="0" tIns="0" rIns="0" bIns="0" rtlCol="0">
            <a:noAutofit/>
          </a:bodyPr>
          <a:lstStyle/>
          <a:p>
            <a:endParaRPr/>
          </a:p>
        </p:txBody>
      </p:sp>
      <p:sp>
        <p:nvSpPr>
          <p:cNvPr id="35" name="object 35"/>
          <p:cNvSpPr/>
          <p:nvPr/>
        </p:nvSpPr>
        <p:spPr>
          <a:xfrm>
            <a:off x="4323005" y="640434"/>
            <a:ext cx="482521" cy="412534"/>
          </a:xfrm>
          <a:prstGeom prst="rect">
            <a:avLst/>
          </a:prstGeom>
          <a:blipFill>
            <a:blip r:embed="rId17" cstate="print"/>
            <a:stretch>
              <a:fillRect/>
            </a:stretch>
          </a:blipFill>
        </p:spPr>
        <p:txBody>
          <a:bodyPr wrap="square" lIns="0" tIns="0" rIns="0" bIns="0" rtlCol="0">
            <a:noAutofit/>
          </a:bodyPr>
          <a:lstStyle/>
          <a:p>
            <a:endParaRPr/>
          </a:p>
        </p:txBody>
      </p:sp>
      <p:sp>
        <p:nvSpPr>
          <p:cNvPr id="37" name="object 37"/>
          <p:cNvSpPr/>
          <p:nvPr/>
        </p:nvSpPr>
        <p:spPr>
          <a:xfrm>
            <a:off x="5870448" y="640434"/>
            <a:ext cx="396709" cy="412534"/>
          </a:xfrm>
          <a:prstGeom prst="rect">
            <a:avLst/>
          </a:prstGeom>
          <a:blipFill>
            <a:blip r:embed="rId18" cstate="print"/>
            <a:stretch>
              <a:fillRect/>
            </a:stretch>
          </a:blipFill>
        </p:spPr>
        <p:txBody>
          <a:bodyPr wrap="square" lIns="0" tIns="0" rIns="0" bIns="0" rtlCol="0">
            <a:noAutofit/>
          </a:bodyPr>
          <a:lstStyle/>
          <a:p>
            <a:endParaRPr/>
          </a:p>
        </p:txBody>
      </p:sp>
      <p:sp>
        <p:nvSpPr>
          <p:cNvPr id="39" name="object 39"/>
          <p:cNvSpPr/>
          <p:nvPr/>
        </p:nvSpPr>
        <p:spPr>
          <a:xfrm>
            <a:off x="2869812" y="861999"/>
            <a:ext cx="392489" cy="412534"/>
          </a:xfrm>
          <a:prstGeom prst="rect">
            <a:avLst/>
          </a:prstGeom>
          <a:blipFill>
            <a:blip r:embed="rId19" cstate="print"/>
            <a:stretch>
              <a:fillRect/>
            </a:stretch>
          </a:blipFill>
        </p:spPr>
        <p:txBody>
          <a:bodyPr wrap="square" lIns="0" tIns="0" rIns="0" bIns="0" rtlCol="0">
            <a:noAutofit/>
          </a:bodyPr>
          <a:lstStyle/>
          <a:p>
            <a:endParaRPr/>
          </a:p>
        </p:txBody>
      </p:sp>
      <p:sp>
        <p:nvSpPr>
          <p:cNvPr id="41" name="object 41"/>
          <p:cNvSpPr/>
          <p:nvPr/>
        </p:nvSpPr>
        <p:spPr>
          <a:xfrm>
            <a:off x="4384900" y="861999"/>
            <a:ext cx="398115" cy="412534"/>
          </a:xfrm>
          <a:prstGeom prst="rect">
            <a:avLst/>
          </a:prstGeom>
          <a:blipFill>
            <a:blip r:embed="rId18" cstate="print"/>
            <a:stretch>
              <a:fillRect/>
            </a:stretch>
          </a:blipFill>
        </p:spPr>
        <p:txBody>
          <a:bodyPr wrap="square" lIns="0" tIns="0" rIns="0" bIns="0" rtlCol="0">
            <a:noAutofit/>
          </a:bodyPr>
          <a:lstStyle/>
          <a:p>
            <a:endParaRPr/>
          </a:p>
        </p:txBody>
      </p:sp>
      <p:sp>
        <p:nvSpPr>
          <p:cNvPr id="49" name="object 49"/>
          <p:cNvSpPr txBox="1"/>
          <p:nvPr/>
        </p:nvSpPr>
        <p:spPr>
          <a:xfrm>
            <a:off x="357158" y="1071546"/>
            <a:ext cx="8001056" cy="1571635"/>
          </a:xfrm>
          <a:prstGeom prst="rect">
            <a:avLst/>
          </a:prstGeom>
        </p:spPr>
        <p:txBody>
          <a:bodyPr vert="horz" wrap="square" lIns="0" tIns="0" rIns="0" bIns="0" rtlCol="0">
            <a:noAutofit/>
          </a:bodyPr>
          <a:lstStyle/>
          <a:p>
            <a:pPr marL="10257" marR="10257" indent="120514" algn="just"/>
            <a:r>
              <a:rPr sz="1600" b="1" dirty="0" smtClean="0">
                <a:solidFill>
                  <a:srgbClr val="224F77"/>
                </a:solidFill>
                <a:latin typeface="Arial"/>
                <a:cs typeface="Arial"/>
              </a:rPr>
              <a:t>Ф</a:t>
            </a:r>
            <a:r>
              <a:rPr sz="1600" b="1" spc="-4" dirty="0" smtClean="0">
                <a:solidFill>
                  <a:srgbClr val="224F77"/>
                </a:solidFill>
                <a:latin typeface="Arial"/>
                <a:cs typeface="Arial"/>
              </a:rPr>
              <a:t>о</a:t>
            </a:r>
            <a:r>
              <a:rPr sz="1600" b="1" spc="-36" dirty="0" smtClean="0">
                <a:solidFill>
                  <a:srgbClr val="224F77"/>
                </a:solidFill>
                <a:latin typeface="Arial"/>
                <a:cs typeface="Arial"/>
              </a:rPr>
              <a:t>р</a:t>
            </a:r>
            <a:r>
              <a:rPr sz="1600" b="1" dirty="0" smtClean="0">
                <a:solidFill>
                  <a:srgbClr val="224F77"/>
                </a:solidFill>
                <a:latin typeface="Arial"/>
                <a:cs typeface="Arial"/>
              </a:rPr>
              <a:t>ми</a:t>
            </a:r>
            <a:r>
              <a:rPr sz="1600" b="1" spc="-8" dirty="0" smtClean="0">
                <a:solidFill>
                  <a:srgbClr val="224F77"/>
                </a:solidFill>
                <a:latin typeface="Arial"/>
                <a:cs typeface="Arial"/>
              </a:rPr>
              <a:t>ро</a:t>
            </a:r>
            <a:r>
              <a:rPr sz="1600" b="1" spc="-20" dirty="0" smtClean="0">
                <a:solidFill>
                  <a:srgbClr val="224F77"/>
                </a:solidFill>
                <a:latin typeface="Arial"/>
                <a:cs typeface="Arial"/>
              </a:rPr>
              <a:t>в</a:t>
            </a:r>
            <a:r>
              <a:rPr sz="1600" b="1" dirty="0" smtClean="0">
                <a:solidFill>
                  <a:srgbClr val="224F77"/>
                </a:solidFill>
                <a:latin typeface="Arial"/>
                <a:cs typeface="Arial"/>
              </a:rPr>
              <a:t>ан</a:t>
            </a:r>
            <a:r>
              <a:rPr sz="1600" b="1" spc="-8" dirty="0" smtClean="0">
                <a:solidFill>
                  <a:srgbClr val="224F77"/>
                </a:solidFill>
                <a:latin typeface="Arial"/>
                <a:cs typeface="Arial"/>
              </a:rPr>
              <a:t>и</a:t>
            </a:r>
            <a:r>
              <a:rPr sz="1600" b="1" dirty="0" smtClean="0">
                <a:solidFill>
                  <a:srgbClr val="224F77"/>
                </a:solidFill>
                <a:latin typeface="Arial"/>
                <a:cs typeface="Arial"/>
              </a:rPr>
              <a:t>е    </a:t>
            </a:r>
            <a:r>
              <a:rPr sz="1600" b="1" spc="-137" dirty="0" smtClean="0">
                <a:solidFill>
                  <a:srgbClr val="224F77"/>
                </a:solidFill>
                <a:latin typeface="Arial"/>
                <a:cs typeface="Arial"/>
              </a:rPr>
              <a:t> </a:t>
            </a:r>
            <a:r>
              <a:rPr sz="1600" b="1" spc="-8"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24"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о</a:t>
            </a:r>
            <a:r>
              <a:rPr sz="1600" b="1" dirty="0" smtClean="0">
                <a:solidFill>
                  <a:srgbClr val="224F77"/>
                </a:solidFill>
                <a:latin typeface="Arial"/>
                <a:cs typeface="Arial"/>
              </a:rPr>
              <a:t>в    </a:t>
            </a:r>
            <a:r>
              <a:rPr sz="1600" b="1" spc="-137" dirty="0" smtClean="0">
                <a:solidFill>
                  <a:srgbClr val="224F77"/>
                </a:solidFill>
                <a:latin typeface="Arial"/>
                <a:cs typeface="Arial"/>
              </a:rPr>
              <a:t> </a:t>
            </a:r>
            <a:r>
              <a:rPr sz="1600" b="1" spc="-24" dirty="0" smtClean="0">
                <a:solidFill>
                  <a:srgbClr val="224F77"/>
                </a:solidFill>
                <a:latin typeface="Arial"/>
                <a:cs typeface="Arial"/>
              </a:rPr>
              <a:t>о</a:t>
            </a:r>
            <a:r>
              <a:rPr sz="1600" b="1" spc="-12" dirty="0" smtClean="0">
                <a:solidFill>
                  <a:srgbClr val="224F77"/>
                </a:solidFill>
                <a:latin typeface="Arial"/>
                <a:cs typeface="Arial"/>
              </a:rPr>
              <a:t>с</a:t>
            </a:r>
            <a:r>
              <a:rPr sz="1600" b="1" spc="-24" dirty="0" smtClean="0">
                <a:solidFill>
                  <a:srgbClr val="224F77"/>
                </a:solidFill>
                <a:latin typeface="Arial"/>
                <a:cs typeface="Arial"/>
              </a:rPr>
              <a:t>у</a:t>
            </a:r>
            <a:r>
              <a:rPr sz="1600" b="1" spc="8" dirty="0" smtClean="0">
                <a:solidFill>
                  <a:srgbClr val="224F77"/>
                </a:solidFill>
                <a:latin typeface="Arial"/>
                <a:cs typeface="Arial"/>
              </a:rPr>
              <a:t>щ</a:t>
            </a:r>
            <a:r>
              <a:rPr sz="1600" b="1" spc="-24" dirty="0" smtClean="0">
                <a:solidFill>
                  <a:srgbClr val="224F77"/>
                </a:solidFill>
                <a:latin typeface="Arial"/>
                <a:cs typeface="Arial"/>
              </a:rPr>
              <a:t>е</a:t>
            </a:r>
            <a:r>
              <a:rPr sz="1600" b="1" dirty="0" smtClean="0">
                <a:solidFill>
                  <a:srgbClr val="224F77"/>
                </a:solidFill>
                <a:latin typeface="Arial"/>
                <a:cs typeface="Arial"/>
              </a:rPr>
              <a:t>с</a:t>
            </a:r>
            <a:r>
              <a:rPr sz="1600" b="1" spc="-4" dirty="0" smtClean="0">
                <a:solidFill>
                  <a:srgbClr val="224F77"/>
                </a:solidFill>
                <a:latin typeface="Arial"/>
                <a:cs typeface="Arial"/>
              </a:rPr>
              <a:t>т</a:t>
            </a:r>
            <a:r>
              <a:rPr sz="1600" b="1" spc="-20" dirty="0" smtClean="0">
                <a:solidFill>
                  <a:srgbClr val="224F77"/>
                </a:solidFill>
                <a:latin typeface="Arial"/>
                <a:cs typeface="Arial"/>
              </a:rPr>
              <a:t>в</a:t>
            </a:r>
            <a:r>
              <a:rPr sz="1600" b="1" dirty="0" smtClean="0">
                <a:solidFill>
                  <a:srgbClr val="224F77"/>
                </a:solidFill>
                <a:latin typeface="Arial"/>
                <a:cs typeface="Arial"/>
              </a:rPr>
              <a:t>л</a:t>
            </a:r>
            <a:r>
              <a:rPr sz="1600" b="1" spc="-8" dirty="0" smtClean="0">
                <a:solidFill>
                  <a:srgbClr val="224F77"/>
                </a:solidFill>
                <a:latin typeface="Arial"/>
                <a:cs typeface="Arial"/>
              </a:rPr>
              <a:t>я</a:t>
            </a:r>
            <a:r>
              <a:rPr sz="1600" b="1" spc="-12" dirty="0" smtClean="0">
                <a:solidFill>
                  <a:srgbClr val="224F77"/>
                </a:solidFill>
                <a:latin typeface="Arial"/>
                <a:cs typeface="Arial"/>
              </a:rPr>
              <a:t>е</a:t>
            </a:r>
            <a:r>
              <a:rPr sz="1600" b="1" spc="-32" dirty="0" smtClean="0">
                <a:solidFill>
                  <a:srgbClr val="224F77"/>
                </a:solidFill>
                <a:latin typeface="Arial"/>
                <a:cs typeface="Arial"/>
              </a:rPr>
              <a:t>т</a:t>
            </a:r>
            <a:r>
              <a:rPr sz="1600" b="1" dirty="0" smtClean="0">
                <a:solidFill>
                  <a:srgbClr val="224F77"/>
                </a:solidFill>
                <a:latin typeface="Arial"/>
                <a:cs typeface="Arial"/>
              </a:rPr>
              <a:t>ся    </a:t>
            </a:r>
            <a:r>
              <a:rPr sz="1600" b="1" spc="-129" dirty="0" smtClean="0">
                <a:solidFill>
                  <a:srgbClr val="224F77"/>
                </a:solidFill>
                <a:latin typeface="Arial"/>
                <a:cs typeface="Arial"/>
              </a:rPr>
              <a:t> </a:t>
            </a:r>
            <a:r>
              <a:rPr sz="1600" b="1" dirty="0" smtClean="0">
                <a:solidFill>
                  <a:srgbClr val="224F77"/>
                </a:solidFill>
                <a:latin typeface="Arial"/>
                <a:cs typeface="Arial"/>
              </a:rPr>
              <a:t>в    </a:t>
            </a:r>
            <a:r>
              <a:rPr sz="1600" b="1" spc="-129" dirty="0" smtClean="0">
                <a:solidFill>
                  <a:srgbClr val="224F77"/>
                </a:solidFill>
                <a:latin typeface="Arial"/>
                <a:cs typeface="Arial"/>
              </a:rPr>
              <a:t> </a:t>
            </a:r>
            <a:r>
              <a:rPr sz="1600" b="1" dirty="0" smtClean="0">
                <a:solidFill>
                  <a:srgbClr val="224F77"/>
                </a:solidFill>
                <a:latin typeface="Arial"/>
                <a:cs typeface="Arial"/>
              </a:rPr>
              <a:t>с</a:t>
            </a:r>
            <a:r>
              <a:rPr sz="1600" b="1" spc="-8" dirty="0" smtClean="0">
                <a:solidFill>
                  <a:srgbClr val="224F77"/>
                </a:solidFill>
                <a:latin typeface="Arial"/>
                <a:cs typeface="Arial"/>
              </a:rPr>
              <a:t>о</a:t>
            </a:r>
            <a:r>
              <a:rPr sz="1600" b="1" spc="-36" dirty="0" smtClean="0">
                <a:solidFill>
                  <a:srgbClr val="224F77"/>
                </a:solidFill>
                <a:latin typeface="Arial"/>
                <a:cs typeface="Arial"/>
              </a:rPr>
              <a:t>о</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12" dirty="0" smtClean="0">
                <a:solidFill>
                  <a:srgbClr val="224F77"/>
                </a:solidFill>
                <a:latin typeface="Arial"/>
                <a:cs typeface="Arial"/>
              </a:rPr>
              <a:t>е</a:t>
            </a:r>
            <a:r>
              <a:rPr sz="1600" b="1" spc="-32" dirty="0" smtClean="0">
                <a:solidFill>
                  <a:srgbClr val="224F77"/>
                </a:solidFill>
                <a:latin typeface="Arial"/>
                <a:cs typeface="Arial"/>
              </a:rPr>
              <a:t>т</a:t>
            </a:r>
            <a:r>
              <a:rPr sz="1600" b="1" spc="4" dirty="0" smtClean="0">
                <a:solidFill>
                  <a:srgbClr val="224F77"/>
                </a:solidFill>
                <a:latin typeface="Arial"/>
                <a:cs typeface="Arial"/>
              </a:rPr>
              <a:t>с</a:t>
            </a:r>
            <a:r>
              <a:rPr sz="1600" b="1" spc="-16" dirty="0" smtClean="0">
                <a:solidFill>
                  <a:srgbClr val="224F77"/>
                </a:solidFill>
                <a:latin typeface="Arial"/>
                <a:cs typeface="Arial"/>
              </a:rPr>
              <a:t>т</a:t>
            </a:r>
            <a:r>
              <a:rPr sz="1600" b="1" dirty="0" smtClean="0">
                <a:solidFill>
                  <a:srgbClr val="224F77"/>
                </a:solidFill>
                <a:latin typeface="Arial"/>
                <a:cs typeface="Arial"/>
              </a:rPr>
              <a:t>вии    </a:t>
            </a:r>
            <a:r>
              <a:rPr sz="1600" b="1" spc="-117" dirty="0" smtClean="0">
                <a:solidFill>
                  <a:srgbClr val="224F77"/>
                </a:solidFill>
                <a:latin typeface="Arial"/>
                <a:cs typeface="Arial"/>
              </a:rPr>
              <a:t> </a:t>
            </a:r>
            <a:r>
              <a:rPr sz="1600" b="1" dirty="0" smtClean="0">
                <a:solidFill>
                  <a:srgbClr val="224F77"/>
                </a:solidFill>
                <a:latin typeface="Arial"/>
                <a:cs typeface="Arial"/>
              </a:rPr>
              <a:t>с </a:t>
            </a:r>
            <a:r>
              <a:rPr sz="1600" b="1" spc="-8"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24" dirty="0" smtClean="0">
                <a:solidFill>
                  <a:srgbClr val="224F77"/>
                </a:solidFill>
                <a:latin typeface="Arial"/>
                <a:cs typeface="Arial"/>
              </a:rPr>
              <a:t>о</a:t>
            </a:r>
            <a:r>
              <a:rPr sz="1600" b="1" dirty="0" smtClean="0">
                <a:solidFill>
                  <a:srgbClr val="224F77"/>
                </a:solidFill>
                <a:latin typeface="Arial"/>
                <a:cs typeface="Arial"/>
              </a:rPr>
              <a:t>дны</a:t>
            </a:r>
            <a:r>
              <a:rPr sz="1600" b="1" spc="4" dirty="0" smtClean="0">
                <a:solidFill>
                  <a:srgbClr val="224F77"/>
                </a:solidFill>
                <a:latin typeface="Arial"/>
                <a:cs typeface="Arial"/>
              </a:rPr>
              <a:t>м</a:t>
            </a:r>
            <a:r>
              <a:rPr sz="1600" b="1" dirty="0" smtClean="0">
                <a:solidFill>
                  <a:srgbClr val="224F77"/>
                </a:solidFill>
                <a:latin typeface="Arial"/>
                <a:cs typeface="Arial"/>
              </a:rPr>
              <a:t>и    </a:t>
            </a:r>
            <a:r>
              <a:rPr sz="1600" b="1" spc="-117" dirty="0" smtClean="0">
                <a:solidFill>
                  <a:srgbClr val="224F77"/>
                </a:solidFill>
                <a:latin typeface="Arial"/>
                <a:cs typeface="Arial"/>
              </a:rPr>
              <a:t> </a:t>
            </a:r>
            <a:r>
              <a:rPr sz="1600" b="1" spc="-16" dirty="0" smtClean="0">
                <a:solidFill>
                  <a:srgbClr val="224F77"/>
                </a:solidFill>
                <a:latin typeface="Arial"/>
                <a:cs typeface="Arial"/>
              </a:rPr>
              <a:t>о</a:t>
            </a:r>
            <a:r>
              <a:rPr sz="1600" b="1" spc="-24" dirty="0" smtClean="0">
                <a:solidFill>
                  <a:srgbClr val="224F77"/>
                </a:solidFill>
                <a:latin typeface="Arial"/>
                <a:cs typeface="Arial"/>
              </a:rPr>
              <a:t>б</a:t>
            </a:r>
            <a:r>
              <a:rPr sz="1600" b="1" dirty="0" smtClean="0">
                <a:solidFill>
                  <a:srgbClr val="224F77"/>
                </a:solidFill>
                <a:latin typeface="Arial"/>
                <a:cs typeface="Arial"/>
              </a:rPr>
              <a:t>я</a:t>
            </a:r>
            <a:r>
              <a:rPr sz="1600" b="1" spc="-24" dirty="0" smtClean="0">
                <a:solidFill>
                  <a:srgbClr val="224F77"/>
                </a:solidFill>
                <a:latin typeface="Arial"/>
                <a:cs typeface="Arial"/>
              </a:rPr>
              <a:t>з</a:t>
            </a:r>
            <a:r>
              <a:rPr sz="1600" b="1" spc="4" dirty="0" smtClean="0">
                <a:solidFill>
                  <a:srgbClr val="224F77"/>
                </a:solidFill>
                <a:latin typeface="Arial"/>
                <a:cs typeface="Arial"/>
              </a:rPr>
              <a:t>а</a:t>
            </a:r>
            <a:r>
              <a:rPr sz="1600" b="1" spc="-16" dirty="0" smtClean="0">
                <a:solidFill>
                  <a:srgbClr val="224F77"/>
                </a:solidFill>
                <a:latin typeface="Arial"/>
                <a:cs typeface="Arial"/>
              </a:rPr>
              <a:t>т</a:t>
            </a:r>
            <a:r>
              <a:rPr sz="1600" b="1" dirty="0" smtClean="0">
                <a:solidFill>
                  <a:srgbClr val="224F77"/>
                </a:solidFill>
                <a:latin typeface="Arial"/>
                <a:cs typeface="Arial"/>
              </a:rPr>
              <a:t>ель</a:t>
            </a:r>
            <a:r>
              <a:rPr sz="1600" b="1" spc="-4" dirty="0" smtClean="0">
                <a:solidFill>
                  <a:srgbClr val="224F77"/>
                </a:solidFill>
                <a:latin typeface="Arial"/>
                <a:cs typeface="Arial"/>
              </a:rPr>
              <a:t>с</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dirty="0" smtClean="0">
                <a:solidFill>
                  <a:srgbClr val="224F77"/>
                </a:solidFill>
                <a:latin typeface="Arial"/>
                <a:cs typeface="Arial"/>
              </a:rPr>
              <a:t>ами, </a:t>
            </a:r>
            <a:r>
              <a:rPr sz="1600" b="1" spc="113" dirty="0" smtClean="0">
                <a:solidFill>
                  <a:srgbClr val="224F77"/>
                </a:solidFill>
                <a:latin typeface="Arial"/>
                <a:cs typeface="Arial"/>
              </a:rPr>
              <a:t> </a:t>
            </a:r>
            <a:r>
              <a:rPr sz="1600" b="1" spc="-24" dirty="0" smtClean="0">
                <a:solidFill>
                  <a:srgbClr val="224F77"/>
                </a:solidFill>
                <a:latin typeface="Arial"/>
                <a:cs typeface="Arial"/>
              </a:rPr>
              <a:t>з</a:t>
            </a:r>
            <a:r>
              <a:rPr sz="1600" b="1" dirty="0" smtClean="0">
                <a:solidFill>
                  <a:srgbClr val="224F77"/>
                </a:solidFill>
                <a:latin typeface="Arial"/>
                <a:cs typeface="Arial"/>
              </a:rPr>
              <a:t>а</a:t>
            </a:r>
            <a:r>
              <a:rPr sz="1600" b="1" spc="-16" dirty="0" smtClean="0">
                <a:solidFill>
                  <a:srgbClr val="224F77"/>
                </a:solidFill>
                <a:latin typeface="Arial"/>
                <a:cs typeface="Arial"/>
              </a:rPr>
              <a:t>к</a:t>
            </a:r>
            <a:r>
              <a:rPr sz="1600" b="1" spc="-8" dirty="0" smtClean="0">
                <a:solidFill>
                  <a:srgbClr val="224F77"/>
                </a:solidFill>
                <a:latin typeface="Arial"/>
                <a:cs typeface="Arial"/>
              </a:rPr>
              <a:t>о</a:t>
            </a:r>
            <a:r>
              <a:rPr sz="1600" b="1" dirty="0" smtClean="0">
                <a:solidFill>
                  <a:srgbClr val="224F77"/>
                </a:solidFill>
                <a:latin typeface="Arial"/>
                <a:cs typeface="Arial"/>
              </a:rPr>
              <a:t>н</a:t>
            </a:r>
            <a:r>
              <a:rPr sz="1600" b="1" spc="-24" dirty="0" smtClean="0">
                <a:solidFill>
                  <a:srgbClr val="224F77"/>
                </a:solidFill>
                <a:latin typeface="Arial"/>
                <a:cs typeface="Arial"/>
              </a:rPr>
              <a:t>о</a:t>
            </a:r>
            <a:r>
              <a:rPr sz="1600" b="1" dirty="0" smtClean="0">
                <a:solidFill>
                  <a:srgbClr val="224F77"/>
                </a:solidFill>
                <a:latin typeface="Arial"/>
                <a:cs typeface="Arial"/>
              </a:rPr>
              <a:t>да</a:t>
            </a:r>
            <a:r>
              <a:rPr sz="1600" b="1" spc="-16" dirty="0" smtClean="0">
                <a:solidFill>
                  <a:srgbClr val="224F77"/>
                </a:solidFill>
                <a:latin typeface="Arial"/>
                <a:cs typeface="Arial"/>
              </a:rPr>
              <a:t>т</a:t>
            </a:r>
            <a:r>
              <a:rPr sz="1600" b="1" dirty="0" smtClean="0">
                <a:solidFill>
                  <a:srgbClr val="224F77"/>
                </a:solidFill>
                <a:latin typeface="Arial"/>
                <a:cs typeface="Arial"/>
              </a:rPr>
              <a:t>ельно </a:t>
            </a:r>
            <a:r>
              <a:rPr sz="1600" b="1" spc="92" dirty="0" smtClean="0">
                <a:solidFill>
                  <a:srgbClr val="224F77"/>
                </a:solidFill>
                <a:latin typeface="Arial"/>
                <a:cs typeface="Arial"/>
              </a:rPr>
              <a:t> </a:t>
            </a:r>
            <a:r>
              <a:rPr sz="1600" b="1" spc="-24" dirty="0" smtClean="0">
                <a:solidFill>
                  <a:srgbClr val="224F77"/>
                </a:solidFill>
                <a:latin typeface="Arial"/>
                <a:cs typeface="Arial"/>
              </a:rPr>
              <a:t>з</a:t>
            </a:r>
            <a:r>
              <a:rPr sz="1600" b="1" dirty="0" smtClean="0">
                <a:solidFill>
                  <a:srgbClr val="224F77"/>
                </a:solidFill>
                <a:latin typeface="Arial"/>
                <a:cs typeface="Arial"/>
              </a:rPr>
              <a:t>ак</a:t>
            </a:r>
            <a:r>
              <a:rPr sz="1600" b="1" spc="-8" dirty="0" smtClean="0">
                <a:solidFill>
                  <a:srgbClr val="224F77"/>
                </a:solidFill>
                <a:latin typeface="Arial"/>
                <a:cs typeface="Arial"/>
              </a:rPr>
              <a:t>р</a:t>
            </a:r>
            <a:r>
              <a:rPr sz="1600" b="1" spc="-12" dirty="0" smtClean="0">
                <a:solidFill>
                  <a:srgbClr val="224F77"/>
                </a:solidFill>
                <a:latin typeface="Arial"/>
                <a:cs typeface="Arial"/>
              </a:rPr>
              <a:t>е</a:t>
            </a:r>
            <a:r>
              <a:rPr sz="1600" b="1" dirty="0" smtClean="0">
                <a:solidFill>
                  <a:srgbClr val="224F77"/>
                </a:solidFill>
                <a:latin typeface="Arial"/>
                <a:cs typeface="Arial"/>
              </a:rPr>
              <a:t>п</a:t>
            </a:r>
            <a:r>
              <a:rPr sz="1600" b="1" spc="-20" dirty="0" smtClean="0">
                <a:solidFill>
                  <a:srgbClr val="224F77"/>
                </a:solidFill>
                <a:latin typeface="Arial"/>
                <a:cs typeface="Arial"/>
              </a:rPr>
              <a:t>л</a:t>
            </a:r>
            <a:r>
              <a:rPr sz="1600" b="1" dirty="0" smtClean="0">
                <a:solidFill>
                  <a:srgbClr val="224F77"/>
                </a:solidFill>
                <a:latin typeface="Arial"/>
                <a:cs typeface="Arial"/>
              </a:rPr>
              <a:t>ен</a:t>
            </a:r>
            <a:r>
              <a:rPr sz="1600" b="1" spc="4" dirty="0" smtClean="0">
                <a:solidFill>
                  <a:srgbClr val="224F77"/>
                </a:solidFill>
                <a:latin typeface="Arial"/>
                <a:cs typeface="Arial"/>
              </a:rPr>
              <a:t>н</a:t>
            </a:r>
            <a:r>
              <a:rPr sz="1600" b="1" dirty="0" smtClean="0">
                <a:solidFill>
                  <a:srgbClr val="224F77"/>
                </a:solidFill>
                <a:latin typeface="Arial"/>
                <a:cs typeface="Arial"/>
              </a:rPr>
              <a:t>ы</a:t>
            </a:r>
            <a:r>
              <a:rPr sz="1600" b="1" spc="-8" dirty="0" smtClean="0">
                <a:solidFill>
                  <a:srgbClr val="224F77"/>
                </a:solidFill>
                <a:latin typeface="Arial"/>
                <a:cs typeface="Arial"/>
              </a:rPr>
              <a:t>м</a:t>
            </a:r>
            <a:r>
              <a:rPr sz="1600" b="1" dirty="0" smtClean="0">
                <a:solidFill>
                  <a:srgbClr val="224F77"/>
                </a:solidFill>
                <a:latin typeface="Arial"/>
                <a:cs typeface="Arial"/>
              </a:rPr>
              <a:t>и </a:t>
            </a:r>
            <a:r>
              <a:rPr sz="1600" b="1" spc="101" dirty="0" smtClean="0">
                <a:solidFill>
                  <a:srgbClr val="224F77"/>
                </a:solidFill>
                <a:latin typeface="Arial"/>
                <a:cs typeface="Arial"/>
              </a:rPr>
              <a:t> </a:t>
            </a:r>
            <a:r>
              <a:rPr sz="1600" b="1" spc="-24" dirty="0" smtClean="0">
                <a:solidFill>
                  <a:srgbClr val="224F77"/>
                </a:solidFill>
                <a:latin typeface="Arial"/>
                <a:cs typeface="Arial"/>
              </a:rPr>
              <a:t>за </a:t>
            </a:r>
            <a:r>
              <a:rPr sz="1600" b="1" dirty="0" smtClean="0">
                <a:solidFill>
                  <a:srgbClr val="224F77"/>
                </a:solidFill>
                <a:latin typeface="Arial"/>
                <a:cs typeface="Arial"/>
              </a:rPr>
              <a:t>с</a:t>
            </a:r>
            <a:r>
              <a:rPr sz="1600" b="1" spc="-8" dirty="0" smtClean="0">
                <a:solidFill>
                  <a:srgbClr val="224F77"/>
                </a:solidFill>
                <a:latin typeface="Arial"/>
                <a:cs typeface="Arial"/>
              </a:rPr>
              <a:t>о</a:t>
            </a:r>
            <a:r>
              <a:rPr sz="1600" b="1" spc="-36" dirty="0" smtClean="0">
                <a:solidFill>
                  <a:srgbClr val="224F77"/>
                </a:solidFill>
                <a:latin typeface="Arial"/>
                <a:cs typeface="Arial"/>
              </a:rPr>
              <a:t>о</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24" dirty="0" smtClean="0">
                <a:solidFill>
                  <a:srgbClr val="224F77"/>
                </a:solidFill>
                <a:latin typeface="Arial"/>
                <a:cs typeface="Arial"/>
              </a:rPr>
              <a:t>е</a:t>
            </a:r>
            <a:r>
              <a:rPr sz="1600" b="1" spc="-32" dirty="0" smtClean="0">
                <a:solidFill>
                  <a:srgbClr val="224F77"/>
                </a:solidFill>
                <a:latin typeface="Arial"/>
                <a:cs typeface="Arial"/>
              </a:rPr>
              <a:t>т</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32" dirty="0" smtClean="0">
                <a:solidFill>
                  <a:srgbClr val="224F77"/>
                </a:solidFill>
                <a:latin typeface="Arial"/>
                <a:cs typeface="Arial"/>
              </a:rPr>
              <a:t>у</a:t>
            </a:r>
            <a:r>
              <a:rPr sz="1600" b="1" dirty="0" smtClean="0">
                <a:solidFill>
                  <a:srgbClr val="224F77"/>
                </a:solidFill>
                <a:latin typeface="Arial"/>
                <a:cs typeface="Arial"/>
              </a:rPr>
              <a:t>ющими</a:t>
            </a:r>
            <a:r>
              <a:rPr sz="1600" b="1" spc="48" dirty="0" smtClean="0">
                <a:solidFill>
                  <a:srgbClr val="224F77"/>
                </a:solidFill>
                <a:latin typeface="Arial"/>
                <a:cs typeface="Arial"/>
              </a:rPr>
              <a:t> </a:t>
            </a:r>
            <a:r>
              <a:rPr sz="1600" b="1" spc="-61" dirty="0" smtClean="0">
                <a:solidFill>
                  <a:srgbClr val="224F77"/>
                </a:solidFill>
                <a:latin typeface="Arial"/>
                <a:cs typeface="Arial"/>
              </a:rPr>
              <a:t>у</a:t>
            </a:r>
            <a:r>
              <a:rPr sz="1600" b="1" spc="-8" dirty="0" smtClean="0">
                <a:solidFill>
                  <a:srgbClr val="224F77"/>
                </a:solidFill>
                <a:latin typeface="Arial"/>
                <a:cs typeface="Arial"/>
              </a:rPr>
              <a:t>ро</a:t>
            </a:r>
            <a:r>
              <a:rPr sz="1600" b="1" dirty="0" smtClean="0">
                <a:solidFill>
                  <a:srgbClr val="224F77"/>
                </a:solidFill>
                <a:latin typeface="Arial"/>
                <a:cs typeface="Arial"/>
              </a:rPr>
              <a:t>внями </a:t>
            </a:r>
            <a:r>
              <a:rPr sz="1600" b="1" spc="24" dirty="0" smtClean="0">
                <a:solidFill>
                  <a:srgbClr val="224F77"/>
                </a:solidFill>
                <a:latin typeface="Arial"/>
                <a:cs typeface="Arial"/>
              </a:rPr>
              <a:t> </a:t>
            </a:r>
            <a:r>
              <a:rPr sz="1600" b="1" dirty="0" smtClean="0">
                <a:solidFill>
                  <a:srgbClr val="224F77"/>
                </a:solidFill>
                <a:latin typeface="Arial"/>
                <a:cs typeface="Arial"/>
              </a:rPr>
              <a:t>б</a:t>
            </a:r>
            <a:r>
              <a:rPr sz="1600" b="1" spc="-24" dirty="0" smtClean="0">
                <a:solidFill>
                  <a:srgbClr val="224F77"/>
                </a:solidFill>
                <a:latin typeface="Arial"/>
                <a:cs typeface="Arial"/>
              </a:rPr>
              <a:t>ю</a:t>
            </a:r>
            <a:r>
              <a:rPr sz="1600" b="1" dirty="0" smtClean="0">
                <a:solidFill>
                  <a:srgbClr val="224F77"/>
                </a:solidFill>
                <a:latin typeface="Arial"/>
                <a:cs typeface="Arial"/>
              </a:rPr>
              <a:t>д</a:t>
            </a:r>
            <a:r>
              <a:rPr sz="1600" b="1" spc="-24" dirty="0" smtClean="0">
                <a:solidFill>
                  <a:srgbClr val="224F77"/>
                </a:solidFill>
                <a:latin typeface="Arial"/>
                <a:cs typeface="Arial"/>
              </a:rPr>
              <a:t>же</a:t>
            </a:r>
            <a:r>
              <a:rPr sz="1600" b="1" spc="-32" dirty="0" smtClean="0">
                <a:solidFill>
                  <a:srgbClr val="224F77"/>
                </a:solidFill>
                <a:latin typeface="Arial"/>
                <a:cs typeface="Arial"/>
              </a:rPr>
              <a:t>т</a:t>
            </a:r>
            <a:r>
              <a:rPr sz="1600" b="1" spc="-8" dirty="0" smtClean="0">
                <a:solidFill>
                  <a:srgbClr val="224F77"/>
                </a:solidFill>
                <a:latin typeface="Arial"/>
                <a:cs typeface="Arial"/>
              </a:rPr>
              <a:t>о</a:t>
            </a:r>
            <a:r>
              <a:rPr sz="1600" b="1" dirty="0" smtClean="0">
                <a:solidFill>
                  <a:srgbClr val="224F77"/>
                </a:solidFill>
                <a:latin typeface="Arial"/>
                <a:cs typeface="Arial"/>
              </a:rPr>
              <a:t>в</a:t>
            </a:r>
            <a:endParaRPr sz="1600" dirty="0">
              <a:latin typeface="Arial"/>
              <a:cs typeface="Arial"/>
            </a:endParaRPr>
          </a:p>
          <a:p>
            <a:pPr marL="10257" marR="12308" indent="120514" algn="just">
              <a:lnSpc>
                <a:spcPct val="100099"/>
              </a:lnSpc>
            </a:pPr>
            <a:r>
              <a:rPr sz="1600" b="1" dirty="0" smtClean="0">
                <a:solidFill>
                  <a:srgbClr val="224F77"/>
                </a:solidFill>
                <a:latin typeface="Arial"/>
                <a:cs typeface="Arial"/>
              </a:rPr>
              <a:t>П</a:t>
            </a:r>
            <a:r>
              <a:rPr sz="1600" b="1" spc="-8" dirty="0" smtClean="0">
                <a:solidFill>
                  <a:srgbClr val="224F77"/>
                </a:solidFill>
                <a:latin typeface="Arial"/>
                <a:cs typeface="Arial"/>
              </a:rPr>
              <a:t>р</a:t>
            </a:r>
            <a:r>
              <a:rPr sz="1600" b="1" dirty="0" smtClean="0">
                <a:solidFill>
                  <a:srgbClr val="224F77"/>
                </a:solidFill>
                <a:latin typeface="Arial"/>
                <a:cs typeface="Arial"/>
              </a:rPr>
              <a:t>инц</a:t>
            </a:r>
            <a:r>
              <a:rPr sz="1600" b="1" spc="-12" dirty="0" smtClean="0">
                <a:solidFill>
                  <a:srgbClr val="224F77"/>
                </a:solidFill>
                <a:latin typeface="Arial"/>
                <a:cs typeface="Arial"/>
              </a:rPr>
              <a:t>и</a:t>
            </a:r>
            <a:r>
              <a:rPr sz="1600" b="1" dirty="0" smtClean="0">
                <a:solidFill>
                  <a:srgbClr val="224F77"/>
                </a:solidFill>
                <a:latin typeface="Arial"/>
                <a:cs typeface="Arial"/>
              </a:rPr>
              <a:t>пы</a:t>
            </a:r>
            <a:r>
              <a:rPr sz="1600" b="1" spc="125" dirty="0" smtClean="0">
                <a:solidFill>
                  <a:srgbClr val="224F77"/>
                </a:solidFill>
                <a:latin typeface="Arial"/>
                <a:cs typeface="Arial"/>
              </a:rPr>
              <a:t> </a:t>
            </a:r>
            <a:r>
              <a:rPr sz="1600" b="1" spc="-36" dirty="0" smtClean="0">
                <a:solidFill>
                  <a:srgbClr val="224F77"/>
                </a:solidFill>
                <a:latin typeface="Arial"/>
                <a:cs typeface="Arial"/>
              </a:rPr>
              <a:t>ф</a:t>
            </a:r>
            <a:r>
              <a:rPr sz="1600" b="1" spc="-8" dirty="0" smtClean="0">
                <a:solidFill>
                  <a:srgbClr val="224F77"/>
                </a:solidFill>
                <a:latin typeface="Arial"/>
                <a:cs typeface="Arial"/>
              </a:rPr>
              <a:t>о</a:t>
            </a:r>
            <a:r>
              <a:rPr sz="1600" b="1" spc="-16" dirty="0" smtClean="0">
                <a:solidFill>
                  <a:srgbClr val="224F77"/>
                </a:solidFill>
                <a:latin typeface="Arial"/>
                <a:cs typeface="Arial"/>
              </a:rPr>
              <a:t>р</a:t>
            </a:r>
            <a:r>
              <a:rPr sz="1600" b="1" dirty="0" smtClean="0">
                <a:solidFill>
                  <a:srgbClr val="224F77"/>
                </a:solidFill>
                <a:latin typeface="Arial"/>
                <a:cs typeface="Arial"/>
              </a:rPr>
              <a:t>ми</a:t>
            </a:r>
            <a:r>
              <a:rPr sz="1600" b="1" spc="-8" dirty="0" smtClean="0">
                <a:solidFill>
                  <a:srgbClr val="224F77"/>
                </a:solidFill>
                <a:latin typeface="Arial"/>
                <a:cs typeface="Arial"/>
              </a:rPr>
              <a:t>ро</a:t>
            </a:r>
            <a:r>
              <a:rPr sz="1600" b="1" spc="-20" dirty="0" smtClean="0">
                <a:solidFill>
                  <a:srgbClr val="224F77"/>
                </a:solidFill>
                <a:latin typeface="Arial"/>
                <a:cs typeface="Arial"/>
              </a:rPr>
              <a:t>в</a:t>
            </a:r>
            <a:r>
              <a:rPr sz="1600" b="1" dirty="0" smtClean="0">
                <a:solidFill>
                  <a:srgbClr val="224F77"/>
                </a:solidFill>
                <a:latin typeface="Arial"/>
                <a:cs typeface="Arial"/>
              </a:rPr>
              <a:t>ан</a:t>
            </a:r>
            <a:r>
              <a:rPr sz="1600" b="1" spc="-8" dirty="0" smtClean="0">
                <a:solidFill>
                  <a:srgbClr val="224F77"/>
                </a:solidFill>
                <a:latin typeface="Arial"/>
                <a:cs typeface="Arial"/>
              </a:rPr>
              <a:t>и</a:t>
            </a:r>
            <a:r>
              <a:rPr sz="1600" b="1" dirty="0" smtClean="0">
                <a:solidFill>
                  <a:srgbClr val="224F77"/>
                </a:solidFill>
                <a:latin typeface="Arial"/>
                <a:cs typeface="Arial"/>
              </a:rPr>
              <a:t>я</a:t>
            </a:r>
            <a:r>
              <a:rPr sz="1600" b="1" spc="121" dirty="0" smtClean="0">
                <a:solidFill>
                  <a:srgbClr val="224F77"/>
                </a:solidFill>
                <a:latin typeface="Arial"/>
                <a:cs typeface="Arial"/>
              </a:rPr>
              <a:t> </a:t>
            </a:r>
            <a:r>
              <a:rPr sz="1600" b="1" spc="-16"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36"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о</a:t>
            </a:r>
            <a:r>
              <a:rPr sz="1600" b="1" dirty="0" smtClean="0">
                <a:solidFill>
                  <a:srgbClr val="224F77"/>
                </a:solidFill>
                <a:latin typeface="Arial"/>
                <a:cs typeface="Arial"/>
              </a:rPr>
              <a:t>в</a:t>
            </a:r>
            <a:r>
              <a:rPr sz="1600" b="1" spc="125" dirty="0" smtClean="0">
                <a:solidFill>
                  <a:srgbClr val="224F77"/>
                </a:solidFill>
                <a:latin typeface="Arial"/>
                <a:cs typeface="Arial"/>
              </a:rPr>
              <a:t> </a:t>
            </a:r>
            <a:r>
              <a:rPr sz="1600" b="1" dirty="0" smtClean="0">
                <a:solidFill>
                  <a:srgbClr val="224F77"/>
                </a:solidFill>
                <a:latin typeface="Arial"/>
                <a:cs typeface="Arial"/>
              </a:rPr>
              <a:t>б</a:t>
            </a:r>
            <a:r>
              <a:rPr sz="1600" b="1" spc="-24" dirty="0" smtClean="0">
                <a:solidFill>
                  <a:srgbClr val="224F77"/>
                </a:solidFill>
                <a:latin typeface="Arial"/>
                <a:cs typeface="Arial"/>
              </a:rPr>
              <a:t>ю</a:t>
            </a:r>
            <a:r>
              <a:rPr sz="1600" b="1" dirty="0" smtClean="0">
                <a:solidFill>
                  <a:srgbClr val="224F77"/>
                </a:solidFill>
                <a:latin typeface="Arial"/>
                <a:cs typeface="Arial"/>
              </a:rPr>
              <a:t>д</a:t>
            </a:r>
            <a:r>
              <a:rPr sz="1600" b="1" spc="-24" dirty="0" smtClean="0">
                <a:solidFill>
                  <a:srgbClr val="224F77"/>
                </a:solidFill>
                <a:latin typeface="Arial"/>
                <a:cs typeface="Arial"/>
              </a:rPr>
              <a:t>же</a:t>
            </a:r>
            <a:r>
              <a:rPr sz="1600" b="1" spc="-16" dirty="0" smtClean="0">
                <a:solidFill>
                  <a:srgbClr val="224F77"/>
                </a:solidFill>
                <a:latin typeface="Arial"/>
                <a:cs typeface="Arial"/>
              </a:rPr>
              <a:t>т</a:t>
            </a:r>
            <a:r>
              <a:rPr sz="1600" b="1" spc="-4" dirty="0" smtClean="0">
                <a:solidFill>
                  <a:srgbClr val="224F77"/>
                </a:solidFill>
                <a:latin typeface="Arial"/>
                <a:cs typeface="Arial"/>
              </a:rPr>
              <a:t>а</a:t>
            </a:r>
            <a:r>
              <a:rPr sz="1600" b="1" dirty="0" smtClean="0">
                <a:solidFill>
                  <a:srgbClr val="224F77"/>
                </a:solidFill>
                <a:latin typeface="Arial"/>
                <a:cs typeface="Arial"/>
              </a:rPr>
              <a:t>:</a:t>
            </a:r>
            <a:r>
              <a:rPr sz="1600" b="1" spc="109" dirty="0" smtClean="0">
                <a:solidFill>
                  <a:srgbClr val="224F77"/>
                </a:solidFill>
                <a:latin typeface="Arial"/>
                <a:cs typeface="Arial"/>
              </a:rPr>
              <a:t> </a:t>
            </a:r>
            <a:r>
              <a:rPr sz="1600" b="1" smtClean="0">
                <a:solidFill>
                  <a:srgbClr val="224F77"/>
                </a:solidFill>
                <a:latin typeface="Arial"/>
                <a:cs typeface="Arial"/>
              </a:rPr>
              <a:t>по  </a:t>
            </a:r>
            <a:r>
              <a:rPr sz="1600" b="1" spc="-77" smtClean="0">
                <a:solidFill>
                  <a:srgbClr val="224F77"/>
                </a:solidFill>
                <a:latin typeface="Arial"/>
                <a:cs typeface="Arial"/>
              </a:rPr>
              <a:t> </a:t>
            </a:r>
            <a:r>
              <a:rPr lang="ru-RU" sz="1600" b="1" spc="-77" dirty="0" smtClean="0">
                <a:solidFill>
                  <a:srgbClr val="224F77"/>
                </a:solidFill>
                <a:latin typeface="Arial"/>
                <a:cs typeface="Arial"/>
              </a:rPr>
              <a:t>муниципальным</a:t>
            </a:r>
            <a:r>
              <a:rPr sz="1600" b="1" smtClean="0">
                <a:solidFill>
                  <a:srgbClr val="224F77"/>
                </a:solidFill>
                <a:latin typeface="Arial"/>
                <a:cs typeface="Arial"/>
              </a:rPr>
              <a:t> </a:t>
            </a:r>
            <a:r>
              <a:rPr sz="1600" b="1" dirty="0" smtClean="0">
                <a:solidFill>
                  <a:srgbClr val="224F77"/>
                </a:solidFill>
                <a:latin typeface="Arial"/>
                <a:cs typeface="Arial"/>
              </a:rPr>
              <a:t>пр</a:t>
            </a:r>
            <a:r>
              <a:rPr sz="1600" b="1" spc="-8" dirty="0" smtClean="0">
                <a:solidFill>
                  <a:srgbClr val="224F77"/>
                </a:solidFill>
                <a:latin typeface="Arial"/>
                <a:cs typeface="Arial"/>
              </a:rPr>
              <a:t>о</a:t>
            </a:r>
            <a:r>
              <a:rPr sz="1600" b="1" dirty="0" smtClean="0">
                <a:solidFill>
                  <a:srgbClr val="224F77"/>
                </a:solidFill>
                <a:latin typeface="Arial"/>
                <a:cs typeface="Arial"/>
              </a:rPr>
              <a:t>гр</a:t>
            </a:r>
            <a:r>
              <a:rPr sz="1600" b="1" spc="-16" dirty="0" smtClean="0">
                <a:solidFill>
                  <a:srgbClr val="224F77"/>
                </a:solidFill>
                <a:latin typeface="Arial"/>
                <a:cs typeface="Arial"/>
              </a:rPr>
              <a:t>а</a:t>
            </a:r>
            <a:r>
              <a:rPr sz="1600" b="1" dirty="0" smtClean="0">
                <a:solidFill>
                  <a:srgbClr val="224F77"/>
                </a:solidFill>
                <a:latin typeface="Arial"/>
                <a:cs typeface="Arial"/>
              </a:rPr>
              <a:t>м</a:t>
            </a:r>
            <a:r>
              <a:rPr sz="1600" b="1" spc="-16" dirty="0" smtClean="0">
                <a:solidFill>
                  <a:srgbClr val="224F77"/>
                </a:solidFill>
                <a:latin typeface="Arial"/>
                <a:cs typeface="Arial"/>
              </a:rPr>
              <a:t>м</a:t>
            </a:r>
            <a:r>
              <a:rPr sz="1600" b="1" spc="-12" dirty="0" smtClean="0">
                <a:solidFill>
                  <a:srgbClr val="224F77"/>
                </a:solidFill>
                <a:latin typeface="Arial"/>
                <a:cs typeface="Arial"/>
              </a:rPr>
              <a:t>а</a:t>
            </a:r>
            <a:r>
              <a:rPr sz="1600" b="1" dirty="0" smtClean="0">
                <a:solidFill>
                  <a:srgbClr val="224F77"/>
                </a:solidFill>
                <a:latin typeface="Arial"/>
                <a:cs typeface="Arial"/>
              </a:rPr>
              <a:t>м,</a:t>
            </a:r>
            <a:r>
              <a:rPr sz="1600" b="1" spc="61" dirty="0" smtClean="0">
                <a:solidFill>
                  <a:srgbClr val="224F77"/>
                </a:solidFill>
                <a:latin typeface="Arial"/>
                <a:cs typeface="Arial"/>
              </a:rPr>
              <a:t> </a:t>
            </a:r>
            <a:r>
              <a:rPr sz="1600" b="1" spc="-8" dirty="0" smtClean="0">
                <a:solidFill>
                  <a:srgbClr val="224F77"/>
                </a:solidFill>
                <a:latin typeface="Arial"/>
                <a:cs typeface="Arial"/>
              </a:rPr>
              <a:t>п</a:t>
            </a:r>
            <a:r>
              <a:rPr sz="1600" b="1" dirty="0" smtClean="0">
                <a:solidFill>
                  <a:srgbClr val="224F77"/>
                </a:solidFill>
                <a:latin typeface="Arial"/>
                <a:cs typeface="Arial"/>
              </a:rPr>
              <a:t>о</a:t>
            </a:r>
            <a:r>
              <a:rPr sz="1600" b="1" spc="36" dirty="0" smtClean="0">
                <a:solidFill>
                  <a:srgbClr val="224F77"/>
                </a:solidFill>
                <a:latin typeface="Arial"/>
                <a:cs typeface="Arial"/>
              </a:rPr>
              <a:t> </a:t>
            </a:r>
            <a:r>
              <a:rPr sz="1600" b="1" spc="-8" dirty="0" smtClean="0">
                <a:solidFill>
                  <a:srgbClr val="224F77"/>
                </a:solidFill>
                <a:latin typeface="Arial"/>
                <a:cs typeface="Arial"/>
              </a:rPr>
              <a:t>р</a:t>
            </a:r>
            <a:r>
              <a:rPr sz="1600" b="1" spc="4" dirty="0" smtClean="0">
                <a:solidFill>
                  <a:srgbClr val="224F77"/>
                </a:solidFill>
                <a:latin typeface="Arial"/>
                <a:cs typeface="Arial"/>
              </a:rPr>
              <a:t>а</a:t>
            </a:r>
            <a:r>
              <a:rPr sz="1600" b="1" dirty="0" smtClean="0">
                <a:solidFill>
                  <a:srgbClr val="224F77"/>
                </a:solidFill>
                <a:latin typeface="Arial"/>
                <a:cs typeface="Arial"/>
              </a:rPr>
              <a:t>з</a:t>
            </a:r>
            <a:r>
              <a:rPr sz="1600" b="1" spc="-8" dirty="0" smtClean="0">
                <a:solidFill>
                  <a:srgbClr val="224F77"/>
                </a:solidFill>
                <a:latin typeface="Arial"/>
                <a:cs typeface="Arial"/>
              </a:rPr>
              <a:t>д</a:t>
            </a:r>
            <a:r>
              <a:rPr sz="1600" b="1" dirty="0" smtClean="0">
                <a:solidFill>
                  <a:srgbClr val="224F77"/>
                </a:solidFill>
                <a:latin typeface="Arial"/>
                <a:cs typeface="Arial"/>
              </a:rPr>
              <a:t>ел</a:t>
            </a:r>
            <a:r>
              <a:rPr sz="1600" b="1" spc="-4" dirty="0" smtClean="0">
                <a:solidFill>
                  <a:srgbClr val="224F77"/>
                </a:solidFill>
                <a:latin typeface="Arial"/>
                <a:cs typeface="Arial"/>
              </a:rPr>
              <a:t>а</a:t>
            </a:r>
            <a:r>
              <a:rPr sz="1600" b="1" dirty="0" smtClean="0">
                <a:solidFill>
                  <a:srgbClr val="224F77"/>
                </a:solidFill>
                <a:latin typeface="Arial"/>
                <a:cs typeface="Arial"/>
              </a:rPr>
              <a:t>м</a:t>
            </a:r>
            <a:r>
              <a:rPr sz="1600" b="1" spc="48" dirty="0" smtClean="0">
                <a:solidFill>
                  <a:srgbClr val="224F77"/>
                </a:solidFill>
                <a:latin typeface="Arial"/>
                <a:cs typeface="Arial"/>
              </a:rPr>
              <a:t> </a:t>
            </a:r>
            <a:r>
              <a:rPr sz="1600" b="1" dirty="0" smtClean="0">
                <a:solidFill>
                  <a:srgbClr val="224F77"/>
                </a:solidFill>
                <a:latin typeface="Arial"/>
                <a:cs typeface="Arial"/>
              </a:rPr>
              <a:t>(п</a:t>
            </a:r>
            <a:r>
              <a:rPr sz="1600" b="1" spc="-24"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р</a:t>
            </a:r>
            <a:r>
              <a:rPr sz="1600" b="1" dirty="0" smtClean="0">
                <a:solidFill>
                  <a:srgbClr val="224F77"/>
                </a:solidFill>
                <a:latin typeface="Arial"/>
                <a:cs typeface="Arial"/>
              </a:rPr>
              <a:t>аз</a:t>
            </a:r>
            <a:r>
              <a:rPr sz="1600" b="1" spc="-8" dirty="0" smtClean="0">
                <a:solidFill>
                  <a:srgbClr val="224F77"/>
                </a:solidFill>
                <a:latin typeface="Arial"/>
                <a:cs typeface="Arial"/>
              </a:rPr>
              <a:t>д</a:t>
            </a:r>
            <a:r>
              <a:rPr sz="1600" b="1" dirty="0" smtClean="0">
                <a:solidFill>
                  <a:srgbClr val="224F77"/>
                </a:solidFill>
                <a:latin typeface="Arial"/>
                <a:cs typeface="Arial"/>
              </a:rPr>
              <a:t>ел</a:t>
            </a:r>
            <a:r>
              <a:rPr sz="1600" b="1" spc="-4" dirty="0" smtClean="0">
                <a:solidFill>
                  <a:srgbClr val="224F77"/>
                </a:solidFill>
                <a:latin typeface="Arial"/>
                <a:cs typeface="Arial"/>
              </a:rPr>
              <a:t>а</a:t>
            </a:r>
            <a:r>
              <a:rPr sz="1600" b="1" spc="-8" dirty="0" smtClean="0">
                <a:solidFill>
                  <a:srgbClr val="224F77"/>
                </a:solidFill>
                <a:latin typeface="Arial"/>
                <a:cs typeface="Arial"/>
              </a:rPr>
              <a:t>м</a:t>
            </a:r>
            <a:r>
              <a:rPr sz="1600" b="1" dirty="0" smtClean="0">
                <a:solidFill>
                  <a:srgbClr val="224F77"/>
                </a:solidFill>
                <a:latin typeface="Arial"/>
                <a:cs typeface="Arial"/>
              </a:rPr>
              <a:t>)</a:t>
            </a:r>
            <a:r>
              <a:rPr sz="1600" b="1" spc="65" dirty="0" smtClean="0">
                <a:solidFill>
                  <a:srgbClr val="224F77"/>
                </a:solidFill>
                <a:latin typeface="Arial"/>
                <a:cs typeface="Arial"/>
              </a:rPr>
              <a:t> </a:t>
            </a:r>
            <a:r>
              <a:rPr sz="1600" b="1" spc="-16" dirty="0" smtClean="0">
                <a:solidFill>
                  <a:srgbClr val="224F77"/>
                </a:solidFill>
                <a:latin typeface="Arial"/>
                <a:cs typeface="Arial"/>
              </a:rPr>
              <a:t>ф</a:t>
            </a:r>
            <a:r>
              <a:rPr sz="1600" b="1" spc="-32" dirty="0" smtClean="0">
                <a:solidFill>
                  <a:srgbClr val="224F77"/>
                </a:solidFill>
                <a:latin typeface="Arial"/>
                <a:cs typeface="Arial"/>
              </a:rPr>
              <a:t>у</a:t>
            </a:r>
            <a:r>
              <a:rPr sz="1600" b="1" dirty="0" smtClean="0">
                <a:solidFill>
                  <a:srgbClr val="224F77"/>
                </a:solidFill>
                <a:latin typeface="Arial"/>
                <a:cs typeface="Arial"/>
              </a:rPr>
              <a:t>н</a:t>
            </a:r>
            <a:r>
              <a:rPr sz="1600" b="1" spc="4" dirty="0" smtClean="0">
                <a:solidFill>
                  <a:srgbClr val="224F77"/>
                </a:solidFill>
                <a:latin typeface="Arial"/>
                <a:cs typeface="Arial"/>
              </a:rPr>
              <a:t>к</a:t>
            </a:r>
            <a:r>
              <a:rPr sz="1600" b="1" dirty="0" smtClean="0">
                <a:solidFill>
                  <a:srgbClr val="224F77"/>
                </a:solidFill>
                <a:latin typeface="Arial"/>
                <a:cs typeface="Arial"/>
              </a:rPr>
              <a:t>ци</a:t>
            </a:r>
            <a:r>
              <a:rPr sz="1600" b="1" spc="-16" dirty="0" smtClean="0">
                <a:solidFill>
                  <a:srgbClr val="224F77"/>
                </a:solidFill>
                <a:latin typeface="Arial"/>
                <a:cs typeface="Arial"/>
              </a:rPr>
              <a:t>о</a:t>
            </a:r>
            <a:r>
              <a:rPr sz="1600" b="1" dirty="0" smtClean="0">
                <a:solidFill>
                  <a:srgbClr val="224F77"/>
                </a:solidFill>
                <a:latin typeface="Arial"/>
                <a:cs typeface="Arial"/>
              </a:rPr>
              <a:t>нальн</a:t>
            </a:r>
            <a:r>
              <a:rPr sz="1600" b="1" spc="-8" dirty="0" smtClean="0">
                <a:solidFill>
                  <a:srgbClr val="224F77"/>
                </a:solidFill>
                <a:latin typeface="Arial"/>
                <a:cs typeface="Arial"/>
              </a:rPr>
              <a:t>о</a:t>
            </a:r>
            <a:r>
              <a:rPr sz="1600" b="1" dirty="0" smtClean="0">
                <a:solidFill>
                  <a:srgbClr val="224F77"/>
                </a:solidFill>
                <a:latin typeface="Arial"/>
                <a:cs typeface="Arial"/>
              </a:rPr>
              <a:t>й</a:t>
            </a:r>
            <a:r>
              <a:rPr sz="1600" b="1" spc="57" dirty="0" smtClean="0">
                <a:solidFill>
                  <a:srgbClr val="224F77"/>
                </a:solidFill>
                <a:latin typeface="Arial"/>
                <a:cs typeface="Arial"/>
              </a:rPr>
              <a:t> </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8" dirty="0" smtClean="0">
                <a:solidFill>
                  <a:srgbClr val="224F77"/>
                </a:solidFill>
                <a:latin typeface="Arial"/>
                <a:cs typeface="Arial"/>
              </a:rPr>
              <a:t>р</a:t>
            </a:r>
            <a:r>
              <a:rPr sz="1600" b="1" spc="-40" dirty="0" smtClean="0">
                <a:solidFill>
                  <a:srgbClr val="224F77"/>
                </a:solidFill>
                <a:latin typeface="Arial"/>
                <a:cs typeface="Arial"/>
              </a:rPr>
              <a:t>у</a:t>
            </a:r>
            <a:r>
              <a:rPr sz="1600" b="1" spc="12" dirty="0" smtClean="0">
                <a:solidFill>
                  <a:srgbClr val="224F77"/>
                </a:solidFill>
                <a:latin typeface="Arial"/>
                <a:cs typeface="Arial"/>
              </a:rPr>
              <a:t>к</a:t>
            </a:r>
            <a:r>
              <a:rPr sz="1600" b="1" spc="32" dirty="0" smtClean="0">
                <a:solidFill>
                  <a:srgbClr val="224F77"/>
                </a:solidFill>
                <a:latin typeface="Arial"/>
                <a:cs typeface="Arial"/>
              </a:rPr>
              <a:t>т</a:t>
            </a:r>
            <a:r>
              <a:rPr sz="1600" b="1" spc="-32" dirty="0" smtClean="0">
                <a:solidFill>
                  <a:srgbClr val="224F77"/>
                </a:solidFill>
                <a:latin typeface="Arial"/>
                <a:cs typeface="Arial"/>
              </a:rPr>
              <a:t>у</a:t>
            </a:r>
            <a:r>
              <a:rPr sz="1600" b="1" spc="-8" dirty="0" smtClean="0">
                <a:solidFill>
                  <a:srgbClr val="224F77"/>
                </a:solidFill>
                <a:latin typeface="Arial"/>
                <a:cs typeface="Arial"/>
              </a:rPr>
              <a:t>р</a:t>
            </a:r>
            <a:r>
              <a:rPr sz="1600" b="1" spc="8" dirty="0" smtClean="0">
                <a:solidFill>
                  <a:srgbClr val="224F77"/>
                </a:solidFill>
                <a:latin typeface="Arial"/>
                <a:cs typeface="Arial"/>
              </a:rPr>
              <a:t>ы</a:t>
            </a:r>
            <a:r>
              <a:rPr sz="1600" b="1" dirty="0" smtClean="0">
                <a:solidFill>
                  <a:srgbClr val="224F77"/>
                </a:solidFill>
                <a:latin typeface="Arial"/>
                <a:cs typeface="Arial"/>
              </a:rPr>
              <a:t>, по</a:t>
            </a:r>
            <a:r>
              <a:rPr sz="1600" b="1" spc="-12" dirty="0" smtClean="0">
                <a:solidFill>
                  <a:srgbClr val="224F77"/>
                </a:solidFill>
                <a:latin typeface="Arial"/>
                <a:cs typeface="Arial"/>
              </a:rPr>
              <a:t> </a:t>
            </a:r>
            <a:r>
              <a:rPr sz="1600" b="1" spc="-24" dirty="0" smtClean="0">
                <a:solidFill>
                  <a:srgbClr val="224F77"/>
                </a:solidFill>
                <a:latin typeface="Arial"/>
                <a:cs typeface="Arial"/>
              </a:rPr>
              <a:t>в</a:t>
            </a:r>
            <a:r>
              <a:rPr sz="1600" b="1" dirty="0" smtClean="0">
                <a:solidFill>
                  <a:srgbClr val="224F77"/>
                </a:solidFill>
                <a:latin typeface="Arial"/>
                <a:cs typeface="Arial"/>
              </a:rPr>
              <a:t>е</a:t>
            </a:r>
            <a:r>
              <a:rPr sz="1600" b="1" spc="-8" dirty="0" smtClean="0">
                <a:solidFill>
                  <a:srgbClr val="224F77"/>
                </a:solidFill>
                <a:latin typeface="Arial"/>
                <a:cs typeface="Arial"/>
              </a:rPr>
              <a:t>д</a:t>
            </a:r>
            <a:r>
              <a:rPr sz="1600" b="1" spc="-28" dirty="0" smtClean="0">
                <a:solidFill>
                  <a:srgbClr val="224F77"/>
                </a:solidFill>
                <a:latin typeface="Arial"/>
                <a:cs typeface="Arial"/>
              </a:rPr>
              <a:t>о</a:t>
            </a:r>
            <a:r>
              <a:rPr sz="1600" b="1" spc="-20" dirty="0" smtClean="0">
                <a:solidFill>
                  <a:srgbClr val="224F77"/>
                </a:solidFill>
                <a:latin typeface="Arial"/>
                <a:cs typeface="Arial"/>
              </a:rPr>
              <a:t>м</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24" dirty="0" smtClean="0">
                <a:solidFill>
                  <a:srgbClr val="224F77"/>
                </a:solidFill>
                <a:latin typeface="Arial"/>
                <a:cs typeface="Arial"/>
              </a:rPr>
              <a:t>в</a:t>
            </a:r>
            <a:r>
              <a:rPr sz="1600" b="1" dirty="0" smtClean="0">
                <a:solidFill>
                  <a:srgbClr val="224F77"/>
                </a:solidFill>
                <a:latin typeface="Arial"/>
                <a:cs typeface="Arial"/>
              </a:rPr>
              <a:t>а</a:t>
            </a:r>
            <a:r>
              <a:rPr sz="1600" b="1" spc="4" dirty="0" smtClean="0">
                <a:solidFill>
                  <a:srgbClr val="224F77"/>
                </a:solidFill>
                <a:latin typeface="Arial"/>
                <a:cs typeface="Arial"/>
              </a:rPr>
              <a:t>м</a:t>
            </a:r>
            <a:r>
              <a:rPr sz="1600" b="1" dirty="0" smtClean="0">
                <a:solidFill>
                  <a:srgbClr val="224F77"/>
                </a:solidFill>
                <a:latin typeface="Arial"/>
                <a:cs typeface="Arial"/>
              </a:rPr>
              <a:t>.</a:t>
            </a:r>
            <a:endParaRPr sz="1600" dirty="0">
              <a:latin typeface="Arial"/>
              <a:cs typeface="Arial"/>
            </a:endParaRPr>
          </a:p>
          <a:p>
            <a:pPr>
              <a:lnSpc>
                <a:spcPts val="606"/>
              </a:lnSpc>
              <a:spcBef>
                <a:spcPts val="24"/>
              </a:spcBef>
            </a:pPr>
            <a:endParaRPr sz="600" dirty="0"/>
          </a:p>
          <a:p>
            <a:pPr marR="2051" algn="ctr"/>
            <a:r>
              <a:rPr sz="1400" b="1" u="heavy" smtClean="0">
                <a:solidFill>
                  <a:srgbClr val="224F77"/>
                </a:solidFill>
                <a:latin typeface="Arial"/>
                <a:cs typeface="Arial"/>
              </a:rPr>
              <a:t> </a:t>
            </a:r>
            <a:endParaRPr sz="1400" dirty="0">
              <a:latin typeface="Arial"/>
              <a:cs typeface="Arial"/>
            </a:endParaRPr>
          </a:p>
        </p:txBody>
      </p:sp>
      <p:sp>
        <p:nvSpPr>
          <p:cNvPr id="59" name="object 59"/>
          <p:cNvSpPr txBox="1"/>
          <p:nvPr/>
        </p:nvSpPr>
        <p:spPr>
          <a:xfrm>
            <a:off x="6103621" y="6658734"/>
            <a:ext cx="146539" cy="163097"/>
          </a:xfrm>
          <a:prstGeom prst="rect">
            <a:avLst/>
          </a:prstGeom>
        </p:spPr>
        <p:txBody>
          <a:bodyPr vert="horz" wrap="square" lIns="0" tIns="0" rIns="0" bIns="0" rtlCol="0">
            <a:noAutofit/>
          </a:bodyPr>
          <a:lstStyle/>
          <a:p>
            <a:pPr marL="28205"/>
            <a:endParaRPr sz="1100" dirty="0">
              <a:latin typeface="Constantia"/>
              <a:cs typeface="Constantia"/>
            </a:endParaRPr>
          </a:p>
        </p:txBody>
      </p:sp>
      <p:sp>
        <p:nvSpPr>
          <p:cNvPr id="60" name="object 49"/>
          <p:cNvSpPr txBox="1"/>
          <p:nvPr/>
        </p:nvSpPr>
        <p:spPr>
          <a:xfrm>
            <a:off x="107504" y="348"/>
            <a:ext cx="8784976" cy="714380"/>
          </a:xfrm>
          <a:prstGeom prst="rect">
            <a:avLst/>
          </a:prstGeom>
        </p:spPr>
        <p:txBody>
          <a:bodyPr vert="horz" wrap="square" lIns="0" tIns="0" rIns="0" bIns="0" rtlCol="0">
            <a:noAutofit/>
          </a:bodyPr>
          <a:lstStyle/>
          <a:p>
            <a:pPr>
              <a:lnSpc>
                <a:spcPts val="606"/>
              </a:lnSpc>
              <a:spcBef>
                <a:spcPts val="24"/>
              </a:spcBef>
            </a:pPr>
            <a:endParaRPr sz="2400" dirty="0">
              <a:solidFill>
                <a:schemeClr val="bg1"/>
              </a:solidFill>
            </a:endParaRPr>
          </a:p>
          <a:p>
            <a:pPr marR="2051" algn="ctr"/>
            <a:r>
              <a:rPr sz="2400" b="1" dirty="0" smtClean="0">
                <a:solidFill>
                  <a:schemeClr val="bg1"/>
                </a:solidFill>
                <a:latin typeface="Arial"/>
                <a:cs typeface="Arial"/>
              </a:rPr>
              <a:t> Фо</a:t>
            </a:r>
            <a:r>
              <a:rPr sz="2400" b="1" spc="-20" dirty="0" smtClean="0">
                <a:solidFill>
                  <a:schemeClr val="bg1"/>
                </a:solidFill>
                <a:latin typeface="Arial"/>
                <a:cs typeface="Arial"/>
              </a:rPr>
              <a:t>р</a:t>
            </a:r>
            <a:r>
              <a:rPr sz="2400" b="1" dirty="0" smtClean="0">
                <a:solidFill>
                  <a:schemeClr val="bg1"/>
                </a:solidFill>
                <a:latin typeface="Arial"/>
                <a:cs typeface="Arial"/>
              </a:rPr>
              <a:t>миро</a:t>
            </a:r>
            <a:r>
              <a:rPr sz="2400" b="1" spc="-24" dirty="0" smtClean="0">
                <a:solidFill>
                  <a:schemeClr val="bg1"/>
                </a:solidFill>
                <a:latin typeface="Arial"/>
                <a:cs typeface="Arial"/>
              </a:rPr>
              <a:t>в</a:t>
            </a:r>
            <a:r>
              <a:rPr sz="2400" b="1" dirty="0" smtClean="0">
                <a:solidFill>
                  <a:schemeClr val="bg1"/>
                </a:solidFill>
                <a:latin typeface="Arial"/>
                <a:cs typeface="Arial"/>
              </a:rPr>
              <a:t>ание </a:t>
            </a:r>
            <a:r>
              <a:rPr sz="2400" b="1" spc="-4" dirty="0" smtClean="0">
                <a:solidFill>
                  <a:schemeClr val="bg1"/>
                </a:solidFill>
                <a:latin typeface="Arial"/>
                <a:cs typeface="Arial"/>
              </a:rPr>
              <a:t> </a:t>
            </a:r>
            <a:r>
              <a:rPr sz="2400" b="1" dirty="0" err="1" smtClean="0">
                <a:solidFill>
                  <a:schemeClr val="bg1"/>
                </a:solidFill>
                <a:latin typeface="Arial"/>
                <a:cs typeface="Arial"/>
              </a:rPr>
              <a:t>ра</a:t>
            </a:r>
            <a:r>
              <a:rPr sz="2400" b="1" spc="-20" dirty="0" err="1" smtClean="0">
                <a:solidFill>
                  <a:schemeClr val="bg1"/>
                </a:solidFill>
                <a:latin typeface="Arial"/>
                <a:cs typeface="Arial"/>
              </a:rPr>
              <a:t>с</a:t>
            </a:r>
            <a:r>
              <a:rPr sz="2400" b="1" spc="-40" dirty="0" err="1" smtClean="0">
                <a:solidFill>
                  <a:schemeClr val="bg1"/>
                </a:solidFill>
                <a:latin typeface="Arial"/>
                <a:cs typeface="Arial"/>
              </a:rPr>
              <a:t>х</a:t>
            </a:r>
            <a:r>
              <a:rPr sz="2400" b="1" spc="-20" dirty="0" err="1" smtClean="0">
                <a:solidFill>
                  <a:schemeClr val="bg1"/>
                </a:solidFill>
                <a:latin typeface="Arial"/>
                <a:cs typeface="Arial"/>
              </a:rPr>
              <a:t>о</a:t>
            </a:r>
            <a:r>
              <a:rPr sz="2400" b="1" dirty="0" err="1" smtClean="0">
                <a:solidFill>
                  <a:schemeClr val="bg1"/>
                </a:solidFill>
                <a:latin typeface="Arial"/>
                <a:cs typeface="Arial"/>
              </a:rPr>
              <a:t>дов</a:t>
            </a:r>
            <a:r>
              <a:rPr sz="2400" b="1" dirty="0" smtClean="0">
                <a:solidFill>
                  <a:schemeClr val="bg1"/>
                </a:solidFill>
                <a:latin typeface="Arial"/>
                <a:cs typeface="Arial"/>
              </a:rPr>
              <a:t> </a:t>
            </a:r>
            <a:r>
              <a:rPr sz="2400" b="1" spc="-8" dirty="0" smtClean="0">
                <a:solidFill>
                  <a:schemeClr val="bg1"/>
                </a:solidFill>
                <a:latin typeface="Arial"/>
                <a:cs typeface="Arial"/>
              </a:rPr>
              <a:t> </a:t>
            </a:r>
            <a:endParaRPr lang="en-US" sz="2400" b="1" spc="-8" dirty="0" smtClean="0">
              <a:solidFill>
                <a:schemeClr val="bg1"/>
              </a:solidFill>
              <a:latin typeface="Arial"/>
              <a:cs typeface="Arial"/>
            </a:endParaRPr>
          </a:p>
          <a:p>
            <a:pPr marR="2051" algn="ctr"/>
            <a:r>
              <a:rPr sz="2400" b="1" dirty="0" err="1" smtClean="0">
                <a:solidFill>
                  <a:schemeClr val="bg1"/>
                </a:solidFill>
                <a:latin typeface="Arial"/>
                <a:cs typeface="Arial"/>
              </a:rPr>
              <a:t>по</a:t>
            </a:r>
            <a:r>
              <a:rPr sz="2400" b="1" dirty="0" smtClean="0">
                <a:solidFill>
                  <a:schemeClr val="bg1"/>
                </a:solidFill>
                <a:latin typeface="Arial"/>
                <a:cs typeface="Arial"/>
              </a:rPr>
              <a:t> </a:t>
            </a:r>
            <a:r>
              <a:rPr sz="2400" b="1" spc="-4" dirty="0" smtClean="0">
                <a:solidFill>
                  <a:schemeClr val="bg1"/>
                </a:solidFill>
                <a:latin typeface="Arial"/>
                <a:cs typeface="Arial"/>
              </a:rPr>
              <a:t> </a:t>
            </a:r>
            <a:r>
              <a:rPr sz="2400" b="1" dirty="0" err="1" smtClean="0">
                <a:solidFill>
                  <a:schemeClr val="bg1"/>
                </a:solidFill>
                <a:latin typeface="Arial"/>
                <a:cs typeface="Arial"/>
              </a:rPr>
              <a:t>разделам</a:t>
            </a:r>
            <a:r>
              <a:rPr sz="2400" b="1" dirty="0" smtClean="0">
                <a:solidFill>
                  <a:schemeClr val="bg1"/>
                </a:solidFill>
                <a:latin typeface="Arial"/>
                <a:cs typeface="Arial"/>
              </a:rPr>
              <a:t> </a:t>
            </a:r>
            <a:r>
              <a:rPr sz="2400" b="1" spc="-16" dirty="0" smtClean="0">
                <a:solidFill>
                  <a:schemeClr val="bg1"/>
                </a:solidFill>
                <a:latin typeface="Arial"/>
                <a:cs typeface="Arial"/>
              </a:rPr>
              <a:t> </a:t>
            </a:r>
            <a:r>
              <a:rPr lang="ru-RU" sz="2400" b="1" spc="16" dirty="0" smtClean="0">
                <a:solidFill>
                  <a:schemeClr val="bg1"/>
                </a:solidFill>
                <a:latin typeface="Arial"/>
                <a:cs typeface="Arial"/>
              </a:rPr>
              <a:t>к</a:t>
            </a:r>
            <a:r>
              <a:rPr sz="2400" b="1" dirty="0" err="1" smtClean="0">
                <a:solidFill>
                  <a:schemeClr val="bg1"/>
                </a:solidFill>
                <a:latin typeface="Arial"/>
                <a:cs typeface="Arial"/>
              </a:rPr>
              <a:t>ласси</a:t>
            </a:r>
            <a:r>
              <a:rPr sz="2400" b="1" spc="-28" dirty="0" err="1" smtClean="0">
                <a:solidFill>
                  <a:schemeClr val="bg1"/>
                </a:solidFill>
                <a:latin typeface="Arial"/>
                <a:cs typeface="Arial"/>
              </a:rPr>
              <a:t>ф</a:t>
            </a:r>
            <a:r>
              <a:rPr sz="2400" b="1" dirty="0" err="1" smtClean="0">
                <a:solidFill>
                  <a:schemeClr val="bg1"/>
                </a:solidFill>
                <a:latin typeface="Arial"/>
                <a:cs typeface="Arial"/>
              </a:rPr>
              <a:t>ика</a:t>
            </a:r>
            <a:r>
              <a:rPr sz="2400" b="1" spc="-8" dirty="0" err="1" smtClean="0">
                <a:solidFill>
                  <a:schemeClr val="bg1"/>
                </a:solidFill>
                <a:latin typeface="Arial"/>
                <a:cs typeface="Arial"/>
              </a:rPr>
              <a:t>ц</a:t>
            </a:r>
            <a:r>
              <a:rPr sz="2400" b="1" dirty="0" err="1" smtClean="0">
                <a:solidFill>
                  <a:schemeClr val="bg1"/>
                </a:solidFill>
                <a:latin typeface="Arial"/>
                <a:cs typeface="Arial"/>
              </a:rPr>
              <a:t>и</a:t>
            </a:r>
            <a:r>
              <a:rPr sz="2400" b="1" spc="-4" dirty="0" err="1" smtClean="0">
                <a:solidFill>
                  <a:schemeClr val="bg1"/>
                </a:solidFill>
                <a:latin typeface="Arial"/>
                <a:cs typeface="Arial"/>
              </a:rPr>
              <a:t>и</a:t>
            </a:r>
            <a:r>
              <a:rPr sz="2400" b="1" spc="-4" dirty="0" smtClean="0">
                <a:solidFill>
                  <a:schemeClr val="bg1"/>
                </a:solidFill>
                <a:latin typeface="Arial"/>
                <a:cs typeface="Arial"/>
              </a:rPr>
              <a:t> </a:t>
            </a:r>
            <a:r>
              <a:rPr sz="2400" b="1" spc="4" dirty="0" smtClean="0">
                <a:solidFill>
                  <a:schemeClr val="bg1"/>
                </a:solidFill>
                <a:latin typeface="Arial"/>
                <a:cs typeface="Arial"/>
              </a:rPr>
              <a:t> </a:t>
            </a:r>
            <a:r>
              <a:rPr sz="2400" b="1" dirty="0" smtClean="0">
                <a:solidFill>
                  <a:schemeClr val="bg1"/>
                </a:solidFill>
                <a:latin typeface="Arial"/>
                <a:cs typeface="Arial"/>
              </a:rPr>
              <a:t>ра</a:t>
            </a:r>
            <a:r>
              <a:rPr sz="2400" b="1" spc="-20" dirty="0" smtClean="0">
                <a:solidFill>
                  <a:schemeClr val="bg1"/>
                </a:solidFill>
                <a:latin typeface="Arial"/>
                <a:cs typeface="Arial"/>
              </a:rPr>
              <a:t>с</a:t>
            </a:r>
            <a:r>
              <a:rPr sz="2400" b="1" spc="-40" dirty="0" smtClean="0">
                <a:solidFill>
                  <a:schemeClr val="bg1"/>
                </a:solidFill>
                <a:latin typeface="Arial"/>
                <a:cs typeface="Arial"/>
              </a:rPr>
              <a:t>х</a:t>
            </a:r>
            <a:r>
              <a:rPr sz="2400" b="1" spc="-20" dirty="0" smtClean="0">
                <a:solidFill>
                  <a:schemeClr val="bg1"/>
                </a:solidFill>
                <a:latin typeface="Arial"/>
                <a:cs typeface="Arial"/>
              </a:rPr>
              <a:t>о</a:t>
            </a:r>
            <a:r>
              <a:rPr sz="2400" b="1" dirty="0" smtClean="0">
                <a:solidFill>
                  <a:schemeClr val="bg1"/>
                </a:solidFill>
                <a:latin typeface="Arial"/>
                <a:cs typeface="Arial"/>
              </a:rPr>
              <a:t>до</a:t>
            </a:r>
            <a:r>
              <a:rPr sz="2400" b="1" spc="-8" dirty="0" smtClean="0">
                <a:solidFill>
                  <a:schemeClr val="bg1"/>
                </a:solidFill>
                <a:latin typeface="Arial"/>
                <a:cs typeface="Arial"/>
              </a:rPr>
              <a:t>в </a:t>
            </a:r>
            <a:endParaRPr sz="2400" dirty="0">
              <a:solidFill>
                <a:schemeClr val="bg1"/>
              </a:solidFill>
              <a:latin typeface="Arial"/>
              <a:cs typeface="Arial"/>
            </a:endParaRPr>
          </a:p>
        </p:txBody>
      </p:sp>
    </p:spTree>
    <p:extLst>
      <p:ext uri="{BB962C8B-B14F-4D97-AF65-F5344CB8AC3E}">
        <p14:creationId xmlns:p14="http://schemas.microsoft.com/office/powerpoint/2010/main" val="2574728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5877" y="5253"/>
            <a:ext cx="9042086" cy="774314"/>
          </a:xfrm>
        </p:spPr>
        <p:txBody>
          <a:bodyPr wrap="square" lIns="0" tIns="347725" rIns="0" bIns="0" rtlCol="0">
            <a:spAutoFit/>
          </a:bodyPr>
          <a:lstStyle/>
          <a:p>
            <a:pPr>
              <a:lnSpc>
                <a:spcPts val="3345"/>
              </a:lnSpc>
              <a:defRPr/>
            </a:pPr>
            <a:r>
              <a:rPr sz="2400" b="1" spc="-25" dirty="0">
                <a:solidFill>
                  <a:schemeClr val="bg1"/>
                </a:solidFill>
                <a:latin typeface="Arial" pitchFamily="34" charset="0"/>
                <a:cs typeface="Arial" pitchFamily="34" charset="0"/>
              </a:rPr>
              <a:t>Ч</a:t>
            </a:r>
            <a:r>
              <a:rPr sz="2400" b="1" spc="-60" dirty="0">
                <a:solidFill>
                  <a:schemeClr val="bg1"/>
                </a:solidFill>
                <a:latin typeface="Arial" pitchFamily="34" charset="0"/>
                <a:cs typeface="Arial" pitchFamily="34" charset="0"/>
              </a:rPr>
              <a:t>т</a:t>
            </a:r>
            <a:r>
              <a:rPr sz="2400" b="1" spc="-15" dirty="0">
                <a:solidFill>
                  <a:schemeClr val="bg1"/>
                </a:solidFill>
                <a:latin typeface="Arial" pitchFamily="34" charset="0"/>
                <a:cs typeface="Arial" pitchFamily="34" charset="0"/>
              </a:rPr>
              <a:t>о</a:t>
            </a:r>
            <a:r>
              <a:rPr sz="2400" b="1" spc="-5" dirty="0">
                <a:solidFill>
                  <a:schemeClr val="bg1"/>
                </a:solidFill>
                <a:latin typeface="Arial" pitchFamily="34" charset="0"/>
                <a:cs typeface="Arial" pitchFamily="34" charset="0"/>
              </a:rPr>
              <a:t> </a:t>
            </a:r>
            <a:r>
              <a:rPr sz="2400" b="1" spc="15" dirty="0">
                <a:solidFill>
                  <a:schemeClr val="bg1"/>
                </a:solidFill>
                <a:latin typeface="Arial" pitchFamily="34" charset="0"/>
                <a:cs typeface="Arial" pitchFamily="34" charset="0"/>
              </a:rPr>
              <a:t>т</a:t>
            </a:r>
            <a:r>
              <a:rPr sz="2400" b="1" spc="-15" dirty="0">
                <a:solidFill>
                  <a:schemeClr val="bg1"/>
                </a:solidFill>
                <a:latin typeface="Arial" pitchFamily="34" charset="0"/>
                <a:cs typeface="Arial" pitchFamily="34" charset="0"/>
              </a:rPr>
              <a:t>а</a:t>
            </a:r>
            <a:r>
              <a:rPr sz="2400" b="1" spc="-55" dirty="0">
                <a:solidFill>
                  <a:schemeClr val="bg1"/>
                </a:solidFill>
                <a:latin typeface="Arial" pitchFamily="34" charset="0"/>
                <a:cs typeface="Arial" pitchFamily="34" charset="0"/>
              </a:rPr>
              <a:t>к</a:t>
            </a:r>
            <a:r>
              <a:rPr sz="2400" b="1" spc="-15" dirty="0">
                <a:solidFill>
                  <a:schemeClr val="bg1"/>
                </a:solidFill>
                <a:latin typeface="Arial" pitchFamily="34" charset="0"/>
                <a:cs typeface="Arial" pitchFamily="34" charset="0"/>
              </a:rPr>
              <a:t>ое</a:t>
            </a:r>
            <a:r>
              <a:rPr sz="2400" b="1" dirty="0">
                <a:solidFill>
                  <a:schemeClr val="bg1"/>
                </a:solidFill>
                <a:latin typeface="Arial" pitchFamily="34" charset="0"/>
                <a:cs typeface="Arial" pitchFamily="34" charset="0"/>
              </a:rPr>
              <a:t> </a:t>
            </a:r>
            <a:r>
              <a:rPr sz="2400" b="1" spc="-20" dirty="0">
                <a:solidFill>
                  <a:schemeClr val="bg1"/>
                </a:solidFill>
                <a:latin typeface="Arial" pitchFamily="34" charset="0"/>
                <a:cs typeface="Arial" pitchFamily="34" charset="0"/>
              </a:rPr>
              <a:t>пр</a:t>
            </a:r>
            <a:r>
              <a:rPr sz="2400" b="1" spc="-10" dirty="0">
                <a:solidFill>
                  <a:schemeClr val="bg1"/>
                </a:solidFill>
                <a:latin typeface="Arial" pitchFamily="34" charset="0"/>
                <a:cs typeface="Arial" pitchFamily="34" charset="0"/>
              </a:rPr>
              <a:t>о</a:t>
            </a:r>
            <a:r>
              <a:rPr sz="2400" b="1" spc="-15" dirty="0">
                <a:solidFill>
                  <a:schemeClr val="bg1"/>
                </a:solidFill>
                <a:latin typeface="Arial" pitchFamily="34" charset="0"/>
                <a:cs typeface="Arial" pitchFamily="34" charset="0"/>
              </a:rPr>
              <a:t>гр</a:t>
            </a:r>
            <a:r>
              <a:rPr sz="2400" b="1" spc="-5" dirty="0">
                <a:solidFill>
                  <a:schemeClr val="bg1"/>
                </a:solidFill>
                <a:latin typeface="Arial" pitchFamily="34" charset="0"/>
                <a:cs typeface="Arial" pitchFamily="34" charset="0"/>
              </a:rPr>
              <a:t>а</a:t>
            </a:r>
            <a:r>
              <a:rPr sz="2400" b="1" spc="-20" dirty="0">
                <a:solidFill>
                  <a:schemeClr val="bg1"/>
                </a:solidFill>
                <a:latin typeface="Arial" pitchFamily="34" charset="0"/>
                <a:cs typeface="Arial" pitchFamily="34" charset="0"/>
              </a:rPr>
              <a:t>ммный</a:t>
            </a:r>
            <a:r>
              <a:rPr sz="2400" b="1" spc="20" dirty="0">
                <a:solidFill>
                  <a:schemeClr val="bg1"/>
                </a:solidFill>
                <a:latin typeface="Arial" pitchFamily="34" charset="0"/>
                <a:cs typeface="Arial" pitchFamily="34" charset="0"/>
              </a:rPr>
              <a:t> </a:t>
            </a:r>
            <a:r>
              <a:rPr sz="2400" b="1" spc="-15" dirty="0">
                <a:solidFill>
                  <a:schemeClr val="bg1"/>
                </a:solidFill>
                <a:latin typeface="Arial" pitchFamily="34" charset="0"/>
                <a:cs typeface="Arial" pitchFamily="34" charset="0"/>
              </a:rPr>
              <a:t>б</a:t>
            </a:r>
            <a:r>
              <a:rPr sz="2400" b="1" spc="-180" dirty="0">
                <a:solidFill>
                  <a:schemeClr val="bg1"/>
                </a:solidFill>
                <a:latin typeface="Arial" pitchFamily="34" charset="0"/>
                <a:cs typeface="Arial" pitchFamily="34" charset="0"/>
              </a:rPr>
              <a:t>ю</a:t>
            </a:r>
            <a:r>
              <a:rPr sz="2400" b="1" spc="-15" dirty="0">
                <a:solidFill>
                  <a:schemeClr val="bg1"/>
                </a:solidFill>
                <a:latin typeface="Arial" pitchFamily="34" charset="0"/>
                <a:cs typeface="Arial" pitchFamily="34" charset="0"/>
              </a:rPr>
              <a:t>д</a:t>
            </a:r>
            <a:r>
              <a:rPr sz="2400" b="1" spc="-60" dirty="0">
                <a:solidFill>
                  <a:schemeClr val="bg1"/>
                </a:solidFill>
                <a:latin typeface="Arial" pitchFamily="34" charset="0"/>
                <a:cs typeface="Arial" pitchFamily="34" charset="0"/>
              </a:rPr>
              <a:t>ж</a:t>
            </a:r>
            <a:r>
              <a:rPr sz="2400" b="1" spc="-15" dirty="0">
                <a:solidFill>
                  <a:schemeClr val="bg1"/>
                </a:solidFill>
                <a:latin typeface="Arial" pitchFamily="34" charset="0"/>
                <a:cs typeface="Arial" pitchFamily="34" charset="0"/>
              </a:rPr>
              <a:t>ет</a:t>
            </a:r>
            <a:endParaRPr sz="2400" b="1" dirty="0">
              <a:solidFill>
                <a:schemeClr val="bg1"/>
              </a:solidFill>
              <a:latin typeface="Arial" pitchFamily="34" charset="0"/>
              <a:cs typeface="Arial" pitchFamily="34" charset="0"/>
            </a:endParaRPr>
          </a:p>
        </p:txBody>
      </p:sp>
      <p:sp>
        <p:nvSpPr>
          <p:cNvPr id="139268" name="object 8"/>
          <p:cNvSpPr>
            <a:spLocks noChangeArrowheads="1"/>
          </p:cNvSpPr>
          <p:nvPr/>
        </p:nvSpPr>
        <p:spPr bwMode="auto">
          <a:xfrm>
            <a:off x="423435" y="3829826"/>
            <a:ext cx="2608263"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39269" name="object 9"/>
          <p:cNvSpPr txBox="1">
            <a:spLocks noChangeArrowheads="1"/>
          </p:cNvSpPr>
          <p:nvPr/>
        </p:nvSpPr>
        <p:spPr bwMode="auto">
          <a:xfrm>
            <a:off x="661988" y="4144963"/>
            <a:ext cx="2087563" cy="1495794"/>
          </a:xfrm>
          <a:prstGeom prst="rect">
            <a:avLst/>
          </a:prstGeom>
          <a:noFill/>
          <a:ln w="9525">
            <a:noFill/>
            <a:miter lim="800000"/>
            <a:headEnd/>
            <a:tailEnd/>
          </a:ln>
        </p:spPr>
        <p:txBody>
          <a:bodyPr lIns="0" tIns="0" rIns="0" bIns="0">
            <a:spAutoFit/>
          </a:bodyPr>
          <a:lstStyle/>
          <a:p>
            <a:pPr marL="12700" indent="-1588" algn="ctr">
              <a:lnSpc>
                <a:spcPct val="90000"/>
              </a:lnSpc>
            </a:pPr>
            <a:r>
              <a:rPr lang="ru-RU" dirty="0">
                <a:latin typeface="Times New Roman" pitchFamily="18" charset="0"/>
                <a:cs typeface="Times New Roman" pitchFamily="18" charset="0"/>
              </a:rPr>
              <a:t>Осуществление бюджетных расходов посредством финансирования муниципальных программ</a:t>
            </a:r>
          </a:p>
        </p:txBody>
      </p:sp>
      <p:sp>
        <p:nvSpPr>
          <p:cNvPr id="139270" name="object 10"/>
          <p:cNvSpPr>
            <a:spLocks noChangeArrowheads="1"/>
          </p:cNvSpPr>
          <p:nvPr/>
        </p:nvSpPr>
        <p:spPr bwMode="auto">
          <a:xfrm>
            <a:off x="3232153" y="3636190"/>
            <a:ext cx="2608263" cy="276999"/>
          </a:xfrm>
          <a:prstGeom prst="rect">
            <a:avLst/>
          </a:prstGeom>
          <a:blipFill dpi="0" rotWithShape="1">
            <a:blip r:embed="rId3" cstate="print"/>
            <a:srcRect/>
            <a:stretch>
              <a:fillRect/>
            </a:stretch>
          </a:blipFill>
          <a:ln w="9525">
            <a:noFill/>
            <a:miter lim="800000"/>
            <a:headEnd/>
            <a:tailEnd/>
          </a:ln>
        </p:spPr>
        <p:txBody>
          <a:bodyPr lIns="0" tIns="0" rIns="0" bIns="0">
            <a:spAutoFit/>
          </a:bodyPr>
          <a:lstStyle/>
          <a:p>
            <a:endParaRPr lang="ru-RU" dirty="0"/>
          </a:p>
        </p:txBody>
      </p:sp>
      <p:sp>
        <p:nvSpPr>
          <p:cNvPr id="139271" name="object 11"/>
          <p:cNvSpPr>
            <a:spLocks noChangeArrowheads="1"/>
          </p:cNvSpPr>
          <p:nvPr/>
        </p:nvSpPr>
        <p:spPr bwMode="auto">
          <a:xfrm>
            <a:off x="6151565" y="3552827"/>
            <a:ext cx="2608263" cy="276999"/>
          </a:xfrm>
          <a:prstGeom prst="rect">
            <a:avLst/>
          </a:prstGeom>
          <a:blipFill dpi="0" rotWithShape="1">
            <a:blip r:embed="rId4" cstate="print"/>
            <a:srcRect/>
            <a:stretch>
              <a:fillRect/>
            </a:stretch>
          </a:blipFill>
          <a:ln w="9525">
            <a:noFill/>
            <a:miter lim="800000"/>
            <a:headEnd/>
            <a:tailEnd/>
          </a:ln>
        </p:spPr>
        <p:txBody>
          <a:bodyPr lIns="0" tIns="0" rIns="0" bIns="0">
            <a:spAutoFit/>
          </a:bodyPr>
          <a:lstStyle/>
          <a:p>
            <a:endParaRPr lang="ru-RU" dirty="0"/>
          </a:p>
        </p:txBody>
      </p:sp>
      <p:sp>
        <p:nvSpPr>
          <p:cNvPr id="12" name="object 12"/>
          <p:cNvSpPr txBox="1">
            <a:spLocks noGrp="1"/>
          </p:cNvSpPr>
          <p:nvPr>
            <p:ph type="body" idx="1"/>
          </p:nvPr>
        </p:nvSpPr>
        <p:spPr>
          <a:xfrm>
            <a:off x="272056" y="1003162"/>
            <a:ext cx="8229600" cy="2633028"/>
          </a:xfrm>
        </p:spPr>
        <p:txBody>
          <a:bodyPr lIns="0" tIns="0" rIns="0" bIns="0">
            <a:spAutoFit/>
          </a:bodyPr>
          <a:lstStyle/>
          <a:p>
            <a:pPr marL="160338">
              <a:defRPr/>
            </a:pPr>
            <a:r>
              <a:rPr lang="ru-RU" sz="1600" dirty="0" smtClean="0">
                <a:latin typeface="Times New Roman" pitchFamily="18" charset="0"/>
                <a:cs typeface="Times New Roman" pitchFamily="18" charset="0"/>
              </a:rPr>
              <a:t>Программный бюджет </a:t>
            </a:r>
            <a:r>
              <a:rPr lang="ru-RU" sz="1600" dirty="0" smtClean="0"/>
              <a:t>отличается от традиционного тем, что все или почти все расходы включены в </a:t>
            </a:r>
            <a:r>
              <a:rPr lang="ru-RU" sz="1600" dirty="0" smtClean="0">
                <a:latin typeface="Times New Roman" pitchFamily="18" charset="0"/>
                <a:cs typeface="Times New Roman" pitchFamily="18" charset="0"/>
              </a:rPr>
              <a:t>программы </a:t>
            </a:r>
            <a:r>
              <a:rPr lang="ru-RU" sz="1600" dirty="0" smtClean="0"/>
              <a:t>и каждая </a:t>
            </a:r>
            <a:r>
              <a:rPr lang="ru-RU" sz="1600" dirty="0" smtClean="0">
                <a:latin typeface="Times New Roman" pitchFamily="18" charset="0"/>
                <a:cs typeface="Times New Roman" pitchFamily="18" charset="0"/>
              </a:rPr>
              <a:t>программа </a:t>
            </a:r>
            <a:r>
              <a:rPr lang="ru-RU" sz="1600" dirty="0" smtClean="0"/>
              <a:t>своей целью прямо увязана с тем или иным стратегическим итогом деятельности ведомства.</a:t>
            </a:r>
          </a:p>
          <a:p>
            <a:pPr marL="160338">
              <a:defRPr/>
            </a:pPr>
            <a:r>
              <a:rPr lang="ru-RU" sz="1600" dirty="0" smtClean="0">
                <a:latin typeface="Times New Roman" pitchFamily="18" charset="0"/>
                <a:cs typeface="Times New Roman" pitchFamily="18" charset="0"/>
              </a:rPr>
              <a:t>Программное бюджетирование </a:t>
            </a:r>
            <a:r>
              <a:rPr lang="ru-RU" sz="1600" dirty="0" smtClean="0"/>
              <a:t>представляет собой методологию планирования, исполнения и контроля за исполнением бюджета, обеспечивающую взаимосвязь</a:t>
            </a:r>
          </a:p>
          <a:p>
            <a:pPr marL="160338">
              <a:defRPr/>
            </a:pPr>
            <a:r>
              <a:rPr lang="ru-RU" sz="1600" dirty="0" smtClean="0"/>
              <a:t>процесса распределения государственных расходов с результатами от реализации программ, разрабатываемых на основе стратегических целей, с учетом приоритетов государственной политики, общественной значимости ожидаемых и конечных результатов использования бюджетных средств</a:t>
            </a:r>
          </a:p>
          <a:p>
            <a:pPr marL="0" indent="0" algn="r">
              <a:lnSpc>
                <a:spcPts val="2138"/>
              </a:lnSpc>
              <a:buFont typeface="Arial" charset="0"/>
              <a:buNone/>
              <a:defRPr/>
            </a:pPr>
            <a:endParaRPr lang="ru-RU" sz="1600" dirty="0" smtClean="0"/>
          </a:p>
        </p:txBody>
      </p:sp>
      <p:sp>
        <p:nvSpPr>
          <p:cNvPr id="139273" name="object 13"/>
          <p:cNvSpPr txBox="1">
            <a:spLocks noChangeArrowheads="1"/>
          </p:cNvSpPr>
          <p:nvPr/>
        </p:nvSpPr>
        <p:spPr bwMode="auto">
          <a:xfrm>
            <a:off x="3492501" y="3913189"/>
            <a:ext cx="2087563" cy="1661993"/>
          </a:xfrm>
          <a:prstGeom prst="rect">
            <a:avLst/>
          </a:prstGeom>
          <a:noFill/>
          <a:ln w="9525">
            <a:noFill/>
            <a:miter lim="800000"/>
            <a:headEnd/>
            <a:tailEnd/>
          </a:ln>
        </p:spPr>
        <p:txBody>
          <a:bodyPr lIns="0" tIns="0" rIns="0" bIns="0">
            <a:spAutoFit/>
          </a:bodyPr>
          <a:lstStyle/>
          <a:p>
            <a:pPr marL="12700" indent="1588" algn="ctr"/>
            <a:r>
              <a:rPr lang="ru-RU" dirty="0">
                <a:latin typeface="Times New Roman" pitchFamily="18" charset="0"/>
                <a:cs typeface="Times New Roman" pitchFamily="18" charset="0"/>
              </a:rPr>
              <a:t>Взаимосвязь бюджетных расходов с результатами реализации муниципальных программ</a:t>
            </a:r>
          </a:p>
        </p:txBody>
      </p:sp>
      <p:sp>
        <p:nvSpPr>
          <p:cNvPr id="139274" name="object 14"/>
          <p:cNvSpPr txBox="1">
            <a:spLocks noChangeArrowheads="1"/>
          </p:cNvSpPr>
          <p:nvPr/>
        </p:nvSpPr>
        <p:spPr bwMode="auto">
          <a:xfrm>
            <a:off x="6415090" y="3771901"/>
            <a:ext cx="2081212" cy="1107996"/>
          </a:xfrm>
          <a:prstGeom prst="rect">
            <a:avLst/>
          </a:prstGeom>
          <a:noFill/>
          <a:ln w="9525">
            <a:noFill/>
            <a:miter lim="800000"/>
            <a:headEnd/>
            <a:tailEnd/>
          </a:ln>
        </p:spPr>
        <p:txBody>
          <a:bodyPr lIns="0" tIns="0" rIns="0" bIns="0">
            <a:spAutoFit/>
          </a:bodyPr>
          <a:lstStyle/>
          <a:p>
            <a:pPr marL="12700" algn="ctr"/>
            <a:r>
              <a:rPr lang="ru-RU" dirty="0">
                <a:latin typeface="Times New Roman" pitchFamily="18" charset="0"/>
                <a:cs typeface="Times New Roman" pitchFamily="18" charset="0"/>
              </a:rPr>
              <a:t>Повышение качества</a:t>
            </a:r>
          </a:p>
          <a:p>
            <a:pPr marL="12700" algn="ctr"/>
            <a:r>
              <a:rPr lang="ru-RU" dirty="0">
                <a:latin typeface="Times New Roman" pitchFamily="18" charset="0"/>
                <a:cs typeface="Times New Roman" pitchFamily="18" charset="0"/>
              </a:rPr>
              <a:t>бюджетного планирования и исполнения бюджета</a:t>
            </a:r>
          </a:p>
        </p:txBody>
      </p:sp>
      <p:sp>
        <p:nvSpPr>
          <p:cNvPr id="15" name="object 15"/>
          <p:cNvSpPr txBox="1"/>
          <p:nvPr/>
        </p:nvSpPr>
        <p:spPr>
          <a:xfrm>
            <a:off x="781573" y="5750004"/>
            <a:ext cx="7956551" cy="1107996"/>
          </a:xfrm>
          <a:prstGeom prst="rect">
            <a:avLst/>
          </a:prstGeom>
        </p:spPr>
        <p:txBody>
          <a:bodyPr lIns="0" tIns="0" rIns="0" bIns="0">
            <a:spAutoFit/>
          </a:bodyPr>
          <a:lstStyle/>
          <a:p>
            <a:pPr marL="12700" algn="just">
              <a:defRPr/>
            </a:pPr>
            <a:r>
              <a:rPr lang="ru-RU" b="1" spc="10" dirty="0">
                <a:latin typeface="Times New Roman"/>
                <a:cs typeface="Times New Roman"/>
              </a:rPr>
              <a:t>Районный</a:t>
            </a:r>
            <a:r>
              <a:rPr b="1" spc="10" dirty="0">
                <a:latin typeface="Times New Roman"/>
                <a:cs typeface="Times New Roman"/>
              </a:rPr>
              <a:t> </a:t>
            </a:r>
            <a:r>
              <a:rPr b="1" dirty="0">
                <a:latin typeface="Times New Roman"/>
                <a:cs typeface="Times New Roman"/>
              </a:rPr>
              <a:t>б</a:t>
            </a:r>
            <a:r>
              <a:rPr b="1" spc="-105" dirty="0">
                <a:latin typeface="Times New Roman"/>
                <a:cs typeface="Times New Roman"/>
              </a:rPr>
              <a:t>ю</a:t>
            </a:r>
            <a:r>
              <a:rPr b="1" dirty="0">
                <a:latin typeface="Times New Roman"/>
                <a:cs typeface="Times New Roman"/>
              </a:rPr>
              <a:t>д</a:t>
            </a:r>
            <a:r>
              <a:rPr b="1" spc="-45" dirty="0">
                <a:latin typeface="Times New Roman"/>
                <a:cs typeface="Times New Roman"/>
              </a:rPr>
              <a:t>ж</a:t>
            </a:r>
            <a:r>
              <a:rPr b="1" dirty="0">
                <a:latin typeface="Times New Roman"/>
                <a:cs typeface="Times New Roman"/>
              </a:rPr>
              <a:t>ет</a:t>
            </a:r>
            <a:r>
              <a:rPr b="1" spc="25" dirty="0">
                <a:latin typeface="Times New Roman"/>
                <a:cs typeface="Times New Roman"/>
              </a:rPr>
              <a:t> </a:t>
            </a:r>
            <a:r>
              <a:rPr b="1" dirty="0" err="1">
                <a:latin typeface="Times New Roman"/>
                <a:cs typeface="Times New Roman"/>
              </a:rPr>
              <a:t>на</a:t>
            </a:r>
            <a:r>
              <a:rPr b="1" dirty="0">
                <a:latin typeface="Times New Roman"/>
                <a:cs typeface="Times New Roman"/>
              </a:rPr>
              <a:t> </a:t>
            </a:r>
            <a:r>
              <a:rPr b="1" dirty="0" smtClean="0">
                <a:latin typeface="Times New Roman"/>
                <a:cs typeface="Times New Roman"/>
              </a:rPr>
              <a:t>20</a:t>
            </a:r>
            <a:r>
              <a:rPr lang="ru-RU" b="1" dirty="0" smtClean="0">
                <a:latin typeface="Times New Roman"/>
                <a:cs typeface="Times New Roman"/>
              </a:rPr>
              <a:t>22</a:t>
            </a:r>
            <a:r>
              <a:rPr b="1" spc="-10" dirty="0" smtClean="0">
                <a:latin typeface="Times New Roman"/>
                <a:cs typeface="Times New Roman"/>
              </a:rPr>
              <a:t> </a:t>
            </a:r>
            <a:r>
              <a:rPr b="1" spc="-50" dirty="0" err="1">
                <a:latin typeface="Times New Roman"/>
                <a:cs typeface="Times New Roman"/>
              </a:rPr>
              <a:t>го</a:t>
            </a:r>
            <a:r>
              <a:rPr b="1" dirty="0" err="1">
                <a:latin typeface="Times New Roman"/>
                <a:cs typeface="Times New Roman"/>
              </a:rPr>
              <a:t>д</a:t>
            </a:r>
            <a:r>
              <a:rPr b="1" dirty="0">
                <a:latin typeface="Times New Roman"/>
                <a:cs typeface="Times New Roman"/>
              </a:rPr>
              <a:t> </a:t>
            </a:r>
            <a:r>
              <a:rPr b="1" spc="-5" dirty="0">
                <a:latin typeface="Times New Roman"/>
                <a:cs typeface="Times New Roman"/>
              </a:rPr>
              <a:t> </a:t>
            </a:r>
            <a:r>
              <a:rPr lang="ru-RU" b="1" spc="-5" dirty="0" smtClean="0">
                <a:latin typeface="Times New Roman"/>
                <a:cs typeface="Times New Roman"/>
              </a:rPr>
              <a:t>и плановый период 2023 и 2024 годов </a:t>
            </a:r>
            <a:r>
              <a:rPr b="1" spc="-20" dirty="0" err="1" smtClean="0">
                <a:latin typeface="Times New Roman"/>
                <a:cs typeface="Times New Roman"/>
              </a:rPr>
              <a:t>с</a:t>
            </a:r>
            <a:r>
              <a:rPr b="1" spc="-10" dirty="0" err="1" smtClean="0">
                <a:latin typeface="Times New Roman"/>
                <a:cs typeface="Times New Roman"/>
              </a:rPr>
              <a:t>ф</a:t>
            </a:r>
            <a:r>
              <a:rPr b="1" dirty="0" err="1" smtClean="0">
                <a:latin typeface="Times New Roman"/>
                <a:cs typeface="Times New Roman"/>
              </a:rPr>
              <a:t>о</a:t>
            </a:r>
            <a:r>
              <a:rPr b="1" spc="-30" dirty="0" err="1" smtClean="0">
                <a:latin typeface="Times New Roman"/>
                <a:cs typeface="Times New Roman"/>
              </a:rPr>
              <a:t>р</a:t>
            </a:r>
            <a:r>
              <a:rPr lang="ru-RU" b="1" spc="-30" dirty="0" err="1" smtClean="0">
                <a:latin typeface="Times New Roman"/>
                <a:cs typeface="Times New Roman"/>
              </a:rPr>
              <a:t>мирован</a:t>
            </a:r>
            <a:r>
              <a:rPr lang="ru-RU" b="1" spc="-30" dirty="0" smtClean="0">
                <a:latin typeface="Times New Roman"/>
                <a:cs typeface="Times New Roman"/>
              </a:rPr>
              <a:t> в программном формате на основе 20 муниципальных программ (2 программы без финансирования)</a:t>
            </a:r>
          </a:p>
          <a:p>
            <a:pPr marL="12700" algn="just">
              <a:defRPr/>
            </a:pPr>
            <a:endParaRPr dirty="0">
              <a:latin typeface="Times New Roman"/>
              <a:cs typeface="Times New Roman"/>
            </a:endParaRPr>
          </a:p>
        </p:txBody>
      </p:sp>
      <p:sp>
        <p:nvSpPr>
          <p:cNvPr id="139276" name="object 16"/>
          <p:cNvSpPr>
            <a:spLocks noChangeArrowheads="1"/>
          </p:cNvSpPr>
          <p:nvPr/>
        </p:nvSpPr>
        <p:spPr bwMode="auto">
          <a:xfrm>
            <a:off x="5795966" y="4437065"/>
            <a:ext cx="504825" cy="276999"/>
          </a:xfrm>
          <a:custGeom>
            <a:avLst/>
            <a:gdLst>
              <a:gd name="T0" fmla="*/ 0 w 504063"/>
              <a:gd name="T1" fmla="*/ 0 h 433450"/>
              <a:gd name="T2" fmla="*/ 504063 w 504063"/>
              <a:gd name="T3" fmla="*/ 433450 h 433450"/>
            </a:gdLst>
            <a:ahLst/>
            <a:cxnLst/>
            <a:rect l="T0" t="T1" r="T2" b="T3"/>
            <a:pathLst>
              <a:path w="504063" h="433450">
                <a:moveTo>
                  <a:pt x="287274" y="0"/>
                </a:moveTo>
                <a:lnTo>
                  <a:pt x="287274" y="108331"/>
                </a:lnTo>
                <a:lnTo>
                  <a:pt x="0" y="108331"/>
                </a:lnTo>
                <a:lnTo>
                  <a:pt x="108331" y="216788"/>
                </a:lnTo>
                <a:lnTo>
                  <a:pt x="0" y="325119"/>
                </a:lnTo>
                <a:lnTo>
                  <a:pt x="287274" y="325119"/>
                </a:lnTo>
                <a:lnTo>
                  <a:pt x="287274" y="433450"/>
                </a:lnTo>
                <a:lnTo>
                  <a:pt x="504063" y="216788"/>
                </a:lnTo>
                <a:lnTo>
                  <a:pt x="287274"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39277" name="object 17"/>
          <p:cNvSpPr>
            <a:spLocks noChangeArrowheads="1"/>
          </p:cNvSpPr>
          <p:nvPr/>
        </p:nvSpPr>
        <p:spPr bwMode="auto">
          <a:xfrm>
            <a:off x="5795966" y="4437065"/>
            <a:ext cx="504825" cy="276999"/>
          </a:xfrm>
          <a:custGeom>
            <a:avLst/>
            <a:gdLst>
              <a:gd name="T0" fmla="*/ 0 w 504063"/>
              <a:gd name="T1" fmla="*/ 0 h 433450"/>
              <a:gd name="T2" fmla="*/ 504063 w 504063"/>
              <a:gd name="T3" fmla="*/ 433450 h 433450"/>
            </a:gdLst>
            <a:ahLst/>
            <a:cxnLst/>
            <a:rect l="T0" t="T1" r="T2" b="T3"/>
            <a:pathLst>
              <a:path w="504063" h="433450">
                <a:moveTo>
                  <a:pt x="0" y="108331"/>
                </a:moveTo>
                <a:lnTo>
                  <a:pt x="287274" y="108331"/>
                </a:lnTo>
                <a:lnTo>
                  <a:pt x="287274" y="0"/>
                </a:lnTo>
                <a:lnTo>
                  <a:pt x="504063" y="216788"/>
                </a:lnTo>
                <a:lnTo>
                  <a:pt x="287274" y="433450"/>
                </a:lnTo>
                <a:lnTo>
                  <a:pt x="287274" y="325119"/>
                </a:lnTo>
                <a:lnTo>
                  <a:pt x="0" y="325119"/>
                </a:lnTo>
                <a:lnTo>
                  <a:pt x="108331" y="216788"/>
                </a:lnTo>
                <a:lnTo>
                  <a:pt x="0" y="108331"/>
                </a:lnTo>
                <a:close/>
              </a:path>
            </a:pathLst>
          </a:custGeom>
          <a:noFill/>
          <a:ln w="25400">
            <a:solidFill>
              <a:srgbClr val="385D89"/>
            </a:solidFill>
            <a:miter lim="800000"/>
            <a:headEnd/>
            <a:tailEnd/>
          </a:ln>
        </p:spPr>
        <p:txBody>
          <a:bodyPr lIns="0" tIns="0" rIns="0" bIns="0">
            <a:spAutoFit/>
          </a:bodyPr>
          <a:lstStyle/>
          <a:p>
            <a:endParaRPr lang="ru-RU" dirty="0"/>
          </a:p>
        </p:txBody>
      </p:sp>
      <p:sp>
        <p:nvSpPr>
          <p:cNvPr id="139278" name="object 18"/>
          <p:cNvSpPr>
            <a:spLocks noChangeArrowheads="1"/>
          </p:cNvSpPr>
          <p:nvPr/>
        </p:nvSpPr>
        <p:spPr bwMode="auto">
          <a:xfrm>
            <a:off x="2874964" y="4718052"/>
            <a:ext cx="554037" cy="276999"/>
          </a:xfrm>
          <a:custGeom>
            <a:avLst/>
            <a:gdLst>
              <a:gd name="T0" fmla="*/ 0 w 553465"/>
              <a:gd name="T1" fmla="*/ 0 h 447421"/>
              <a:gd name="T2" fmla="*/ 553465 w 553465"/>
              <a:gd name="T3" fmla="*/ 447421 h 447421"/>
            </a:gdLst>
            <a:ahLst/>
            <a:cxnLst/>
            <a:rect l="T0" t="T1" r="T2" b="T3"/>
            <a:pathLst>
              <a:path w="553465" h="447421">
                <a:moveTo>
                  <a:pt x="329819" y="0"/>
                </a:moveTo>
                <a:lnTo>
                  <a:pt x="329819" y="111887"/>
                </a:lnTo>
                <a:lnTo>
                  <a:pt x="0" y="111887"/>
                </a:lnTo>
                <a:lnTo>
                  <a:pt x="111759" y="223647"/>
                </a:lnTo>
                <a:lnTo>
                  <a:pt x="0" y="335534"/>
                </a:lnTo>
                <a:lnTo>
                  <a:pt x="329819" y="335534"/>
                </a:lnTo>
                <a:lnTo>
                  <a:pt x="329819" y="447421"/>
                </a:lnTo>
                <a:lnTo>
                  <a:pt x="553465" y="223647"/>
                </a:lnTo>
                <a:lnTo>
                  <a:pt x="32981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39279" name="object 19"/>
          <p:cNvSpPr>
            <a:spLocks noChangeArrowheads="1"/>
          </p:cNvSpPr>
          <p:nvPr/>
        </p:nvSpPr>
        <p:spPr bwMode="auto">
          <a:xfrm>
            <a:off x="2874964" y="4718052"/>
            <a:ext cx="554037" cy="276999"/>
          </a:xfrm>
          <a:custGeom>
            <a:avLst/>
            <a:gdLst>
              <a:gd name="T0" fmla="*/ 0 w 553465"/>
              <a:gd name="T1" fmla="*/ 0 h 447421"/>
              <a:gd name="T2" fmla="*/ 553465 w 553465"/>
              <a:gd name="T3" fmla="*/ 447421 h 447421"/>
            </a:gdLst>
            <a:ahLst/>
            <a:cxnLst/>
            <a:rect l="T0" t="T1" r="T2" b="T3"/>
            <a:pathLst>
              <a:path w="553465" h="447421">
                <a:moveTo>
                  <a:pt x="0" y="111887"/>
                </a:moveTo>
                <a:lnTo>
                  <a:pt x="329819" y="111887"/>
                </a:lnTo>
                <a:lnTo>
                  <a:pt x="329819" y="0"/>
                </a:lnTo>
                <a:lnTo>
                  <a:pt x="553465" y="223647"/>
                </a:lnTo>
                <a:lnTo>
                  <a:pt x="329819" y="447421"/>
                </a:lnTo>
                <a:lnTo>
                  <a:pt x="329819" y="335534"/>
                </a:lnTo>
                <a:lnTo>
                  <a:pt x="0" y="335534"/>
                </a:lnTo>
                <a:lnTo>
                  <a:pt x="111759" y="223647"/>
                </a:lnTo>
                <a:lnTo>
                  <a:pt x="0" y="111887"/>
                </a:lnTo>
                <a:close/>
              </a:path>
            </a:pathLst>
          </a:custGeom>
          <a:noFill/>
          <a:ln w="25400">
            <a:solidFill>
              <a:srgbClr val="385D89"/>
            </a:solidFill>
            <a:miter lim="800000"/>
            <a:headEnd/>
            <a:tailEnd/>
          </a:ln>
        </p:spPr>
        <p:txBody>
          <a:bodyPr lIns="0" tIns="0" rIns="0" bIns="0">
            <a:spAutoFit/>
          </a:bodyPr>
          <a:lstStyle/>
          <a:p>
            <a:endParaRPr lang="ru-RU" dirty="0"/>
          </a:p>
        </p:txBody>
      </p:sp>
    </p:spTree>
    <p:extLst>
      <p:ext uri="{BB962C8B-B14F-4D97-AF65-F5344CB8AC3E}">
        <p14:creationId xmlns:p14="http://schemas.microsoft.com/office/powerpoint/2010/main" val="1781088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7220" y="188640"/>
            <a:ext cx="8229600" cy="576064"/>
          </a:xfrm>
        </p:spPr>
        <p:txBody>
          <a:bodyPr>
            <a:normAutofit/>
          </a:bodyPr>
          <a:lstStyle/>
          <a:p>
            <a:r>
              <a:rPr lang="ru-RU" sz="2400" b="1" dirty="0" smtClean="0">
                <a:solidFill>
                  <a:schemeClr val="bg1"/>
                </a:solidFill>
              </a:rPr>
              <a:t>Какие показатели характеризуют наш район в 2021 году</a:t>
            </a:r>
            <a:endParaRPr lang="ru-RU" sz="2400" b="1"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4891899" cy="336056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57233" y="3174360"/>
            <a:ext cx="3312368" cy="1200329"/>
          </a:xfrm>
          <a:prstGeom prst="rect">
            <a:avLst/>
          </a:prstGeom>
        </p:spPr>
        <p:txBody>
          <a:bodyPr wrap="square">
            <a:spAutoFit/>
          </a:bodyPr>
          <a:lstStyle/>
          <a:p>
            <a:r>
              <a:rPr lang="ru-RU" dirty="0" smtClean="0"/>
              <a:t>Отгрузка товаров собственного производства, выполнено работ и услуг собственными силами – 704,8 млн. руб. </a:t>
            </a:r>
          </a:p>
        </p:txBody>
      </p:sp>
      <p:sp>
        <p:nvSpPr>
          <p:cNvPr id="7" name="Прямоугольник 6"/>
          <p:cNvSpPr/>
          <p:nvPr/>
        </p:nvSpPr>
        <p:spPr>
          <a:xfrm>
            <a:off x="5402817" y="2528029"/>
            <a:ext cx="3463180" cy="646331"/>
          </a:xfrm>
          <a:prstGeom prst="rect">
            <a:avLst/>
          </a:prstGeom>
        </p:spPr>
        <p:txBody>
          <a:bodyPr wrap="square">
            <a:spAutoFit/>
          </a:bodyPr>
          <a:lstStyle/>
          <a:p>
            <a:r>
              <a:rPr lang="ru-RU" dirty="0" smtClean="0"/>
              <a:t>Инвестиции в основной капитал- 127,8 млн. руб.</a:t>
            </a:r>
            <a:endParaRPr lang="ru-RU" dirty="0"/>
          </a:p>
        </p:txBody>
      </p:sp>
      <p:sp>
        <p:nvSpPr>
          <p:cNvPr id="8" name="Прямоугольник 7"/>
          <p:cNvSpPr/>
          <p:nvPr/>
        </p:nvSpPr>
        <p:spPr>
          <a:xfrm>
            <a:off x="5423505" y="1352340"/>
            <a:ext cx="3374152" cy="369332"/>
          </a:xfrm>
          <a:prstGeom prst="rect">
            <a:avLst/>
          </a:prstGeom>
        </p:spPr>
        <p:txBody>
          <a:bodyPr wrap="square">
            <a:spAutoFit/>
          </a:bodyPr>
          <a:lstStyle/>
          <a:p>
            <a:r>
              <a:rPr lang="ru-RU" dirty="0" smtClean="0"/>
              <a:t> Площадь района  -1018 кв. км.</a:t>
            </a:r>
            <a:endParaRPr lang="ru-RU" dirty="0"/>
          </a:p>
        </p:txBody>
      </p:sp>
      <p:sp>
        <p:nvSpPr>
          <p:cNvPr id="9" name="Прямоугольник 8"/>
          <p:cNvSpPr/>
          <p:nvPr/>
        </p:nvSpPr>
        <p:spPr>
          <a:xfrm>
            <a:off x="5464486" y="1881698"/>
            <a:ext cx="3339842" cy="646331"/>
          </a:xfrm>
          <a:prstGeom prst="rect">
            <a:avLst/>
          </a:prstGeom>
        </p:spPr>
        <p:txBody>
          <a:bodyPr wrap="square">
            <a:spAutoFit/>
          </a:bodyPr>
          <a:lstStyle/>
          <a:p>
            <a:r>
              <a:rPr lang="ru-RU" dirty="0" smtClean="0"/>
              <a:t>Численность населения района - 7409 чел.</a:t>
            </a:r>
            <a:endParaRPr lang="ru-RU" dirty="0"/>
          </a:p>
        </p:txBody>
      </p:sp>
      <p:sp>
        <p:nvSpPr>
          <p:cNvPr id="12" name="Прямоугольник 11"/>
          <p:cNvSpPr/>
          <p:nvPr/>
        </p:nvSpPr>
        <p:spPr>
          <a:xfrm>
            <a:off x="179512" y="4797152"/>
            <a:ext cx="8099206" cy="830997"/>
          </a:xfrm>
          <a:prstGeom prst="rect">
            <a:avLst/>
          </a:prstGeom>
        </p:spPr>
        <p:txBody>
          <a:bodyPr wrap="square">
            <a:spAutoFit/>
          </a:bodyPr>
          <a:lstStyle/>
          <a:p>
            <a:pPr fontAlgn="b"/>
            <a:r>
              <a:rPr lang="ru-RU" sz="1600" u="none" strike="noStrike" dirty="0" smtClean="0">
                <a:effectLst/>
              </a:rPr>
              <a:t>Муниципальные  образования района:</a:t>
            </a:r>
            <a:r>
              <a:rPr lang="ru-RU" sz="1600" u="none" strike="noStrike" baseline="0" dirty="0" smtClean="0">
                <a:effectLst/>
              </a:rPr>
              <a:t> </a:t>
            </a:r>
          </a:p>
          <a:p>
            <a:pPr fontAlgn="b"/>
            <a:r>
              <a:rPr lang="ru-RU" sz="1600" u="none" strike="noStrike" baseline="0" dirty="0" err="1" smtClean="0">
                <a:effectLst/>
              </a:rPr>
              <a:t>р.п.Тонкино</a:t>
            </a:r>
            <a:r>
              <a:rPr lang="ru-RU" sz="1600" u="none" strike="noStrike" baseline="0" dirty="0" smtClean="0">
                <a:effectLst/>
              </a:rPr>
              <a:t>, </a:t>
            </a:r>
            <a:r>
              <a:rPr lang="ru-RU" sz="1600" u="none" strike="noStrike" baseline="0" dirty="0" err="1" smtClean="0">
                <a:effectLst/>
              </a:rPr>
              <a:t>Пакалевский</a:t>
            </a:r>
            <a:r>
              <a:rPr lang="ru-RU" sz="1600" u="none" strike="noStrike" baseline="0" dirty="0" smtClean="0">
                <a:effectLst/>
              </a:rPr>
              <a:t> сельсовет, </a:t>
            </a:r>
            <a:r>
              <a:rPr lang="ru-RU" sz="1600" u="none" strike="noStrike" baseline="0" dirty="0" err="1" smtClean="0">
                <a:effectLst/>
              </a:rPr>
              <a:t>Большесодомовский</a:t>
            </a:r>
            <a:r>
              <a:rPr lang="ru-RU" sz="1600" u="none" strike="noStrike" baseline="0" dirty="0" smtClean="0">
                <a:effectLst/>
              </a:rPr>
              <a:t> сельсовет, </a:t>
            </a:r>
            <a:r>
              <a:rPr lang="ru-RU" sz="1600" u="none" strike="noStrike" baseline="0" dirty="0" err="1" smtClean="0">
                <a:effectLst/>
              </a:rPr>
              <a:t>Бердниковский</a:t>
            </a:r>
            <a:r>
              <a:rPr lang="ru-RU" sz="1600" u="none" strike="noStrike" baseline="0" dirty="0" smtClean="0">
                <a:effectLst/>
              </a:rPr>
              <a:t> сельсовет, </a:t>
            </a:r>
            <a:r>
              <a:rPr lang="ru-RU" sz="1600" u="none" strike="noStrike" baseline="0" dirty="0" err="1" smtClean="0">
                <a:effectLst/>
              </a:rPr>
              <a:t>Вязовский</a:t>
            </a:r>
            <a:r>
              <a:rPr lang="ru-RU" sz="1600" u="none" strike="noStrike" baseline="0" dirty="0" smtClean="0">
                <a:effectLst/>
              </a:rPr>
              <a:t> сельсовет</a:t>
            </a:r>
            <a:endParaRPr lang="ru-RU" sz="1600" dirty="0"/>
          </a:p>
        </p:txBody>
      </p:sp>
      <p:sp>
        <p:nvSpPr>
          <p:cNvPr id="13" name="Прямоугольник 12"/>
          <p:cNvSpPr/>
          <p:nvPr/>
        </p:nvSpPr>
        <p:spPr>
          <a:xfrm>
            <a:off x="467544" y="5628149"/>
            <a:ext cx="7936904" cy="830997"/>
          </a:xfrm>
          <a:prstGeom prst="rect">
            <a:avLst/>
          </a:prstGeom>
        </p:spPr>
        <p:txBody>
          <a:bodyPr wrap="square">
            <a:spAutoFit/>
          </a:bodyPr>
          <a:lstStyle/>
          <a:p>
            <a:pPr fontAlgn="b"/>
            <a:r>
              <a:rPr lang="ru-RU" sz="1600" dirty="0">
                <a:solidFill>
                  <a:srgbClr val="000000"/>
                </a:solidFill>
              </a:rPr>
              <a:t>Муниципальных учреждений </a:t>
            </a:r>
            <a:r>
              <a:rPr lang="ru-RU" sz="1600" dirty="0" smtClean="0">
                <a:solidFill>
                  <a:srgbClr val="000000"/>
                </a:solidFill>
              </a:rPr>
              <a:t>– 33, </a:t>
            </a:r>
            <a:r>
              <a:rPr lang="ru-RU" sz="1600" dirty="0">
                <a:solidFill>
                  <a:srgbClr val="000000"/>
                </a:solidFill>
              </a:rPr>
              <a:t>и</a:t>
            </a:r>
            <a:r>
              <a:rPr lang="ru-RU" sz="1600" dirty="0" smtClean="0">
                <a:solidFill>
                  <a:srgbClr val="000000"/>
                </a:solidFill>
              </a:rPr>
              <a:t>з </a:t>
            </a:r>
            <a:r>
              <a:rPr lang="ru-RU" sz="1600" dirty="0">
                <a:solidFill>
                  <a:srgbClr val="000000"/>
                </a:solidFill>
              </a:rPr>
              <a:t>них</a:t>
            </a:r>
            <a:r>
              <a:rPr lang="ru-RU" sz="1600" dirty="0" smtClean="0">
                <a:solidFill>
                  <a:srgbClr val="000000"/>
                </a:solidFill>
              </a:rPr>
              <a:t>:</a:t>
            </a:r>
          </a:p>
          <a:p>
            <a:pPr fontAlgn="b"/>
            <a:r>
              <a:rPr lang="ru-RU" sz="1600" dirty="0" smtClean="0">
                <a:solidFill>
                  <a:srgbClr val="000000"/>
                </a:solidFill>
              </a:rPr>
              <a:t>учреждения, подведомственные Управлению </a:t>
            </a:r>
            <a:r>
              <a:rPr lang="ru-RU" sz="1600" dirty="0">
                <a:solidFill>
                  <a:srgbClr val="000000"/>
                </a:solidFill>
              </a:rPr>
              <a:t>образования -  </a:t>
            </a:r>
            <a:r>
              <a:rPr lang="ru-RU" sz="1600" dirty="0" smtClean="0">
                <a:solidFill>
                  <a:srgbClr val="000000"/>
                </a:solidFill>
              </a:rPr>
              <a:t>13; </a:t>
            </a:r>
          </a:p>
          <a:p>
            <a:pPr fontAlgn="b"/>
            <a:r>
              <a:rPr lang="ru-RU" sz="1600" dirty="0" smtClean="0">
                <a:solidFill>
                  <a:srgbClr val="000000"/>
                </a:solidFill>
              </a:rPr>
              <a:t>учреждения, подведомственные отделу </a:t>
            </a:r>
            <a:r>
              <a:rPr lang="ru-RU" sz="1600" dirty="0">
                <a:solidFill>
                  <a:srgbClr val="000000"/>
                </a:solidFill>
              </a:rPr>
              <a:t>культуры </a:t>
            </a:r>
            <a:r>
              <a:rPr lang="ru-RU" sz="1600" dirty="0" smtClean="0">
                <a:solidFill>
                  <a:srgbClr val="000000"/>
                </a:solidFill>
              </a:rPr>
              <a:t>– 6.</a:t>
            </a:r>
            <a:endParaRPr lang="ru-RU" sz="1600" dirty="0">
              <a:solidFill>
                <a:srgbClr val="000000"/>
              </a:solidFill>
            </a:endParaRPr>
          </a:p>
        </p:txBody>
      </p:sp>
    </p:spTree>
    <p:extLst>
      <p:ext uri="{BB962C8B-B14F-4D97-AF65-F5344CB8AC3E}">
        <p14:creationId xmlns:p14="http://schemas.microsoft.com/office/powerpoint/2010/main" val="4139883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p:cNvGraphicFramePr>
            <a:graphicFrameLocks/>
          </p:cNvGraphicFramePr>
          <p:nvPr>
            <p:extLst>
              <p:ext uri="{D42A27DB-BD31-4B8C-83A1-F6EECF244321}">
                <p14:modId xmlns:p14="http://schemas.microsoft.com/office/powerpoint/2010/main" val="575449911"/>
              </p:ext>
            </p:extLst>
          </p:nvPr>
        </p:nvGraphicFramePr>
        <p:xfrm>
          <a:off x="107504" y="404664"/>
          <a:ext cx="4248472"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246815954"/>
              </p:ext>
            </p:extLst>
          </p:nvPr>
        </p:nvGraphicFramePr>
        <p:xfrm>
          <a:off x="4355976" y="404664"/>
          <a:ext cx="4603030"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344567304"/>
              </p:ext>
            </p:extLst>
          </p:nvPr>
        </p:nvGraphicFramePr>
        <p:xfrm>
          <a:off x="179512" y="3717032"/>
          <a:ext cx="4320480" cy="26711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3556936928"/>
              </p:ext>
            </p:extLst>
          </p:nvPr>
        </p:nvGraphicFramePr>
        <p:xfrm>
          <a:off x="4572000" y="3789040"/>
          <a:ext cx="4355976" cy="26711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53173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a:graphicFrameLocks/>
          </p:cNvGraphicFramePr>
          <p:nvPr>
            <p:extLst>
              <p:ext uri="{D42A27DB-BD31-4B8C-83A1-F6EECF244321}">
                <p14:modId xmlns:p14="http://schemas.microsoft.com/office/powerpoint/2010/main" val="1032309340"/>
              </p:ext>
            </p:extLst>
          </p:nvPr>
        </p:nvGraphicFramePr>
        <p:xfrm>
          <a:off x="179512" y="476672"/>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val="1111115818"/>
              </p:ext>
            </p:extLst>
          </p:nvPr>
        </p:nvGraphicFramePr>
        <p:xfrm>
          <a:off x="4860032" y="404664"/>
          <a:ext cx="4086200" cy="28803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619271752"/>
              </p:ext>
            </p:extLst>
          </p:nvPr>
        </p:nvGraphicFramePr>
        <p:xfrm>
          <a:off x="179512" y="378904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308104499"/>
              </p:ext>
            </p:extLst>
          </p:nvPr>
        </p:nvGraphicFramePr>
        <p:xfrm>
          <a:off x="4716016" y="3933056"/>
          <a:ext cx="4104456" cy="25202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36478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870353428"/>
              </p:ext>
            </p:extLst>
          </p:nvPr>
        </p:nvGraphicFramePr>
        <p:xfrm>
          <a:off x="107503" y="44624"/>
          <a:ext cx="9001001" cy="64283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490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5188"/>
            <a:ext cx="8009796" cy="830997"/>
          </a:xfrm>
          <a:prstGeom prst="rect">
            <a:avLst/>
          </a:prstGeom>
        </p:spPr>
        <p:txBody>
          <a:bodyPr wrap="square">
            <a:spAutoFit/>
          </a:bodyPr>
          <a:lstStyle/>
          <a:p>
            <a:pPr algn="ctr"/>
            <a:r>
              <a:rPr lang="ru-RU" sz="1600" b="1" dirty="0">
                <a:solidFill>
                  <a:schemeClr val="bg1"/>
                </a:solidFill>
              </a:rPr>
              <a:t>Какое место среди районов Нижегородской области занимает Тонкинский район по отдельным показателям бюджетов в </a:t>
            </a:r>
            <a:r>
              <a:rPr lang="ru-RU" sz="1600" b="1" dirty="0" smtClean="0">
                <a:solidFill>
                  <a:schemeClr val="bg1"/>
                </a:solidFill>
              </a:rPr>
              <a:t>2021 </a:t>
            </a:r>
            <a:r>
              <a:rPr lang="ru-RU" sz="1600" b="1" dirty="0">
                <a:solidFill>
                  <a:schemeClr val="bg1"/>
                </a:solidFill>
              </a:rPr>
              <a:t>году (по данным исполнения бюджетов за </a:t>
            </a:r>
            <a:r>
              <a:rPr lang="ru-RU" sz="1600" b="1" dirty="0" smtClean="0">
                <a:solidFill>
                  <a:schemeClr val="bg1"/>
                </a:solidFill>
              </a:rPr>
              <a:t>январь-сентябрь 2021 </a:t>
            </a:r>
            <a:r>
              <a:rPr lang="ru-RU" sz="1600" b="1" dirty="0">
                <a:solidFill>
                  <a:schemeClr val="bg1"/>
                </a:solidFill>
              </a:rPr>
              <a:t>года)</a:t>
            </a:r>
          </a:p>
        </p:txBody>
      </p:sp>
      <p:graphicFrame>
        <p:nvGraphicFramePr>
          <p:cNvPr id="5" name="Диаграмма 4"/>
          <p:cNvGraphicFramePr>
            <a:graphicFrameLocks noGrp="1"/>
          </p:cNvGraphicFramePr>
          <p:nvPr>
            <p:extLst>
              <p:ext uri="{D42A27DB-BD31-4B8C-83A1-F6EECF244321}">
                <p14:modId xmlns:p14="http://schemas.microsoft.com/office/powerpoint/2010/main" val="3073583347"/>
              </p:ext>
            </p:extLst>
          </p:nvPr>
        </p:nvGraphicFramePr>
        <p:xfrm>
          <a:off x="107503" y="620688"/>
          <a:ext cx="8856985" cy="58522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991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a:graphicFrameLocks noGrp="1"/>
          </p:cNvGraphicFramePr>
          <p:nvPr>
            <p:extLst>
              <p:ext uri="{D42A27DB-BD31-4B8C-83A1-F6EECF244321}">
                <p14:modId xmlns:p14="http://schemas.microsoft.com/office/powerpoint/2010/main" val="2976296847"/>
              </p:ext>
            </p:extLst>
          </p:nvPr>
        </p:nvGraphicFramePr>
        <p:xfrm>
          <a:off x="25317" y="116632"/>
          <a:ext cx="9208851" cy="6696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8137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noGrp="1"/>
          </p:cNvGraphicFramePr>
          <p:nvPr>
            <p:extLst>
              <p:ext uri="{D42A27DB-BD31-4B8C-83A1-F6EECF244321}">
                <p14:modId xmlns:p14="http://schemas.microsoft.com/office/powerpoint/2010/main" val="3828890610"/>
              </p:ext>
            </p:extLst>
          </p:nvPr>
        </p:nvGraphicFramePr>
        <p:xfrm>
          <a:off x="187949" y="188640"/>
          <a:ext cx="8928993" cy="61321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664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a:graphicFrameLocks noGrp="1"/>
          </p:cNvGraphicFramePr>
          <p:nvPr>
            <p:extLst>
              <p:ext uri="{D42A27DB-BD31-4B8C-83A1-F6EECF244321}">
                <p14:modId xmlns:p14="http://schemas.microsoft.com/office/powerpoint/2010/main" val="3455425924"/>
              </p:ext>
            </p:extLst>
          </p:nvPr>
        </p:nvGraphicFramePr>
        <p:xfrm>
          <a:off x="107503" y="116632"/>
          <a:ext cx="9036497" cy="6284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75403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69227350"/>
              </p:ext>
            </p:extLst>
          </p:nvPr>
        </p:nvGraphicFramePr>
        <p:xfrm>
          <a:off x="107504" y="0"/>
          <a:ext cx="8928993" cy="63563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88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noGrp="1"/>
          </p:cNvGraphicFramePr>
          <p:nvPr>
            <p:extLst>
              <p:ext uri="{D42A27DB-BD31-4B8C-83A1-F6EECF244321}">
                <p14:modId xmlns:p14="http://schemas.microsoft.com/office/powerpoint/2010/main" val="2523842282"/>
              </p:ext>
            </p:extLst>
          </p:nvPr>
        </p:nvGraphicFramePr>
        <p:xfrm>
          <a:off x="35495" y="116631"/>
          <a:ext cx="9001001" cy="62646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7583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466076405"/>
              </p:ext>
            </p:extLst>
          </p:nvPr>
        </p:nvGraphicFramePr>
        <p:xfrm>
          <a:off x="35496" y="188640"/>
          <a:ext cx="9001000" cy="6408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844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Скругленный прямоугольник 11"/>
          <p:cNvSpPr/>
          <p:nvPr/>
        </p:nvSpPr>
        <p:spPr>
          <a:xfrm>
            <a:off x="7164288" y="3794346"/>
            <a:ext cx="1701165"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a:t>
            </a:r>
            <a:r>
              <a:rPr lang="ru-RU" sz="1400" b="1" spc="-10" dirty="0" smtClean="0">
                <a:solidFill>
                  <a:prstClr val="black"/>
                </a:solidFill>
                <a:latin typeface="Arial"/>
                <a:cs typeface="Arial"/>
              </a:rPr>
              <a:t>22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39,6</a:t>
            </a:r>
            <a:r>
              <a:rPr lang="ru-RU" sz="1400" b="1" dirty="0" smtClean="0">
                <a:solidFill>
                  <a:prstClr val="black"/>
                </a:solidFill>
                <a:latin typeface="Arial"/>
                <a:cs typeface="Arial"/>
              </a:rPr>
              <a:t>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smtClean="0">
                <a:solidFill>
                  <a:prstClr val="black"/>
                </a:solidFill>
                <a:latin typeface="Arial"/>
                <a:cs typeface="Arial"/>
              </a:rPr>
              <a:t>на                   </a:t>
            </a:r>
            <a:r>
              <a:rPr lang="ru-RU" sz="1400" b="1" dirty="0">
                <a:solidFill>
                  <a:prstClr val="black"/>
                </a:solidFill>
                <a:latin typeface="Arial"/>
                <a:cs typeface="Arial"/>
              </a:rPr>
              <a:t>1 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sp>
        <p:nvSpPr>
          <p:cNvPr id="11" name="Скругленный прямоугольник 10"/>
          <p:cNvSpPr/>
          <p:nvPr/>
        </p:nvSpPr>
        <p:spPr>
          <a:xfrm>
            <a:off x="250002" y="5161070"/>
            <a:ext cx="1893106" cy="1076242"/>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Скругленный прямоугольник 9"/>
          <p:cNvSpPr/>
          <p:nvPr/>
        </p:nvSpPr>
        <p:spPr>
          <a:xfrm>
            <a:off x="285720" y="3872930"/>
            <a:ext cx="1857388" cy="1057398"/>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Rectangle 2"/>
          <p:cNvSpPr txBox="1">
            <a:spLocks/>
          </p:cNvSpPr>
          <p:nvPr/>
        </p:nvSpPr>
        <p:spPr bwMode="auto">
          <a:xfrm>
            <a:off x="0" y="13381"/>
            <a:ext cx="9144000" cy="8953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Сколько доходов поступает в консолидированный бюджет района</a:t>
            </a:r>
            <a:r>
              <a:rPr kumimoji="0" lang="en-US"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 </a:t>
            </a:r>
            <a:r>
              <a:rPr kumimoji="0" lang="ru-RU"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на исполнение собственных полномочий</a:t>
            </a:r>
          </a:p>
        </p:txBody>
      </p:sp>
      <p:sp>
        <p:nvSpPr>
          <p:cNvPr id="5" name="object 2"/>
          <p:cNvSpPr/>
          <p:nvPr/>
        </p:nvSpPr>
        <p:spPr>
          <a:xfrm>
            <a:off x="2267744" y="3645024"/>
            <a:ext cx="4680520" cy="1980394"/>
          </a:xfrm>
          <a:prstGeom prst="rect">
            <a:avLst/>
          </a:prstGeom>
          <a:blipFill>
            <a:blip r:embed="rId2" cstate="print"/>
            <a:stretch>
              <a:fillRect/>
            </a:stretch>
          </a:blipFill>
        </p:spPr>
        <p:txBody>
          <a:bodyPr wrap="square" lIns="0" tIns="0" rIns="0" bIns="0" rtlCol="0">
            <a:spAutoFit/>
          </a:bodyPr>
          <a:lstStyle/>
          <a:p>
            <a:endParaRPr dirty="0"/>
          </a:p>
        </p:txBody>
      </p:sp>
      <p:sp>
        <p:nvSpPr>
          <p:cNvPr id="6" name="object 23"/>
          <p:cNvSpPr txBox="1"/>
          <p:nvPr/>
        </p:nvSpPr>
        <p:spPr>
          <a:xfrm>
            <a:off x="357159" y="3890523"/>
            <a:ext cx="1643075" cy="1077218"/>
          </a:xfrm>
          <a:prstGeom prst="rect">
            <a:avLst/>
          </a:prstGeom>
        </p:spPr>
        <p:txBody>
          <a:bodyPr vert="horz" wrap="square" lIns="0" tIns="0" rIns="0" bIns="0" rtlCol="0">
            <a:spAutoFit/>
          </a:bodyPr>
          <a:lstStyle/>
          <a:p>
            <a:pPr marL="26034" algn="ctr">
              <a:lnSpc>
                <a:spcPct val="100000"/>
              </a:lnSpc>
            </a:pPr>
            <a:r>
              <a:rPr sz="1400" b="1" dirty="0">
                <a:solidFill>
                  <a:srgbClr val="001F5F"/>
                </a:solidFill>
                <a:latin typeface="Arial"/>
                <a:cs typeface="Arial"/>
              </a:rPr>
              <a:t> </a:t>
            </a:r>
            <a:r>
              <a:rPr sz="1400" b="1" dirty="0">
                <a:latin typeface="Arial"/>
                <a:cs typeface="Arial"/>
              </a:rPr>
              <a:t>В </a:t>
            </a:r>
            <a:r>
              <a:rPr sz="1400" b="1" spc="-5" dirty="0">
                <a:latin typeface="Arial"/>
                <a:cs typeface="Arial"/>
              </a:rPr>
              <a:t> </a:t>
            </a:r>
            <a:r>
              <a:rPr sz="1400" b="1" dirty="0" smtClean="0">
                <a:latin typeface="Arial"/>
                <a:cs typeface="Arial"/>
              </a:rPr>
              <a:t>20</a:t>
            </a:r>
            <a:r>
              <a:rPr lang="ru-RU" sz="1400" b="1" dirty="0" smtClean="0">
                <a:latin typeface="Arial"/>
                <a:cs typeface="Arial"/>
              </a:rPr>
              <a:t>20</a:t>
            </a:r>
            <a:r>
              <a:rPr sz="1400" b="1" dirty="0" smtClean="0">
                <a:latin typeface="Arial"/>
                <a:cs typeface="Arial"/>
              </a:rPr>
              <a:t> </a:t>
            </a:r>
            <a:r>
              <a:rPr sz="1400" b="1" spc="-35" dirty="0" smtClean="0">
                <a:latin typeface="Arial"/>
                <a:cs typeface="Arial"/>
              </a:rPr>
              <a:t> </a:t>
            </a:r>
            <a:r>
              <a:rPr sz="1400" b="1" spc="-25" dirty="0" smtClean="0">
                <a:latin typeface="Arial"/>
                <a:cs typeface="Arial"/>
              </a:rPr>
              <a:t>г</a:t>
            </a:r>
            <a:r>
              <a:rPr sz="1400" b="1" spc="-30" dirty="0" smtClean="0">
                <a:latin typeface="Arial"/>
                <a:cs typeface="Arial"/>
              </a:rPr>
              <a:t>о</a:t>
            </a:r>
            <a:r>
              <a:rPr sz="1400" b="1" dirty="0" smtClean="0">
                <a:latin typeface="Arial"/>
                <a:cs typeface="Arial"/>
              </a:rPr>
              <a:t>ду</a:t>
            </a:r>
            <a:endParaRPr sz="1400" b="1" dirty="0">
              <a:latin typeface="Arial"/>
              <a:cs typeface="Arial"/>
            </a:endParaRPr>
          </a:p>
          <a:p>
            <a:pPr marL="64135" algn="ctr">
              <a:lnSpc>
                <a:spcPct val="100000"/>
              </a:lnSpc>
            </a:pPr>
            <a:r>
              <a:rPr sz="1400" b="1" dirty="0">
                <a:latin typeface="Arial"/>
                <a:cs typeface="Arial"/>
              </a:rPr>
              <a:t>–</a:t>
            </a:r>
            <a:r>
              <a:rPr sz="1400" b="1" spc="-10" dirty="0">
                <a:latin typeface="Arial"/>
                <a:cs typeface="Arial"/>
              </a:rPr>
              <a:t> </a:t>
            </a:r>
            <a:r>
              <a:rPr lang="ru-RU" sz="1400" b="1" spc="-10" dirty="0" smtClean="0">
                <a:latin typeface="Arial"/>
                <a:cs typeface="Arial"/>
              </a:rPr>
              <a:t>30,8 </a:t>
            </a:r>
            <a:r>
              <a:rPr sz="1400" b="1" spc="-20" dirty="0" err="1" smtClean="0">
                <a:latin typeface="Arial"/>
                <a:cs typeface="Arial"/>
              </a:rPr>
              <a:t>т</a:t>
            </a:r>
            <a:r>
              <a:rPr sz="1400" b="1" dirty="0" err="1" smtClean="0">
                <a:latin typeface="Arial"/>
                <a:cs typeface="Arial"/>
              </a:rPr>
              <a:t>ыс</a:t>
            </a:r>
            <a:r>
              <a:rPr sz="1400" b="1" dirty="0" smtClean="0">
                <a:latin typeface="Arial"/>
                <a:cs typeface="Arial"/>
              </a:rPr>
              <a:t>.</a:t>
            </a:r>
            <a:r>
              <a:rPr lang="ru-RU" sz="1400" b="1" dirty="0" smtClean="0">
                <a:latin typeface="Arial"/>
                <a:cs typeface="Arial"/>
              </a:rPr>
              <a:t> </a:t>
            </a:r>
            <a:endParaRPr sz="1400" dirty="0">
              <a:latin typeface="Arial"/>
              <a:cs typeface="Arial"/>
            </a:endParaRPr>
          </a:p>
          <a:p>
            <a:pPr marL="208915" marR="6350" indent="-196850" algn="ctr">
              <a:lnSpc>
                <a:spcPct val="100000"/>
              </a:lnSpc>
            </a:pPr>
            <a:r>
              <a:rPr sz="1400" b="1" spc="-30" dirty="0">
                <a:latin typeface="Arial"/>
                <a:cs typeface="Arial"/>
              </a:rPr>
              <a:t>р</a:t>
            </a:r>
            <a:r>
              <a:rPr sz="1400" b="1" spc="-50" dirty="0">
                <a:latin typeface="Arial"/>
                <a:cs typeface="Arial"/>
              </a:rPr>
              <a:t>у</a:t>
            </a:r>
            <a:r>
              <a:rPr sz="1400" b="1" spc="-40" dirty="0">
                <a:latin typeface="Arial"/>
                <a:cs typeface="Arial"/>
              </a:rPr>
              <a:t>б</a:t>
            </a:r>
            <a:r>
              <a:rPr sz="1400" b="1" spc="-30" dirty="0">
                <a:latin typeface="Arial"/>
                <a:cs typeface="Arial"/>
              </a:rPr>
              <a:t>л</a:t>
            </a:r>
            <a:r>
              <a:rPr sz="1400" b="1" dirty="0">
                <a:latin typeface="Arial"/>
                <a:cs typeface="Arial"/>
              </a:rPr>
              <a:t>ей</a:t>
            </a:r>
            <a:r>
              <a:rPr sz="1400" b="1" spc="40" dirty="0">
                <a:latin typeface="Arial"/>
                <a:cs typeface="Arial"/>
              </a:rPr>
              <a:t> </a:t>
            </a:r>
            <a:r>
              <a:rPr sz="1400" b="1" dirty="0" err="1">
                <a:latin typeface="Arial"/>
                <a:cs typeface="Arial"/>
              </a:rPr>
              <a:t>на</a:t>
            </a:r>
            <a:r>
              <a:rPr sz="1400" b="1" dirty="0">
                <a:latin typeface="Arial"/>
                <a:cs typeface="Arial"/>
              </a:rPr>
              <a:t> </a:t>
            </a:r>
            <a:r>
              <a:rPr lang="ru-RU" sz="1400" b="1" dirty="0" smtClean="0">
                <a:latin typeface="Arial"/>
                <a:cs typeface="Arial"/>
              </a:rPr>
              <a:t>                        </a:t>
            </a:r>
            <a:r>
              <a:rPr sz="1400" b="1" dirty="0" smtClean="0">
                <a:latin typeface="Arial"/>
                <a:cs typeface="Arial"/>
              </a:rPr>
              <a:t>1 жи</a:t>
            </a:r>
            <a:r>
              <a:rPr sz="1400" b="1" spc="-20" dirty="0" smtClean="0">
                <a:latin typeface="Arial"/>
                <a:cs typeface="Arial"/>
              </a:rPr>
              <a:t>т</a:t>
            </a:r>
            <a:r>
              <a:rPr sz="1400" b="1" dirty="0" smtClean="0">
                <a:latin typeface="Arial"/>
                <a:cs typeface="Arial"/>
              </a:rPr>
              <a:t>еля</a:t>
            </a:r>
            <a:endParaRPr lang="ru-RU" sz="1400" b="1" dirty="0" smtClean="0">
              <a:latin typeface="Arial"/>
              <a:cs typeface="Arial"/>
            </a:endParaRPr>
          </a:p>
          <a:p>
            <a:pPr marL="208915" marR="6350" indent="-196850" algn="ctr">
              <a:lnSpc>
                <a:spcPct val="100000"/>
              </a:lnSpc>
            </a:pPr>
            <a:endParaRPr sz="1400" dirty="0">
              <a:latin typeface="Arial"/>
              <a:cs typeface="Arial"/>
            </a:endParaRPr>
          </a:p>
        </p:txBody>
      </p:sp>
      <p:sp>
        <p:nvSpPr>
          <p:cNvPr id="7" name="object 22"/>
          <p:cNvSpPr txBox="1"/>
          <p:nvPr/>
        </p:nvSpPr>
        <p:spPr>
          <a:xfrm>
            <a:off x="392878" y="5232508"/>
            <a:ext cx="1571636" cy="861774"/>
          </a:xfrm>
          <a:prstGeom prst="rect">
            <a:avLst/>
          </a:prstGeom>
        </p:spPr>
        <p:txBody>
          <a:bodyPr vert="horz" wrap="square" lIns="0" tIns="0" rIns="0" bIns="0" rtlCol="0">
            <a:spAutoFit/>
          </a:bodyPr>
          <a:lstStyle/>
          <a:p>
            <a:pPr marL="26034" algn="ctr">
              <a:lnSpc>
                <a:spcPct val="100000"/>
              </a:lnSpc>
            </a:pPr>
            <a:r>
              <a:rPr sz="1400" b="1" dirty="0">
                <a:solidFill>
                  <a:srgbClr val="001F5F"/>
                </a:solidFill>
                <a:latin typeface="Arial"/>
                <a:cs typeface="Arial"/>
              </a:rPr>
              <a:t> </a:t>
            </a:r>
            <a:r>
              <a:rPr sz="1400" b="1" dirty="0">
                <a:latin typeface="Arial"/>
                <a:cs typeface="Arial"/>
              </a:rPr>
              <a:t>В </a:t>
            </a:r>
            <a:r>
              <a:rPr sz="1400" b="1" spc="-5" dirty="0">
                <a:latin typeface="Arial"/>
                <a:cs typeface="Arial"/>
              </a:rPr>
              <a:t> </a:t>
            </a:r>
            <a:r>
              <a:rPr sz="1400" b="1" dirty="0" smtClean="0">
                <a:latin typeface="Arial"/>
                <a:cs typeface="Arial"/>
              </a:rPr>
              <a:t>20</a:t>
            </a:r>
            <a:r>
              <a:rPr lang="ru-RU" sz="1400" b="1" spc="-10" dirty="0" smtClean="0">
                <a:latin typeface="Arial"/>
                <a:cs typeface="Arial"/>
              </a:rPr>
              <a:t>21</a:t>
            </a:r>
            <a:r>
              <a:rPr sz="1400" b="1" spc="-35" dirty="0" smtClean="0">
                <a:latin typeface="Arial"/>
                <a:cs typeface="Arial"/>
              </a:rPr>
              <a:t> </a:t>
            </a:r>
            <a:r>
              <a:rPr sz="1400" b="1" spc="-25" dirty="0" smtClean="0">
                <a:latin typeface="Arial"/>
                <a:cs typeface="Arial"/>
              </a:rPr>
              <a:t>г</a:t>
            </a:r>
            <a:r>
              <a:rPr sz="1400" b="1" spc="-35" dirty="0" smtClean="0">
                <a:latin typeface="Arial"/>
                <a:cs typeface="Arial"/>
              </a:rPr>
              <a:t>о</a:t>
            </a:r>
            <a:r>
              <a:rPr sz="1400" b="1" dirty="0" smtClean="0">
                <a:latin typeface="Arial"/>
                <a:cs typeface="Arial"/>
              </a:rPr>
              <a:t>ду</a:t>
            </a:r>
            <a:endParaRPr sz="1400" dirty="0">
              <a:latin typeface="Arial"/>
              <a:cs typeface="Arial"/>
            </a:endParaRPr>
          </a:p>
          <a:p>
            <a:pPr algn="ctr">
              <a:lnSpc>
                <a:spcPct val="100000"/>
              </a:lnSpc>
            </a:pPr>
            <a:r>
              <a:rPr sz="1400" b="1" dirty="0">
                <a:latin typeface="Arial"/>
                <a:cs typeface="Arial"/>
              </a:rPr>
              <a:t>-</a:t>
            </a:r>
            <a:r>
              <a:rPr sz="1400" b="1" spc="-5" dirty="0">
                <a:latin typeface="Arial"/>
                <a:cs typeface="Arial"/>
              </a:rPr>
              <a:t> </a:t>
            </a:r>
            <a:r>
              <a:rPr lang="ru-RU" sz="1400" b="1" spc="-5" dirty="0" smtClean="0">
                <a:latin typeface="Arial"/>
                <a:cs typeface="Arial"/>
              </a:rPr>
              <a:t>35,4 </a:t>
            </a:r>
            <a:r>
              <a:rPr sz="1400" b="1" spc="-20" dirty="0" err="1" smtClean="0">
                <a:latin typeface="Arial"/>
                <a:cs typeface="Arial"/>
              </a:rPr>
              <a:t>т</a:t>
            </a:r>
            <a:r>
              <a:rPr sz="1400" b="1" dirty="0" err="1" smtClean="0">
                <a:latin typeface="Arial"/>
                <a:cs typeface="Arial"/>
              </a:rPr>
              <a:t>ы</a:t>
            </a:r>
            <a:r>
              <a:rPr sz="1400" b="1" spc="-5" dirty="0" err="1" smtClean="0">
                <a:latin typeface="Arial"/>
                <a:cs typeface="Arial"/>
              </a:rPr>
              <a:t>с</a:t>
            </a:r>
            <a:r>
              <a:rPr lang="ru-RU" sz="1400" b="1" dirty="0">
                <a:latin typeface="Arial"/>
                <a:cs typeface="Arial"/>
              </a:rPr>
              <a:t>.</a:t>
            </a:r>
            <a:endParaRPr sz="1400" dirty="0">
              <a:latin typeface="Arial"/>
              <a:cs typeface="Arial"/>
            </a:endParaRPr>
          </a:p>
          <a:p>
            <a:pPr marL="12700" marR="6350" indent="0" algn="ctr">
              <a:lnSpc>
                <a:spcPct val="100000"/>
              </a:lnSpc>
            </a:pPr>
            <a:r>
              <a:rPr sz="1400" b="1" spc="-30" dirty="0" err="1">
                <a:latin typeface="Arial"/>
                <a:cs typeface="Arial"/>
              </a:rPr>
              <a:t>р</a:t>
            </a:r>
            <a:r>
              <a:rPr sz="1400" b="1" spc="-50" dirty="0" err="1">
                <a:latin typeface="Arial"/>
                <a:cs typeface="Arial"/>
              </a:rPr>
              <a:t>у</a:t>
            </a:r>
            <a:r>
              <a:rPr sz="1400" b="1" spc="-40" dirty="0" err="1">
                <a:latin typeface="Arial"/>
                <a:cs typeface="Arial"/>
              </a:rPr>
              <a:t>б</a:t>
            </a:r>
            <a:r>
              <a:rPr sz="1400" b="1" spc="-30" dirty="0" err="1">
                <a:latin typeface="Arial"/>
                <a:cs typeface="Arial"/>
              </a:rPr>
              <a:t>л</a:t>
            </a:r>
            <a:r>
              <a:rPr sz="1400" b="1" dirty="0" err="1">
                <a:latin typeface="Arial"/>
                <a:cs typeface="Arial"/>
              </a:rPr>
              <a:t>ей</a:t>
            </a:r>
            <a:r>
              <a:rPr sz="1400" b="1" spc="40" dirty="0">
                <a:latin typeface="Arial"/>
                <a:cs typeface="Arial"/>
              </a:rPr>
              <a:t> </a:t>
            </a:r>
            <a:r>
              <a:rPr sz="1400" b="1" dirty="0" err="1" smtClean="0">
                <a:latin typeface="Arial"/>
                <a:cs typeface="Arial"/>
              </a:rPr>
              <a:t>на</a:t>
            </a:r>
            <a:r>
              <a:rPr sz="1400" b="1" dirty="0" smtClean="0">
                <a:latin typeface="Arial"/>
                <a:cs typeface="Arial"/>
              </a:rPr>
              <a:t> </a:t>
            </a:r>
            <a:r>
              <a:rPr sz="1400" b="1" dirty="0">
                <a:latin typeface="Arial"/>
                <a:cs typeface="Arial"/>
              </a:rPr>
              <a:t>1 жи</a:t>
            </a:r>
            <a:r>
              <a:rPr sz="1400" b="1" spc="-20" dirty="0">
                <a:latin typeface="Arial"/>
                <a:cs typeface="Arial"/>
              </a:rPr>
              <a:t>т</a:t>
            </a:r>
            <a:r>
              <a:rPr sz="1400" b="1" dirty="0">
                <a:latin typeface="Arial"/>
                <a:cs typeface="Arial"/>
              </a:rPr>
              <a:t>еля</a:t>
            </a:r>
            <a:endParaRPr sz="1400" dirty="0">
              <a:latin typeface="Arial"/>
              <a:cs typeface="Arial"/>
            </a:endParaRPr>
          </a:p>
        </p:txBody>
      </p:sp>
      <p:sp>
        <p:nvSpPr>
          <p:cNvPr id="8" name="object 21"/>
          <p:cNvSpPr txBox="1"/>
          <p:nvPr/>
        </p:nvSpPr>
        <p:spPr>
          <a:xfrm flipH="1">
            <a:off x="7500959" y="4714884"/>
            <a:ext cx="1428760" cy="215444"/>
          </a:xfrm>
          <a:prstGeom prst="rect">
            <a:avLst/>
          </a:prstGeom>
        </p:spPr>
        <p:txBody>
          <a:bodyPr vert="horz" wrap="square" lIns="0" tIns="0" rIns="0" bIns="0" rtlCol="0">
            <a:spAutoFit/>
          </a:bodyPr>
          <a:lstStyle/>
          <a:p>
            <a:pPr marL="24765" algn="ctr">
              <a:lnSpc>
                <a:spcPct val="100000"/>
              </a:lnSpc>
            </a:pPr>
            <a:r>
              <a:rPr sz="1400" b="1" spc="10" dirty="0">
                <a:solidFill>
                  <a:srgbClr val="001F5F"/>
                </a:solidFill>
                <a:latin typeface="Arial"/>
                <a:cs typeface="Arial"/>
              </a:rPr>
              <a:t> </a:t>
            </a:r>
            <a:endParaRPr sz="1400" dirty="0">
              <a:latin typeface="Arial"/>
              <a:cs typeface="Arial"/>
            </a:endParaRPr>
          </a:p>
        </p:txBody>
      </p:sp>
      <p:sp>
        <p:nvSpPr>
          <p:cNvPr id="16" name="Скругленный прямоугольник 15"/>
          <p:cNvSpPr/>
          <p:nvPr/>
        </p:nvSpPr>
        <p:spPr>
          <a:xfrm>
            <a:off x="7164288" y="5059579"/>
            <a:ext cx="1763100"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2023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41,2</a:t>
            </a:r>
            <a:r>
              <a:rPr lang="ru-RU" sz="1400" b="1" dirty="0" smtClean="0">
                <a:solidFill>
                  <a:prstClr val="black"/>
                </a:solidFill>
                <a:latin typeface="Arial"/>
                <a:cs typeface="Arial"/>
              </a:rPr>
              <a:t>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smtClean="0">
                <a:solidFill>
                  <a:prstClr val="black"/>
                </a:solidFill>
                <a:latin typeface="Arial"/>
                <a:cs typeface="Arial"/>
              </a:rPr>
              <a:t>на                    </a:t>
            </a:r>
            <a:r>
              <a:rPr lang="ru-RU" sz="1400" b="1" dirty="0">
                <a:solidFill>
                  <a:prstClr val="black"/>
                </a:solidFill>
                <a:latin typeface="Arial"/>
                <a:cs typeface="Arial"/>
              </a:rPr>
              <a:t>1 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sp>
        <p:nvSpPr>
          <p:cNvPr id="17" name="Скругленный прямоугольник 16"/>
          <p:cNvSpPr/>
          <p:nvPr/>
        </p:nvSpPr>
        <p:spPr>
          <a:xfrm>
            <a:off x="3491880" y="5595364"/>
            <a:ext cx="1944216"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a:t>
            </a:r>
            <a:r>
              <a:rPr lang="ru-RU" sz="1400" b="1" spc="-10" dirty="0" smtClean="0">
                <a:solidFill>
                  <a:prstClr val="black"/>
                </a:solidFill>
                <a:latin typeface="Arial"/>
                <a:cs typeface="Arial"/>
              </a:rPr>
              <a:t>24</a:t>
            </a:r>
            <a:r>
              <a:rPr lang="ru-RU" sz="1400" b="1" dirty="0" smtClean="0">
                <a:solidFill>
                  <a:prstClr val="black"/>
                </a:solidFill>
                <a:latin typeface="Arial"/>
                <a:cs typeface="Arial"/>
              </a:rPr>
              <a:t>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42,8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a:solidFill>
                  <a:prstClr val="black"/>
                </a:solidFill>
                <a:latin typeface="Arial"/>
                <a:cs typeface="Arial"/>
              </a:rPr>
              <a:t>на </a:t>
            </a:r>
            <a:r>
              <a:rPr lang="ru-RU" sz="1400" b="1" dirty="0" smtClean="0">
                <a:solidFill>
                  <a:prstClr val="black"/>
                </a:solidFill>
                <a:latin typeface="Arial"/>
                <a:cs typeface="Arial"/>
              </a:rPr>
              <a:t>                        1 </a:t>
            </a:r>
            <a:r>
              <a:rPr lang="ru-RU" sz="1400" b="1" dirty="0">
                <a:solidFill>
                  <a:prstClr val="black"/>
                </a:solidFill>
                <a:latin typeface="Arial"/>
                <a:cs typeface="Arial"/>
              </a:rPr>
              <a:t>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graphicFrame>
        <p:nvGraphicFramePr>
          <p:cNvPr id="13" name="Диаграмма 12"/>
          <p:cNvGraphicFramePr>
            <a:graphicFrameLocks noGrp="1"/>
          </p:cNvGraphicFramePr>
          <p:nvPr>
            <p:extLst>
              <p:ext uri="{D42A27DB-BD31-4B8C-83A1-F6EECF244321}">
                <p14:modId xmlns:p14="http://schemas.microsoft.com/office/powerpoint/2010/main" val="680960396"/>
              </p:ext>
            </p:extLst>
          </p:nvPr>
        </p:nvGraphicFramePr>
        <p:xfrm>
          <a:off x="392878" y="836712"/>
          <a:ext cx="7995546" cy="28083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p:cNvSpPr>
          <p:nvPr>
            <p:ph type="title"/>
          </p:nvPr>
        </p:nvSpPr>
        <p:spPr>
          <a:xfrm>
            <a:off x="395536" y="0"/>
            <a:ext cx="8229600" cy="836712"/>
          </a:xfrm>
          <a:solidFill>
            <a:srgbClr val="66CCFF">
              <a:alpha val="0"/>
            </a:srgbClr>
          </a:solidFill>
          <a:ln>
            <a:noFill/>
          </a:ln>
        </p:spPr>
        <p:txBody>
          <a:bodyPr/>
          <a:lstStyle/>
          <a:p>
            <a:r>
              <a:rPr lang="ru-RU" sz="2400" b="1" dirty="0" smtClean="0">
                <a:solidFill>
                  <a:schemeClr val="bg1"/>
                </a:solidFill>
                <a:latin typeface="Arial" pitchFamily="34" charset="0"/>
                <a:cs typeface="Arial" pitchFamily="34" charset="0"/>
              </a:rPr>
              <a:t>Сколько налоговых и неналоговых доходов поступает</a:t>
            </a:r>
            <a:r>
              <a:rPr lang="en-US" sz="2400" b="1" dirty="0" smtClean="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в консолидированный бюджет района</a:t>
            </a:r>
          </a:p>
        </p:txBody>
      </p:sp>
      <p:graphicFrame>
        <p:nvGraphicFramePr>
          <p:cNvPr id="45059" name="Object 3"/>
          <p:cNvGraphicFramePr>
            <a:graphicFrameLocks noGrp="1" noChangeAspect="1"/>
          </p:cNvGraphicFramePr>
          <p:nvPr>
            <p:ph idx="1"/>
            <p:extLst>
              <p:ext uri="{D42A27DB-BD31-4B8C-83A1-F6EECF244321}">
                <p14:modId xmlns:p14="http://schemas.microsoft.com/office/powerpoint/2010/main" val="3050198395"/>
              </p:ext>
            </p:extLst>
          </p:nvPr>
        </p:nvGraphicFramePr>
        <p:xfrm>
          <a:off x="395288" y="1268760"/>
          <a:ext cx="8569325" cy="4608512"/>
        </p:xfrm>
        <a:graphic>
          <a:graphicData uri="http://schemas.openxmlformats.org/presentationml/2006/ole">
            <mc:AlternateContent xmlns:mc="http://schemas.openxmlformats.org/markup-compatibility/2006">
              <mc:Choice xmlns:v="urn:schemas-microsoft-com:vml" Requires="v">
                <p:oleObj spid="_x0000_s58590" name="Лист" r:id="rId3" imgW="7871458" imgH="2499336" progId="Excel.Sheet.8">
                  <p:embed/>
                </p:oleObj>
              </mc:Choice>
              <mc:Fallback>
                <p:oleObj name="Лист" r:id="rId3" imgW="7871458" imgH="2499336" progId="Excel.Sheet.8">
                  <p:embed/>
                  <p:pic>
                    <p:nvPicPr>
                      <p:cNvPr id="0" name="Picture 63"/>
                      <p:cNvPicPr>
                        <a:picLocks noGrp="1" noChangeAspect="1" noChangeArrowheads="1"/>
                      </p:cNvPicPr>
                      <p:nvPr/>
                    </p:nvPicPr>
                    <p:blipFill>
                      <a:blip r:embed="rId4"/>
                      <a:srcRect/>
                      <a:stretch>
                        <a:fillRect/>
                      </a:stretch>
                    </p:blipFill>
                    <p:spPr bwMode="auto">
                      <a:xfrm>
                        <a:off x="395288" y="1268760"/>
                        <a:ext cx="8569325" cy="4608512"/>
                      </a:xfrm>
                      <a:prstGeom prst="rect">
                        <a:avLst/>
                      </a:prstGeom>
                      <a:noFill/>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p:cNvSpPr>
          <p:nvPr>
            <p:ph type="title"/>
          </p:nvPr>
        </p:nvSpPr>
        <p:spPr>
          <a:xfrm>
            <a:off x="467544" y="116632"/>
            <a:ext cx="8229600" cy="634080"/>
          </a:xfrm>
        </p:spPr>
        <p:txBody>
          <a:bodyPr/>
          <a:lstStyle/>
          <a:p>
            <a:r>
              <a:rPr lang="ru-RU" sz="2400" b="1" dirty="0" smtClean="0">
                <a:solidFill>
                  <a:schemeClr val="bg1"/>
                </a:solidFill>
                <a:latin typeface="Arial" pitchFamily="34" charset="0"/>
                <a:cs typeface="Arial" pitchFamily="34" charset="0"/>
              </a:rPr>
              <a:t>Как зачисляются налоги на территории района</a:t>
            </a:r>
          </a:p>
        </p:txBody>
      </p:sp>
      <p:graphicFrame>
        <p:nvGraphicFramePr>
          <p:cNvPr id="76850" name="Group 50"/>
          <p:cNvGraphicFramePr>
            <a:graphicFrameLocks noGrp="1"/>
          </p:cNvGraphicFramePr>
          <p:nvPr>
            <p:extLst>
              <p:ext uri="{D42A27DB-BD31-4B8C-83A1-F6EECF244321}">
                <p14:modId xmlns:p14="http://schemas.microsoft.com/office/powerpoint/2010/main" val="3356177932"/>
              </p:ext>
            </p:extLst>
          </p:nvPr>
        </p:nvGraphicFramePr>
        <p:xfrm>
          <a:off x="107504" y="764706"/>
          <a:ext cx="8590411" cy="5952474"/>
        </p:xfrm>
        <a:graphic>
          <a:graphicData uri="http://schemas.openxmlformats.org/drawingml/2006/table">
            <a:tbl>
              <a:tblPr/>
              <a:tblGrid>
                <a:gridCol w="659260"/>
                <a:gridCol w="3816351"/>
                <a:gridCol w="2057400"/>
                <a:gridCol w="2057400"/>
              </a:tblGrid>
              <a:tr h="353917">
                <a:tc rowSpan="2"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Налоги и сборы, установленные законодательством</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Уровни бюджета</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834940">
                <a:tc gridSpan="2" vMerge="1">
                  <a:txBody>
                    <a:bodyPr/>
                    <a:lstStyle/>
                    <a:p>
                      <a:endParaRPr lang="ru-RU"/>
                    </a:p>
                  </a:txBody>
                  <a:tcPr/>
                </a:tc>
                <a:tc hMerge="1"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Бюджет муниципального района</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Бюджеты поселений</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7878">
                <a:tc rowSpan="8">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Федеральные</a:t>
                      </a:r>
                    </a:p>
                  </a:txBody>
                  <a:tcPr marL="0" marR="0" marT="0" marB="0" vert="eaVert"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1.Акцизы на нефтепродукты</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1,0462%</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027">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2.Налог на доходы физических лиц</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8401">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3.Налоги со специальными налоговыми режимами, в том числе:</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064">
                <a:tc vMerge="1">
                  <a:txBody>
                    <a:bodyPr/>
                    <a:lstStyle/>
                    <a:p>
                      <a:endParaRPr lang="ru-RU"/>
                    </a:p>
                  </a:txBody>
                  <a:tcPr/>
                </a:tc>
                <a:tc>
                  <a:txBody>
                    <a:bodyPr/>
                    <a:lstStyle/>
                    <a:p>
                      <a:r>
                        <a:rPr lang="ru-RU" sz="1300" b="0" i="0" u="none" strike="noStrike" baseline="0" dirty="0" smtClean="0">
                          <a:solidFill>
                            <a:srgbClr val="000000"/>
                          </a:solidFill>
                          <a:latin typeface="+mn-lt"/>
                        </a:rPr>
                        <a:t>налог, взимаемый в связи с применением упрощенной системы налогообложения </a:t>
                      </a:r>
                      <a:endParaRPr kumimoji="0" lang="ru-RU" sz="1300" b="0" i="0" u="none" strike="noStrike" cap="none" normalizeH="0" baseline="0" dirty="0" smtClean="0">
                        <a:ln>
                          <a:noFill/>
                        </a:ln>
                        <a:solidFill>
                          <a:schemeClr val="tx1"/>
                        </a:solidFill>
                        <a:effectLst/>
                        <a:latin typeface="+mn-lt"/>
                      </a:endParaRP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mn-lt"/>
                        </a:rPr>
                        <a:t>30%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954">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единый налог на вмененный доход</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9561">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единый сельскохозяйственный налог</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50%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50%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052">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налог, взимаемый в связи с применением патентной системы налогообложения</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794">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4.Государственная пошлина ( в зависимости от установленных полномочий)</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207">
                <a:tc rowSpan="2">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местные</a:t>
                      </a:r>
                    </a:p>
                  </a:txBody>
                  <a:tcPr marL="0" marR="0" marT="90000" marB="0" vert="eaVert"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1.Налог на имущество физических лиц</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842">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2. Земельный налог</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80" y="0"/>
            <a:ext cx="9144000" cy="830997"/>
          </a:xfrm>
          <a:prstGeom prst="rect">
            <a:avLst/>
          </a:prstGeom>
          <a:noFill/>
        </p:spPr>
        <p:txBody>
          <a:bodyPr wrap="square" rtlCol="0">
            <a:spAutoFit/>
          </a:bodyPr>
          <a:lstStyle/>
          <a:p>
            <a:pPr marR="239490" indent="9525" algn="ctr"/>
            <a:r>
              <a:rPr lang="ru-RU" sz="2400" b="1" spc="-32" dirty="0" smtClean="0">
                <a:solidFill>
                  <a:schemeClr val="bg1"/>
                </a:solidFill>
                <a:latin typeface="Arial"/>
                <a:cs typeface="Arial"/>
              </a:rPr>
              <a:t>Р</a:t>
            </a:r>
            <a:r>
              <a:rPr lang="ru-RU" sz="2400" b="1" spc="-12" dirty="0" smtClean="0">
                <a:solidFill>
                  <a:schemeClr val="bg1"/>
                </a:solidFill>
                <a:latin typeface="Arial"/>
                <a:cs typeface="Arial"/>
              </a:rPr>
              <a:t>а</a:t>
            </a:r>
            <a:r>
              <a:rPr lang="ru-RU" sz="2400" b="1" spc="-28" dirty="0" smtClean="0">
                <a:solidFill>
                  <a:schemeClr val="bg1"/>
                </a:solidFill>
                <a:latin typeface="Arial"/>
                <a:cs typeface="Arial"/>
              </a:rPr>
              <a:t>с</a:t>
            </a:r>
            <a:r>
              <a:rPr lang="ru-RU" sz="2400" b="1" spc="-61" dirty="0" smtClean="0">
                <a:solidFill>
                  <a:schemeClr val="bg1"/>
                </a:solidFill>
                <a:latin typeface="Arial"/>
                <a:cs typeface="Arial"/>
              </a:rPr>
              <a:t>х</a:t>
            </a:r>
            <a:r>
              <a:rPr lang="ru-RU" sz="2400" b="1" spc="-28" dirty="0" smtClean="0">
                <a:solidFill>
                  <a:schemeClr val="bg1"/>
                </a:solidFill>
                <a:latin typeface="Arial"/>
                <a:cs typeface="Arial"/>
              </a:rPr>
              <a:t>о</a:t>
            </a:r>
            <a:r>
              <a:rPr lang="ru-RU" sz="2400" b="1" spc="-16" dirty="0" smtClean="0">
                <a:solidFill>
                  <a:schemeClr val="bg1"/>
                </a:solidFill>
                <a:latin typeface="Arial"/>
                <a:cs typeface="Arial"/>
              </a:rPr>
              <a:t>ды</a:t>
            </a:r>
            <a:r>
              <a:rPr lang="ru-RU" sz="2400" b="1" spc="4" dirty="0" smtClean="0">
                <a:solidFill>
                  <a:schemeClr val="bg1"/>
                </a:solidFill>
                <a:latin typeface="Arial"/>
                <a:cs typeface="Arial"/>
              </a:rPr>
              <a:t> </a:t>
            </a:r>
            <a:r>
              <a:rPr lang="ru-RU" sz="2400" b="1" spc="-28" dirty="0" smtClean="0">
                <a:solidFill>
                  <a:schemeClr val="bg1"/>
                </a:solidFill>
                <a:latin typeface="Arial"/>
                <a:cs typeface="Arial"/>
              </a:rPr>
              <a:t>к</a:t>
            </a:r>
            <a:r>
              <a:rPr lang="ru-RU" sz="2400" b="1" spc="-12" dirty="0" smtClean="0">
                <a:solidFill>
                  <a:schemeClr val="bg1"/>
                </a:solidFill>
                <a:latin typeface="Arial"/>
                <a:cs typeface="Arial"/>
              </a:rPr>
              <a:t>о</a:t>
            </a:r>
            <a:r>
              <a:rPr lang="ru-RU" sz="2400" b="1" spc="-4" dirty="0" smtClean="0">
                <a:solidFill>
                  <a:schemeClr val="bg1"/>
                </a:solidFill>
                <a:latin typeface="Arial"/>
                <a:cs typeface="Arial"/>
              </a:rPr>
              <a:t>н</a:t>
            </a:r>
            <a:r>
              <a:rPr lang="ru-RU" sz="2400" b="1" spc="-12" dirty="0" smtClean="0">
                <a:solidFill>
                  <a:schemeClr val="bg1"/>
                </a:solidFill>
                <a:latin typeface="Arial"/>
                <a:cs typeface="Arial"/>
              </a:rPr>
              <a:t>с</a:t>
            </a:r>
            <a:r>
              <a:rPr lang="ru-RU" sz="2400" b="1" spc="-57" dirty="0" smtClean="0">
                <a:solidFill>
                  <a:schemeClr val="bg1"/>
                </a:solidFill>
                <a:latin typeface="Arial"/>
                <a:cs typeface="Arial"/>
              </a:rPr>
              <a:t>о</a:t>
            </a:r>
            <a:r>
              <a:rPr lang="ru-RU" sz="2400" b="1" spc="-12" dirty="0" smtClean="0">
                <a:solidFill>
                  <a:schemeClr val="bg1"/>
                </a:solidFill>
                <a:latin typeface="Arial"/>
                <a:cs typeface="Arial"/>
              </a:rPr>
              <a:t>лид</a:t>
            </a:r>
            <a:r>
              <a:rPr lang="ru-RU" sz="2400" b="1" spc="-20" dirty="0" smtClean="0">
                <a:solidFill>
                  <a:schemeClr val="bg1"/>
                </a:solidFill>
                <a:latin typeface="Arial"/>
                <a:cs typeface="Arial"/>
              </a:rPr>
              <a:t>и</a:t>
            </a:r>
            <a:r>
              <a:rPr lang="ru-RU" sz="2400" b="1" spc="-12" dirty="0" smtClean="0">
                <a:solidFill>
                  <a:schemeClr val="bg1"/>
                </a:solidFill>
                <a:latin typeface="Arial"/>
                <a:cs typeface="Arial"/>
              </a:rPr>
              <a:t>р</a:t>
            </a:r>
            <a:r>
              <a:rPr lang="ru-RU" sz="2400" b="1" spc="-8" dirty="0" smtClean="0">
                <a:solidFill>
                  <a:schemeClr val="bg1"/>
                </a:solidFill>
                <a:latin typeface="Arial"/>
                <a:cs typeface="Arial"/>
              </a:rPr>
              <a:t>о</a:t>
            </a:r>
            <a:r>
              <a:rPr lang="ru-RU" sz="2400" b="1" spc="-36" dirty="0" smtClean="0">
                <a:solidFill>
                  <a:schemeClr val="bg1"/>
                </a:solidFill>
                <a:latin typeface="Arial"/>
                <a:cs typeface="Arial"/>
              </a:rPr>
              <a:t>в</a:t>
            </a:r>
            <a:r>
              <a:rPr lang="ru-RU" sz="2400" b="1" spc="-12" dirty="0" smtClean="0">
                <a:solidFill>
                  <a:schemeClr val="bg1"/>
                </a:solidFill>
                <a:latin typeface="Arial"/>
                <a:cs typeface="Arial"/>
              </a:rPr>
              <a:t>а</a:t>
            </a:r>
            <a:r>
              <a:rPr lang="ru-RU" sz="2400" b="1" spc="-8" dirty="0" smtClean="0">
                <a:solidFill>
                  <a:schemeClr val="bg1"/>
                </a:solidFill>
                <a:latin typeface="Arial"/>
                <a:cs typeface="Arial"/>
              </a:rPr>
              <a:t>нн</a:t>
            </a:r>
            <a:r>
              <a:rPr lang="ru-RU" sz="2400" b="1" spc="-12" dirty="0" smtClean="0">
                <a:solidFill>
                  <a:schemeClr val="bg1"/>
                </a:solidFill>
                <a:latin typeface="Arial"/>
                <a:cs typeface="Arial"/>
              </a:rPr>
              <a:t>о</a:t>
            </a:r>
            <a:r>
              <a:rPr lang="ru-RU" sz="2400" b="1" spc="-28" dirty="0" smtClean="0">
                <a:solidFill>
                  <a:schemeClr val="bg1"/>
                </a:solidFill>
                <a:latin typeface="Arial"/>
                <a:cs typeface="Arial"/>
              </a:rPr>
              <a:t>г</a:t>
            </a:r>
            <a:r>
              <a:rPr lang="ru-RU" sz="2400" b="1" spc="-12" dirty="0" smtClean="0">
                <a:solidFill>
                  <a:schemeClr val="bg1"/>
                </a:solidFill>
                <a:latin typeface="Arial"/>
                <a:cs typeface="Arial"/>
              </a:rPr>
              <a:t>о</a:t>
            </a:r>
            <a:r>
              <a:rPr lang="ru-RU" sz="2400" b="1" spc="12" dirty="0" smtClean="0">
                <a:solidFill>
                  <a:schemeClr val="bg1"/>
                </a:solidFill>
                <a:latin typeface="Arial"/>
                <a:cs typeface="Arial"/>
              </a:rPr>
              <a:t> </a:t>
            </a:r>
            <a:r>
              <a:rPr lang="ru-RU" sz="2400" b="1" spc="-12" dirty="0" smtClean="0">
                <a:solidFill>
                  <a:schemeClr val="bg1"/>
                </a:solidFill>
                <a:latin typeface="Arial"/>
                <a:cs typeface="Arial"/>
              </a:rPr>
              <a:t>б</a:t>
            </a:r>
            <a:r>
              <a:rPr lang="ru-RU" sz="2400" b="1" spc="-36" dirty="0" smtClean="0">
                <a:solidFill>
                  <a:schemeClr val="bg1"/>
                </a:solidFill>
                <a:latin typeface="Arial"/>
                <a:cs typeface="Arial"/>
              </a:rPr>
              <a:t>ю</a:t>
            </a:r>
            <a:r>
              <a:rPr lang="ru-RU" sz="2400" b="1" spc="-12" dirty="0" smtClean="0">
                <a:solidFill>
                  <a:schemeClr val="bg1"/>
                </a:solidFill>
                <a:latin typeface="Arial"/>
                <a:cs typeface="Arial"/>
              </a:rPr>
              <a:t>д</a:t>
            </a:r>
            <a:r>
              <a:rPr lang="ru-RU" sz="2400" b="1" spc="-32" dirty="0" smtClean="0">
                <a:solidFill>
                  <a:schemeClr val="bg1"/>
                </a:solidFill>
                <a:latin typeface="Arial"/>
                <a:cs typeface="Arial"/>
              </a:rPr>
              <a:t>же</a:t>
            </a:r>
            <a:r>
              <a:rPr lang="ru-RU" sz="2400" b="1" spc="-40" dirty="0" smtClean="0">
                <a:solidFill>
                  <a:schemeClr val="bg1"/>
                </a:solidFill>
                <a:latin typeface="Arial"/>
                <a:cs typeface="Arial"/>
              </a:rPr>
              <a:t>т</a:t>
            </a:r>
            <a:r>
              <a:rPr lang="ru-RU" sz="2400" b="1" spc="-12" dirty="0" smtClean="0">
                <a:solidFill>
                  <a:schemeClr val="bg1"/>
                </a:solidFill>
                <a:latin typeface="Arial"/>
                <a:cs typeface="Arial"/>
              </a:rPr>
              <a:t>а Тонкинского </a:t>
            </a:r>
            <a:r>
              <a:rPr lang="en-US" sz="2400" b="1" spc="-12" dirty="0" smtClean="0">
                <a:solidFill>
                  <a:schemeClr val="bg1"/>
                </a:solidFill>
                <a:latin typeface="Arial"/>
                <a:cs typeface="Arial"/>
              </a:rPr>
              <a:t> </a:t>
            </a:r>
            <a:r>
              <a:rPr lang="ru-RU" sz="2400" b="1" spc="-12" dirty="0" smtClean="0">
                <a:solidFill>
                  <a:schemeClr val="bg1"/>
                </a:solidFill>
                <a:latin typeface="Arial"/>
                <a:cs typeface="Arial"/>
              </a:rPr>
              <a:t>муниципального района</a:t>
            </a:r>
            <a:endParaRPr lang="ru-RU" sz="2400" dirty="0">
              <a:solidFill>
                <a:schemeClr val="bg1"/>
              </a:solidFill>
              <a:latin typeface="Arial"/>
              <a:cs typeface="Arial"/>
            </a:endParaRPr>
          </a:p>
        </p:txBody>
      </p:sp>
      <p:graphicFrame>
        <p:nvGraphicFramePr>
          <p:cNvPr id="7" name="Диаграмма 6"/>
          <p:cNvGraphicFramePr>
            <a:graphicFrameLocks/>
          </p:cNvGraphicFramePr>
          <p:nvPr>
            <p:extLst>
              <p:ext uri="{D42A27DB-BD31-4B8C-83A1-F6EECF244321}">
                <p14:modId xmlns:p14="http://schemas.microsoft.com/office/powerpoint/2010/main" val="2209698817"/>
              </p:ext>
            </p:extLst>
          </p:nvPr>
        </p:nvGraphicFramePr>
        <p:xfrm>
          <a:off x="2051720" y="830997"/>
          <a:ext cx="6696744" cy="3004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p:cNvGraphicFramePr>
            <a:graphicFrameLocks/>
          </p:cNvGraphicFramePr>
          <p:nvPr>
            <p:extLst>
              <p:ext uri="{D42A27DB-BD31-4B8C-83A1-F6EECF244321}">
                <p14:modId xmlns:p14="http://schemas.microsoft.com/office/powerpoint/2010/main" val="2750566671"/>
              </p:ext>
            </p:extLst>
          </p:nvPr>
        </p:nvGraphicFramePr>
        <p:xfrm>
          <a:off x="251520" y="3645024"/>
          <a:ext cx="5904656" cy="299166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Z:\Мои документы\Бюджет 2022\Проект районного бюджета\Бюджет для граждан\фотки для бюджета\DSC_00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805" y="4005064"/>
            <a:ext cx="3132348"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6512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366948077"/>
              </p:ext>
            </p:extLst>
          </p:nvPr>
        </p:nvGraphicFramePr>
        <p:xfrm>
          <a:off x="-67733" y="385233"/>
          <a:ext cx="9279467" cy="608753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67544" y="32296"/>
            <a:ext cx="8352928" cy="738664"/>
          </a:xfrm>
          <a:prstGeom prst="rect">
            <a:avLst/>
          </a:prstGeom>
          <a:noFill/>
        </p:spPr>
        <p:txBody>
          <a:bodyPr wrap="square" rtlCol="0">
            <a:spAutoFit/>
          </a:bodyPr>
          <a:lstStyle/>
          <a:p>
            <a:pPr algn="ctr"/>
            <a:r>
              <a:rPr lang="ru-RU" sz="2400" b="1" dirty="0">
                <a:solidFill>
                  <a:prstClr val="white"/>
                </a:solidFill>
                <a:ea typeface="+mj-ea"/>
                <a:cs typeface="+mj-cs"/>
              </a:rPr>
              <a:t>Каковы основные параметры районного бюджета</a:t>
            </a:r>
            <a:br>
              <a:rPr lang="ru-RU" sz="2400" b="1" dirty="0">
                <a:solidFill>
                  <a:prstClr val="white"/>
                </a:solidFill>
                <a:ea typeface="+mj-ea"/>
                <a:cs typeface="+mj-cs"/>
              </a:rPr>
            </a:br>
            <a:endParaRPr lang="ru-RU" dirty="0"/>
          </a:p>
        </p:txBody>
      </p:sp>
    </p:spTree>
    <p:extLst>
      <p:ext uri="{BB962C8B-B14F-4D97-AF65-F5344CB8AC3E}">
        <p14:creationId xmlns:p14="http://schemas.microsoft.com/office/powerpoint/2010/main" val="896484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56" name="Rectangle 12"/>
          <p:cNvSpPr>
            <a:spLocks noGrp="1"/>
          </p:cNvSpPr>
          <p:nvPr>
            <p:ph type="title"/>
          </p:nvPr>
        </p:nvSpPr>
        <p:spPr>
          <a:xfrm>
            <a:off x="385765" y="0"/>
            <a:ext cx="8229600" cy="836712"/>
          </a:xfrm>
        </p:spPr>
        <p:txBody>
          <a:bodyPr/>
          <a:lstStyle/>
          <a:p>
            <a:r>
              <a:rPr lang="ru-RU" sz="2200" b="1" dirty="0" smtClean="0">
                <a:solidFill>
                  <a:schemeClr val="bg1"/>
                </a:solidFill>
                <a:latin typeface="Arial" pitchFamily="34" charset="0"/>
                <a:cs typeface="Arial" pitchFamily="34" charset="0"/>
              </a:rPr>
              <a:t>Из каких поступлений формируются доходы районного бюджета </a:t>
            </a:r>
          </a:p>
        </p:txBody>
      </p:sp>
      <p:sp>
        <p:nvSpPr>
          <p:cNvPr id="24657" name="Text Box 29"/>
          <p:cNvSpPr txBox="1">
            <a:spLocks noChangeArrowheads="1"/>
          </p:cNvSpPr>
          <p:nvPr/>
        </p:nvSpPr>
        <p:spPr bwMode="auto">
          <a:xfrm>
            <a:off x="684164" y="3951069"/>
            <a:ext cx="7992291" cy="369332"/>
          </a:xfrm>
          <a:prstGeom prst="rect">
            <a:avLst/>
          </a:prstGeom>
          <a:solidFill>
            <a:srgbClr val="FFFF99"/>
          </a:solidFill>
          <a:ln w="9525">
            <a:noFill/>
            <a:miter lim="800000"/>
            <a:headEnd/>
            <a:tailEnd/>
          </a:ln>
        </p:spPr>
        <p:txBody>
          <a:bodyPr wrap="square">
            <a:spAutoFit/>
          </a:bodyPr>
          <a:lstStyle/>
          <a:p>
            <a:pPr>
              <a:spcBef>
                <a:spcPct val="50000"/>
              </a:spcBef>
            </a:pPr>
            <a:r>
              <a:rPr lang="ru-RU" b="1" dirty="0"/>
              <a:t>исполнено </a:t>
            </a:r>
            <a:r>
              <a:rPr lang="ru-RU" b="1" dirty="0" smtClean="0"/>
              <a:t>2020               </a:t>
            </a:r>
            <a:r>
              <a:rPr lang="ru-RU" b="1" dirty="0"/>
              <a:t>ожидаемое  </a:t>
            </a:r>
            <a:r>
              <a:rPr lang="ru-RU" b="1" dirty="0" smtClean="0"/>
              <a:t>2021</a:t>
            </a:r>
            <a:r>
              <a:rPr lang="ru-RU" b="1" dirty="0"/>
              <a:t>	    прогноз </a:t>
            </a:r>
            <a:r>
              <a:rPr lang="ru-RU" b="1" dirty="0" smtClean="0"/>
              <a:t>2022 </a:t>
            </a:r>
            <a:endParaRPr lang="ru-RU" b="1" dirty="0"/>
          </a:p>
        </p:txBody>
      </p:sp>
      <p:sp>
        <p:nvSpPr>
          <p:cNvPr id="4" name="TextBox 3"/>
          <p:cNvSpPr txBox="1"/>
          <p:nvPr/>
        </p:nvSpPr>
        <p:spPr>
          <a:xfrm>
            <a:off x="219944" y="6268015"/>
            <a:ext cx="8384504" cy="369332"/>
          </a:xfrm>
          <a:prstGeom prst="rect">
            <a:avLst/>
          </a:prstGeom>
          <a:solidFill>
            <a:srgbClr val="FFFF66"/>
          </a:solidFill>
        </p:spPr>
        <p:txBody>
          <a:bodyPr wrap="square" rtlCol="0">
            <a:spAutoFit/>
          </a:bodyPr>
          <a:lstStyle/>
          <a:p>
            <a:pPr>
              <a:spcBef>
                <a:spcPct val="50000"/>
              </a:spcBef>
            </a:pPr>
            <a:r>
              <a:rPr lang="ru-RU" b="1" dirty="0" smtClean="0"/>
              <a:t>          прогноз 2023 </a:t>
            </a:r>
            <a:endParaRPr lang="ru-RU" b="1" dirty="0"/>
          </a:p>
        </p:txBody>
      </p:sp>
      <p:sp>
        <p:nvSpPr>
          <p:cNvPr id="5" name="TextBox 4"/>
          <p:cNvSpPr txBox="1"/>
          <p:nvPr/>
        </p:nvSpPr>
        <p:spPr>
          <a:xfrm>
            <a:off x="5364088" y="6268015"/>
            <a:ext cx="2232248" cy="369332"/>
          </a:xfrm>
          <a:prstGeom prst="rect">
            <a:avLst/>
          </a:prstGeom>
          <a:noFill/>
        </p:spPr>
        <p:txBody>
          <a:bodyPr wrap="square" rtlCol="0">
            <a:spAutoFit/>
          </a:bodyPr>
          <a:lstStyle/>
          <a:p>
            <a:r>
              <a:rPr lang="ru-RU" b="1" dirty="0" smtClean="0"/>
              <a:t>прогноз 2024 год</a:t>
            </a:r>
            <a:endParaRPr lang="ru-RU" b="1" dirty="0"/>
          </a:p>
        </p:txBody>
      </p:sp>
      <p:graphicFrame>
        <p:nvGraphicFramePr>
          <p:cNvPr id="17" name="Диаграмма 16"/>
          <p:cNvGraphicFramePr>
            <a:graphicFrameLocks/>
          </p:cNvGraphicFramePr>
          <p:nvPr>
            <p:extLst>
              <p:ext uri="{D42A27DB-BD31-4B8C-83A1-F6EECF244321}">
                <p14:modId xmlns:p14="http://schemas.microsoft.com/office/powerpoint/2010/main" val="560435757"/>
              </p:ext>
            </p:extLst>
          </p:nvPr>
        </p:nvGraphicFramePr>
        <p:xfrm>
          <a:off x="1" y="908721"/>
          <a:ext cx="3923928" cy="30423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p:cNvGraphicFramePr>
            <a:graphicFrameLocks/>
          </p:cNvGraphicFramePr>
          <p:nvPr>
            <p:extLst>
              <p:ext uri="{D42A27DB-BD31-4B8C-83A1-F6EECF244321}">
                <p14:modId xmlns:p14="http://schemas.microsoft.com/office/powerpoint/2010/main" val="2641117767"/>
              </p:ext>
            </p:extLst>
          </p:nvPr>
        </p:nvGraphicFramePr>
        <p:xfrm>
          <a:off x="3275856" y="836712"/>
          <a:ext cx="3312368" cy="25922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Диаграмма 19"/>
          <p:cNvGraphicFramePr>
            <a:graphicFrameLocks/>
          </p:cNvGraphicFramePr>
          <p:nvPr>
            <p:extLst>
              <p:ext uri="{D42A27DB-BD31-4B8C-83A1-F6EECF244321}">
                <p14:modId xmlns:p14="http://schemas.microsoft.com/office/powerpoint/2010/main" val="1198029057"/>
              </p:ext>
            </p:extLst>
          </p:nvPr>
        </p:nvGraphicFramePr>
        <p:xfrm>
          <a:off x="35496" y="4320401"/>
          <a:ext cx="3816424" cy="19476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Диаграмма 20"/>
          <p:cNvGraphicFramePr>
            <a:graphicFrameLocks/>
          </p:cNvGraphicFramePr>
          <p:nvPr>
            <p:extLst>
              <p:ext uri="{D42A27DB-BD31-4B8C-83A1-F6EECF244321}">
                <p14:modId xmlns:p14="http://schemas.microsoft.com/office/powerpoint/2010/main" val="2888674868"/>
              </p:ext>
            </p:extLst>
          </p:nvPr>
        </p:nvGraphicFramePr>
        <p:xfrm>
          <a:off x="4680309" y="4077072"/>
          <a:ext cx="4101143" cy="244827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Диаграмма 10"/>
          <p:cNvGraphicFramePr>
            <a:graphicFrameLocks/>
          </p:cNvGraphicFramePr>
          <p:nvPr>
            <p:extLst>
              <p:ext uri="{D42A27DB-BD31-4B8C-83A1-F6EECF244321}">
                <p14:modId xmlns:p14="http://schemas.microsoft.com/office/powerpoint/2010/main" val="971997713"/>
              </p:ext>
            </p:extLst>
          </p:nvPr>
        </p:nvGraphicFramePr>
        <p:xfrm>
          <a:off x="5796136" y="260647"/>
          <a:ext cx="3600400" cy="3690421"/>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648072"/>
          </a:xfrm>
        </p:spPr>
        <p:txBody>
          <a:bodyPr/>
          <a:lstStyle/>
          <a:p>
            <a:r>
              <a:rPr lang="ru-RU" sz="2400" b="1" dirty="0" smtClean="0">
                <a:solidFill>
                  <a:prstClr val="white"/>
                </a:solidFill>
                <a:latin typeface="Arial" pitchFamily="34" charset="0"/>
                <a:cs typeface="Arial" pitchFamily="34" charset="0"/>
              </a:rPr>
              <a:t/>
            </a:r>
            <a:br>
              <a:rPr lang="ru-RU" sz="2400" b="1" dirty="0" smtClean="0">
                <a:solidFill>
                  <a:prstClr val="white"/>
                </a:solidFill>
                <a:latin typeface="Arial" pitchFamily="34" charset="0"/>
                <a:cs typeface="Arial" pitchFamily="34" charset="0"/>
              </a:rPr>
            </a:br>
            <a:r>
              <a:rPr lang="ru-RU" sz="2400" b="1" dirty="0">
                <a:solidFill>
                  <a:prstClr val="white"/>
                </a:solidFill>
                <a:latin typeface="Arial" pitchFamily="34" charset="0"/>
                <a:cs typeface="Arial" pitchFamily="34" charset="0"/>
              </a:rPr>
              <a:t/>
            </a:r>
            <a:br>
              <a:rPr lang="ru-RU" sz="2400" b="1" dirty="0">
                <a:solidFill>
                  <a:prstClr val="white"/>
                </a:solidFill>
                <a:latin typeface="Arial" pitchFamily="34" charset="0"/>
                <a:cs typeface="Arial" pitchFamily="34" charset="0"/>
              </a:rPr>
            </a:br>
            <a:r>
              <a:rPr lang="ru-RU" sz="2400" b="1" dirty="0" smtClean="0">
                <a:solidFill>
                  <a:prstClr val="white"/>
                </a:solidFill>
                <a:latin typeface="Arial" pitchFamily="34" charset="0"/>
                <a:cs typeface="Arial" pitchFamily="34" charset="0"/>
              </a:rPr>
              <a:t>Структура доходов районного бюджета</a:t>
            </a:r>
            <a:r>
              <a:rPr lang="ru-RU" sz="2400" b="1" dirty="0">
                <a:solidFill>
                  <a:prstClr val="white"/>
                </a:solidFill>
                <a:latin typeface="Arial" pitchFamily="34" charset="0"/>
                <a:cs typeface="Arial" pitchFamily="34" charset="0"/>
              </a:rPr>
              <a:t/>
            </a:r>
            <a:br>
              <a:rPr lang="ru-RU" sz="2400" b="1" dirty="0">
                <a:solidFill>
                  <a:prstClr val="white"/>
                </a:solidFill>
                <a:latin typeface="Arial" pitchFamily="34" charset="0"/>
                <a:cs typeface="Arial" pitchFamily="34" charset="0"/>
              </a:rPr>
            </a:br>
            <a:endParaRPr lang="ru-RU" dirty="0"/>
          </a:p>
        </p:txBody>
      </p:sp>
      <p:graphicFrame>
        <p:nvGraphicFramePr>
          <p:cNvPr id="4" name="Таблица 3"/>
          <p:cNvGraphicFramePr>
            <a:graphicFrameLocks noGrp="1"/>
          </p:cNvGraphicFramePr>
          <p:nvPr>
            <p:ph type="tbl" idx="1"/>
            <p:extLst>
              <p:ext uri="{D42A27DB-BD31-4B8C-83A1-F6EECF244321}">
                <p14:modId xmlns:p14="http://schemas.microsoft.com/office/powerpoint/2010/main" val="3102634524"/>
              </p:ext>
            </p:extLst>
          </p:nvPr>
        </p:nvGraphicFramePr>
        <p:xfrm>
          <a:off x="107506" y="692696"/>
          <a:ext cx="8856981" cy="6048672"/>
        </p:xfrm>
        <a:graphic>
          <a:graphicData uri="http://schemas.openxmlformats.org/drawingml/2006/table">
            <a:tbl>
              <a:tblPr/>
              <a:tblGrid>
                <a:gridCol w="2283877"/>
                <a:gridCol w="988750"/>
                <a:gridCol w="849490"/>
                <a:gridCol w="849490"/>
                <a:gridCol w="891268"/>
                <a:gridCol w="891268"/>
                <a:gridCol w="1044457"/>
                <a:gridCol w="1058381"/>
              </a:tblGrid>
              <a:tr h="552824">
                <a:tc rowSpan="2">
                  <a:txBody>
                    <a:bodyPr/>
                    <a:lstStyle/>
                    <a:p>
                      <a:pPr algn="ctr" rtl="0" fontAlgn="ctr"/>
                      <a:r>
                        <a:rPr lang="ru-RU" sz="1200" b="1" i="0" u="none" strike="noStrike" dirty="0">
                          <a:solidFill>
                            <a:srgbClr val="000000"/>
                          </a:solidFill>
                          <a:effectLst/>
                          <a:latin typeface="Times New Roman"/>
                        </a:rPr>
                        <a:t>Наименование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200" b="1" i="0" u="none" strike="noStrike" dirty="0">
                          <a:solidFill>
                            <a:srgbClr val="000000"/>
                          </a:solidFill>
                          <a:effectLst/>
                          <a:latin typeface="Times New Roman"/>
                        </a:rPr>
                        <a:t>Факт </a:t>
                      </a:r>
                      <a:r>
                        <a:rPr lang="ru-RU" sz="1200" b="1" i="0" u="none" strike="noStrike" dirty="0" smtClean="0">
                          <a:solidFill>
                            <a:srgbClr val="000000"/>
                          </a:solidFill>
                          <a:effectLst/>
                          <a:latin typeface="Times New Roman"/>
                        </a:rPr>
                        <a:t>2020 </a:t>
                      </a:r>
                      <a:r>
                        <a:rPr lang="ru-RU" sz="1200" b="1" i="0" u="none" strike="noStrike" dirty="0">
                          <a:solidFill>
                            <a:srgbClr val="000000"/>
                          </a:solidFill>
                          <a:effectLst/>
                          <a:latin typeface="Times New Roman"/>
                        </a:rPr>
                        <a:t>года</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ru-RU" sz="1200" b="1" i="0" u="none" strike="noStrike" dirty="0">
                          <a:solidFill>
                            <a:srgbClr val="000000"/>
                          </a:solidFill>
                          <a:effectLst/>
                          <a:latin typeface="Times New Roman"/>
                        </a:rPr>
                        <a:t>Ожидаемое исполнение в </a:t>
                      </a:r>
                      <a:r>
                        <a:rPr lang="ru-RU" sz="1200" b="1" i="0" u="none" strike="noStrike" dirty="0" smtClean="0">
                          <a:solidFill>
                            <a:srgbClr val="000000"/>
                          </a:solidFill>
                          <a:effectLst/>
                          <a:latin typeface="Times New Roman"/>
                        </a:rPr>
                        <a:t>2021 </a:t>
                      </a:r>
                      <a:r>
                        <a:rPr lang="ru-RU" sz="1200" b="1" i="0" u="none" strike="noStrike" dirty="0">
                          <a:solidFill>
                            <a:srgbClr val="000000"/>
                          </a:solidFill>
                          <a:effectLst/>
                          <a:latin typeface="Times New Roman"/>
                        </a:rPr>
                        <a:t>году</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2022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2023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2024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6412">
                <a:tc vMerge="1">
                  <a:txBody>
                    <a:bodyPr/>
                    <a:lstStyle/>
                    <a:p>
                      <a:endParaRPr lang="ru-RU"/>
                    </a:p>
                  </a:txBody>
                  <a:tcPr/>
                </a:tc>
                <a:tc vMerge="1">
                  <a:txBody>
                    <a:bodyPr/>
                    <a:lstStyle/>
                    <a:p>
                      <a:endParaRPr lang="ru-RU"/>
                    </a:p>
                  </a:txBody>
                  <a:tcPr/>
                </a:tc>
                <a:tc>
                  <a:txBody>
                    <a:bodyPr/>
                    <a:lstStyle/>
                    <a:p>
                      <a:pPr algn="ctr" rtl="0" fontAlgn="ctr"/>
                      <a:r>
                        <a:rPr lang="ru-RU" sz="1200" b="1" i="0" u="none" strike="noStrike">
                          <a:solidFill>
                            <a:srgbClr val="000000"/>
                          </a:solidFill>
                          <a:effectLst/>
                          <a:latin typeface="Times New Roman"/>
                        </a:rPr>
                        <a:t>млн.руб.</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млн.руб.</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476810">
                <a:tc>
                  <a:txBody>
                    <a:bodyPr/>
                    <a:lstStyle/>
                    <a:p>
                      <a:pPr algn="l" rtl="0" fontAlgn="ctr"/>
                      <a:r>
                        <a:rPr lang="ru-RU" sz="1200" b="1" i="0" u="none" strike="noStrike">
                          <a:solidFill>
                            <a:srgbClr val="000000"/>
                          </a:solidFill>
                          <a:effectLst/>
                          <a:latin typeface="Times New Roman"/>
                        </a:rPr>
                        <a:t>Налоговые и неналоговые доходы всего,</a:t>
                      </a:r>
                      <a:r>
                        <a:rPr lang="ru-RU" sz="1200" b="0" i="0" u="none" strike="noStrike">
                          <a:solidFill>
                            <a:srgbClr val="000000"/>
                          </a:solidFill>
                          <a:effectLst/>
                          <a:latin typeface="Times New Roman"/>
                        </a:rPr>
                        <a:t> </a:t>
                      </a:r>
                      <a:r>
                        <a:rPr lang="ru-RU" sz="1200" b="1" i="0" u="none" strike="noStrike">
                          <a:solidFill>
                            <a:srgbClr val="000000"/>
                          </a:solidFill>
                          <a:effectLst/>
                          <a:latin typeface="Times New Roman"/>
                        </a:rPr>
                        <a:t>из них:</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67,1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68,6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71,0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75,5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80,4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9335">
                <a:tc>
                  <a:txBody>
                    <a:bodyPr/>
                    <a:lstStyle/>
                    <a:p>
                      <a:pPr algn="l" rtl="0" fontAlgn="ctr"/>
                      <a:r>
                        <a:rPr lang="ru-RU" sz="1200" b="1" i="0" u="none" strike="noStrike">
                          <a:solidFill>
                            <a:srgbClr val="000000"/>
                          </a:solidFill>
                          <a:effectLst/>
                          <a:latin typeface="Times New Roman"/>
                        </a:rPr>
                        <a:t>Налоговые доходы, в том числе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61,1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65,1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15</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73,1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77,8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9335">
                <a:tc>
                  <a:txBody>
                    <a:bodyPr/>
                    <a:lstStyle/>
                    <a:p>
                      <a:pPr algn="l" rtl="0" fontAlgn="ctr"/>
                      <a:r>
                        <a:rPr lang="ru-RU" sz="1200" b="0" i="0" u="none" strike="noStrike">
                          <a:solidFill>
                            <a:srgbClr val="000000"/>
                          </a:solidFill>
                          <a:effectLst/>
                          <a:latin typeface="Times New Roman"/>
                        </a:rPr>
                        <a:t>Налог на доходы физических лиц</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55,7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59,2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62,9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67,0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71,4</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0" i="0" u="none" strike="noStrike">
                          <a:solidFill>
                            <a:srgbClr val="000000"/>
                          </a:solidFill>
                          <a:effectLst/>
                          <a:latin typeface="Times New Roman"/>
                        </a:rPr>
                        <a:t>Упрощенная система налогообложения</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2,2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3,8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0" i="0" u="none" strike="noStrike">
                          <a:solidFill>
                            <a:srgbClr val="000000"/>
                          </a:solidFill>
                          <a:effectLst/>
                          <a:latin typeface="Times New Roman"/>
                        </a:rPr>
                        <a:t>Единый налог на вмененный доход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1" i="0" u="none" strike="noStrike">
                          <a:solidFill>
                            <a:srgbClr val="000000"/>
                          </a:solidFill>
                          <a:effectLst/>
                          <a:latin typeface="Times New Roman"/>
                        </a:rPr>
                        <a:t>Неналоговые доходы, в том числе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128">
                <a:tc>
                  <a:txBody>
                    <a:bodyPr/>
                    <a:lstStyle/>
                    <a:p>
                      <a:pPr algn="l" rtl="0" fontAlgn="ctr"/>
                      <a:r>
                        <a:rPr lang="ru-RU" sz="1200" b="0" i="0" u="none" strike="noStrike">
                          <a:solidFill>
                            <a:srgbClr val="000000"/>
                          </a:solidFill>
                          <a:effectLst/>
                          <a:latin typeface="Times New Roman"/>
                        </a:rPr>
                        <a:t>Аренда земли</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8771">
                <a:tc>
                  <a:txBody>
                    <a:bodyPr/>
                    <a:lstStyle/>
                    <a:p>
                      <a:pPr algn="l" rtl="0" fontAlgn="ctr"/>
                      <a:r>
                        <a:rPr lang="ru-RU" sz="1200" b="0" i="0" u="none" strike="noStrike">
                          <a:solidFill>
                            <a:srgbClr val="000000"/>
                          </a:solidFill>
                          <a:effectLst/>
                          <a:latin typeface="Times New Roman"/>
                        </a:rPr>
                        <a:t>Аренда имущества</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0,6</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0,6</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7708">
                <a:tc>
                  <a:txBody>
                    <a:bodyPr/>
                    <a:lstStyle/>
                    <a:p>
                      <a:pPr algn="l" fontAlgn="b"/>
                      <a:r>
                        <a:rPr lang="ru-RU" sz="1200" b="1" i="0" u="none" strike="noStrike">
                          <a:solidFill>
                            <a:srgbClr val="000000"/>
                          </a:solidFill>
                          <a:effectLst/>
                          <a:latin typeface="Times New Roman"/>
                        </a:rPr>
                        <a:t>Безвозмездные поступления всего, из них:</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352,8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375,8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398,3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352,7</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342,5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860">
                <a:tc>
                  <a:txBody>
                    <a:bodyPr/>
                    <a:lstStyle/>
                    <a:p>
                      <a:pPr algn="l" fontAlgn="b"/>
                      <a:r>
                        <a:rPr lang="ru-RU" sz="1200" b="0" i="0" u="none" strike="noStrike" dirty="0">
                          <a:solidFill>
                            <a:srgbClr val="000000"/>
                          </a:solidFill>
                          <a:effectLst/>
                          <a:latin typeface="Times New Roman"/>
                        </a:rPr>
                        <a:t>Дотации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146,2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138,1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165,0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138,2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143,5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2590">
                <a:tc>
                  <a:txBody>
                    <a:bodyPr/>
                    <a:lstStyle/>
                    <a:p>
                      <a:pPr algn="l" fontAlgn="b"/>
                      <a:r>
                        <a:rPr lang="ru-RU" sz="1200" b="0" i="0" u="none" strike="noStrike" dirty="0">
                          <a:solidFill>
                            <a:srgbClr val="000000"/>
                          </a:solidFill>
                          <a:effectLst/>
                          <a:latin typeface="Times New Roman"/>
                        </a:rPr>
                        <a:t>Субсидии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45,5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79,9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53,1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40,7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24,9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502">
                <a:tc>
                  <a:txBody>
                    <a:bodyPr/>
                    <a:lstStyle/>
                    <a:p>
                      <a:pPr algn="l" fontAlgn="b"/>
                      <a:r>
                        <a:rPr lang="ru-RU" sz="1200" b="0" i="0" u="none" strike="noStrike" dirty="0">
                          <a:solidFill>
                            <a:srgbClr val="000000"/>
                          </a:solidFill>
                          <a:effectLst/>
                          <a:latin typeface="Times New Roman"/>
                        </a:rPr>
                        <a:t>Субвенции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126,9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129,2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147,5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32</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141,0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439">
                <a:tc>
                  <a:txBody>
                    <a:bodyPr/>
                    <a:lstStyle/>
                    <a:p>
                      <a:pPr algn="l" fontAlgn="b"/>
                      <a:r>
                        <a:rPr lang="ru-RU" sz="1200" b="0" i="0" u="none" strike="noStrike" dirty="0">
                          <a:solidFill>
                            <a:srgbClr val="000000"/>
                          </a:solidFill>
                          <a:effectLst/>
                          <a:latin typeface="Times New Roman"/>
                        </a:rPr>
                        <a:t>Иные межбюджетные трансферты</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34,2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28,8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7</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439">
                <a:tc>
                  <a:txBody>
                    <a:bodyPr/>
                    <a:lstStyle/>
                    <a:p>
                      <a:pPr algn="l" fontAlgn="b"/>
                      <a:r>
                        <a:rPr lang="ru-RU" sz="1200" b="0" i="0" u="none" strike="noStrike" dirty="0">
                          <a:solidFill>
                            <a:srgbClr val="000000"/>
                          </a:solidFill>
                          <a:effectLst/>
                          <a:latin typeface="Times New Roman"/>
                        </a:rPr>
                        <a:t>Возврат остатков </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a:t>
                      </a:r>
                      <a:r>
                        <a:rPr lang="ru-RU" sz="1200" b="0" i="0" u="none" strike="noStrike" dirty="0" smtClean="0">
                          <a:solidFill>
                            <a:srgbClr val="000000"/>
                          </a:solidFill>
                          <a:effectLst/>
                          <a:latin typeface="Times New Roman"/>
                        </a:rPr>
                        <a:t>0,2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a:t>
                      </a: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0</a:t>
                      </a:r>
                      <a:r>
                        <a:rPr lang="ru-RU" sz="1200" b="0" i="0" u="none" strike="noStrike" dirty="0">
                          <a:solidFill>
                            <a:srgbClr val="000000"/>
                          </a:solidFill>
                          <a:effectLst/>
                          <a:latin typeface="Times New Roman"/>
                        </a:rPr>
                        <a:t> </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a:t>
                      </a: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965">
                <a:tc>
                  <a:txBody>
                    <a:bodyPr/>
                    <a:lstStyle/>
                    <a:p>
                      <a:pPr algn="l" fontAlgn="b"/>
                      <a:r>
                        <a:rPr lang="ru-RU" sz="1200" b="1" i="0" u="none" strike="noStrike" dirty="0">
                          <a:solidFill>
                            <a:srgbClr val="000000"/>
                          </a:solidFill>
                          <a:effectLst/>
                          <a:latin typeface="Times New Roman"/>
                        </a:rPr>
                        <a:t>Всего доходов</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419,9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444,4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100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469,3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100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428,2</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422,9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23372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142664008"/>
              </p:ext>
            </p:extLst>
          </p:nvPr>
        </p:nvGraphicFramePr>
        <p:xfrm>
          <a:off x="179512" y="44624"/>
          <a:ext cx="8784976" cy="6696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45382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5279607" y="852502"/>
            <a:ext cx="412183" cy="431526"/>
          </a:xfrm>
          <a:prstGeom prst="rect">
            <a:avLst/>
          </a:prstGeom>
          <a:blipFill>
            <a:blip r:embed="rId2" cstate="print"/>
            <a:stretch>
              <a:fillRect/>
            </a:stretch>
          </a:blipFill>
        </p:spPr>
        <p:txBody>
          <a:bodyPr wrap="square" lIns="0" tIns="0" rIns="0" bIns="0" rtlCol="0">
            <a:noAutofit/>
          </a:bodyPr>
          <a:lstStyle/>
          <a:p>
            <a:endParaRPr dirty="0"/>
          </a:p>
        </p:txBody>
      </p:sp>
      <p:sp>
        <p:nvSpPr>
          <p:cNvPr id="25" name="object 25"/>
          <p:cNvSpPr txBox="1"/>
          <p:nvPr/>
        </p:nvSpPr>
        <p:spPr>
          <a:xfrm>
            <a:off x="107504" y="214290"/>
            <a:ext cx="8928992" cy="357190"/>
          </a:xfrm>
          <a:prstGeom prst="rect">
            <a:avLst/>
          </a:prstGeom>
        </p:spPr>
        <p:txBody>
          <a:bodyPr vert="horz" wrap="square" lIns="0" tIns="0" rIns="0" bIns="0" rtlCol="0">
            <a:noAutofit/>
          </a:bodyPr>
          <a:lstStyle/>
          <a:p>
            <a:pPr marL="10257" marR="10257" algn="ctr"/>
            <a:endParaRPr sz="2400" dirty="0">
              <a:solidFill>
                <a:schemeClr val="bg1"/>
              </a:solidFill>
              <a:latin typeface="Arial"/>
              <a:cs typeface="Arial"/>
            </a:endParaRPr>
          </a:p>
        </p:txBody>
      </p:sp>
      <p:sp>
        <p:nvSpPr>
          <p:cNvPr id="66561" name="Rectangle 1"/>
          <p:cNvSpPr>
            <a:spLocks noChangeArrowheads="1"/>
          </p:cNvSpPr>
          <p:nvPr/>
        </p:nvSpPr>
        <p:spPr bwMode="auto">
          <a:xfrm>
            <a:off x="295997" y="483490"/>
            <a:ext cx="849694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tabLst/>
            </a:pPr>
            <a:r>
              <a:rPr kumimoji="0" lang="ru-RU"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Содействие устойчивому развитию экономики района, обеспечение мер финансовой поддержки организаций, пострадавших от распространения коронавирусной инфекции;</a:t>
            </a:r>
          </a:p>
          <a:p>
            <a:pPr marL="0" marR="0" lvl="0" indent="450850" algn="just" defTabSz="914400" rtl="0" eaLnBrk="1" fontAlgn="base" latinLnBrk="0" hangingPunct="1">
              <a:lnSpc>
                <a:spcPct val="100000"/>
              </a:lnSpc>
              <a:spcBef>
                <a:spcPct val="0"/>
              </a:spcBef>
              <a:spcAft>
                <a:spcPct val="0"/>
              </a:spcAft>
              <a:buClrTx/>
              <a:buSzTx/>
              <a:buFontTx/>
              <a:buChar char="-"/>
              <a:tabLst/>
            </a:pPr>
            <a:endParaRPr lang="ru-RU" dirty="0" smtClean="0">
              <a:latin typeface="Times New Roman" pitchFamily="18" charset="0"/>
              <a:ea typeface="Times New Roman" pitchFamily="18" charset="0"/>
              <a:cs typeface="Times New Roman" pitchFamily="18" charset="0"/>
            </a:endParaRPr>
          </a:p>
          <a:p>
            <a:pPr algn="just"/>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Софинансирование</a:t>
            </a:r>
            <a:r>
              <a:rPr lang="ru-RU" dirty="0" smtClean="0">
                <a:latin typeface="Times New Roman" panose="02020603050405020304" pitchFamily="18" charset="0"/>
                <a:cs typeface="Times New Roman" panose="02020603050405020304" pitchFamily="18" charset="0"/>
              </a:rPr>
              <a:t> социально-значимых расходов органов местного самоуправления;</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	Реализация жилищных программ. Формирование комфортной городской среды;</a:t>
            </a:r>
          </a:p>
          <a:p>
            <a:endParaRPr lang="ru-RU"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реализация </a:t>
            </a:r>
            <a:r>
              <a:rPr lang="ru-RU" dirty="0">
                <a:latin typeface="Times New Roman" panose="02020603050405020304" pitchFamily="18" charset="0"/>
                <a:cs typeface="Times New Roman" panose="02020603050405020304" pitchFamily="18" charset="0"/>
              </a:rPr>
              <a:t>муниципальных программ, направленных на содействие устойчивому развитию экономики Тонкинского муниципального района Нижегородской области, в том числе программ </a:t>
            </a:r>
            <a:r>
              <a:rPr lang="ru-RU" dirty="0" smtClean="0">
                <a:latin typeface="Times New Roman" panose="02020603050405020304" pitchFamily="18" charset="0"/>
                <a:cs typeface="Times New Roman" panose="02020603050405020304" pitchFamily="18" charset="0"/>
              </a:rPr>
              <a:t>поддержки </a:t>
            </a:r>
            <a:r>
              <a:rPr lang="ru-RU" dirty="0">
                <a:latin typeface="Times New Roman" panose="02020603050405020304" pitchFamily="18" charset="0"/>
                <a:cs typeface="Times New Roman" panose="02020603050405020304" pitchFamily="18" charset="0"/>
              </a:rPr>
              <a:t>приоритетных отраслей экономики, поддержки сельскохозяйственного производства, а также малого бизнеса и предпринимательства.</a:t>
            </a:r>
          </a:p>
          <a:p>
            <a:endParaRPr lang="ru-RU" dirty="0"/>
          </a:p>
        </p:txBody>
      </p:sp>
      <p:pic>
        <p:nvPicPr>
          <p:cNvPr id="5" name="Picture 2" descr="Z:\Мои документы\Бюджет 2022\Проект районного бюджета\Бюджет для граждан\фотки для бюджета\DSC_0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2301" y="4437625"/>
            <a:ext cx="3024336"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95998" y="208219"/>
            <a:ext cx="8740498" cy="369332"/>
          </a:xfrm>
          <a:prstGeom prst="rect">
            <a:avLst/>
          </a:prstGeom>
        </p:spPr>
        <p:txBody>
          <a:bodyPr wrap="square">
            <a:spAutoFit/>
          </a:bodyPr>
          <a:lstStyle/>
          <a:p>
            <a:pPr marL="10257" marR="10257" algn="ctr"/>
            <a:r>
              <a:rPr lang="ru-RU" dirty="0" smtClean="0">
                <a:solidFill>
                  <a:schemeClr val="bg1"/>
                </a:solidFill>
                <a:latin typeface="Arial"/>
                <a:cs typeface="Arial"/>
              </a:rPr>
              <a:t>Основные направления бюджетной политики</a:t>
            </a:r>
            <a:endParaRPr lang="ru-RU" dirty="0">
              <a:solidFill>
                <a:schemeClr val="bg1"/>
              </a:solidFill>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036495" cy="461665"/>
          </a:xfrm>
          <a:prstGeom prst="rect">
            <a:avLst/>
          </a:prstGeom>
        </p:spPr>
        <p:txBody>
          <a:bodyPr wrap="square">
            <a:spAutoFit/>
          </a:bodyPr>
          <a:lstStyle/>
          <a:p>
            <a:pPr marL="10257" marR="10257" algn="ctr"/>
            <a:r>
              <a:rPr lang="ru-RU" sz="2400" b="1" spc="-12" dirty="0" smtClean="0">
                <a:solidFill>
                  <a:schemeClr val="bg1"/>
                </a:solidFill>
                <a:latin typeface="Arial"/>
                <a:cs typeface="Arial"/>
              </a:rPr>
              <a:t>Условно утверждаемые расходы</a:t>
            </a:r>
            <a:endParaRPr lang="ru-RU" sz="2400" dirty="0">
              <a:solidFill>
                <a:schemeClr val="bg1"/>
              </a:solidFill>
              <a:latin typeface="Arial"/>
              <a:cs typeface="Arial"/>
            </a:endParaRPr>
          </a:p>
        </p:txBody>
      </p:sp>
      <p:sp>
        <p:nvSpPr>
          <p:cNvPr id="3" name="Прямоугольник 2"/>
          <p:cNvSpPr/>
          <p:nvPr/>
        </p:nvSpPr>
        <p:spPr>
          <a:xfrm>
            <a:off x="449795" y="1340768"/>
            <a:ext cx="8136904" cy="4524315"/>
          </a:xfrm>
          <a:prstGeom prst="rect">
            <a:avLst/>
          </a:prstGeom>
        </p:spPr>
        <p:txBody>
          <a:bodyPr wrap="square">
            <a:spAutoFit/>
          </a:bodyPr>
          <a:lstStyle/>
          <a:p>
            <a:r>
              <a:rPr lang="ru-RU" sz="1600" dirty="0" smtClean="0"/>
              <a:t>	</a:t>
            </a:r>
            <a:r>
              <a:rPr lang="ru-RU" dirty="0" smtClean="0"/>
              <a:t>В соответствии с п. 3 ст. 184.1 Бюджетного кодекса РФ в решении о бюджете утверждается общий </a:t>
            </a:r>
            <a:r>
              <a:rPr lang="ru-RU" dirty="0"/>
              <a:t>объем условно утверждаемых (утвержденных) расходов в случае утверждения бюджета на очередной финансовый год и плановый период на первый год планового периода в объеме не менее 2,5 процента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 на второй год планового периода в объеме не менее 5 процентов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r>
              <a:rPr lang="ru-RU" dirty="0" smtClean="0"/>
              <a:t>).</a:t>
            </a:r>
          </a:p>
          <a:p>
            <a:r>
              <a:rPr lang="ru-RU" dirty="0"/>
              <a:t>	</a:t>
            </a:r>
            <a:r>
              <a:rPr lang="ru-RU" dirty="0" smtClean="0"/>
              <a:t>На 2023 год объем условно утверждаемых </a:t>
            </a:r>
            <a:r>
              <a:rPr lang="ru-RU" dirty="0"/>
              <a:t>расходов </a:t>
            </a:r>
            <a:r>
              <a:rPr lang="ru-RU" dirty="0" smtClean="0"/>
              <a:t>запланирован 6 млн. руб.</a:t>
            </a:r>
          </a:p>
          <a:p>
            <a:r>
              <a:rPr lang="ru-RU" dirty="0" smtClean="0"/>
              <a:t>	На 2024 </a:t>
            </a:r>
            <a:r>
              <a:rPr lang="ru-RU" dirty="0"/>
              <a:t>год объем условно утверждаемых расходов запланирован </a:t>
            </a:r>
            <a:r>
              <a:rPr lang="ru-RU" dirty="0" smtClean="0"/>
              <a:t>12 </a:t>
            </a:r>
            <a:r>
              <a:rPr lang="ru-RU" dirty="0"/>
              <a:t>млн. руб.</a:t>
            </a:r>
          </a:p>
        </p:txBody>
      </p:sp>
    </p:spTree>
    <p:extLst>
      <p:ext uri="{BB962C8B-B14F-4D97-AF65-F5344CB8AC3E}">
        <p14:creationId xmlns:p14="http://schemas.microsoft.com/office/powerpoint/2010/main" val="33041993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935689" y="116632"/>
            <a:ext cx="3272627" cy="461665"/>
          </a:xfrm>
          <a:prstGeom prst="rect">
            <a:avLst/>
          </a:prstGeom>
        </p:spPr>
        <p:txBody>
          <a:bodyPr wrap="none">
            <a:spAutoFit/>
          </a:bodyPr>
          <a:lstStyle/>
          <a:p>
            <a:pPr marL="10257" marR="10257" algn="ctr"/>
            <a:r>
              <a:rPr lang="ru-RU" sz="2400" b="1" spc="-12" dirty="0" smtClean="0">
                <a:solidFill>
                  <a:schemeClr val="bg1"/>
                </a:solidFill>
                <a:latin typeface="Arial"/>
                <a:cs typeface="Arial"/>
              </a:rPr>
              <a:t>Модельный бюджет</a:t>
            </a:r>
            <a:endParaRPr lang="ru-RU" sz="2400" dirty="0">
              <a:solidFill>
                <a:schemeClr val="bg1"/>
              </a:solidFill>
              <a:latin typeface="Arial"/>
              <a:cs typeface="Arial"/>
            </a:endParaRPr>
          </a:p>
        </p:txBody>
      </p:sp>
      <p:sp>
        <p:nvSpPr>
          <p:cNvPr id="4" name="Прямоугольник 3"/>
          <p:cNvSpPr/>
          <p:nvPr/>
        </p:nvSpPr>
        <p:spPr>
          <a:xfrm>
            <a:off x="449795" y="1340768"/>
            <a:ext cx="8136904" cy="4370427"/>
          </a:xfrm>
          <a:prstGeom prst="rect">
            <a:avLst/>
          </a:prstGeom>
        </p:spPr>
        <p:txBody>
          <a:bodyPr wrap="square">
            <a:spAutoFit/>
          </a:bodyPr>
          <a:lstStyle/>
          <a:p>
            <a:pPr algn="just"/>
            <a:r>
              <a:rPr lang="ru-RU" sz="1600" dirty="0" smtClean="0"/>
              <a:t>	</a:t>
            </a:r>
            <a:r>
              <a:rPr lang="ru-RU" sz="1600" dirty="0"/>
              <a:t>Методика </a:t>
            </a:r>
            <a:r>
              <a:rPr lang="ru-RU" sz="1600" dirty="0" smtClean="0"/>
              <a:t>расчета </a:t>
            </a:r>
            <a:r>
              <a:rPr lang="ru-RU" sz="1600" dirty="0"/>
              <a:t>модельных расходов муниципальных образований Нижегородской области, представляющих собой расчетный объем расходов муниципальных образований, максимально учитывающих специфику муниципалитетов и оценивающих объем средств, необходимых для полноценного исполнения собственных полномочий, закрепленных </a:t>
            </a:r>
            <a:r>
              <a:rPr lang="ru-RU" sz="1600" dirty="0">
                <a:solidFill>
                  <a:srgbClr val="002060"/>
                </a:solidFill>
              </a:rPr>
              <a:t>Федеральным </a:t>
            </a:r>
            <a:r>
              <a:rPr lang="ru-RU" sz="1600" dirty="0">
                <a:solidFill>
                  <a:srgbClr val="002060"/>
                </a:solidFill>
                <a:hlinkClick r:id="rId2"/>
              </a:rPr>
              <a:t>законом</a:t>
            </a:r>
            <a:r>
              <a:rPr lang="ru-RU" sz="1600" dirty="0">
                <a:solidFill>
                  <a:srgbClr val="002060"/>
                </a:solidFill>
              </a:rPr>
              <a:t> </a:t>
            </a:r>
            <a:r>
              <a:rPr lang="ru-RU" sz="1600" dirty="0"/>
              <a:t>от 6 октября 2003 года N 131-ФЗ "Об общих принципах организации местного самоуправления в Российской Федерации", с целью дальнейшего их применения при формировании межбюджетных отношений с органами местного самоуправления муниципальных районов, муниципальных округов и городских округов Нижегородской области на очередной финансовый год и на плановый </a:t>
            </a:r>
            <a:r>
              <a:rPr lang="ru-RU" sz="1600" dirty="0" smtClean="0"/>
              <a:t>период, начала применяться для формирования бюджетов с 2019 года.</a:t>
            </a:r>
          </a:p>
          <a:p>
            <a:pPr algn="just"/>
            <a:r>
              <a:rPr lang="ru-RU" sz="1600" dirty="0"/>
              <a:t>	В целях расчета модельных расходов на очередной финансовый год и на плановый период муниципальные образования подлежат </a:t>
            </a:r>
            <a:r>
              <a:rPr lang="ru-RU" sz="1600" dirty="0">
                <a:hlinkClick r:id="rId3" action="ppaction://hlinkfile"/>
              </a:rPr>
              <a:t>группировке</a:t>
            </a:r>
            <a:r>
              <a:rPr lang="ru-RU" sz="1600" dirty="0"/>
              <a:t> в зависимости от численности постоянного </a:t>
            </a:r>
            <a:r>
              <a:rPr lang="ru-RU" sz="1600" dirty="0" smtClean="0"/>
              <a:t>населения. </a:t>
            </a:r>
          </a:p>
          <a:p>
            <a:pPr algn="just"/>
            <a:r>
              <a:rPr lang="ru-RU" sz="1600" dirty="0" smtClean="0"/>
              <a:t>	Расчетный </a:t>
            </a:r>
            <a:r>
              <a:rPr lang="ru-RU" sz="1600" dirty="0"/>
              <a:t>объем расходов по каждой группе </a:t>
            </a:r>
            <a:r>
              <a:rPr lang="ru-RU" sz="1600" dirty="0" smtClean="0"/>
              <a:t>определяется </a:t>
            </a:r>
            <a:r>
              <a:rPr lang="ru-RU" sz="1600" dirty="0"/>
              <a:t>как средний объем расходов по группе обязательств, </a:t>
            </a:r>
            <a:r>
              <a:rPr lang="ru-RU" sz="1600" dirty="0" smtClean="0"/>
              <a:t>скорректированный </a:t>
            </a:r>
            <a:r>
              <a:rPr lang="ru-RU" sz="1600" dirty="0"/>
              <a:t>на показатель приведения и </a:t>
            </a:r>
            <a:r>
              <a:rPr lang="ru-RU" sz="1600" dirty="0" smtClean="0"/>
              <a:t>корректирующие коэффициенты.</a:t>
            </a:r>
            <a:endParaRPr lang="ru-RU" sz="1600" dirty="0"/>
          </a:p>
        </p:txBody>
      </p:sp>
    </p:spTree>
    <p:extLst>
      <p:ext uri="{BB962C8B-B14F-4D97-AF65-F5344CB8AC3E}">
        <p14:creationId xmlns:p14="http://schemas.microsoft.com/office/powerpoint/2010/main" val="11590401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0" y="0"/>
            <a:ext cx="9080502"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2022 году распределено в рамках муниципальных программ </a:t>
            </a:r>
          </a:p>
        </p:txBody>
      </p:sp>
      <p:sp>
        <p:nvSpPr>
          <p:cNvPr id="140292" name="object 7"/>
          <p:cNvSpPr>
            <a:spLocks noChangeArrowheads="1"/>
          </p:cNvSpPr>
          <p:nvPr/>
        </p:nvSpPr>
        <p:spPr bwMode="auto">
          <a:xfrm>
            <a:off x="8724901" y="6321427"/>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469 275,1</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программам ( </a:t>
            </a:r>
            <a:r>
              <a:rPr lang="ru-RU" sz="2200" b="1" dirty="0" smtClean="0">
                <a:latin typeface="Candara" pitchFamily="34" charset="0"/>
              </a:rPr>
              <a:t>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777372" y="5560204"/>
            <a:ext cx="2386713"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428 083,8</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dirty="0" smtClean="0">
                <a:latin typeface="Candara" pitchFamily="34" charset="0"/>
              </a:rPr>
              <a:t>91,2 %</a:t>
            </a:r>
            <a:endParaRPr lang="ru-RU" sz="2200" b="1" dirty="0">
              <a:latin typeface="Candara" pitchFamily="34" charset="0"/>
            </a:endParaRPr>
          </a:p>
        </p:txBody>
      </p:sp>
      <p:sp>
        <p:nvSpPr>
          <p:cNvPr id="140314" name="object 34"/>
          <p:cNvSpPr txBox="1">
            <a:spLocks noChangeArrowheads="1"/>
          </p:cNvSpPr>
          <p:nvPr/>
        </p:nvSpPr>
        <p:spPr bwMode="auto">
          <a:xfrm>
            <a:off x="6845301" y="3773342"/>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347669" y="5517232"/>
            <a:ext cx="2382967"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41 191,3</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endParaRPr lang="en-US" sz="2200" b="1" dirty="0" smtClean="0">
              <a:latin typeface="Candara" pitchFamily="34" charset="0"/>
            </a:endParaRPr>
          </a:p>
          <a:p>
            <a:pPr marL="12700" algn="ctr"/>
            <a:r>
              <a:rPr lang="ru-RU" sz="2200" b="1" dirty="0" smtClean="0">
                <a:latin typeface="Candara" pitchFamily="34" charset="0"/>
              </a:rPr>
              <a:t>8,8 %</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322036" y="2014433"/>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2" name="Picture 2" descr="Z:\Мои документы\Бюджет 2022\Проект районного бюджета\Бюджет для граждан\i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6331" y="2833716"/>
            <a:ext cx="3578021" cy="2683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7905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14519" y="0"/>
            <a:ext cx="9080503"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2023 году распределено в рамках муниципальных программ </a:t>
            </a:r>
          </a:p>
        </p:txBody>
      </p:sp>
      <p:sp>
        <p:nvSpPr>
          <p:cNvPr id="140292" name="object 7"/>
          <p:cNvSpPr>
            <a:spLocks noChangeArrowheads="1"/>
          </p:cNvSpPr>
          <p:nvPr/>
        </p:nvSpPr>
        <p:spPr bwMode="auto">
          <a:xfrm>
            <a:off x="8724901" y="6321427"/>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428 245,7 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a:t>
            </a:r>
            <a:r>
              <a:rPr lang="ru-RU" sz="2200" b="1" dirty="0" smtClean="0">
                <a:latin typeface="Candara" pitchFamily="34" charset="0"/>
              </a:rPr>
              <a:t>программам</a:t>
            </a:r>
          </a:p>
          <a:p>
            <a:pPr marL="12700">
              <a:lnSpc>
                <a:spcPct val="92000"/>
              </a:lnSpc>
            </a:pPr>
            <a:r>
              <a:rPr lang="ru-RU" sz="2200" b="1" dirty="0" smtClean="0">
                <a:latin typeface="Candara" pitchFamily="34" charset="0"/>
              </a:rPr>
              <a:t>(две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678589" y="5327405"/>
            <a:ext cx="259228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394 406,8</a:t>
            </a:r>
            <a:r>
              <a:rPr lang="en-US" sz="2200" b="1" dirty="0" smtClean="0">
                <a:latin typeface="Candara" pitchFamily="34" charset="0"/>
              </a:rPr>
              <a:t> </a:t>
            </a:r>
            <a:r>
              <a:rPr lang="ru-RU" sz="2200" b="1" dirty="0" smtClean="0">
                <a:latin typeface="Candara" pitchFamily="34" charset="0"/>
              </a:rPr>
              <a:t> тыс</a:t>
            </a:r>
            <a:r>
              <a:rPr lang="ru-RU" sz="2200" b="1" dirty="0">
                <a:latin typeface="Candara" pitchFamily="34" charset="0"/>
              </a:rPr>
              <a:t>. руб. </a:t>
            </a:r>
            <a:r>
              <a:rPr lang="ru-RU" sz="2200" b="1" dirty="0" smtClean="0">
                <a:latin typeface="Candara" pitchFamily="34" charset="0"/>
              </a:rPr>
              <a:t>92,1  %</a:t>
            </a:r>
            <a:endParaRPr lang="ru-RU" sz="2200" b="1" dirty="0">
              <a:latin typeface="Candara" pitchFamily="34" charset="0"/>
            </a:endParaRPr>
          </a:p>
        </p:txBody>
      </p:sp>
      <p:sp>
        <p:nvSpPr>
          <p:cNvPr id="140314" name="object 34"/>
          <p:cNvSpPr txBox="1">
            <a:spLocks noChangeArrowheads="1"/>
          </p:cNvSpPr>
          <p:nvPr/>
        </p:nvSpPr>
        <p:spPr bwMode="auto">
          <a:xfrm>
            <a:off x="6845301" y="3006274"/>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564352" y="3573016"/>
            <a:ext cx="2472143"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27 838,9</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a:t>
            </a:r>
            <a:r>
              <a:rPr lang="ru-RU" sz="2200" b="1" dirty="0" smtClean="0">
                <a:latin typeface="Candara" pitchFamily="34" charset="0"/>
              </a:rPr>
              <a:t>. </a:t>
            </a:r>
          </a:p>
          <a:p>
            <a:pPr marL="12700" algn="ctr"/>
            <a:r>
              <a:rPr lang="ru-RU" sz="2200" b="1" dirty="0" smtClean="0">
                <a:latin typeface="Candara" pitchFamily="34" charset="0"/>
              </a:rPr>
              <a:t>6,5 %</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322036" y="2014433"/>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1"/>
          <p:cNvSpPr/>
          <p:nvPr/>
        </p:nvSpPr>
        <p:spPr>
          <a:xfrm rot="10800000" flipV="1">
            <a:off x="6029147" y="5345750"/>
            <a:ext cx="3114851" cy="1015663"/>
          </a:xfrm>
          <a:prstGeom prst="rect">
            <a:avLst/>
          </a:prstGeom>
        </p:spPr>
        <p:txBody>
          <a:bodyPr wrap="square">
            <a:spAutoFit/>
          </a:bodyPr>
          <a:lstStyle/>
          <a:p>
            <a:r>
              <a:rPr lang="ru-RU" sz="2000" b="1" dirty="0">
                <a:latin typeface="Candara" pitchFamily="34" charset="0"/>
              </a:rPr>
              <a:t>Условно утверждаемые </a:t>
            </a:r>
            <a:r>
              <a:rPr lang="ru-RU" sz="2000" b="1" dirty="0" smtClean="0">
                <a:latin typeface="Candara" pitchFamily="34" charset="0"/>
              </a:rPr>
              <a:t>расходы 6 000,0 тыс. руб.      </a:t>
            </a:r>
          </a:p>
          <a:p>
            <a:r>
              <a:rPr lang="ru-RU" sz="2000" b="1" dirty="0" smtClean="0">
                <a:latin typeface="Candara" pitchFamily="34" charset="0"/>
              </a:rPr>
              <a:t>                   1,4 %</a:t>
            </a:r>
            <a:endParaRPr lang="ru-RU" sz="2000" b="1" dirty="0">
              <a:latin typeface="Candara" pitchFamily="34" charset="0"/>
            </a:endParaRPr>
          </a:p>
        </p:txBody>
      </p:sp>
      <p:pic>
        <p:nvPicPr>
          <p:cNvPr id="13" name="Picture 2" descr="Z:\Мои документы\Бюджет 2022\Проект районного бюджета\Бюджет для граждан\i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576" y="2564904"/>
            <a:ext cx="3286352" cy="2464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606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21367" y="0"/>
            <a:ext cx="9080502"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2024 году распределено в рамках муниципальных программ </a:t>
            </a:r>
          </a:p>
        </p:txBody>
      </p:sp>
      <p:sp>
        <p:nvSpPr>
          <p:cNvPr id="140292" name="object 7"/>
          <p:cNvSpPr>
            <a:spLocks noChangeArrowheads="1"/>
          </p:cNvSpPr>
          <p:nvPr/>
        </p:nvSpPr>
        <p:spPr bwMode="auto">
          <a:xfrm>
            <a:off x="8724901" y="6309320"/>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422 958,5 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программам </a:t>
            </a:r>
            <a:r>
              <a:rPr lang="ru-RU" sz="2200" b="1" dirty="0" smtClean="0">
                <a:latin typeface="Candara" pitchFamily="34" charset="0"/>
              </a:rPr>
              <a:t>               (две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567930" y="5445224"/>
            <a:ext cx="2664296"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383 107,8</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dirty="0" smtClean="0">
                <a:latin typeface="Candara" pitchFamily="34" charset="0"/>
              </a:rPr>
              <a:t>90,6 %</a:t>
            </a:r>
            <a:endParaRPr lang="ru-RU" sz="2200" b="1" dirty="0">
              <a:latin typeface="Candara" pitchFamily="34" charset="0"/>
            </a:endParaRPr>
          </a:p>
        </p:txBody>
      </p:sp>
      <p:sp>
        <p:nvSpPr>
          <p:cNvPr id="140314" name="object 34"/>
          <p:cNvSpPr txBox="1">
            <a:spLocks noChangeArrowheads="1"/>
          </p:cNvSpPr>
          <p:nvPr/>
        </p:nvSpPr>
        <p:spPr bwMode="auto">
          <a:xfrm>
            <a:off x="6845301" y="3006274"/>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963010" y="3652605"/>
            <a:ext cx="1838047"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27 850,7</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smtClean="0">
                <a:latin typeface="Candara" pitchFamily="34" charset="0"/>
              </a:rPr>
              <a:t>6,6 </a:t>
            </a:r>
            <a:r>
              <a:rPr lang="ru-RU" sz="2200" b="1" dirty="0" smtClean="0">
                <a:latin typeface="Candara" pitchFamily="34" charset="0"/>
              </a:rPr>
              <a:t>%</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689675" y="1997092"/>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1"/>
          <p:cNvSpPr/>
          <p:nvPr/>
        </p:nvSpPr>
        <p:spPr>
          <a:xfrm rot="10800000" flipV="1">
            <a:off x="6084168" y="5460326"/>
            <a:ext cx="3015384" cy="923330"/>
          </a:xfrm>
          <a:prstGeom prst="rect">
            <a:avLst/>
          </a:prstGeom>
        </p:spPr>
        <p:txBody>
          <a:bodyPr wrap="square">
            <a:spAutoFit/>
          </a:bodyPr>
          <a:lstStyle/>
          <a:p>
            <a:r>
              <a:rPr lang="ru-RU" b="1" dirty="0">
                <a:latin typeface="Candara" pitchFamily="34" charset="0"/>
              </a:rPr>
              <a:t>Условно утверждаемые расходы </a:t>
            </a:r>
            <a:r>
              <a:rPr lang="ru-RU" b="1" dirty="0" smtClean="0">
                <a:latin typeface="Candara" pitchFamily="34" charset="0"/>
              </a:rPr>
              <a:t>12 000,0 </a:t>
            </a:r>
            <a:r>
              <a:rPr lang="ru-RU" b="1" dirty="0">
                <a:latin typeface="Candara" pitchFamily="34" charset="0"/>
              </a:rPr>
              <a:t>тыс. руб.      </a:t>
            </a:r>
          </a:p>
          <a:p>
            <a:r>
              <a:rPr lang="ru-RU" b="1" dirty="0">
                <a:latin typeface="Candara" pitchFamily="34" charset="0"/>
              </a:rPr>
              <a:t>                   </a:t>
            </a:r>
            <a:r>
              <a:rPr lang="ru-RU" b="1" dirty="0" smtClean="0">
                <a:latin typeface="Candara" pitchFamily="34" charset="0"/>
              </a:rPr>
              <a:t>2,8 </a:t>
            </a:r>
            <a:r>
              <a:rPr lang="ru-RU" b="1" dirty="0">
                <a:latin typeface="Candara" pitchFamily="34" charset="0"/>
              </a:rPr>
              <a:t>%</a:t>
            </a:r>
          </a:p>
        </p:txBody>
      </p:sp>
      <p:pic>
        <p:nvPicPr>
          <p:cNvPr id="13" name="Picture 2" descr="Z:\Мои документы\Бюджет 2022\Проект районного бюджета\Бюджет для граждан\i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8890" y="2452581"/>
            <a:ext cx="3652984" cy="2739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4830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34" name="Text Box 2"/>
          <p:cNvSpPr txBox="1">
            <a:spLocks noChangeArrowheads="1"/>
          </p:cNvSpPr>
          <p:nvPr/>
        </p:nvSpPr>
        <p:spPr bwMode="auto">
          <a:xfrm>
            <a:off x="1116013" y="903290"/>
            <a:ext cx="6335712" cy="276999"/>
          </a:xfrm>
          <a:prstGeom prst="rect">
            <a:avLst/>
          </a:prstGeom>
          <a:noFill/>
          <a:ln w="9525" algn="ctr">
            <a:noFill/>
            <a:miter lim="800000"/>
            <a:headEnd/>
            <a:tailEnd/>
          </a:ln>
        </p:spPr>
        <p:txBody>
          <a:bodyPr lIns="0" tIns="0" rIns="0" bIns="0">
            <a:spAutoFit/>
          </a:bodyPr>
          <a:lstStyle/>
          <a:p>
            <a:endParaRPr lang="ru-RU" dirty="0"/>
          </a:p>
        </p:txBody>
      </p:sp>
      <p:sp>
        <p:nvSpPr>
          <p:cNvPr id="90135" name="Text Box 3"/>
          <p:cNvSpPr txBox="1">
            <a:spLocks noChangeArrowheads="1"/>
          </p:cNvSpPr>
          <p:nvPr/>
        </p:nvSpPr>
        <p:spPr bwMode="auto">
          <a:xfrm>
            <a:off x="1116013" y="908051"/>
            <a:ext cx="8027987"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graphicFrame>
        <p:nvGraphicFramePr>
          <p:cNvPr id="5" name="Диаграмма 4"/>
          <p:cNvGraphicFramePr>
            <a:graphicFrameLocks noGrp="1"/>
          </p:cNvGraphicFramePr>
          <p:nvPr>
            <p:extLst>
              <p:ext uri="{D42A27DB-BD31-4B8C-83A1-F6EECF244321}">
                <p14:modId xmlns:p14="http://schemas.microsoft.com/office/powerpoint/2010/main" val="690878737"/>
              </p:ext>
            </p:extLst>
          </p:nvPr>
        </p:nvGraphicFramePr>
        <p:xfrm>
          <a:off x="-468560" y="-315416"/>
          <a:ext cx="9756576" cy="74614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a:graphicFrameLocks noGrp="1"/>
          </p:cNvGraphicFramePr>
          <p:nvPr>
            <p:extLst>
              <p:ext uri="{D42A27DB-BD31-4B8C-83A1-F6EECF244321}">
                <p14:modId xmlns:p14="http://schemas.microsoft.com/office/powerpoint/2010/main" val="2090704849"/>
              </p:ext>
            </p:extLst>
          </p:nvPr>
        </p:nvGraphicFramePr>
        <p:xfrm>
          <a:off x="107504" y="878860"/>
          <a:ext cx="8856984" cy="56393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612624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66426922"/>
              </p:ext>
            </p:extLst>
          </p:nvPr>
        </p:nvGraphicFramePr>
        <p:xfrm>
          <a:off x="1" y="1"/>
          <a:ext cx="9144000" cy="685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noGrp="1"/>
          </p:cNvGraphicFramePr>
          <p:nvPr>
            <p:extLst>
              <p:ext uri="{D42A27DB-BD31-4B8C-83A1-F6EECF244321}">
                <p14:modId xmlns:p14="http://schemas.microsoft.com/office/powerpoint/2010/main" val="2078809522"/>
              </p:ext>
            </p:extLst>
          </p:nvPr>
        </p:nvGraphicFramePr>
        <p:xfrm>
          <a:off x="-72455" y="380186"/>
          <a:ext cx="9288910" cy="60976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p:cNvGraphicFramePr>
            <a:graphicFrameLocks noGrp="1"/>
          </p:cNvGraphicFramePr>
          <p:nvPr>
            <p:extLst>
              <p:ext uri="{D42A27DB-BD31-4B8C-83A1-F6EECF244321}">
                <p14:modId xmlns:p14="http://schemas.microsoft.com/office/powerpoint/2010/main" val="3137239753"/>
              </p:ext>
            </p:extLst>
          </p:nvPr>
        </p:nvGraphicFramePr>
        <p:xfrm>
          <a:off x="107504" y="836712"/>
          <a:ext cx="8928992" cy="59046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584810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184435549"/>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noGrp="1"/>
          </p:cNvGraphicFramePr>
          <p:nvPr>
            <p:extLst>
              <p:ext uri="{D42A27DB-BD31-4B8C-83A1-F6EECF244321}">
                <p14:modId xmlns:p14="http://schemas.microsoft.com/office/powerpoint/2010/main" val="1972538217"/>
              </p:ext>
            </p:extLst>
          </p:nvPr>
        </p:nvGraphicFramePr>
        <p:xfrm>
          <a:off x="79945" y="532586"/>
          <a:ext cx="9288910" cy="60976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p:cNvGraphicFramePr>
            <a:graphicFrameLocks noGrp="1"/>
          </p:cNvGraphicFramePr>
          <p:nvPr>
            <p:extLst>
              <p:ext uri="{D42A27DB-BD31-4B8C-83A1-F6EECF244321}">
                <p14:modId xmlns:p14="http://schemas.microsoft.com/office/powerpoint/2010/main" val="1600798276"/>
              </p:ext>
            </p:extLst>
          </p:nvPr>
        </p:nvGraphicFramePr>
        <p:xfrm>
          <a:off x="107505" y="908720"/>
          <a:ext cx="8856984" cy="58326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8362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6567" y="132554"/>
            <a:ext cx="8136904" cy="461665"/>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Сравнение расходов по </a:t>
            </a:r>
            <a:r>
              <a:rPr lang="ru-RU" sz="2400" b="1" dirty="0" smtClean="0">
                <a:solidFill>
                  <a:schemeClr val="bg1"/>
                </a:solidFill>
                <a:latin typeface="Arial" pitchFamily="34" charset="0"/>
                <a:cs typeface="Arial" pitchFamily="34" charset="0"/>
              </a:rPr>
              <a:t>разделам, тыс. руб.</a:t>
            </a:r>
            <a:endParaRPr lang="ru-RU" sz="2400" b="1" dirty="0">
              <a:solidFill>
                <a:schemeClr val="bg1"/>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85952650"/>
              </p:ext>
            </p:extLst>
          </p:nvPr>
        </p:nvGraphicFramePr>
        <p:xfrm>
          <a:off x="179513" y="908720"/>
          <a:ext cx="8784974" cy="1106805"/>
        </p:xfrm>
        <a:graphic>
          <a:graphicData uri="http://schemas.openxmlformats.org/drawingml/2006/table">
            <a:tbl>
              <a:tblPr>
                <a:tableStyleId>{5C22544A-7EE6-4342-B048-85BDC9FD1C3A}</a:tableStyleId>
              </a:tblPr>
              <a:tblGrid>
                <a:gridCol w="504055"/>
                <a:gridCol w="1479087"/>
                <a:gridCol w="974175"/>
                <a:gridCol w="779341"/>
                <a:gridCol w="640172"/>
                <a:gridCol w="782820"/>
                <a:gridCol w="848924"/>
                <a:gridCol w="598423"/>
                <a:gridCol w="695839"/>
                <a:gridCol w="615817"/>
                <a:gridCol w="866321"/>
              </a:tblGrid>
              <a:tr h="971550">
                <a:tc>
                  <a:txBody>
                    <a:bodyPr/>
                    <a:lstStyle/>
                    <a:p>
                      <a:pPr algn="ctr" fontAlgn="ctr"/>
                      <a:r>
                        <a:rPr lang="ru-RU" sz="1200" u="none" strike="noStrike" dirty="0">
                          <a:effectLst/>
                        </a:rPr>
                        <a:t>Раздел</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Наименование</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Первоначальный бюджет 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Уточненный план на 01.11.2021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2022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первоначальному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уточненному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2023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2023  к 2022</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2024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2024  к 2023</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883757870"/>
              </p:ext>
            </p:extLst>
          </p:nvPr>
        </p:nvGraphicFramePr>
        <p:xfrm>
          <a:off x="179512" y="1988840"/>
          <a:ext cx="8784979" cy="4536504"/>
        </p:xfrm>
        <a:graphic>
          <a:graphicData uri="http://schemas.openxmlformats.org/drawingml/2006/table">
            <a:tbl>
              <a:tblPr>
                <a:tableStyleId>{5C22544A-7EE6-4342-B048-85BDC9FD1C3A}</a:tableStyleId>
              </a:tblPr>
              <a:tblGrid>
                <a:gridCol w="527305"/>
                <a:gridCol w="1437166"/>
                <a:gridCol w="965004"/>
                <a:gridCol w="772003"/>
                <a:gridCol w="634146"/>
                <a:gridCol w="775449"/>
                <a:gridCol w="840932"/>
                <a:gridCol w="675503"/>
                <a:gridCol w="689288"/>
                <a:gridCol w="610020"/>
                <a:gridCol w="858163"/>
              </a:tblGrid>
              <a:tr h="302672">
                <a:tc>
                  <a:txBody>
                    <a:bodyPr/>
                    <a:lstStyle/>
                    <a:p>
                      <a:pPr algn="l" fontAlgn="b"/>
                      <a:r>
                        <a:rPr lang="ru-RU" sz="1100" u="none" strike="noStrike" dirty="0">
                          <a:effectLst/>
                        </a:rPr>
                        <a:t>Итого</a:t>
                      </a:r>
                      <a:endParaRPr lang="ru-RU" sz="1100" b="1"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a:effectLst/>
                        </a:rPr>
                        <a:t> </a:t>
                      </a:r>
                      <a:endParaRPr lang="ru-RU" sz="1100" b="1"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378 143.6</a:t>
                      </a:r>
                      <a:endParaRPr lang="ru-RU" sz="1100" b="1"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450 737.1</a:t>
                      </a:r>
                      <a:endParaRPr lang="ru-RU" sz="1100" b="1"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469 275.0</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124.1</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104.1</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428 245.6</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91.3</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422 958.5</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98.8</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5341">
                <a:tc>
                  <a:txBody>
                    <a:bodyPr/>
                    <a:lstStyle/>
                    <a:p>
                      <a:pPr algn="l" fontAlgn="ctr"/>
                      <a:r>
                        <a:rPr lang="ru-RU" sz="1100" u="none" strike="noStrike">
                          <a:effectLst/>
                        </a:rPr>
                        <a:t>01</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err="1">
                          <a:effectLst/>
                        </a:rPr>
                        <a:t>Общемуниципальные</a:t>
                      </a:r>
                      <a:r>
                        <a:rPr lang="ru-RU" sz="1100" u="none" strike="noStrike" dirty="0">
                          <a:effectLst/>
                        </a:rPr>
                        <a:t> вопросы</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50 680.5</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51 454.3</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54 407.8</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107.4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105.7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45 198.6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83.1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45 284.8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100.2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01189">
                <a:tc>
                  <a:txBody>
                    <a:bodyPr/>
                    <a:lstStyle/>
                    <a:p>
                      <a:pPr algn="l" fontAlgn="ctr"/>
                      <a:r>
                        <a:rPr lang="ru-RU" sz="1100" u="none" strike="noStrike">
                          <a:effectLst/>
                        </a:rPr>
                        <a:t>02</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Национальная оборона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375.5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375.5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384.8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102.5</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102.5</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397.1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103.2</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410.4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103.3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157272">
                <a:tc>
                  <a:txBody>
                    <a:bodyPr/>
                    <a:lstStyle/>
                    <a:p>
                      <a:pPr algn="l" fontAlgn="ctr"/>
                      <a:r>
                        <a:rPr lang="ru-RU" sz="1100" u="none" strike="noStrike" dirty="0">
                          <a:effectLst/>
                        </a:rPr>
                        <a:t>03</a:t>
                      </a:r>
                      <a:endParaRPr lang="ru-RU" sz="1100" b="0"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a:effectLst/>
                        </a:rPr>
                        <a:t>Национальная безопасность и правоохранительная деятельность</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4 240.1</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4 656.1</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4 634.0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109.3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99.5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4 210.6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90.9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4 210.6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64689">
                <a:tc>
                  <a:txBody>
                    <a:bodyPr/>
                    <a:lstStyle/>
                    <a:p>
                      <a:pPr algn="l" fontAlgn="ctr"/>
                      <a:r>
                        <a:rPr lang="ru-RU" sz="1100" u="none" strike="noStrike">
                          <a:effectLst/>
                        </a:rPr>
                        <a:t>04</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 Национальная экономика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32 025.2</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42 657.3</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23 530.8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73.5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55.2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22 964.1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97.6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23 027.4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100.3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5341">
                <a:tc>
                  <a:txBody>
                    <a:bodyPr/>
                    <a:lstStyle/>
                    <a:p>
                      <a:pPr algn="l" fontAlgn="ctr"/>
                      <a:r>
                        <a:rPr lang="ru-RU" sz="1100" u="none" strike="noStrike">
                          <a:effectLst/>
                        </a:rPr>
                        <a:t>05</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Жилищно-коммунальное хозяйство</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5 192.0</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45 896.4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31 100.6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599.0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67.8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6 954.2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8 144.5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117.1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1023627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5576" y="260648"/>
            <a:ext cx="7632848" cy="461665"/>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Сравнение расходов по </a:t>
            </a:r>
            <a:r>
              <a:rPr lang="ru-RU" sz="2400" b="1" dirty="0" smtClean="0">
                <a:solidFill>
                  <a:schemeClr val="bg1"/>
                </a:solidFill>
                <a:latin typeface="Arial" pitchFamily="34" charset="0"/>
                <a:cs typeface="Arial" pitchFamily="34" charset="0"/>
              </a:rPr>
              <a:t>разделам, тыс. руб.</a:t>
            </a:r>
            <a:endParaRPr lang="ru-RU" sz="2400" b="1" dirty="0">
              <a:solidFill>
                <a:schemeClr val="bg1"/>
              </a:solidFill>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8050518"/>
              </p:ext>
            </p:extLst>
          </p:nvPr>
        </p:nvGraphicFramePr>
        <p:xfrm>
          <a:off x="179512" y="836712"/>
          <a:ext cx="8856983" cy="1224136"/>
        </p:xfrm>
        <a:graphic>
          <a:graphicData uri="http://schemas.openxmlformats.org/drawingml/2006/table">
            <a:tbl>
              <a:tblPr>
                <a:tableStyleId>{5C22544A-7EE6-4342-B048-85BDC9FD1C3A}</a:tableStyleId>
              </a:tblPr>
              <a:tblGrid>
                <a:gridCol w="536681"/>
                <a:gridCol w="1462717"/>
                <a:gridCol w="808914"/>
                <a:gridCol w="864096"/>
                <a:gridCol w="720080"/>
                <a:gridCol w="792088"/>
                <a:gridCol w="792088"/>
                <a:gridCol w="684490"/>
                <a:gridCol w="701543"/>
                <a:gridCol w="702199"/>
                <a:gridCol w="792087"/>
              </a:tblGrid>
              <a:tr h="1224136">
                <a:tc>
                  <a:txBody>
                    <a:bodyPr/>
                    <a:lstStyle/>
                    <a:p>
                      <a:pPr algn="ctr" fontAlgn="ctr"/>
                      <a:r>
                        <a:rPr lang="ru-RU" sz="1200" u="none" strike="noStrike" dirty="0">
                          <a:effectLst/>
                        </a:rPr>
                        <a:t>Раздел</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Наименование</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Первоначальный бюджет 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Уточненный план на 01.11.2021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2022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первоначальному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уточненному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2023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2023  к 2022</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2024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2024  к 2023</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763863367"/>
              </p:ext>
            </p:extLst>
          </p:nvPr>
        </p:nvGraphicFramePr>
        <p:xfrm>
          <a:off x="179511" y="2060848"/>
          <a:ext cx="8856987" cy="4464497"/>
        </p:xfrm>
        <a:graphic>
          <a:graphicData uri="http://schemas.openxmlformats.org/drawingml/2006/table">
            <a:tbl>
              <a:tblPr>
                <a:tableStyleId>{5C22544A-7EE6-4342-B048-85BDC9FD1C3A}</a:tableStyleId>
              </a:tblPr>
              <a:tblGrid>
                <a:gridCol w="504057"/>
                <a:gridCol w="1456095"/>
                <a:gridCol w="798581"/>
                <a:gridCol w="871179"/>
                <a:gridCol w="725982"/>
                <a:gridCol w="798581"/>
                <a:gridCol w="798581"/>
                <a:gridCol w="725982"/>
                <a:gridCol w="725982"/>
                <a:gridCol w="653384"/>
                <a:gridCol w="798583"/>
              </a:tblGrid>
              <a:tr h="1179643">
                <a:tc>
                  <a:txBody>
                    <a:bodyPr/>
                    <a:lstStyle/>
                    <a:p>
                      <a:pPr algn="l" fontAlgn="ctr"/>
                      <a:r>
                        <a:rPr lang="ru-RU" sz="1100" u="none" strike="noStrike" dirty="0">
                          <a:effectLst/>
                        </a:rPr>
                        <a:t>07</a:t>
                      </a:r>
                      <a:endParaRPr lang="ru-RU" sz="1100" b="0"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rPr>
                        <a:t>Образование</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179 681.7</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190 531.0</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217 560.4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121.1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114.2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194 981.2</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89.6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202 881.3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104.1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523">
                <a:tc>
                  <a:txBody>
                    <a:bodyPr/>
                    <a:lstStyle/>
                    <a:p>
                      <a:pPr algn="l" fontAlgn="ctr"/>
                      <a:r>
                        <a:rPr lang="ru-RU" sz="1100" u="none" strike="noStrike">
                          <a:effectLst/>
                        </a:rPr>
                        <a:t>08</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Культура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46 443.2</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47 959.5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61 516.5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132.5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128.3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73 092.5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51 649.9</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523">
                <a:tc>
                  <a:txBody>
                    <a:bodyPr/>
                    <a:lstStyle/>
                    <a:p>
                      <a:pPr algn="l" fontAlgn="ctr"/>
                      <a:r>
                        <a:rPr lang="ru-RU" sz="1100" u="none" strike="noStrike">
                          <a:effectLst/>
                        </a:rPr>
                        <a:t>10</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Социальная политика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15 261.4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14 836.3</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15 121.1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13 742.4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13 732.0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99.9</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11</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Физическая культура и спорт</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3 200.0</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12</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Средства массовой информации</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14</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Межбюджетные трансферты</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39 545.4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47 138.4</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56 053.3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141.7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55 739.2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55 362.9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16676">
                <a:tc>
                  <a:txBody>
                    <a:bodyPr/>
                    <a:lstStyle/>
                    <a:p>
                      <a:pPr algn="l" fontAlgn="b"/>
                      <a:r>
                        <a:rPr lang="ru-RU" sz="1100" u="none" strike="noStrike">
                          <a:effectLst/>
                        </a:rPr>
                        <a:t> </a:t>
                      </a:r>
                      <a:endParaRPr lang="ru-RU" sz="1100" b="0" i="0" u="none" strike="noStrike">
                        <a:effectLst/>
                        <a:latin typeface="Arial"/>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Условно утверждаемые расходы</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39814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26614634"/>
              </p:ext>
            </p:extLst>
          </p:nvPr>
        </p:nvGraphicFramePr>
        <p:xfrm>
          <a:off x="107505" y="836713"/>
          <a:ext cx="8928993" cy="5848784"/>
        </p:xfrm>
        <a:graphic>
          <a:graphicData uri="http://schemas.openxmlformats.org/drawingml/2006/table">
            <a:tbl>
              <a:tblPr>
                <a:tableStyleId>{5C22544A-7EE6-4342-B048-85BDC9FD1C3A}</a:tableStyleId>
              </a:tblPr>
              <a:tblGrid>
                <a:gridCol w="571456"/>
                <a:gridCol w="2749245"/>
                <a:gridCol w="654644"/>
                <a:gridCol w="708108"/>
                <a:gridCol w="703461"/>
                <a:gridCol w="616476"/>
                <a:gridCol w="608724"/>
                <a:gridCol w="693426"/>
                <a:gridCol w="502282"/>
                <a:gridCol w="604619"/>
                <a:gridCol w="516552"/>
              </a:tblGrid>
              <a:tr h="1207005">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(снижение) 2022 год к первоначальному 2021</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Прогноз 2024 год</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(снижение) 2024  к 2023</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324">
                <a:tc gridSpan="2">
                  <a:txBody>
                    <a:bodyPr/>
                    <a:lstStyle/>
                    <a:p>
                      <a:pPr algn="ctr" fontAlgn="b"/>
                      <a:r>
                        <a:rPr lang="ru-RU" sz="1100" u="none" strike="noStrike">
                          <a:effectLst/>
                        </a:rPr>
                        <a:t>ИТОГО:</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378 143.6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450 737.1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469 275.1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428 245.6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422 958.5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335">
                <a:tc gridSpan="2">
                  <a:txBody>
                    <a:bodyPr/>
                    <a:lstStyle/>
                    <a:p>
                      <a:pPr algn="ctr" fontAlgn="b"/>
                      <a:r>
                        <a:rPr lang="ru-RU" sz="1100" u="none" strike="noStrike">
                          <a:effectLst/>
                        </a:rPr>
                        <a:t>Общемуниципальные вопросы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50 680.4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51 454.3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54 407.8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105.7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45 198.6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45 284.8</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100.2</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259">
                <a:tc>
                  <a:txBody>
                    <a:bodyPr/>
                    <a:lstStyle/>
                    <a:p>
                      <a:pPr algn="ctr" fontAlgn="ctr"/>
                      <a:r>
                        <a:rPr lang="ru-RU" sz="1100" u="none" strike="noStrike">
                          <a:effectLst/>
                        </a:rPr>
                        <a:t>01.02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высшего должностного лица субъекта Российской Федерации и муниципального образования</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2 209.0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2 209.0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7067">
                <a:tc>
                  <a:txBody>
                    <a:bodyPr/>
                    <a:lstStyle/>
                    <a:p>
                      <a:pPr algn="ctr" fontAlgn="ctr"/>
                      <a:r>
                        <a:rPr lang="ru-RU" sz="1100" u="none" strike="noStrike">
                          <a:effectLst/>
                        </a:rPr>
                        <a:t>01.03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1 937.2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1 937.2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1 816.8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1 831.9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1 831.3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30661">
                <a:tc>
                  <a:txBody>
                    <a:bodyPr/>
                    <a:lstStyle/>
                    <a:p>
                      <a:pPr algn="ctr" fontAlgn="ctr"/>
                      <a:r>
                        <a:rPr lang="ru-RU" sz="1100" u="none" strike="noStrike">
                          <a:effectLst/>
                        </a:rPr>
                        <a:t>01.04</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17 105.2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17 105.2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16 519.9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13 257.9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13 257.9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335">
                <a:tc>
                  <a:txBody>
                    <a:bodyPr/>
                    <a:lstStyle/>
                    <a:p>
                      <a:pPr algn="ctr" fontAlgn="ctr"/>
                      <a:r>
                        <a:rPr lang="ru-RU" sz="1100" u="none" strike="noStrike">
                          <a:effectLst/>
                        </a:rPr>
                        <a:t>01.05</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Судебная система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111.2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624.7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624.7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9172">
                <a:tc>
                  <a:txBody>
                    <a:bodyPr/>
                    <a:lstStyle/>
                    <a:p>
                      <a:pPr algn="ctr" fontAlgn="ctr"/>
                      <a:r>
                        <a:rPr lang="ru-RU" sz="1100" u="none" strike="noStrike">
                          <a:effectLst/>
                        </a:rPr>
                        <a:t>01.06</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Обеспечение деятельности финансовых, налоговых и таможенных органов и органов финансового (финансово-бюджетного) надзора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11 400.8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11 598.8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11 735.1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11 844.5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11 932.2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1167">
                <a:tc>
                  <a:txBody>
                    <a:bodyPr/>
                    <a:lstStyle/>
                    <a:p>
                      <a:pPr algn="ctr" fontAlgn="ctr"/>
                      <a:r>
                        <a:rPr lang="ru-RU" sz="1100" u="none" strike="noStrike">
                          <a:effectLst/>
                        </a:rPr>
                        <a:t>01.11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Резервные фонды</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592.5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324">
                <a:tc>
                  <a:txBody>
                    <a:bodyPr/>
                    <a:lstStyle/>
                    <a:p>
                      <a:pPr algn="ctr" fontAlgn="ctr"/>
                      <a:r>
                        <a:rPr lang="ru-RU" sz="1100" u="none" strike="noStrike">
                          <a:effectLst/>
                        </a:rPr>
                        <a:t>01.13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общегосударственные вопросы</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17 410.4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18 476.6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21 275.5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115.1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15 306.7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15 306.7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8876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413883636"/>
              </p:ext>
            </p:extLst>
          </p:nvPr>
        </p:nvGraphicFramePr>
        <p:xfrm>
          <a:off x="179514" y="836712"/>
          <a:ext cx="8784973" cy="1020847"/>
        </p:xfrm>
        <a:graphic>
          <a:graphicData uri="http://schemas.openxmlformats.org/drawingml/2006/table">
            <a:tbl>
              <a:tblPr>
                <a:tableStyleId>{5C22544A-7EE6-4342-B048-85BDC9FD1C3A}</a:tableStyleId>
              </a:tblPr>
              <a:tblGrid>
                <a:gridCol w="562238"/>
                <a:gridCol w="2811192"/>
                <a:gridCol w="537793"/>
                <a:gridCol w="696687"/>
                <a:gridCol w="574460"/>
                <a:gridCol w="724187"/>
                <a:gridCol w="598906"/>
                <a:gridCol w="525571"/>
                <a:gridCol w="650852"/>
                <a:gridCol w="504181"/>
                <a:gridCol w="598906"/>
              </a:tblGrid>
              <a:tr h="1020847">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080475031"/>
              </p:ext>
            </p:extLst>
          </p:nvPr>
        </p:nvGraphicFramePr>
        <p:xfrm>
          <a:off x="179513" y="1916832"/>
          <a:ext cx="8784974" cy="4680519"/>
        </p:xfrm>
        <a:graphic>
          <a:graphicData uri="http://schemas.openxmlformats.org/drawingml/2006/table">
            <a:tbl>
              <a:tblPr>
                <a:tableStyleId>{5C22544A-7EE6-4342-B048-85BDC9FD1C3A}</a:tableStyleId>
              </a:tblPr>
              <a:tblGrid>
                <a:gridCol w="562238"/>
                <a:gridCol w="2811192"/>
                <a:gridCol w="537793"/>
                <a:gridCol w="696687"/>
                <a:gridCol w="574461"/>
                <a:gridCol w="724187"/>
                <a:gridCol w="598906"/>
                <a:gridCol w="525571"/>
                <a:gridCol w="650852"/>
                <a:gridCol w="527024"/>
                <a:gridCol w="576063"/>
              </a:tblGrid>
              <a:tr h="506808">
                <a:tc gridSpan="2">
                  <a:txBody>
                    <a:bodyPr/>
                    <a:lstStyle/>
                    <a:p>
                      <a:pPr algn="ctr" fontAlgn="b"/>
                      <a:r>
                        <a:rPr lang="ru-RU" sz="1100" u="none" strike="noStrike" dirty="0">
                          <a:effectLst/>
                        </a:rPr>
                        <a:t>Национальная оборона</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375.5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375.5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384.8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6808">
                <a:tc>
                  <a:txBody>
                    <a:bodyPr/>
                    <a:lstStyle/>
                    <a:p>
                      <a:pPr algn="ctr" fontAlgn="ctr"/>
                      <a:r>
                        <a:rPr lang="ru-RU" sz="900" u="none" strike="noStrike">
                          <a:effectLst/>
                        </a:rPr>
                        <a:t>02.03</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Мобилизационная и вневойсковая подготовка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375.5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375.5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384.8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6808">
                <a:tc gridSpan="2">
                  <a:txBody>
                    <a:bodyPr/>
                    <a:lstStyle/>
                    <a:p>
                      <a:pPr algn="ctr" fontAlgn="b"/>
                      <a:r>
                        <a:rPr lang="ru-RU" sz="1100" u="none" strike="noStrike">
                          <a:effectLst/>
                        </a:rPr>
                        <a:t>Национальная безопасность и правоохранительная деятельность</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4 240.1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4 656.1</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4 634.0</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109.3</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4 210.6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0401">
                <a:tc>
                  <a:txBody>
                    <a:bodyPr/>
                    <a:lstStyle/>
                    <a:p>
                      <a:pPr algn="ctr" fontAlgn="ctr"/>
                      <a:r>
                        <a:rPr lang="ru-RU" sz="900" u="none" strike="noStrike">
                          <a:effectLst/>
                        </a:rPr>
                        <a:t>03.10</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Защита населения и территории от чрезвычайных ситуаций природного и техногенного характера, пожарная безопасность</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4 240.1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4 656.1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4 634.0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90.9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0775">
                <a:tc gridSpan="2">
                  <a:txBody>
                    <a:bodyPr/>
                    <a:lstStyle/>
                    <a:p>
                      <a:pPr algn="ctr" fontAlgn="b"/>
                      <a:r>
                        <a:rPr lang="ru-RU" sz="1100" u="none" strike="noStrike">
                          <a:effectLst/>
                        </a:rPr>
                        <a:t> Национальная экономика</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32 025.2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42 657.3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23 530.8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22 964.1</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97.6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23 027.4</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403">
                <a:tc>
                  <a:txBody>
                    <a:bodyPr/>
                    <a:lstStyle/>
                    <a:p>
                      <a:pPr algn="ctr" fontAlgn="ctr"/>
                      <a:r>
                        <a:rPr lang="ru-RU" sz="900" u="none" strike="noStrike">
                          <a:effectLst/>
                        </a:rPr>
                        <a:t>04.05</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Сельское хозяйство и рыболовство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27 498.1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10 409.6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19 367.1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186.1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19 405.4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19 468.7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403">
                <a:tc>
                  <a:txBody>
                    <a:bodyPr/>
                    <a:lstStyle/>
                    <a:p>
                      <a:pPr algn="ctr" fontAlgn="ctr"/>
                      <a:r>
                        <a:rPr lang="ru-RU" sz="900" u="none" strike="noStrike">
                          <a:effectLst/>
                        </a:rPr>
                        <a:t>04.06</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Водное хозяйство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824.0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35.0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87.5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04.08</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Транспорт</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166.7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04.09</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Дорожное хозяйство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24 179.5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04.10</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Связь и информатика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224.6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141.7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7183">
                <a:tc>
                  <a:txBody>
                    <a:bodyPr/>
                    <a:lstStyle/>
                    <a:p>
                      <a:pPr algn="ctr" fontAlgn="ctr"/>
                      <a:r>
                        <a:rPr lang="ru-RU" sz="900" u="none" strike="noStrike">
                          <a:effectLst/>
                        </a:rPr>
                        <a:t>04.12</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национальной экономики</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3 052.5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3 652.5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3 123.7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3 123.7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3 123.7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024777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556454385"/>
              </p:ext>
            </p:extLst>
          </p:nvPr>
        </p:nvGraphicFramePr>
        <p:xfrm>
          <a:off x="251520" y="908720"/>
          <a:ext cx="8712967" cy="1182076"/>
        </p:xfrm>
        <a:graphic>
          <a:graphicData uri="http://schemas.openxmlformats.org/drawingml/2006/table">
            <a:tbl>
              <a:tblPr>
                <a:tableStyleId>{5C22544A-7EE6-4342-B048-85BDC9FD1C3A}</a:tableStyleId>
              </a:tblPr>
              <a:tblGrid>
                <a:gridCol w="557630"/>
                <a:gridCol w="2610722"/>
                <a:gridCol w="710813"/>
                <a:gridCol w="690976"/>
                <a:gridCol w="614435"/>
                <a:gridCol w="673568"/>
                <a:gridCol w="593997"/>
                <a:gridCol w="604643"/>
                <a:gridCol w="562138"/>
                <a:gridCol w="589990"/>
                <a:gridCol w="504055"/>
              </a:tblGrid>
              <a:tr h="1092855">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199732151"/>
              </p:ext>
            </p:extLst>
          </p:nvPr>
        </p:nvGraphicFramePr>
        <p:xfrm>
          <a:off x="251520" y="1988842"/>
          <a:ext cx="8712969" cy="4427450"/>
        </p:xfrm>
        <a:graphic>
          <a:graphicData uri="http://schemas.openxmlformats.org/drawingml/2006/table">
            <a:tbl>
              <a:tblPr>
                <a:tableStyleId>{5C22544A-7EE6-4342-B048-85BDC9FD1C3A}</a:tableStyleId>
              </a:tblPr>
              <a:tblGrid>
                <a:gridCol w="557630"/>
                <a:gridCol w="2610722"/>
                <a:gridCol w="710814"/>
                <a:gridCol w="690977"/>
                <a:gridCol w="614433"/>
                <a:gridCol w="673571"/>
                <a:gridCol w="593997"/>
                <a:gridCol w="604640"/>
                <a:gridCol w="562140"/>
                <a:gridCol w="589988"/>
                <a:gridCol w="504057"/>
              </a:tblGrid>
              <a:tr h="423005">
                <a:tc gridSpan="2">
                  <a:txBody>
                    <a:bodyPr/>
                    <a:lstStyle/>
                    <a:p>
                      <a:pPr algn="ctr" fontAlgn="b"/>
                      <a:r>
                        <a:rPr lang="ru-RU" sz="1100" u="none" strike="noStrike" dirty="0">
                          <a:effectLst/>
                        </a:rPr>
                        <a:t>Жилищно-коммунальное хозяйство</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5 192.0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45 896.3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31 100.6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599.0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6 954.2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8 144.5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Жилищное хозяйство</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253.9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35 326.1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21 872.3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8 614.5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251.0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251.0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Коммунальное хозяйство</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1 285.3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8 620.5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3 764.0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292.8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1 954.0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2 974.0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Благоустройство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2 885.9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1 080.8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4 355.2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403.0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3 837.7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4 008.0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305">
                <a:tc>
                  <a:txBody>
                    <a:bodyPr/>
                    <a:lstStyle/>
                    <a:p>
                      <a:pPr algn="ctr" fontAlgn="ctr"/>
                      <a:r>
                        <a:rPr lang="ru-RU" sz="1100" u="none" strike="noStrike">
                          <a:effectLst/>
                        </a:rPr>
                        <a:t>05.05</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жилищно-коммунального хозяйства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766.9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868.9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1 109.1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144.6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127.6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005">
                <a:tc gridSpan="2">
                  <a:txBody>
                    <a:bodyPr/>
                    <a:lstStyle/>
                    <a:p>
                      <a:pPr algn="ctr" fontAlgn="b"/>
                      <a:r>
                        <a:rPr lang="ru-RU" sz="1100" u="none" strike="noStrike">
                          <a:effectLst/>
                        </a:rPr>
                        <a:t>Образование</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179 681.7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190 530.9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217 560.4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114.2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194 981.2</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202 881.3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406">
                <a:tc>
                  <a:txBody>
                    <a:bodyPr/>
                    <a:lstStyle/>
                    <a:p>
                      <a:pPr algn="ctr" fontAlgn="ctr"/>
                      <a:r>
                        <a:rPr lang="ru-RU" sz="1100" u="none" strike="noStrike">
                          <a:effectLst/>
                        </a:rPr>
                        <a:t>07.01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Дошкольное образование</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47 790.2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49 298.7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52 481.1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106.5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53 043.4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101.1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56 788.2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07.02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Общее образование</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83 684.8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95 459.7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104 958.6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125.4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98 886.3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94.2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102 649.3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406">
                <a:tc>
                  <a:txBody>
                    <a:bodyPr/>
                    <a:lstStyle/>
                    <a:p>
                      <a:pPr algn="ctr" fontAlgn="ctr"/>
                      <a:r>
                        <a:rPr lang="ru-RU" sz="1100" u="none" strike="noStrike">
                          <a:effectLst/>
                        </a:rPr>
                        <a:t>07.03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Дополнительное образование детей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18 075.3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18 230.2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27 682.4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153.2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151.8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17 532.0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63.3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17 904.8</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07.07</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Молодежная политика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2 001.3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1 336.0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2 028.2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151.8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1 994.3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1 994.3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8813">
                <a:tc>
                  <a:txBody>
                    <a:bodyPr/>
                    <a:lstStyle/>
                    <a:p>
                      <a:pPr algn="ctr" fontAlgn="ctr"/>
                      <a:r>
                        <a:rPr lang="ru-RU" sz="1100" u="none" strike="noStrike">
                          <a:effectLst/>
                        </a:rPr>
                        <a:t>07.09</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образования</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28 130.1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26 206.3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30 410.1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116.0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23 525.2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23 544.7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79595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204917573"/>
              </p:ext>
            </p:extLst>
          </p:nvPr>
        </p:nvGraphicFramePr>
        <p:xfrm>
          <a:off x="179512" y="980728"/>
          <a:ext cx="8784975" cy="1014436"/>
        </p:xfrm>
        <a:graphic>
          <a:graphicData uri="http://schemas.openxmlformats.org/drawingml/2006/table">
            <a:tbl>
              <a:tblPr>
                <a:tableStyleId>{5C22544A-7EE6-4342-B048-85BDC9FD1C3A}</a:tableStyleId>
              </a:tblPr>
              <a:tblGrid>
                <a:gridCol w="562238"/>
                <a:gridCol w="2811193"/>
                <a:gridCol w="537793"/>
                <a:gridCol w="696687"/>
                <a:gridCol w="574460"/>
                <a:gridCol w="724187"/>
                <a:gridCol w="598906"/>
                <a:gridCol w="525571"/>
                <a:gridCol w="650853"/>
                <a:gridCol w="599032"/>
                <a:gridCol w="504055"/>
              </a:tblGrid>
              <a:tr h="876831">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245317248"/>
              </p:ext>
            </p:extLst>
          </p:nvPr>
        </p:nvGraphicFramePr>
        <p:xfrm>
          <a:off x="179510" y="2060848"/>
          <a:ext cx="8784977" cy="4536505"/>
        </p:xfrm>
        <a:graphic>
          <a:graphicData uri="http://schemas.openxmlformats.org/drawingml/2006/table">
            <a:tbl>
              <a:tblPr>
                <a:tableStyleId>{5C22544A-7EE6-4342-B048-85BDC9FD1C3A}</a:tableStyleId>
              </a:tblPr>
              <a:tblGrid>
                <a:gridCol w="562239"/>
                <a:gridCol w="2811193"/>
                <a:gridCol w="537793"/>
                <a:gridCol w="696687"/>
                <a:gridCol w="574461"/>
                <a:gridCol w="724187"/>
                <a:gridCol w="598906"/>
                <a:gridCol w="525571"/>
                <a:gridCol w="650853"/>
                <a:gridCol w="599032"/>
                <a:gridCol w="504055"/>
              </a:tblGrid>
              <a:tr h="353121">
                <a:tc gridSpan="2">
                  <a:txBody>
                    <a:bodyPr/>
                    <a:lstStyle/>
                    <a:p>
                      <a:pPr algn="ctr" fontAlgn="b"/>
                      <a:r>
                        <a:rPr lang="ru-RU" sz="1100" u="none" strike="noStrike" dirty="0">
                          <a:effectLst/>
                        </a:rPr>
                        <a:t>Культура</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46 443.2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47 959.5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61 516.5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128.3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73 092.5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51 649.9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08.01</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Культура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40 155.9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41 248.6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54 287.7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131.6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66 188.6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44 742.9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67.6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0915">
                <a:tc>
                  <a:txBody>
                    <a:bodyPr/>
                    <a:lstStyle/>
                    <a:p>
                      <a:pPr algn="ctr" fontAlgn="ctr"/>
                      <a:r>
                        <a:rPr lang="ru-RU" sz="900" u="none" strike="noStrike">
                          <a:effectLst/>
                        </a:rPr>
                        <a:t>08.04</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культуры, кинематографии</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6 287.3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6 710.9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7 228.8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115.0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107.7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6 903.9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6 907.0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184">
                <a:tc gridSpan="2">
                  <a:txBody>
                    <a:bodyPr/>
                    <a:lstStyle/>
                    <a:p>
                      <a:pPr algn="ctr" fontAlgn="b"/>
                      <a:r>
                        <a:rPr lang="ru-RU" sz="1100" u="none" strike="noStrike">
                          <a:effectLst/>
                        </a:rPr>
                        <a:t>Социальная политика</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15 261.4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14 836.3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15 121.1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101.9</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13 742.4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13 732.0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4570">
                <a:tc>
                  <a:txBody>
                    <a:bodyPr/>
                    <a:lstStyle/>
                    <a:p>
                      <a:pPr algn="ctr" fontAlgn="ctr"/>
                      <a:r>
                        <a:rPr lang="ru-RU" sz="900" u="none" strike="noStrike">
                          <a:effectLst/>
                        </a:rPr>
                        <a:t>10.01</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Пенсионное обеспечение</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105.0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4 200.0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10.03</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Социальное обеспечение населения</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428.0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410.9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10.04</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Охрана семьи и детства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10 833.4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10 183.4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10 462.1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9 131.5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87.3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9 121.1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gridSpan="2">
                  <a:txBody>
                    <a:bodyPr/>
                    <a:lstStyle/>
                    <a:p>
                      <a:pPr algn="ctr" fontAlgn="b"/>
                      <a:r>
                        <a:rPr lang="ru-RU" sz="1100" u="none" strike="noStrike">
                          <a:effectLst/>
                        </a:rPr>
                        <a:t>Физическая культура и спорт</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3 200.0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11.02</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Массовый спорт</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13354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32432128"/>
              </p:ext>
            </p:extLst>
          </p:nvPr>
        </p:nvGraphicFramePr>
        <p:xfrm>
          <a:off x="179514" y="980728"/>
          <a:ext cx="8784973" cy="1020847"/>
        </p:xfrm>
        <a:graphic>
          <a:graphicData uri="http://schemas.openxmlformats.org/drawingml/2006/table">
            <a:tbl>
              <a:tblPr>
                <a:tableStyleId>{5C22544A-7EE6-4342-B048-85BDC9FD1C3A}</a:tableStyleId>
              </a:tblPr>
              <a:tblGrid>
                <a:gridCol w="562238"/>
                <a:gridCol w="2811192"/>
                <a:gridCol w="537793"/>
                <a:gridCol w="696687"/>
                <a:gridCol w="574460"/>
                <a:gridCol w="724187"/>
                <a:gridCol w="598906"/>
                <a:gridCol w="525571"/>
                <a:gridCol w="650852"/>
                <a:gridCol w="599032"/>
                <a:gridCol w="504055"/>
              </a:tblGrid>
              <a:tr h="1020847">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681964676"/>
              </p:ext>
            </p:extLst>
          </p:nvPr>
        </p:nvGraphicFramePr>
        <p:xfrm>
          <a:off x="179512" y="2060846"/>
          <a:ext cx="8784978" cy="4248475"/>
        </p:xfrm>
        <a:graphic>
          <a:graphicData uri="http://schemas.openxmlformats.org/drawingml/2006/table">
            <a:tbl>
              <a:tblPr>
                <a:tableStyleId>{5C22544A-7EE6-4342-B048-85BDC9FD1C3A}</a:tableStyleId>
              </a:tblPr>
              <a:tblGrid>
                <a:gridCol w="562238"/>
                <a:gridCol w="2811193"/>
                <a:gridCol w="537794"/>
                <a:gridCol w="696687"/>
                <a:gridCol w="574461"/>
                <a:gridCol w="724188"/>
                <a:gridCol w="598907"/>
                <a:gridCol w="525571"/>
                <a:gridCol w="650852"/>
                <a:gridCol w="599029"/>
                <a:gridCol w="504058"/>
              </a:tblGrid>
              <a:tr h="481779">
                <a:tc gridSpan="2">
                  <a:txBody>
                    <a:bodyPr/>
                    <a:lstStyle/>
                    <a:p>
                      <a:pPr algn="ctr" fontAlgn="b"/>
                      <a:r>
                        <a:rPr lang="ru-RU" sz="1100" u="none" strike="noStrike" dirty="0">
                          <a:effectLst/>
                        </a:rPr>
                        <a:t>Средства массовой информации</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1 498.6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a:txBody>
                    <a:bodyPr/>
                    <a:lstStyle/>
                    <a:p>
                      <a:pPr algn="ctr" fontAlgn="ctr"/>
                      <a:r>
                        <a:rPr lang="ru-RU" sz="1100" u="none" strike="noStrike">
                          <a:effectLst/>
                        </a:rPr>
                        <a:t>12.02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Периодическая печать и издательства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1 498.6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1 498.6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gridSpan="2">
                  <a:txBody>
                    <a:bodyPr/>
                    <a:lstStyle/>
                    <a:p>
                      <a:pPr algn="ctr" fontAlgn="b"/>
                      <a:r>
                        <a:rPr lang="ru-RU" sz="1100" u="none" strike="noStrike">
                          <a:effectLst/>
                        </a:rPr>
                        <a:t>Межбюджетные трансферты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39 545.4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47 138.4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56 053.3</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141.7</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118.9</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55 739.2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55 362.9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88660">
                <a:tc>
                  <a:txBody>
                    <a:bodyPr/>
                    <a:lstStyle/>
                    <a:p>
                      <a:pPr algn="ctr" fontAlgn="ctr"/>
                      <a:r>
                        <a:rPr lang="ru-RU" sz="1100" u="none" strike="noStrike">
                          <a:effectLst/>
                        </a:rPr>
                        <a:t>14.01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Дотации на выравнивание бюджетной обеспеченности субъектов Российской Федерации и муниципальных образований</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29 119.6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29 119.6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31 107.4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106.8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106.8</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26 032.1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83.7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25 926.4</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2699">
                <a:tc>
                  <a:txBody>
                    <a:bodyPr/>
                    <a:lstStyle/>
                    <a:p>
                      <a:pPr algn="ctr" fontAlgn="ctr"/>
                      <a:r>
                        <a:rPr lang="ru-RU" sz="1100" u="none" strike="noStrike">
                          <a:effectLst/>
                        </a:rPr>
                        <a:t>14.03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Прочие межбюджетные трансферты общего характера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10 425.8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18 018.8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24 945.9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138.4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29 707.1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119.1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29 436.5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a:txBody>
                    <a:bodyPr/>
                    <a:lstStyle/>
                    <a:p>
                      <a:pPr algn="l" fontAlgn="b"/>
                      <a:r>
                        <a:rPr lang="ru-RU" sz="1100" u="none" strike="noStrike">
                          <a:effectLst/>
                        </a:rPr>
                        <a:t> </a:t>
                      </a:r>
                      <a:endParaRPr lang="ru-RU" sz="1100" b="1" i="0" u="none" strike="noStrike">
                        <a:effectLst/>
                        <a:latin typeface="Arial"/>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Условно утверждаемые расходы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6 000.0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12 000.0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200.0</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03107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0"/>
            <a:ext cx="8352928" cy="1200329"/>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a:t>
            </a:r>
            <a:r>
              <a:rPr lang="ru-RU" sz="2400" dirty="0">
                <a:solidFill>
                  <a:schemeClr val="bg1"/>
                </a:solidFill>
              </a:rPr>
              <a:t>«Жилье и городская среда»</a:t>
            </a:r>
          </a:p>
          <a:p>
            <a:pPr algn="ctr"/>
            <a:r>
              <a:rPr lang="ru-RU" sz="2400" b="1" dirty="0" smtClean="0">
                <a:solidFill>
                  <a:schemeClr val="bg1"/>
                </a:solidFill>
              </a:rPr>
              <a:t>в 2022-2024 годах, тыс. руб.</a:t>
            </a:r>
            <a:endParaRPr lang="ru-RU" sz="2400" b="1" dirty="0">
              <a:solidFill>
                <a:schemeClr val="bg1"/>
              </a:solidFill>
            </a:endParaRPr>
          </a:p>
        </p:txBody>
      </p:sp>
      <p:sp>
        <p:nvSpPr>
          <p:cNvPr id="8" name="Прямоугольник 7"/>
          <p:cNvSpPr/>
          <p:nvPr/>
        </p:nvSpPr>
        <p:spPr>
          <a:xfrm>
            <a:off x="4067944" y="1196752"/>
            <a:ext cx="4572000" cy="2092881"/>
          </a:xfrm>
          <a:prstGeom prst="rect">
            <a:avLst/>
          </a:prstGeom>
        </p:spPr>
        <p:txBody>
          <a:bodyPr>
            <a:spAutoFit/>
          </a:bodyPr>
          <a:lstStyle/>
          <a:p>
            <a:r>
              <a:rPr lang="ru-RU" sz="1600" dirty="0" smtClean="0">
                <a:latin typeface="Times New Roman" pitchFamily="18" charset="0"/>
                <a:cs typeface="Times New Roman" pitchFamily="18" charset="0"/>
              </a:rPr>
              <a:t>Расходы </a:t>
            </a:r>
            <a:r>
              <a:rPr lang="ru-RU" sz="1600" dirty="0">
                <a:latin typeface="Times New Roman" pitchFamily="18" charset="0"/>
                <a:cs typeface="Times New Roman" pitchFamily="18" charset="0"/>
              </a:rPr>
              <a:t>на поддержку государственных программ формирования современной городской </a:t>
            </a:r>
            <a:r>
              <a:rPr lang="ru-RU" sz="1600" dirty="0" smtClean="0">
                <a:latin typeface="Times New Roman" pitchFamily="18" charset="0"/>
                <a:cs typeface="Times New Roman" pitchFamily="18" charset="0"/>
              </a:rPr>
              <a:t>среды составят:</a:t>
            </a:r>
          </a:p>
          <a:p>
            <a:r>
              <a:rPr lang="ru-RU" sz="1600" dirty="0" smtClean="0">
                <a:latin typeface="Times New Roman" pitchFamily="18" charset="0"/>
                <a:cs typeface="Times New Roman" pitchFamily="18" charset="0"/>
              </a:rPr>
              <a:t>в 2022 году 2 624,3 тыс. рублей,</a:t>
            </a:r>
            <a:r>
              <a:rPr lang="ru-RU" sz="1600" dirty="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в 2023 </a:t>
            </a:r>
            <a:r>
              <a:rPr lang="ru-RU" sz="1600" dirty="0">
                <a:latin typeface="Times New Roman" pitchFamily="18" charset="0"/>
                <a:cs typeface="Times New Roman" pitchFamily="18" charset="0"/>
              </a:rPr>
              <a:t>году </a:t>
            </a:r>
            <a:r>
              <a:rPr lang="ru-RU" sz="1600" dirty="0" smtClean="0">
                <a:latin typeface="Times New Roman" pitchFamily="18" charset="0"/>
                <a:cs typeface="Times New Roman" pitchFamily="18" charset="0"/>
              </a:rPr>
              <a:t>2 106,8 </a:t>
            </a:r>
            <a:r>
              <a:rPr lang="ru-RU" sz="1600" dirty="0">
                <a:latin typeface="Times New Roman" pitchFamily="18" charset="0"/>
                <a:cs typeface="Times New Roman" pitchFamily="18" charset="0"/>
              </a:rPr>
              <a:t>тыс</a:t>
            </a:r>
            <a:r>
              <a:rPr lang="ru-RU" sz="1600" dirty="0" smtClean="0">
                <a:latin typeface="Times New Roman" pitchFamily="18" charset="0"/>
                <a:cs typeface="Times New Roman" pitchFamily="18" charset="0"/>
              </a:rPr>
              <a:t>. рублей,</a:t>
            </a:r>
            <a:r>
              <a:rPr lang="ru-RU" sz="1600" dirty="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в 2024 </a:t>
            </a:r>
            <a:r>
              <a:rPr lang="ru-RU" sz="1600" dirty="0">
                <a:latin typeface="Times New Roman" pitchFamily="18" charset="0"/>
                <a:cs typeface="Times New Roman" pitchFamily="18" charset="0"/>
              </a:rPr>
              <a:t>году </a:t>
            </a:r>
            <a:r>
              <a:rPr lang="ru-RU" sz="1600" dirty="0" smtClean="0">
                <a:latin typeface="Times New Roman" pitchFamily="18" charset="0"/>
                <a:cs typeface="Times New Roman" pitchFamily="18" charset="0"/>
              </a:rPr>
              <a:t>2 277,1 тыс. рублей.</a:t>
            </a:r>
            <a:endParaRPr lang="ru-RU"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1546780252"/>
              </p:ext>
            </p:extLst>
          </p:nvPr>
        </p:nvGraphicFramePr>
        <p:xfrm>
          <a:off x="251520" y="3258855"/>
          <a:ext cx="4572000" cy="2985353"/>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3" descr="Z:\Мои документы\Бюджет 2022\Проект районного бюджета\Бюджет для граждан\фотки для бюджета\DSC_0015 - копия.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183298"/>
            <a:ext cx="2929521" cy="19530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Мои документы\Бюджет 2022\Проект районного бюджета\Бюджет для граждан\фотки для бюджета\DSC_00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3234425"/>
            <a:ext cx="3745434" cy="249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701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9865" y="10758"/>
            <a:ext cx="8352928" cy="1200329"/>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a:t>
            </a:r>
            <a:r>
              <a:rPr lang="ru-RU" sz="2400" dirty="0">
                <a:solidFill>
                  <a:schemeClr val="bg1"/>
                </a:solidFill>
              </a:rPr>
              <a:t>«Жилье и городская среда»</a:t>
            </a:r>
          </a:p>
          <a:p>
            <a:pPr algn="ctr"/>
            <a:r>
              <a:rPr lang="ru-RU" sz="2400" b="1" dirty="0" smtClean="0">
                <a:solidFill>
                  <a:schemeClr val="bg1"/>
                </a:solidFill>
              </a:rPr>
              <a:t>в 2022-2024 годах, тыс. руб.</a:t>
            </a:r>
            <a:endParaRPr lang="ru-RU" sz="2400" b="1" dirty="0">
              <a:solidFill>
                <a:schemeClr val="bg1"/>
              </a:solidFill>
            </a:endParaRPr>
          </a:p>
        </p:txBody>
      </p:sp>
      <p:sp>
        <p:nvSpPr>
          <p:cNvPr id="4" name="Прямоугольник 3"/>
          <p:cNvSpPr/>
          <p:nvPr/>
        </p:nvSpPr>
        <p:spPr>
          <a:xfrm>
            <a:off x="808250" y="1196752"/>
            <a:ext cx="7436158" cy="1200329"/>
          </a:xfrm>
          <a:prstGeom prst="rect">
            <a:avLst/>
          </a:prstGeom>
        </p:spPr>
        <p:txBody>
          <a:bodyPr wrap="square">
            <a:spAutoFit/>
          </a:bodyPr>
          <a:lstStyle/>
          <a:p>
            <a:r>
              <a:rPr lang="ru-RU" dirty="0">
                <a:latin typeface="Times New Roman" pitchFamily="18" charset="0"/>
                <a:cs typeface="Times New Roman" pitchFamily="18" charset="0"/>
              </a:rPr>
              <a:t>Расходы на </a:t>
            </a:r>
            <a:r>
              <a:rPr lang="ru-RU" dirty="0" smtClean="0">
                <a:latin typeface="Times New Roman" pitchFamily="18" charset="0"/>
                <a:cs typeface="Times New Roman" pitchFamily="18" charset="0"/>
              </a:rPr>
              <a:t>переселение из аварийного жилищного фонда </a:t>
            </a:r>
            <a:r>
              <a:rPr lang="ru-RU" dirty="0">
                <a:latin typeface="Times New Roman" pitchFamily="18" charset="0"/>
                <a:cs typeface="Times New Roman" pitchFamily="18" charset="0"/>
              </a:rPr>
              <a:t>составят:</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2022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21 872,3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2023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251,0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2024 году 251,0  </a:t>
            </a:r>
            <a:r>
              <a:rPr lang="ru-RU" dirty="0" err="1" smtClean="0">
                <a:latin typeface="Times New Roman" pitchFamily="18" charset="0"/>
                <a:cs typeface="Times New Roman" pitchFamily="18" charset="0"/>
              </a:rPr>
              <a:t>тыс.рублей</a:t>
            </a:r>
            <a:r>
              <a:rPr lang="ru-RU" dirty="0">
                <a:latin typeface="Times New Roman" pitchFamily="18" charset="0"/>
                <a:cs typeface="Times New Roman" pitchFamily="18" charset="0"/>
              </a:rPr>
              <a:t>.</a:t>
            </a:r>
          </a:p>
        </p:txBody>
      </p:sp>
      <p:graphicFrame>
        <p:nvGraphicFramePr>
          <p:cNvPr id="12" name="Диаграмма 11"/>
          <p:cNvGraphicFramePr>
            <a:graphicFrameLocks noGrp="1"/>
          </p:cNvGraphicFramePr>
          <p:nvPr>
            <p:extLst>
              <p:ext uri="{D42A27DB-BD31-4B8C-83A1-F6EECF244321}">
                <p14:modId xmlns:p14="http://schemas.microsoft.com/office/powerpoint/2010/main" val="3191604095"/>
              </p:ext>
            </p:extLst>
          </p:nvPr>
        </p:nvGraphicFramePr>
        <p:xfrm>
          <a:off x="251520" y="2708920"/>
          <a:ext cx="5400600" cy="376710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descr="Z:\Мои документы\Бюджет 2022\Проект районного бюджета\Бюджет для граждан\фотки для бюджета\DSC_00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2100" y="2564904"/>
            <a:ext cx="3348372"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740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2265" y="65529"/>
            <a:ext cx="8352928" cy="830997"/>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«Культура» в 2022-2024 годах, тыс. руб.</a:t>
            </a:r>
            <a:endParaRPr lang="ru-RU" sz="2400" b="1" dirty="0">
              <a:solidFill>
                <a:schemeClr val="bg1"/>
              </a:solidFill>
            </a:endParaRPr>
          </a:p>
        </p:txBody>
      </p:sp>
      <p:pic>
        <p:nvPicPr>
          <p:cNvPr id="56322" name="Picture 2" descr="Y:\Тонкино\2020 год\приезд комиссии по благоустройству 2020\DSC_11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4437112"/>
            <a:ext cx="3258433" cy="219629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148064" y="896526"/>
            <a:ext cx="3712538" cy="3693319"/>
          </a:xfrm>
          <a:prstGeom prst="rect">
            <a:avLst/>
          </a:prstGeom>
        </p:spPr>
        <p:txBody>
          <a:bodyPr wrap="square">
            <a:spAutoFit/>
          </a:bodyPr>
          <a:lstStyle/>
          <a:p>
            <a:r>
              <a:rPr lang="ru-RU" dirty="0" smtClean="0">
                <a:latin typeface="Times New Roman" pitchFamily="18" charset="0"/>
                <a:cs typeface="Times New Roman" pitchFamily="18" charset="0"/>
              </a:rPr>
              <a:t>Субсидии на поддержку отрасли культура составят</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2022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9 428,4 </a:t>
            </a:r>
            <a:r>
              <a:rPr lang="ru-RU" dirty="0" err="1" smtClean="0">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2023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2024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731,5 </a:t>
            </a:r>
            <a:r>
              <a:rPr lang="ru-RU" dirty="0" err="1" smtClean="0">
                <a:latin typeface="Times New Roman" pitchFamily="18" charset="0"/>
                <a:cs typeface="Times New Roman" pitchFamily="18" charset="0"/>
              </a:rPr>
              <a:t>тыс.рублей</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dirty="0">
                <a:latin typeface="Times New Roman" pitchFamily="18" charset="0"/>
                <a:cs typeface="Times New Roman" pitchFamily="18" charset="0"/>
              </a:rPr>
              <a:t>Субсидии на </a:t>
            </a:r>
            <a:r>
              <a:rPr lang="ru-RU" dirty="0" smtClean="0">
                <a:latin typeface="Times New Roman" pitchFamily="18" charset="0"/>
                <a:cs typeface="Times New Roman" pitchFamily="18" charset="0"/>
              </a:rPr>
              <a:t>развитие сети учреждений культурно-досугового типа составят</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в 2022 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2023 году </a:t>
            </a:r>
            <a:r>
              <a:rPr lang="ru-RU" dirty="0" smtClean="0">
                <a:latin typeface="Times New Roman" pitchFamily="18" charset="0"/>
                <a:cs typeface="Times New Roman" pitchFamily="18" charset="0"/>
              </a:rPr>
              <a:t>22 285,3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2024 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graphicFrame>
        <p:nvGraphicFramePr>
          <p:cNvPr id="10" name="Диаграмма 9"/>
          <p:cNvGraphicFramePr>
            <a:graphicFrameLocks noGrp="1"/>
          </p:cNvGraphicFramePr>
          <p:nvPr>
            <p:extLst>
              <p:ext uri="{D42A27DB-BD31-4B8C-83A1-F6EECF244321}">
                <p14:modId xmlns:p14="http://schemas.microsoft.com/office/powerpoint/2010/main" val="1551879001"/>
              </p:ext>
            </p:extLst>
          </p:nvPr>
        </p:nvGraphicFramePr>
        <p:xfrm>
          <a:off x="179512" y="980728"/>
          <a:ext cx="5256584" cy="5652676"/>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2" descr="Z:\Мои документы\Бюджет 2022\Проект районного бюджета\Бюджет для граждан\фото культура\tonkinskij_rdk_s_ljubovju_k_pes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896526"/>
            <a:ext cx="2784308" cy="2088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1070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0"/>
          <p:cNvSpPr>
            <a:spLocks noChangeArrowheads="1"/>
          </p:cNvSpPr>
          <p:nvPr/>
        </p:nvSpPr>
        <p:spPr bwMode="auto">
          <a:xfrm>
            <a:off x="0" y="-11527"/>
            <a:ext cx="9144000" cy="369332"/>
          </a:xfrm>
          <a:custGeom>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a:ln w="25400">
            <a:noFill/>
            <a:miter lim="800000"/>
            <a:headEnd/>
            <a:tailEnd/>
          </a:ln>
        </p:spPr>
        <p:txBody>
          <a:bodyPr wrap="square" lIns="0" tIns="0" rIns="0" bIns="0">
            <a:spAutoFit/>
          </a:bodyPr>
          <a:lstStyle/>
          <a:p>
            <a:pPr algn="ctr"/>
            <a:r>
              <a:rPr lang="ru-RU" sz="2400" b="1" dirty="0" smtClean="0">
                <a:solidFill>
                  <a:schemeClr val="bg1"/>
                </a:solidFill>
                <a:latin typeface="Arial" pitchFamily="34" charset="0"/>
                <a:cs typeface="Arial" pitchFamily="34" charset="0"/>
              </a:rPr>
              <a:t>Изменение расходов в социальной сфере (млн. руб.)</a:t>
            </a:r>
            <a:endParaRPr lang="ru-RU" sz="2400" b="1" dirty="0">
              <a:solidFill>
                <a:schemeClr val="bg1"/>
              </a:solidFill>
              <a:latin typeface="Arial" pitchFamily="34" charset="0"/>
              <a:cs typeface="Arial" pitchFamily="34" charset="0"/>
            </a:endParaRPr>
          </a:p>
        </p:txBody>
      </p:sp>
      <p:sp>
        <p:nvSpPr>
          <p:cNvPr id="6" name="object 10"/>
          <p:cNvSpPr>
            <a:spLocks noChangeArrowheads="1"/>
          </p:cNvSpPr>
          <p:nvPr/>
        </p:nvSpPr>
        <p:spPr bwMode="auto">
          <a:xfrm>
            <a:off x="5292080" y="1196752"/>
            <a:ext cx="3456384" cy="1938992"/>
          </a:xfrm>
          <a:custGeom>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a:ln w="25400">
            <a:solidFill>
              <a:schemeClr val="tx2">
                <a:lumMod val="60000"/>
                <a:lumOff val="40000"/>
              </a:schemeClr>
            </a:solidFill>
            <a:miter lim="800000"/>
            <a:headEnd/>
            <a:tailEnd/>
          </a:ln>
        </p:spPr>
        <p:txBody>
          <a:bodyPr wrap="square" lIns="0" tIns="0" rIns="0" bIns="0">
            <a:spAutoFit/>
          </a:bodyPr>
          <a:lstStyle/>
          <a:p>
            <a:pPr algn="just"/>
            <a:r>
              <a:rPr lang="ru-RU" sz="1600" dirty="0">
                <a:latin typeface="Times New Roman" pitchFamily="18" charset="0"/>
                <a:cs typeface="Times New Roman" pitchFamily="18" charset="0"/>
              </a:rPr>
              <a:t>Выдержана социальная направленность бюджета - расходы на отрасли социальной сферы составят </a:t>
            </a:r>
            <a:r>
              <a:rPr lang="ru-RU" sz="1600" dirty="0" smtClean="0">
                <a:latin typeface="Times New Roman" pitchFamily="18" charset="0"/>
                <a:cs typeface="Times New Roman" pitchFamily="18" charset="0"/>
              </a:rPr>
              <a:t>297,6 млн. </a:t>
            </a:r>
            <a:r>
              <a:rPr lang="ru-RU" sz="1600" dirty="0">
                <a:latin typeface="Times New Roman" pitchFamily="18" charset="0"/>
                <a:cs typeface="Times New Roman" pitchFamily="18" charset="0"/>
              </a:rPr>
              <a:t>рублей или </a:t>
            </a:r>
            <a:r>
              <a:rPr lang="ru-RU" sz="1600" dirty="0" smtClean="0">
                <a:latin typeface="Times New Roman" pitchFamily="18" charset="0"/>
                <a:cs typeface="Times New Roman" pitchFamily="18" charset="0"/>
              </a:rPr>
              <a:t>121.7 </a:t>
            </a:r>
            <a:r>
              <a:rPr lang="ru-RU" sz="1600" dirty="0">
                <a:latin typeface="Times New Roman" pitchFamily="18" charset="0"/>
                <a:cs typeface="Times New Roman" pitchFamily="18" charset="0"/>
              </a:rPr>
              <a:t>% к первоначальному бюджету </a:t>
            </a:r>
            <a:r>
              <a:rPr lang="ru-RU" sz="1600" dirty="0" smtClean="0">
                <a:latin typeface="Times New Roman" pitchFamily="18" charset="0"/>
                <a:cs typeface="Times New Roman" pitchFamily="18" charset="0"/>
              </a:rPr>
              <a:t>2021 </a:t>
            </a:r>
            <a:r>
              <a:rPr lang="ru-RU" sz="1600" dirty="0">
                <a:latin typeface="Times New Roman" pitchFamily="18" charset="0"/>
                <a:cs typeface="Times New Roman" pitchFamily="18" charset="0"/>
              </a:rPr>
              <a:t>года.</a:t>
            </a:r>
          </a:p>
          <a:p>
            <a:pPr algn="just"/>
            <a:r>
              <a:rPr lang="ru-RU" sz="1600" dirty="0">
                <a:latin typeface="Times New Roman" pitchFamily="18" charset="0"/>
                <a:cs typeface="Times New Roman" pitchFamily="18" charset="0"/>
              </a:rPr>
              <a:t>Доля расходов на отрасли социальной сферы составит </a:t>
            </a:r>
            <a:r>
              <a:rPr lang="ru-RU" sz="1600" dirty="0" smtClean="0">
                <a:latin typeface="Times New Roman" pitchFamily="18" charset="0"/>
                <a:cs typeface="Times New Roman" pitchFamily="18" charset="0"/>
              </a:rPr>
              <a:t>63,4 %.</a:t>
            </a:r>
            <a:endParaRPr lang="ru-RU" sz="1600" dirty="0">
              <a:latin typeface="Times New Roman" pitchFamily="18" charset="0"/>
              <a:cs typeface="Times New Roman" pitchFamily="18" charset="0"/>
            </a:endParaRPr>
          </a:p>
          <a:p>
            <a:pPr marL="285750" indent="-285750" algn="ctr">
              <a:buFontTx/>
              <a:buChar char="-"/>
            </a:pPr>
            <a:endParaRPr lang="ru-RU" sz="1400" b="1" dirty="0">
              <a:latin typeface="Times New Roman"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959593599"/>
              </p:ext>
            </p:extLst>
          </p:nvPr>
        </p:nvGraphicFramePr>
        <p:xfrm>
          <a:off x="4860032" y="3861048"/>
          <a:ext cx="4090947"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a:graphicFrameLocks/>
          </p:cNvGraphicFramePr>
          <p:nvPr>
            <p:extLst>
              <p:ext uri="{D42A27DB-BD31-4B8C-83A1-F6EECF244321}">
                <p14:modId xmlns:p14="http://schemas.microsoft.com/office/powerpoint/2010/main" val="135890263"/>
              </p:ext>
            </p:extLst>
          </p:nvPr>
        </p:nvGraphicFramePr>
        <p:xfrm>
          <a:off x="360040" y="848072"/>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a:graphicFrameLocks/>
          </p:cNvGraphicFramePr>
          <p:nvPr>
            <p:extLst>
              <p:ext uri="{D42A27DB-BD31-4B8C-83A1-F6EECF244321}">
                <p14:modId xmlns:p14="http://schemas.microsoft.com/office/powerpoint/2010/main" val="2573227200"/>
              </p:ext>
            </p:extLst>
          </p:nvPr>
        </p:nvGraphicFramePr>
        <p:xfrm>
          <a:off x="395536" y="62402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3938599300"/>
              </p:ext>
            </p:extLst>
          </p:nvPr>
        </p:nvGraphicFramePr>
        <p:xfrm>
          <a:off x="4499992" y="3778661"/>
          <a:ext cx="457200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2" descr="Z:\Мои документы\Бюджет 2022\Проект районного бюджета\Бюджет для граждан\фотки для бюджета\DSC_01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356992"/>
            <a:ext cx="3934496" cy="2622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6258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461665"/>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Проект инициативного бюджетирования «Вам решать!»</a:t>
            </a:r>
            <a:endParaRPr lang="ru-RU" sz="2400" b="1" dirty="0">
              <a:solidFill>
                <a:schemeClr val="bg1"/>
              </a:solidFill>
              <a:latin typeface="Arial" pitchFamily="34" charset="0"/>
              <a:cs typeface="Arial" pitchFamily="34" charset="0"/>
            </a:endParaRPr>
          </a:p>
        </p:txBody>
      </p:sp>
      <p:sp>
        <p:nvSpPr>
          <p:cNvPr id="3" name="Прямоугольник 2"/>
          <p:cNvSpPr/>
          <p:nvPr/>
        </p:nvSpPr>
        <p:spPr>
          <a:xfrm>
            <a:off x="467544" y="908720"/>
            <a:ext cx="8424936" cy="3139321"/>
          </a:xfrm>
          <a:prstGeom prst="rect">
            <a:avLst/>
          </a:prstGeom>
        </p:spPr>
        <p:txBody>
          <a:bodyPr wrap="square">
            <a:spAutoFit/>
          </a:bodyPr>
          <a:lstStyle/>
          <a:p>
            <a:pPr algn="just"/>
            <a:r>
              <a:rPr lang="ru-RU" b="1" dirty="0" smtClean="0">
                <a:solidFill>
                  <a:srgbClr val="002060"/>
                </a:solidFill>
                <a:latin typeface="Arial" pitchFamily="34" charset="0"/>
                <a:cs typeface="Arial" pitchFamily="34" charset="0"/>
              </a:rPr>
              <a:t>	Суть проекта инициативного бюджетирования «Вам решать!» - поддержка на конкурсной основе инициативных проектов, подготовленных и осуществляемых при широком участии жителей Нижегородской области.</a:t>
            </a:r>
          </a:p>
          <a:p>
            <a:pPr algn="just"/>
            <a:r>
              <a:rPr lang="ru-RU" b="1" dirty="0" smtClean="0">
                <a:solidFill>
                  <a:srgbClr val="002060"/>
                </a:solidFill>
                <a:latin typeface="Arial" pitchFamily="34" charset="0"/>
                <a:cs typeface="Arial" pitchFamily="34" charset="0"/>
              </a:rPr>
              <a:t>	В рамках Проекта осуществляется распределение субсидий между бюджетами муниципальных районов, муниципальных и городских округов Нижегородской области на реализацию инициативных проектов, выдвинутых и поддержанных непосредственно гражданами.</a:t>
            </a:r>
          </a:p>
          <a:p>
            <a:pPr algn="just"/>
            <a:r>
              <a:rPr lang="ru-RU" b="1" dirty="0">
                <a:solidFill>
                  <a:srgbClr val="002060"/>
                </a:solidFill>
                <a:latin typeface="Arial" pitchFamily="34" charset="0"/>
                <a:cs typeface="Arial" pitchFamily="34" charset="0"/>
              </a:rPr>
              <a:t>	</a:t>
            </a:r>
            <a:r>
              <a:rPr lang="ru-RU" b="1" dirty="0" smtClean="0">
                <a:solidFill>
                  <a:srgbClr val="002060"/>
                </a:solidFill>
                <a:latin typeface="Arial" pitchFamily="34" charset="0"/>
                <a:cs typeface="Arial" pitchFamily="34" charset="0"/>
              </a:rPr>
              <a:t> В настоящее время началось голосование за проекты, которые будут реализовываться в 2022 году.</a:t>
            </a:r>
            <a:endParaRPr lang="ru-RU" b="1" dirty="0">
              <a:solidFill>
                <a:srgbClr val="002060"/>
              </a:solidFill>
              <a:latin typeface="Arial" pitchFamily="34" charset="0"/>
              <a:cs typeface="Arial" pitchFamily="34"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3995786"/>
            <a:ext cx="3888432" cy="2592288"/>
          </a:xfrm>
          <a:prstGeom prst="rect">
            <a:avLst/>
          </a:prstGeom>
        </p:spPr>
      </p:pic>
    </p:spTree>
    <p:extLst>
      <p:ext uri="{BB962C8B-B14F-4D97-AF65-F5344CB8AC3E}">
        <p14:creationId xmlns:p14="http://schemas.microsoft.com/office/powerpoint/2010/main" val="17260793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746"/>
            <a:ext cx="9144000" cy="830997"/>
          </a:xfrm>
          <a:prstGeom prst="rect">
            <a:avLst/>
          </a:prstGeom>
        </p:spPr>
        <p:txBody>
          <a:bodyPr wrap="square">
            <a:spAutoFit/>
          </a:bodyPr>
          <a:lstStyle/>
          <a:p>
            <a:pPr marL="96520" marR="295275" indent="-84455" algn="ctr">
              <a:lnSpc>
                <a:spcPct val="100000"/>
              </a:lnSpc>
              <a:tabLst>
                <a:tab pos="2756535" algn="l"/>
              </a:tabLst>
            </a:pPr>
            <a:r>
              <a:rPr lang="ru-RU" sz="2400" b="1" spc="5" dirty="0">
                <a:solidFill>
                  <a:schemeClr val="bg1"/>
                </a:solidFill>
                <a:latin typeface="Arial" pitchFamily="34" charset="0"/>
                <a:cs typeface="Arial" pitchFamily="34" charset="0"/>
              </a:rPr>
              <a:t>К</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к</a:t>
            </a:r>
            <a:r>
              <a:rPr lang="ru-RU" sz="2400" b="1" spc="-25"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и</a:t>
            </a:r>
            <a:r>
              <a:rPr lang="ru-RU" sz="2400" b="1" spc="-80" dirty="0">
                <a:solidFill>
                  <a:schemeClr val="bg1"/>
                </a:solidFill>
                <a:latin typeface="Arial" pitchFamily="34" charset="0"/>
                <a:cs typeface="Arial" pitchFamily="34" charset="0"/>
              </a:rPr>
              <a:t>з</a:t>
            </a:r>
            <a:r>
              <a:rPr lang="ru-RU" sz="2400" b="1" spc="-15" dirty="0">
                <a:solidFill>
                  <a:schemeClr val="bg1"/>
                </a:solidFill>
                <a:latin typeface="Arial" pitchFamily="34" charset="0"/>
                <a:cs typeface="Arial" pitchFamily="34" charset="0"/>
              </a:rPr>
              <a:t>м</a:t>
            </a:r>
            <a:r>
              <a:rPr lang="ru-RU" sz="2400" b="1" spc="-10" dirty="0">
                <a:solidFill>
                  <a:schemeClr val="bg1"/>
                </a:solidFill>
                <a:latin typeface="Arial" pitchFamily="34" charset="0"/>
                <a:cs typeface="Arial" pitchFamily="34" charset="0"/>
              </a:rPr>
              <a:t>е</a:t>
            </a:r>
            <a:r>
              <a:rPr lang="ru-RU" sz="2400" b="1" spc="-15" dirty="0">
                <a:solidFill>
                  <a:schemeClr val="bg1"/>
                </a:solidFill>
                <a:latin typeface="Arial" pitchFamily="34" charset="0"/>
                <a:cs typeface="Arial" pitchFamily="34" charset="0"/>
              </a:rPr>
              <a:t>ни</a:t>
            </a:r>
            <a:r>
              <a:rPr lang="ru-RU" sz="2400" b="1" spc="-100" dirty="0">
                <a:solidFill>
                  <a:schemeClr val="bg1"/>
                </a:solidFill>
                <a:latin typeface="Arial" pitchFamily="34" charset="0"/>
                <a:cs typeface="Arial" pitchFamily="34" charset="0"/>
              </a:rPr>
              <a:t>т</a:t>
            </a:r>
            <a:r>
              <a:rPr lang="ru-RU" sz="2400" b="1" spc="-10" dirty="0">
                <a:solidFill>
                  <a:schemeClr val="bg1"/>
                </a:solidFill>
                <a:latin typeface="Arial" pitchFamily="34" charset="0"/>
                <a:cs typeface="Arial" pitchFamily="34" charset="0"/>
              </a:rPr>
              <a:t>с</a:t>
            </a:r>
            <a:r>
              <a:rPr lang="ru-RU" sz="2400" b="1" dirty="0">
                <a:solidFill>
                  <a:schemeClr val="bg1"/>
                </a:solidFill>
                <a:latin typeface="Arial" pitchFamily="34" charset="0"/>
                <a:cs typeface="Arial" pitchFamily="34" charset="0"/>
              </a:rPr>
              <a:t>я</a:t>
            </a:r>
            <a:r>
              <a:rPr lang="ru-RU" sz="2400" b="1" spc="5" dirty="0">
                <a:solidFill>
                  <a:schemeClr val="bg1"/>
                </a:solidFill>
                <a:latin typeface="Arial" pitchFamily="34" charset="0"/>
                <a:cs typeface="Arial" pitchFamily="34" charset="0"/>
              </a:rPr>
              <a:t> </a:t>
            </a:r>
            <a:r>
              <a:rPr lang="ru-RU" sz="2400" b="1" spc="-25" dirty="0">
                <a:solidFill>
                  <a:schemeClr val="bg1"/>
                </a:solidFill>
                <a:latin typeface="Arial" pitchFamily="34" charset="0"/>
                <a:cs typeface="Arial" pitchFamily="34" charset="0"/>
              </a:rPr>
              <a:t>ф</a:t>
            </a:r>
            <a:r>
              <a:rPr lang="ru-RU" sz="2400" b="1" spc="-15" dirty="0">
                <a:solidFill>
                  <a:schemeClr val="bg1"/>
                </a:solidFill>
                <a:latin typeface="Arial" pitchFamily="34" charset="0"/>
                <a:cs typeface="Arial" pitchFamily="34" charset="0"/>
              </a:rPr>
              <a:t>ин</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a:t>
            </a:r>
            <a:r>
              <a:rPr lang="ru-RU" sz="2400" b="1" spc="-10" dirty="0">
                <a:solidFill>
                  <a:schemeClr val="bg1"/>
                </a:solidFill>
                <a:latin typeface="Arial" pitchFamily="34" charset="0"/>
                <a:cs typeface="Arial" pitchFamily="34" charset="0"/>
              </a:rPr>
              <a:t>с</a:t>
            </a:r>
            <a:r>
              <a:rPr lang="ru-RU" sz="2400" b="1" spc="-15" dirty="0">
                <a:solidFill>
                  <a:schemeClr val="bg1"/>
                </a:solidFill>
                <a:latin typeface="Arial" pitchFamily="34" charset="0"/>
                <a:cs typeface="Arial" pitchFamily="34" charset="0"/>
              </a:rPr>
              <a:t>и</a:t>
            </a:r>
            <a:r>
              <a:rPr lang="ru-RU" sz="2400" b="1" spc="-20" dirty="0">
                <a:solidFill>
                  <a:schemeClr val="bg1"/>
                </a:solidFill>
                <a:latin typeface="Arial" pitchFamily="34" charset="0"/>
                <a:cs typeface="Arial" pitchFamily="34" charset="0"/>
              </a:rPr>
              <a:t>ро</a:t>
            </a:r>
            <a:r>
              <a:rPr lang="ru-RU" sz="2400" b="1" spc="-50" dirty="0">
                <a:solidFill>
                  <a:schemeClr val="bg1"/>
                </a:solidFill>
                <a:latin typeface="Arial" pitchFamily="34" charset="0"/>
                <a:cs typeface="Arial" pitchFamily="34" charset="0"/>
              </a:rPr>
              <a:t>в</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ни</a:t>
            </a:r>
            <a:r>
              <a:rPr lang="ru-RU" sz="2400" b="1" dirty="0">
                <a:solidFill>
                  <a:schemeClr val="bg1"/>
                </a:solidFill>
                <a:latin typeface="Arial" pitchFamily="34" charset="0"/>
                <a:cs typeface="Arial" pitchFamily="34" charset="0"/>
              </a:rPr>
              <a:t>е</a:t>
            </a:r>
            <a:r>
              <a:rPr lang="ru-RU" sz="2400" b="1" spc="-50"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муниципальных </a:t>
            </a:r>
            <a:r>
              <a:rPr lang="ru-RU" sz="2400" b="1" dirty="0">
                <a:solidFill>
                  <a:schemeClr val="bg1"/>
                </a:solidFill>
                <a:latin typeface="Arial" pitchFamily="34" charset="0"/>
                <a:cs typeface="Arial" pitchFamily="34" charset="0"/>
              </a:rPr>
              <a:t>пр</a:t>
            </a:r>
            <a:r>
              <a:rPr lang="ru-RU" sz="2400" b="1" spc="-10" dirty="0">
                <a:solidFill>
                  <a:schemeClr val="bg1"/>
                </a:solidFill>
                <a:latin typeface="Arial" pitchFamily="34" charset="0"/>
                <a:cs typeface="Arial" pitchFamily="34" charset="0"/>
              </a:rPr>
              <a:t>о</a:t>
            </a:r>
            <a:r>
              <a:rPr lang="ru-RU" sz="2400" b="1" dirty="0">
                <a:solidFill>
                  <a:schemeClr val="bg1"/>
                </a:solidFill>
                <a:latin typeface="Arial" pitchFamily="34" charset="0"/>
                <a:cs typeface="Arial" pitchFamily="34" charset="0"/>
              </a:rPr>
              <a:t>г</a:t>
            </a:r>
            <a:r>
              <a:rPr lang="ru-RU" sz="2400" b="1" spc="-20" dirty="0">
                <a:solidFill>
                  <a:schemeClr val="bg1"/>
                </a:solidFill>
                <a:latin typeface="Arial" pitchFamily="34" charset="0"/>
                <a:cs typeface="Arial" pitchFamily="34" charset="0"/>
              </a:rPr>
              <a:t>р</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мм</a:t>
            </a:r>
            <a:r>
              <a:rPr lang="ru-RU" sz="2400" b="1" spc="-65" dirty="0">
                <a:solidFill>
                  <a:schemeClr val="bg1"/>
                </a:solidFill>
                <a:latin typeface="Arial" pitchFamily="34" charset="0"/>
                <a:cs typeface="Arial" pitchFamily="34" charset="0"/>
              </a:rPr>
              <a:t> </a:t>
            </a:r>
            <a:r>
              <a:rPr lang="ru-RU" sz="2400" b="1" dirty="0">
                <a:solidFill>
                  <a:schemeClr val="bg1"/>
                </a:solidFill>
                <a:latin typeface="Arial" pitchFamily="34" charset="0"/>
                <a:cs typeface="Arial" pitchFamily="34" charset="0"/>
              </a:rPr>
              <a:t>в</a:t>
            </a:r>
            <a:r>
              <a:rPr lang="ru-RU" sz="2400" b="1" spc="-20" dirty="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2022</a:t>
            </a:r>
            <a:r>
              <a:rPr lang="ru-RU" sz="2400" b="1" spc="5" dirty="0" smtClean="0">
                <a:solidFill>
                  <a:schemeClr val="bg1"/>
                </a:solidFill>
                <a:latin typeface="Arial" pitchFamily="34" charset="0"/>
                <a:cs typeface="Arial" pitchFamily="34" charset="0"/>
              </a:rPr>
              <a:t>-2024</a:t>
            </a:r>
            <a:r>
              <a:rPr lang="ru-RU" sz="2400" b="1" spc="-50" dirty="0" smtClean="0">
                <a:solidFill>
                  <a:schemeClr val="bg1"/>
                </a:solidFill>
                <a:latin typeface="Arial" pitchFamily="34" charset="0"/>
                <a:cs typeface="Arial" pitchFamily="34" charset="0"/>
              </a:rPr>
              <a:t> </a:t>
            </a:r>
            <a:r>
              <a:rPr lang="ru-RU" sz="2400" b="1" spc="-40" dirty="0">
                <a:solidFill>
                  <a:schemeClr val="bg1"/>
                </a:solidFill>
                <a:latin typeface="Arial" pitchFamily="34" charset="0"/>
                <a:cs typeface="Arial" pitchFamily="34" charset="0"/>
              </a:rPr>
              <a:t>го</a:t>
            </a:r>
            <a:r>
              <a:rPr lang="ru-RU" sz="2400" b="1" spc="20" dirty="0">
                <a:solidFill>
                  <a:schemeClr val="bg1"/>
                </a:solidFill>
                <a:latin typeface="Arial" pitchFamily="34" charset="0"/>
                <a:cs typeface="Arial" pitchFamily="34" charset="0"/>
              </a:rPr>
              <a:t>д</a:t>
            </a:r>
            <a:r>
              <a:rPr lang="ru-RU" sz="2400" b="1" dirty="0">
                <a:solidFill>
                  <a:schemeClr val="bg1"/>
                </a:solidFill>
                <a:latin typeface="Arial" pitchFamily="34" charset="0"/>
                <a:cs typeface="Arial" pitchFamily="34" charset="0"/>
              </a:rPr>
              <a:t>ах </a:t>
            </a:r>
            <a:r>
              <a:rPr lang="ru-RU" sz="2400" b="1" spc="-5" dirty="0">
                <a:solidFill>
                  <a:schemeClr val="bg1"/>
                </a:solidFill>
                <a:latin typeface="Arial" pitchFamily="34" charset="0"/>
                <a:cs typeface="Arial" pitchFamily="34" charset="0"/>
              </a:rPr>
              <a:t>(тыс. руб.)</a:t>
            </a:r>
            <a:endParaRPr lang="ru-RU" sz="2400" b="1" dirty="0">
              <a:solidFill>
                <a:schemeClr val="bg1"/>
              </a:solidFill>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98898213"/>
              </p:ext>
            </p:extLst>
          </p:nvPr>
        </p:nvGraphicFramePr>
        <p:xfrm>
          <a:off x="107504" y="856694"/>
          <a:ext cx="8856985" cy="5842883"/>
        </p:xfrm>
        <a:graphic>
          <a:graphicData uri="http://schemas.openxmlformats.org/drawingml/2006/table">
            <a:tbl>
              <a:tblPr>
                <a:tableStyleId>{5C22544A-7EE6-4342-B048-85BDC9FD1C3A}</a:tableStyleId>
              </a:tblPr>
              <a:tblGrid>
                <a:gridCol w="3528392"/>
                <a:gridCol w="720080"/>
                <a:gridCol w="720080"/>
                <a:gridCol w="720080"/>
                <a:gridCol w="648072"/>
                <a:gridCol w="648072"/>
                <a:gridCol w="576064"/>
                <a:gridCol w="648072"/>
                <a:gridCol w="648073"/>
              </a:tblGrid>
              <a:tr h="832424">
                <a:tc>
                  <a:txBody>
                    <a:bodyPr/>
                    <a:lstStyle/>
                    <a:p>
                      <a:pPr algn="ctr" fontAlgn="ctr"/>
                      <a:r>
                        <a:rPr lang="ru-RU" sz="1100" u="none" strike="noStrike" dirty="0">
                          <a:effectLst/>
                        </a:rPr>
                        <a:t>Наименование</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ЦСР</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Бюджет 2021 (первоначальный)</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2022 г.</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2022 года к 2021 году, %</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a:t>
                      </a:r>
                      <a:r>
                        <a:rPr lang="ru-RU" sz="1100" u="none" strike="noStrike" dirty="0" smtClean="0">
                          <a:effectLst/>
                        </a:rPr>
                        <a:t>2022 </a:t>
                      </a:r>
                      <a:r>
                        <a:rPr lang="ru-RU" sz="1100" u="none" strike="noStrike" dirty="0">
                          <a:effectLst/>
                        </a:rPr>
                        <a:t>к </a:t>
                      </a:r>
                      <a:r>
                        <a:rPr lang="ru-RU" sz="1100" u="none" strike="noStrike" dirty="0" err="1" smtClean="0">
                          <a:effectLst/>
                        </a:rPr>
                        <a:t>уточ</a:t>
                      </a:r>
                      <a:r>
                        <a:rPr lang="ru-RU" sz="1100" u="none" strike="noStrike" dirty="0" smtClean="0">
                          <a:effectLst/>
                        </a:rPr>
                        <a:t>. </a:t>
                      </a:r>
                      <a:r>
                        <a:rPr lang="ru-RU" sz="1100" u="none" strike="noStrike" dirty="0">
                          <a:effectLst/>
                        </a:rPr>
                        <a:t>плану на </a:t>
                      </a:r>
                      <a:r>
                        <a:rPr lang="ru-RU" sz="1100" u="none" strike="noStrike" dirty="0" smtClean="0">
                          <a:effectLst/>
                        </a:rPr>
                        <a:t>01.11.21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2023 г.</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2024 г.</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072">
                <a:tc>
                  <a:txBody>
                    <a:bodyPr/>
                    <a:lstStyle/>
                    <a:p>
                      <a:pPr algn="ctr" fontAlgn="ctr"/>
                      <a:r>
                        <a:rPr lang="ru-RU" sz="1100" u="none" strike="noStrike">
                          <a:effectLst/>
                        </a:rPr>
                        <a:t>Программные расходы</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 </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340 364.5</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386 329.4</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428 083.8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125.8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394 406.8</a:t>
                      </a:r>
                      <a:endParaRPr lang="ru-RU" sz="1100" b="1"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383 107.8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689">
                <a:tc>
                  <a:txBody>
                    <a:bodyPr/>
                    <a:lstStyle/>
                    <a:p>
                      <a:pPr algn="l" fontAlgn="ctr"/>
                      <a:r>
                        <a:rPr lang="ru-RU" sz="1100" u="none" strike="noStrike">
                          <a:effectLst/>
                        </a:rPr>
                        <a:t>МП "Развитие образования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01.0.00.00000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168 477.3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181 827.0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193 289.5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114.7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106.3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187 785.1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195 483.5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8808">
                <a:tc>
                  <a:txBody>
                    <a:bodyPr/>
                    <a:lstStyle/>
                    <a:p>
                      <a:pPr algn="l" fontAlgn="ctr"/>
                      <a:r>
                        <a:rPr lang="ru-RU" sz="1100" u="none" strike="noStrike">
                          <a:effectLst/>
                        </a:rPr>
                        <a:t>МП "Социальная поддержка граждан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02.0.00.00000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4 621.2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4 621.2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4 873.6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4 825.5</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4 825.5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"Обеспечение населения Тонкинского муниципального района Нижегородской области доступным и комфортным жильем"</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03.0.00.00000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9 701.6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9 054.5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9 322.9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103.0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7 992.3</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7 981.9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817">
                <a:tc>
                  <a:txBody>
                    <a:bodyPr/>
                    <a:lstStyle/>
                    <a:p>
                      <a:pPr algn="l" fontAlgn="ctr"/>
                      <a:r>
                        <a:rPr lang="ru-RU" sz="1100" u="none" strike="noStrike">
                          <a:effectLst/>
                        </a:rPr>
                        <a:t>МП "Совершенствование социальной и инженерной инфраструктуры Тонкинского муниципального района"</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04.0.00.00000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3 552.5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5 859.2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130.2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78.9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2 623.7</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2 623.7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dirty="0">
                          <a:effectLst/>
                        </a:rPr>
                        <a:t>МП "Переселение граждан из аварийного жилищного фонда на территории Тонкинского муниципального района Нижегородской области"</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05.0.00.00000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253.9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35 246.1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21 872.3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8 614.5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62.1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251.0</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251.0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8808">
                <a:tc>
                  <a:txBody>
                    <a:bodyPr/>
                    <a:lstStyle/>
                    <a:p>
                      <a:pPr algn="l" fontAlgn="ctr"/>
                      <a:r>
                        <a:rPr lang="ru-RU" sz="1100" u="none" strike="noStrike">
                          <a:effectLst/>
                        </a:rPr>
                        <a:t>МП "Развитие культуры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06.0.00.00000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54 505.5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56 026.1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79 789.2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146.4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142.4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81 382.8</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60 141.9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"Развитие физической культуры и спорта в Тонкинском муниципальном районе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07.0.00.00000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3 200.0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3 733.7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3 449.9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107.8</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92.4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3 449.9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4 738.9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"Развитие агропромышленного комплекса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08.0.00.00000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27 498.1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10 409.6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19 367.1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70.4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186.1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19 405.4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19 468.7</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"Управление муниципальным имуществом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09.0.00.00000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3 008.8</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6 360.0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3 280.0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109.0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51.6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3 080.0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3 080.0</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"Управление муниципальными финансами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10.0.00.00000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57 045.6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65 714.6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76 369.5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133.9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116.2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72 520.9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72 232.2</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38288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2746"/>
            <a:ext cx="8928992" cy="830997"/>
          </a:xfrm>
          <a:prstGeom prst="rect">
            <a:avLst/>
          </a:prstGeom>
        </p:spPr>
        <p:txBody>
          <a:bodyPr wrap="square">
            <a:spAutoFit/>
          </a:bodyPr>
          <a:lstStyle/>
          <a:p>
            <a:pPr marL="96520" marR="295275" indent="-84455" algn="ctr">
              <a:lnSpc>
                <a:spcPct val="100000"/>
              </a:lnSpc>
              <a:tabLst>
                <a:tab pos="2756535" algn="l"/>
              </a:tabLst>
            </a:pPr>
            <a:r>
              <a:rPr lang="ru-RU" sz="2400" b="1" spc="5" dirty="0">
                <a:solidFill>
                  <a:schemeClr val="bg1"/>
                </a:solidFill>
                <a:latin typeface="Arial" pitchFamily="34" charset="0"/>
                <a:cs typeface="Arial" pitchFamily="34" charset="0"/>
              </a:rPr>
              <a:t>К</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к</a:t>
            </a:r>
            <a:r>
              <a:rPr lang="ru-RU" sz="2400" b="1" spc="-25"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и</a:t>
            </a:r>
            <a:r>
              <a:rPr lang="ru-RU" sz="2400" b="1" spc="-80" dirty="0">
                <a:solidFill>
                  <a:schemeClr val="bg1"/>
                </a:solidFill>
                <a:latin typeface="Arial" pitchFamily="34" charset="0"/>
                <a:cs typeface="Arial" pitchFamily="34" charset="0"/>
              </a:rPr>
              <a:t>з</a:t>
            </a:r>
            <a:r>
              <a:rPr lang="ru-RU" sz="2400" b="1" spc="-15" dirty="0">
                <a:solidFill>
                  <a:schemeClr val="bg1"/>
                </a:solidFill>
                <a:latin typeface="Arial" pitchFamily="34" charset="0"/>
                <a:cs typeface="Arial" pitchFamily="34" charset="0"/>
              </a:rPr>
              <a:t>м</a:t>
            </a:r>
            <a:r>
              <a:rPr lang="ru-RU" sz="2400" b="1" spc="-10" dirty="0">
                <a:solidFill>
                  <a:schemeClr val="bg1"/>
                </a:solidFill>
                <a:latin typeface="Arial" pitchFamily="34" charset="0"/>
                <a:cs typeface="Arial" pitchFamily="34" charset="0"/>
              </a:rPr>
              <a:t>е</a:t>
            </a:r>
            <a:r>
              <a:rPr lang="ru-RU" sz="2400" b="1" spc="-15" dirty="0">
                <a:solidFill>
                  <a:schemeClr val="bg1"/>
                </a:solidFill>
                <a:latin typeface="Arial" pitchFamily="34" charset="0"/>
                <a:cs typeface="Arial" pitchFamily="34" charset="0"/>
              </a:rPr>
              <a:t>ни</a:t>
            </a:r>
            <a:r>
              <a:rPr lang="ru-RU" sz="2400" b="1" spc="-100" dirty="0">
                <a:solidFill>
                  <a:schemeClr val="bg1"/>
                </a:solidFill>
                <a:latin typeface="Arial" pitchFamily="34" charset="0"/>
                <a:cs typeface="Arial" pitchFamily="34" charset="0"/>
              </a:rPr>
              <a:t>т</a:t>
            </a:r>
            <a:r>
              <a:rPr lang="ru-RU" sz="2400" b="1" spc="-10" dirty="0">
                <a:solidFill>
                  <a:schemeClr val="bg1"/>
                </a:solidFill>
                <a:latin typeface="Arial" pitchFamily="34" charset="0"/>
                <a:cs typeface="Arial" pitchFamily="34" charset="0"/>
              </a:rPr>
              <a:t>с</a:t>
            </a:r>
            <a:r>
              <a:rPr lang="ru-RU" sz="2400" b="1" dirty="0">
                <a:solidFill>
                  <a:schemeClr val="bg1"/>
                </a:solidFill>
                <a:latin typeface="Arial" pitchFamily="34" charset="0"/>
                <a:cs typeface="Arial" pitchFamily="34" charset="0"/>
              </a:rPr>
              <a:t>я</a:t>
            </a:r>
            <a:r>
              <a:rPr lang="ru-RU" sz="2400" b="1" spc="5" dirty="0">
                <a:solidFill>
                  <a:schemeClr val="bg1"/>
                </a:solidFill>
                <a:latin typeface="Arial" pitchFamily="34" charset="0"/>
                <a:cs typeface="Arial" pitchFamily="34" charset="0"/>
              </a:rPr>
              <a:t> </a:t>
            </a:r>
            <a:r>
              <a:rPr lang="ru-RU" sz="2400" b="1" spc="-25" dirty="0">
                <a:solidFill>
                  <a:schemeClr val="bg1"/>
                </a:solidFill>
                <a:latin typeface="Arial" pitchFamily="34" charset="0"/>
                <a:cs typeface="Arial" pitchFamily="34" charset="0"/>
              </a:rPr>
              <a:t>ф</a:t>
            </a:r>
            <a:r>
              <a:rPr lang="ru-RU" sz="2400" b="1" spc="-15" dirty="0">
                <a:solidFill>
                  <a:schemeClr val="bg1"/>
                </a:solidFill>
                <a:latin typeface="Arial" pitchFamily="34" charset="0"/>
                <a:cs typeface="Arial" pitchFamily="34" charset="0"/>
              </a:rPr>
              <a:t>ин</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a:t>
            </a:r>
            <a:r>
              <a:rPr lang="ru-RU" sz="2400" b="1" spc="-10" dirty="0">
                <a:solidFill>
                  <a:schemeClr val="bg1"/>
                </a:solidFill>
                <a:latin typeface="Arial" pitchFamily="34" charset="0"/>
                <a:cs typeface="Arial" pitchFamily="34" charset="0"/>
              </a:rPr>
              <a:t>с</a:t>
            </a:r>
            <a:r>
              <a:rPr lang="ru-RU" sz="2400" b="1" spc="-15" dirty="0">
                <a:solidFill>
                  <a:schemeClr val="bg1"/>
                </a:solidFill>
                <a:latin typeface="Arial" pitchFamily="34" charset="0"/>
                <a:cs typeface="Arial" pitchFamily="34" charset="0"/>
              </a:rPr>
              <a:t>и</a:t>
            </a:r>
            <a:r>
              <a:rPr lang="ru-RU" sz="2400" b="1" spc="-20" dirty="0">
                <a:solidFill>
                  <a:schemeClr val="bg1"/>
                </a:solidFill>
                <a:latin typeface="Arial" pitchFamily="34" charset="0"/>
                <a:cs typeface="Arial" pitchFamily="34" charset="0"/>
              </a:rPr>
              <a:t>ро</a:t>
            </a:r>
            <a:r>
              <a:rPr lang="ru-RU" sz="2400" b="1" spc="-50" dirty="0">
                <a:solidFill>
                  <a:schemeClr val="bg1"/>
                </a:solidFill>
                <a:latin typeface="Arial" pitchFamily="34" charset="0"/>
                <a:cs typeface="Arial" pitchFamily="34" charset="0"/>
              </a:rPr>
              <a:t>в</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ни</a:t>
            </a:r>
            <a:r>
              <a:rPr lang="ru-RU" sz="2400" b="1" dirty="0">
                <a:solidFill>
                  <a:schemeClr val="bg1"/>
                </a:solidFill>
                <a:latin typeface="Arial" pitchFamily="34" charset="0"/>
                <a:cs typeface="Arial" pitchFamily="34" charset="0"/>
              </a:rPr>
              <a:t>е</a:t>
            </a:r>
            <a:r>
              <a:rPr lang="ru-RU" sz="2400" b="1" spc="-50"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муниципальных </a:t>
            </a:r>
            <a:r>
              <a:rPr lang="ru-RU" sz="2400" b="1" dirty="0">
                <a:solidFill>
                  <a:schemeClr val="bg1"/>
                </a:solidFill>
                <a:latin typeface="Arial" pitchFamily="34" charset="0"/>
                <a:cs typeface="Arial" pitchFamily="34" charset="0"/>
              </a:rPr>
              <a:t>пр</a:t>
            </a:r>
            <a:r>
              <a:rPr lang="ru-RU" sz="2400" b="1" spc="-10" dirty="0">
                <a:solidFill>
                  <a:schemeClr val="bg1"/>
                </a:solidFill>
                <a:latin typeface="Arial" pitchFamily="34" charset="0"/>
                <a:cs typeface="Arial" pitchFamily="34" charset="0"/>
              </a:rPr>
              <a:t>о</a:t>
            </a:r>
            <a:r>
              <a:rPr lang="ru-RU" sz="2400" b="1" dirty="0">
                <a:solidFill>
                  <a:schemeClr val="bg1"/>
                </a:solidFill>
                <a:latin typeface="Arial" pitchFamily="34" charset="0"/>
                <a:cs typeface="Arial" pitchFamily="34" charset="0"/>
              </a:rPr>
              <a:t>г</a:t>
            </a:r>
            <a:r>
              <a:rPr lang="ru-RU" sz="2400" b="1" spc="-20" dirty="0">
                <a:solidFill>
                  <a:schemeClr val="bg1"/>
                </a:solidFill>
                <a:latin typeface="Arial" pitchFamily="34" charset="0"/>
                <a:cs typeface="Arial" pitchFamily="34" charset="0"/>
              </a:rPr>
              <a:t>р</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мм</a:t>
            </a:r>
            <a:r>
              <a:rPr lang="ru-RU" sz="2400" b="1" spc="-65" dirty="0">
                <a:solidFill>
                  <a:schemeClr val="bg1"/>
                </a:solidFill>
                <a:latin typeface="Arial" pitchFamily="34" charset="0"/>
                <a:cs typeface="Arial" pitchFamily="34" charset="0"/>
              </a:rPr>
              <a:t> </a:t>
            </a:r>
            <a:r>
              <a:rPr lang="ru-RU" sz="2400" b="1" dirty="0">
                <a:solidFill>
                  <a:schemeClr val="bg1"/>
                </a:solidFill>
                <a:latin typeface="Arial" pitchFamily="34" charset="0"/>
                <a:cs typeface="Arial" pitchFamily="34" charset="0"/>
              </a:rPr>
              <a:t>в</a:t>
            </a:r>
            <a:r>
              <a:rPr lang="ru-RU" sz="2400" b="1" spc="-20" dirty="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20</a:t>
            </a:r>
            <a:r>
              <a:rPr lang="ru-RU" sz="2400" b="1" spc="5" dirty="0" smtClean="0">
                <a:solidFill>
                  <a:schemeClr val="bg1"/>
                </a:solidFill>
                <a:latin typeface="Arial" pitchFamily="34" charset="0"/>
                <a:cs typeface="Arial" pitchFamily="34" charset="0"/>
              </a:rPr>
              <a:t>22-2024</a:t>
            </a:r>
            <a:r>
              <a:rPr lang="ru-RU" sz="2400" b="1" spc="-50" dirty="0" smtClean="0">
                <a:solidFill>
                  <a:schemeClr val="bg1"/>
                </a:solidFill>
                <a:latin typeface="Arial" pitchFamily="34" charset="0"/>
                <a:cs typeface="Arial" pitchFamily="34" charset="0"/>
              </a:rPr>
              <a:t> </a:t>
            </a:r>
            <a:r>
              <a:rPr lang="ru-RU" sz="2400" b="1" spc="-40" dirty="0">
                <a:solidFill>
                  <a:schemeClr val="bg1"/>
                </a:solidFill>
                <a:latin typeface="Arial" pitchFamily="34" charset="0"/>
                <a:cs typeface="Arial" pitchFamily="34" charset="0"/>
              </a:rPr>
              <a:t>го</a:t>
            </a:r>
            <a:r>
              <a:rPr lang="ru-RU" sz="2400" b="1" spc="20" dirty="0">
                <a:solidFill>
                  <a:schemeClr val="bg1"/>
                </a:solidFill>
                <a:latin typeface="Arial" pitchFamily="34" charset="0"/>
                <a:cs typeface="Arial" pitchFamily="34" charset="0"/>
              </a:rPr>
              <a:t>д</a:t>
            </a:r>
            <a:r>
              <a:rPr lang="ru-RU" sz="2400" b="1" dirty="0">
                <a:solidFill>
                  <a:schemeClr val="bg1"/>
                </a:solidFill>
                <a:latin typeface="Arial" pitchFamily="34" charset="0"/>
                <a:cs typeface="Arial" pitchFamily="34" charset="0"/>
              </a:rPr>
              <a:t>ах </a:t>
            </a:r>
            <a:r>
              <a:rPr lang="ru-RU" sz="2400" b="1" spc="-5" dirty="0">
                <a:solidFill>
                  <a:schemeClr val="bg1"/>
                </a:solidFill>
                <a:latin typeface="Arial" pitchFamily="34" charset="0"/>
                <a:cs typeface="Arial" pitchFamily="34" charset="0"/>
              </a:rPr>
              <a:t>(тыс. руб</a:t>
            </a:r>
            <a:r>
              <a:rPr lang="ru-RU" sz="2400" b="1" spc="-5" dirty="0" smtClean="0">
                <a:solidFill>
                  <a:schemeClr val="bg1"/>
                </a:solidFill>
                <a:latin typeface="Arial" pitchFamily="34" charset="0"/>
                <a:cs typeface="Arial" pitchFamily="34" charset="0"/>
              </a:rPr>
              <a:t>.)</a:t>
            </a:r>
            <a:endParaRPr lang="ru-RU" sz="2400" b="1" dirty="0">
              <a:solidFill>
                <a:schemeClr val="bg1"/>
              </a:solidFill>
              <a:latin typeface="Arial" pitchFamily="34" charset="0"/>
              <a:cs typeface="Arial" pitchFamily="34"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2427193497"/>
              </p:ext>
            </p:extLst>
          </p:nvPr>
        </p:nvGraphicFramePr>
        <p:xfrm>
          <a:off x="179512" y="834971"/>
          <a:ext cx="8784977" cy="1065486"/>
        </p:xfrm>
        <a:graphic>
          <a:graphicData uri="http://schemas.openxmlformats.org/drawingml/2006/table">
            <a:tbl>
              <a:tblPr>
                <a:tableStyleId>{5C22544A-7EE6-4342-B048-85BDC9FD1C3A}</a:tableStyleId>
              </a:tblPr>
              <a:tblGrid>
                <a:gridCol w="3020308"/>
                <a:gridCol w="897603"/>
                <a:gridCol w="727786"/>
                <a:gridCol w="755077"/>
                <a:gridCol w="691396"/>
                <a:gridCol w="582229"/>
                <a:gridCol w="742425"/>
                <a:gridCol w="720080"/>
                <a:gridCol w="648073"/>
              </a:tblGrid>
              <a:tr h="1065486">
                <a:tc>
                  <a:txBody>
                    <a:bodyPr/>
                    <a:lstStyle/>
                    <a:p>
                      <a:pPr algn="ctr" fontAlgn="ctr"/>
                      <a:r>
                        <a:rPr lang="ru-RU" sz="1100" u="none" strike="noStrike" dirty="0">
                          <a:effectLst/>
                        </a:rPr>
                        <a:t>Наименование</a:t>
                      </a:r>
                      <a:endParaRPr lang="ru-RU" sz="1100" b="0" i="0" u="none" strike="noStrike" dirty="0">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ЦСР</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Бюджет 2021 (первоначальный)</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Уточненный план на 01.11.2021</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2022 г.</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2022 года к 2021 году, %</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2022 года к уточненному плану на 01.11.2021 года</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2023 г.</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2024 г.</a:t>
                      </a:r>
                      <a:endParaRPr lang="ru-RU" sz="1100" b="0" i="0" u="none" strike="noStrike" dirty="0">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4092187639"/>
              </p:ext>
            </p:extLst>
          </p:nvPr>
        </p:nvGraphicFramePr>
        <p:xfrm>
          <a:off x="179512" y="1916833"/>
          <a:ext cx="8784976" cy="4818029"/>
        </p:xfrm>
        <a:graphic>
          <a:graphicData uri="http://schemas.openxmlformats.org/drawingml/2006/table">
            <a:tbl>
              <a:tblPr>
                <a:tableStyleId>{5C22544A-7EE6-4342-B048-85BDC9FD1C3A}</a:tableStyleId>
              </a:tblPr>
              <a:tblGrid>
                <a:gridCol w="2995553"/>
                <a:gridCol w="890244"/>
                <a:gridCol w="721821"/>
                <a:gridCol w="748887"/>
                <a:gridCol w="685728"/>
                <a:gridCol w="654511"/>
                <a:gridCol w="720080"/>
                <a:gridCol w="720080"/>
                <a:gridCol w="648072"/>
              </a:tblGrid>
              <a:tr h="496726">
                <a:tc>
                  <a:txBody>
                    <a:bodyPr/>
                    <a:lstStyle/>
                    <a:p>
                      <a:pPr algn="l" fontAlgn="ctr"/>
                      <a:r>
                        <a:rPr lang="ru-RU" sz="1100" u="none" strike="noStrike" dirty="0">
                          <a:effectLst/>
                        </a:rPr>
                        <a:t>МП "Развитие предпринимательства Тонкинского муниципального района Нижегородской области"</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11.0.00.00000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0279">
                <a:tc>
                  <a:txBody>
                    <a:bodyPr/>
                    <a:lstStyle/>
                    <a:p>
                      <a:pPr algn="l" fontAlgn="ctr"/>
                      <a:r>
                        <a:rPr lang="ru-RU" sz="1100" u="none" strike="noStrike">
                          <a:effectLst/>
                        </a:rPr>
                        <a:t>МП " Обеспечение безопасности жизнедеятельности населения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12.0.00.00000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4 248.1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4 371.1</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4 682.0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110.2</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107.1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4 253.6</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4 253.6</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366">
                <a:tc>
                  <a:txBody>
                    <a:bodyPr/>
                    <a:lstStyle/>
                    <a:p>
                      <a:pPr algn="l" fontAlgn="ctr"/>
                      <a:r>
                        <a:rPr lang="ru-RU" sz="1100" u="none" strike="noStrike">
                          <a:effectLst/>
                        </a:rPr>
                        <a:t>МП "Профилактика правонарушений на территории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13.0.00.00000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490.7</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490.7</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540.0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540.0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540.0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170">
                <a:tc>
                  <a:txBody>
                    <a:bodyPr/>
                    <a:lstStyle/>
                    <a:p>
                      <a:pPr algn="l" fontAlgn="ctr"/>
                      <a:r>
                        <a:rPr lang="ru-RU" sz="1100" u="none" strike="noStrike">
                          <a:effectLst/>
                        </a:rPr>
                        <a:t>МП "Кадры"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15.0.00.00000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90.0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9823">
                <a:tc>
                  <a:txBody>
                    <a:bodyPr/>
                    <a:lstStyle/>
                    <a:p>
                      <a:pPr algn="l" fontAlgn="ctr"/>
                      <a:r>
                        <a:rPr lang="ru-RU" sz="1100" u="none" strike="noStrike">
                          <a:effectLst/>
                        </a:rPr>
                        <a:t>МП "Формирование комфортной городской среды р.п. Тонкино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16.0.00.00000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2 785.9</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2 624.3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94.2</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2 106.8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2 277.1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9823">
                <a:tc>
                  <a:txBody>
                    <a:bodyPr/>
                    <a:lstStyle/>
                    <a:p>
                      <a:pPr algn="l" fontAlgn="ctr"/>
                      <a:r>
                        <a:rPr lang="ru-RU" sz="1100" u="none" strike="noStrike">
                          <a:effectLst/>
                        </a:rPr>
                        <a:t>МП "Устройство контейнерных площадок на территории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18.0.00.00000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285.3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285.3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1 764.0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618.3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618.3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1 954.0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2 974.0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6726">
                <a:tc>
                  <a:txBody>
                    <a:bodyPr/>
                    <a:lstStyle/>
                    <a:p>
                      <a:pPr algn="l" fontAlgn="ctr"/>
                      <a:r>
                        <a:rPr lang="ru-RU" sz="1100" u="none" strike="noStrike">
                          <a:effectLst/>
                        </a:rPr>
                        <a:t>МП "Информационное общество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19.0.00.00000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1 640.3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1 515.8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92.4</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1 515.8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1 515.8</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6726">
                <a:tc>
                  <a:txBody>
                    <a:bodyPr/>
                    <a:lstStyle/>
                    <a:p>
                      <a:pPr algn="l" fontAlgn="ctr"/>
                      <a:r>
                        <a:rPr lang="ru-RU" sz="1100" u="none" strike="noStrike">
                          <a:effectLst/>
                        </a:rPr>
                        <a:t>МП "Укрепление здоровья населения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944">
                <a:tc>
                  <a:txBody>
                    <a:bodyPr/>
                    <a:lstStyle/>
                    <a:p>
                      <a:pPr algn="l" fontAlgn="ctr"/>
                      <a:r>
                        <a:rPr lang="ru-RU" sz="1100" u="none" strike="noStrike">
                          <a:effectLst/>
                        </a:rPr>
                        <a:t>Непрограммные расходы</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77.0.00.00000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37 779.1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64 407.7</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41 191.3</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109.0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64.0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27 838.9</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27 850.7</a:t>
                      </a:r>
                      <a:endParaRPr lang="ru-RU" sz="1100" b="1"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944">
                <a:tc>
                  <a:txBody>
                    <a:bodyPr/>
                    <a:lstStyle/>
                    <a:p>
                      <a:pPr algn="l" fontAlgn="ctr"/>
                      <a:r>
                        <a:rPr lang="ru-RU" sz="1100" u="none" strike="noStrike">
                          <a:effectLst/>
                        </a:rPr>
                        <a:t>Всего</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 </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378 143.6</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450 737.1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469 275.1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124.1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104.1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422 245.7</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410 958.5</a:t>
                      </a:r>
                      <a:endParaRPr lang="ru-RU" sz="1100" b="1"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942059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83" name="object 3"/>
          <p:cNvSpPr txBox="1">
            <a:spLocks noChangeArrowheads="1"/>
          </p:cNvSpPr>
          <p:nvPr/>
        </p:nvSpPr>
        <p:spPr bwMode="auto">
          <a:xfrm>
            <a:off x="142843" y="0"/>
            <a:ext cx="8834471" cy="666849"/>
          </a:xfrm>
          <a:prstGeom prst="rect">
            <a:avLst/>
          </a:prstGeom>
          <a:noFill/>
          <a:ln w="9525">
            <a:noFill/>
            <a:miter lim="800000"/>
            <a:headEnd/>
            <a:tailEnd/>
          </a:ln>
        </p:spPr>
        <p:txBody>
          <a:bodyPr wrap="square" lIns="0" tIns="0" rIns="0" bIns="0">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91207" name="Text Box 27"/>
          <p:cNvSpPr txBox="1">
            <a:spLocks noChangeArrowheads="1"/>
          </p:cNvSpPr>
          <p:nvPr/>
        </p:nvSpPr>
        <p:spPr bwMode="auto">
          <a:xfrm>
            <a:off x="5651502" y="2486027"/>
            <a:ext cx="3313113" cy="276999"/>
          </a:xfrm>
          <a:prstGeom prst="rect">
            <a:avLst/>
          </a:prstGeom>
          <a:noFill/>
          <a:ln w="9525" algn="ctr">
            <a:noFill/>
            <a:miter lim="800000"/>
            <a:headEnd/>
            <a:tailEnd/>
          </a:ln>
        </p:spPr>
        <p:txBody>
          <a:bodyPr lIns="0" tIns="0" rIns="0" bIns="0">
            <a:spAutoFit/>
          </a:bodyPr>
          <a:lstStyle/>
          <a:p>
            <a:endParaRPr lang="ru-RU" dirty="0"/>
          </a:p>
        </p:txBody>
      </p:sp>
      <p:cxnSp>
        <p:nvCxnSpPr>
          <p:cNvPr id="15" name="Соединительная линия уступом 14"/>
          <p:cNvCxnSpPr/>
          <p:nvPr/>
        </p:nvCxnSpPr>
        <p:spPr>
          <a:xfrm>
            <a:off x="3929058" y="5214950"/>
            <a:ext cx="914400" cy="914400"/>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6" name="Скругленный прямоугольник 15"/>
          <p:cNvSpPr/>
          <p:nvPr/>
        </p:nvSpPr>
        <p:spPr>
          <a:xfrm>
            <a:off x="785786" y="4714884"/>
            <a:ext cx="757242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Целевая группа  программы</a:t>
            </a:r>
            <a:endParaRPr lang="ru-RU" sz="2000" b="1" dirty="0"/>
          </a:p>
        </p:txBody>
      </p:sp>
      <p:sp>
        <p:nvSpPr>
          <p:cNvPr id="17" name="Овал 16"/>
          <p:cNvSpPr/>
          <p:nvPr/>
        </p:nvSpPr>
        <p:spPr>
          <a:xfrm>
            <a:off x="785786" y="5214949"/>
            <a:ext cx="2778102" cy="1321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rPr>
              <a:t>Дети дошкольного возраста 327 чел.</a:t>
            </a:r>
            <a:endParaRPr lang="ru-RU" b="1" dirty="0">
              <a:solidFill>
                <a:schemeClr val="bg1"/>
              </a:solidFill>
            </a:endParaRPr>
          </a:p>
        </p:txBody>
      </p:sp>
      <p:sp>
        <p:nvSpPr>
          <p:cNvPr id="18" name="Овал 17"/>
          <p:cNvSpPr/>
          <p:nvPr/>
        </p:nvSpPr>
        <p:spPr>
          <a:xfrm>
            <a:off x="5148063" y="5214949"/>
            <a:ext cx="3816551" cy="1321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rPr>
              <a:t>Учащиеся общеобразовательных учреждений -689 чел</a:t>
            </a:r>
            <a:r>
              <a:rPr lang="ru-RU" b="1" dirty="0" smtClean="0">
                <a:solidFill>
                  <a:schemeClr val="tx1"/>
                </a:solidFill>
              </a:rPr>
              <a:t>.</a:t>
            </a:r>
            <a:endParaRPr lang="ru-RU" b="1" dirty="0">
              <a:solidFill>
                <a:schemeClr val="tx1"/>
              </a:solidFill>
            </a:endParaRPr>
          </a:p>
        </p:txBody>
      </p:sp>
      <p:pic>
        <p:nvPicPr>
          <p:cNvPr id="10" name="Picture 2" descr="Z:\Мои документы\Бюджет 2022\Проект районного бюджета\Бюджет для граждан\mbou_vjazovskaja_osh.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1937" y="930783"/>
            <a:ext cx="2748364" cy="366448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747089"/>
            <a:ext cx="6195265" cy="4031873"/>
          </a:xfrm>
          <a:prstGeom prst="rect">
            <a:avLst/>
          </a:prstGeom>
        </p:spPr>
        <p:txBody>
          <a:bodyPr wrap="square">
            <a:spAutoFit/>
          </a:bodyPr>
          <a:lstStyle/>
          <a:p>
            <a:pPr algn="just"/>
            <a:r>
              <a:rPr lang="ru-RU" sz="1600" dirty="0"/>
              <a:t>Муниципальная программа утверждена  постановлением администрации Тонкинского муниципального района Нижегородской области от 31.07.2020 года  № 409  "Развитие образования Тонкинского     муниципального района  Нижегородской области».</a:t>
            </a:r>
          </a:p>
          <a:p>
            <a:pPr algn="just"/>
            <a:r>
              <a:rPr lang="ru-RU" sz="1600" dirty="0"/>
              <a:t>Срок действия программы 2015 -2024 годы.</a:t>
            </a:r>
          </a:p>
          <a:p>
            <a:pPr algn="just"/>
            <a:r>
              <a:rPr lang="ru-RU" sz="1600" dirty="0"/>
              <a:t>Муниципальный заказчик – Управление образования администрации Тонкинского муниципального района  Нижегородской  области</a:t>
            </a:r>
          </a:p>
          <a:p>
            <a:pPr algn="just"/>
            <a:r>
              <a:rPr lang="ru-RU" sz="1600" dirty="0"/>
              <a:t>Цель муниципальной программы – формирование на территории Тонкинского муниципального района Нижегородской области образовательной системы, обеспечивающей доступность качественного образования, отвечающего потребностям инновационного развития экономики района, ожиданиям  общества и каждого гражданина.</a:t>
            </a:r>
          </a:p>
        </p:txBody>
      </p:sp>
    </p:spTree>
    <p:extLst>
      <p:ext uri="{BB962C8B-B14F-4D97-AF65-F5344CB8AC3E}">
        <p14:creationId xmlns:p14="http://schemas.microsoft.com/office/powerpoint/2010/main" val="25897722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56984" cy="759182"/>
          </a:xfrm>
          <a:prstGeom prst="rect">
            <a:avLst/>
          </a:prstGeom>
        </p:spPr>
        <p:txBody>
          <a:bodyPr wrap="square">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3" name="Прямоугольник 2"/>
          <p:cNvSpPr/>
          <p:nvPr/>
        </p:nvSpPr>
        <p:spPr>
          <a:xfrm>
            <a:off x="505968" y="980728"/>
            <a:ext cx="8352928" cy="4093428"/>
          </a:xfrm>
          <a:prstGeom prst="rect">
            <a:avLst/>
          </a:prstGeom>
        </p:spPr>
        <p:txBody>
          <a:bodyPr wrap="square">
            <a:spAutoFit/>
          </a:bodyPr>
          <a:lstStyle/>
          <a:p>
            <a:pPr marL="493713" indent="-481013" algn="just">
              <a:lnSpc>
                <a:spcPts val="2588"/>
              </a:lnSpc>
              <a:tabLst>
                <a:tab pos="3794125" algn="l"/>
              </a:tabLst>
            </a:pPr>
            <a:r>
              <a:rPr lang="ru-RU" dirty="0" smtClean="0"/>
              <a:t>Запланированы средства:</a:t>
            </a:r>
          </a:p>
          <a:p>
            <a:pPr marL="493713" indent="-481013" algn="just">
              <a:lnSpc>
                <a:spcPts val="2588"/>
              </a:lnSpc>
              <a:tabLst>
                <a:tab pos="3794125" algn="l"/>
              </a:tabLst>
            </a:pPr>
            <a:r>
              <a:rPr lang="ru-RU" dirty="0"/>
              <a:t>-</a:t>
            </a:r>
            <a:r>
              <a:rPr lang="ru-RU" dirty="0" smtClean="0"/>
              <a:t> 	на отдых 585 детей;</a:t>
            </a:r>
          </a:p>
          <a:p>
            <a:pPr marL="493713" indent="-481013" algn="just">
              <a:lnSpc>
                <a:spcPts val="2588"/>
              </a:lnSpc>
              <a:buFontTx/>
              <a:buChar char="-"/>
              <a:tabLst>
                <a:tab pos="3794125" algn="l"/>
              </a:tabLst>
            </a:pPr>
            <a:r>
              <a:rPr lang="ru-RU" dirty="0" smtClean="0"/>
              <a:t>на выдачу </a:t>
            </a:r>
            <a:r>
              <a:rPr lang="ru-RU" dirty="0"/>
              <a:t>сертификатов дополнительного образования </a:t>
            </a:r>
            <a:r>
              <a:rPr lang="ru-RU" dirty="0" smtClean="0"/>
              <a:t>в рамках </a:t>
            </a:r>
            <a:r>
              <a:rPr lang="ru-RU" dirty="0"/>
              <a:t>функционирования модели персонифицированного финансирования для </a:t>
            </a:r>
            <a:r>
              <a:rPr lang="ru-RU" dirty="0" smtClean="0"/>
              <a:t>234 </a:t>
            </a:r>
            <a:r>
              <a:rPr lang="ru-RU" dirty="0"/>
              <a:t>обучающихся, занимающихся в учреждениях дополнительного </a:t>
            </a:r>
            <a:r>
              <a:rPr lang="ru-RU" dirty="0" smtClean="0"/>
              <a:t>образования;</a:t>
            </a:r>
          </a:p>
          <a:p>
            <a:pPr marL="493713" indent="-481013" algn="just">
              <a:lnSpc>
                <a:spcPts val="2588"/>
              </a:lnSpc>
              <a:buFontTx/>
              <a:buChar char="-"/>
              <a:tabLst>
                <a:tab pos="3794125" algn="l"/>
              </a:tabLst>
            </a:pPr>
            <a:r>
              <a:rPr lang="ru-RU" dirty="0" smtClean="0"/>
              <a:t>на организацию бесплатного горячего питания 685 обучающихся;</a:t>
            </a:r>
          </a:p>
          <a:p>
            <a:pPr marL="493713" indent="-481013" algn="just">
              <a:lnSpc>
                <a:spcPts val="2588"/>
              </a:lnSpc>
              <a:buFontTx/>
              <a:buChar char="-"/>
              <a:tabLst>
                <a:tab pos="3794125" algn="l"/>
              </a:tabLst>
            </a:pPr>
            <a:r>
              <a:rPr lang="ru-RU" dirty="0" smtClean="0"/>
              <a:t>на приобретение новогодних подарков 255 детям различных групп;</a:t>
            </a:r>
          </a:p>
          <a:p>
            <a:pPr marL="493713" indent="-481013" algn="just">
              <a:lnSpc>
                <a:spcPts val="2588"/>
              </a:lnSpc>
              <a:buFontTx/>
              <a:buChar char="-"/>
              <a:tabLst>
                <a:tab pos="3794125" algn="l"/>
              </a:tabLst>
            </a:pPr>
            <a:r>
              <a:rPr lang="ru-RU" dirty="0"/>
              <a:t>н</a:t>
            </a:r>
            <a:r>
              <a:rPr lang="ru-RU" dirty="0" smtClean="0"/>
              <a:t>а пособие первоклассникам 87 детям</a:t>
            </a:r>
          </a:p>
          <a:p>
            <a:pPr marL="12700" algn="just">
              <a:lnSpc>
                <a:spcPts val="2588"/>
              </a:lnSpc>
              <a:tabLst>
                <a:tab pos="3794125" algn="l"/>
              </a:tabLst>
            </a:pPr>
            <a:r>
              <a:rPr lang="ru-RU" b="1" dirty="0" smtClean="0">
                <a:solidFill>
                  <a:srgbClr val="FFFFFF"/>
                </a:solidFill>
                <a:latin typeface="Arial" pitchFamily="34" charset="0"/>
                <a:cs typeface="Arial" pitchFamily="34" charset="0"/>
              </a:rPr>
              <a:t>- »</a:t>
            </a:r>
          </a:p>
          <a:p>
            <a:pPr marL="12700" algn="just">
              <a:lnSpc>
                <a:spcPts val="2588"/>
              </a:lnSpc>
              <a:tabLst>
                <a:tab pos="3794125" algn="l"/>
              </a:tabLst>
            </a:pPr>
            <a:r>
              <a:rPr lang="ru-RU" b="1" dirty="0" smtClean="0">
                <a:solidFill>
                  <a:srgbClr val="FFFFFF"/>
                </a:solidFill>
                <a:latin typeface="Arial" pitchFamily="34" charset="0"/>
                <a:cs typeface="Arial" pitchFamily="34" charset="0"/>
              </a:rPr>
              <a:t> </a:t>
            </a:r>
          </a:p>
          <a:p>
            <a:pPr marL="493713" indent="-481013" algn="just">
              <a:lnSpc>
                <a:spcPts val="2588"/>
              </a:lnSpc>
              <a:tabLst>
                <a:tab pos="3794125" algn="l"/>
              </a:tabLst>
            </a:pPr>
            <a:endParaRPr lang="ru-RU" dirty="0">
              <a:latin typeface="Arial" pitchFamily="34" charset="0"/>
              <a:cs typeface="Arial" pitchFamily="34" charset="0"/>
            </a:endParaRPr>
          </a:p>
        </p:txBody>
      </p:sp>
      <p:pic>
        <p:nvPicPr>
          <p:cNvPr id="62466" name="Picture 2" descr="Z:\Мои документы\Бюджет 2022\Проект районного бюджета\Бюджет для граждан\фотки для бюджета\DSC_01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7203" y="4098009"/>
            <a:ext cx="3987006" cy="2658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8473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ChangeArrowheads="1"/>
          </p:cNvSpPr>
          <p:nvPr/>
        </p:nvSpPr>
        <p:spPr bwMode="auto">
          <a:xfrm>
            <a:off x="0" y="0"/>
            <a:ext cx="9144000" cy="666849"/>
          </a:xfrm>
          <a:prstGeom prst="rect">
            <a:avLst/>
          </a:prstGeom>
          <a:noFill/>
          <a:ln w="9525">
            <a:noFill/>
            <a:miter lim="800000"/>
            <a:headEnd/>
            <a:tailEnd/>
          </a:ln>
        </p:spPr>
        <p:txBody>
          <a:bodyPr wrap="square" lIns="0" tIns="0" rIns="0" bIns="0">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21244707"/>
              </p:ext>
            </p:extLst>
          </p:nvPr>
        </p:nvGraphicFramePr>
        <p:xfrm>
          <a:off x="251520" y="836710"/>
          <a:ext cx="7776863" cy="5909716"/>
        </p:xfrm>
        <a:graphic>
          <a:graphicData uri="http://schemas.openxmlformats.org/drawingml/2006/table">
            <a:tbl>
              <a:tblPr firstRow="1" firstCol="1" bandRow="1">
                <a:tableStyleId>{5C22544A-7EE6-4342-B048-85BDC9FD1C3A}</a:tableStyleId>
              </a:tblPr>
              <a:tblGrid>
                <a:gridCol w="4248472"/>
                <a:gridCol w="648072"/>
                <a:gridCol w="720080"/>
                <a:gridCol w="720080"/>
                <a:gridCol w="648072"/>
                <a:gridCol w="792087"/>
              </a:tblGrid>
              <a:tr h="908882">
                <a:tc>
                  <a:txBody>
                    <a:bodyPr/>
                    <a:lstStyle/>
                    <a:p>
                      <a:pPr algn="ctr">
                        <a:lnSpc>
                          <a:spcPct val="115000"/>
                        </a:lnSpc>
                        <a:spcAft>
                          <a:spcPts val="0"/>
                        </a:spcAft>
                      </a:pPr>
                      <a:r>
                        <a:rPr lang="ru-RU" sz="1100" dirty="0">
                          <a:effectLst/>
                          <a:latin typeface="Arial Narrow" panose="020B0606020202030204" pitchFamily="34" charset="0"/>
                        </a:rPr>
                        <a:t>Наименование Программы\ подпрограммы</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Arial Narrow" panose="020B0606020202030204" pitchFamily="34" charset="0"/>
                        </a:rPr>
                        <a:t>Бюджет   2021 года</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2022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2023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2024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Рост прогноза на 2022 год к бюджету 2021 года</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dirty="0">
                          <a:effectLst/>
                          <a:latin typeface="Arial Narrow" panose="020B0606020202030204" pitchFamily="34" charset="0"/>
                        </a:rPr>
                        <a:t>МП "Развитие образования Тонкинского муниципального района Нижегородской области"</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168 477.3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193 289,5</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187 785,1</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195 483,5</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114,7</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553">
                <a:tc>
                  <a:txBody>
                    <a:bodyPr/>
                    <a:lstStyle/>
                    <a:p>
                      <a:pPr>
                        <a:lnSpc>
                          <a:spcPct val="115000"/>
                        </a:lnSpc>
                        <a:spcAft>
                          <a:spcPts val="0"/>
                        </a:spcAft>
                      </a:pPr>
                      <a:r>
                        <a:rPr lang="ru-RU" sz="1100">
                          <a:effectLst/>
                          <a:latin typeface="Arial Narrow" panose="020B0606020202030204" pitchFamily="34" charset="0"/>
                        </a:rPr>
                        <a:t>Подпрограмма "Развитие общего образования"</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120 684.9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138 855,2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139 478,3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141 875,3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115,1</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a:effectLst/>
                          <a:latin typeface="Arial Narrow" panose="020B0606020202030204" pitchFamily="34" charset="0"/>
                        </a:rPr>
                        <a:t>Подпрограмма "Развитие дополнительного образования и воспитания детей"</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11 713.8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11 137,9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11 106,9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11 277,9</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95,1</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Подпрограмма "Развитие системы оценки качества образования и информационной прозрачности системы образования"</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dirty="0">
                          <a:effectLst/>
                          <a:latin typeface="Arial Narrow" panose="020B0606020202030204" pitchFamily="34" charset="0"/>
                        </a:rPr>
                        <a:t>706.6</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105,7</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7105">
                <a:tc>
                  <a:txBody>
                    <a:bodyPr/>
                    <a:lstStyle/>
                    <a:p>
                      <a:pPr>
                        <a:lnSpc>
                          <a:spcPct val="115000"/>
                        </a:lnSpc>
                        <a:spcAft>
                          <a:spcPts val="0"/>
                        </a:spcAft>
                      </a:pPr>
                      <a:r>
                        <a:rPr lang="ru-RU" sz="1100">
                          <a:effectLst/>
                          <a:latin typeface="Arial Narrow" panose="020B0606020202030204" pitchFamily="34" charset="0"/>
                        </a:rPr>
                        <a:t>Подпрограмма "Патриотическое воспитание и подготовка граждан в Тонкинском муниципальном районе Нижегородской области к военной службе"</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20.0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100,0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dirty="0">
                          <a:effectLst/>
                          <a:latin typeface="Arial Narrow" panose="020B0606020202030204" pitchFamily="34" charset="0"/>
                        </a:rPr>
                        <a:t>Подпрограмма " Ресурсное обеспечение сферы образования в Тонкинском муниципальном районе Нижегородской области"</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7 402.5</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15 455,0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7 723,0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10 241,4</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208,0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Подпрограмма "Социально-правовая защита детей в Тонкинском муниципальном районе Нижегородской области"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465.5</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514,7</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514,7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514,7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110,6</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a:effectLst/>
                          <a:latin typeface="Arial Narrow" panose="020B0606020202030204" pitchFamily="34" charset="0"/>
                        </a:rPr>
                        <a:t>Подпрограмма "Обеспечение реализации муниципальной программы"</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22 377.0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21 426,0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22 153,7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22 173,2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95,8</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Создание новых мест в образовательных организациях Тонкинского муниципального района Нижегородской области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5 000.0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5000,0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6 131,8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8724,2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100,0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583">
                <a:tc>
                  <a:txBody>
                    <a:bodyPr/>
                    <a:lstStyle/>
                    <a:p>
                      <a:pPr>
                        <a:lnSpc>
                          <a:spcPct val="115000"/>
                        </a:lnSpc>
                        <a:spcAft>
                          <a:spcPts val="0"/>
                        </a:spcAft>
                      </a:pPr>
                      <a:r>
                        <a:rPr lang="ru-RU" sz="1100">
                          <a:effectLst/>
                          <a:latin typeface="Arial Narrow" panose="020B0606020202030204" pitchFamily="34" charset="0"/>
                        </a:rPr>
                        <a:t>Развитие молодежной политики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107.0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133,9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125,1</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26735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1" name="object 6"/>
          <p:cNvSpPr>
            <a:spLocks noChangeArrowheads="1"/>
          </p:cNvSpPr>
          <p:nvPr/>
        </p:nvSpPr>
        <p:spPr bwMode="auto">
          <a:xfrm>
            <a:off x="5616576" y="730252"/>
            <a:ext cx="3311525" cy="276999"/>
          </a:xfrm>
          <a:custGeom>
            <a:avLst/>
            <a:gdLst>
              <a:gd name="T0" fmla="*/ 0 w 3312159"/>
              <a:gd name="T1" fmla="*/ 653048 h 652398"/>
              <a:gd name="T2" fmla="*/ 95577 w 3312159"/>
              <a:gd name="T3" fmla="*/ 626095 h 652398"/>
              <a:gd name="T4" fmla="*/ 356951 w 3312159"/>
              <a:gd name="T5" fmla="*/ 556811 h 652398"/>
              <a:gd name="T6" fmla="*/ 537449 w 3312159"/>
              <a:gd name="T7" fmla="*/ 509906 h 652398"/>
              <a:gd name="T8" fmla="*/ 745710 w 3312159"/>
              <a:gd name="T9" fmla="*/ 458421 h 652398"/>
              <a:gd name="T10" fmla="*/ 977300 w 3312159"/>
              <a:gd name="T11" fmla="*/ 402481 h 652398"/>
              <a:gd name="T12" fmla="*/ 1225874 w 3312159"/>
              <a:gd name="T13" fmla="*/ 342096 h 652398"/>
              <a:gd name="T14" fmla="*/ 1489273 w 3312159"/>
              <a:gd name="T15" fmla="*/ 283997 h 652398"/>
              <a:gd name="T16" fmla="*/ 1759139 w 3312159"/>
              <a:gd name="T17" fmla="*/ 225771 h 652398"/>
              <a:gd name="T18" fmla="*/ 2035343 w 3312159"/>
              <a:gd name="T19" fmla="*/ 172127 h 652398"/>
              <a:gd name="T20" fmla="*/ 2309393 w 3312159"/>
              <a:gd name="T21" fmla="*/ 120770 h 652398"/>
              <a:gd name="T22" fmla="*/ 2445403 w 3312159"/>
              <a:gd name="T23" fmla="*/ 98397 h 652398"/>
              <a:gd name="T24" fmla="*/ 2577100 w 3312159"/>
              <a:gd name="T25" fmla="*/ 76025 h 652398"/>
              <a:gd name="T26" fmla="*/ 2708808 w 3312159"/>
              <a:gd name="T27" fmla="*/ 58098 h 652398"/>
              <a:gd name="T28" fmla="*/ 2836322 w 3312159"/>
              <a:gd name="T29" fmla="*/ 40171 h 652398"/>
              <a:gd name="T30" fmla="*/ 2961684 w 3312159"/>
              <a:gd name="T31" fmla="*/ 26826 h 652398"/>
              <a:gd name="T32" fmla="*/ 3080707 w 3312159"/>
              <a:gd name="T33" fmla="*/ 15640 h 652398"/>
              <a:gd name="T34" fmla="*/ 3195423 w 3312159"/>
              <a:gd name="T35" fmla="*/ 6613 h 652398"/>
              <a:gd name="T36" fmla="*/ 3305828 w 3312159"/>
              <a:gd name="T37" fmla="*/ 0 h 652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12159"/>
              <a:gd name="T58" fmla="*/ 0 h 652398"/>
              <a:gd name="T59" fmla="*/ 3312159 w 3312159"/>
              <a:gd name="T60" fmla="*/ 652398 h 652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12159" h="652398">
                <a:moveTo>
                  <a:pt x="0" y="652398"/>
                </a:moveTo>
                <a:lnTo>
                  <a:pt x="95757" y="625475"/>
                </a:lnTo>
                <a:lnTo>
                  <a:pt x="357631" y="556259"/>
                </a:lnTo>
                <a:lnTo>
                  <a:pt x="538479" y="509396"/>
                </a:lnTo>
                <a:lnTo>
                  <a:pt x="747140" y="457961"/>
                </a:lnTo>
                <a:lnTo>
                  <a:pt x="979170" y="402081"/>
                </a:lnTo>
                <a:lnTo>
                  <a:pt x="1228217" y="341756"/>
                </a:lnTo>
                <a:lnTo>
                  <a:pt x="1492123" y="283717"/>
                </a:lnTo>
                <a:lnTo>
                  <a:pt x="1762505" y="225551"/>
                </a:lnTo>
                <a:lnTo>
                  <a:pt x="2039238" y="171957"/>
                </a:lnTo>
                <a:lnTo>
                  <a:pt x="2313812" y="120650"/>
                </a:lnTo>
                <a:lnTo>
                  <a:pt x="2450083" y="98297"/>
                </a:lnTo>
                <a:lnTo>
                  <a:pt x="2582036" y="75945"/>
                </a:lnTo>
                <a:lnTo>
                  <a:pt x="2713990" y="58038"/>
                </a:lnTo>
                <a:lnTo>
                  <a:pt x="2841752" y="40131"/>
                </a:lnTo>
                <a:lnTo>
                  <a:pt x="2967354" y="26796"/>
                </a:lnTo>
                <a:lnTo>
                  <a:pt x="3086607" y="15620"/>
                </a:lnTo>
                <a:lnTo>
                  <a:pt x="3201543" y="6603"/>
                </a:lnTo>
                <a:lnTo>
                  <a:pt x="3312159" y="0"/>
                </a:lnTo>
              </a:path>
            </a:pathLst>
          </a:custGeom>
          <a:noFill/>
          <a:ln w="3175">
            <a:solidFill>
              <a:srgbClr val="FFFFFF"/>
            </a:solidFill>
            <a:miter lim="800000"/>
            <a:headEnd/>
            <a:tailEnd/>
          </a:ln>
        </p:spPr>
        <p:txBody>
          <a:bodyPr lIns="0" tIns="0" rIns="0" bIns="0">
            <a:spAutoFit/>
          </a:bodyPr>
          <a:lstStyle/>
          <a:p>
            <a:endParaRPr lang="ru-RU" dirty="0"/>
          </a:p>
        </p:txBody>
      </p:sp>
      <p:sp>
        <p:nvSpPr>
          <p:cNvPr id="147467" name="object 12"/>
          <p:cNvSpPr>
            <a:spLocks noGrp="1"/>
          </p:cNvSpPr>
          <p:nvPr>
            <p:ph sz="half" idx="4294967295"/>
          </p:nvPr>
        </p:nvSpPr>
        <p:spPr>
          <a:xfrm>
            <a:off x="285720" y="857233"/>
            <a:ext cx="3786214" cy="4249368"/>
          </a:xfrm>
        </p:spPr>
        <p:txBody>
          <a:bodyPr wrap="square" lIns="0" tIns="0" rIns="0" bIns="0">
            <a:spAutoFit/>
          </a:bodyPr>
          <a:lstStyle/>
          <a:p>
            <a:pPr marL="12700" indent="0" algn="ctr" eaLnBrk="1" hangingPunct="1">
              <a:spcBef>
                <a:spcPct val="0"/>
              </a:spcBef>
              <a:buFont typeface="Arial" charset="0"/>
              <a:buNone/>
            </a:pPr>
            <a:endParaRPr lang="ru-RU" sz="1100" b="1" dirty="0" smtClean="0">
              <a:latin typeface="Verdana" pitchFamily="34" charset="0"/>
            </a:endParaRPr>
          </a:p>
          <a:p>
            <a:pPr marL="12700" indent="0" algn="just" eaLnBrk="1" hangingPunct="1">
              <a:spcBef>
                <a:spcPct val="0"/>
              </a:spcBef>
              <a:buFont typeface="Arial" charset="0"/>
              <a:buNone/>
            </a:pPr>
            <a:r>
              <a:rPr lang="ru-RU" sz="1600" b="1" dirty="0" smtClean="0">
                <a:latin typeface="Times New Roman" pitchFamily="18" charset="0"/>
                <a:cs typeface="Times New Roman" pitchFamily="18" charset="0"/>
              </a:rPr>
              <a:t>Основные направления расходов:</a:t>
            </a:r>
          </a:p>
          <a:p>
            <a:pPr marL="12700" indent="0" algn="just" eaLnBrk="1" hangingPunct="1">
              <a:spcBef>
                <a:spcPct val="0"/>
              </a:spcBef>
              <a:buFontTx/>
              <a:buChar char="-"/>
            </a:pPr>
            <a:r>
              <a:rPr lang="ru-RU" sz="1600" b="1" dirty="0" smtClean="0">
                <a:latin typeface="Times New Roman" pitchFamily="18" charset="0"/>
                <a:cs typeface="Times New Roman" pitchFamily="18" charset="0"/>
              </a:rPr>
              <a:t>содержание Управления образования; </a:t>
            </a:r>
          </a:p>
          <a:p>
            <a:pPr marL="12700" indent="0" algn="just" eaLnBrk="1" hangingPunct="1">
              <a:spcBef>
                <a:spcPct val="0"/>
              </a:spcBef>
              <a:buFontTx/>
              <a:buChar char="-"/>
            </a:pPr>
            <a:r>
              <a:rPr lang="ru-RU" sz="1600" b="1" dirty="0" smtClean="0">
                <a:latin typeface="Times New Roman" pitchFamily="18" charset="0"/>
                <a:cs typeface="Times New Roman" pitchFamily="18" charset="0"/>
              </a:rPr>
              <a:t>предоставление субсидий на выполнение муниципальных заданий</a:t>
            </a:r>
          </a:p>
          <a:p>
            <a:pPr marL="12700" indent="0" algn="just" eaLnBrk="1" hangingPunct="1">
              <a:spcBef>
                <a:spcPct val="0"/>
              </a:spcBef>
              <a:buFont typeface="Arial" charset="0"/>
              <a:buNone/>
            </a:pPr>
            <a:r>
              <a:rPr lang="ru-RU" sz="1600" b="1" dirty="0" smtClean="0">
                <a:latin typeface="Times New Roman" pitchFamily="18" charset="0"/>
                <a:cs typeface="Times New Roman" pitchFamily="18" charset="0"/>
              </a:rPr>
              <a:t>13 бюджетных  учреждений:</a:t>
            </a:r>
          </a:p>
          <a:p>
            <a:r>
              <a:rPr lang="ru-RU" sz="1600" dirty="0"/>
              <a:t>- обеспечение деятельности 5 детских дошкольных </a:t>
            </a:r>
            <a:r>
              <a:rPr lang="ru-RU" sz="1600" dirty="0" smtClean="0"/>
              <a:t>организаций;</a:t>
            </a:r>
            <a:endParaRPr lang="ru-RU" sz="1600" dirty="0"/>
          </a:p>
          <a:p>
            <a:r>
              <a:rPr lang="ru-RU" sz="1600" dirty="0"/>
              <a:t>- обеспечение деятельности </a:t>
            </a:r>
            <a:r>
              <a:rPr lang="ru-RU" sz="1600" dirty="0" smtClean="0"/>
              <a:t>6 общеобразовательных организаций;</a:t>
            </a:r>
          </a:p>
          <a:p>
            <a:r>
              <a:rPr lang="ru-RU" sz="1600" dirty="0" smtClean="0"/>
              <a:t>- МБУДО Центр </a:t>
            </a:r>
            <a:r>
              <a:rPr lang="ru-RU" sz="1600" dirty="0"/>
              <a:t>дополнительного </a:t>
            </a:r>
            <a:r>
              <a:rPr lang="ru-RU" sz="1600" dirty="0" smtClean="0"/>
              <a:t>образования;</a:t>
            </a:r>
          </a:p>
          <a:p>
            <a:r>
              <a:rPr lang="ru-RU" sz="1600" dirty="0"/>
              <a:t>- </a:t>
            </a:r>
            <a:r>
              <a:rPr lang="ru-RU" sz="1600" dirty="0" smtClean="0"/>
              <a:t>МБУ "Хозяйственно-эксплуатационная </a:t>
            </a:r>
            <a:r>
              <a:rPr lang="ru-RU" sz="1600" dirty="0"/>
              <a:t>служба системы образования"</a:t>
            </a:r>
          </a:p>
          <a:p>
            <a:pPr marL="12700" indent="0" algn="just" eaLnBrk="1" hangingPunct="1">
              <a:lnSpc>
                <a:spcPts val="1000"/>
              </a:lnSpc>
              <a:spcBef>
                <a:spcPct val="0"/>
              </a:spcBef>
              <a:buFont typeface="Arial" charset="0"/>
              <a:buNone/>
            </a:pPr>
            <a:endParaRPr lang="ru-RU" sz="1600" b="1" dirty="0" smtClean="0">
              <a:solidFill>
                <a:srgbClr val="000000"/>
              </a:solidFill>
              <a:latin typeface="Times New Roman" pitchFamily="18" charset="0"/>
              <a:cs typeface="Times New Roman" pitchFamily="18" charset="0"/>
            </a:endParaRPr>
          </a:p>
          <a:p>
            <a:pPr marL="12700" indent="0" algn="just" eaLnBrk="1" hangingPunct="1">
              <a:lnSpc>
                <a:spcPts val="1100"/>
              </a:lnSpc>
              <a:spcBef>
                <a:spcPts val="13"/>
              </a:spcBef>
              <a:buFont typeface="Arial" charset="0"/>
              <a:buNone/>
            </a:pPr>
            <a:endParaRPr lang="ru-RU" sz="1600" b="1" dirty="0" smtClean="0">
              <a:solidFill>
                <a:srgbClr val="000000"/>
              </a:solidFill>
              <a:latin typeface="Times New Roman" pitchFamily="18" charset="0"/>
              <a:cs typeface="Times New Roman" pitchFamily="18" charset="0"/>
            </a:endParaRPr>
          </a:p>
          <a:p>
            <a:pPr marL="12700" indent="0" eaLnBrk="1" hangingPunct="1">
              <a:lnSpc>
                <a:spcPts val="1200"/>
              </a:lnSpc>
              <a:spcBef>
                <a:spcPts val="50"/>
              </a:spcBef>
              <a:buFont typeface="Arial" charset="0"/>
              <a:buNone/>
            </a:pPr>
            <a:endParaRPr lang="ru-RU" sz="1100" b="1" dirty="0" smtClean="0">
              <a:solidFill>
                <a:srgbClr val="000000"/>
              </a:solidFill>
              <a:latin typeface="Verdana" pitchFamily="34" charset="0"/>
            </a:endParaRPr>
          </a:p>
        </p:txBody>
      </p:sp>
      <p:sp>
        <p:nvSpPr>
          <p:cNvPr id="14" name="object 14"/>
          <p:cNvSpPr txBox="1">
            <a:spLocks noGrp="1"/>
          </p:cNvSpPr>
          <p:nvPr>
            <p:ph type="title" idx="4294967295"/>
          </p:nvPr>
        </p:nvSpPr>
        <p:spPr>
          <a:xfrm>
            <a:off x="428596" y="142852"/>
            <a:ext cx="8229600" cy="666849"/>
          </a:xfrm>
        </p:spPr>
        <p:txBody>
          <a:bodyPr lIns="0" tIns="0" rIns="0" bIns="0" rtlCol="0">
            <a:spAutoFit/>
          </a:bodyPr>
          <a:lstStyle/>
          <a:p>
            <a:pPr marL="493713" indent="-481013">
              <a:lnSpc>
                <a:spcPts val="2588"/>
              </a:lnSpc>
              <a:tabLst>
                <a:tab pos="3794125" algn="l"/>
              </a:tabLst>
            </a:pPr>
            <a:r>
              <a:rPr lang="ru-RU" sz="2400" b="1" dirty="0" smtClean="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147490" name="object 35"/>
          <p:cNvSpPr>
            <a:spLocks noChangeArrowheads="1"/>
          </p:cNvSpPr>
          <p:nvPr/>
        </p:nvSpPr>
        <p:spPr bwMode="auto">
          <a:xfrm>
            <a:off x="4438651" y="2870200"/>
            <a:ext cx="4476751" cy="0"/>
          </a:xfrm>
          <a:custGeom>
            <a:avLst/>
            <a:gdLst>
              <a:gd name="T0" fmla="*/ 0 w 4477258"/>
              <a:gd name="T1" fmla="*/ 4472179 w 4477258"/>
              <a:gd name="T2" fmla="*/ 0 60000 65536"/>
              <a:gd name="T3" fmla="*/ 0 60000 65536"/>
              <a:gd name="T4" fmla="*/ 0 w 4477258"/>
              <a:gd name="T5" fmla="*/ 4477258 w 4477258"/>
            </a:gdLst>
            <a:ahLst/>
            <a:cxnLst>
              <a:cxn ang="T2">
                <a:pos x="T0" y="0"/>
              </a:cxn>
              <a:cxn ang="T3">
                <a:pos x="T1" y="0"/>
              </a:cxn>
            </a:cxnLst>
            <a:rect l="T4" t="0" r="T5" b="0"/>
            <a:pathLst>
              <a:path w="4477258">
                <a:moveTo>
                  <a:pt x="0" y="0"/>
                </a:moveTo>
                <a:lnTo>
                  <a:pt x="4477258" y="0"/>
                </a:lnTo>
              </a:path>
            </a:pathLst>
          </a:custGeom>
          <a:noFill/>
          <a:ln w="12700">
            <a:solidFill>
              <a:srgbClr val="FFFFFF"/>
            </a:solidFill>
            <a:miter lim="800000"/>
            <a:headEnd/>
            <a:tailEnd/>
          </a:ln>
        </p:spPr>
        <p:txBody>
          <a:bodyPr lIns="0" tIns="0" rIns="0" bIns="0">
            <a:spAutoFit/>
          </a:bodyPr>
          <a:lstStyle/>
          <a:p>
            <a:endParaRPr lang="ru-RU" dirty="0"/>
          </a:p>
        </p:txBody>
      </p:sp>
      <p:sp>
        <p:nvSpPr>
          <p:cNvPr id="147491" name="object 36"/>
          <p:cNvSpPr>
            <a:spLocks noChangeArrowheads="1"/>
          </p:cNvSpPr>
          <p:nvPr/>
        </p:nvSpPr>
        <p:spPr bwMode="auto">
          <a:xfrm>
            <a:off x="4438651" y="-1610612736"/>
            <a:ext cx="4476751" cy="1610612735"/>
          </a:xfrm>
          <a:custGeom>
            <a:avLst/>
            <a:gdLst>
              <a:gd name="T0" fmla="*/ 0 w 4477258"/>
              <a:gd name="T1" fmla="*/ 0 h 2147483647"/>
              <a:gd name="T2" fmla="*/ 4472179 w 4477258"/>
              <a:gd name="T3" fmla="*/ 0 h 2147483647"/>
              <a:gd name="T4" fmla="*/ 0 60000 65536"/>
              <a:gd name="T5" fmla="*/ 0 60000 65536"/>
              <a:gd name="T6" fmla="*/ 0 w 4477258"/>
              <a:gd name="T7" fmla="*/ 0 h 2147483647"/>
              <a:gd name="T8" fmla="*/ 4477258 w 4477258"/>
              <a:gd name="T9" fmla="*/ 0 h 2147483647"/>
            </a:gdLst>
            <a:ahLst/>
            <a:cxnLst>
              <a:cxn ang="T4">
                <a:pos x="T0" y="T1"/>
              </a:cxn>
              <a:cxn ang="T5">
                <a:pos x="T2" y="T3"/>
              </a:cxn>
            </a:cxnLst>
            <a:rect l="T6" t="T7" r="T8" b="T9"/>
            <a:pathLst>
              <a:path w="4477258" h="2147483647">
                <a:moveTo>
                  <a:pt x="0" y="0"/>
                </a:moveTo>
                <a:lnTo>
                  <a:pt x="4477258" y="0"/>
                </a:lnTo>
              </a:path>
            </a:pathLst>
          </a:custGeom>
          <a:noFill/>
          <a:ln w="12700">
            <a:solidFill>
              <a:srgbClr val="FFFFFF"/>
            </a:solidFill>
            <a:miter lim="800000"/>
            <a:headEnd/>
            <a:tailEnd/>
          </a:ln>
        </p:spPr>
        <p:txBody>
          <a:bodyPr lIns="0" tIns="0" rIns="0" bIns="0">
            <a:spAutoFit/>
          </a:bodyPr>
          <a:lstStyle/>
          <a:p>
            <a:endParaRPr lang="ru-RU" dirty="0"/>
          </a:p>
        </p:txBody>
      </p:sp>
      <p:sp>
        <p:nvSpPr>
          <p:cNvPr id="147493" name="object 38"/>
          <p:cNvSpPr>
            <a:spLocks noChangeArrowheads="1"/>
          </p:cNvSpPr>
          <p:nvPr/>
        </p:nvSpPr>
        <p:spPr bwMode="auto">
          <a:xfrm>
            <a:off x="8909051" y="1217613"/>
            <a:ext cx="0" cy="4633912"/>
          </a:xfrm>
          <a:custGeom>
            <a:avLst/>
            <a:gdLst>
              <a:gd name="T0" fmla="*/ 0 h 4634598"/>
              <a:gd name="T1" fmla="*/ 4627757 h 4634598"/>
              <a:gd name="T2" fmla="*/ 0 60000 65536"/>
              <a:gd name="T3" fmla="*/ 0 60000 65536"/>
              <a:gd name="T4" fmla="*/ 0 h 4634598"/>
              <a:gd name="T5" fmla="*/ 4634598 h 4634598"/>
            </a:gdLst>
            <a:ahLst/>
            <a:cxnLst>
              <a:cxn ang="T2">
                <a:pos x="0" y="T0"/>
              </a:cxn>
              <a:cxn ang="T3">
                <a:pos x="0" y="T1"/>
              </a:cxn>
            </a:cxnLst>
            <a:rect l="0" t="T4" r="0" b="T5"/>
            <a:pathLst>
              <a:path h="4634598">
                <a:moveTo>
                  <a:pt x="0" y="0"/>
                </a:moveTo>
                <a:lnTo>
                  <a:pt x="0" y="4634598"/>
                </a:lnTo>
              </a:path>
            </a:pathLst>
          </a:custGeom>
          <a:noFill/>
          <a:ln w="12700">
            <a:solidFill>
              <a:srgbClr val="FFFFFF"/>
            </a:solidFill>
            <a:miter lim="800000"/>
            <a:headEnd/>
            <a:tailEnd/>
          </a:ln>
        </p:spPr>
        <p:txBody>
          <a:bodyPr lIns="0" tIns="0" rIns="0" bIns="0">
            <a:spAutoFit/>
          </a:bodyPr>
          <a:lstStyle/>
          <a:p>
            <a:endParaRPr lang="ru-RU" dirty="0"/>
          </a:p>
        </p:txBody>
      </p:sp>
      <p:sp>
        <p:nvSpPr>
          <p:cNvPr id="147495" name="object 40"/>
          <p:cNvSpPr>
            <a:spLocks noChangeArrowheads="1"/>
          </p:cNvSpPr>
          <p:nvPr/>
        </p:nvSpPr>
        <p:spPr bwMode="auto">
          <a:xfrm flipV="1">
            <a:off x="4427539" y="-1610612736"/>
            <a:ext cx="4476751" cy="1610612735"/>
          </a:xfrm>
          <a:custGeom>
            <a:avLst/>
            <a:gdLst>
              <a:gd name="T0" fmla="*/ 0 w 4477258"/>
              <a:gd name="T1" fmla="*/ 0 h 2147483647"/>
              <a:gd name="T2" fmla="*/ 4472179 w 4477258"/>
              <a:gd name="T3" fmla="*/ 0 h 2147483647"/>
              <a:gd name="T4" fmla="*/ 0 60000 65536"/>
              <a:gd name="T5" fmla="*/ 0 60000 65536"/>
              <a:gd name="T6" fmla="*/ 0 w 4477258"/>
              <a:gd name="T7" fmla="*/ 0 h 2147483647"/>
              <a:gd name="T8" fmla="*/ 4477258 w 4477258"/>
              <a:gd name="T9" fmla="*/ 0 h 2147483647"/>
            </a:gdLst>
            <a:ahLst/>
            <a:cxnLst>
              <a:cxn ang="T4">
                <a:pos x="T0" y="T1"/>
              </a:cxn>
              <a:cxn ang="T5">
                <a:pos x="T2" y="T3"/>
              </a:cxn>
            </a:cxnLst>
            <a:rect l="T6" t="T7" r="T8" b="T9"/>
            <a:pathLst>
              <a:path w="4477258" h="2147483647">
                <a:moveTo>
                  <a:pt x="0" y="0"/>
                </a:moveTo>
                <a:lnTo>
                  <a:pt x="4477258" y="0"/>
                </a:lnTo>
              </a:path>
            </a:pathLst>
          </a:custGeom>
          <a:noFill/>
          <a:ln w="12700">
            <a:solidFill>
              <a:srgbClr val="FFFFFF"/>
            </a:solidFill>
            <a:miter lim="800000"/>
            <a:headEnd/>
            <a:tailEnd/>
          </a:ln>
        </p:spPr>
        <p:txBody>
          <a:bodyPr rot="10800000" lIns="0" tIns="0" rIns="0" bIns="0">
            <a:spAutoFit/>
          </a:bodyPr>
          <a:lstStyle/>
          <a:p>
            <a:endParaRPr lang="ru-RU" dirty="0"/>
          </a:p>
        </p:txBody>
      </p:sp>
      <p:sp>
        <p:nvSpPr>
          <p:cNvPr id="147512" name="object 59"/>
          <p:cNvSpPr>
            <a:spLocks noChangeArrowheads="1"/>
          </p:cNvSpPr>
          <p:nvPr/>
        </p:nvSpPr>
        <p:spPr bwMode="auto">
          <a:xfrm>
            <a:off x="8786813" y="6321427"/>
            <a:ext cx="357187"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latin typeface="Calibri" pitchFamily="34" charset="0"/>
            </a:endParaRPr>
          </a:p>
        </p:txBody>
      </p:sp>
      <p:sp>
        <p:nvSpPr>
          <p:cNvPr id="147513" name="Rectangle 68"/>
          <p:cNvSpPr>
            <a:spLocks noChangeArrowheads="1"/>
          </p:cNvSpPr>
          <p:nvPr/>
        </p:nvSpPr>
        <p:spPr bwMode="auto">
          <a:xfrm>
            <a:off x="184207" y="5186733"/>
            <a:ext cx="3857652" cy="1261884"/>
          </a:xfrm>
          <a:prstGeom prst="rect">
            <a:avLst/>
          </a:prstGeom>
          <a:noFill/>
          <a:ln w="9525" algn="ctr">
            <a:noFill/>
            <a:miter lim="800000"/>
            <a:headEnd/>
            <a:tailEnd/>
          </a:ln>
        </p:spPr>
        <p:txBody>
          <a:bodyPr wrap="square" lIns="0" tIns="0" rIns="0" bIns="0">
            <a:spAutoFit/>
          </a:bodyPr>
          <a:lstStyle/>
          <a:p>
            <a:pPr>
              <a:buFontTx/>
              <a:buChar char="•"/>
            </a:pPr>
            <a:r>
              <a:rPr lang="ru-RU" sz="1600" dirty="0">
                <a:latin typeface="Times New Roman" pitchFamily="18" charset="0"/>
              </a:rPr>
              <a:t>в муниципальных дошкольных </a:t>
            </a:r>
          </a:p>
          <a:p>
            <a:r>
              <a:rPr lang="ru-RU" sz="1600" dirty="0">
                <a:latin typeface="Times New Roman" pitchFamily="18" charset="0"/>
              </a:rPr>
              <a:t>организациях – </a:t>
            </a:r>
            <a:r>
              <a:rPr lang="ru-RU" sz="1600" dirty="0" smtClean="0"/>
              <a:t>52 481,1 </a:t>
            </a:r>
            <a:r>
              <a:rPr lang="ru-RU" sz="1600" dirty="0" smtClean="0">
                <a:latin typeface="Times New Roman" pitchFamily="18" charset="0"/>
              </a:rPr>
              <a:t>тыс. рублей</a:t>
            </a:r>
            <a:r>
              <a:rPr lang="ru-RU" sz="1600" dirty="0">
                <a:latin typeface="Times New Roman" pitchFamily="18" charset="0"/>
              </a:rPr>
              <a:t>,</a:t>
            </a:r>
          </a:p>
          <a:p>
            <a:pPr>
              <a:buFontTx/>
              <a:buChar char="•"/>
            </a:pPr>
            <a:r>
              <a:rPr lang="ru-RU" sz="1600" dirty="0">
                <a:latin typeface="Times New Roman" pitchFamily="18" charset="0"/>
              </a:rPr>
              <a:t>в муниципальных </a:t>
            </a:r>
          </a:p>
          <a:p>
            <a:r>
              <a:rPr lang="ru-RU" sz="1600" dirty="0">
                <a:latin typeface="Times New Roman" pitchFamily="18" charset="0"/>
              </a:rPr>
              <a:t>общеобразовательных</a:t>
            </a:r>
          </a:p>
          <a:p>
            <a:r>
              <a:rPr lang="ru-RU" sz="1600" dirty="0">
                <a:latin typeface="Times New Roman" pitchFamily="18" charset="0"/>
              </a:rPr>
              <a:t>организациях </a:t>
            </a:r>
            <a:r>
              <a:rPr lang="ru-RU" sz="1600" dirty="0" smtClean="0">
                <a:latin typeface="Times New Roman" pitchFamily="18" charset="0"/>
              </a:rPr>
              <a:t>– </a:t>
            </a:r>
            <a:r>
              <a:rPr lang="ru-RU" sz="1600" dirty="0" smtClean="0"/>
              <a:t>104 958,6</a:t>
            </a:r>
            <a:r>
              <a:rPr lang="ru-RU" sz="1600" b="1" dirty="0" smtClean="0"/>
              <a:t> </a:t>
            </a:r>
            <a:r>
              <a:rPr lang="ru-RU" sz="1600" dirty="0" smtClean="0">
                <a:latin typeface="Times New Roman" pitchFamily="18" charset="0"/>
              </a:rPr>
              <a:t>тыс. рублей</a:t>
            </a:r>
            <a:r>
              <a:rPr lang="ru-RU" sz="1600" dirty="0">
                <a:latin typeface="Times New Roman" pitchFamily="18" charset="0"/>
              </a:rPr>
              <a:t>.</a:t>
            </a:r>
          </a:p>
        </p:txBody>
      </p:sp>
      <p:sp>
        <p:nvSpPr>
          <p:cNvPr id="19" name="Прямоугольник 18"/>
          <p:cNvSpPr/>
          <p:nvPr/>
        </p:nvSpPr>
        <p:spPr>
          <a:xfrm>
            <a:off x="112769" y="4817401"/>
            <a:ext cx="3929090" cy="369332"/>
          </a:xfrm>
          <a:prstGeom prst="rect">
            <a:avLst/>
          </a:prstGeom>
        </p:spPr>
        <p:txBody>
          <a:bodyPr wrap="square">
            <a:spAutoFit/>
          </a:bodyPr>
          <a:lstStyle/>
          <a:p>
            <a:pPr marL="12700" algn="just"/>
            <a:r>
              <a:rPr lang="ru-RU" b="1" dirty="0" smtClean="0">
                <a:latin typeface="Times New Roman" pitchFamily="18" charset="0"/>
                <a:cs typeface="Times New Roman" pitchFamily="18" charset="0"/>
              </a:rPr>
              <a:t>Расходы:</a:t>
            </a:r>
          </a:p>
        </p:txBody>
      </p:sp>
      <p:graphicFrame>
        <p:nvGraphicFramePr>
          <p:cNvPr id="2" name="Таблица 1"/>
          <p:cNvGraphicFramePr>
            <a:graphicFrameLocks noGrp="1"/>
          </p:cNvGraphicFramePr>
          <p:nvPr>
            <p:extLst>
              <p:ext uri="{D42A27DB-BD31-4B8C-83A1-F6EECF244321}">
                <p14:modId xmlns:p14="http://schemas.microsoft.com/office/powerpoint/2010/main" val="49412422"/>
              </p:ext>
            </p:extLst>
          </p:nvPr>
        </p:nvGraphicFramePr>
        <p:xfrm>
          <a:off x="4175095" y="908720"/>
          <a:ext cx="4787060" cy="5753915"/>
        </p:xfrm>
        <a:graphic>
          <a:graphicData uri="http://schemas.openxmlformats.org/drawingml/2006/table">
            <a:tbl>
              <a:tblPr>
                <a:tableStyleId>{5C22544A-7EE6-4342-B048-85BDC9FD1C3A}</a:tableStyleId>
              </a:tblPr>
              <a:tblGrid>
                <a:gridCol w="2667875"/>
                <a:gridCol w="367983"/>
                <a:gridCol w="420551"/>
                <a:gridCol w="473120"/>
                <a:gridCol w="473120"/>
                <a:gridCol w="384411"/>
              </a:tblGrid>
              <a:tr h="244138">
                <a:tc rowSpan="2">
                  <a:txBody>
                    <a:bodyPr/>
                    <a:lstStyle/>
                    <a:p>
                      <a:pPr algn="ctr" fontAlgn="ctr"/>
                      <a:r>
                        <a:rPr lang="ru-RU" sz="1200" u="none" strike="noStrike" dirty="0">
                          <a:effectLst/>
                          <a:latin typeface="Arial Narrow" panose="020B0606020202030204" pitchFamily="34" charset="0"/>
                        </a:rPr>
                        <a:t>Наименование индикатора/ непосредственного результата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200" u="none" strike="noStrike" dirty="0">
                          <a:effectLst/>
                          <a:latin typeface="Arial Narrow" panose="020B0606020202030204" pitchFamily="34" charset="0"/>
                        </a:rPr>
                        <a:t>Ед. изм.</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ru-RU" sz="1200" u="none" strike="noStrike">
                          <a:effectLst/>
                          <a:latin typeface="Arial Narrow" panose="020B0606020202030204" pitchFamily="34" charset="0"/>
                        </a:rPr>
                        <a:t>Период</a:t>
                      </a:r>
                      <a:endParaRPr lang="ru-RU" sz="1200" b="0" i="0" u="none" strike="noStrike">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428284">
                <a:tc vMerge="1">
                  <a:txBody>
                    <a:bodyPr/>
                    <a:lstStyle/>
                    <a:p>
                      <a:endParaRPr lang="ru-RU"/>
                    </a:p>
                  </a:txBody>
                  <a:tcPr/>
                </a:tc>
                <a:tc vMerge="1">
                  <a:txBody>
                    <a:bodyPr/>
                    <a:lstStyle/>
                    <a:p>
                      <a:endParaRPr lang="ru-RU"/>
                    </a:p>
                  </a:txBody>
                  <a:tcPr/>
                </a:tc>
                <a:tc>
                  <a:txBody>
                    <a:bodyPr/>
                    <a:lstStyle/>
                    <a:p>
                      <a:pPr algn="ctr" fontAlgn="ctr"/>
                      <a:r>
                        <a:rPr lang="ru-RU" sz="1200" u="none" strike="noStrike" dirty="0" smtClean="0">
                          <a:effectLst/>
                          <a:latin typeface="Arial Narrow" panose="020B0606020202030204" pitchFamily="34" charset="0"/>
                        </a:rPr>
                        <a:t>2021</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2022</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2023</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2024</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5789">
                <a:tc>
                  <a:txBody>
                    <a:bodyPr/>
                    <a:lstStyle/>
                    <a:p>
                      <a:pPr algn="just" fontAlgn="ctr"/>
                      <a:r>
                        <a:rPr lang="ru-RU" sz="1200" u="none" strike="noStrike" dirty="0">
                          <a:effectLst/>
                          <a:latin typeface="Arial Narrow" panose="020B0606020202030204" pitchFamily="34" charset="0"/>
                        </a:rPr>
                        <a:t>Удельный вес численности населения в возрасте 5-18 лет, охваченного образованием, в общей численности населения в возрасте 5-18 лет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8908">
                <a:tc>
                  <a:txBody>
                    <a:bodyPr/>
                    <a:lstStyle/>
                    <a:p>
                      <a:pPr algn="l" fontAlgn="ctr"/>
                      <a:r>
                        <a:rPr lang="ru-RU" sz="1200" u="none" strike="noStrike" dirty="0">
                          <a:effectLst/>
                          <a:latin typeface="Arial Narrow" panose="020B0606020202030204" pitchFamily="34" charset="0"/>
                        </a:rPr>
                        <a:t>Охват детей в возрасте 5-18 лет дополнительными образовательными программами (удельный вес численности детей, получающих услуги дополнительного образования, в общей численности детей в возрасте 5-18 лет)</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4935">
                <a:tc>
                  <a:txBody>
                    <a:bodyPr/>
                    <a:lstStyle/>
                    <a:p>
                      <a:pPr algn="l" fontAlgn="ctr"/>
                      <a:r>
                        <a:rPr lang="ru-RU" sz="1200" u="none" strike="noStrike" dirty="0">
                          <a:effectLst/>
                          <a:latin typeface="Arial Narrow" panose="020B0606020202030204" pitchFamily="34" charset="0"/>
                        </a:rPr>
                        <a:t>Охват организованными формами отдыха и оздоровления детей школьного возраста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8826">
                <a:tc>
                  <a:txBody>
                    <a:bodyPr/>
                    <a:lstStyle/>
                    <a:p>
                      <a:pPr algn="l" fontAlgn="ctr"/>
                      <a:r>
                        <a:rPr lang="ru-RU" sz="1200" kern="1200" dirty="0" smtClean="0">
                          <a:solidFill>
                            <a:schemeClr val="dk1"/>
                          </a:solidFill>
                          <a:effectLst/>
                          <a:latin typeface="Arial Narrow" panose="020B0606020202030204" pitchFamily="34" charset="0"/>
                          <a:ea typeface="+mn-ea"/>
                          <a:cs typeface="+mn-cs"/>
                        </a:rPr>
                        <a:t>Доля аттестованных руководящих и педагогических работников в общей численности руководящих и педагогических работников, подлежащих аттестации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8826">
                <a:tc>
                  <a:txBody>
                    <a:bodyPr/>
                    <a:lstStyle/>
                    <a:p>
                      <a:pPr algn="l" fontAlgn="ctr"/>
                      <a:r>
                        <a:rPr lang="ru-RU" sz="1200" kern="1200" dirty="0" smtClean="0">
                          <a:solidFill>
                            <a:schemeClr val="dk1"/>
                          </a:solidFill>
                          <a:effectLst/>
                          <a:latin typeface="Arial Narrow" panose="020B0606020202030204" pitchFamily="34" charset="0"/>
                          <a:ea typeface="+mn-ea"/>
                          <a:cs typeface="+mn-cs"/>
                        </a:rPr>
                        <a:t>Доля молодых людей,</a:t>
                      </a:r>
                      <a:r>
                        <a:rPr lang="ru-RU" sz="1800" kern="1200" dirty="0" smtClean="0">
                          <a:solidFill>
                            <a:schemeClr val="dk1"/>
                          </a:solidFill>
                          <a:effectLst/>
                          <a:latin typeface="+mn-lt"/>
                          <a:ea typeface="+mn-ea"/>
                          <a:cs typeface="+mn-cs"/>
                        </a:rPr>
                        <a:t> </a:t>
                      </a:r>
                      <a:r>
                        <a:rPr lang="ru-RU" sz="1200" kern="1200" dirty="0" smtClean="0">
                          <a:solidFill>
                            <a:schemeClr val="dk1"/>
                          </a:solidFill>
                          <a:effectLst/>
                          <a:latin typeface="Arial Narrow" panose="020B0606020202030204" pitchFamily="34" charset="0"/>
                          <a:ea typeface="+mn-ea"/>
                          <a:cs typeface="+mn-cs"/>
                        </a:rPr>
                        <a:t>участвующей в молодежных проектах, предлагаемых федеральными, региональными органами и органами местного самоуправления по работе с молодежью</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26644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8964488" cy="830997"/>
          </a:xfrm>
          <a:prstGeom prst="rect">
            <a:avLst/>
          </a:prstGeom>
        </p:spPr>
        <p:txBody>
          <a:bodyPr wrap="square">
            <a:spAutoFit/>
          </a:bodyPr>
          <a:lstStyle/>
          <a:p>
            <a:pPr algn="ct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p>
        </p:txBody>
      </p:sp>
      <p:sp>
        <p:nvSpPr>
          <p:cNvPr id="3" name="Прямоугольник 2"/>
          <p:cNvSpPr/>
          <p:nvPr/>
        </p:nvSpPr>
        <p:spPr>
          <a:xfrm>
            <a:off x="89756" y="1268760"/>
            <a:ext cx="8784976" cy="4801314"/>
          </a:xfrm>
          <a:prstGeom prst="rect">
            <a:avLst/>
          </a:prstGeom>
        </p:spPr>
        <p:txBody>
          <a:bodyPr wrap="square">
            <a:spAutoFit/>
          </a:bodyPr>
          <a:lstStyle/>
          <a:p>
            <a:pPr algn="just"/>
            <a:r>
              <a:rPr lang="ru-RU" b="1" dirty="0" smtClean="0"/>
              <a:t>Расходы </a:t>
            </a:r>
            <a:r>
              <a:rPr lang="ru-RU" b="1" dirty="0"/>
              <a:t>бюджета на условиях софинансирования:</a:t>
            </a:r>
          </a:p>
          <a:p>
            <a:pPr algn="just"/>
            <a:r>
              <a:rPr lang="ru-RU" dirty="0"/>
              <a:t>Субсидии на капитальный ремонт образовательных организаций Нижегородской области на 2022 год – 9 995,0 тыс. рублей, из них софинансирование из районного бюджета 499,8 тыс. руб</a:t>
            </a:r>
            <a:r>
              <a:rPr lang="ru-RU" dirty="0" smtClean="0"/>
              <a:t>. Запланирован ремонт фасада д/с «Солнышко» и ремонт крыши Большесодомовской школы.</a:t>
            </a:r>
            <a:endParaRPr lang="ru-RU" dirty="0"/>
          </a:p>
          <a:p>
            <a:pPr algn="just"/>
            <a:r>
              <a:rPr lang="ru-RU" dirty="0"/>
              <a:t> </a:t>
            </a:r>
          </a:p>
          <a:p>
            <a:pPr algn="just"/>
            <a:r>
              <a:rPr lang="ru-RU" dirty="0"/>
              <a:t>Субсидии на дополнительное финансовое обеспечение мероприятий по организации бесплатного горячего питания обучающихся, получающих начальное общее образование в муниципальных образовательных организациях Нижегородской области на 2022 год – 1171,0 тыс. рублей, из них софинансирование из районного бюджета 167,4 тыс. руб.</a:t>
            </a:r>
          </a:p>
          <a:p>
            <a:pPr algn="just"/>
            <a:r>
              <a:rPr lang="ru-RU" dirty="0"/>
              <a:t> </a:t>
            </a:r>
          </a:p>
          <a:p>
            <a:pPr algn="just"/>
            <a:r>
              <a:rPr lang="ru-RU" dirty="0"/>
              <a:t>Субсидии на организацию бесплатного горячего питания обучающихся, получающих начальное общее образование в муниципальных образовательных организациях Нижегородской области, за счет средств областного бюджета на 2022 год – 3 565,0 тыс. рублей, из них софинансирование из районного бюджета 219,5 тыс. руб.</a:t>
            </a:r>
          </a:p>
        </p:txBody>
      </p:sp>
    </p:spTree>
    <p:extLst>
      <p:ext uri="{BB962C8B-B14F-4D97-AF65-F5344CB8AC3E}">
        <p14:creationId xmlns:p14="http://schemas.microsoft.com/office/powerpoint/2010/main" val="8607079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2905"/>
            <a:ext cx="9144000" cy="813807"/>
          </a:xfrm>
        </p:spPr>
        <p:txBody>
          <a:bodyPr>
            <a:noAutofit/>
          </a:body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физической культуры и спорта </a:t>
            </a:r>
            <a:r>
              <a:rPr lang="ru-RU" sz="2000" b="1" dirty="0" smtClean="0">
                <a:solidFill>
                  <a:schemeClr val="bg1"/>
                </a:solidFill>
                <a:latin typeface="Arial" pitchFamily="34" charset="0"/>
                <a:cs typeface="Arial" pitchFamily="34" charset="0"/>
              </a:rPr>
              <a:t>в Тонкинском муниципальном районе Нижегородской области».</a:t>
            </a:r>
            <a:endParaRPr lang="ru-RU" sz="2000" dirty="0">
              <a:solidFill>
                <a:schemeClr val="bg1"/>
              </a:solidFill>
              <a:latin typeface="Arial" pitchFamily="34" charset="0"/>
              <a:cs typeface="Arial" pitchFamily="34" charset="0"/>
            </a:endParaRPr>
          </a:p>
        </p:txBody>
      </p:sp>
      <p:sp>
        <p:nvSpPr>
          <p:cNvPr id="3074" name="Rectangle 2"/>
          <p:cNvSpPr>
            <a:spLocks noChangeArrowheads="1"/>
          </p:cNvSpPr>
          <p:nvPr/>
        </p:nvSpPr>
        <p:spPr bwMode="auto">
          <a:xfrm>
            <a:off x="642911" y="4000504"/>
            <a:ext cx="828680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7200" fontAlgn="base">
              <a:spcBef>
                <a:spcPct val="0"/>
              </a:spcBef>
              <a:spcAft>
                <a:spcPct val="0"/>
              </a:spcAft>
            </a:pPr>
            <a:endParaRPr kumimoji="0" lang="ru-RU" sz="1800" b="0" i="0" u="none" strike="noStrike" cap="none" normalizeH="0" baseline="0" dirty="0" smtClean="0">
              <a:ln>
                <a:noFill/>
              </a:ln>
              <a:solidFill>
                <a:schemeClr val="tx1"/>
              </a:solidFill>
              <a:effectLst/>
              <a:latin typeface="Arial" pitchFamily="34" charset="0"/>
            </a:endParaRPr>
          </a:p>
        </p:txBody>
      </p:sp>
      <p:sp>
        <p:nvSpPr>
          <p:cNvPr id="9" name="Прямоугольник 8"/>
          <p:cNvSpPr/>
          <p:nvPr/>
        </p:nvSpPr>
        <p:spPr>
          <a:xfrm>
            <a:off x="500035" y="4000506"/>
            <a:ext cx="8072495" cy="584775"/>
          </a:xfrm>
          <a:prstGeom prst="rect">
            <a:avLst/>
          </a:prstGeom>
        </p:spPr>
        <p:txBody>
          <a:bodyPr wrap="square">
            <a:spAutoFit/>
          </a:bodyPr>
          <a:lstStyle/>
          <a:p>
            <a:pPr algn="ctr"/>
            <a:r>
              <a:rPr lang="ru-RU" sz="1600" b="1" dirty="0" smtClean="0">
                <a:latin typeface="Times New Roman" pitchFamily="18" charset="0"/>
                <a:cs typeface="Times New Roman" pitchFamily="18" charset="0"/>
              </a:rPr>
              <a:t>Индикаторы достижения цели и показатели непосредственных результатов муниципальной программы</a:t>
            </a:r>
            <a:endParaRPr lang="ru-RU" sz="1600" b="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506704" y="1196752"/>
            <a:ext cx="4573743" cy="2803752"/>
          </a:xfrm>
        </p:spPr>
        <p:txBody>
          <a:bodyPr>
            <a:normAutofit fontScale="25000" lnSpcReduction="20000"/>
          </a:bodyPr>
          <a:lstStyle/>
          <a:p>
            <a:r>
              <a:rPr lang="ru-RU" sz="5600" b="1" dirty="0" smtClean="0">
                <a:solidFill>
                  <a:schemeClr val="tx1"/>
                </a:solidFill>
                <a:latin typeface="Times New Roman" pitchFamily="18" charset="0"/>
                <a:cs typeface="Times New Roman" pitchFamily="18" charset="0"/>
              </a:rPr>
              <a:t>Утверждена: </a:t>
            </a:r>
          </a:p>
          <a:p>
            <a:r>
              <a:rPr lang="ru-RU" sz="5600" dirty="0">
                <a:solidFill>
                  <a:schemeClr val="tx1"/>
                </a:solidFill>
                <a:latin typeface="Times New Roman" pitchFamily="18" charset="0"/>
                <a:cs typeface="Times New Roman" pitchFamily="18" charset="0"/>
              </a:rPr>
              <a:t>постановлением </a:t>
            </a:r>
            <a:r>
              <a:rPr lang="ru-RU" sz="5600" dirty="0" smtClean="0">
                <a:solidFill>
                  <a:schemeClr val="tx1"/>
                </a:solidFill>
                <a:latin typeface="Times New Roman" pitchFamily="18" charset="0"/>
                <a:cs typeface="Times New Roman" pitchFamily="18" charset="0"/>
              </a:rPr>
              <a:t>администрации Тонкинского муниципального района </a:t>
            </a:r>
            <a:r>
              <a:rPr lang="ru-RU" sz="5600" dirty="0">
                <a:solidFill>
                  <a:schemeClr val="tx1"/>
                </a:solidFill>
                <a:latin typeface="Times New Roman" pitchFamily="18" charset="0"/>
                <a:cs typeface="Times New Roman" pitchFamily="18" charset="0"/>
              </a:rPr>
              <a:t>Нижегородской области от </a:t>
            </a:r>
            <a:r>
              <a:rPr lang="ru-RU" sz="5600" dirty="0" smtClean="0">
                <a:solidFill>
                  <a:schemeClr val="tx1"/>
                </a:solidFill>
                <a:latin typeface="Times New Roman" pitchFamily="18" charset="0"/>
                <a:cs typeface="Times New Roman" pitchFamily="18" charset="0"/>
              </a:rPr>
              <a:t>112.08.2020 </a:t>
            </a:r>
            <a:r>
              <a:rPr lang="ru-RU" sz="5600" dirty="0">
                <a:solidFill>
                  <a:schemeClr val="tx1"/>
                </a:solidFill>
                <a:latin typeface="Times New Roman" pitchFamily="18" charset="0"/>
                <a:cs typeface="Times New Roman" pitchFamily="18" charset="0"/>
              </a:rPr>
              <a:t>года  </a:t>
            </a:r>
            <a:r>
              <a:rPr lang="ru-RU" sz="5600" dirty="0" smtClean="0">
                <a:solidFill>
                  <a:schemeClr val="tx1"/>
                </a:solidFill>
                <a:latin typeface="Times New Roman" pitchFamily="18" charset="0"/>
                <a:cs typeface="Times New Roman" pitchFamily="18" charset="0"/>
              </a:rPr>
              <a:t>№ 424 </a:t>
            </a:r>
            <a:r>
              <a:rPr lang="ru-RU" sz="5600" dirty="0">
                <a:solidFill>
                  <a:schemeClr val="tx1"/>
                </a:solidFill>
                <a:latin typeface="Times New Roman" pitchFamily="18" charset="0"/>
                <a:cs typeface="Times New Roman" pitchFamily="18" charset="0"/>
              </a:rPr>
              <a:t>"Об утверждении муниципальной программы «Развитие физической культуры и спорта в Тонкинском муниципальном районе Нижегородской </a:t>
            </a:r>
            <a:r>
              <a:rPr lang="ru-RU" sz="5600" dirty="0" smtClean="0">
                <a:solidFill>
                  <a:schemeClr val="tx1"/>
                </a:solidFill>
                <a:latin typeface="Times New Roman" pitchFamily="18" charset="0"/>
                <a:cs typeface="Times New Roman" pitchFamily="18" charset="0"/>
              </a:rPr>
              <a:t>области».</a:t>
            </a:r>
          </a:p>
          <a:p>
            <a:r>
              <a:rPr lang="ru-RU" sz="5600" b="1" dirty="0" smtClean="0">
                <a:solidFill>
                  <a:schemeClr val="tx1"/>
                </a:solidFill>
                <a:latin typeface="Times New Roman" pitchFamily="18" charset="0"/>
                <a:cs typeface="Times New Roman" pitchFamily="18" charset="0"/>
              </a:rPr>
              <a:t>Цель </a:t>
            </a:r>
          </a:p>
          <a:p>
            <a:r>
              <a:rPr lang="ru-RU" sz="5600" dirty="0">
                <a:solidFill>
                  <a:schemeClr val="tx1"/>
                </a:solidFill>
                <a:latin typeface="Times New Roman" pitchFamily="18" charset="0"/>
                <a:cs typeface="Times New Roman" pitchFamily="18" charset="0"/>
              </a:rPr>
              <a:t>создание условий для занятий физической культурой и спортом населению Тонкинского муниципального района Нижегородской области.</a:t>
            </a:r>
          </a:p>
          <a:p>
            <a:r>
              <a:rPr lang="ru-RU" sz="5600" b="1" dirty="0" smtClean="0">
                <a:solidFill>
                  <a:schemeClr val="tx1"/>
                </a:solidFill>
                <a:latin typeface="Times New Roman" pitchFamily="18" charset="0"/>
                <a:cs typeface="Times New Roman" pitchFamily="18" charset="0"/>
              </a:rPr>
              <a:t>Муниципальный заказчик-координатор программы </a:t>
            </a:r>
          </a:p>
          <a:p>
            <a:r>
              <a:rPr lang="ru-RU" sz="5600" dirty="0" smtClean="0">
                <a:solidFill>
                  <a:schemeClr val="tx1"/>
                </a:solidFill>
                <a:latin typeface="Times New Roman" pitchFamily="18" charset="0"/>
                <a:cs typeface="Times New Roman" pitchFamily="18" charset="0"/>
              </a:rPr>
              <a:t>  Администрация Тонкинского муниципального района Нижегородской области.</a:t>
            </a:r>
          </a:p>
          <a:p>
            <a:pPr marL="646113" indent="-633413">
              <a:lnSpc>
                <a:spcPts val="1438"/>
              </a:lnSpc>
            </a:pPr>
            <a:endParaRPr lang="ru-RU" sz="43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endParaRPr lang="ru-RU" dirty="0" smtClean="0">
              <a:solidFill>
                <a:srgbClr val="17594E"/>
              </a:solidFill>
              <a:latin typeface="Times New Roman" pitchFamily="18" charset="0"/>
              <a:cs typeface="Times New Roman" pitchFamily="18" charset="0"/>
            </a:endParaRPr>
          </a:p>
          <a:p>
            <a:endParaRPr lang="ru-RU" dirty="0" smtClean="0">
              <a:solidFill>
                <a:srgbClr val="17594E"/>
              </a:solidFill>
              <a:latin typeface="Times New Roman" pitchFamily="18" charset="0"/>
              <a:cs typeface="Times New Roman" pitchFamily="18" charset="0"/>
            </a:endParaRPr>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596961494"/>
              </p:ext>
            </p:extLst>
          </p:nvPr>
        </p:nvGraphicFramePr>
        <p:xfrm>
          <a:off x="323529" y="4797152"/>
          <a:ext cx="8606191" cy="1229106"/>
        </p:xfrm>
        <a:graphic>
          <a:graphicData uri="http://schemas.openxmlformats.org/drawingml/2006/table">
            <a:tbl>
              <a:tblPr firstRow="1" firstCol="1" lastRow="1" lastCol="1" bandRow="1" bandCol="1">
                <a:tableStyleId>{5C22544A-7EE6-4342-B048-85BDC9FD1C3A}</a:tableStyleId>
              </a:tblPr>
              <a:tblGrid>
                <a:gridCol w="3601911"/>
                <a:gridCol w="983448"/>
                <a:gridCol w="927321"/>
                <a:gridCol w="947657"/>
                <a:gridCol w="1072927"/>
                <a:gridCol w="1072927"/>
              </a:tblGrid>
              <a:tr h="0">
                <a:tc rowSpan="2">
                  <a:txBody>
                    <a:bodyPr/>
                    <a:lstStyle/>
                    <a:p>
                      <a:pPr algn="ctr">
                        <a:lnSpc>
                          <a:spcPct val="115000"/>
                        </a:lnSpc>
                        <a:spcAft>
                          <a:spcPts val="1000"/>
                        </a:spcAft>
                      </a:pPr>
                      <a:r>
                        <a:rPr lang="ru-RU" sz="1400" dirty="0">
                          <a:effectLst/>
                        </a:rPr>
                        <a:t>Наименование показателя</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1000"/>
                        </a:spcAft>
                      </a:pPr>
                      <a:r>
                        <a:rPr lang="ru-RU" sz="1400">
                          <a:effectLst/>
                        </a:rPr>
                        <a:t>Значение показателей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0">
                <a:tc vMerge="1">
                  <a:txBody>
                    <a:bodyPr/>
                    <a:lstStyle/>
                    <a:p>
                      <a:endParaRPr lang="ru-RU"/>
                    </a:p>
                  </a:txBody>
                  <a:tcPr/>
                </a:tc>
                <a:tc>
                  <a:txBody>
                    <a:bodyPr/>
                    <a:lstStyle/>
                    <a:p>
                      <a:pPr algn="ctr">
                        <a:lnSpc>
                          <a:spcPct val="115000"/>
                        </a:lnSpc>
                        <a:spcAft>
                          <a:spcPts val="1000"/>
                        </a:spcAft>
                      </a:pPr>
                      <a:r>
                        <a:rPr lang="ru-RU" sz="1400" dirty="0" smtClean="0">
                          <a:effectLst/>
                        </a:rPr>
                        <a:t>2020</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2021</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2022</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2023</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2024</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15000"/>
                        </a:lnSpc>
                        <a:spcAft>
                          <a:spcPts val="1000"/>
                        </a:spcAft>
                      </a:pPr>
                      <a:r>
                        <a:rPr lang="ru-RU" sz="1400" dirty="0">
                          <a:effectLst/>
                        </a:rPr>
                        <a:t>1. Количество проводимых соревнований (штук</a:t>
                      </a:r>
                      <a:r>
                        <a:rPr lang="ru-RU" sz="1400" u="sng" dirty="0">
                          <a:effectLst/>
                        </a:rPr>
                        <a:t>)</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164</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168</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173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173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7650">
                <a:tc>
                  <a:txBody>
                    <a:bodyPr/>
                    <a:lstStyle/>
                    <a:p>
                      <a:pPr algn="just">
                        <a:lnSpc>
                          <a:spcPct val="115000"/>
                        </a:lnSpc>
                        <a:spcAft>
                          <a:spcPts val="1000"/>
                        </a:spcAft>
                      </a:pPr>
                      <a:r>
                        <a:rPr lang="ru-RU" sz="1400">
                          <a:effectLst/>
                        </a:rPr>
                        <a:t>2. Присвоение массовых разрядов</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42</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44</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 name="Picture 2" descr="Z:\Мои документы\Бюджет 2022\Проект районного бюджета\Бюджет для граждан\фотки для бюджета\турнир по футболу.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94" y="1412776"/>
            <a:ext cx="4334788" cy="195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25870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585901954"/>
              </p:ext>
            </p:extLst>
          </p:nvPr>
        </p:nvGraphicFramePr>
        <p:xfrm>
          <a:off x="107504" y="7887"/>
          <a:ext cx="8928992" cy="1008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261636637"/>
              </p:ext>
            </p:extLst>
          </p:nvPr>
        </p:nvGraphicFramePr>
        <p:xfrm>
          <a:off x="179511" y="980729"/>
          <a:ext cx="7993062" cy="5724970"/>
        </p:xfrm>
        <a:graphic>
          <a:graphicData uri="http://schemas.openxmlformats.org/drawingml/2006/table">
            <a:tbl>
              <a:tblPr>
                <a:tableStyleId>{5C22544A-7EE6-4342-B048-85BDC9FD1C3A}</a:tableStyleId>
              </a:tblPr>
              <a:tblGrid>
                <a:gridCol w="3312369"/>
                <a:gridCol w="620409"/>
                <a:gridCol w="738233"/>
                <a:gridCol w="590587"/>
                <a:gridCol w="590587"/>
                <a:gridCol w="590587"/>
                <a:gridCol w="738233"/>
                <a:gridCol w="812057"/>
              </a:tblGrid>
              <a:tr h="812706">
                <a:tc>
                  <a:txBody>
                    <a:bodyPr/>
                    <a:lstStyle/>
                    <a:p>
                      <a:pPr algn="ctr" fontAlgn="ctr"/>
                      <a:r>
                        <a:rPr lang="ru-RU" sz="1100" u="none" strike="noStrike" dirty="0">
                          <a:effectLst/>
                          <a:latin typeface="Arial Narrow" panose="020B0606020202030204" pitchFamily="34" charset="0"/>
                        </a:rPr>
                        <a:t>Наименование </a:t>
                      </a:r>
                      <a:r>
                        <a:rPr lang="ru-RU" sz="1100" u="none" strike="noStrike" dirty="0" smtClean="0">
                          <a:effectLst/>
                          <a:latin typeface="Arial Narrow" panose="020B0606020202030204" pitchFamily="34" charset="0"/>
                        </a:rPr>
                        <a:t>расходов</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Первоначальный 2021</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Уточненный план на 01.11.2021</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2022</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2023</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2024</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2022 к первоначальному бюджету 2021</a:t>
                      </a:r>
                      <a:endParaRPr lang="ru-RU" sz="1100" b="0" i="0" u="none" strike="noStrike">
                        <a:solidFill>
                          <a:srgbClr val="000000"/>
                        </a:solidFill>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уточненному плану 2021</a:t>
                      </a:r>
                      <a:endParaRPr lang="ru-RU" sz="1100" b="0" i="0" u="none" strike="noStrike" dirty="0">
                        <a:solidFill>
                          <a:srgbClr val="000000"/>
                        </a:solidFill>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148">
                <a:tc>
                  <a:txBody>
                    <a:bodyPr/>
                    <a:lstStyle/>
                    <a:p>
                      <a:pPr algn="l" fontAlgn="b"/>
                      <a:r>
                        <a:rPr lang="ru-RU" sz="1100" u="none" strike="noStrike">
                          <a:effectLst/>
                          <a:latin typeface="Arial Narrow" panose="020B0606020202030204" pitchFamily="34" charset="0"/>
                        </a:rPr>
                        <a:t> </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3 200.0</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3 733.7</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3 449.9</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3 449.9</a:t>
                      </a:r>
                      <a:endParaRPr lang="ru-RU" sz="1100" b="1"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4 738.9</a:t>
                      </a:r>
                      <a:endParaRPr lang="ru-RU" sz="1100" b="1"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107.8</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92.4</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3490">
                <a:tc>
                  <a:txBody>
                    <a:bodyPr/>
                    <a:lstStyle/>
                    <a:p>
                      <a:pPr algn="l" fontAlgn="ctr"/>
                      <a:r>
                        <a:rPr lang="ru-RU" sz="1100" u="none" strike="noStrike">
                          <a:effectLst/>
                          <a:latin typeface="Arial Narrow" panose="020B0606020202030204" pitchFamily="34" charset="0"/>
                        </a:rPr>
                        <a:t>Обеспечение выполнения муниципального задания по организации и проведению официальных физкультурных (физкультурно - оздоровительных мероприятий)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2 865.0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2 766.0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3 094.9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3 094.9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3 094.9</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108.0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111.9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7">
                <a:tc>
                  <a:txBody>
                    <a:bodyPr/>
                    <a:lstStyle/>
                    <a:p>
                      <a:pPr algn="l" fontAlgn="ctr"/>
                      <a:r>
                        <a:rPr lang="ru-RU" sz="1100" u="none" strike="noStrike">
                          <a:effectLst/>
                          <a:latin typeface="Arial Narrow" panose="020B0606020202030204" pitchFamily="34" charset="0"/>
                        </a:rPr>
                        <a:t>Обеспечение выполнения муниципального задания на организацию и проведение официальных спортивных мероприятий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101.7</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101.7</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3490">
                <a:tc>
                  <a:txBody>
                    <a:bodyPr/>
                    <a:lstStyle/>
                    <a:p>
                      <a:pPr algn="l" fontAlgn="ctr"/>
                      <a:r>
                        <a:rPr lang="ru-RU" sz="1100" u="none" strike="noStrike" dirty="0">
                          <a:effectLst/>
                          <a:latin typeface="Arial Narrow" panose="020B0606020202030204" pitchFamily="34" charset="0"/>
                        </a:rPr>
                        <a:t>Обеспечение выполнения муниципального задания по проведению тестирования выполнения нормативов испытаний (тестов) комплекса ГТО</a:t>
                      </a:r>
                      <a:endParaRPr lang="ru-RU" sz="1100" b="0"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325">
                <a:tc>
                  <a:txBody>
                    <a:bodyPr/>
                    <a:lstStyle/>
                    <a:p>
                      <a:pPr algn="l" fontAlgn="ctr"/>
                      <a:r>
                        <a:rPr lang="ru-RU" sz="1100" u="none" strike="noStrike">
                          <a:effectLst/>
                          <a:latin typeface="Arial Narrow" panose="020B0606020202030204" pitchFamily="34" charset="0"/>
                        </a:rPr>
                        <a:t>Укрепление материально-технической базы, текущие и капитальные ремонты, обновление автопарка</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84.6</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744">
                <a:tc>
                  <a:txBody>
                    <a:bodyPr/>
                    <a:lstStyle/>
                    <a:p>
                      <a:pPr algn="l" fontAlgn="ctr"/>
                      <a:r>
                        <a:rPr lang="ru-RU" sz="1100" u="none" strike="noStrike">
                          <a:effectLst/>
                          <a:latin typeface="Arial Narrow" panose="020B0606020202030204" pitchFamily="34" charset="0"/>
                        </a:rPr>
                        <a:t>Укрепление материально-технической базы из фонда поддержки территорий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64.1</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9427">
                <a:tc>
                  <a:txBody>
                    <a:bodyPr/>
                    <a:lstStyle/>
                    <a:p>
                      <a:pPr algn="l" fontAlgn="ctr"/>
                      <a:r>
                        <a:rPr lang="ru-RU" sz="1100" u="none" strike="noStrike">
                          <a:effectLst/>
                          <a:latin typeface="Arial Narrow" panose="020B0606020202030204" pitchFamily="34" charset="0"/>
                        </a:rPr>
                        <a:t>Субсидия на реализацию социально значимых мероприятий в рамках решения вопросов местного значения в 2021 году</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484.0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63">
                <a:tc>
                  <a:txBody>
                    <a:bodyPr/>
                    <a:lstStyle/>
                    <a:p>
                      <a:pPr algn="l" fontAlgn="ctr"/>
                      <a:r>
                        <a:rPr lang="ru-RU" sz="1100" u="none" strike="noStrike">
                          <a:effectLst/>
                          <a:latin typeface="Arial Narrow" panose="020B0606020202030204" pitchFamily="34" charset="0"/>
                        </a:rPr>
                        <a:t>Противопожарные мероприятия</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325">
                <a:tc>
                  <a:txBody>
                    <a:bodyPr/>
                    <a:lstStyle/>
                    <a:p>
                      <a:pPr algn="l" fontAlgn="ctr"/>
                      <a:r>
                        <a:rPr lang="ru-RU" sz="1100" u="none" strike="noStrike">
                          <a:effectLst/>
                          <a:latin typeface="Arial Narrow" panose="020B0606020202030204" pitchFamily="34" charset="0"/>
                        </a:rPr>
                        <a:t>Субсидии на приобретение автобусов для муниципальных учреждений физической культуры и спорта</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1 289.0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7">
                <a:tc>
                  <a:txBody>
                    <a:bodyPr/>
                    <a:lstStyle/>
                    <a:p>
                      <a:pPr algn="l" fontAlgn="ctr"/>
                      <a:r>
                        <a:rPr lang="ru-RU" sz="1100" u="none" strike="noStrike">
                          <a:effectLst/>
                          <a:latin typeface="Arial Narrow" panose="020B0606020202030204" pitchFamily="34" charset="0"/>
                        </a:rPr>
                        <a:t>Организация мероприятий для вовлечение граждан старшего возраста в систематическое занятие физической культурой и спортом</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703459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67" y="16099"/>
            <a:ext cx="9053984" cy="748605"/>
          </a:xfrm>
        </p:spPr>
        <p:txBody>
          <a:bodyPr>
            <a:noAutofit/>
          </a:bodyPr>
          <a:lstStyle/>
          <a:p>
            <a:r>
              <a:rPr lang="ru-RU" sz="2000" b="1" dirty="0" smtClean="0">
                <a:solidFill>
                  <a:schemeClr val="bg1"/>
                </a:solidFill>
                <a:latin typeface="Arial" panose="020B0604020202020204" pitchFamily="34" charset="0"/>
                <a:cs typeface="Arial" pitchFamily="34" charset="0"/>
              </a:rPr>
              <a:t>МП </a:t>
            </a:r>
            <a:r>
              <a:rPr lang="ru-RU" sz="2000" b="1" dirty="0">
                <a:solidFill>
                  <a:schemeClr val="bg1"/>
                </a:solidFill>
                <a:latin typeface="Arial" pitchFamily="34" charset="0"/>
                <a:cs typeface="Arial" pitchFamily="34" charset="0"/>
              </a:rPr>
              <a:t>"Обеспечение населения Тонкинского муниципального района </a:t>
            </a:r>
            <a:r>
              <a:rPr lang="ru-RU" sz="2000" b="1" dirty="0" smtClean="0">
                <a:solidFill>
                  <a:schemeClr val="bg1"/>
                </a:solidFill>
                <a:latin typeface="Arial" pitchFamily="34" charset="0"/>
                <a:cs typeface="Arial" pitchFamily="34" charset="0"/>
              </a:rPr>
              <a:t>доступным </a:t>
            </a:r>
            <a:r>
              <a:rPr lang="ru-RU" sz="2000" b="1" dirty="0">
                <a:solidFill>
                  <a:schemeClr val="bg1"/>
                </a:solidFill>
                <a:latin typeface="Arial" pitchFamily="34" charset="0"/>
                <a:cs typeface="Arial" pitchFamily="34" charset="0"/>
              </a:rPr>
              <a:t>и комфортным </a:t>
            </a:r>
            <a:r>
              <a:rPr lang="ru-RU" sz="2000" b="1" dirty="0" smtClean="0">
                <a:solidFill>
                  <a:schemeClr val="bg1"/>
                </a:solidFill>
                <a:latin typeface="Arial" pitchFamily="34" charset="0"/>
                <a:cs typeface="Arial" pitchFamily="34" charset="0"/>
              </a:rPr>
              <a:t>жильем»</a:t>
            </a:r>
            <a:endParaRPr lang="ru-RU" sz="2000" dirty="0">
              <a:solidFill>
                <a:schemeClr val="bg1"/>
              </a:solidFill>
              <a:latin typeface="Arial" pitchFamily="34" charset="0"/>
              <a:cs typeface="Arial" pitchFamily="34" charset="0"/>
            </a:endParaRPr>
          </a:p>
        </p:txBody>
      </p:sp>
      <p:sp>
        <p:nvSpPr>
          <p:cNvPr id="3" name="Прямоугольник 2"/>
          <p:cNvSpPr/>
          <p:nvPr/>
        </p:nvSpPr>
        <p:spPr>
          <a:xfrm>
            <a:off x="4622517" y="2007208"/>
            <a:ext cx="4501733" cy="4524315"/>
          </a:xfrm>
          <a:prstGeom prst="rect">
            <a:avLst/>
          </a:prstGeom>
        </p:spPr>
        <p:txBody>
          <a:bodyPr wrap="square">
            <a:spAutoFit/>
          </a:bodyPr>
          <a:lstStyle/>
          <a:p>
            <a:pPr algn="ctr"/>
            <a:r>
              <a:rPr lang="ru-RU" sz="1600" b="1" dirty="0" smtClean="0">
                <a:latin typeface="Times New Roman" pitchFamily="18" charset="0"/>
                <a:cs typeface="Times New Roman" pitchFamily="18" charset="0"/>
              </a:rPr>
              <a:t>Цель </a:t>
            </a:r>
          </a:p>
          <a:p>
            <a:pPr algn="just"/>
            <a:r>
              <a:rPr lang="ru-RU" sz="1600" dirty="0" smtClean="0">
                <a:latin typeface="Times New Roman" pitchFamily="18" charset="0"/>
                <a:cs typeface="Times New Roman" pitchFamily="18" charset="0"/>
              </a:rPr>
              <a:t>обеспечение </a:t>
            </a:r>
            <a:r>
              <a:rPr lang="ru-RU" sz="1600" dirty="0">
                <a:latin typeface="Times New Roman" pitchFamily="18" charset="0"/>
                <a:cs typeface="Times New Roman" pitchFamily="18" charset="0"/>
              </a:rPr>
              <a:t>доступным и комфортным жильем граждан, проживающих на территории Тонкинского муниципального района Нижегородской области</a:t>
            </a:r>
            <a:r>
              <a:rPr lang="ru-RU" sz="1600"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Муниципальный заказчик-координатор программы </a:t>
            </a:r>
          </a:p>
          <a:p>
            <a:pPr algn="just"/>
            <a:r>
              <a:rPr lang="ru-RU" sz="1600" dirty="0" smtClean="0">
                <a:latin typeface="Times New Roman" pitchFamily="18" charset="0"/>
                <a:cs typeface="Times New Roman" pitchFamily="18" charset="0"/>
              </a:rPr>
              <a:t>Отдел </a:t>
            </a:r>
            <a:r>
              <a:rPr lang="ru-RU" sz="1600" dirty="0">
                <a:latin typeface="Times New Roman" pitchFamily="18" charset="0"/>
                <a:cs typeface="Times New Roman" pitchFamily="18" charset="0"/>
              </a:rPr>
              <a:t>архитектуры и строительства администрации Тонкинского муниципального района Нижегородской области</a:t>
            </a:r>
            <a:r>
              <a:rPr lang="ru-RU" sz="1600"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Целевая группа </a:t>
            </a:r>
          </a:p>
          <a:p>
            <a:pPr algn="just"/>
            <a:r>
              <a:rPr lang="ru-RU" sz="1600" dirty="0" smtClean="0">
                <a:latin typeface="Times New Roman" pitchFamily="18" charset="0"/>
                <a:cs typeface="Times New Roman" pitchFamily="18" charset="0"/>
              </a:rPr>
              <a:t>отдельные категории граждан, такие как: </a:t>
            </a:r>
          </a:p>
          <a:p>
            <a:pPr algn="just"/>
            <a:r>
              <a:rPr lang="ru-RU" sz="1600" dirty="0" smtClean="0">
                <a:latin typeface="Times New Roman" pitchFamily="18" charset="0"/>
                <a:cs typeface="Times New Roman" pitchFamily="18" charset="0"/>
              </a:rPr>
              <a:t>дети-сироты и дети, оставшиеся без попечения родителей, реабилитированные лица, молодые семьи, проживающие в жилищном фонде, признанном аварийным, ветераны Великой Отечественной войны, инвалиды, ветераны боевых действий. </a:t>
            </a:r>
            <a:endParaRPr lang="ru-RU" sz="1600" dirty="0">
              <a:latin typeface="Times New Roman" pitchFamily="18" charset="0"/>
              <a:cs typeface="Times New Roman" pitchFamily="18" charset="0"/>
            </a:endParaRPr>
          </a:p>
        </p:txBody>
      </p:sp>
      <p:sp>
        <p:nvSpPr>
          <p:cNvPr id="4" name="Прямоугольник 3"/>
          <p:cNvSpPr/>
          <p:nvPr/>
        </p:nvSpPr>
        <p:spPr>
          <a:xfrm>
            <a:off x="97355" y="976156"/>
            <a:ext cx="4572000" cy="2062103"/>
          </a:xfrm>
          <a:prstGeom prst="rect">
            <a:avLst/>
          </a:prstGeom>
        </p:spPr>
        <p:txBody>
          <a:bodyPr>
            <a:spAutoFit/>
          </a:bodyPr>
          <a:lstStyle/>
          <a:p>
            <a:pPr algn="ctr"/>
            <a:r>
              <a:rPr lang="ru-RU" sz="1600" dirty="0">
                <a:latin typeface="Times New Roman" pitchFamily="18" charset="0"/>
                <a:cs typeface="Times New Roman" pitchFamily="18" charset="0"/>
              </a:rPr>
              <a:t>Утверждена: </a:t>
            </a:r>
          </a:p>
          <a:p>
            <a:pPr algn="just"/>
            <a:r>
              <a:rPr lang="ru-RU" sz="1600" dirty="0" smtClean="0">
                <a:latin typeface="Times New Roman" pitchFamily="18" charset="0"/>
                <a:cs typeface="Times New Roman" pitchFamily="18" charset="0"/>
              </a:rPr>
              <a:t>постановлением </a:t>
            </a:r>
            <a:r>
              <a:rPr lang="ru-RU" sz="1600" dirty="0">
                <a:latin typeface="Times New Roman" pitchFamily="18" charset="0"/>
                <a:cs typeface="Times New Roman" pitchFamily="18" charset="0"/>
              </a:rPr>
              <a:t>администрации Тонкинского муниципального района Нижегородской области от </a:t>
            </a:r>
            <a:r>
              <a:rPr lang="ru-RU" sz="1600" dirty="0" smtClean="0">
                <a:latin typeface="Times New Roman" pitchFamily="18" charset="0"/>
                <a:cs typeface="Times New Roman" pitchFamily="18" charset="0"/>
              </a:rPr>
              <a:t>03.09.2020 </a:t>
            </a:r>
            <a:r>
              <a:rPr lang="ru-RU" sz="1600" dirty="0">
                <a:latin typeface="Times New Roman" pitchFamily="18" charset="0"/>
                <a:cs typeface="Times New Roman" pitchFamily="18" charset="0"/>
              </a:rPr>
              <a:t>года  </a:t>
            </a:r>
            <a:r>
              <a:rPr lang="ru-RU" sz="1600" dirty="0" smtClean="0">
                <a:latin typeface="Times New Roman" pitchFamily="18" charset="0"/>
                <a:cs typeface="Times New Roman" pitchFamily="18" charset="0"/>
              </a:rPr>
              <a:t>№ 463 </a:t>
            </a:r>
            <a:r>
              <a:rPr lang="ru-RU" sz="1600" dirty="0">
                <a:latin typeface="Times New Roman" pitchFamily="18" charset="0"/>
                <a:cs typeface="Times New Roman" pitchFamily="18" charset="0"/>
              </a:rPr>
              <a:t>"Об утверждении муниципальной программы "Обеспечение населения </a:t>
            </a:r>
            <a:r>
              <a:rPr lang="ru-RU" sz="1600" dirty="0" smtClean="0">
                <a:latin typeface="Times New Roman" pitchFamily="18" charset="0"/>
                <a:cs typeface="Times New Roman" pitchFamily="18" charset="0"/>
              </a:rPr>
              <a:t>Тонкинского муниципального района Нижегородской </a:t>
            </a:r>
            <a:r>
              <a:rPr lang="ru-RU" sz="1600" dirty="0">
                <a:latin typeface="Times New Roman" pitchFamily="18" charset="0"/>
                <a:cs typeface="Times New Roman" pitchFamily="18" charset="0"/>
              </a:rPr>
              <a:t>области доступным и комфортным </a:t>
            </a:r>
            <a:r>
              <a:rPr lang="ru-RU" sz="1600" dirty="0" smtClean="0">
                <a:latin typeface="Times New Roman" pitchFamily="18" charset="0"/>
                <a:cs typeface="Times New Roman" pitchFamily="18" charset="0"/>
              </a:rPr>
              <a:t>жильем".</a:t>
            </a:r>
            <a:endParaRPr lang="ru-RU" sz="1600" dirty="0">
              <a:latin typeface="Times New Roman" pitchFamily="18" charset="0"/>
              <a:cs typeface="Times New Roman" pitchFamily="18" charset="0"/>
            </a:endParaRPr>
          </a:p>
        </p:txBody>
      </p:sp>
      <p:pic>
        <p:nvPicPr>
          <p:cNvPr id="6" name="Picture 2" descr="Z:\Мои документы\Бюджет 2022\Проект районного бюджета\Бюджет для граждан\фотки для бюджета\IMG_87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284984"/>
            <a:ext cx="3355440" cy="2516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03304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571504"/>
          </a:xfrm>
        </p:spPr>
        <p:txBody>
          <a:bodyPr>
            <a:noAutofit/>
          </a:bodyPr>
          <a:lstStyle/>
          <a:p>
            <a:r>
              <a:rPr lang="ru-RU" sz="2400" b="1" dirty="0" smtClean="0">
                <a:solidFill>
                  <a:schemeClr val="bg1"/>
                </a:solidFill>
                <a:latin typeface="Arial" pitchFamily="34" charset="0"/>
                <a:cs typeface="Arial" pitchFamily="34" charset="0"/>
              </a:rPr>
              <a:t>Индикаторы достижения цели и показатели непосредственных результатов программы</a:t>
            </a:r>
            <a:endParaRPr lang="ru-RU" sz="2400" b="1" dirty="0">
              <a:solidFill>
                <a:schemeClr val="bg1"/>
              </a:solidFill>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514979888"/>
              </p:ext>
            </p:extLst>
          </p:nvPr>
        </p:nvGraphicFramePr>
        <p:xfrm>
          <a:off x="467544" y="1196752"/>
          <a:ext cx="8409358" cy="3024336"/>
        </p:xfrm>
        <a:graphic>
          <a:graphicData uri="http://schemas.openxmlformats.org/drawingml/2006/table">
            <a:tbl>
              <a:tblPr firstRow="1" firstCol="1" lastRow="1" lastCol="1" bandRow="1" bandCol="1">
                <a:tableStyleId>{5C22544A-7EE6-4342-B048-85BDC9FD1C3A}</a:tableStyleId>
              </a:tblPr>
              <a:tblGrid>
                <a:gridCol w="795967"/>
                <a:gridCol w="3295290"/>
                <a:gridCol w="1249661"/>
                <a:gridCol w="795967"/>
                <a:gridCol w="682143"/>
                <a:gridCol w="795165"/>
                <a:gridCol w="795165"/>
              </a:tblGrid>
              <a:tr h="548159">
                <a:tc rowSpan="2">
                  <a:txBody>
                    <a:bodyPr/>
                    <a:lstStyle/>
                    <a:p>
                      <a:pPr algn="just">
                        <a:lnSpc>
                          <a:spcPct val="115000"/>
                        </a:lnSpc>
                        <a:spcAft>
                          <a:spcPts val="0"/>
                        </a:spcAft>
                      </a:pPr>
                      <a:r>
                        <a:rPr lang="ru-RU" sz="1200" dirty="0">
                          <a:effectLst/>
                        </a:rPr>
                        <a:t>№ </a:t>
                      </a:r>
                      <a:endParaRPr lang="ru-RU" sz="1100" dirty="0">
                        <a:effectLst/>
                      </a:endParaRPr>
                    </a:p>
                    <a:p>
                      <a:pPr algn="just">
                        <a:lnSpc>
                          <a:spcPct val="115000"/>
                        </a:lnSpc>
                        <a:spcAft>
                          <a:spcPts val="0"/>
                        </a:spcAft>
                      </a:pPr>
                      <a:r>
                        <a:rPr lang="ru-RU" sz="1200" dirty="0">
                          <a:effectLst/>
                        </a:rPr>
                        <a:t>п/п</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just">
                        <a:lnSpc>
                          <a:spcPct val="115000"/>
                        </a:lnSpc>
                        <a:spcAft>
                          <a:spcPts val="0"/>
                        </a:spcAft>
                      </a:pPr>
                      <a:r>
                        <a:rPr lang="ru-RU" sz="1200" dirty="0">
                          <a:effectLst/>
                        </a:rPr>
                        <a:t>Наименование индикатора / непосредственного результата</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1200">
                          <a:effectLst/>
                        </a:rPr>
                        <a:t>ед. измерения</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lnSpc>
                          <a:spcPct val="115000"/>
                        </a:lnSpc>
                        <a:spcAft>
                          <a:spcPts val="1000"/>
                        </a:spcAft>
                      </a:pPr>
                      <a:r>
                        <a:rPr lang="ru-RU" sz="1200">
                          <a:effectLst/>
                        </a:rPr>
                        <a:t>Значение индикатора / непосредственного результата</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4560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just">
                        <a:lnSpc>
                          <a:spcPct val="115000"/>
                        </a:lnSpc>
                        <a:spcAft>
                          <a:spcPts val="1000"/>
                        </a:spcAft>
                      </a:pPr>
                      <a:r>
                        <a:rPr lang="ru-RU" sz="1200">
                          <a:effectLst/>
                        </a:rPr>
                        <a:t>2021</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2022</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2023</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2024</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159">
                <a:tc>
                  <a:txBody>
                    <a:bodyPr/>
                    <a:lstStyle/>
                    <a:p>
                      <a:pPr algn="just">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rPr>
                        <a:t>Обеспеченность социальными выплатами молодых семей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rPr>
                        <a:t>Количество семей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82416">
                <a:tc>
                  <a:txBody>
                    <a:bodyPr/>
                    <a:lstStyle/>
                    <a:p>
                      <a:pPr algn="just">
                        <a:lnSpc>
                          <a:spcPct val="115000"/>
                        </a:lnSpc>
                        <a:spcAft>
                          <a:spcPts val="0"/>
                        </a:spcAft>
                      </a:pPr>
                      <a:r>
                        <a:rPr lang="ru-RU" sz="1200">
                          <a:effectLst/>
                        </a:rPr>
                        <a:t>2.</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dirty="0">
                          <a:effectLst/>
                        </a:rPr>
                        <a:t>Общее количество граждан улучшивших жилищные условия по подпрограмме «Прочие мероприятия в рамках муниципальной программы «Обеспечение населения Тонкинского муниципального района доступным и комфортным жильем» </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rPr>
                        <a:t>чел.</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dirty="0">
                          <a:effectLst/>
                        </a:rPr>
                        <a:t>8</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5" name="Picture 2" descr="Z:\Мои документы\Бюджет 2022\Проект районного бюджета\Бюджет для граждан\фотки для бюджета\IMG_64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293096"/>
            <a:ext cx="3456384"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3161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txBox="1">
            <a:spLocks/>
          </p:cNvSpPr>
          <p:nvPr/>
        </p:nvSpPr>
        <p:spPr>
          <a:xfrm>
            <a:off x="251520" y="188640"/>
            <a:ext cx="8712968" cy="428628"/>
          </a:xfrm>
          <a:prstGeom prst="rect">
            <a:avLst/>
          </a:prstGeom>
        </p:spPr>
        <p:txBody>
          <a:bodyPr vert="horz" lIns="91440" tIns="45720" rIns="91440" bIns="45720" rtlCol="0" anchor="t">
            <a:noAutofit/>
          </a:bodyPr>
          <a:lstStyle/>
          <a:p>
            <a:pPr lvl="0" algn="ctr"/>
            <a:r>
              <a:rPr lang="ru-RU" sz="2000" b="1" dirty="0" smtClean="0">
                <a:solidFill>
                  <a:schemeClr val="bg1"/>
                </a:solidFill>
                <a:latin typeface="Arial" pitchFamily="34" charset="0"/>
                <a:cs typeface="Arial" pitchFamily="34" charset="0"/>
              </a:rPr>
              <a:t>Расходы </a:t>
            </a:r>
            <a:r>
              <a:rPr lang="ru-RU" sz="2000" b="1" dirty="0" smtClean="0">
                <a:solidFill>
                  <a:schemeClr val="bg1"/>
                </a:solidFill>
                <a:latin typeface="Arial" pitchFamily="34" charset="0"/>
                <a:ea typeface="+mj-ea"/>
                <a:cs typeface="Arial" pitchFamily="34" charset="0"/>
              </a:rPr>
              <a:t>на реализацию </a:t>
            </a:r>
            <a:r>
              <a:rPr lang="ru-RU" sz="2000" b="1" dirty="0">
                <a:solidFill>
                  <a:schemeClr val="bg1"/>
                </a:solidFill>
                <a:latin typeface="Arial" panose="020B0604020202020204" pitchFamily="34" charset="0"/>
                <a:cs typeface="Arial" pitchFamily="34" charset="0"/>
              </a:rPr>
              <a:t>МП "Обеспечение населения Тонкинского муниципального района доступным и комфортным </a:t>
            </a:r>
            <a:r>
              <a:rPr lang="ru-RU" sz="2000" b="1" dirty="0" smtClean="0">
                <a:solidFill>
                  <a:schemeClr val="bg1"/>
                </a:solidFill>
                <a:latin typeface="Arial" panose="020B0604020202020204" pitchFamily="34" charset="0"/>
                <a:cs typeface="Arial" pitchFamily="34" charset="0"/>
              </a:rPr>
              <a:t>жильем»</a:t>
            </a:r>
            <a:endParaRPr kumimoji="0" lang="ru-RU" sz="20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673244971"/>
              </p:ext>
            </p:extLst>
          </p:nvPr>
        </p:nvGraphicFramePr>
        <p:xfrm>
          <a:off x="251520" y="1484783"/>
          <a:ext cx="8712966" cy="4464497"/>
        </p:xfrm>
        <a:graphic>
          <a:graphicData uri="http://schemas.openxmlformats.org/drawingml/2006/table">
            <a:tbl>
              <a:tblPr>
                <a:tableStyleId>{5C22544A-7EE6-4342-B048-85BDC9FD1C3A}</a:tableStyleId>
              </a:tblPr>
              <a:tblGrid>
                <a:gridCol w="3424189"/>
                <a:gridCol w="738210"/>
                <a:gridCol w="582252"/>
                <a:gridCol w="790197"/>
                <a:gridCol w="651566"/>
                <a:gridCol w="637703"/>
                <a:gridCol w="613443"/>
                <a:gridCol w="637703"/>
                <a:gridCol w="637703"/>
              </a:tblGrid>
              <a:tr h="1933596">
                <a:tc>
                  <a:txBody>
                    <a:bodyPr/>
                    <a:lstStyle/>
                    <a:p>
                      <a:pPr algn="ctr" fontAlgn="ctr"/>
                      <a:r>
                        <a:rPr lang="ru-RU" sz="1200" u="none" strike="noStrike" dirty="0">
                          <a:effectLst/>
                          <a:latin typeface="Arial Narrow" panose="020B0606020202030204" pitchFamily="34" charset="0"/>
                        </a:rPr>
                        <a:t>Наименование КЦСР</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КЦСР</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Первоначальный план 2021 года</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Уточненный план 2021 года на 01.11.2021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2022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2023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2024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 к первоначальному бюджету 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 к уточненному плану 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9088">
                <a:tc>
                  <a:txBody>
                    <a:bodyPr/>
                    <a:lstStyle/>
                    <a:p>
                      <a:pPr algn="l" fontAlgn="ctr"/>
                      <a:r>
                        <a:rPr lang="ru-RU" sz="1200" u="none" strike="noStrike" dirty="0">
                          <a:effectLst/>
                          <a:latin typeface="Arial Narrow" panose="020B0606020202030204" pitchFamily="34" charset="0"/>
                        </a:rPr>
                        <a:t>МП "Обеспечение населения Тонкинского муниципального района Нижегородской области доступным и комфортным жильем </a:t>
                      </a:r>
                      <a:r>
                        <a:rPr lang="ru-RU" sz="1200" u="none" strike="noStrike" dirty="0" smtClean="0">
                          <a:effectLst/>
                          <a:latin typeface="Arial Narrow" panose="020B0606020202030204" pitchFamily="34" charset="0"/>
                        </a:rPr>
                        <a:t>"</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300000000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9 701.60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9 054.50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9 322.90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7 992.30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7 981.90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96.1</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103</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9088">
                <a:tc>
                  <a:txBody>
                    <a:bodyPr/>
                    <a:lstStyle/>
                    <a:p>
                      <a:pPr algn="l" fontAlgn="ctr"/>
                      <a:r>
                        <a:rPr lang="ru-RU" sz="1200" u="none" strike="noStrike" dirty="0">
                          <a:effectLst/>
                          <a:latin typeface="Arial Narrow" panose="020B0606020202030204" pitchFamily="34" charset="0"/>
                        </a:rPr>
                        <a:t>Подпрограмма "Обеспечение жильем молодых семей в Тонкинском муниципальном районе Нижегородской области"</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310000000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3 280.10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2 556.50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2 772.40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2 916.30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2 905.90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84.5</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108.4</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725">
                <a:tc>
                  <a:txBody>
                    <a:bodyPr/>
                    <a:lstStyle/>
                    <a:p>
                      <a:pPr algn="l" fontAlgn="ctr"/>
                      <a:r>
                        <a:rPr lang="ru-RU" sz="1200" u="none" strike="noStrike">
                          <a:effectLst/>
                          <a:latin typeface="Arial Narrow" panose="020B0606020202030204" pitchFamily="34" charset="0"/>
                        </a:rPr>
                        <a:t>Прочие мероприятия</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330000000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6 421.50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6 498.00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6 550.50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5 076.00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5 076.00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102</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100.8</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676163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577315" y="116632"/>
            <a:ext cx="8027988" cy="615553"/>
          </a:xfrm>
          <a:prstGeom prst="rect">
            <a:avLst/>
          </a:prstGeom>
          <a:noFill/>
          <a:ln w="9525">
            <a:noFill/>
            <a:miter lim="800000"/>
            <a:headEnd/>
            <a:tailEnd/>
          </a:ln>
        </p:spPr>
        <p:txBody>
          <a:bodyPr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a:t>
            </a:r>
            <a:r>
              <a:rPr lang="ru-RU" sz="2000" b="1" dirty="0" smtClean="0">
                <a:solidFill>
                  <a:schemeClr val="bg1"/>
                </a:solidFill>
                <a:latin typeface="Arial" pitchFamily="34" charset="0"/>
                <a:cs typeface="Arial" pitchFamily="34" charset="0"/>
              </a:rPr>
              <a:t>района </a:t>
            </a:r>
            <a:r>
              <a:rPr lang="ru-RU" sz="2000" b="1" dirty="0">
                <a:solidFill>
                  <a:schemeClr val="bg1"/>
                </a:solidFill>
                <a:latin typeface="Arial" pitchFamily="34" charset="0"/>
                <a:cs typeface="Arial" pitchFamily="34" charset="0"/>
              </a:rPr>
              <a:t>Нижегородской </a:t>
            </a:r>
            <a:r>
              <a:rPr lang="ru-RU" sz="2000" b="1" dirty="0" smtClean="0">
                <a:solidFill>
                  <a:schemeClr val="bg1"/>
                </a:solidFill>
                <a:latin typeface="Arial" pitchFamily="34" charset="0"/>
                <a:cs typeface="Arial" pitchFamily="34" charset="0"/>
              </a:rPr>
              <a:t>области»</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sp>
        <p:nvSpPr>
          <p:cNvPr id="3" name="Rectangle 22"/>
          <p:cNvSpPr>
            <a:spLocks noChangeArrowheads="1"/>
          </p:cNvSpPr>
          <p:nvPr/>
        </p:nvSpPr>
        <p:spPr bwMode="auto">
          <a:xfrm>
            <a:off x="338163" y="1183277"/>
            <a:ext cx="8429683" cy="2339102"/>
          </a:xfrm>
          <a:prstGeom prst="rect">
            <a:avLst/>
          </a:prstGeom>
          <a:noFill/>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Утверждена:</a:t>
            </a:r>
          </a:p>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Постановлением  администрации Тонкинского муниципального района Нижегородской области от 02.09.2020 года  № 459</a:t>
            </a:r>
          </a:p>
          <a:p>
            <a:pPr marL="0" marR="0" lvl="0" indent="457200" algn="l" defTabSz="914400" rtl="0" eaLnBrk="1" fontAlgn="base" latinLnBrk="0" hangingPunct="1">
              <a:lnSpc>
                <a:spcPct val="100000"/>
              </a:lnSpc>
              <a:spcBef>
                <a:spcPct val="0"/>
              </a:spcBef>
              <a:spcAft>
                <a:spcPct val="0"/>
              </a:spcAft>
              <a:buClrTx/>
              <a:buSzTx/>
              <a:buFontTx/>
              <a:buNone/>
              <a:tabLst/>
            </a:pPr>
            <a:r>
              <a:rPr lang="ru-RU" sz="1600" b="1" dirty="0" smtClean="0">
                <a:solidFill>
                  <a:schemeClr val="tx1"/>
                </a:solidFill>
                <a:latin typeface="Times New Roman" pitchFamily="18" charset="0"/>
                <a:cs typeface="Times New Roman" pitchFamily="18" charset="0"/>
              </a:rPr>
              <a:t>Муниципальный заказчик </a:t>
            </a:r>
            <a:r>
              <a:rPr lang="ru-RU" sz="1600" dirty="0" smtClean="0">
                <a:solidFill>
                  <a:schemeClr val="tx1"/>
                </a:solidFill>
                <a:latin typeface="Times New Roman" pitchFamily="18" charset="0"/>
                <a:cs typeface="Times New Roman" pitchFamily="18" charset="0"/>
              </a:rPr>
              <a:t>– Администрация Тонкинского муниципального района Нижегородской области</a:t>
            </a:r>
          </a:p>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Срок действия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2021-2024</a:t>
            </a:r>
            <a:r>
              <a:rPr kumimoji="0" lang="ru-RU" sz="1600" b="0" i="0" u="none" strike="noStrike" cap="none" normalizeH="0" dirty="0" smtClean="0">
                <a:ln>
                  <a:noFill/>
                </a:ln>
                <a:solidFill>
                  <a:schemeClr val="tx1"/>
                </a:solidFill>
                <a:effectLst/>
                <a:latin typeface="Times New Roman" pitchFamily="18" charset="0"/>
                <a:cs typeface="Times New Roman" pitchFamily="18" charset="0"/>
              </a:rPr>
              <a:t> годы</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 муниципальной программы - </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повышение уровня и качества жизни отдельных категорий граждан, проживающих на территории Тонкинского муниципального района.</a:t>
            </a: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8" name="Picture 2" descr="Z:\Мои документы\Бюджет 2022\Проект районного бюджета\Бюджет для граждан\фотки для бюджета\DSC_04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2484" y="3772130"/>
            <a:ext cx="3925962" cy="261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9625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179512" y="116632"/>
            <a:ext cx="8964487" cy="615553"/>
          </a:xfrm>
          <a:prstGeom prst="rect">
            <a:avLst/>
          </a:prstGeom>
          <a:noFill/>
          <a:ln w="9525">
            <a:noFill/>
            <a:miter lim="800000"/>
            <a:headEnd/>
            <a:tailEnd/>
          </a:ln>
        </p:spPr>
        <p:txBody>
          <a:bodyPr wrap="square"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района Нижегородской </a:t>
            </a:r>
            <a:r>
              <a:rPr lang="ru-RU" sz="2000" b="1" dirty="0" smtClean="0">
                <a:solidFill>
                  <a:schemeClr val="bg1"/>
                </a:solidFill>
                <a:latin typeface="Arial" pitchFamily="34" charset="0"/>
                <a:cs typeface="Arial" pitchFamily="34" charset="0"/>
              </a:rPr>
              <a:t>области»</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23875486"/>
              </p:ext>
            </p:extLst>
          </p:nvPr>
        </p:nvGraphicFramePr>
        <p:xfrm>
          <a:off x="179514" y="980727"/>
          <a:ext cx="8784976" cy="5774102"/>
        </p:xfrm>
        <a:graphic>
          <a:graphicData uri="http://schemas.openxmlformats.org/drawingml/2006/table">
            <a:tbl>
              <a:tblPr>
                <a:tableStyleId>{5C22544A-7EE6-4342-B048-85BDC9FD1C3A}</a:tableStyleId>
              </a:tblPr>
              <a:tblGrid>
                <a:gridCol w="858363"/>
                <a:gridCol w="3910322"/>
                <a:gridCol w="582839"/>
                <a:gridCol w="858363"/>
                <a:gridCol w="858363"/>
                <a:gridCol w="858363"/>
                <a:gridCol w="858363"/>
              </a:tblGrid>
              <a:tr h="197922">
                <a:tc rowSpan="3">
                  <a:txBody>
                    <a:bodyPr/>
                    <a:lstStyle/>
                    <a:p>
                      <a:pPr algn="ctr" fontAlgn="ctr"/>
                      <a:r>
                        <a:rPr lang="ru-RU" sz="1200" u="none" strike="noStrike" dirty="0">
                          <a:effectLst/>
                          <a:latin typeface="Arial Narrow" panose="020B0606020202030204" pitchFamily="34" charset="0"/>
                        </a:rPr>
                        <a:t>№ п/п</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200" u="none" strike="noStrike" dirty="0">
                          <a:effectLst/>
                          <a:latin typeface="Arial Narrow" panose="020B0606020202030204" pitchFamily="34" charset="0"/>
                        </a:rPr>
                        <a:t>Наименование индикатора/непосредственного результата</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200" u="none" strike="noStrike" dirty="0">
                          <a:effectLst/>
                          <a:latin typeface="Arial Narrow" panose="020B0606020202030204" pitchFamily="34" charset="0"/>
                        </a:rPr>
                        <a:t>Ед. измерения</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ru-RU" sz="1200" u="none" strike="noStrike">
                          <a:effectLst/>
                          <a:latin typeface="Arial Narrow" panose="020B0606020202030204" pitchFamily="34" charset="0"/>
                        </a:rPr>
                        <a:t>Значения индикатора/</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62544">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fontAlgn="ctr"/>
                      <a:r>
                        <a:rPr lang="ru-RU" sz="1200" u="none" strike="noStrike">
                          <a:effectLst/>
                          <a:latin typeface="Arial Narrow" panose="020B0606020202030204" pitchFamily="34" charset="0"/>
                        </a:rPr>
                        <a:t>непосредственного результата (по годам)</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6254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u="none" strike="noStrike" dirty="0">
                          <a:effectLst/>
                          <a:latin typeface="Arial Narrow" panose="020B0606020202030204" pitchFamily="34" charset="0"/>
                        </a:rPr>
                        <a:t>2021</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2023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2024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2544">
                <a:tc>
                  <a:txBody>
                    <a:bodyPr/>
                    <a:lstStyle/>
                    <a:p>
                      <a:pPr algn="l" fontAlgn="t"/>
                      <a:r>
                        <a:rPr lang="ru-RU" sz="1200" u="none" strike="noStrike">
                          <a:effectLst/>
                          <a:latin typeface="Arial Narrow" panose="020B0606020202030204" pitchFamily="34" charset="0"/>
                        </a:rPr>
                        <a:t> </a:t>
                      </a:r>
                      <a:endParaRPr lang="ru-RU" sz="1200" b="0" i="0" u="none" strike="noStrike">
                        <a:effectLst/>
                        <a:latin typeface="Arial Narrow" panose="020B0606020202030204" pitchFamily="34" charset="0"/>
                      </a:endParaRPr>
                    </a:p>
                  </a:txBody>
                  <a:tcPr marL="7903" marR="7903" marT="79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2195">
                <a:tc gridSpan="6">
                  <a:txBody>
                    <a:bodyPr/>
                    <a:lstStyle/>
                    <a:p>
                      <a:pPr algn="just" fontAlgn="ctr"/>
                      <a:r>
                        <a:rPr lang="ru-RU" sz="1200" u="none" strike="noStrike" dirty="0">
                          <a:effectLst/>
                          <a:latin typeface="Arial Narrow" panose="020B0606020202030204" pitchFamily="34" charset="0"/>
                        </a:rPr>
                        <a:t>Муниципальная программа «Социальная поддержка граждан Тонкинского муниципального района Нижегородской </a:t>
                      </a:r>
                      <a:r>
                        <a:rPr lang="ru-RU" sz="1200" u="none" strike="noStrike" dirty="0" smtClean="0">
                          <a:effectLst/>
                          <a:latin typeface="Arial Narrow" panose="020B0606020202030204" pitchFamily="34" charset="0"/>
                        </a:rPr>
                        <a:t>области»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just" fontAlgn="ctr"/>
                      <a:r>
                        <a:rPr lang="ru-RU" sz="1200" u="none" strike="noStrike" dirty="0">
                          <a:effectLst/>
                          <a:latin typeface="Arial Narrow" panose="020B0606020202030204" pitchFamily="34" charset="0"/>
                        </a:rPr>
                        <a:t> </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2457">
                <a:tc>
                  <a:txBody>
                    <a:bodyPr/>
                    <a:lstStyle/>
                    <a:p>
                      <a:pPr algn="ctr" fontAlgn="ctr"/>
                      <a:r>
                        <a:rPr lang="ru-RU" sz="1200" u="none" strike="noStrike">
                          <a:effectLst/>
                          <a:latin typeface="Arial Narrow" panose="020B0606020202030204" pitchFamily="34" charset="0"/>
                        </a:rPr>
                        <a:t>1</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Индикатор 1: Доля граждан, получивших социальные услуги в учреждениях социального обслуживания населения, в общем числе граждан, обратившихся за получением социальных услуг в учреждения социального обслуживания населения</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2</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Индикатор 2: Доля граждан, получивших материальную и натуральную помощь в общем числе граждан, обратившихся за получением материальной и натуральной помощи</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3764">
                <a:tc>
                  <a:txBody>
                    <a:bodyPr/>
                    <a:lstStyle/>
                    <a:p>
                      <a:pPr algn="ctr" fontAlgn="ctr"/>
                      <a:r>
                        <a:rPr lang="ru-RU" sz="1200" u="none" strike="noStrike">
                          <a:effectLst/>
                          <a:latin typeface="Arial Narrow" panose="020B0606020202030204" pitchFamily="34" charset="0"/>
                        </a:rPr>
                        <a:t>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dirty="0">
                          <a:effectLst/>
                          <a:latin typeface="Arial Narrow" panose="020B0606020202030204" pitchFamily="34" charset="0"/>
                        </a:rPr>
                        <a:t>Индикатор 3: Доля граждан пожилого возраста и инвалидов, семей с детьми, охваченных социокультурными мероприятиями, в общем количестве граждан данных категорий и семей с детьми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45</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Непосредственный результат 1: Количество граждан, получивших социальные услуги в учреждениях социального обслуживания населения</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1900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3154">
                <a:tc>
                  <a:txBody>
                    <a:bodyPr/>
                    <a:lstStyle/>
                    <a:p>
                      <a:pPr algn="ctr" fontAlgn="ctr"/>
                      <a:r>
                        <a:rPr lang="ru-RU" sz="1200" u="none" strike="noStrike">
                          <a:effectLst/>
                          <a:latin typeface="Arial Narrow" panose="020B0606020202030204" pitchFamily="34" charset="0"/>
                        </a:rPr>
                        <a:t>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Непосредственный результат 2: Количество граждан, получивших материальную и натуральную помощь</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740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dirty="0">
                          <a:effectLst/>
                          <a:latin typeface="Arial Narrow" panose="020B0606020202030204" pitchFamily="34" charset="0"/>
                        </a:rPr>
                        <a:t>Непосредственный результат 3: Количество граждан пожилого возраста и инвалидов, семей с детьми, охваченных социокультурными мероприятиями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900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673572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586952" y="116632"/>
            <a:ext cx="8449543" cy="615553"/>
          </a:xfrm>
          <a:prstGeom prst="rect">
            <a:avLst/>
          </a:prstGeom>
          <a:noFill/>
          <a:ln w="9525">
            <a:noFill/>
            <a:miter lim="800000"/>
            <a:headEnd/>
            <a:tailEnd/>
          </a:ln>
        </p:spPr>
        <p:txBody>
          <a:bodyPr wrap="square"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a:t>
            </a:r>
            <a:r>
              <a:rPr lang="ru-RU" sz="2000" b="1" dirty="0" smtClean="0">
                <a:solidFill>
                  <a:schemeClr val="bg1"/>
                </a:solidFill>
                <a:latin typeface="Arial" pitchFamily="34" charset="0"/>
                <a:cs typeface="Arial" pitchFamily="34" charset="0"/>
              </a:rPr>
              <a:t>района»</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sp>
        <p:nvSpPr>
          <p:cNvPr id="9" name="Заголовок 1"/>
          <p:cNvSpPr txBox="1">
            <a:spLocks/>
          </p:cNvSpPr>
          <p:nvPr/>
        </p:nvSpPr>
        <p:spPr>
          <a:xfrm>
            <a:off x="357158" y="100010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Расходы </a:t>
            </a:r>
            <a:r>
              <a:rPr lang="ru-RU" sz="2000" b="1" dirty="0" smtClean="0">
                <a:latin typeface="Times New Roman" pitchFamily="18" charset="0"/>
                <a:ea typeface="+mj-ea"/>
                <a:cs typeface="Times New Roman" pitchFamily="18" charset="0"/>
              </a:rPr>
              <a:t>на реализацию муниципальной программы</a:t>
            </a: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718114296"/>
              </p:ext>
            </p:extLst>
          </p:nvPr>
        </p:nvGraphicFramePr>
        <p:xfrm>
          <a:off x="251519" y="1585702"/>
          <a:ext cx="8784974" cy="4559283"/>
        </p:xfrm>
        <a:graphic>
          <a:graphicData uri="http://schemas.openxmlformats.org/drawingml/2006/table">
            <a:tbl>
              <a:tblPr>
                <a:tableStyleId>{5C22544A-7EE6-4342-B048-85BDC9FD1C3A}</a:tableStyleId>
              </a:tblPr>
              <a:tblGrid>
                <a:gridCol w="3187092"/>
                <a:gridCol w="858223"/>
                <a:gridCol w="553463"/>
                <a:gridCol w="815101"/>
                <a:gridCol w="662396"/>
                <a:gridCol w="805289"/>
                <a:gridCol w="805289"/>
                <a:gridCol w="635225"/>
                <a:gridCol w="462896"/>
              </a:tblGrid>
              <a:tr h="801867">
                <a:tc>
                  <a:txBody>
                    <a:bodyPr/>
                    <a:lstStyle/>
                    <a:p>
                      <a:pPr algn="ctr" fontAlgn="ctr"/>
                      <a:r>
                        <a:rPr lang="ru-RU" sz="1100" u="none" strike="noStrike" dirty="0">
                          <a:effectLst/>
                          <a:latin typeface="Arial Narrow" panose="020B0606020202030204" pitchFamily="34" charset="0"/>
                        </a:rPr>
                        <a:t>Наименование программы/подпрограммы</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КЦСР</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Первоначальный план 2021 года</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Уточненный план 2021 года на 01.11.2021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2022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2023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2024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первоначальному бюджету 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уточненному плану 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86365">
                <a:tc>
                  <a:txBody>
                    <a:bodyPr/>
                    <a:lstStyle/>
                    <a:p>
                      <a:pPr algn="l" fontAlgn="ctr"/>
                      <a:r>
                        <a:rPr lang="ru-RU" sz="1100" u="none" strike="noStrike" dirty="0">
                          <a:effectLst/>
                          <a:latin typeface="Arial Narrow" panose="020B0606020202030204" pitchFamily="34" charset="0"/>
                        </a:rPr>
                        <a:t>МП "Социальная поддержка граждан Тонкинского муниципального района Нижегородской </a:t>
                      </a:r>
                      <a:r>
                        <a:rPr lang="ru-RU" sz="1100" u="none" strike="noStrike" dirty="0" smtClean="0">
                          <a:effectLst/>
                          <a:latin typeface="Arial Narrow" panose="020B0606020202030204" pitchFamily="34" charset="0"/>
                        </a:rPr>
                        <a:t>области"</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200000000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4 621.20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4 621.20</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4 873.60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4 825.50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4 825.50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105.5</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105.5</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5070">
                <a:tc>
                  <a:txBody>
                    <a:bodyPr/>
                    <a:lstStyle/>
                    <a:p>
                      <a:pPr algn="l" fontAlgn="ctr"/>
                      <a:r>
                        <a:rPr lang="ru-RU" sz="1100" u="none" strike="noStrike">
                          <a:effectLst/>
                          <a:latin typeface="Arial Narrow" panose="020B0606020202030204" pitchFamily="34" charset="0"/>
                        </a:rPr>
                        <a:t>Подпрограмма "Социальная поддержка семей"</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210000000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64.2</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64.2</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100</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7813">
                <a:tc>
                  <a:txBody>
                    <a:bodyPr/>
                    <a:lstStyle/>
                    <a:p>
                      <a:pPr algn="l" fontAlgn="ctr"/>
                      <a:r>
                        <a:rPr lang="ru-RU" sz="1100" u="none" strike="noStrike" dirty="0">
                          <a:effectLst/>
                          <a:latin typeface="Arial Narrow" panose="020B0606020202030204" pitchFamily="34" charset="0"/>
                        </a:rPr>
                        <a:t>Подпрограмма "Старшее поколение и социальная поддержка инвалидов"</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220000000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4 441.20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4 441.20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4 693.60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4 661.30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4 661.30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105.7</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105.7</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5070">
                <a:tc>
                  <a:txBody>
                    <a:bodyPr/>
                    <a:lstStyle/>
                    <a:p>
                      <a:pPr algn="l" fontAlgn="ctr"/>
                      <a:r>
                        <a:rPr lang="ru-RU" sz="1100" u="none" strike="noStrike">
                          <a:effectLst/>
                          <a:latin typeface="Arial Narrow" panose="020B0606020202030204" pitchFamily="34" charset="0"/>
                        </a:rPr>
                        <a:t>Подпрограмма "Оказание материальной помощи"</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230000000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100</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02292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23142"/>
            <a:ext cx="6786611" cy="741562"/>
          </a:xfrm>
        </p:spPr>
        <p:txBody>
          <a:bodyPr>
            <a:noAutofit/>
          </a:body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культуры Тонкинского </a:t>
            </a:r>
            <a:r>
              <a:rPr lang="ru-RU" sz="2000" b="1" dirty="0" smtClean="0">
                <a:solidFill>
                  <a:schemeClr val="bg1"/>
                </a:solidFill>
                <a:latin typeface="Arial" pitchFamily="34" charset="0"/>
                <a:cs typeface="Arial" pitchFamily="34" charset="0"/>
              </a:rPr>
              <a:t>муниципального района» </a:t>
            </a:r>
            <a:endParaRPr lang="ru-RU" sz="2000" dirty="0">
              <a:solidFill>
                <a:schemeClr val="bg1"/>
              </a:solidFill>
              <a:latin typeface="Arial" pitchFamily="34" charset="0"/>
              <a:cs typeface="Arial" pitchFamily="34" charset="0"/>
            </a:endParaRPr>
          </a:p>
        </p:txBody>
      </p:sp>
      <p:sp>
        <p:nvSpPr>
          <p:cNvPr id="3" name="Подзаголовок 2"/>
          <p:cNvSpPr>
            <a:spLocks noGrp="1"/>
          </p:cNvSpPr>
          <p:nvPr>
            <p:ph type="subTitle" idx="1"/>
          </p:nvPr>
        </p:nvSpPr>
        <p:spPr>
          <a:xfrm>
            <a:off x="179512" y="836712"/>
            <a:ext cx="6640248" cy="2520280"/>
          </a:xfrm>
        </p:spPr>
        <p:txBody>
          <a:bodyPr>
            <a:noAutofit/>
          </a:bodyPr>
          <a:lstStyle/>
          <a:p>
            <a:r>
              <a:rPr lang="ru-RU" sz="1600" b="1" dirty="0" smtClean="0">
                <a:solidFill>
                  <a:schemeClr val="tx1"/>
                </a:solidFill>
                <a:latin typeface="Times New Roman" pitchFamily="18" charset="0"/>
                <a:cs typeface="Times New Roman" pitchFamily="18" charset="0"/>
              </a:rPr>
              <a:t>Утверждена</a:t>
            </a:r>
            <a:r>
              <a:rPr lang="ru-RU" sz="1600" b="1" dirty="0">
                <a:solidFill>
                  <a:schemeClr val="tx1"/>
                </a:solidFill>
                <a:latin typeface="Times New Roman" pitchFamily="18" charset="0"/>
                <a:cs typeface="Times New Roman" pitchFamily="18" charset="0"/>
              </a:rPr>
              <a:t>: </a:t>
            </a:r>
          </a:p>
          <a:p>
            <a:pPr algn="just"/>
            <a:r>
              <a:rPr lang="ru-RU" sz="1600" dirty="0">
                <a:solidFill>
                  <a:schemeClr val="tx1"/>
                </a:solidFill>
                <a:latin typeface="Times New Roman" pitchFamily="18" charset="0"/>
                <a:cs typeface="Times New Roman" pitchFamily="18" charset="0"/>
              </a:rPr>
              <a:t>постановлением администрации Тонкинского муниципального района  Нижегородской области от </a:t>
            </a:r>
            <a:r>
              <a:rPr lang="ru-RU" sz="1600" dirty="0" smtClean="0">
                <a:solidFill>
                  <a:schemeClr val="tx1"/>
                </a:solidFill>
                <a:latin typeface="Times New Roman" pitchFamily="18" charset="0"/>
                <a:cs typeface="Times New Roman" pitchFamily="18" charset="0"/>
              </a:rPr>
              <a:t>17.09.2020 </a:t>
            </a:r>
            <a:r>
              <a:rPr lang="ru-RU" sz="1600" dirty="0">
                <a:solidFill>
                  <a:schemeClr val="tx1"/>
                </a:solidFill>
                <a:latin typeface="Times New Roman" pitchFamily="18" charset="0"/>
                <a:cs typeface="Times New Roman" pitchFamily="18" charset="0"/>
              </a:rPr>
              <a:t>года  № </a:t>
            </a:r>
            <a:r>
              <a:rPr lang="ru-RU" sz="1600" dirty="0" smtClean="0">
                <a:solidFill>
                  <a:schemeClr val="tx1"/>
                </a:solidFill>
                <a:latin typeface="Times New Roman" pitchFamily="18" charset="0"/>
                <a:cs typeface="Times New Roman" pitchFamily="18" charset="0"/>
              </a:rPr>
              <a:t>466 </a:t>
            </a:r>
            <a:r>
              <a:rPr lang="ru-RU" sz="1600" dirty="0">
                <a:solidFill>
                  <a:schemeClr val="tx1"/>
                </a:solidFill>
                <a:latin typeface="Times New Roman" pitchFamily="18" charset="0"/>
                <a:cs typeface="Times New Roman" pitchFamily="18" charset="0"/>
              </a:rPr>
              <a:t>"Об утверждении муниципальной программы "Развитие культуры Тонкинского муниципального района Нижегородской </a:t>
            </a:r>
            <a:r>
              <a:rPr lang="ru-RU" sz="1600" dirty="0" smtClean="0">
                <a:solidFill>
                  <a:schemeClr val="tx1"/>
                </a:solidFill>
                <a:latin typeface="Times New Roman" pitchFamily="18" charset="0"/>
                <a:cs typeface="Times New Roman" pitchFamily="18" charset="0"/>
              </a:rPr>
              <a:t>области". </a:t>
            </a:r>
          </a:p>
          <a:p>
            <a:pPr algn="just"/>
            <a:r>
              <a:rPr lang="ru-RU" sz="1600" b="1" dirty="0" smtClean="0">
                <a:solidFill>
                  <a:schemeClr val="tx1"/>
                </a:solidFill>
                <a:latin typeface="Times New Roman" pitchFamily="18" charset="0"/>
                <a:cs typeface="Times New Roman" pitchFamily="18" charset="0"/>
              </a:rPr>
              <a:t>Муниципальный заказчик-координатор программы </a:t>
            </a:r>
          </a:p>
          <a:p>
            <a:pPr algn="just"/>
            <a:r>
              <a:rPr lang="ru-RU" sz="1600" dirty="0" smtClean="0">
                <a:solidFill>
                  <a:schemeClr val="tx1"/>
                </a:solidFill>
                <a:latin typeface="Times New Roman" pitchFamily="18" charset="0"/>
                <a:cs typeface="Times New Roman" pitchFamily="18" charset="0"/>
              </a:rPr>
              <a:t>  Отдел культуры администрации Тонкинского муниципального района Нижегородской области.</a:t>
            </a:r>
          </a:p>
          <a:p>
            <a:pPr algn="just"/>
            <a:r>
              <a:rPr lang="ru-RU" sz="1600" b="1" dirty="0" smtClean="0">
                <a:solidFill>
                  <a:schemeClr val="tx1"/>
                </a:solidFill>
                <a:latin typeface="Times New Roman" pitchFamily="18" charset="0"/>
                <a:cs typeface="Times New Roman" pitchFamily="18" charset="0"/>
              </a:rPr>
              <a:t>Срок действия: </a:t>
            </a:r>
            <a:r>
              <a:rPr lang="ru-RU" sz="1600" dirty="0" smtClean="0">
                <a:solidFill>
                  <a:schemeClr val="tx1"/>
                </a:solidFill>
                <a:latin typeface="Times New Roman" pitchFamily="18" charset="0"/>
                <a:cs typeface="Times New Roman" pitchFamily="18" charset="0"/>
              </a:rPr>
              <a:t>2021-2024 годы</a:t>
            </a: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gn="l">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7286646" y="142852"/>
            <a:ext cx="1571625" cy="1685925"/>
          </a:xfrm>
          <a:prstGeom prst="rect">
            <a:avLst/>
          </a:prstGeom>
          <a:noFill/>
          <a:ln w="9525">
            <a:noFill/>
            <a:miter lim="800000"/>
            <a:headEnd/>
            <a:tailEnd/>
          </a:ln>
          <a:effectLst/>
        </p:spPr>
      </p:pic>
      <p:sp>
        <p:nvSpPr>
          <p:cNvPr id="5" name="Прямоугольник 4"/>
          <p:cNvSpPr/>
          <p:nvPr/>
        </p:nvSpPr>
        <p:spPr>
          <a:xfrm>
            <a:off x="90871" y="3865640"/>
            <a:ext cx="4248472" cy="2066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itchFamily="18" charset="0"/>
                <a:cs typeface="Times New Roman" pitchFamily="18" charset="0"/>
              </a:rPr>
              <a:t>Цель </a:t>
            </a:r>
          </a:p>
          <a:p>
            <a:pPr algn="just"/>
            <a:r>
              <a:rPr lang="ru-RU" sz="1600" dirty="0">
                <a:solidFill>
                  <a:schemeClr val="tx1"/>
                </a:solidFill>
                <a:latin typeface="Times New Roman" pitchFamily="18" charset="0"/>
                <a:cs typeface="Times New Roman" pitchFamily="18" charset="0"/>
              </a:rPr>
              <a:t>создание условий и возможностей для повышения роли культуры в воспитании и просвещении населения Тонкинского муниципального района Нижегородской области в ее лучших традициях и достижениях; сохранение культурного наследия района и единого культурно-информационного пространства; развитие и поддержка социально-значимых программ.</a:t>
            </a:r>
          </a:p>
        </p:txBody>
      </p:sp>
      <p:pic>
        <p:nvPicPr>
          <p:cNvPr id="59394" name="Picture 2" descr="Z:\Мои документы\Бюджет 2022\Проект районного бюджета\Бюджет для граждан\фото культура\фото культура\дхш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3140370"/>
            <a:ext cx="3786672" cy="279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9416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bwMode="auto">
          <a:xfrm>
            <a:off x="323528" y="23142"/>
            <a:ext cx="8352928" cy="741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культуры Тонкинского муниципального района Нижегородской </a:t>
            </a:r>
            <a:r>
              <a:rPr lang="ru-RU" sz="2000" b="1" dirty="0" smtClean="0">
                <a:solidFill>
                  <a:schemeClr val="bg1"/>
                </a:solidFill>
                <a:latin typeface="Arial" pitchFamily="34" charset="0"/>
                <a:cs typeface="Arial" pitchFamily="34" charset="0"/>
              </a:rPr>
              <a:t>области</a:t>
            </a:r>
            <a:r>
              <a:rPr lang="ru-RU" sz="2400" b="1" dirty="0" smtClean="0">
                <a:solidFill>
                  <a:schemeClr val="bg1"/>
                </a:solidFill>
                <a:latin typeface="Arial" pitchFamily="34" charset="0"/>
                <a:cs typeface="Arial" pitchFamily="34" charset="0"/>
              </a:rPr>
              <a:t>» </a:t>
            </a:r>
            <a:endParaRPr lang="ru-RU" sz="2400" dirty="0">
              <a:solidFill>
                <a:schemeClr val="bg1"/>
              </a:solidFill>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961621236"/>
              </p:ext>
            </p:extLst>
          </p:nvPr>
        </p:nvGraphicFramePr>
        <p:xfrm>
          <a:off x="107507" y="764703"/>
          <a:ext cx="8928987" cy="6046015"/>
        </p:xfrm>
        <a:graphic>
          <a:graphicData uri="http://schemas.openxmlformats.org/drawingml/2006/table">
            <a:tbl>
              <a:tblPr firstRow="1" firstCol="1" bandRow="1">
                <a:tableStyleId>{5C22544A-7EE6-4342-B048-85BDC9FD1C3A}</a:tableStyleId>
              </a:tblPr>
              <a:tblGrid>
                <a:gridCol w="2859185"/>
                <a:gridCol w="802251"/>
                <a:gridCol w="801443"/>
                <a:gridCol w="801443"/>
                <a:gridCol w="801443"/>
                <a:gridCol w="802251"/>
                <a:gridCol w="801443"/>
                <a:gridCol w="686721"/>
                <a:gridCol w="572807"/>
              </a:tblGrid>
              <a:tr h="1031271">
                <a:tc>
                  <a:txBody>
                    <a:bodyPr/>
                    <a:lstStyle/>
                    <a:p>
                      <a:pPr algn="ctr">
                        <a:lnSpc>
                          <a:spcPct val="115000"/>
                        </a:lnSpc>
                        <a:spcAft>
                          <a:spcPts val="0"/>
                        </a:spcAft>
                      </a:pPr>
                      <a:r>
                        <a:rPr lang="ru-RU" sz="1100" dirty="0">
                          <a:effectLst/>
                          <a:latin typeface="Arial Narrow" panose="020B0606020202030204" pitchFamily="34" charset="0"/>
                        </a:rPr>
                        <a:t>Наименование программы/подпрограммы</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КЦСР</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Первоначальный план 2021 года</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Уточненный план 2021 года на 01.11.2021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2022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2023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2024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2022 к первоначальному бюджету 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2022 к уточненному плану 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6430">
                <a:tc>
                  <a:txBody>
                    <a:bodyPr/>
                    <a:lstStyle/>
                    <a:p>
                      <a:pPr>
                        <a:lnSpc>
                          <a:spcPct val="115000"/>
                        </a:lnSpc>
                        <a:spcAft>
                          <a:spcPts val="0"/>
                        </a:spcAft>
                      </a:pPr>
                      <a:r>
                        <a:rPr lang="ru-RU" sz="1100">
                          <a:effectLst/>
                          <a:latin typeface="Arial Narrow" panose="020B0606020202030204" pitchFamily="34" charset="0"/>
                        </a:rPr>
                        <a:t>МП "Развитие культуры Тонкинского муниципального района Нижегородской области на 2021-2023 годы"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0600000000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54 505.5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56 026.1</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79 789.3</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81 382.7</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60 141.8</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146.4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142.4</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a:effectLst/>
                          <a:latin typeface="Arial Narrow" panose="020B0606020202030204" pitchFamily="34" charset="0"/>
                        </a:rPr>
                        <a:t>Подпрограмма 1 "Развитие сферы культурно - досуговой деятельности, сохранение и популяризации традиционной народной культуры"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0610000000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23 207.0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23 298.0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30 631.0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23 213.0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23 213.0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132.0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131.5</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dirty="0">
                          <a:effectLst/>
                          <a:latin typeface="Arial Narrow" panose="020B0606020202030204" pitchFamily="34" charset="0"/>
                        </a:rPr>
                        <a:t>Подпрограмма 2 "Развитие сферы музейной деятельности, сохранение и восстановление традиционной народной культуры и ремесел Тонкинского района"</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0620000000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2 764.0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2 764.0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3 482.4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3 500.0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3 600.0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126.0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126.0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a:effectLst/>
                          <a:latin typeface="Arial Narrow" panose="020B0606020202030204" pitchFamily="34" charset="0"/>
                        </a:rPr>
                        <a:t>Подпрограмма 3 "Развитие сферы библиотечного обслуживания населения Тонкинского муниципального района Нижегородской области"</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0630000000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12 130.0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11 959.9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15 985.0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16 261.3</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16 261.3</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131.8</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133.7</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5">
                <a:tc>
                  <a:txBody>
                    <a:bodyPr/>
                    <a:lstStyle/>
                    <a:p>
                      <a:pPr>
                        <a:lnSpc>
                          <a:spcPct val="115000"/>
                        </a:lnSpc>
                        <a:spcAft>
                          <a:spcPts val="0"/>
                        </a:spcAft>
                      </a:pPr>
                      <a:r>
                        <a:rPr lang="ru-RU" sz="1100">
                          <a:effectLst/>
                          <a:latin typeface="Arial Narrow" panose="020B0606020202030204" pitchFamily="34" charset="0"/>
                        </a:rPr>
                        <a:t>Подпрограмма 4 "Развитие в сфере дополнительного образования"</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0640000000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7 256.5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7 307.5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8 100.4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8 222.0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8 422.0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111.6</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110.9</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3452">
                <a:tc>
                  <a:txBody>
                    <a:bodyPr/>
                    <a:lstStyle/>
                    <a:p>
                      <a:pPr>
                        <a:lnSpc>
                          <a:spcPct val="115000"/>
                        </a:lnSpc>
                        <a:spcAft>
                          <a:spcPts val="0"/>
                        </a:spcAft>
                      </a:pPr>
                      <a:r>
                        <a:rPr lang="ru-RU" sz="1100">
                          <a:effectLst/>
                          <a:latin typeface="Arial Narrow" panose="020B0606020202030204" pitchFamily="34" charset="0"/>
                        </a:rPr>
                        <a:t>Подпрограмма 5 "Обеспечение реализации муниципальной программы " Развитие культуры Тонкинского муниципального района Нижегородской области на 2021-2023 годы"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0650000000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6 287.3</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6 690.9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7 228.9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6 903.9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6 907.0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115.0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108.0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5100">
                <a:tc>
                  <a:txBody>
                    <a:bodyPr/>
                    <a:lstStyle/>
                    <a:p>
                      <a:pPr>
                        <a:lnSpc>
                          <a:spcPct val="115000"/>
                        </a:lnSpc>
                        <a:spcAft>
                          <a:spcPts val="0"/>
                        </a:spcAft>
                      </a:pPr>
                      <a:r>
                        <a:rPr lang="ru-RU" sz="1100" dirty="0">
                          <a:effectLst/>
                          <a:latin typeface="Arial Narrow" panose="020B0606020202030204" pitchFamily="34" charset="0"/>
                        </a:rPr>
                        <a:t>Подпрограмма 6 "Сохранение и развитие материально-технической базы бюджетных учреждений культуры Тонкинского муниципального района Нижегородской области"</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0660000000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2 860.7</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4 005.9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14 361.6</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23 282.5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1 738.5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502.0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358.5</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56751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796908"/>
          </a:xfrm>
        </p:spPr>
        <p:txBody>
          <a:bodyPr>
            <a:noAutofit/>
          </a:bodyPr>
          <a:lstStyle/>
          <a:p>
            <a:r>
              <a:rPr lang="ru-RU" sz="2400" b="1" dirty="0" smtClean="0">
                <a:solidFill>
                  <a:schemeClr val="bg1"/>
                </a:solidFill>
                <a:latin typeface="Arial" pitchFamily="34" charset="0"/>
                <a:cs typeface="Arial" pitchFamily="34" charset="0"/>
              </a:rPr>
              <a:t>Индикаторы достижения целей и непосредственных</a:t>
            </a:r>
            <a:br>
              <a:rPr lang="ru-RU" sz="2400" b="1" dirty="0" smtClean="0">
                <a:solidFill>
                  <a:schemeClr val="bg1"/>
                </a:solidFill>
                <a:latin typeface="Arial" pitchFamily="34" charset="0"/>
                <a:cs typeface="Arial" pitchFamily="34" charset="0"/>
              </a:rPr>
            </a:br>
            <a:r>
              <a:rPr lang="ru-RU" sz="2400" b="1" dirty="0" smtClean="0">
                <a:solidFill>
                  <a:schemeClr val="bg1"/>
                </a:solidFill>
                <a:latin typeface="Arial" pitchFamily="34" charset="0"/>
                <a:cs typeface="Arial" pitchFamily="34" charset="0"/>
              </a:rPr>
              <a:t>результатов  муниципальной программы</a:t>
            </a:r>
            <a:r>
              <a:rPr lang="ru-RU" sz="2400" b="1" dirty="0" smtClean="0">
                <a:solidFill>
                  <a:srgbClr val="17594E"/>
                </a:solidFill>
                <a:latin typeface="Arial" pitchFamily="34" charset="0"/>
                <a:cs typeface="Arial" pitchFamily="34" charset="0"/>
              </a:rPr>
              <a:t/>
            </a:r>
            <a:br>
              <a:rPr lang="ru-RU" sz="2400" b="1" dirty="0" smtClean="0">
                <a:solidFill>
                  <a:srgbClr val="17594E"/>
                </a:solidFill>
                <a:latin typeface="Arial" pitchFamily="34" charset="0"/>
                <a:cs typeface="Arial" pitchFamily="34" charset="0"/>
              </a:rPr>
            </a:br>
            <a:endParaRPr lang="ru-RU" sz="2400" b="1" dirty="0">
              <a:solidFill>
                <a:srgbClr val="17594E"/>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85679422"/>
              </p:ext>
            </p:extLst>
          </p:nvPr>
        </p:nvGraphicFramePr>
        <p:xfrm>
          <a:off x="179512" y="980727"/>
          <a:ext cx="8784977" cy="2990383"/>
        </p:xfrm>
        <a:graphic>
          <a:graphicData uri="http://schemas.openxmlformats.org/drawingml/2006/table">
            <a:tbl>
              <a:tblPr>
                <a:tableStyleId>{5C22544A-7EE6-4342-B048-85BDC9FD1C3A}</a:tableStyleId>
              </a:tblPr>
              <a:tblGrid>
                <a:gridCol w="360040"/>
                <a:gridCol w="5319946"/>
                <a:gridCol w="592498"/>
                <a:gridCol w="592498"/>
                <a:gridCol w="479999"/>
                <a:gridCol w="791923"/>
                <a:gridCol w="648073"/>
              </a:tblGrid>
              <a:tr h="329505">
                <a:tc rowSpan="2">
                  <a:txBody>
                    <a:bodyPr/>
                    <a:lstStyle/>
                    <a:p>
                      <a:pPr algn="ctr" fontAlgn="ctr"/>
                      <a:r>
                        <a:rPr lang="ru-RU" sz="1100" u="none" strike="noStrike" dirty="0">
                          <a:effectLst/>
                          <a:latin typeface="Arial Narrow" panose="020B0606020202030204" pitchFamily="34" charset="0"/>
                        </a:rPr>
                        <a:t>п/п</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dirty="0">
                          <a:effectLst/>
                          <a:latin typeface="Arial Narrow" panose="020B0606020202030204" pitchFamily="34" charset="0"/>
                        </a:rPr>
                        <a:t>Наименование индикатора/непосредственного результата</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dirty="0">
                          <a:effectLst/>
                          <a:latin typeface="Arial Narrow" panose="020B0606020202030204" pitchFamily="34" charset="0"/>
                        </a:rPr>
                        <a:t>Ед. измерения</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gridSpan="4">
                  <a:txBody>
                    <a:bodyPr/>
                    <a:lstStyle/>
                    <a:p>
                      <a:pPr algn="ctr" fontAlgn="ctr"/>
                      <a:r>
                        <a:rPr lang="ru-RU" sz="1100" u="none" strike="noStrike" dirty="0">
                          <a:effectLst/>
                          <a:latin typeface="Arial Narrow" panose="020B0606020202030204" pitchFamily="34" charset="0"/>
                        </a:rPr>
                        <a:t>Значение индикатора/непосредственного результата</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9023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u="none" strike="noStrike" dirty="0">
                          <a:effectLst/>
                          <a:latin typeface="Arial Narrow" panose="020B0606020202030204" pitchFamily="34" charset="0"/>
                        </a:rPr>
                        <a:t>2021</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2024</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231">
                <a:tc>
                  <a:txBody>
                    <a:bodyPr/>
                    <a:lstStyle/>
                    <a:p>
                      <a:pPr algn="ctr" fontAlgn="ctr"/>
                      <a:r>
                        <a:rPr lang="ru-RU" sz="1100" u="none" strike="noStrike">
                          <a:effectLst/>
                          <a:latin typeface="Arial Narrow" panose="020B0606020202030204" pitchFamily="34" charset="0"/>
                        </a:rPr>
                        <a:t>1</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4</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5</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6</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7</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2423">
                <a:tc gridSpan="7">
                  <a:txBody>
                    <a:bodyPr/>
                    <a:lstStyle/>
                    <a:p>
                      <a:pPr algn="ctr" fontAlgn="ctr"/>
                      <a:r>
                        <a:rPr lang="ru-RU" sz="1100" u="none" strike="noStrike" dirty="0">
                          <a:effectLst/>
                          <a:latin typeface="Arial Narrow" panose="020B0606020202030204" pitchFamily="34" charset="0"/>
                        </a:rPr>
                        <a:t>Муниципальная программа «Развитие культуры Тонкинского муниципального района Нижегородской области на </a:t>
                      </a:r>
                      <a:r>
                        <a:rPr lang="ru-RU" sz="1100" u="none" strike="noStrike" dirty="0" smtClean="0">
                          <a:effectLst/>
                          <a:latin typeface="Arial Narrow" panose="020B0606020202030204" pitchFamily="34" charset="0"/>
                        </a:rPr>
                        <a:t>2021-2024 </a:t>
                      </a:r>
                      <a:r>
                        <a:rPr lang="ru-RU" sz="1100" u="none" strike="noStrike" dirty="0">
                          <a:effectLst/>
                          <a:latin typeface="Arial Narrow" panose="020B0606020202030204" pitchFamily="34" charset="0"/>
                        </a:rPr>
                        <a:t>годы»</a:t>
                      </a:r>
                      <a:endParaRPr lang="ru-RU" sz="1100" b="0" i="0" u="none" strike="noStrike" dirty="0">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0231">
                <a:tc rowSpan="2">
                  <a:txBody>
                    <a:bodyPr/>
                    <a:lstStyle/>
                    <a:p>
                      <a:pPr algn="ctr" fontAlgn="ctr"/>
                      <a:r>
                        <a:rPr lang="ru-RU" sz="1100" u="none" strike="noStrike">
                          <a:effectLst/>
                          <a:latin typeface="Arial Narrow" panose="020B0606020202030204" pitchFamily="34" charset="0"/>
                        </a:rPr>
                        <a:t>1</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solidFill>
                            <a:schemeClr val="tx1"/>
                          </a:solidFill>
                          <a:effectLst/>
                          <a:latin typeface="Arial Narrow" panose="020B0606020202030204" pitchFamily="34" charset="0"/>
                        </a:rPr>
                        <a:t>Индикатор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4687">
                <a:tc vMerge="1">
                  <a:txBody>
                    <a:bodyPr/>
                    <a:lstStyle/>
                    <a:p>
                      <a:endParaRPr lang="ru-RU"/>
                    </a:p>
                  </a:txBody>
                  <a:tcPr/>
                </a:tc>
                <a:tc>
                  <a:txBody>
                    <a:bodyPr/>
                    <a:lstStyle/>
                    <a:p>
                      <a:pPr algn="l" fontAlgn="ctr"/>
                      <a:r>
                        <a:rPr lang="ru-RU" sz="1100" u="none" strike="noStrike" dirty="0">
                          <a:solidFill>
                            <a:schemeClr val="tx1"/>
                          </a:solidFill>
                          <a:effectLst/>
                          <a:latin typeface="Arial Narrow" panose="020B0606020202030204" pitchFamily="34" charset="0"/>
                        </a:rPr>
                        <a:t>Соотношение средней заработной платы работников учреждений культуры</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252423">
                <a:tc rowSpan="2">
                  <a:txBody>
                    <a:bodyPr/>
                    <a:lstStyle/>
                    <a:p>
                      <a:pPr algn="ctr" fontAlgn="ctr"/>
                      <a:r>
                        <a:rPr lang="ru-RU" sz="1100" u="none" strike="noStrike">
                          <a:effectLst/>
                          <a:latin typeface="Arial Narrow" panose="020B0606020202030204" pitchFamily="34" charset="0"/>
                        </a:rPr>
                        <a:t>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Индикатор 2</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99</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8900">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Повышение уровня удовлетворенности граждан Нижегородской области качеством предоставления муниципальных услуг</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68079">
                <a:tc rowSpan="2">
                  <a:txBody>
                    <a:bodyPr/>
                    <a:lstStyle/>
                    <a:p>
                      <a:pPr algn="ctr" fontAlgn="ctr"/>
                      <a:r>
                        <a:rPr lang="ru-RU" sz="1100" u="none" strike="noStrike">
                          <a:effectLst/>
                          <a:latin typeface="Arial Narrow" panose="020B0606020202030204" pitchFamily="34" charset="0"/>
                        </a:rPr>
                        <a:t>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Индикатор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 к предыдущему году</a:t>
                      </a:r>
                      <a:endParaRPr lang="ru-RU" sz="1100" b="0" i="0" u="none" strike="noStrike">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2.7</a:t>
                      </a:r>
                      <a:endParaRPr lang="ru-RU" sz="1100" b="0" i="0" u="none" strike="noStrike">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2,7</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2,9</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2851">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Увеличение численности участников культурно-досуговых мероприятий</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68079">
                <a:tc rowSpan="2">
                  <a:txBody>
                    <a:bodyPr/>
                    <a:lstStyle/>
                    <a:p>
                      <a:pPr algn="ctr" fontAlgn="ctr"/>
                      <a:r>
                        <a:rPr lang="ru-RU" sz="1100" u="none" strike="noStrike">
                          <a:effectLst/>
                          <a:latin typeface="Arial Narrow" panose="020B0606020202030204" pitchFamily="34" charset="0"/>
                        </a:rPr>
                        <a:t>4</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Непосредственный результат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4687">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Увеличение численности участников культурно-досуговых мероприятий</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bl>
          </a:graphicData>
        </a:graphic>
      </p:graphicFrame>
      <p:pic>
        <p:nvPicPr>
          <p:cNvPr id="5" name="Picture 2" descr="Z:\Мои документы\Бюджет 2022\Проект районного бюджета\Бюджет для граждан\фотки для бюджета\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005064"/>
            <a:ext cx="3491880" cy="2618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8287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
          <p:cNvSpPr>
            <a:spLocks noChangeArrowheads="1"/>
          </p:cNvSpPr>
          <p:nvPr/>
        </p:nvSpPr>
        <p:spPr bwMode="auto">
          <a:xfrm>
            <a:off x="428596" y="1071546"/>
            <a:ext cx="8143932" cy="3539430"/>
          </a:xfrm>
          <a:prstGeom prst="rect">
            <a:avLst/>
          </a:prstGeom>
          <a:noFill/>
          <a:ln w="9525">
            <a:solidFill>
              <a:schemeClr val="bg1"/>
            </a:solid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1600" b="1" dirty="0">
                <a:latin typeface="Times New Roman" pitchFamily="18" charset="0"/>
                <a:ea typeface="Times New Roman" pitchFamily="18" charset="0"/>
                <a:cs typeface="Times New Roman" pitchFamily="18" charset="0"/>
              </a:rPr>
              <a:t>Утверждена: </a:t>
            </a:r>
            <a:r>
              <a:rPr lang="ru-RU" sz="1600" dirty="0">
                <a:latin typeface="Times New Roman" pitchFamily="18" charset="0"/>
                <a:cs typeface="Times New Roman" pitchFamily="18" charset="0"/>
              </a:rPr>
              <a:t>постановлением администрации Тонкинского муниципального района Нижегородской области от 07.09.2020 года  № 467 "Об утверждении  муниципальной программы "Развитие агропромышленного комплекса Тонкинского муниципального района Нижегородской области"   </a:t>
            </a:r>
          </a:p>
          <a:p>
            <a:pPr algn="just"/>
            <a:r>
              <a:rPr lang="ru-RU" sz="1600" b="1" dirty="0" smtClean="0">
                <a:latin typeface="Times New Roman" pitchFamily="18" charset="0"/>
                <a:cs typeface="Times New Roman" pitchFamily="18" charset="0"/>
              </a:rPr>
              <a:t>         Срок </a:t>
            </a:r>
            <a:r>
              <a:rPr lang="ru-RU" sz="1600" b="1" dirty="0">
                <a:latin typeface="Times New Roman" pitchFamily="18" charset="0"/>
                <a:cs typeface="Times New Roman" pitchFamily="18" charset="0"/>
              </a:rPr>
              <a:t>реализации </a:t>
            </a:r>
            <a:r>
              <a:rPr lang="ru-RU" sz="1600" dirty="0">
                <a:latin typeface="Times New Roman" pitchFamily="18" charset="0"/>
                <a:cs typeface="Times New Roman" pitchFamily="18" charset="0"/>
              </a:rPr>
              <a:t>2021-2024 годы</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Муниципальный заказчик </a:t>
            </a:r>
            <a:r>
              <a:rPr kumimoji="0" lang="ru-RU" sz="1600" i="0" u="none" strike="noStrike" cap="none" normalizeH="0" baseline="0" dirty="0" smtClean="0">
                <a:ln>
                  <a:noFill/>
                </a:ln>
                <a:solidFill>
                  <a:schemeClr val="tx1"/>
                </a:solidFill>
                <a:effectLst/>
                <a:latin typeface="Times New Roman" pitchFamily="18" charset="0"/>
                <a:cs typeface="Times New Roman" pitchFamily="18" charset="0"/>
              </a:rPr>
              <a:t>Администрация Тонкинского муниципального района Нижегородской области</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Цели муниципальной программы:</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-развитие производственно-финансовой деятельности организаций агропромышленного комплекса;</a:t>
            </a:r>
          </a:p>
          <a:p>
            <a:pPr marL="0" marR="0" lvl="0" indent="457200" algn="l" defTabSz="914400" rtl="0" eaLnBrk="0" fontAlgn="base" latinLnBrk="0" hangingPunct="0">
              <a:lnSpc>
                <a:spcPct val="100000"/>
              </a:lnSpc>
              <a:spcBef>
                <a:spcPct val="0"/>
              </a:spcBef>
              <a:spcAft>
                <a:spcPct val="0"/>
              </a:spcAft>
              <a:buClrTx/>
              <a:buSzTx/>
              <a:buFontTx/>
              <a:buChar char="-"/>
              <a:tabLst/>
            </a:pPr>
            <a:r>
              <a:rPr lang="ru-RU" sz="1600" dirty="0" smtClean="0">
                <a:latin typeface="Times New Roman" pitchFamily="18" charset="0"/>
                <a:ea typeface="Times New Roman" pitchFamily="18" charset="0"/>
                <a:cs typeface="Times New Roman" pitchFamily="18" charset="0"/>
              </a:rPr>
              <a:t>создание условий для устойчивого развития сельских территорий;</a:t>
            </a:r>
          </a:p>
          <a:p>
            <a:pPr marL="0" marR="0" lvl="0" indent="457200" algn="l" defTabSz="914400" rtl="0" eaLnBrk="0" fontAlgn="base" latinLnBrk="0" hangingPunct="0">
              <a:lnSpc>
                <a:spcPct val="100000"/>
              </a:lnSpc>
              <a:spcBef>
                <a:spcPct val="0"/>
              </a:spcBef>
              <a:spcAft>
                <a:spcPct val="0"/>
              </a:spcAft>
              <a:buClrTx/>
              <a:buSzTx/>
              <a:buFontTx/>
              <a:buChar char="-"/>
              <a:tabLst/>
            </a:pPr>
            <a:r>
              <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обеспечение эпизодического благополучия в Нижегородской области;</a:t>
            </a:r>
          </a:p>
          <a:p>
            <a:pPr marL="0" marR="0" lvl="0" indent="457200" algn="l" defTabSz="914400" rtl="0" eaLnBrk="0" fontAlgn="base" latinLnBrk="0" hangingPunct="0">
              <a:lnSpc>
                <a:spcPct val="100000"/>
              </a:lnSpc>
              <a:spcBef>
                <a:spcPct val="0"/>
              </a:spcBef>
              <a:spcAft>
                <a:spcPct val="0"/>
              </a:spcAft>
              <a:buClrTx/>
              <a:buSzTx/>
              <a:buFontTx/>
              <a:buChar char="-"/>
              <a:tabLst/>
            </a:pPr>
            <a:r>
              <a:rPr lang="ru-RU" sz="1600" dirty="0" smtClean="0">
                <a:latin typeface="Times New Roman" pitchFamily="18" charset="0"/>
                <a:ea typeface="Times New Roman" pitchFamily="18" charset="0"/>
                <a:cs typeface="Times New Roman" pitchFamily="18" charset="0"/>
              </a:rPr>
              <a:t>обеспечение создания условий для реализации муниципальной программы.</a:t>
            </a:r>
            <a:endPar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3" name="object 9"/>
          <p:cNvSpPr>
            <a:spLocks noChangeArrowheads="1"/>
          </p:cNvSpPr>
          <p:nvPr/>
        </p:nvSpPr>
        <p:spPr bwMode="auto">
          <a:xfrm>
            <a:off x="642911" y="0"/>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pic>
        <p:nvPicPr>
          <p:cNvPr id="56322" name="Picture 2" descr="Z:\Мои документы\Бюджет 2021\Бюджет для граждан\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8394" y="4437112"/>
            <a:ext cx="3024336" cy="226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347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9"/>
          <p:cNvSpPr>
            <a:spLocks noChangeArrowheads="1"/>
          </p:cNvSpPr>
          <p:nvPr/>
        </p:nvSpPr>
        <p:spPr bwMode="auto">
          <a:xfrm>
            <a:off x="642911" y="0"/>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sp>
        <p:nvSpPr>
          <p:cNvPr id="6" name="Заголовок 1"/>
          <p:cNvSpPr txBox="1">
            <a:spLocks/>
          </p:cNvSpPr>
          <p:nvPr/>
        </p:nvSpPr>
        <p:spPr>
          <a:xfrm>
            <a:off x="428026" y="692696"/>
            <a:ext cx="8143932" cy="43204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Расходы </a:t>
            </a:r>
            <a:r>
              <a:rPr lang="ru-RU" sz="2000" b="1" dirty="0" smtClean="0">
                <a:latin typeface="Times New Roman" pitchFamily="18" charset="0"/>
                <a:ea typeface="+mj-ea"/>
                <a:cs typeface="Times New Roman" pitchFamily="18" charset="0"/>
              </a:rPr>
              <a:t>на реализацию муниципальной программы, тыс. рублей</a:t>
            </a: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89962017"/>
              </p:ext>
            </p:extLst>
          </p:nvPr>
        </p:nvGraphicFramePr>
        <p:xfrm>
          <a:off x="179512" y="1268762"/>
          <a:ext cx="8712969" cy="5112566"/>
        </p:xfrm>
        <a:graphic>
          <a:graphicData uri="http://schemas.openxmlformats.org/drawingml/2006/table">
            <a:tbl>
              <a:tblPr firstRow="1" firstCol="1" bandRow="1">
                <a:tableStyleId>{5C22544A-7EE6-4342-B048-85BDC9FD1C3A}</a:tableStyleId>
              </a:tblPr>
              <a:tblGrid>
                <a:gridCol w="2237776"/>
                <a:gridCol w="1056243"/>
                <a:gridCol w="768328"/>
                <a:gridCol w="798198"/>
                <a:gridCol w="724352"/>
                <a:gridCol w="724352"/>
                <a:gridCol w="724352"/>
                <a:gridCol w="847152"/>
                <a:gridCol w="832216"/>
              </a:tblGrid>
              <a:tr h="1355822">
                <a:tc>
                  <a:txBody>
                    <a:bodyPr/>
                    <a:lstStyle/>
                    <a:p>
                      <a:pPr algn="ctr">
                        <a:lnSpc>
                          <a:spcPct val="115000"/>
                        </a:lnSpc>
                        <a:spcAft>
                          <a:spcPts val="0"/>
                        </a:spcAft>
                      </a:pPr>
                      <a:r>
                        <a:rPr lang="ru-RU" sz="1000" dirty="0">
                          <a:effectLst/>
                        </a:rPr>
                        <a:t>Наименование Программы\ подпрограммы</a:t>
                      </a:r>
                      <a:endParaRPr lang="ru-RU" sz="10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ЦСР</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smtClean="0">
                          <a:effectLst/>
                          <a:latin typeface="Times New Roman"/>
                          <a:ea typeface="Times New Roman"/>
                          <a:cs typeface="Times New Roman"/>
                        </a:rPr>
                        <a:t>Бюджет 2021 года (</a:t>
                      </a:r>
                      <a:r>
                        <a:rPr lang="ru-RU" sz="850" dirty="0" err="1" smtClean="0">
                          <a:effectLst/>
                          <a:latin typeface="Times New Roman"/>
                          <a:ea typeface="Times New Roman"/>
                          <a:cs typeface="Times New Roman"/>
                        </a:rPr>
                        <a:t>певоначальный</a:t>
                      </a:r>
                      <a:r>
                        <a:rPr lang="ru-RU" sz="850" dirty="0" smtClean="0">
                          <a:effectLst/>
                          <a:latin typeface="Times New Roman"/>
                          <a:ea typeface="Times New Roman"/>
                          <a:cs typeface="Times New Roman"/>
                        </a:rPr>
                        <a:t>)</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Уточненный план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2022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2023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2024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Рост к первоначальному бюджету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Рост к уточненному плану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9186">
                <a:tc>
                  <a:txBody>
                    <a:bodyPr/>
                    <a:lstStyle/>
                    <a:p>
                      <a:pPr>
                        <a:lnSpc>
                          <a:spcPct val="115000"/>
                        </a:lnSpc>
                        <a:spcAft>
                          <a:spcPts val="0"/>
                        </a:spcAft>
                      </a:pPr>
                      <a:r>
                        <a:rPr lang="ru-RU" sz="1000">
                          <a:effectLst/>
                        </a:rPr>
                        <a:t>МП "Развитие агропромышленного комплекса Тонкинского муниципального района Нижегородской области" до 2023 года</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08.0.00.00000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27 498,1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10 409,6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19 367,1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19 405,4</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19 468,7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70,4</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186,1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73983">
                <a:tc>
                  <a:txBody>
                    <a:bodyPr/>
                    <a:lstStyle/>
                    <a:p>
                      <a:pPr>
                        <a:lnSpc>
                          <a:spcPct val="115000"/>
                        </a:lnSpc>
                        <a:spcAft>
                          <a:spcPts val="0"/>
                        </a:spcAft>
                      </a:pPr>
                      <a:r>
                        <a:rPr lang="ru-RU" sz="1000">
                          <a:effectLst/>
                        </a:rPr>
                        <a:t>Подпрограмма 1 "Развитие сельского хозяйства, пищевой и перерабатывающей промышленности Тонкинского муниципального района Нижегородской области"</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08.1.00.00000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23 491,1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6 402,6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15 109,5</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15 147,8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15 211,1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64,3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236,0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9186">
                <a:tc>
                  <a:txBody>
                    <a:bodyPr/>
                    <a:lstStyle/>
                    <a:p>
                      <a:pPr>
                        <a:lnSpc>
                          <a:spcPct val="115000"/>
                        </a:lnSpc>
                        <a:spcAft>
                          <a:spcPts val="0"/>
                        </a:spcAft>
                      </a:pPr>
                      <a:r>
                        <a:rPr lang="ru-RU" sz="1000">
                          <a:effectLst/>
                        </a:rPr>
                        <a:t>Подпрограмма 3 "Эпизодическое благополучие Тонкинского муниципального района Нижегородской области " до 2020 года</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08.3.00.00000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53,3</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53,3</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389">
                <a:tc>
                  <a:txBody>
                    <a:bodyPr/>
                    <a:lstStyle/>
                    <a:p>
                      <a:pPr>
                        <a:lnSpc>
                          <a:spcPct val="115000"/>
                        </a:lnSpc>
                        <a:spcAft>
                          <a:spcPts val="0"/>
                        </a:spcAft>
                      </a:pPr>
                      <a:r>
                        <a:rPr lang="ru-RU" sz="1000">
                          <a:effectLst/>
                        </a:rPr>
                        <a:t>Подпрограмма 4 "Обеспечение реализации муниципальной программы"</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08.4.00.00000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3 953,7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3 953,7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102,7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102,7</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46246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9"/>
          <p:cNvSpPr>
            <a:spLocks noChangeArrowheads="1"/>
          </p:cNvSpPr>
          <p:nvPr/>
        </p:nvSpPr>
        <p:spPr bwMode="auto">
          <a:xfrm>
            <a:off x="657811" y="-10959"/>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graphicFrame>
        <p:nvGraphicFramePr>
          <p:cNvPr id="2" name="Таблица 1"/>
          <p:cNvGraphicFramePr>
            <a:graphicFrameLocks noGrp="1"/>
          </p:cNvGraphicFramePr>
          <p:nvPr>
            <p:extLst>
              <p:ext uri="{D42A27DB-BD31-4B8C-83A1-F6EECF244321}">
                <p14:modId xmlns:p14="http://schemas.microsoft.com/office/powerpoint/2010/main" val="1909103647"/>
              </p:ext>
            </p:extLst>
          </p:nvPr>
        </p:nvGraphicFramePr>
        <p:xfrm>
          <a:off x="139351" y="1700808"/>
          <a:ext cx="8586232" cy="4311396"/>
        </p:xfrm>
        <a:graphic>
          <a:graphicData uri="http://schemas.openxmlformats.org/drawingml/2006/table">
            <a:tbl>
              <a:tblPr firstRow="1" firstCol="1" bandRow="1">
                <a:tableStyleId>{5C22544A-7EE6-4342-B048-85BDC9FD1C3A}</a:tableStyleId>
              </a:tblPr>
              <a:tblGrid>
                <a:gridCol w="612974"/>
                <a:gridCol w="3034996"/>
                <a:gridCol w="684764"/>
                <a:gridCol w="1374057"/>
                <a:gridCol w="1001603"/>
                <a:gridCol w="938919"/>
                <a:gridCol w="938919"/>
              </a:tblGrid>
              <a:tr h="54774">
                <a:tc rowSpan="2">
                  <a:txBody>
                    <a:bodyPr/>
                    <a:lstStyle/>
                    <a:p>
                      <a:pPr algn="ctr">
                        <a:lnSpc>
                          <a:spcPct val="115000"/>
                        </a:lnSpc>
                        <a:spcAft>
                          <a:spcPts val="1000"/>
                        </a:spcAft>
                      </a:pPr>
                      <a:r>
                        <a:rPr lang="ru-RU" sz="900" dirty="0">
                          <a:effectLst/>
                        </a:rPr>
                        <a:t>№ п/п</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900" dirty="0">
                          <a:effectLst/>
                        </a:rPr>
                        <a:t>Наименование индикатора / непосредственного результата</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900">
                          <a:effectLst/>
                        </a:rPr>
                        <a:t>Ед. измерения</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1000"/>
                        </a:spcAft>
                      </a:pPr>
                      <a:r>
                        <a:rPr lang="ru-RU" sz="900">
                          <a:effectLst/>
                        </a:rPr>
                        <a:t>Значение индикатора / непосредственного результата</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ctr">
                        <a:lnSpc>
                          <a:spcPct val="115000"/>
                        </a:lnSpc>
                        <a:spcAft>
                          <a:spcPts val="1000"/>
                        </a:spcAft>
                      </a:pP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1000"/>
                        </a:spcAft>
                      </a:pPr>
                      <a:r>
                        <a:rPr lang="ru-RU" sz="1100" dirty="0">
                          <a:effectLst/>
                          <a:latin typeface="Times New Roman"/>
                          <a:ea typeface="Calibri"/>
                          <a:cs typeface="Times New Roman"/>
                        </a:rPr>
                        <a:t>2021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2022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2023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2024 год</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3</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5</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6</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7</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gridSpan="2">
                  <a:txBody>
                    <a:bodyPr/>
                    <a:lstStyle/>
                    <a:p>
                      <a:pPr algn="just">
                        <a:lnSpc>
                          <a:spcPct val="115000"/>
                        </a:lnSpc>
                        <a:spcAft>
                          <a:spcPts val="1000"/>
                        </a:spcAft>
                      </a:pPr>
                      <a:r>
                        <a:rPr lang="ru-RU" sz="900">
                          <a:effectLst/>
                        </a:rPr>
                        <a:t>Индикаторы:</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1000"/>
                        </a:spcAft>
                      </a:pPr>
                      <a:r>
                        <a:rPr lang="ru-RU" sz="900">
                          <a:effectLst/>
                        </a:rPr>
                        <a:t> </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346">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1750" algn="just">
                        <a:lnSpc>
                          <a:spcPct val="115000"/>
                        </a:lnSpc>
                        <a:spcAft>
                          <a:spcPts val="1000"/>
                        </a:spcAft>
                      </a:pPr>
                      <a:r>
                        <a:rPr lang="ru-RU" sz="900" dirty="0">
                          <a:effectLst/>
                        </a:rPr>
                        <a:t>Индекс производства продукции сельского хозяйства</a:t>
                      </a:r>
                      <a:br>
                        <a:rPr lang="ru-RU" sz="900" dirty="0">
                          <a:effectLst/>
                        </a:rPr>
                      </a:br>
                      <a:r>
                        <a:rPr lang="ru-RU" sz="900" dirty="0">
                          <a:effectLst/>
                        </a:rPr>
                        <a:t>в хозяйствах всех категорий (в сопоставимой оценке) </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101,4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104,4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104,4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104,4</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6011">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1750" algn="just">
                        <a:lnSpc>
                          <a:spcPct val="115000"/>
                        </a:lnSpc>
                        <a:spcAft>
                          <a:spcPts val="1000"/>
                        </a:spcAft>
                      </a:pPr>
                      <a:r>
                        <a:rPr lang="ru-RU" sz="900">
                          <a:effectLst/>
                        </a:rPr>
                        <a:t>Индекс производства продукции растениеводства</a:t>
                      </a:r>
                      <a:br>
                        <a:rPr lang="ru-RU" sz="900">
                          <a:effectLst/>
                        </a:rPr>
                      </a:br>
                      <a:r>
                        <a:rPr lang="ru-RU" sz="900">
                          <a:effectLst/>
                        </a:rPr>
                        <a:t>(в сопоставимой оценке)</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ru-RU" sz="900" kern="1600" dirty="0" smtClean="0">
                          <a:effectLst/>
                        </a:rPr>
                        <a:t>                 %</a:t>
                      </a:r>
                      <a:endParaRPr lang="ru-RU" sz="900" kern="1600" dirty="0">
                        <a:effectLst/>
                        <a:latin typeface="Times New Roman"/>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549">
                <a:tc>
                  <a:txBody>
                    <a:bodyPr/>
                    <a:lstStyle/>
                    <a:p>
                      <a:pPr algn="ctr">
                        <a:lnSpc>
                          <a:spcPct val="115000"/>
                        </a:lnSpc>
                        <a:spcAft>
                          <a:spcPts val="1000"/>
                        </a:spcAft>
                      </a:pPr>
                      <a:r>
                        <a:rPr lang="ru-RU" sz="900" dirty="0">
                          <a:effectLst/>
                        </a:rPr>
                        <a:t>3.</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Индекс производства продукции животноводства</a:t>
                      </a:r>
                      <a:br>
                        <a:rPr lang="ru-RU" sz="900">
                          <a:effectLst/>
                        </a:rPr>
                      </a:br>
                      <a:r>
                        <a:rPr lang="ru-RU" sz="900">
                          <a:effectLst/>
                        </a:rPr>
                        <a:t>(в сопоставимой оценке)</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ru-RU" sz="900" kern="1600" dirty="0" smtClean="0">
                          <a:effectLst/>
                        </a:rPr>
                        <a:t>                 %</a:t>
                      </a:r>
                      <a:endParaRPr lang="ru-RU" sz="900" kern="1600" dirty="0">
                        <a:effectLst/>
                        <a:latin typeface="Times New Roman"/>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102,8</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4.</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Индекс физического объема инвестиций в основной капитал сельского хозяйства</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dirty="0" smtClean="0">
                          <a:effectLst/>
                        </a:rPr>
                        <a:t>                %</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5.</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Уровень рентабельности сельскохозяйственных организаций</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7,5</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346">
                <a:tc>
                  <a:txBody>
                    <a:bodyPr/>
                    <a:lstStyle/>
                    <a:p>
                      <a:pPr algn="ctr">
                        <a:lnSpc>
                          <a:spcPct val="115000"/>
                        </a:lnSpc>
                        <a:spcAft>
                          <a:spcPts val="1000"/>
                        </a:spcAft>
                      </a:pPr>
                      <a:r>
                        <a:rPr lang="ru-RU" sz="900">
                          <a:effectLst/>
                        </a:rPr>
                        <a:t>6.</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Среднемесячная номинальная заработная плата в сельском хозяйстве (по сельскохозяйственным организациям, не относящимся к субъектам малого предпринимательства)</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руб.</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16540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7.</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Валовая продукция сельского хозяйства во всех категориях хозяйств</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млн. руб.</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427,7</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gridSpan="2">
                  <a:txBody>
                    <a:bodyPr/>
                    <a:lstStyle/>
                    <a:p>
                      <a:pPr algn="just">
                        <a:lnSpc>
                          <a:spcPct val="115000"/>
                        </a:lnSpc>
                        <a:spcAft>
                          <a:spcPts val="1000"/>
                        </a:spcAft>
                      </a:pPr>
                      <a:r>
                        <a:rPr lang="ru-RU" sz="900" dirty="0">
                          <a:effectLst/>
                        </a:rPr>
                        <a:t>Непосредственные результаты:</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1000"/>
                        </a:spcAft>
                      </a:pPr>
                      <a:r>
                        <a:rPr lang="ru-RU" sz="900">
                          <a:effectLst/>
                        </a:rPr>
                        <a:t> </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6011">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Размер посевных площадей, занятых зерновыми, зернобобовыми, масличными и кормовыми сельскохозяйственными культурами</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dirty="0">
                          <a:effectLst/>
                        </a:rPr>
                        <a:t>га</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smtClean="0">
                          <a:effectLst/>
                          <a:latin typeface="Times New Roman"/>
                          <a:ea typeface="Calibri"/>
                          <a:cs typeface="Times New Roman"/>
                        </a:rPr>
                        <a:t>17737</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17737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17737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17737	</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6684">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Размер посевных площадей, занятых льном-долгунцом и коноплей, в сельскохозяйственных организациях, крестьянских (фермерских) хозяйствах, включая индивидуальных предпринимателей</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га</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3510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3510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3510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3510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Заголовок 1"/>
          <p:cNvSpPr txBox="1">
            <a:spLocks/>
          </p:cNvSpPr>
          <p:nvPr/>
        </p:nvSpPr>
        <p:spPr>
          <a:xfrm>
            <a:off x="357158" y="100010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Индикаторы и непосредственные результаты</a:t>
            </a:r>
            <a:endParaRPr lang="ru-RU" sz="2000" b="1" dirty="0" smtClean="0">
              <a:latin typeface="Times New Roman" pitchFamily="18" charset="0"/>
              <a:ea typeface="+mj-ea"/>
              <a:cs typeface="Times New Roman" pitchFamily="18" charset="0"/>
            </a:endParaRP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7050630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42911" y="114511"/>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a:t>
            </a:r>
            <a:r>
              <a:rPr lang="ru-RU" sz="2400" b="1" dirty="0" smtClean="0">
                <a:solidFill>
                  <a:schemeClr val="bg1"/>
                </a:solidFill>
                <a:latin typeface="Arial" pitchFamily="34" charset="0"/>
                <a:cs typeface="Arial" pitchFamily="34" charset="0"/>
              </a:rPr>
              <a:t>«Обеспечение безопасности жизнедеятельности населения Тонкинского района»</a:t>
            </a:r>
            <a:endParaRPr lang="ru-RU" sz="2400" b="1" dirty="0">
              <a:solidFill>
                <a:schemeClr val="bg1"/>
              </a:solidFill>
              <a:latin typeface="Arial" pitchFamily="34" charset="0"/>
              <a:cs typeface="Arial" pitchFamily="34" charset="0"/>
            </a:endParaRPr>
          </a:p>
        </p:txBody>
      </p:sp>
      <p:grpSp>
        <p:nvGrpSpPr>
          <p:cNvPr id="6" name="Группа 5"/>
          <p:cNvGrpSpPr/>
          <p:nvPr/>
        </p:nvGrpSpPr>
        <p:grpSpPr>
          <a:xfrm>
            <a:off x="500034" y="853175"/>
            <a:ext cx="7858179" cy="2000264"/>
            <a:chOff x="0" y="943004"/>
            <a:chExt cx="7858179" cy="1216800"/>
          </a:xfrm>
        </p:grpSpPr>
        <p:sp>
          <p:nvSpPr>
            <p:cNvPr id="7" name="Скругленный прямоугольник 6"/>
            <p:cNvSpPr/>
            <p:nvPr/>
          </p:nvSpPr>
          <p:spPr>
            <a:xfrm>
              <a:off x="0" y="943004"/>
              <a:ext cx="7858179" cy="1216800"/>
            </a:xfrm>
            <a:prstGeom prst="roundRect">
              <a:avLst/>
            </a:prstGeom>
            <a:solidFill>
              <a:srgbClr val="A9DCF5"/>
            </a:solidFill>
          </p:spPr>
          <p:style>
            <a:lnRef idx="0">
              <a:schemeClr val="accent3"/>
            </a:lnRef>
            <a:fillRef idx="3">
              <a:schemeClr val="accent3"/>
            </a:fillRef>
            <a:effectRef idx="3">
              <a:schemeClr val="accent3"/>
            </a:effectRef>
            <a:fontRef idx="minor">
              <a:schemeClr val="lt1"/>
            </a:fontRef>
          </p:style>
        </p:sp>
        <p:sp>
          <p:nvSpPr>
            <p:cNvPr id="8" name="Скругленный прямоугольник 4"/>
            <p:cNvSpPr/>
            <p:nvPr/>
          </p:nvSpPr>
          <p:spPr>
            <a:xfrm>
              <a:off x="109519" y="1058547"/>
              <a:ext cx="7739381"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Утверждена:  </a:t>
              </a:r>
              <a:r>
                <a:rPr lang="ru-RU" sz="1600" i="0" kern="1200" baseline="0" dirty="0" smtClean="0">
                  <a:solidFill>
                    <a:schemeClr val="tx1"/>
                  </a:solidFill>
                  <a:latin typeface="Times New Roman" pitchFamily="18" charset="0"/>
                  <a:cs typeface="Times New Roman" pitchFamily="18" charset="0"/>
                </a:rPr>
                <a:t>Постановлением</a:t>
              </a:r>
              <a:r>
                <a:rPr lang="ru-RU" sz="1600" i="0" kern="1200" dirty="0" smtClean="0">
                  <a:solidFill>
                    <a:schemeClr val="tx1"/>
                  </a:solidFill>
                  <a:latin typeface="Times New Roman" pitchFamily="18" charset="0"/>
                  <a:cs typeface="Times New Roman" pitchFamily="18" charset="0"/>
                </a:rPr>
                <a:t> </a:t>
              </a:r>
              <a:r>
                <a:rPr lang="ru-RU" sz="1600" i="0" kern="1200" baseline="0" dirty="0" smtClean="0">
                  <a:solidFill>
                    <a:schemeClr val="tx1"/>
                  </a:solidFill>
                  <a:latin typeface="Times New Roman" pitchFamily="18" charset="0"/>
                  <a:cs typeface="Times New Roman" pitchFamily="18" charset="0"/>
                </a:rPr>
                <a:t>администрации Тонкинского муниципального района Нижегородской области от 07.08.2020 года  № 415 "Об утверждении муниципальной программы "Обеспечение безопасности жизнедеятельности населения Тонкинского муниципального района Нижегородской области" </a:t>
              </a:r>
            </a:p>
            <a:p>
              <a:pPr lvl="0" algn="l" defTabSz="622300" rtl="0">
                <a:lnSpc>
                  <a:spcPct val="90000"/>
                </a:lnSpc>
                <a:spcBef>
                  <a:spcPct val="0"/>
                </a:spcBef>
                <a:spcAft>
                  <a:spcPct val="35000"/>
                </a:spcAft>
              </a:pPr>
              <a:r>
                <a:rPr lang="ru-RU" sz="1600" b="1" dirty="0" smtClean="0">
                  <a:solidFill>
                    <a:schemeClr val="tx1"/>
                  </a:solidFill>
                  <a:latin typeface="Times New Roman" pitchFamily="18" charset="0"/>
                  <a:cs typeface="Times New Roman" pitchFamily="18" charset="0"/>
                </a:rPr>
                <a:t>Срок реализации </a:t>
              </a:r>
              <a:r>
                <a:rPr lang="ru-RU" sz="1600" dirty="0" smtClean="0">
                  <a:solidFill>
                    <a:schemeClr val="tx1"/>
                  </a:solidFill>
                  <a:latin typeface="Times New Roman" pitchFamily="18" charset="0"/>
                  <a:cs typeface="Times New Roman" pitchFamily="18" charset="0"/>
                </a:rPr>
                <a:t>2021-2024 годы</a:t>
              </a:r>
            </a:p>
            <a:p>
              <a:pPr lvl="0" algn="l" defTabSz="6223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Муниципальный заказчик </a:t>
              </a:r>
              <a:r>
                <a:rPr lang="ru-RU" sz="1600" i="0" kern="1200" baseline="0" dirty="0" smtClean="0">
                  <a:solidFill>
                    <a:schemeClr val="tx1"/>
                  </a:solidFill>
                  <a:latin typeface="Times New Roman" pitchFamily="18" charset="0"/>
                  <a:cs typeface="Times New Roman" pitchFamily="18" charset="0"/>
                </a:rPr>
                <a:t>Администрация Тонкинского муниципального района Нижегородской области</a:t>
              </a:r>
            </a:p>
            <a:p>
              <a:pPr lvl="0" algn="l" defTabSz="622300" rtl="0">
                <a:lnSpc>
                  <a:spcPct val="90000"/>
                </a:lnSpc>
                <a:spcBef>
                  <a:spcPct val="0"/>
                </a:spcBef>
                <a:spcAft>
                  <a:spcPct val="35000"/>
                </a:spcAft>
              </a:pPr>
              <a:endParaRPr lang="ru-RU" sz="1600" i="0" kern="1200" baseline="0" dirty="0">
                <a:solidFill>
                  <a:schemeClr val="tx1"/>
                </a:solidFill>
                <a:latin typeface="Times New Roman" pitchFamily="18" charset="0"/>
                <a:cs typeface="Times New Roman" pitchFamily="18" charset="0"/>
              </a:endParaRPr>
            </a:p>
          </p:txBody>
        </p:sp>
      </p:grpSp>
      <p:grpSp>
        <p:nvGrpSpPr>
          <p:cNvPr id="9" name="Группа 8"/>
          <p:cNvGrpSpPr/>
          <p:nvPr/>
        </p:nvGrpSpPr>
        <p:grpSpPr>
          <a:xfrm>
            <a:off x="550153" y="2996952"/>
            <a:ext cx="7858179" cy="1440160"/>
            <a:chOff x="0" y="801773"/>
            <a:chExt cx="7858179" cy="1571636"/>
          </a:xfrm>
        </p:grpSpPr>
        <p:sp>
          <p:nvSpPr>
            <p:cNvPr id="10" name="Скругленный прямоугольник 9"/>
            <p:cNvSpPr/>
            <p:nvPr/>
          </p:nvSpPr>
          <p:spPr>
            <a:xfrm>
              <a:off x="0" y="801773"/>
              <a:ext cx="7858179" cy="1571636"/>
            </a:xfrm>
            <a:prstGeom prst="roundRect">
              <a:avLst/>
            </a:prstGeom>
          </p:spPr>
          <p:style>
            <a:lnRef idx="1">
              <a:schemeClr val="accent3"/>
            </a:lnRef>
            <a:fillRef idx="2">
              <a:schemeClr val="accent3"/>
            </a:fillRef>
            <a:effectRef idx="1">
              <a:schemeClr val="accent3"/>
            </a:effectRef>
            <a:fontRef idx="minor">
              <a:schemeClr val="dk1"/>
            </a:fontRef>
          </p:style>
        </p:sp>
        <p:sp>
          <p:nvSpPr>
            <p:cNvPr id="11" name="Скругленный прямоугольник 4"/>
            <p:cNvSpPr/>
            <p:nvPr/>
          </p:nvSpPr>
          <p:spPr>
            <a:xfrm>
              <a:off x="38329" y="840102"/>
              <a:ext cx="7781521" cy="153330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Цель муниципальной программы – </a:t>
              </a:r>
              <a:r>
                <a:rPr lang="ru-RU" sz="1600" i="0" kern="1200" baseline="0" dirty="0" smtClean="0">
                  <a:solidFill>
                    <a:schemeClr val="tx1"/>
                  </a:solidFill>
                  <a:latin typeface="Times New Roman" pitchFamily="18" charset="0"/>
                  <a:cs typeface="Times New Roman" pitchFamily="18" charset="0"/>
                </a:rPr>
                <a:t>минимизация социального и экономического ущерба населению, экономике и природной среде от чрезвычайных ситуаций природного и техногенного характера, пожаров, снижение террористической угрозы и возможных последствий, обеспечение безопасности жизнедеятельности населения Тонкинского муниципального района.</a:t>
              </a:r>
              <a:endParaRPr lang="ru-RU" sz="1600" i="0" kern="1200" baseline="0" dirty="0">
                <a:solidFill>
                  <a:schemeClr val="tx1"/>
                </a:solidFill>
                <a:latin typeface="Times New Roman" pitchFamily="18" charset="0"/>
                <a:cs typeface="Times New Roman" pitchFamily="18" charset="0"/>
              </a:endParaRPr>
            </a:p>
          </p:txBody>
        </p:sp>
      </p:grpSp>
      <p:pic>
        <p:nvPicPr>
          <p:cNvPr id="12" name="Picture 2" descr="Z:\Мои документы\Бюджет 2022\Проект районного бюджета\Бюджет для граждан\фотки для бюджета\WhatsApp Image 2021-11-11 at 10.14.02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4568588"/>
            <a:ext cx="2937726" cy="2203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0230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0"/>
            <a:ext cx="8208912" cy="830997"/>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МП «Обеспечение безопасности жизнедеятельности населения Тонкинского района»</a:t>
            </a:r>
          </a:p>
        </p:txBody>
      </p:sp>
      <p:graphicFrame>
        <p:nvGraphicFramePr>
          <p:cNvPr id="4" name="Таблица 3"/>
          <p:cNvGraphicFramePr>
            <a:graphicFrameLocks noGrp="1"/>
          </p:cNvGraphicFramePr>
          <p:nvPr>
            <p:extLst>
              <p:ext uri="{D42A27DB-BD31-4B8C-83A1-F6EECF244321}">
                <p14:modId xmlns:p14="http://schemas.microsoft.com/office/powerpoint/2010/main" val="2753183403"/>
              </p:ext>
            </p:extLst>
          </p:nvPr>
        </p:nvGraphicFramePr>
        <p:xfrm>
          <a:off x="179510" y="1124744"/>
          <a:ext cx="8784980" cy="5112572"/>
        </p:xfrm>
        <a:graphic>
          <a:graphicData uri="http://schemas.openxmlformats.org/drawingml/2006/table">
            <a:tbl>
              <a:tblPr firstRow="1" firstCol="1" bandRow="1">
                <a:tableStyleId>{5C22544A-7EE6-4342-B048-85BDC9FD1C3A}</a:tableStyleId>
              </a:tblPr>
              <a:tblGrid>
                <a:gridCol w="288034"/>
                <a:gridCol w="3751225"/>
                <a:gridCol w="859101"/>
                <a:gridCol w="781402"/>
                <a:gridCol w="781402"/>
                <a:gridCol w="781402"/>
                <a:gridCol w="781402"/>
                <a:gridCol w="761012"/>
              </a:tblGrid>
              <a:tr h="286305">
                <a:tc rowSpan="2">
                  <a:txBody>
                    <a:bodyPr/>
                    <a:lstStyle/>
                    <a:p>
                      <a:pPr algn="ctr">
                        <a:lnSpc>
                          <a:spcPct val="115000"/>
                        </a:lnSpc>
                        <a:spcAft>
                          <a:spcPts val="0"/>
                        </a:spcAft>
                      </a:pPr>
                      <a:r>
                        <a:rPr lang="ru-RU" sz="1200" dirty="0">
                          <a:effectLst/>
                          <a:latin typeface="Arial Narrow" panose="020B0606020202030204" pitchFamily="34" charset="0"/>
                        </a:rPr>
                        <a:t>№ п/п</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200" dirty="0">
                          <a:effectLst/>
                          <a:latin typeface="Arial Narrow" panose="020B0606020202030204" pitchFamily="34" charset="0"/>
                        </a:rPr>
                        <a:t>Наименование индикатора/непосредственного результата</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200">
                          <a:effectLst/>
                          <a:latin typeface="Arial Narrow" panose="020B0606020202030204" pitchFamily="34" charset="0"/>
                        </a:rPr>
                        <a:t>Единица измерения</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0"/>
                        </a:spcAft>
                      </a:pPr>
                      <a:r>
                        <a:rPr lang="ru-RU" sz="1200">
                          <a:effectLst/>
                          <a:latin typeface="Arial Narrow" panose="020B0606020202030204" pitchFamily="34" charset="0"/>
                        </a:rPr>
                        <a:t>Значение индикатора/непосредственного результата</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09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200" dirty="0">
                          <a:effectLst/>
                          <a:latin typeface="Arial Narrow" panose="020B0606020202030204" pitchFamily="34" charset="0"/>
                        </a:rPr>
                        <a:t>2020 год</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2021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2022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2023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2024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dirty="0">
                          <a:effectLst/>
                          <a:latin typeface="Arial Narrow" panose="020B0606020202030204" pitchFamily="34" charset="0"/>
                        </a:rPr>
                        <a:t>1</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пожаров</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шт.</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14</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10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a:effectLst/>
                          <a:latin typeface="Arial Narrow" panose="020B0606020202030204" pitchFamily="34" charset="0"/>
                        </a:rPr>
                        <a:t>2</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погибших при пожарах</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чел.</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a:effectLst/>
                          <a:latin typeface="Arial Narrow" panose="020B0606020202030204" pitchFamily="34" charset="0"/>
                        </a:rPr>
                        <a:t>3</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пострадавших при пожарах</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dirty="0" smtClean="0">
                          <a:effectLst/>
                          <a:latin typeface="Arial Narrow" panose="020B0606020202030204" pitchFamily="34" charset="0"/>
                        </a:rPr>
                        <a:t>4.</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Недопущение роста количества террористических актов</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шт.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5.</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ДТП </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шт.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45</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45</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smtClean="0">
                          <a:effectLst/>
                          <a:latin typeface="Arial Narrow" panose="020B0606020202030204" pitchFamily="34" charset="0"/>
                        </a:rPr>
                        <a:t>45</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smtClean="0">
                          <a:effectLst/>
                          <a:latin typeface="Arial Narrow" panose="020B0606020202030204" pitchFamily="34" charset="0"/>
                        </a:rPr>
                        <a:t>42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40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6.</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погибших в ДТП</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7.</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пострадавших в ДТП</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чел.</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2</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8165">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8.</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Недопущение роста численности пострадавших в результате несчастных случаев на производстве</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7248">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9.</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Недопущение роста численности пострадавших в результате несчастных случаев на производстве со смертельным исходом</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7248">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10.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Сокращение среднего времени совместного реагирования оперативных служб на обращение населения по номеру «112»</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11.</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Снижение времени на оповещение населения</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минут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30</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56497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61194" y="116632"/>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a:t>
            </a:r>
            <a:r>
              <a:rPr lang="ru-RU" sz="2400" b="1" dirty="0" smtClean="0">
                <a:solidFill>
                  <a:schemeClr val="bg1"/>
                </a:solidFill>
                <a:latin typeface="Arial" pitchFamily="34" charset="0"/>
                <a:cs typeface="Arial" pitchFamily="34" charset="0"/>
              </a:rPr>
              <a:t>«Обеспечение безопасности жизнедеятельности населения Тонкинского района»</a:t>
            </a:r>
            <a:endParaRPr lang="ru-RU" sz="2400" b="1" dirty="0">
              <a:solidFill>
                <a:schemeClr val="bg1"/>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723589689"/>
              </p:ext>
            </p:extLst>
          </p:nvPr>
        </p:nvGraphicFramePr>
        <p:xfrm>
          <a:off x="179510" y="855296"/>
          <a:ext cx="8712970" cy="5742055"/>
        </p:xfrm>
        <a:graphic>
          <a:graphicData uri="http://schemas.openxmlformats.org/drawingml/2006/table">
            <a:tbl>
              <a:tblPr>
                <a:tableStyleId>{5C22544A-7EE6-4342-B048-85BDC9FD1C3A}</a:tableStyleId>
              </a:tblPr>
              <a:tblGrid>
                <a:gridCol w="2952330"/>
                <a:gridCol w="720080"/>
                <a:gridCol w="792088"/>
                <a:gridCol w="792088"/>
                <a:gridCol w="720080"/>
                <a:gridCol w="801934"/>
                <a:gridCol w="967185"/>
                <a:gridCol w="967185"/>
              </a:tblGrid>
              <a:tr h="1425035">
                <a:tc>
                  <a:txBody>
                    <a:bodyPr/>
                    <a:lstStyle/>
                    <a:p>
                      <a:pPr algn="ctr" fontAlgn="ctr"/>
                      <a:r>
                        <a:rPr lang="ru-RU" sz="1200" u="none" strike="noStrike" dirty="0">
                          <a:effectLst/>
                          <a:latin typeface="Arial Narrow" panose="020B0606020202030204" pitchFamily="34" charset="0"/>
                        </a:rPr>
                        <a:t>Наименование КЦСР</a:t>
                      </a:r>
                      <a:endParaRPr lang="ru-RU" sz="1200" b="1" i="0" u="none" strike="noStrike" dirty="0">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Первоначальный план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Уточненный план 2021 года на 01.11.2020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2022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2023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2024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2022 к первоначальному бюджету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2022 к уточненному плану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9711">
                <a:tc>
                  <a:txBody>
                    <a:bodyPr/>
                    <a:lstStyle/>
                    <a:p>
                      <a:pPr algn="l" fontAlgn="ctr"/>
                      <a:r>
                        <a:rPr lang="ru-RU" sz="1200" u="none" strike="noStrike" dirty="0">
                          <a:effectLst/>
                          <a:latin typeface="Arial Narrow" panose="020B0606020202030204" pitchFamily="34" charset="0"/>
                        </a:rPr>
                        <a:t>МП " Обеспечение безопасности жизнедеятельности населения Тонкинского муниципального района Нижегородской области на 2018-2020 годы</a:t>
                      </a:r>
                      <a:endParaRPr lang="ru-RU" sz="1200" b="1" i="0" u="none" strike="noStrike" dirty="0">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4 248.1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4 682,0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4 253,6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4 253,6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110,2</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107,1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Подпрограмма "Обеспечение пожарной безопасности"</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1827">
                <a:tc>
                  <a:txBody>
                    <a:bodyPr/>
                    <a:lstStyle/>
                    <a:p>
                      <a:pPr algn="l" fontAlgn="ctr"/>
                      <a:r>
                        <a:rPr lang="ru-RU" sz="1200" u="none" strike="noStrike">
                          <a:effectLst/>
                          <a:latin typeface="Arial Narrow" panose="020B0606020202030204" pitchFamily="34" charset="0"/>
                        </a:rPr>
                        <a:t>Подпрограмма "Повышение безопасности дорожного движения"</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Подпрограмма " Улучшение условий и охраны труда"</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Защита населения от чрезвычайных ситуаций</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4 220,1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4 343,1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4 654,0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4 226,6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4226,6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110,2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107,1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1827">
                <a:tc>
                  <a:txBody>
                    <a:bodyPr/>
                    <a:lstStyle/>
                    <a:p>
                      <a:pPr algn="l" fontAlgn="ctr"/>
                      <a:r>
                        <a:rPr lang="ru-RU" sz="1200" u="none" strike="noStrike">
                          <a:effectLst/>
                          <a:latin typeface="Arial Narrow" panose="020B0606020202030204" pitchFamily="34" charset="0"/>
                        </a:rPr>
                        <a:t>Построение и развитие аппаратно-программного комплекса "Безопасный город"</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16.0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16.0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97720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469165" y="48223"/>
            <a:ext cx="8286808" cy="738664"/>
          </a:xfrm>
          <a:prstGeom prst="rect">
            <a:avLst/>
          </a:prstGeom>
          <a:noFill/>
          <a:ln w="9525">
            <a:noFill/>
            <a:miter lim="800000"/>
            <a:headEnd/>
            <a:tailEnd/>
          </a:ln>
        </p:spPr>
        <p:txBody>
          <a:bodyPr wrap="square" lIns="0" tIns="0" rIns="0" bIns="0">
            <a:spAutoFit/>
          </a:bodyPr>
          <a:lstStyle/>
          <a:p>
            <a:pPr algn="ctr"/>
            <a:r>
              <a:rPr lang="ru-RU" sz="2400" b="1" dirty="0">
                <a:solidFill>
                  <a:schemeClr val="bg1"/>
                </a:solidFill>
                <a:latin typeface="Times New Roman" pitchFamily="18" charset="0"/>
              </a:rPr>
              <a:t>МП </a:t>
            </a:r>
            <a:r>
              <a:rPr lang="ru-RU" sz="2400" b="1" dirty="0" smtClean="0">
                <a:solidFill>
                  <a:schemeClr val="bg1"/>
                </a:solidFill>
                <a:latin typeface="Times New Roman" pitchFamily="18" charset="0"/>
              </a:rPr>
              <a:t>«</a:t>
            </a:r>
            <a:r>
              <a:rPr lang="ru-RU" sz="2400" b="1" dirty="0" smtClean="0">
                <a:solidFill>
                  <a:schemeClr val="bg1"/>
                </a:solidFill>
              </a:rPr>
              <a:t>Совершенствование социальной и инженерной инфраструктуры Тонкинского района</a:t>
            </a:r>
            <a:r>
              <a:rPr lang="ru-RU" sz="2400" b="1" dirty="0" smtClean="0">
                <a:solidFill>
                  <a:schemeClr val="bg1"/>
                </a:solidFill>
                <a:latin typeface="Times New Roman" pitchFamily="18" charset="0"/>
              </a:rPr>
              <a:t>»</a:t>
            </a:r>
            <a:endParaRPr lang="ru-RU" sz="2400" b="1" dirty="0">
              <a:solidFill>
                <a:schemeClr val="bg1"/>
              </a:solidFill>
              <a:latin typeface="Times New Roman" pitchFamily="18" charset="0"/>
            </a:endParaRPr>
          </a:p>
        </p:txBody>
      </p:sp>
      <p:sp>
        <p:nvSpPr>
          <p:cNvPr id="116737" name="Rectangle 1"/>
          <p:cNvSpPr>
            <a:spLocks noChangeArrowheads="1"/>
          </p:cNvSpPr>
          <p:nvPr/>
        </p:nvSpPr>
        <p:spPr bwMode="auto">
          <a:xfrm>
            <a:off x="469165" y="896219"/>
            <a:ext cx="7929619" cy="3293209"/>
          </a:xfrm>
          <a:prstGeom prst="rect">
            <a:avLst/>
          </a:prstGeom>
          <a:solidFill>
            <a:srgbClr val="A9DCF5"/>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lvl="0" indent="457200"/>
            <a:r>
              <a:rPr lang="ru-RU" sz="1600" b="1" dirty="0">
                <a:solidFill>
                  <a:schemeClr val="tx1"/>
                </a:solidFill>
                <a:latin typeface="Times New Roman" pitchFamily="18" charset="0"/>
                <a:ea typeface="Times New Roman" pitchFamily="18" charset="0"/>
                <a:cs typeface="Times New Roman" pitchFamily="18" charset="0"/>
              </a:rPr>
              <a:t>Утверждена:</a:t>
            </a:r>
          </a:p>
          <a:p>
            <a:pPr lvl="0" indent="457200"/>
            <a:r>
              <a:rPr lang="ru-RU" sz="1600" dirty="0">
                <a:solidFill>
                  <a:schemeClr val="tx1"/>
                </a:solidFill>
                <a:latin typeface="Times New Roman" panose="02020603050405020304" pitchFamily="18" charset="0"/>
                <a:cs typeface="Times New Roman" panose="02020603050405020304" pitchFamily="18" charset="0"/>
              </a:rPr>
              <a:t>Постановлением администрации Тонкинского муниципального района Нижегородской области от 17.08.2020 года  № 429 "Об утверждении муниципальной программы "Совершенствование социальной и инженерной инфраструктуры Тонкинского муниципального </a:t>
            </a:r>
            <a:r>
              <a:rPr lang="ru-RU" sz="1600" dirty="0" smtClean="0">
                <a:solidFill>
                  <a:schemeClr val="tx1"/>
                </a:solidFill>
                <a:latin typeface="Times New Roman" panose="02020603050405020304" pitchFamily="18" charset="0"/>
                <a:cs typeface="Times New Roman" panose="02020603050405020304" pitchFamily="18" charset="0"/>
              </a:rPr>
              <a:t>района»</a:t>
            </a:r>
            <a:endParaRPr lang="ru-RU" sz="1600" dirty="0">
              <a:solidFill>
                <a:schemeClr val="tx1"/>
              </a:solidFill>
              <a:latin typeface="Times New Roman" panose="02020603050405020304" pitchFamily="18" charset="0"/>
              <a:cs typeface="Times New Roman" panose="02020603050405020304" pitchFamily="18" charset="0"/>
            </a:endParaRPr>
          </a:p>
          <a:p>
            <a:pPr lvl="0" indent="457200"/>
            <a:r>
              <a:rPr lang="ru-RU" sz="1600" b="1" dirty="0">
                <a:solidFill>
                  <a:schemeClr val="tx1"/>
                </a:solidFill>
                <a:latin typeface="Times New Roman" pitchFamily="18" charset="0"/>
                <a:ea typeface="Times New Roman" pitchFamily="18" charset="0"/>
                <a:cs typeface="Times New Roman" pitchFamily="18" charset="0"/>
              </a:rPr>
              <a:t>Срок реализации  </a:t>
            </a:r>
            <a:r>
              <a:rPr lang="ru-RU" sz="1600" dirty="0" smtClean="0">
                <a:solidFill>
                  <a:schemeClr val="tx1"/>
                </a:solidFill>
                <a:latin typeface="Times New Roman" pitchFamily="18" charset="0"/>
                <a:ea typeface="Times New Roman" pitchFamily="18" charset="0"/>
                <a:cs typeface="Times New Roman" pitchFamily="18" charset="0"/>
              </a:rPr>
              <a:t>2021-2024 </a:t>
            </a:r>
            <a:r>
              <a:rPr lang="ru-RU" sz="1600" dirty="0">
                <a:solidFill>
                  <a:schemeClr val="tx1"/>
                </a:solidFill>
                <a:latin typeface="Times New Roman" pitchFamily="18" charset="0"/>
                <a:ea typeface="Times New Roman" pitchFamily="18" charset="0"/>
                <a:cs typeface="Times New Roman" pitchFamily="18" charset="0"/>
              </a:rPr>
              <a:t>годы</a:t>
            </a:r>
          </a:p>
          <a:p>
            <a:pPr lvl="0" indent="457200"/>
            <a:r>
              <a:rPr lang="ru-RU" sz="1600" b="1" dirty="0">
                <a:solidFill>
                  <a:schemeClr val="tx1"/>
                </a:solidFill>
                <a:latin typeface="Times New Roman" pitchFamily="18" charset="0"/>
                <a:ea typeface="Times New Roman" pitchFamily="18" charset="0"/>
                <a:cs typeface="Times New Roman" pitchFamily="18" charset="0"/>
              </a:rPr>
              <a:t>Муниципальный заказчик </a:t>
            </a:r>
            <a:r>
              <a:rPr lang="ru-RU" sz="1600" dirty="0">
                <a:solidFill>
                  <a:schemeClr val="tx1"/>
                </a:solidFill>
                <a:latin typeface="Times New Roman" pitchFamily="18" charset="0"/>
                <a:ea typeface="Times New Roman" pitchFamily="18" charset="0"/>
                <a:cs typeface="Times New Roman" pitchFamily="18" charset="0"/>
              </a:rPr>
              <a:t>Отдел архитектуры и строительства администрации Тонкинского муниципального района Нижегородской области</a:t>
            </a:r>
          </a:p>
          <a:p>
            <a:pPr lvl="0" indent="457200"/>
            <a:endParaRPr lang="ru-RU" sz="1600" dirty="0">
              <a:solidFill>
                <a:schemeClr val="tx1"/>
              </a:solidFill>
              <a:latin typeface="Times New Roman" pitchFamily="18" charset="0"/>
              <a:ea typeface="Calibri" pitchFamily="34" charset="0"/>
              <a:cs typeface="Times New Roman" pitchFamily="18" charset="0"/>
            </a:endParaRPr>
          </a:p>
          <a:p>
            <a:pPr lvl="0" indent="457200" eaLnBrk="0" hangingPunct="0"/>
            <a:r>
              <a:rPr lang="ru-RU" sz="1600" b="1" dirty="0">
                <a:solidFill>
                  <a:schemeClr val="tx1"/>
                </a:solidFill>
                <a:latin typeface="Times New Roman" pitchFamily="18" charset="0"/>
                <a:ea typeface="Calibri" pitchFamily="34" charset="0"/>
                <a:cs typeface="Times New Roman" pitchFamily="18" charset="0"/>
              </a:rPr>
              <a:t>Цель муниципальной программы :</a:t>
            </a:r>
          </a:p>
          <a:p>
            <a:pPr lvl="0" indent="457200" algn="just" eaLnBrk="0" hangingPunct="0"/>
            <a:r>
              <a:rPr lang="ru-RU" sz="1600" dirty="0">
                <a:solidFill>
                  <a:schemeClr val="tx1"/>
                </a:solidFill>
                <a:latin typeface="Times New Roman" pitchFamily="18" charset="0"/>
                <a:ea typeface="Calibri" pitchFamily="34" charset="0"/>
                <a:cs typeface="Times New Roman" pitchFamily="18" charset="0"/>
              </a:rPr>
              <a:t>создание материальной базы развития  социальной и инженерной  инфраструктуры для достижения цели – повышение качества жизни населения Тонкинского муниципального района  </a:t>
            </a:r>
            <a:r>
              <a:rPr lang="ru-RU" sz="1600" dirty="0">
                <a:solidFill>
                  <a:schemeClr val="tx1"/>
                </a:solidFill>
                <a:latin typeface="Times New Roman" panose="02020603050405020304" pitchFamily="18" charset="0"/>
                <a:cs typeface="Times New Roman" panose="02020603050405020304" pitchFamily="18" charset="0"/>
              </a:rPr>
              <a:t> </a:t>
            </a:r>
          </a:p>
        </p:txBody>
      </p:sp>
      <p:pic>
        <p:nvPicPr>
          <p:cNvPr id="4" name="Picture 2" descr="Z:\Мои документы\Бюджет 2022\Проект районного бюджета\Бюджет для граждан\фотки для бюджета\DSC_037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6669" y="4293096"/>
            <a:ext cx="3643725" cy="24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3116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428596" y="116632"/>
            <a:ext cx="8286808" cy="738664"/>
          </a:xfrm>
          <a:prstGeom prst="rect">
            <a:avLst/>
          </a:prstGeom>
          <a:noFill/>
          <a:ln w="9525">
            <a:noFill/>
            <a:miter lim="800000"/>
            <a:headEnd/>
            <a:tailEnd/>
          </a:ln>
        </p:spPr>
        <p:txBody>
          <a:bodyPr wrap="square" lIns="0" tIns="0" rIns="0" bIns="0">
            <a:spAutoFit/>
          </a:bodyPr>
          <a:lstStyle/>
          <a:p>
            <a:pPr algn="ctr"/>
            <a:r>
              <a:rPr lang="ru-RU" sz="2400" b="1" dirty="0">
                <a:solidFill>
                  <a:schemeClr val="bg1"/>
                </a:solidFill>
                <a:latin typeface="Times New Roman" pitchFamily="18" charset="0"/>
              </a:rPr>
              <a:t>МП </a:t>
            </a:r>
            <a:r>
              <a:rPr lang="ru-RU" sz="2400" b="1" dirty="0" smtClean="0">
                <a:solidFill>
                  <a:schemeClr val="bg1"/>
                </a:solidFill>
                <a:latin typeface="Times New Roman" pitchFamily="18" charset="0"/>
              </a:rPr>
              <a:t>«</a:t>
            </a:r>
            <a:r>
              <a:rPr lang="ru-RU" sz="2400" b="1" dirty="0" smtClean="0">
                <a:solidFill>
                  <a:schemeClr val="bg1"/>
                </a:solidFill>
              </a:rPr>
              <a:t>Совершенствование социальной и инженерной инфраструктуры Тонкинского района</a:t>
            </a:r>
            <a:r>
              <a:rPr lang="ru-RU" sz="2400" b="1" dirty="0" smtClean="0">
                <a:solidFill>
                  <a:schemeClr val="bg1"/>
                </a:solidFill>
                <a:latin typeface="Times New Roman" pitchFamily="18" charset="0"/>
              </a:rPr>
              <a:t>»</a:t>
            </a:r>
            <a:endParaRPr lang="ru-RU" sz="2400" b="1" dirty="0">
              <a:solidFill>
                <a:schemeClr val="bg1"/>
              </a:solidFill>
              <a:latin typeface="Times New Roman" pitchFamily="18" charset="0"/>
            </a:endParaRPr>
          </a:p>
        </p:txBody>
      </p:sp>
      <p:sp>
        <p:nvSpPr>
          <p:cNvPr id="8" name="Овал 7"/>
          <p:cNvSpPr/>
          <p:nvPr/>
        </p:nvSpPr>
        <p:spPr>
          <a:xfrm>
            <a:off x="323528" y="5125665"/>
            <a:ext cx="2376264" cy="13996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Times New Roman" panose="02020603050405020304" pitchFamily="18" charset="0"/>
                <a:cs typeface="Times New Roman" panose="02020603050405020304" pitchFamily="18" charset="0"/>
              </a:rPr>
              <a:t>С</a:t>
            </a:r>
            <a:r>
              <a:rPr lang="ru-RU" sz="1200" dirty="0" smtClean="0">
                <a:latin typeface="Times New Roman" panose="02020603050405020304" pitchFamily="18" charset="0"/>
                <a:cs typeface="Times New Roman" panose="02020603050405020304" pitchFamily="18" charset="0"/>
              </a:rPr>
              <a:t>троительство </a:t>
            </a:r>
            <a:r>
              <a:rPr lang="ru-RU" sz="1200" dirty="0">
                <a:latin typeface="Times New Roman" panose="02020603050405020304" pitchFamily="18" charset="0"/>
                <a:cs typeface="Times New Roman" panose="02020603050405020304" pitchFamily="18" charset="0"/>
              </a:rPr>
              <a:t>внутриквартальных дворовых сетей водопровода и канализации </a:t>
            </a:r>
            <a:r>
              <a:rPr lang="ru-RU" sz="1200" dirty="0" err="1">
                <a:latin typeface="Times New Roman" panose="02020603050405020304" pitchFamily="18" charset="0"/>
                <a:cs typeface="Times New Roman" panose="02020603050405020304" pitchFamily="18" charset="0"/>
              </a:rPr>
              <a:t>р.п.Тонкино</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1 000,0 </a:t>
            </a:r>
            <a:r>
              <a:rPr lang="ru-RU" sz="1200" dirty="0">
                <a:latin typeface="Times New Roman" panose="02020603050405020304" pitchFamily="18" charset="0"/>
                <a:cs typeface="Times New Roman" panose="02020603050405020304" pitchFamily="18" charset="0"/>
              </a:rPr>
              <a:t>тыс. руб.</a:t>
            </a:r>
          </a:p>
        </p:txBody>
      </p:sp>
      <p:sp>
        <p:nvSpPr>
          <p:cNvPr id="10" name="Овал 9"/>
          <p:cNvSpPr/>
          <p:nvPr/>
        </p:nvSpPr>
        <p:spPr>
          <a:xfrm>
            <a:off x="2915816" y="5125665"/>
            <a:ext cx="3528392" cy="1344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a:latin typeface="Times New Roman" panose="02020603050405020304" pitchFamily="18" charset="0"/>
                <a:cs typeface="Times New Roman" panose="02020603050405020304" pitchFamily="18" charset="0"/>
              </a:rPr>
              <a:t>Р</a:t>
            </a:r>
            <a:r>
              <a:rPr lang="ru-RU" sz="1300" dirty="0" smtClean="0">
                <a:latin typeface="Times New Roman" panose="02020603050405020304" pitchFamily="18" charset="0"/>
                <a:cs typeface="Times New Roman" panose="02020603050405020304" pitchFamily="18" charset="0"/>
              </a:rPr>
              <a:t>азвитие </a:t>
            </a:r>
            <a:r>
              <a:rPr lang="ru-RU" sz="1300" dirty="0">
                <a:latin typeface="Times New Roman" panose="02020603050405020304" pitchFamily="18" charset="0"/>
                <a:cs typeface="Times New Roman" panose="02020603050405020304" pitchFamily="18" charset="0"/>
              </a:rPr>
              <a:t>малоэтажного строительства (капитальные вложения в объекты муниципальной собственности) – </a:t>
            </a:r>
            <a:r>
              <a:rPr lang="ru-RU" sz="1300" dirty="0" smtClean="0">
                <a:latin typeface="Times New Roman" panose="02020603050405020304" pitchFamily="18" charset="0"/>
                <a:cs typeface="Times New Roman" panose="02020603050405020304" pitchFamily="18" charset="0"/>
              </a:rPr>
              <a:t>500,0 </a:t>
            </a:r>
            <a:r>
              <a:rPr lang="ru-RU" sz="1300" dirty="0">
                <a:latin typeface="Times New Roman" panose="02020603050405020304" pitchFamily="18" charset="0"/>
                <a:cs typeface="Times New Roman" panose="02020603050405020304" pitchFamily="18" charset="0"/>
              </a:rPr>
              <a:t>тыс. руб.</a:t>
            </a:r>
          </a:p>
        </p:txBody>
      </p:sp>
      <p:sp>
        <p:nvSpPr>
          <p:cNvPr id="11" name="Заголовок 1"/>
          <p:cNvSpPr txBox="1">
            <a:spLocks/>
          </p:cNvSpPr>
          <p:nvPr/>
        </p:nvSpPr>
        <p:spPr>
          <a:xfrm>
            <a:off x="428596" y="478114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Основные направления расходов:</a:t>
            </a:r>
            <a:r>
              <a:rPr lang="ru-RU" dirty="0" smtClean="0">
                <a:latin typeface="Times New Roman" pitchFamily="18" charset="0"/>
                <a:ea typeface="+mj-ea"/>
                <a:cs typeface="Times New Roman" pitchFamily="18" charset="0"/>
              </a:rPr>
              <a:t> </a:t>
            </a:r>
            <a:r>
              <a:rPr lang="ru-RU" sz="1400" dirty="0" smtClean="0">
                <a:latin typeface="Times New Roman" pitchFamily="18" charset="0"/>
                <a:ea typeface="+mj-ea"/>
                <a:cs typeface="Times New Roman" pitchFamily="18" charset="0"/>
              </a:rPr>
              <a:t>                                                                                                                 </a:t>
            </a:r>
          </a:p>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03351440"/>
              </p:ext>
            </p:extLst>
          </p:nvPr>
        </p:nvGraphicFramePr>
        <p:xfrm>
          <a:off x="251520" y="1052735"/>
          <a:ext cx="8640961" cy="3478132"/>
        </p:xfrm>
        <a:graphic>
          <a:graphicData uri="http://schemas.openxmlformats.org/drawingml/2006/table">
            <a:tbl>
              <a:tblPr firstRow="1" firstCol="1" bandRow="1">
                <a:tableStyleId>{5C22544A-7EE6-4342-B048-85BDC9FD1C3A}</a:tableStyleId>
              </a:tblPr>
              <a:tblGrid>
                <a:gridCol w="2520280"/>
                <a:gridCol w="843197"/>
                <a:gridCol w="720080"/>
                <a:gridCol w="719234"/>
                <a:gridCol w="840234"/>
                <a:gridCol w="599080"/>
                <a:gridCol w="719234"/>
                <a:gridCol w="840234"/>
                <a:gridCol w="839388"/>
              </a:tblGrid>
              <a:tr h="208734">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nSpc>
                          <a:spcPct val="115000"/>
                        </a:lnSpc>
                        <a:spcAft>
                          <a:spcPts val="0"/>
                        </a:spcAft>
                      </a:pPr>
                      <a:r>
                        <a:rPr lang="ru-RU" sz="1200">
                          <a:effectLst/>
                          <a:latin typeface="Arial Narrow" panose="020B0606020202030204" pitchFamily="34" charset="0"/>
                        </a:rPr>
                        <a:t>тыс. рублей</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r>
              <a:tr h="1085833">
                <a:tc>
                  <a:txBody>
                    <a:bodyPr/>
                    <a:lstStyle/>
                    <a:p>
                      <a:pPr algn="ctr">
                        <a:lnSpc>
                          <a:spcPct val="115000"/>
                        </a:lnSpc>
                        <a:spcAft>
                          <a:spcPts val="0"/>
                        </a:spcAft>
                      </a:pPr>
                      <a:r>
                        <a:rPr lang="ru-RU" sz="1000" baseline="0" dirty="0">
                          <a:solidFill>
                            <a:schemeClr val="bg1"/>
                          </a:solidFill>
                          <a:effectLst/>
                          <a:latin typeface="Times New Roman"/>
                          <a:ea typeface="Times New Roman"/>
                          <a:cs typeface="Times New Roman"/>
                        </a:rPr>
                        <a:t>Наименование Программы\ подпрограммы</a:t>
                      </a:r>
                      <a:endParaRPr lang="ru-RU" sz="1000" baseline="0"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ЦСР</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Первоначальный план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Уточненный план 2021 года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2022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2023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2024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2022 к первоначальному бюджету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2022 к уточненному плану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nSpc>
                          <a:spcPct val="115000"/>
                        </a:lnSpc>
                        <a:spcAft>
                          <a:spcPts val="0"/>
                        </a:spcAft>
                      </a:pPr>
                      <a:r>
                        <a:rPr lang="ru-RU" sz="1000" baseline="0" dirty="0">
                          <a:solidFill>
                            <a:schemeClr val="bg1"/>
                          </a:solidFill>
                          <a:effectLst/>
                          <a:latin typeface="Times New Roman"/>
                          <a:ea typeface="Times New Roman"/>
                          <a:cs typeface="Times New Roman"/>
                        </a:rPr>
                        <a:t>МП "Совершенствование социальной и инженерной инфраструктуры Тонкинского муниципального района </a:t>
                      </a:r>
                      <a:r>
                        <a:rPr lang="ru-RU" sz="1000" baseline="0" dirty="0" smtClean="0">
                          <a:solidFill>
                            <a:schemeClr val="bg1"/>
                          </a:solidFill>
                          <a:effectLst/>
                          <a:latin typeface="Times New Roman"/>
                          <a:ea typeface="Times New Roman"/>
                          <a:cs typeface="Times New Roman"/>
                        </a:rPr>
                        <a:t>"</a:t>
                      </a:r>
                      <a:endParaRPr lang="ru-RU" sz="1000" baseline="0"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04.0.00.00000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3 552.5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5 859.2</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4 623.7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2 623.7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2 623.7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130.2</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dirty="0">
                          <a:effectLst/>
                          <a:latin typeface="Times New Roman"/>
                          <a:ea typeface="Times New Roman"/>
                          <a:cs typeface="Times New Roman"/>
                        </a:rPr>
                        <a:t>78.9</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8314">
                <a:tc>
                  <a:txBody>
                    <a:bodyPr/>
                    <a:lstStyle/>
                    <a:p>
                      <a:pPr>
                        <a:lnSpc>
                          <a:spcPct val="115000"/>
                        </a:lnSpc>
                        <a:spcAft>
                          <a:spcPts val="0"/>
                        </a:spcAft>
                      </a:pPr>
                      <a:r>
                        <a:rPr lang="ru-RU" sz="1050" dirty="0">
                          <a:effectLst/>
                          <a:latin typeface="Times New Roman"/>
                          <a:ea typeface="Times New Roman"/>
                          <a:cs typeface="Times New Roman"/>
                        </a:rPr>
                        <a:t>Подпрограмма "Повышение уровня обеспеченности объектами социальной и инженерной инфраструктуры населения Тонкинского муниципального района Нижегородской области"</a:t>
                      </a:r>
                      <a:endParaRPr lang="ru-RU" sz="105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04.1.00.00000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1 100.0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3 406.7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190.9</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dirty="0">
                          <a:effectLst/>
                          <a:latin typeface="Times New Roman"/>
                          <a:ea typeface="Times New Roman"/>
                          <a:cs typeface="Times New Roman"/>
                        </a:rPr>
                        <a:t>61.6</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7467">
                <a:tc>
                  <a:txBody>
                    <a:bodyPr/>
                    <a:lstStyle/>
                    <a:p>
                      <a:pPr>
                        <a:lnSpc>
                          <a:spcPct val="115000"/>
                        </a:lnSpc>
                        <a:spcAft>
                          <a:spcPts val="0"/>
                        </a:spcAft>
                      </a:pPr>
                      <a:r>
                        <a:rPr lang="ru-RU" sz="1050" dirty="0">
                          <a:effectLst/>
                          <a:latin typeface="Times New Roman"/>
                          <a:ea typeface="Times New Roman"/>
                          <a:cs typeface="Times New Roman"/>
                        </a:rPr>
                        <a:t>Подпрограмма "Обеспечение реализации муниципальной программы"</a:t>
                      </a:r>
                      <a:endParaRPr lang="ru-RU" sz="105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04.2.00.00000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2 452.5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2 452.5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102.9</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dirty="0">
                          <a:effectLst/>
                          <a:latin typeface="Times New Roman"/>
                          <a:ea typeface="Times New Roman"/>
                          <a:cs typeface="Times New Roman"/>
                        </a:rPr>
                        <a:t>102.9</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Овал 2"/>
          <p:cNvSpPr/>
          <p:nvPr/>
        </p:nvSpPr>
        <p:spPr>
          <a:xfrm>
            <a:off x="6588224" y="5157192"/>
            <a:ext cx="2448272"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Times New Roman" panose="02020603050405020304" pitchFamily="18" charset="0"/>
                <a:cs typeface="Times New Roman" panose="02020603050405020304" pitchFamily="18" charset="0"/>
              </a:rPr>
              <a:t>Мероприятия </a:t>
            </a:r>
            <a:r>
              <a:rPr lang="ru-RU" sz="1200">
                <a:latin typeface="Times New Roman" panose="02020603050405020304" pitchFamily="18" charset="0"/>
                <a:cs typeface="Times New Roman" panose="02020603050405020304" pitchFamily="18" charset="0"/>
              </a:rPr>
              <a:t>по </a:t>
            </a:r>
            <a:r>
              <a:rPr lang="ru-RU" sz="1200" smtClean="0"/>
              <a:t>благоустройству </a:t>
            </a:r>
            <a:r>
              <a:rPr lang="ru-RU" sz="120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100,0 тыс. руб.</a:t>
            </a:r>
          </a:p>
          <a:p>
            <a:pPr algn="ct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04879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p:cNvSpPr>
          <p:nvPr>
            <p:ph type="title"/>
          </p:nvPr>
        </p:nvSpPr>
        <p:spPr>
          <a:xfrm>
            <a:off x="179512" y="-609"/>
            <a:ext cx="8856983" cy="837321"/>
          </a:xfrm>
          <a:noFill/>
          <a:ln>
            <a:solidFill>
              <a:srgbClr val="99CCFF"/>
            </a:solidFill>
          </a:ln>
        </p:spPr>
        <p:txBody>
          <a:bodyPr/>
          <a:lstStyle/>
          <a:p>
            <a:r>
              <a:rPr lang="ru-RU" sz="2400" b="1" dirty="0" smtClean="0">
                <a:solidFill>
                  <a:schemeClr val="bg1"/>
                </a:solidFill>
                <a:latin typeface="Arial" charset="0"/>
              </a:rPr>
              <a:t>Как формируются и используются средства дорожных фондов консолидированного бюджета района</a:t>
            </a:r>
          </a:p>
        </p:txBody>
      </p:sp>
      <p:sp>
        <p:nvSpPr>
          <p:cNvPr id="135170" name="AutoShape 8"/>
          <p:cNvSpPr>
            <a:spLocks noChangeArrowheads="1"/>
          </p:cNvSpPr>
          <p:nvPr/>
        </p:nvSpPr>
        <p:spPr bwMode="auto">
          <a:xfrm>
            <a:off x="179388" y="4725145"/>
            <a:ext cx="2577308" cy="468051"/>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 9,2 млн. руб.</a:t>
            </a:r>
            <a:endParaRPr lang="ru-RU" b="1" dirty="0"/>
          </a:p>
        </p:txBody>
      </p:sp>
      <p:sp>
        <p:nvSpPr>
          <p:cNvPr id="135171" name="Text Box 9"/>
          <p:cNvSpPr txBox="1">
            <a:spLocks noChangeArrowheads="1"/>
          </p:cNvSpPr>
          <p:nvPr/>
        </p:nvSpPr>
        <p:spPr bwMode="auto">
          <a:xfrm>
            <a:off x="892473" y="4221088"/>
            <a:ext cx="7488237" cy="369332"/>
          </a:xfrm>
          <a:prstGeom prst="rect">
            <a:avLst/>
          </a:prstGeom>
          <a:solidFill>
            <a:srgbClr val="99CCFF"/>
          </a:solidFill>
          <a:ln w="9525">
            <a:solidFill>
              <a:srgbClr val="3366FF"/>
            </a:solidFill>
            <a:miter lim="800000"/>
            <a:headEnd/>
            <a:tailEnd/>
          </a:ln>
        </p:spPr>
        <p:txBody>
          <a:bodyPr>
            <a:spAutoFit/>
          </a:bodyPr>
          <a:lstStyle/>
          <a:p>
            <a:pPr algn="ctr"/>
            <a:r>
              <a:rPr lang="ru-RU" b="1" dirty="0"/>
              <a:t>Объем расходов дорожных фондов района</a:t>
            </a:r>
          </a:p>
        </p:txBody>
      </p:sp>
      <p:sp>
        <p:nvSpPr>
          <p:cNvPr id="135172" name="AutoShape 10"/>
          <p:cNvSpPr>
            <a:spLocks noChangeArrowheads="1"/>
          </p:cNvSpPr>
          <p:nvPr/>
        </p:nvSpPr>
        <p:spPr bwMode="auto">
          <a:xfrm>
            <a:off x="3059832" y="4725145"/>
            <a:ext cx="2634335" cy="468051"/>
          </a:xfrm>
          <a:prstGeom prst="chevron">
            <a:avLst>
              <a:gd name="adj" fmla="val 137745"/>
            </a:avLst>
          </a:prstGeom>
          <a:solidFill>
            <a:schemeClr val="accent1"/>
          </a:solidFill>
          <a:ln w="9525">
            <a:solidFill>
              <a:schemeClr val="tx1"/>
            </a:solidFill>
            <a:miter lim="800000"/>
            <a:headEnd/>
            <a:tailEnd/>
          </a:ln>
        </p:spPr>
        <p:txBody>
          <a:bodyPr wrap="none" anchor="ctr"/>
          <a:lstStyle/>
          <a:p>
            <a:pPr algn="ctr"/>
            <a:r>
              <a:rPr lang="ru-RU"/>
              <a:t>     </a:t>
            </a:r>
            <a:r>
              <a:rPr lang="ru-RU" smtClean="0"/>
              <a:t> </a:t>
            </a:r>
            <a:r>
              <a:rPr lang="ru-RU" b="1" smtClean="0"/>
              <a:t> 9,8 млн</a:t>
            </a:r>
            <a:r>
              <a:rPr lang="ru-RU" b="1" dirty="0"/>
              <a:t>. руб</a:t>
            </a:r>
            <a:r>
              <a:rPr lang="ru-RU" dirty="0"/>
              <a:t>.</a:t>
            </a:r>
          </a:p>
        </p:txBody>
      </p:sp>
      <p:sp>
        <p:nvSpPr>
          <p:cNvPr id="135173" name="AutoShape 11"/>
          <p:cNvSpPr>
            <a:spLocks noChangeArrowheads="1"/>
          </p:cNvSpPr>
          <p:nvPr/>
        </p:nvSpPr>
        <p:spPr bwMode="auto">
          <a:xfrm>
            <a:off x="6152433" y="4725145"/>
            <a:ext cx="2559051" cy="468051"/>
          </a:xfrm>
          <a:prstGeom prst="chevron">
            <a:avLst>
              <a:gd name="adj" fmla="val 13169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9,9 </a:t>
            </a:r>
            <a:r>
              <a:rPr lang="ru-RU" b="1" dirty="0"/>
              <a:t>млн. руб</a:t>
            </a:r>
            <a:r>
              <a:rPr lang="ru-RU" dirty="0"/>
              <a:t>.</a:t>
            </a:r>
          </a:p>
        </p:txBody>
      </p:sp>
      <p:sp>
        <p:nvSpPr>
          <p:cNvPr id="135174" name="Text Box 13"/>
          <p:cNvSpPr txBox="1">
            <a:spLocks noChangeArrowheads="1"/>
          </p:cNvSpPr>
          <p:nvPr/>
        </p:nvSpPr>
        <p:spPr bwMode="auto">
          <a:xfrm>
            <a:off x="395536" y="5301208"/>
            <a:ext cx="1757383" cy="369332"/>
          </a:xfrm>
          <a:prstGeom prst="rect">
            <a:avLst/>
          </a:prstGeom>
          <a:noFill/>
          <a:ln w="9525">
            <a:noFill/>
            <a:miter lim="800000"/>
            <a:headEnd/>
            <a:tailEnd/>
          </a:ln>
        </p:spPr>
        <p:txBody>
          <a:bodyPr wrap="square">
            <a:spAutoFit/>
          </a:bodyPr>
          <a:lstStyle/>
          <a:p>
            <a:pPr algn="ctr"/>
            <a:r>
              <a:rPr lang="ru-RU" b="1" dirty="0" smtClean="0"/>
              <a:t>2020</a:t>
            </a:r>
            <a:r>
              <a:rPr lang="ru-RU" dirty="0" smtClean="0"/>
              <a:t> </a:t>
            </a:r>
            <a:r>
              <a:rPr lang="ru-RU" b="1" dirty="0"/>
              <a:t>год</a:t>
            </a:r>
          </a:p>
        </p:txBody>
      </p:sp>
      <p:sp>
        <p:nvSpPr>
          <p:cNvPr id="135175" name="Text Box 14"/>
          <p:cNvSpPr txBox="1">
            <a:spLocks noChangeArrowheads="1"/>
          </p:cNvSpPr>
          <p:nvPr/>
        </p:nvSpPr>
        <p:spPr bwMode="auto">
          <a:xfrm>
            <a:off x="3501546" y="5301208"/>
            <a:ext cx="1538077" cy="369332"/>
          </a:xfrm>
          <a:prstGeom prst="rect">
            <a:avLst/>
          </a:prstGeom>
          <a:noFill/>
          <a:ln w="9525">
            <a:noFill/>
            <a:miter lim="800000"/>
            <a:headEnd/>
            <a:tailEnd/>
          </a:ln>
        </p:spPr>
        <p:txBody>
          <a:bodyPr wrap="square">
            <a:spAutoFit/>
          </a:bodyPr>
          <a:lstStyle/>
          <a:p>
            <a:pPr algn="ctr"/>
            <a:r>
              <a:rPr lang="ru-RU" b="1" dirty="0" smtClean="0"/>
              <a:t>2021 </a:t>
            </a:r>
            <a:r>
              <a:rPr lang="ru-RU" b="1" dirty="0"/>
              <a:t>год</a:t>
            </a:r>
          </a:p>
        </p:txBody>
      </p:sp>
      <p:sp>
        <p:nvSpPr>
          <p:cNvPr id="135176" name="Text Box 15"/>
          <p:cNvSpPr txBox="1">
            <a:spLocks noChangeArrowheads="1"/>
          </p:cNvSpPr>
          <p:nvPr/>
        </p:nvSpPr>
        <p:spPr bwMode="auto">
          <a:xfrm>
            <a:off x="6182324" y="5301208"/>
            <a:ext cx="2320087" cy="369332"/>
          </a:xfrm>
          <a:prstGeom prst="rect">
            <a:avLst/>
          </a:prstGeom>
          <a:noFill/>
          <a:ln w="9525">
            <a:noFill/>
            <a:miter lim="800000"/>
            <a:headEnd/>
            <a:tailEnd/>
          </a:ln>
        </p:spPr>
        <p:txBody>
          <a:bodyPr wrap="square">
            <a:spAutoFit/>
          </a:bodyPr>
          <a:lstStyle/>
          <a:p>
            <a:pPr algn="ctr"/>
            <a:r>
              <a:rPr lang="ru-RU" b="1" dirty="0"/>
              <a:t>Прогноз </a:t>
            </a:r>
            <a:r>
              <a:rPr lang="ru-RU" b="1" dirty="0" smtClean="0"/>
              <a:t>2022 </a:t>
            </a:r>
            <a:r>
              <a:rPr lang="ru-RU" b="1" dirty="0"/>
              <a:t>год</a:t>
            </a:r>
          </a:p>
        </p:txBody>
      </p:sp>
      <p:sp>
        <p:nvSpPr>
          <p:cNvPr id="135177" name="Oval 16"/>
          <p:cNvSpPr>
            <a:spLocks noChangeArrowheads="1"/>
          </p:cNvSpPr>
          <p:nvPr/>
        </p:nvSpPr>
        <p:spPr bwMode="auto">
          <a:xfrm>
            <a:off x="179388" y="1412776"/>
            <a:ext cx="2089151" cy="1871662"/>
          </a:xfrm>
          <a:prstGeom prst="ellipse">
            <a:avLst/>
          </a:prstGeom>
          <a:solidFill>
            <a:srgbClr val="FF99CC"/>
          </a:solidFill>
          <a:ln w="9525">
            <a:solidFill>
              <a:srgbClr val="993366"/>
            </a:solidFill>
            <a:round/>
            <a:headEnd/>
            <a:tailEnd/>
          </a:ln>
        </p:spPr>
        <p:txBody>
          <a:bodyPr wrap="none" anchor="ctr"/>
          <a:lstStyle/>
          <a:p>
            <a:pPr algn="ctr" eaLnBrk="0" hangingPunct="0">
              <a:spcBef>
                <a:spcPct val="20000"/>
              </a:spcBef>
              <a:buFont typeface="Arial" charset="0"/>
              <a:buNone/>
            </a:pPr>
            <a:r>
              <a:rPr lang="ru-RU" b="1" dirty="0"/>
              <a:t>Акцизы на </a:t>
            </a:r>
          </a:p>
          <a:p>
            <a:pPr algn="ctr"/>
            <a:r>
              <a:rPr lang="ru-RU" b="1" dirty="0"/>
              <a:t>нефтепродукты –</a:t>
            </a:r>
          </a:p>
          <a:p>
            <a:pPr algn="ctr"/>
            <a:r>
              <a:rPr lang="ru-RU" b="1" dirty="0" smtClean="0"/>
              <a:t>9,9 </a:t>
            </a:r>
            <a:r>
              <a:rPr lang="ru-RU" b="1" dirty="0"/>
              <a:t>млн. руб.</a:t>
            </a:r>
          </a:p>
        </p:txBody>
      </p:sp>
      <p:sp>
        <p:nvSpPr>
          <p:cNvPr id="135178" name="AutoShape 19"/>
          <p:cNvSpPr>
            <a:spLocks noChangeArrowheads="1"/>
          </p:cNvSpPr>
          <p:nvPr/>
        </p:nvSpPr>
        <p:spPr bwMode="auto">
          <a:xfrm>
            <a:off x="1780383" y="3140968"/>
            <a:ext cx="976312"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ru-RU" dirty="0"/>
          </a:p>
        </p:txBody>
      </p:sp>
      <p:sp>
        <p:nvSpPr>
          <p:cNvPr id="135179" name="AutoShape 21"/>
          <p:cNvSpPr>
            <a:spLocks noChangeArrowheads="1"/>
          </p:cNvSpPr>
          <p:nvPr/>
        </p:nvSpPr>
        <p:spPr bwMode="auto">
          <a:xfrm>
            <a:off x="6196015" y="1484313"/>
            <a:ext cx="2879725" cy="2592388"/>
          </a:xfrm>
          <a:prstGeom prst="roundRect">
            <a:avLst>
              <a:gd name="adj" fmla="val 16667"/>
            </a:avLst>
          </a:prstGeom>
          <a:solidFill>
            <a:srgbClr val="CC99FF"/>
          </a:solidFill>
          <a:ln w="9525">
            <a:solidFill>
              <a:srgbClr val="800080"/>
            </a:solidFill>
            <a:round/>
            <a:headEnd/>
            <a:tailEnd/>
          </a:ln>
        </p:spPr>
        <p:txBody>
          <a:bodyPr wrap="none" anchor="ctr"/>
          <a:lstStyle/>
          <a:p>
            <a:pPr algn="ctr"/>
            <a:r>
              <a:rPr lang="ru-RU" b="1" dirty="0"/>
              <a:t>Дорожная</a:t>
            </a:r>
          </a:p>
          <a:p>
            <a:pPr algn="ctr"/>
            <a:r>
              <a:rPr lang="ru-RU" b="1" dirty="0"/>
              <a:t> деятельность, </a:t>
            </a:r>
          </a:p>
          <a:p>
            <a:pPr algn="ctr"/>
            <a:r>
              <a:rPr lang="ru-RU" b="1" dirty="0"/>
              <a:t>строительство,</a:t>
            </a:r>
          </a:p>
          <a:p>
            <a:pPr algn="ctr"/>
            <a:r>
              <a:rPr lang="ru-RU" b="1" dirty="0"/>
              <a:t> кап. ремонт, </a:t>
            </a:r>
          </a:p>
          <a:p>
            <a:pPr algn="ctr"/>
            <a:r>
              <a:rPr lang="ru-RU" b="1" dirty="0"/>
              <a:t>ремонт, содержание </a:t>
            </a:r>
          </a:p>
          <a:p>
            <a:pPr algn="ctr"/>
            <a:r>
              <a:rPr lang="ru-RU" b="1" dirty="0"/>
              <a:t>дорог общего</a:t>
            </a:r>
          </a:p>
          <a:p>
            <a:pPr algn="ctr"/>
            <a:r>
              <a:rPr lang="ru-RU" b="1" dirty="0"/>
              <a:t> пользования местного </a:t>
            </a:r>
          </a:p>
          <a:p>
            <a:pPr algn="ctr"/>
            <a:r>
              <a:rPr lang="ru-RU" b="1" dirty="0"/>
              <a:t>значения – </a:t>
            </a:r>
            <a:r>
              <a:rPr lang="ru-RU" b="1" dirty="0" smtClean="0"/>
              <a:t>9,9 </a:t>
            </a:r>
            <a:r>
              <a:rPr lang="ru-RU" b="1" dirty="0"/>
              <a:t>млн. руб.</a:t>
            </a:r>
          </a:p>
        </p:txBody>
      </p:sp>
      <p:sp>
        <p:nvSpPr>
          <p:cNvPr id="135180" name="AutoShape 24"/>
          <p:cNvSpPr>
            <a:spLocks noChangeArrowheads="1"/>
          </p:cNvSpPr>
          <p:nvPr/>
        </p:nvSpPr>
        <p:spPr bwMode="auto">
          <a:xfrm>
            <a:off x="5206011" y="3428326"/>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ru-RU" dirty="0"/>
          </a:p>
        </p:txBody>
      </p:sp>
      <p:sp>
        <p:nvSpPr>
          <p:cNvPr id="15" name="AutoShape 8"/>
          <p:cNvSpPr>
            <a:spLocks noChangeArrowheads="1"/>
          </p:cNvSpPr>
          <p:nvPr/>
        </p:nvSpPr>
        <p:spPr bwMode="auto">
          <a:xfrm>
            <a:off x="179388" y="5670541"/>
            <a:ext cx="2808436" cy="566772"/>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solidFill>
                  <a:srgbClr val="FFFF00"/>
                </a:solidFill>
              </a:rPr>
              <a:t>      </a:t>
            </a:r>
            <a:r>
              <a:rPr lang="ru-RU" b="1" dirty="0" smtClean="0"/>
              <a:t>9,4</a:t>
            </a:r>
            <a:r>
              <a:rPr lang="ru-RU" b="1" dirty="0" smtClean="0">
                <a:solidFill>
                  <a:srgbClr val="FFFF00"/>
                </a:solidFill>
              </a:rPr>
              <a:t> </a:t>
            </a:r>
            <a:r>
              <a:rPr lang="ru-RU" b="1" dirty="0" smtClean="0"/>
              <a:t>млн. руб.</a:t>
            </a:r>
            <a:endParaRPr lang="ru-RU" b="1" dirty="0"/>
          </a:p>
        </p:txBody>
      </p:sp>
      <p:sp>
        <p:nvSpPr>
          <p:cNvPr id="2" name="Прямоугольник 1"/>
          <p:cNvSpPr/>
          <p:nvPr/>
        </p:nvSpPr>
        <p:spPr>
          <a:xfrm>
            <a:off x="2878441" y="3301881"/>
            <a:ext cx="2140907" cy="369332"/>
          </a:xfrm>
          <a:prstGeom prst="rect">
            <a:avLst/>
          </a:prstGeom>
        </p:spPr>
        <p:txBody>
          <a:bodyPr wrap="none">
            <a:spAutoFit/>
          </a:bodyPr>
          <a:lstStyle/>
          <a:p>
            <a:r>
              <a:rPr lang="ru-RU" b="1" dirty="0"/>
              <a:t>Прогноз </a:t>
            </a:r>
            <a:r>
              <a:rPr lang="ru-RU" b="1" dirty="0" smtClean="0"/>
              <a:t>2022 </a:t>
            </a:r>
            <a:r>
              <a:rPr lang="ru-RU" b="1" dirty="0"/>
              <a:t>год</a:t>
            </a:r>
          </a:p>
        </p:txBody>
      </p:sp>
      <p:sp>
        <p:nvSpPr>
          <p:cNvPr id="7" name="TextBox 6"/>
          <p:cNvSpPr txBox="1"/>
          <p:nvPr/>
        </p:nvSpPr>
        <p:spPr>
          <a:xfrm>
            <a:off x="179388" y="6381328"/>
            <a:ext cx="2664420" cy="369332"/>
          </a:xfrm>
          <a:prstGeom prst="rect">
            <a:avLst/>
          </a:prstGeom>
          <a:noFill/>
        </p:spPr>
        <p:txBody>
          <a:bodyPr wrap="square" rtlCol="0">
            <a:spAutoFit/>
          </a:bodyPr>
          <a:lstStyle/>
          <a:p>
            <a:pPr algn="ctr"/>
            <a:r>
              <a:rPr lang="ru-RU" b="1" dirty="0" smtClean="0"/>
              <a:t>Прогноз на 2023 год</a:t>
            </a:r>
            <a:endParaRPr lang="ru-RU" b="1" dirty="0"/>
          </a:p>
        </p:txBody>
      </p:sp>
      <p:sp>
        <p:nvSpPr>
          <p:cNvPr id="24" name="AutoShape 8"/>
          <p:cNvSpPr>
            <a:spLocks noChangeArrowheads="1"/>
          </p:cNvSpPr>
          <p:nvPr/>
        </p:nvSpPr>
        <p:spPr bwMode="auto">
          <a:xfrm>
            <a:off x="3203847" y="5670540"/>
            <a:ext cx="2948585" cy="566773"/>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8,9 млн. руб.</a:t>
            </a:r>
            <a:endParaRPr lang="ru-RU" b="1" dirty="0"/>
          </a:p>
        </p:txBody>
      </p:sp>
      <p:sp>
        <p:nvSpPr>
          <p:cNvPr id="8" name="TextBox 7"/>
          <p:cNvSpPr txBox="1"/>
          <p:nvPr/>
        </p:nvSpPr>
        <p:spPr>
          <a:xfrm>
            <a:off x="3347864" y="6381328"/>
            <a:ext cx="2804569" cy="369332"/>
          </a:xfrm>
          <a:prstGeom prst="rect">
            <a:avLst/>
          </a:prstGeom>
          <a:noFill/>
        </p:spPr>
        <p:txBody>
          <a:bodyPr wrap="square" rtlCol="0">
            <a:spAutoFit/>
          </a:bodyPr>
          <a:lstStyle/>
          <a:p>
            <a:pPr algn="ctr"/>
            <a:r>
              <a:rPr lang="ru-RU" b="1" dirty="0" smtClean="0"/>
              <a:t>Прогноз на 2024 год</a:t>
            </a:r>
            <a:endParaRPr lang="ru-RU" b="1" dirty="0"/>
          </a:p>
        </p:txBody>
      </p:sp>
      <p:pic>
        <p:nvPicPr>
          <p:cNvPr id="59394" name="Picture 2" descr="Z:\Мои документы\Бюджет 2022\Проект районного бюджета\Бюджет для граждан\фотки для бюджета\DSC_0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6696" y="1035710"/>
            <a:ext cx="3157886" cy="21052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51" name="Rectangle 4"/>
          <p:cNvSpPr>
            <a:spLocks noGrp="1"/>
          </p:cNvSpPr>
          <p:nvPr>
            <p:ph type="title" idx="4294967295"/>
          </p:nvPr>
        </p:nvSpPr>
        <p:spPr>
          <a:xfrm>
            <a:off x="467544" y="188640"/>
            <a:ext cx="8229600" cy="653464"/>
          </a:xfrm>
        </p:spPr>
        <p:txBody>
          <a:bodyPr/>
          <a:lstStyle/>
          <a:p>
            <a:r>
              <a:rPr lang="ru-RU" sz="2400" b="1" dirty="0" smtClean="0">
                <a:solidFill>
                  <a:schemeClr val="bg1"/>
                </a:solidFill>
                <a:latin typeface="Arial" charset="0"/>
              </a:rPr>
              <a:t>Финансовая помощь нижестоящим бюджетам на исполнение собственных полномочий</a:t>
            </a:r>
            <a:br>
              <a:rPr lang="ru-RU" sz="2400" b="1" dirty="0" smtClean="0">
                <a:solidFill>
                  <a:schemeClr val="bg1"/>
                </a:solidFill>
                <a:latin typeface="Arial" charset="0"/>
              </a:rPr>
            </a:br>
            <a:endParaRPr lang="ru-RU" sz="2400" b="1" dirty="0" smtClean="0">
              <a:solidFill>
                <a:schemeClr val="bg1"/>
              </a:solidFill>
              <a:latin typeface="Arial" charset="0"/>
            </a:endParaRPr>
          </a:p>
        </p:txBody>
      </p:sp>
      <p:graphicFrame>
        <p:nvGraphicFramePr>
          <p:cNvPr id="12" name="Object 29"/>
          <p:cNvGraphicFramePr>
            <a:graphicFrameLocks noGrp="1" noChangeAspect="1"/>
          </p:cNvGraphicFramePr>
          <p:nvPr>
            <p:ph sz="half" idx="4294967295"/>
            <p:extLst>
              <p:ext uri="{D42A27DB-BD31-4B8C-83A1-F6EECF244321}">
                <p14:modId xmlns:p14="http://schemas.microsoft.com/office/powerpoint/2010/main" val="2078334458"/>
              </p:ext>
            </p:extLst>
          </p:nvPr>
        </p:nvGraphicFramePr>
        <p:xfrm>
          <a:off x="490538" y="1628776"/>
          <a:ext cx="3986212" cy="4524375"/>
        </p:xfrm>
        <a:graphic>
          <a:graphicData uri="http://schemas.openxmlformats.org/drawingml/2006/chart">
            <c:chart xmlns:c="http://schemas.openxmlformats.org/drawingml/2006/chart" xmlns:r="http://schemas.openxmlformats.org/officeDocument/2006/relationships" r:id="rId2"/>
          </a:graphicData>
        </a:graphic>
      </p:graphicFrame>
      <p:sp>
        <p:nvSpPr>
          <p:cNvPr id="107552" name="Text Box 9"/>
          <p:cNvSpPr txBox="1">
            <a:spLocks noChangeArrowheads="1"/>
          </p:cNvSpPr>
          <p:nvPr/>
        </p:nvSpPr>
        <p:spPr bwMode="auto">
          <a:xfrm>
            <a:off x="1042990" y="1125538"/>
            <a:ext cx="3765551" cy="646331"/>
          </a:xfrm>
          <a:prstGeom prst="rect">
            <a:avLst/>
          </a:prstGeom>
          <a:noFill/>
          <a:ln w="9525">
            <a:noFill/>
            <a:miter lim="800000"/>
            <a:headEnd/>
            <a:tailEnd/>
          </a:ln>
        </p:spPr>
        <p:txBody>
          <a:bodyPr>
            <a:spAutoFit/>
          </a:bodyPr>
          <a:lstStyle/>
          <a:p>
            <a:pPr algn="ctr"/>
            <a:r>
              <a:rPr lang="ru-RU" dirty="0"/>
              <a:t>Структура финансовой помощи в </a:t>
            </a:r>
            <a:r>
              <a:rPr lang="ru-RU" dirty="0" smtClean="0"/>
              <a:t>2022 </a:t>
            </a:r>
            <a:r>
              <a:rPr lang="ru-RU" dirty="0"/>
              <a:t>году, млн. руб.</a:t>
            </a:r>
          </a:p>
        </p:txBody>
      </p:sp>
      <p:sp>
        <p:nvSpPr>
          <p:cNvPr id="107553" name="AutoShape 10"/>
          <p:cNvSpPr>
            <a:spLocks noChangeArrowheads="1"/>
          </p:cNvSpPr>
          <p:nvPr/>
        </p:nvSpPr>
        <p:spPr bwMode="auto">
          <a:xfrm>
            <a:off x="35496" y="1773238"/>
            <a:ext cx="1799655" cy="798506"/>
          </a:xfrm>
          <a:prstGeom prst="roundRect">
            <a:avLst>
              <a:gd name="adj" fmla="val 16667"/>
            </a:avLst>
          </a:prstGeom>
          <a:solidFill>
            <a:srgbClr val="FFFFFF"/>
          </a:solidFill>
          <a:ln w="9525">
            <a:solidFill>
              <a:schemeClr val="tx1"/>
            </a:solidFill>
            <a:round/>
            <a:headEnd/>
            <a:tailEnd/>
          </a:ln>
        </p:spPr>
        <p:txBody>
          <a:bodyPr wrap="none" anchor="ctr"/>
          <a:lstStyle/>
          <a:p>
            <a:pPr algn="ctr"/>
            <a:r>
              <a:rPr lang="ru-RU" sz="1300" b="1" dirty="0"/>
              <a:t>Трансферты на </a:t>
            </a:r>
          </a:p>
          <a:p>
            <a:pPr algn="ctr"/>
            <a:r>
              <a:rPr lang="ru-RU" sz="1300" b="1" dirty="0"/>
              <a:t>сбалансированность</a:t>
            </a:r>
          </a:p>
        </p:txBody>
      </p:sp>
      <p:sp>
        <p:nvSpPr>
          <p:cNvPr id="107554" name="AutoShape 11"/>
          <p:cNvSpPr>
            <a:spLocks noChangeArrowheads="1"/>
          </p:cNvSpPr>
          <p:nvPr/>
        </p:nvSpPr>
        <p:spPr bwMode="auto">
          <a:xfrm>
            <a:off x="3563937" y="1785927"/>
            <a:ext cx="1722443" cy="1428760"/>
          </a:xfrm>
          <a:prstGeom prst="roundRect">
            <a:avLst>
              <a:gd name="adj" fmla="val 16667"/>
            </a:avLst>
          </a:prstGeom>
          <a:solidFill>
            <a:srgbClr val="FFFFFF"/>
          </a:solidFill>
          <a:ln w="9525">
            <a:solidFill>
              <a:schemeClr val="tx1"/>
            </a:solidFill>
            <a:round/>
            <a:headEnd/>
            <a:tailEnd/>
          </a:ln>
        </p:spPr>
        <p:txBody>
          <a:bodyPr wrap="none" anchor="ctr"/>
          <a:lstStyle/>
          <a:p>
            <a:pPr algn="ctr"/>
            <a:endParaRPr lang="ru-RU" sz="1400" b="1" dirty="0" smtClean="0"/>
          </a:p>
          <a:p>
            <a:pPr algn="ctr"/>
            <a:r>
              <a:rPr lang="ru-RU" sz="1400" b="1" dirty="0" smtClean="0"/>
              <a:t>Дотация </a:t>
            </a:r>
          </a:p>
          <a:p>
            <a:pPr algn="ctr"/>
            <a:r>
              <a:rPr lang="ru-RU" sz="1400" b="1" dirty="0" smtClean="0"/>
              <a:t>за счет субвенции </a:t>
            </a:r>
          </a:p>
          <a:p>
            <a:pPr algn="ctr"/>
            <a:r>
              <a:rPr lang="ru-RU" sz="1400" b="1" dirty="0" smtClean="0"/>
              <a:t>на исполнение</a:t>
            </a:r>
          </a:p>
          <a:p>
            <a:pPr algn="ctr"/>
            <a:r>
              <a:rPr lang="ru-RU" sz="1400" b="1" dirty="0" smtClean="0"/>
              <a:t> полномочий </a:t>
            </a:r>
          </a:p>
          <a:p>
            <a:pPr algn="ctr"/>
            <a:r>
              <a:rPr lang="ru-RU" sz="1400" b="1" dirty="0" smtClean="0"/>
              <a:t>органов </a:t>
            </a:r>
          </a:p>
          <a:p>
            <a:pPr algn="ctr"/>
            <a:r>
              <a:rPr lang="ru-RU" sz="1400" b="1" dirty="0" smtClean="0"/>
              <a:t>власти</a:t>
            </a:r>
          </a:p>
          <a:p>
            <a:pPr algn="ctr"/>
            <a:endParaRPr lang="ru-RU" sz="1400" b="1" dirty="0"/>
          </a:p>
        </p:txBody>
      </p:sp>
      <p:sp>
        <p:nvSpPr>
          <p:cNvPr id="107555" name="Text Box 13"/>
          <p:cNvSpPr txBox="1">
            <a:spLocks noChangeArrowheads="1"/>
          </p:cNvSpPr>
          <p:nvPr/>
        </p:nvSpPr>
        <p:spPr bwMode="auto">
          <a:xfrm>
            <a:off x="1692278" y="3644900"/>
            <a:ext cx="1439863" cy="523220"/>
          </a:xfrm>
          <a:prstGeom prst="rect">
            <a:avLst/>
          </a:prstGeom>
          <a:noFill/>
          <a:ln w="9525">
            <a:noFill/>
            <a:miter lim="800000"/>
            <a:headEnd/>
            <a:tailEnd/>
          </a:ln>
        </p:spPr>
        <p:txBody>
          <a:bodyPr>
            <a:spAutoFit/>
          </a:bodyPr>
          <a:lstStyle/>
          <a:p>
            <a:pPr algn="ctr"/>
            <a:r>
              <a:rPr lang="ru-RU" sz="1400" b="1" dirty="0" smtClean="0"/>
              <a:t>56,0</a:t>
            </a:r>
            <a:endParaRPr lang="ru-RU" sz="1400" b="1" dirty="0"/>
          </a:p>
          <a:p>
            <a:pPr algn="ctr"/>
            <a:r>
              <a:rPr lang="ru-RU" sz="1400" b="1" dirty="0"/>
              <a:t> млн. руб</a:t>
            </a:r>
            <a:r>
              <a:rPr lang="ru-RU" sz="1400" dirty="0"/>
              <a:t>.</a:t>
            </a:r>
          </a:p>
        </p:txBody>
      </p:sp>
      <p:graphicFrame>
        <p:nvGraphicFramePr>
          <p:cNvPr id="13" name="Object 30"/>
          <p:cNvGraphicFramePr>
            <a:graphicFrameLocks noChangeAspect="1"/>
          </p:cNvGraphicFramePr>
          <p:nvPr>
            <p:extLst>
              <p:ext uri="{D42A27DB-BD31-4B8C-83A1-F6EECF244321}">
                <p14:modId xmlns:p14="http://schemas.microsoft.com/office/powerpoint/2010/main" val="4076580772"/>
              </p:ext>
            </p:extLst>
          </p:nvPr>
        </p:nvGraphicFramePr>
        <p:xfrm>
          <a:off x="5399090" y="1714488"/>
          <a:ext cx="3744913" cy="4884738"/>
        </p:xfrm>
        <a:graphic>
          <a:graphicData uri="http://schemas.openxmlformats.org/drawingml/2006/chart">
            <c:chart xmlns:c="http://schemas.openxmlformats.org/drawingml/2006/chart" xmlns:r="http://schemas.openxmlformats.org/officeDocument/2006/relationships" r:id="rId3"/>
          </a:graphicData>
        </a:graphic>
      </p:graphicFrame>
      <p:sp>
        <p:nvSpPr>
          <p:cNvPr id="107556" name="Text Box 15"/>
          <p:cNvSpPr txBox="1">
            <a:spLocks noChangeArrowheads="1"/>
          </p:cNvSpPr>
          <p:nvPr/>
        </p:nvSpPr>
        <p:spPr bwMode="auto">
          <a:xfrm>
            <a:off x="5724128" y="1030268"/>
            <a:ext cx="3240359" cy="1200329"/>
          </a:xfrm>
          <a:prstGeom prst="rect">
            <a:avLst/>
          </a:prstGeom>
          <a:noFill/>
          <a:ln w="9525">
            <a:noFill/>
            <a:miter lim="800000"/>
            <a:headEnd/>
            <a:tailEnd/>
          </a:ln>
        </p:spPr>
        <p:txBody>
          <a:bodyPr wrap="square">
            <a:spAutoFit/>
          </a:bodyPr>
          <a:lstStyle/>
          <a:p>
            <a:pPr algn="ctr"/>
            <a:r>
              <a:rPr lang="ru-RU" dirty="0"/>
              <a:t>Собственные доходы</a:t>
            </a:r>
          </a:p>
          <a:p>
            <a:pPr algn="ctr"/>
            <a:r>
              <a:rPr lang="ru-RU" dirty="0" smtClean="0"/>
              <a:t>поселений </a:t>
            </a:r>
            <a:r>
              <a:rPr lang="ru-RU" dirty="0"/>
              <a:t>в </a:t>
            </a:r>
            <a:r>
              <a:rPr lang="ru-RU" dirty="0" smtClean="0"/>
              <a:t>2022 </a:t>
            </a:r>
            <a:r>
              <a:rPr lang="ru-RU" dirty="0"/>
              <a:t>году </a:t>
            </a:r>
          </a:p>
          <a:p>
            <a:pPr algn="ctr"/>
            <a:r>
              <a:rPr lang="ru-RU" dirty="0"/>
              <a:t>в расчете на 1 жителя</a:t>
            </a:r>
          </a:p>
          <a:p>
            <a:pPr algn="ctr"/>
            <a:r>
              <a:rPr lang="ru-RU" dirty="0"/>
              <a:t>(рублей)</a:t>
            </a:r>
          </a:p>
        </p:txBody>
      </p:sp>
      <p:sp>
        <p:nvSpPr>
          <p:cNvPr id="107557" name="Text Box 16"/>
          <p:cNvSpPr txBox="1">
            <a:spLocks noChangeArrowheads="1"/>
          </p:cNvSpPr>
          <p:nvPr/>
        </p:nvSpPr>
        <p:spPr bwMode="auto">
          <a:xfrm rot="5400000">
            <a:off x="6591289" y="5385399"/>
            <a:ext cx="1148906" cy="692497"/>
          </a:xfrm>
          <a:prstGeom prst="rect">
            <a:avLst/>
          </a:prstGeom>
          <a:noFill/>
          <a:ln w="9525">
            <a:noFill/>
            <a:miter lim="800000"/>
            <a:headEnd/>
            <a:tailEnd/>
          </a:ln>
        </p:spPr>
        <p:txBody>
          <a:bodyPr wrap="square">
            <a:spAutoFit/>
          </a:bodyPr>
          <a:lstStyle/>
          <a:p>
            <a:pPr algn="ctr"/>
            <a:r>
              <a:rPr lang="ru-RU" sz="1300" b="1" dirty="0"/>
              <a:t>До </a:t>
            </a:r>
            <a:r>
              <a:rPr lang="ru-RU" sz="1300" b="1" dirty="0" smtClean="0"/>
              <a:t>выравнивания</a:t>
            </a:r>
            <a:endParaRPr lang="ru-RU" sz="1300" b="1" dirty="0"/>
          </a:p>
        </p:txBody>
      </p:sp>
      <p:sp>
        <p:nvSpPr>
          <p:cNvPr id="107558" name="Text Box 18"/>
          <p:cNvSpPr txBox="1">
            <a:spLocks noChangeArrowheads="1"/>
          </p:cNvSpPr>
          <p:nvPr/>
        </p:nvSpPr>
        <p:spPr bwMode="auto">
          <a:xfrm>
            <a:off x="7956376" y="4265272"/>
            <a:ext cx="384721" cy="1928827"/>
          </a:xfrm>
          <a:prstGeom prst="rect">
            <a:avLst/>
          </a:prstGeom>
          <a:noFill/>
          <a:ln w="9525">
            <a:noFill/>
            <a:miter lim="800000"/>
            <a:headEnd/>
            <a:tailEnd/>
          </a:ln>
        </p:spPr>
        <p:txBody>
          <a:bodyPr vert="eaVert" wrap="square">
            <a:spAutoFit/>
          </a:bodyPr>
          <a:lstStyle/>
          <a:p>
            <a:r>
              <a:rPr lang="ru-RU" sz="1300" b="1" dirty="0" smtClean="0"/>
              <a:t>После </a:t>
            </a:r>
            <a:r>
              <a:rPr lang="ru-RU" sz="1300" b="1" dirty="0"/>
              <a:t>выравнивания</a:t>
            </a:r>
          </a:p>
        </p:txBody>
      </p:sp>
    </p:spTree>
    <p:extLst>
      <p:ext uri="{BB962C8B-B14F-4D97-AF65-F5344CB8AC3E}">
        <p14:creationId xmlns:p14="http://schemas.microsoft.com/office/powerpoint/2010/main" val="201993610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42911" y="116632"/>
            <a:ext cx="8035925" cy="738664"/>
          </a:xfrm>
          <a:prstGeom prst="rect">
            <a:avLst/>
          </a:prstGeom>
          <a:noFill/>
          <a:ln w="9525">
            <a:noFill/>
            <a:miter lim="800000"/>
            <a:headEnd/>
            <a:tailEnd/>
          </a:ln>
        </p:spPr>
        <p:txBody>
          <a:bodyPr lIns="0" tIns="0" rIns="0" bIns="0">
            <a:spAutoFit/>
          </a:bodyPr>
          <a:lstStyle/>
          <a:p>
            <a:pPr algn="ctr"/>
            <a:r>
              <a:rPr lang="ru-RU" sz="2400" b="1" dirty="0" smtClean="0">
                <a:solidFill>
                  <a:schemeClr val="bg1"/>
                </a:solidFill>
                <a:latin typeface="Arial" pitchFamily="34" charset="0"/>
                <a:cs typeface="Arial" pitchFamily="34" charset="0"/>
              </a:rPr>
              <a:t>Финансовая помощь нижестоящим бюджетам на исполнение собственных полномочий</a:t>
            </a:r>
            <a:endParaRPr lang="ru-RU" sz="2400" b="1" dirty="0">
              <a:solidFill>
                <a:schemeClr val="bg1"/>
              </a:solidFill>
              <a:latin typeface="Arial" pitchFamily="34" charset="0"/>
              <a:cs typeface="Arial" pitchFamily="34" charset="0"/>
            </a:endParaRPr>
          </a:p>
        </p:txBody>
      </p:sp>
      <p:graphicFrame>
        <p:nvGraphicFramePr>
          <p:cNvPr id="4" name="Диаграмма 3"/>
          <p:cNvGraphicFramePr>
            <a:graphicFrameLocks noGrp="1"/>
          </p:cNvGraphicFramePr>
          <p:nvPr>
            <p:extLst>
              <p:ext uri="{D42A27DB-BD31-4B8C-83A1-F6EECF244321}">
                <p14:modId xmlns:p14="http://schemas.microsoft.com/office/powerpoint/2010/main" val="3397936997"/>
              </p:ext>
            </p:extLst>
          </p:nvPr>
        </p:nvGraphicFramePr>
        <p:xfrm>
          <a:off x="179512" y="855296"/>
          <a:ext cx="8856984" cy="58140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980728"/>
          </a:xfrm>
        </p:spPr>
        <p:txBody>
          <a:bodyPr/>
          <a:lstStyle/>
          <a:p>
            <a:r>
              <a:rPr lang="ru-RU" sz="2000" b="1" dirty="0" smtClean="0">
                <a:solidFill>
                  <a:schemeClr val="bg1"/>
                </a:solidFill>
                <a:latin typeface="Arial" pitchFamily="34" charset="0"/>
                <a:cs typeface="Arial" pitchFamily="34" charset="0"/>
              </a:rPr>
              <a:t>Собственные доходы поселений в 2022 году </a:t>
            </a:r>
            <a:br>
              <a:rPr lang="ru-RU" sz="2000" b="1" dirty="0" smtClean="0">
                <a:solidFill>
                  <a:schemeClr val="bg1"/>
                </a:solidFill>
                <a:latin typeface="Arial" pitchFamily="34" charset="0"/>
                <a:cs typeface="Arial" pitchFamily="34" charset="0"/>
              </a:rPr>
            </a:br>
            <a:r>
              <a:rPr lang="ru-RU" sz="2000" b="1" dirty="0" smtClean="0">
                <a:solidFill>
                  <a:schemeClr val="bg1"/>
                </a:solidFill>
                <a:latin typeface="Arial" pitchFamily="34" charset="0"/>
                <a:cs typeface="Arial" pitchFamily="34" charset="0"/>
              </a:rPr>
              <a:t>в расчете на 1 жителя</a:t>
            </a:r>
            <a:r>
              <a:rPr lang="ru-RU" sz="2000"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до</a:t>
            </a:r>
            <a:r>
              <a:rPr lang="ru-RU" sz="2000" b="1" spc="-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и п</a:t>
            </a:r>
            <a:r>
              <a:rPr lang="ru-RU" sz="2000" b="1" spc="-40" dirty="0" smtClean="0">
                <a:solidFill>
                  <a:schemeClr val="bg1"/>
                </a:solidFill>
                <a:latin typeface="Arial" pitchFamily="34" charset="0"/>
                <a:cs typeface="Arial" pitchFamily="34" charset="0"/>
              </a:rPr>
              <a:t>о</a:t>
            </a:r>
            <a:r>
              <a:rPr lang="ru-RU" sz="2000" b="1" spc="-15" dirty="0" smtClean="0">
                <a:solidFill>
                  <a:schemeClr val="bg1"/>
                </a:solidFill>
                <a:latin typeface="Arial" pitchFamily="34" charset="0"/>
                <a:cs typeface="Arial" pitchFamily="34" charset="0"/>
              </a:rPr>
              <a:t>с</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a:t>
            </a:r>
            <a:r>
              <a:rPr lang="ru-RU" sz="2000" b="1" spc="3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пред</a:t>
            </a:r>
            <a:r>
              <a:rPr lang="ru-RU" sz="2000" b="1" spc="-40" dirty="0" smtClean="0">
                <a:solidFill>
                  <a:schemeClr val="bg1"/>
                </a:solidFill>
                <a:latin typeface="Arial" pitchFamily="34" charset="0"/>
                <a:cs typeface="Arial" pitchFamily="34" charset="0"/>
              </a:rPr>
              <a:t>о</a:t>
            </a:r>
            <a:r>
              <a:rPr lang="ru-RU" sz="2000" b="1" spc="-15" dirty="0" smtClean="0">
                <a:solidFill>
                  <a:schemeClr val="bg1"/>
                </a:solidFill>
                <a:latin typeface="Arial" pitchFamily="34" charset="0"/>
                <a:cs typeface="Arial" pitchFamily="34" charset="0"/>
              </a:rPr>
              <a:t>с</a:t>
            </a:r>
            <a:r>
              <a:rPr lang="ru-RU" sz="2000" b="1" spc="-30" dirty="0" smtClean="0">
                <a:solidFill>
                  <a:schemeClr val="bg1"/>
                </a:solidFill>
                <a:latin typeface="Arial" pitchFamily="34" charset="0"/>
                <a:cs typeface="Arial" pitchFamily="34" charset="0"/>
              </a:rPr>
              <a:t>т</a:t>
            </a:r>
            <a:r>
              <a:rPr lang="ru-RU" sz="2000" b="1" spc="-15" dirty="0" smtClean="0">
                <a:solidFill>
                  <a:schemeClr val="bg1"/>
                </a:solidFill>
                <a:latin typeface="Arial" pitchFamily="34" charset="0"/>
                <a:cs typeface="Arial" pitchFamily="34" charset="0"/>
              </a:rPr>
              <a:t>а</a:t>
            </a:r>
            <a:r>
              <a:rPr lang="ru-RU" sz="2000" b="1" spc="-40" dirty="0" smtClean="0">
                <a:solidFill>
                  <a:schemeClr val="bg1"/>
                </a:solidFill>
                <a:latin typeface="Arial" pitchFamily="34" charset="0"/>
                <a:cs typeface="Arial" pitchFamily="34" charset="0"/>
              </a:rPr>
              <a:t>в</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ения</a:t>
            </a:r>
            <a:r>
              <a:rPr lang="ru-RU" sz="2000" b="1" spc="-10" dirty="0" smtClean="0">
                <a:solidFill>
                  <a:schemeClr val="bg1"/>
                </a:solidFill>
                <a:latin typeface="Arial" pitchFamily="34" charset="0"/>
                <a:cs typeface="Arial" pitchFamily="34" charset="0"/>
              </a:rPr>
              <a:t> </a:t>
            </a:r>
            <a:r>
              <a:rPr lang="ru-RU" sz="2000" b="1" spc="-50" dirty="0" smtClean="0">
                <a:solidFill>
                  <a:schemeClr val="bg1"/>
                </a:solidFill>
                <a:latin typeface="Arial" pitchFamily="34" charset="0"/>
                <a:cs typeface="Arial" pitchFamily="34" charset="0"/>
              </a:rPr>
              <a:t>ф</a:t>
            </a:r>
            <a:r>
              <a:rPr lang="ru-RU" sz="2000" b="1" spc="-15" dirty="0" smtClean="0">
                <a:solidFill>
                  <a:schemeClr val="bg1"/>
                </a:solidFill>
                <a:latin typeface="Arial" pitchFamily="34" charset="0"/>
                <a:cs typeface="Arial" pitchFamily="34" charset="0"/>
              </a:rPr>
              <a:t>и</a:t>
            </a:r>
            <a:r>
              <a:rPr lang="ru-RU" sz="2000" b="1" spc="-25" dirty="0" smtClean="0">
                <a:solidFill>
                  <a:schemeClr val="bg1"/>
                </a:solidFill>
                <a:latin typeface="Arial" pitchFamily="34" charset="0"/>
                <a:cs typeface="Arial" pitchFamily="34" charset="0"/>
              </a:rPr>
              <a:t>н</a:t>
            </a:r>
            <a:r>
              <a:rPr lang="ru-RU" sz="2000" b="1" spc="-15" dirty="0" smtClean="0">
                <a:solidFill>
                  <a:schemeClr val="bg1"/>
                </a:solidFill>
                <a:latin typeface="Arial" pitchFamily="34" charset="0"/>
                <a:cs typeface="Arial" pitchFamily="34" charset="0"/>
              </a:rPr>
              <a:t>ансо</a:t>
            </a:r>
            <a:r>
              <a:rPr lang="ru-RU" sz="2000" b="1" spc="-40" dirty="0" smtClean="0">
                <a:solidFill>
                  <a:schemeClr val="bg1"/>
                </a:solidFill>
                <a:latin typeface="Arial" pitchFamily="34" charset="0"/>
                <a:cs typeface="Arial" pitchFamily="34" charset="0"/>
              </a:rPr>
              <a:t>в</a:t>
            </a:r>
            <a:r>
              <a:rPr lang="ru-RU" sz="2000" b="1" spc="-15" dirty="0" smtClean="0">
                <a:solidFill>
                  <a:schemeClr val="bg1"/>
                </a:solidFill>
                <a:latin typeface="Arial" pitchFamily="34" charset="0"/>
                <a:cs typeface="Arial" pitchFamily="34" charset="0"/>
              </a:rPr>
              <a:t>ой</a:t>
            </a:r>
            <a:r>
              <a:rPr lang="ru-RU" sz="2000" b="1" spc="50"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п</a:t>
            </a:r>
            <a:r>
              <a:rPr lang="ru-RU" sz="2000" b="1" spc="-40" dirty="0" smtClean="0">
                <a:solidFill>
                  <a:schemeClr val="bg1"/>
                </a:solidFill>
                <a:latin typeface="Arial" pitchFamily="34" charset="0"/>
                <a:cs typeface="Arial" pitchFamily="34" charset="0"/>
              </a:rPr>
              <a:t>ом</a:t>
            </a:r>
            <a:r>
              <a:rPr lang="ru-RU" sz="2000" b="1" spc="-15" dirty="0" smtClean="0">
                <a:solidFill>
                  <a:schemeClr val="bg1"/>
                </a:solidFill>
                <a:latin typeface="Arial" pitchFamily="34" charset="0"/>
                <a:cs typeface="Arial" pitchFamily="34" charset="0"/>
              </a:rPr>
              <a:t>ощи</a:t>
            </a:r>
            <a:r>
              <a:rPr lang="ru-RU" sz="2000" b="1" spc="-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на</a:t>
            </a:r>
            <a:r>
              <a:rPr lang="ru-RU" sz="2000" b="1" spc="1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2022</a:t>
            </a:r>
            <a:r>
              <a:rPr lang="ru-RU" sz="2000" b="1" spc="15" dirty="0" smtClean="0">
                <a:solidFill>
                  <a:schemeClr val="bg1"/>
                </a:solidFill>
                <a:latin typeface="Arial" pitchFamily="34" charset="0"/>
                <a:cs typeface="Arial" pitchFamily="34" charset="0"/>
              </a:rPr>
              <a:t> </a:t>
            </a:r>
            <a:r>
              <a:rPr lang="ru-RU" sz="2000" b="1" spc="-35" dirty="0" smtClean="0">
                <a:solidFill>
                  <a:schemeClr val="bg1"/>
                </a:solidFill>
                <a:latin typeface="Arial" pitchFamily="34" charset="0"/>
                <a:cs typeface="Arial" pitchFamily="34" charset="0"/>
              </a:rPr>
              <a:t>го</a:t>
            </a:r>
            <a:r>
              <a:rPr lang="ru-RU" sz="2000" b="1" spc="-10" dirty="0" smtClean="0">
                <a:solidFill>
                  <a:schemeClr val="bg1"/>
                </a:solidFill>
                <a:latin typeface="Arial" pitchFamily="34" charset="0"/>
                <a:cs typeface="Arial" pitchFamily="34" charset="0"/>
              </a:rPr>
              <a:t>д, тыс.</a:t>
            </a:r>
            <a:r>
              <a:rPr lang="ru-RU" sz="2000" b="1" spc="-15" dirty="0" smtClean="0">
                <a:solidFill>
                  <a:schemeClr val="bg1"/>
                </a:solidFill>
                <a:latin typeface="Arial" pitchFamily="34" charset="0"/>
                <a:cs typeface="Arial" pitchFamily="34" charset="0"/>
              </a:rPr>
              <a:t> </a:t>
            </a:r>
            <a:r>
              <a:rPr lang="ru-RU" sz="2000" b="1" spc="-35" dirty="0" smtClean="0">
                <a:solidFill>
                  <a:schemeClr val="bg1"/>
                </a:solidFill>
                <a:latin typeface="Arial" pitchFamily="34" charset="0"/>
                <a:cs typeface="Arial" pitchFamily="34" charset="0"/>
              </a:rPr>
              <a:t>р</a:t>
            </a:r>
            <a:r>
              <a:rPr lang="ru-RU" sz="2000" b="1" spc="-40" dirty="0" smtClean="0">
                <a:solidFill>
                  <a:schemeClr val="bg1"/>
                </a:solidFill>
                <a:latin typeface="Arial" pitchFamily="34" charset="0"/>
                <a:cs typeface="Arial" pitchFamily="34" charset="0"/>
              </a:rPr>
              <a:t>у</a:t>
            </a:r>
            <a:r>
              <a:rPr lang="ru-RU" sz="2000" b="1" spc="-60" dirty="0" smtClean="0">
                <a:solidFill>
                  <a:schemeClr val="bg1"/>
                </a:solidFill>
                <a:latin typeface="Arial" pitchFamily="34" charset="0"/>
                <a:cs typeface="Arial" pitchFamily="34" charset="0"/>
              </a:rPr>
              <a:t>б</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ей</a:t>
            </a:r>
            <a:endParaRPr lang="ru-RU" sz="2000" b="1" dirty="0">
              <a:solidFill>
                <a:schemeClr val="bg1"/>
              </a:solidFill>
              <a:latin typeface="Arial" pitchFamily="34" charset="0"/>
              <a:cs typeface="Arial" pitchFamily="34" charset="0"/>
            </a:endParaRPr>
          </a:p>
        </p:txBody>
      </p:sp>
      <p:graphicFrame>
        <p:nvGraphicFramePr>
          <p:cNvPr id="5" name="Диаграмма 4"/>
          <p:cNvGraphicFramePr>
            <a:graphicFrameLocks noGrp="1"/>
          </p:cNvGraphicFramePr>
          <p:nvPr>
            <p:extLst>
              <p:ext uri="{D42A27DB-BD31-4B8C-83A1-F6EECF244321}">
                <p14:modId xmlns:p14="http://schemas.microsoft.com/office/powerpoint/2010/main" val="206520863"/>
              </p:ext>
            </p:extLst>
          </p:nvPr>
        </p:nvGraphicFramePr>
        <p:xfrm>
          <a:off x="107504" y="836712"/>
          <a:ext cx="8928992"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442164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179512" y="7783"/>
            <a:ext cx="8553919" cy="104495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2400" b="1" dirty="0">
                <a:solidFill>
                  <a:schemeClr val="bg1"/>
                </a:solidFill>
                <a:latin typeface="Arial" pitchFamily="34" charset="0"/>
                <a:cs typeface="Arial" pitchFamily="34" charset="0"/>
              </a:rPr>
              <a:t>Муниципальный долг </a:t>
            </a:r>
          </a:p>
          <a:p>
            <a:pPr algn="ctr"/>
            <a:r>
              <a:rPr lang="ru-RU" sz="2400" b="1" dirty="0">
                <a:solidFill>
                  <a:schemeClr val="bg1"/>
                </a:solidFill>
                <a:latin typeface="Arial" pitchFamily="34" charset="0"/>
                <a:cs typeface="Arial" pitchFamily="34" charset="0"/>
              </a:rPr>
              <a:t>Тонкинского муниципального</a:t>
            </a:r>
            <a:r>
              <a:rPr lang="ru-RU" sz="2400" b="1" baseline="0" dirty="0">
                <a:solidFill>
                  <a:schemeClr val="bg1"/>
                </a:solidFill>
                <a:latin typeface="Arial" pitchFamily="34" charset="0"/>
                <a:cs typeface="Arial" pitchFamily="34" charset="0"/>
              </a:rPr>
              <a:t> района, тыс.руб.</a:t>
            </a:r>
            <a:endParaRPr lang="ru-RU" sz="2400" b="1" dirty="0">
              <a:solidFill>
                <a:schemeClr val="bg1"/>
              </a:solidFill>
              <a:latin typeface="Arial" pitchFamily="34" charset="0"/>
              <a:cs typeface="Arial" pitchFamily="34" charset="0"/>
            </a:endParaRPr>
          </a:p>
        </p:txBody>
      </p:sp>
      <p:graphicFrame>
        <p:nvGraphicFramePr>
          <p:cNvPr id="5" name="Диаграмма 4"/>
          <p:cNvGraphicFramePr>
            <a:graphicFrameLocks noGrp="1"/>
          </p:cNvGraphicFramePr>
          <p:nvPr>
            <p:extLst>
              <p:ext uri="{D42A27DB-BD31-4B8C-83A1-F6EECF244321}">
                <p14:modId xmlns:p14="http://schemas.microsoft.com/office/powerpoint/2010/main" val="630385808"/>
              </p:ext>
            </p:extLst>
          </p:nvPr>
        </p:nvGraphicFramePr>
        <p:xfrm>
          <a:off x="0" y="381000"/>
          <a:ext cx="9144000" cy="6109394"/>
        </p:xfrm>
        <a:graphic>
          <a:graphicData uri="http://schemas.openxmlformats.org/drawingml/2006/chart">
            <c:chart xmlns:c="http://schemas.openxmlformats.org/drawingml/2006/chart" xmlns:r="http://schemas.openxmlformats.org/officeDocument/2006/relationships" r:id="rId2"/>
          </a:graphicData>
        </a:graphic>
      </p:graphicFrame>
      <p:sp>
        <p:nvSpPr>
          <p:cNvPr id="2" name="Прямоугольник 1"/>
          <p:cNvSpPr/>
          <p:nvPr/>
        </p:nvSpPr>
        <p:spPr>
          <a:xfrm>
            <a:off x="498079" y="6490394"/>
            <a:ext cx="8466409" cy="307777"/>
          </a:xfrm>
          <a:prstGeom prst="rect">
            <a:avLst/>
          </a:prstGeom>
        </p:spPr>
        <p:txBody>
          <a:bodyPr wrap="square">
            <a:spAutoFit/>
          </a:bodyPr>
          <a:lstStyle/>
          <a:p>
            <a:pPr algn="ctr"/>
            <a:r>
              <a:rPr lang="ru-RU" sz="1400" b="1" dirty="0"/>
              <a:t>Муниципальный долг  района  находится  на  экономически  безопасном уровне.</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57759346"/>
              </p:ext>
            </p:extLst>
          </p:nvPr>
        </p:nvGraphicFramePr>
        <p:xfrm>
          <a:off x="125760" y="1124744"/>
          <a:ext cx="8784976" cy="5087850"/>
        </p:xfrm>
        <a:graphic>
          <a:graphicData uri="http://schemas.openxmlformats.org/drawingml/2006/table">
            <a:tbl>
              <a:tblPr firstRow="1" firstCol="1" bandRow="1">
                <a:tableStyleId>{00A15C55-8517-42AA-B614-E9B94910E393}</a:tableStyleId>
              </a:tblPr>
              <a:tblGrid>
                <a:gridCol w="491556"/>
                <a:gridCol w="4978334"/>
                <a:gridCol w="1160280"/>
                <a:gridCol w="1077403"/>
                <a:gridCol w="1077403"/>
              </a:tblGrid>
              <a:tr h="449430">
                <a:tc>
                  <a:txBody>
                    <a:bodyPr/>
                    <a:lstStyle/>
                    <a:p>
                      <a:pPr algn="ctr" hangingPunct="0">
                        <a:spcAft>
                          <a:spcPts val="0"/>
                        </a:spcAft>
                      </a:pPr>
                      <a:r>
                        <a:rPr lang="ru-RU" sz="1400" kern="1600" dirty="0">
                          <a:solidFill>
                            <a:schemeClr val="tx1"/>
                          </a:solidFill>
                          <a:effectLst/>
                        </a:rPr>
                        <a:t>№ п/п</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2022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2023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2024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7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Муниципальные внутренние заимствования,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r>
                        <a:rPr lang="en-US" sz="1400" kern="1600" dirty="0">
                          <a:solidFill>
                            <a:schemeClr val="tx1"/>
                          </a:solidFill>
                          <a:effectLst/>
                        </a:rPr>
                        <a:t>:</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Муниципальные ценные бумаги</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a:solidFill>
                            <a:schemeClr val="tx1"/>
                          </a:solidFill>
                          <a:effectLst/>
                        </a:rPr>
                        <a:t>0</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1.1.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размещения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dirty="0">
                          <a:solidFill>
                            <a:schemeClr val="tx1"/>
                          </a:solidFill>
                          <a:effectLst/>
                        </a:rPr>
                        <a:t>1.2.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погашения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9369">
                <a:tc>
                  <a:txBody>
                    <a:bodyPr/>
                    <a:lstStyle/>
                    <a:p>
                      <a:pPr algn="ctr" hangingPunct="0">
                        <a:spcAft>
                          <a:spcPts val="0"/>
                        </a:spcAft>
                      </a:pPr>
                      <a:r>
                        <a:rPr lang="ru-RU" sz="1400" kern="1600">
                          <a:solidFill>
                            <a:schemeClr val="tx1"/>
                          </a:solidFill>
                          <a:effectLst/>
                        </a:rPr>
                        <a:t>2.</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Кредиты, полученные от кредитных </a:t>
                      </a:r>
                      <a:r>
                        <a:rPr lang="ru-RU" sz="1400" kern="1600" dirty="0" smtClean="0">
                          <a:solidFill>
                            <a:schemeClr val="tx1"/>
                          </a:solidFill>
                          <a:effectLst/>
                        </a:rPr>
                        <a:t>организаций</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a:solidFill>
                            <a:schemeClr val="tx1"/>
                          </a:solidFill>
                          <a:effectLst/>
                        </a:rPr>
                        <a:t>2.1.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получения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dirty="0">
                          <a:solidFill>
                            <a:schemeClr val="tx1"/>
                          </a:solidFill>
                          <a:effectLst/>
                        </a:rPr>
                        <a:t>2.2.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погашения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49430">
                <a:tc>
                  <a:txBody>
                    <a:bodyPr/>
                    <a:lstStyle/>
                    <a:p>
                      <a:pPr algn="ctr" hangingPunct="0">
                        <a:spcAft>
                          <a:spcPts val="0"/>
                        </a:spcAft>
                      </a:pPr>
                      <a:r>
                        <a:rPr lang="ru-RU" sz="1400" kern="1600" dirty="0">
                          <a:solidFill>
                            <a:schemeClr val="tx1"/>
                          </a:solidFill>
                          <a:effectLst/>
                        </a:rPr>
                        <a:t>3.</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Бюджетные кредиты, привлеченные от других бюджетов бюджетной системы Российской Федерации</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latin typeface="Times New Roman" pitchFamily="18" charset="0"/>
                          <a:ea typeface="Times New Roman"/>
                          <a:cs typeface="Times New Roman" pitchFamily="18" charset="0"/>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a:solidFill>
                            <a:schemeClr val="tx1"/>
                          </a:solidFill>
                          <a:effectLst/>
                        </a:rPr>
                        <a:t>3.1.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Объем получения</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988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p>
                    <a:p>
                      <a:pPr algn="l" hangingPunct="0">
                        <a:spcAft>
                          <a:spcPts val="0"/>
                        </a:spcAft>
                      </a:pPr>
                      <a:r>
                        <a:rPr lang="ru-RU" sz="1400" kern="1600" dirty="0">
                          <a:solidFill>
                            <a:schemeClr val="tx1"/>
                          </a:solidFill>
                          <a:effectLst/>
                        </a:rPr>
                        <a:t>бюджетные кредиты, полученные из областного бюджета на частичное покрытие дефицита бюджета </a:t>
                      </a:r>
                      <a:r>
                        <a:rPr lang="ru-RU" sz="1400" kern="1600" dirty="0" smtClean="0">
                          <a:solidFill>
                            <a:schemeClr val="tx1"/>
                          </a:solidFill>
                          <a:effectLst/>
                        </a:rPr>
                        <a:t>Тонкинского </a:t>
                      </a:r>
                      <a:r>
                        <a:rPr lang="ru-RU" sz="1400" kern="1600" dirty="0">
                          <a:solidFill>
                            <a:schemeClr val="tx1"/>
                          </a:solidFill>
                          <a:effectLst/>
                        </a:rPr>
                        <a:t>муниципального района</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dirty="0">
                          <a:solidFill>
                            <a:schemeClr val="tx1"/>
                          </a:solidFill>
                          <a:effectLst/>
                        </a:rPr>
                        <a:t>3.2.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Объем погашения</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988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p>
                    <a:p>
                      <a:pPr algn="l" hangingPunct="0">
                        <a:spcAft>
                          <a:spcPts val="0"/>
                        </a:spcAft>
                      </a:pPr>
                      <a:r>
                        <a:rPr lang="ru-RU" sz="1400" kern="1600" dirty="0">
                          <a:solidFill>
                            <a:schemeClr val="tx1"/>
                          </a:solidFill>
                          <a:effectLst/>
                        </a:rPr>
                        <a:t>бюджетные кредиты, полученные из областного бюджета на частичное покрытие дефицита бюджета </a:t>
                      </a:r>
                      <a:r>
                        <a:rPr lang="ru-RU" sz="1400" kern="1600" dirty="0" smtClean="0">
                          <a:solidFill>
                            <a:schemeClr val="tx1"/>
                          </a:solidFill>
                          <a:effectLst/>
                        </a:rPr>
                        <a:t>Тонкинского </a:t>
                      </a:r>
                      <a:r>
                        <a:rPr lang="ru-RU" sz="1400" kern="1600" dirty="0">
                          <a:solidFill>
                            <a:schemeClr val="tx1"/>
                          </a:solidFill>
                          <a:effectLst/>
                        </a:rPr>
                        <a:t>муниципального района</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Прямоугольник 4"/>
          <p:cNvSpPr/>
          <p:nvPr/>
        </p:nvSpPr>
        <p:spPr>
          <a:xfrm>
            <a:off x="0" y="0"/>
            <a:ext cx="9036496" cy="830997"/>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Структура муниципального долга Тонкинского муниципального района, </a:t>
            </a:r>
            <a:r>
              <a:rPr lang="ru-RU" sz="2400" b="1" dirty="0" err="1" smtClean="0">
                <a:solidFill>
                  <a:schemeClr val="bg1"/>
                </a:solidFill>
                <a:latin typeface="Arial" pitchFamily="34" charset="0"/>
                <a:cs typeface="Arial" pitchFamily="34" charset="0"/>
              </a:rPr>
              <a:t>тыс.руб</a:t>
            </a:r>
            <a:endParaRPr lang="ru-RU" sz="24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286642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75234558"/>
              </p:ext>
            </p:extLst>
          </p:nvPr>
        </p:nvGraphicFramePr>
        <p:xfrm>
          <a:off x="251518" y="1556792"/>
          <a:ext cx="8640961" cy="4680520"/>
        </p:xfrm>
        <a:graphic>
          <a:graphicData uri="http://schemas.openxmlformats.org/drawingml/2006/table">
            <a:tbl>
              <a:tblPr firstRow="1" firstCol="1" bandRow="1">
                <a:tableStyleId>{00A15C55-8517-42AA-B614-E9B94910E393}</a:tableStyleId>
              </a:tblPr>
              <a:tblGrid>
                <a:gridCol w="4357269"/>
                <a:gridCol w="2141846"/>
                <a:gridCol w="2141846"/>
              </a:tblGrid>
              <a:tr h="1166005">
                <a:tc gridSpan="3">
                  <a:txBody>
                    <a:bodyPr/>
                    <a:lstStyle/>
                    <a:p>
                      <a:pPr algn="ctr">
                        <a:lnSpc>
                          <a:spcPct val="115000"/>
                        </a:lnSpc>
                        <a:spcAft>
                          <a:spcPts val="1000"/>
                        </a:spcAft>
                      </a:pPr>
                      <a:r>
                        <a:rPr lang="ru-RU" sz="1800" dirty="0" smtClean="0">
                          <a:solidFill>
                            <a:schemeClr val="tx1"/>
                          </a:solidFill>
                          <a:effectLst/>
                        </a:rPr>
                        <a:t>Верхний предел внутреннего муниципального долга, в том числе верхний предел долга</a:t>
                      </a:r>
                      <a:r>
                        <a:rPr lang="ru-RU" sz="1800" baseline="0" dirty="0" smtClean="0">
                          <a:solidFill>
                            <a:schemeClr val="tx1"/>
                          </a:solidFill>
                          <a:effectLst/>
                        </a:rPr>
                        <a:t> по муниципальным гарантиям,</a:t>
                      </a:r>
                      <a:r>
                        <a:rPr lang="ru-RU" sz="1800" dirty="0" smtClean="0">
                          <a:solidFill>
                            <a:schemeClr val="tx1"/>
                          </a:solidFill>
                          <a:effectLst/>
                        </a:rPr>
                        <a:t> тыс. рублей</a:t>
                      </a:r>
                    </a:p>
                    <a:p>
                      <a:pPr algn="ctr">
                        <a:lnSpc>
                          <a:spcPct val="115000"/>
                        </a:lnSpc>
                        <a:spcAft>
                          <a:spcPts val="1000"/>
                        </a:spcAft>
                      </a:pPr>
                      <a:endParaRPr lang="ru-RU" sz="18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r>
              <a:tr h="482739">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2023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2445">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2024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0873">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2025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66005">
                <a:tc gridSpan="3">
                  <a:txBody>
                    <a:bodyPr/>
                    <a:lstStyle/>
                    <a:p>
                      <a:pPr algn="ctr">
                        <a:lnSpc>
                          <a:spcPct val="115000"/>
                        </a:lnSpc>
                        <a:spcAft>
                          <a:spcPts val="1000"/>
                        </a:spcAft>
                      </a:pPr>
                      <a:r>
                        <a:rPr lang="ru-RU" sz="1800" dirty="0" smtClean="0">
                          <a:solidFill>
                            <a:schemeClr val="tx1"/>
                          </a:solidFill>
                          <a:effectLst/>
                        </a:rPr>
                        <a:t>Объем бюджетных ассигнований, предусмотренных на исполнение</a:t>
                      </a:r>
                      <a:r>
                        <a:rPr lang="ru-RU" sz="1800" baseline="0" dirty="0" smtClean="0">
                          <a:solidFill>
                            <a:schemeClr val="tx1"/>
                          </a:solidFill>
                          <a:effectLst/>
                        </a:rPr>
                        <a:t> муниципальных гарантий по возможным гарантийным случаям</a:t>
                      </a:r>
                      <a:r>
                        <a:rPr lang="ru-RU" sz="1800" dirty="0" smtClean="0">
                          <a:solidFill>
                            <a:schemeClr val="tx1"/>
                          </a:solidFill>
                          <a:effectLst/>
                        </a:rPr>
                        <a:t>, тыс. рублей</a:t>
                      </a:r>
                    </a:p>
                    <a:p>
                      <a:pPr algn="ctr">
                        <a:lnSpc>
                          <a:spcPct val="115000"/>
                        </a:lnSpc>
                        <a:spcAft>
                          <a:spcPts val="1000"/>
                        </a:spcAft>
                      </a:pPr>
                      <a:endParaRPr lang="ru-RU" sz="18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r>
              <a:tr h="342683">
                <a:tc>
                  <a:txBody>
                    <a:bodyPr/>
                    <a:lstStyle/>
                    <a:p>
                      <a:pPr algn="ctr">
                        <a:lnSpc>
                          <a:spcPct val="115000"/>
                        </a:lnSpc>
                        <a:spcAft>
                          <a:spcPts val="1000"/>
                        </a:spcAft>
                      </a:pPr>
                      <a:r>
                        <a:rPr lang="ru-RU" sz="1800" dirty="0" smtClean="0">
                          <a:solidFill>
                            <a:schemeClr val="tx1"/>
                          </a:solidFill>
                          <a:effectLst/>
                        </a:rPr>
                        <a:t>на 2022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r h="354885">
                <a:tc>
                  <a:txBody>
                    <a:bodyPr/>
                    <a:lstStyle/>
                    <a:p>
                      <a:pPr algn="ctr">
                        <a:lnSpc>
                          <a:spcPct val="115000"/>
                        </a:lnSpc>
                        <a:spcAft>
                          <a:spcPts val="1000"/>
                        </a:spcAft>
                      </a:pPr>
                      <a:r>
                        <a:rPr lang="ru-RU" sz="1800" dirty="0" smtClean="0">
                          <a:solidFill>
                            <a:schemeClr val="tx1"/>
                          </a:solidFill>
                          <a:effectLst/>
                        </a:rPr>
                        <a:t>на 2023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r h="354885">
                <a:tc>
                  <a:txBody>
                    <a:bodyPr/>
                    <a:lstStyle/>
                    <a:p>
                      <a:pPr algn="ctr">
                        <a:lnSpc>
                          <a:spcPct val="115000"/>
                        </a:lnSpc>
                        <a:spcAft>
                          <a:spcPts val="1000"/>
                        </a:spcAft>
                      </a:pPr>
                      <a:r>
                        <a:rPr lang="ru-RU" sz="1800" dirty="0" smtClean="0">
                          <a:solidFill>
                            <a:schemeClr val="tx1"/>
                          </a:solidFill>
                          <a:effectLst/>
                        </a:rPr>
                        <a:t>на 2024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bl>
          </a:graphicData>
        </a:graphic>
      </p:graphicFrame>
      <p:sp>
        <p:nvSpPr>
          <p:cNvPr id="5" name="Прямоугольник 4"/>
          <p:cNvSpPr/>
          <p:nvPr/>
        </p:nvSpPr>
        <p:spPr>
          <a:xfrm>
            <a:off x="0" y="0"/>
            <a:ext cx="9036496" cy="830997"/>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Сведения о муниципальном долге Тонкинского муниципального района</a:t>
            </a:r>
            <a:endParaRPr lang="ru-RU" sz="24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20871124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0" y="923330"/>
            <a:ext cx="9036495" cy="5072544"/>
          </a:xfrm>
          <a:prstGeom prst="roundRect">
            <a:avLst/>
          </a:prstGeom>
          <a:solidFill>
            <a:srgbClr val="A9DCF5"/>
          </a:solidFill>
        </p:spPr>
        <p:style>
          <a:lnRef idx="0">
            <a:schemeClr val="accent3"/>
          </a:lnRef>
          <a:fillRef idx="3">
            <a:schemeClr val="accent3"/>
          </a:fillRef>
          <a:effectRef idx="3">
            <a:schemeClr val="accent3"/>
          </a:effectRef>
          <a:fontRef idx="minor">
            <a:schemeClr val="lt1"/>
          </a:fontRef>
        </p:style>
      </p:sp>
      <p:sp>
        <p:nvSpPr>
          <p:cNvPr id="3" name="Прямоугольник 2"/>
          <p:cNvSpPr/>
          <p:nvPr/>
        </p:nvSpPr>
        <p:spPr>
          <a:xfrm>
            <a:off x="0" y="0"/>
            <a:ext cx="9036496" cy="1015663"/>
          </a:xfrm>
          <a:prstGeom prst="rect">
            <a:avLst/>
          </a:prstGeom>
        </p:spPr>
        <p:txBody>
          <a:bodyPr wrap="square">
            <a:spAutoFit/>
          </a:bodyPr>
          <a:lstStyle/>
          <a:p>
            <a:pPr algn="ctr"/>
            <a:r>
              <a:rPr lang="ru-RU" sz="2000" b="1" dirty="0">
                <a:solidFill>
                  <a:schemeClr val="bg1"/>
                </a:solidFill>
                <a:latin typeface="Arial" pitchFamily="34" charset="0"/>
                <a:cs typeface="Arial" pitchFamily="34" charset="0"/>
              </a:rPr>
              <a:t>Результаты оценки качества управления финансами муниципальных </a:t>
            </a:r>
          </a:p>
          <a:p>
            <a:pPr algn="ctr"/>
            <a:r>
              <a:rPr lang="ru-RU" sz="2000" b="1" dirty="0">
                <a:solidFill>
                  <a:schemeClr val="bg1"/>
                </a:solidFill>
                <a:latin typeface="Arial" pitchFamily="34" charset="0"/>
                <a:cs typeface="Arial" pitchFamily="34" charset="0"/>
              </a:rPr>
              <a:t>районов и городских округов северной зоны </a:t>
            </a:r>
            <a:r>
              <a:rPr lang="ru-RU" sz="2000" b="1" dirty="0" smtClean="0">
                <a:solidFill>
                  <a:schemeClr val="bg1"/>
                </a:solidFill>
                <a:latin typeface="Arial" pitchFamily="34" charset="0"/>
                <a:cs typeface="Arial" pitchFamily="34" charset="0"/>
              </a:rPr>
              <a:t>Нижегородской  </a:t>
            </a:r>
            <a:r>
              <a:rPr lang="ru-RU" sz="2000" b="1" dirty="0">
                <a:solidFill>
                  <a:schemeClr val="bg1"/>
                </a:solidFill>
                <a:latin typeface="Arial" pitchFamily="34" charset="0"/>
                <a:cs typeface="Arial" pitchFamily="34" charset="0"/>
              </a:rPr>
              <a:t>области за 2020 год</a:t>
            </a:r>
          </a:p>
        </p:txBody>
      </p:sp>
      <p:sp>
        <p:nvSpPr>
          <p:cNvPr id="4" name="Прямоугольник 3"/>
          <p:cNvSpPr/>
          <p:nvPr/>
        </p:nvSpPr>
        <p:spPr>
          <a:xfrm>
            <a:off x="179512" y="1192857"/>
            <a:ext cx="8712968" cy="4801314"/>
          </a:xfrm>
          <a:prstGeom prst="rect">
            <a:avLst/>
          </a:prstGeom>
        </p:spPr>
        <p:txBody>
          <a:bodyPr wrap="square">
            <a:spAutoFit/>
          </a:bodyPr>
          <a:lstStyle/>
          <a:p>
            <a:r>
              <a:rPr lang="ru-RU" dirty="0"/>
              <a:t>В соответствии с постановлением Правительства Нижегородской области от 05.04.2017 №193 министерством финансов Нижегородской области проведена  оценка качества управления финансами муниципальных районов и городских округов Нижегородской области за 2020 год. </a:t>
            </a:r>
            <a:endParaRPr lang="ru-RU" dirty="0" smtClean="0"/>
          </a:p>
          <a:p>
            <a:r>
              <a:rPr lang="ru-RU" dirty="0"/>
              <a:t>	</a:t>
            </a:r>
            <a:r>
              <a:rPr lang="ru-RU" dirty="0" smtClean="0"/>
              <a:t>Оценка </a:t>
            </a:r>
            <a:r>
              <a:rPr lang="ru-RU" dirty="0"/>
              <a:t>качества управления финансами рассчитывалась по данным годового отчета об исполнении консолидированного бюджета Нижегородской области за 2020 год (данные по бюджетам муниципальных районов без учета бюджетов поселений), а также на основании данных, представленных муниципальными районами и городскими округами области по запросу  министерства финансов. </a:t>
            </a:r>
            <a:endParaRPr lang="ru-RU" dirty="0" smtClean="0"/>
          </a:p>
          <a:p>
            <a:r>
              <a:rPr lang="ru-RU" dirty="0" smtClean="0"/>
              <a:t>	По </a:t>
            </a:r>
            <a:r>
              <a:rPr lang="ru-RU" dirty="0"/>
              <a:t>результатам оценки за 2020 год  в число лидеров вошли (первые 5 мест): городской округ </a:t>
            </a:r>
            <a:r>
              <a:rPr lang="ru-RU" dirty="0" err="1"/>
              <a:t>Навашинский</a:t>
            </a:r>
            <a:r>
              <a:rPr lang="ru-RU" dirty="0"/>
              <a:t> – 1 место; Тонкинский муниципальный район </a:t>
            </a:r>
            <a:r>
              <a:rPr lang="ru-RU" dirty="0" smtClean="0"/>
              <a:t>– </a:t>
            </a:r>
            <a:r>
              <a:rPr lang="ru-RU" dirty="0"/>
              <a:t>2 место; городской округ </a:t>
            </a:r>
            <a:r>
              <a:rPr lang="ru-RU" dirty="0" err="1"/>
              <a:t>г.Первомайск</a:t>
            </a:r>
            <a:r>
              <a:rPr lang="ru-RU" dirty="0"/>
              <a:t> – 3 место; </a:t>
            </a:r>
            <a:r>
              <a:rPr lang="ru-RU" dirty="0" err="1"/>
              <a:t>Гагинский</a:t>
            </a:r>
            <a:r>
              <a:rPr lang="ru-RU" dirty="0"/>
              <a:t> муниципальный район и городской округ Семеновский – 4 место; </a:t>
            </a:r>
            <a:r>
              <a:rPr lang="ru-RU" dirty="0" err="1"/>
              <a:t>Ардатовский</a:t>
            </a:r>
            <a:r>
              <a:rPr lang="ru-RU" dirty="0"/>
              <a:t> муниципальный район – 5 место. </a:t>
            </a:r>
          </a:p>
          <a:p>
            <a:endParaRPr lang="ru-RU" dirty="0"/>
          </a:p>
          <a:p>
            <a:endParaRPr lang="ru-RU" dirty="0"/>
          </a:p>
        </p:txBody>
      </p:sp>
    </p:spTree>
    <p:extLst>
      <p:ext uri="{BB962C8B-B14F-4D97-AF65-F5344CB8AC3E}">
        <p14:creationId xmlns:p14="http://schemas.microsoft.com/office/powerpoint/2010/main" val="35327216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38428006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099507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836712"/>
            <a:ext cx="7488832"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По итогам за 2020 год </a:t>
            </a:r>
            <a:r>
              <a:rPr lang="ru-RU" sz="2400" b="1" dirty="0"/>
              <a:t>Тонкинский муниципальный район </a:t>
            </a:r>
            <a:r>
              <a:rPr lang="ru-RU" sz="2400" b="1" dirty="0" smtClean="0"/>
              <a:t> по открытости данных, занял 7 место, среди 52 районов Нижегородской области</a:t>
            </a:r>
          </a:p>
          <a:p>
            <a:pPr algn="ctr"/>
            <a:endParaRPr lang="ru-RU" sz="2400" b="1" dirty="0"/>
          </a:p>
        </p:txBody>
      </p:sp>
      <p:pic>
        <p:nvPicPr>
          <p:cNvPr id="55298" name="Picture 2" descr="C:\Users\tan\Desktop\20-206745_trophy-png-clip-art-image-trophy-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284984"/>
            <a:ext cx="3312368" cy="3046817"/>
          </a:xfrm>
          <a:prstGeom prst="rect">
            <a:avLst/>
          </a:prstGeom>
          <a:noFill/>
          <a:extLst>
            <a:ext uri="{909E8E84-426E-40DD-AFC4-6F175D3DCCD1}">
              <a14:hiddenFill xmlns:a14="http://schemas.microsoft.com/office/drawing/2010/main">
                <a:solidFill>
                  <a:srgbClr val="FFFFFF"/>
                </a:solidFill>
              </a14:hiddenFill>
            </a:ext>
          </a:extLst>
        </p:spPr>
      </p:pic>
      <p:pic>
        <p:nvPicPr>
          <p:cNvPr id="55299" name="Picture 3" descr="C:\Users\tan\Desktop\depositphotos_53251613-stock-photo-winners-on-sports-podium-isolat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3284983"/>
            <a:ext cx="3816424" cy="304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52865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836712"/>
            <a:ext cx="7488832" cy="24482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b="1" dirty="0" smtClean="0"/>
          </a:p>
          <a:p>
            <a:pPr algn="ctr"/>
            <a:r>
              <a:rPr lang="ru-RU" sz="2400" b="1" dirty="0" smtClean="0"/>
              <a:t>В </a:t>
            </a:r>
            <a:r>
              <a:rPr lang="ru-RU" sz="2400" b="1" dirty="0"/>
              <a:t>рейтинге по увеличению доли налоговых и неналоговых доходов местных бюджетов </a:t>
            </a:r>
            <a:r>
              <a:rPr lang="ru-RU" sz="2400" b="1" dirty="0" smtClean="0"/>
              <a:t>по итогам за 2020 год </a:t>
            </a:r>
            <a:r>
              <a:rPr lang="ru-RU" sz="2400" b="1" dirty="0"/>
              <a:t>Тонкинский муниципальный </a:t>
            </a:r>
            <a:r>
              <a:rPr lang="ru-RU" sz="2400" b="1" dirty="0" smtClean="0"/>
              <a:t>район занял 20 место, среди 52 районов Нижегородской области</a:t>
            </a:r>
          </a:p>
          <a:p>
            <a:pPr algn="ctr"/>
            <a:endParaRPr lang="ru-RU" sz="2400" b="1" dirty="0"/>
          </a:p>
        </p:txBody>
      </p:sp>
      <p:pic>
        <p:nvPicPr>
          <p:cNvPr id="59394" name="Picture 2" descr="C:\Users\tan\Desktop\b507f396e8d963c2d2743092df7362c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356992"/>
            <a:ext cx="6912768"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5650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48888"/>
            <a:ext cx="8401202" cy="667549"/>
          </a:xfrm>
          <a:prstGeom prst="roundRect">
            <a:avLst/>
          </a:prstGeom>
          <a:no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2"/>
                </a:solidFill>
                <a:latin typeface="Tahoma" pitchFamily="34" charset="0"/>
              </a:defRPr>
            </a:lvl1pPr>
            <a:lvl2pPr marL="742950" indent="-285750" algn="ctr" eaLnBrk="0" hangingPunct="0">
              <a:defRPr b="1">
                <a:solidFill>
                  <a:schemeClr val="tx2"/>
                </a:solidFill>
                <a:latin typeface="Tahoma" pitchFamily="34" charset="0"/>
              </a:defRPr>
            </a:lvl2pPr>
            <a:lvl3pPr marL="1143000" indent="-228600" algn="ctr" eaLnBrk="0" hangingPunct="0">
              <a:defRPr b="1">
                <a:solidFill>
                  <a:schemeClr val="tx2"/>
                </a:solidFill>
                <a:latin typeface="Tahoma" pitchFamily="34" charset="0"/>
              </a:defRPr>
            </a:lvl3pPr>
            <a:lvl4pPr marL="1600200" indent="-228600" algn="ctr" eaLnBrk="0" hangingPunct="0">
              <a:defRPr b="1">
                <a:solidFill>
                  <a:schemeClr val="tx2"/>
                </a:solidFill>
                <a:latin typeface="Tahoma" pitchFamily="34" charset="0"/>
              </a:defRPr>
            </a:lvl4pPr>
            <a:lvl5pPr marL="2057400" indent="-228600" algn="ctr" eaLnBrk="0" hangingPunct="0">
              <a:defRPr b="1">
                <a:solidFill>
                  <a:schemeClr val="tx2"/>
                </a:solidFill>
                <a:latin typeface="Tahoma" pitchFamily="34" charset="0"/>
              </a:defRPr>
            </a:lvl5pPr>
            <a:lvl6pPr marL="2514600" indent="-228600" algn="ctr" eaLnBrk="0" fontAlgn="base" hangingPunct="0">
              <a:spcBef>
                <a:spcPct val="0"/>
              </a:spcBef>
              <a:spcAft>
                <a:spcPct val="0"/>
              </a:spcAft>
              <a:defRPr b="1">
                <a:solidFill>
                  <a:schemeClr val="tx2"/>
                </a:solidFill>
                <a:latin typeface="Tahoma" pitchFamily="34" charset="0"/>
              </a:defRPr>
            </a:lvl6pPr>
            <a:lvl7pPr marL="2971800" indent="-228600" algn="ctr" eaLnBrk="0" fontAlgn="base" hangingPunct="0">
              <a:spcBef>
                <a:spcPct val="0"/>
              </a:spcBef>
              <a:spcAft>
                <a:spcPct val="0"/>
              </a:spcAft>
              <a:defRPr b="1">
                <a:solidFill>
                  <a:schemeClr val="tx2"/>
                </a:solidFill>
                <a:latin typeface="Tahoma" pitchFamily="34" charset="0"/>
              </a:defRPr>
            </a:lvl7pPr>
            <a:lvl8pPr marL="3429000" indent="-228600" algn="ctr" eaLnBrk="0" fontAlgn="base" hangingPunct="0">
              <a:spcBef>
                <a:spcPct val="0"/>
              </a:spcBef>
              <a:spcAft>
                <a:spcPct val="0"/>
              </a:spcAft>
              <a:defRPr b="1">
                <a:solidFill>
                  <a:schemeClr val="tx2"/>
                </a:solidFill>
                <a:latin typeface="Tahoma" pitchFamily="34" charset="0"/>
              </a:defRPr>
            </a:lvl8pPr>
            <a:lvl9pPr marL="3886200" indent="-228600" algn="ctr" eaLnBrk="0" fontAlgn="base" hangingPunct="0">
              <a:spcBef>
                <a:spcPct val="0"/>
              </a:spcBef>
              <a:spcAft>
                <a:spcPct val="0"/>
              </a:spcAft>
              <a:defRPr b="1">
                <a:solidFill>
                  <a:schemeClr val="tx2"/>
                </a:solidFill>
                <a:latin typeface="Tahoma" pitchFamily="34" charset="0"/>
              </a:defRPr>
            </a:lvl9pPr>
          </a:lstStyle>
          <a:p>
            <a:pPr eaLnBrk="1" hangingPunct="1">
              <a:defRPr/>
            </a:pPr>
            <a:r>
              <a:rPr lang="ru-RU" sz="2400" dirty="0" smtClean="0">
                <a:solidFill>
                  <a:srgbClr val="FFFFFF"/>
                </a:solidFill>
                <a:latin typeface="Arial" pitchFamily="34" charset="0"/>
                <a:ea typeface="Verdana" pitchFamily="34" charset="0"/>
                <a:cs typeface="Arial" pitchFamily="34" charset="0"/>
              </a:rPr>
              <a:t> Открытые информационные ресурсы</a:t>
            </a:r>
            <a:endParaRPr lang="ru-RU" sz="2400" b="0" dirty="0" smtClean="0">
              <a:solidFill>
                <a:srgbClr val="FFFFFF"/>
              </a:solidFill>
              <a:latin typeface="Arial" pitchFamily="34" charset="0"/>
              <a:ea typeface="Verdana" pitchFamily="34" charset="0"/>
              <a:cs typeface="Arial" pitchFamily="34" charset="0"/>
            </a:endParaRPr>
          </a:p>
        </p:txBody>
      </p:sp>
      <p:sp>
        <p:nvSpPr>
          <p:cNvPr id="69638" name="Прямоугольник 4"/>
          <p:cNvSpPr>
            <a:spLocks noChangeArrowheads="1"/>
          </p:cNvSpPr>
          <p:nvPr/>
        </p:nvSpPr>
        <p:spPr bwMode="auto">
          <a:xfrm>
            <a:off x="8532813" y="3244850"/>
            <a:ext cx="503237" cy="3113088"/>
          </a:xfrm>
          <a:prstGeom prst="rect">
            <a:avLst/>
          </a:prstGeom>
          <a:noFill/>
          <a:ln w="9525">
            <a:noFill/>
            <a:miter lim="800000"/>
            <a:headEnd/>
            <a:tailEnd/>
          </a:ln>
        </p:spPr>
        <p:txBody>
          <a:bodyPr>
            <a:spAutoFit/>
          </a:bodyPr>
          <a:lstStyle/>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p:txBody>
      </p:sp>
      <p:sp>
        <p:nvSpPr>
          <p:cNvPr id="69639" name="Прямоугольник 8"/>
          <p:cNvSpPr>
            <a:spLocks noChangeArrowheads="1"/>
          </p:cNvSpPr>
          <p:nvPr/>
        </p:nvSpPr>
        <p:spPr bwMode="auto">
          <a:xfrm>
            <a:off x="857224" y="3500438"/>
            <a:ext cx="7161212" cy="923925"/>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Интернет портал государственных и муниципальных </a:t>
            </a:r>
          </a:p>
          <a:p>
            <a:r>
              <a:rPr lang="ru-RU" b="0" dirty="0">
                <a:solidFill>
                  <a:schemeClr val="tx1"/>
                </a:solidFill>
                <a:latin typeface="Times New Roman" pitchFamily="18" charset="0"/>
                <a:cs typeface="Times New Roman" pitchFamily="18" charset="0"/>
              </a:rPr>
              <a:t>услуг Нижегородской области</a:t>
            </a:r>
          </a:p>
          <a:p>
            <a:r>
              <a:rPr lang="en-US" b="0" dirty="0">
                <a:solidFill>
                  <a:schemeClr val="tx1"/>
                </a:solidFill>
                <a:latin typeface="Times New Roman" pitchFamily="18" charset="0"/>
                <a:cs typeface="Times New Roman" pitchFamily="18" charset="0"/>
              </a:rPr>
              <a:t>http://gu.nnov.ru/</a:t>
            </a:r>
            <a:endParaRPr lang="ru-RU" b="0" dirty="0">
              <a:solidFill>
                <a:schemeClr val="tx1"/>
              </a:solidFill>
              <a:latin typeface="Times New Roman" pitchFamily="18" charset="0"/>
              <a:cs typeface="Times New Roman" pitchFamily="18" charset="0"/>
            </a:endParaRPr>
          </a:p>
        </p:txBody>
      </p:sp>
      <p:sp>
        <p:nvSpPr>
          <p:cNvPr id="69640" name="Прямоугольник 9"/>
          <p:cNvSpPr>
            <a:spLocks noChangeArrowheads="1"/>
          </p:cNvSpPr>
          <p:nvPr/>
        </p:nvSpPr>
        <p:spPr bwMode="auto">
          <a:xfrm>
            <a:off x="871672" y="4521200"/>
            <a:ext cx="6505575" cy="923925"/>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Официальный сайт Нижегородской области для размещения</a:t>
            </a:r>
          </a:p>
          <a:p>
            <a:r>
              <a:rPr lang="ru-RU" b="0" dirty="0">
                <a:solidFill>
                  <a:schemeClr val="tx1"/>
                </a:solidFill>
                <a:latin typeface="Times New Roman" pitchFamily="18" charset="0"/>
                <a:cs typeface="Times New Roman" pitchFamily="18" charset="0"/>
              </a:rPr>
              <a:t>информации О размещении государственных и муниципальных </a:t>
            </a:r>
          </a:p>
          <a:p>
            <a:r>
              <a:rPr lang="ru-RU" b="0" dirty="0">
                <a:solidFill>
                  <a:schemeClr val="tx1"/>
                </a:solidFill>
                <a:latin typeface="Times New Roman" pitchFamily="18" charset="0"/>
                <a:cs typeface="Times New Roman" pitchFamily="18" charset="0"/>
              </a:rPr>
              <a:t>заказов </a:t>
            </a:r>
            <a:r>
              <a:rPr lang="en-US" b="0" dirty="0">
                <a:solidFill>
                  <a:schemeClr val="tx1"/>
                </a:solidFill>
                <a:latin typeface="Times New Roman" pitchFamily="18" charset="0"/>
                <a:cs typeface="Times New Roman" pitchFamily="18" charset="0"/>
              </a:rPr>
              <a:t>http://www.goszakaz.nnov.ru/index.html</a:t>
            </a:r>
            <a:endParaRPr lang="ru-RU" b="0" dirty="0">
              <a:solidFill>
                <a:schemeClr val="tx1"/>
              </a:solidFill>
              <a:latin typeface="Times New Roman" pitchFamily="18" charset="0"/>
              <a:cs typeface="Times New Roman" pitchFamily="18" charset="0"/>
            </a:endParaRPr>
          </a:p>
        </p:txBody>
      </p:sp>
      <p:sp>
        <p:nvSpPr>
          <p:cNvPr id="69641" name="Прямоугольник 10"/>
          <p:cNvSpPr>
            <a:spLocks noChangeArrowheads="1"/>
          </p:cNvSpPr>
          <p:nvPr/>
        </p:nvSpPr>
        <p:spPr bwMode="auto">
          <a:xfrm>
            <a:off x="906463" y="5445125"/>
            <a:ext cx="7129462" cy="641350"/>
          </a:xfrm>
          <a:prstGeom prst="rect">
            <a:avLst/>
          </a:prstGeom>
          <a:noFill/>
          <a:ln w="9525">
            <a:noFill/>
            <a:miter lim="800000"/>
            <a:headEnd/>
            <a:tailEnd/>
          </a:ln>
        </p:spPr>
        <p:txBody>
          <a:bodyPr wrap="none">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Официальный сайт для размещения информации о государственных </a:t>
            </a:r>
          </a:p>
          <a:p>
            <a:r>
              <a:rPr lang="ru-RU" b="0" dirty="0">
                <a:solidFill>
                  <a:schemeClr val="tx1"/>
                </a:solidFill>
                <a:latin typeface="Times New Roman" pitchFamily="18" charset="0"/>
                <a:cs typeface="Times New Roman" pitchFamily="18" charset="0"/>
              </a:rPr>
              <a:t>и муниципальных учреждениях </a:t>
            </a:r>
            <a:r>
              <a:rPr lang="en-US" b="0" dirty="0">
                <a:solidFill>
                  <a:schemeClr val="tx1"/>
                </a:solidFill>
                <a:latin typeface="Times New Roman" pitchFamily="18" charset="0"/>
                <a:cs typeface="Times New Roman" pitchFamily="18" charset="0"/>
              </a:rPr>
              <a:t>http://bus.gov.ru/public/home.html</a:t>
            </a:r>
            <a:endParaRPr lang="ru-RU" b="0" dirty="0">
              <a:solidFill>
                <a:schemeClr val="tx1"/>
              </a:solidFill>
              <a:latin typeface="Times New Roman" pitchFamily="18" charset="0"/>
              <a:cs typeface="Times New Roman" pitchFamily="18" charset="0"/>
            </a:endParaRPr>
          </a:p>
        </p:txBody>
      </p:sp>
      <p:sp>
        <p:nvSpPr>
          <p:cNvPr id="69642" name="Прямоугольник 11"/>
          <p:cNvSpPr>
            <a:spLocks noChangeArrowheads="1"/>
          </p:cNvSpPr>
          <p:nvPr/>
        </p:nvSpPr>
        <p:spPr bwMode="auto">
          <a:xfrm>
            <a:off x="857224" y="928670"/>
            <a:ext cx="7658100" cy="923925"/>
          </a:xfrm>
          <a:prstGeom prst="rect">
            <a:avLst/>
          </a:prstGeom>
          <a:noFill/>
          <a:ln w="9525">
            <a:noFill/>
            <a:miter lim="800000"/>
            <a:headEnd/>
            <a:tailEnd/>
          </a:ln>
        </p:spPr>
        <p:txBody>
          <a:bodyPr>
            <a:spAutoFit/>
          </a:bodyPr>
          <a:lstStyle/>
          <a:p>
            <a:r>
              <a:rPr lang="ru-RU" b="0" dirty="0">
                <a:solidFill>
                  <a:schemeClr val="tx1"/>
                </a:solidFill>
                <a:latin typeface="Times New Roman" pitchFamily="18" charset="0"/>
                <a:ea typeface="Verdana" pitchFamily="34" charset="0"/>
                <a:cs typeface="Times New Roman" pitchFamily="18" charset="0"/>
              </a:rPr>
              <a:t>Официальный сайт администрации Тонкинского муниципального района  </a:t>
            </a:r>
            <a:r>
              <a:rPr lang="en-US" b="0" dirty="0">
                <a:solidFill>
                  <a:schemeClr val="tx1"/>
                </a:solidFill>
                <a:latin typeface="Times New Roman" pitchFamily="18" charset="0"/>
                <a:ea typeface="Verdana" pitchFamily="34" charset="0"/>
                <a:cs typeface="Times New Roman" pitchFamily="18" charset="0"/>
              </a:rPr>
              <a:t>http://www.tonkino.ru</a:t>
            </a:r>
            <a:r>
              <a:rPr lang="ru-RU" b="0" dirty="0">
                <a:solidFill>
                  <a:schemeClr val="tx1"/>
                </a:solidFill>
                <a:latin typeface="Times New Roman" pitchFamily="18" charset="0"/>
                <a:ea typeface="Verdana" pitchFamily="34" charset="0"/>
                <a:cs typeface="Times New Roman" pitchFamily="18" charset="0"/>
              </a:rPr>
              <a:t/>
            </a:r>
            <a:br>
              <a:rPr lang="ru-RU" b="0" dirty="0">
                <a:solidFill>
                  <a:schemeClr val="tx1"/>
                </a:solidFill>
                <a:latin typeface="Times New Roman" pitchFamily="18" charset="0"/>
                <a:ea typeface="Verdana" pitchFamily="34" charset="0"/>
                <a:cs typeface="Times New Roman" pitchFamily="18" charset="0"/>
              </a:rPr>
            </a:br>
            <a:r>
              <a:rPr lang="ru-RU" b="0" dirty="0">
                <a:solidFill>
                  <a:schemeClr val="tx1"/>
                </a:solidFill>
                <a:latin typeface="Times New Roman" pitchFamily="18" charset="0"/>
                <a:ea typeface="Verdana" pitchFamily="34" charset="0"/>
                <a:cs typeface="Times New Roman" pitchFamily="18" charset="0"/>
              </a:rPr>
              <a:t>Адрес электронной почты Управления финансов: </a:t>
            </a:r>
            <a:r>
              <a:rPr lang="en-US" b="0" dirty="0">
                <a:solidFill>
                  <a:schemeClr val="tx1"/>
                </a:solidFill>
                <a:latin typeface="Times New Roman" pitchFamily="18" charset="0"/>
                <a:ea typeface="Verdana" pitchFamily="34" charset="0"/>
                <a:cs typeface="Times New Roman" pitchFamily="18" charset="0"/>
              </a:rPr>
              <a:t>of_tonk@mts-nn.ru</a:t>
            </a:r>
            <a:endParaRPr lang="ru-RU" b="0" dirty="0">
              <a:solidFill>
                <a:schemeClr val="tx1"/>
              </a:solidFill>
              <a:latin typeface="Times New Roman" pitchFamily="18" charset="0"/>
              <a:ea typeface="Verdana" pitchFamily="34" charset="0"/>
              <a:cs typeface="Times New Roman" pitchFamily="18" charset="0"/>
            </a:endParaRPr>
          </a:p>
        </p:txBody>
      </p:sp>
      <p:sp>
        <p:nvSpPr>
          <p:cNvPr id="9" name="Прямоугольник 8"/>
          <p:cNvSpPr>
            <a:spLocks noChangeArrowheads="1"/>
          </p:cNvSpPr>
          <p:nvPr/>
        </p:nvSpPr>
        <p:spPr bwMode="auto">
          <a:xfrm>
            <a:off x="857224" y="2000240"/>
            <a:ext cx="7161212" cy="369332"/>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smtClean="0">
                <a:solidFill>
                  <a:schemeClr val="tx1"/>
                </a:solidFill>
                <a:latin typeface="Times New Roman" pitchFamily="18" charset="0"/>
                <a:cs typeface="Times New Roman" pitchFamily="18" charset="0"/>
              </a:rPr>
              <a:t>Информационно-аналитические материалы по бюджету  </a:t>
            </a:r>
            <a:endParaRPr lang="ru-RU" b="0" dirty="0">
              <a:solidFill>
                <a:schemeClr val="tx1"/>
              </a:solidFill>
              <a:latin typeface="Times New Roman" pitchFamily="18" charset="0"/>
              <a:cs typeface="Times New Roman" pitchFamily="18" charset="0"/>
            </a:endParaRPr>
          </a:p>
        </p:txBody>
      </p:sp>
      <p:sp>
        <p:nvSpPr>
          <p:cNvPr id="3" name="Прямоугольник 2"/>
          <p:cNvSpPr/>
          <p:nvPr/>
        </p:nvSpPr>
        <p:spPr>
          <a:xfrm rot="10800000" flipV="1">
            <a:off x="1403648" y="2738904"/>
            <a:ext cx="5184576" cy="369332"/>
          </a:xfrm>
          <a:prstGeom prst="rect">
            <a:avLst/>
          </a:prstGeom>
        </p:spPr>
        <p:txBody>
          <a:bodyPr wrap="square">
            <a:spAutoFit/>
          </a:bodyPr>
          <a:lstStyle/>
          <a:p>
            <a:r>
              <a:rPr lang="en-US" dirty="0">
                <a:solidFill>
                  <a:srgbClr val="FF0000"/>
                </a:solidFill>
              </a:rPr>
              <a:t>http://www.tonkino.ru/byudzhet-202-2024-god/</a:t>
            </a:r>
            <a:endParaRPr lang="ru-RU" dirty="0">
              <a:solidFill>
                <a:srgbClr val="FF0000"/>
              </a:solidFill>
            </a:endParaRPr>
          </a:p>
        </p:txBody>
      </p:sp>
    </p:spTree>
    <p:custDataLst>
      <p:tags r:id="rId1"/>
    </p:custDataLst>
  </p:cSld>
  <p:clrMapOvr>
    <a:masterClrMapping/>
  </p:clrMapOvr>
  <p:transition spd="slow" advTm="432000">
    <p:push dir="u"/>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07504" y="-17119"/>
            <a:ext cx="9036496" cy="853832"/>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2"/>
                </a:solidFill>
                <a:latin typeface="Tahoma" pitchFamily="34" charset="0"/>
              </a:defRPr>
            </a:lvl1pPr>
            <a:lvl2pPr marL="742950" indent="-285750" algn="ctr" eaLnBrk="0" hangingPunct="0">
              <a:defRPr b="1">
                <a:solidFill>
                  <a:schemeClr val="tx2"/>
                </a:solidFill>
                <a:latin typeface="Tahoma" pitchFamily="34" charset="0"/>
              </a:defRPr>
            </a:lvl2pPr>
            <a:lvl3pPr marL="1143000" indent="-228600" algn="ctr" eaLnBrk="0" hangingPunct="0">
              <a:defRPr b="1">
                <a:solidFill>
                  <a:schemeClr val="tx2"/>
                </a:solidFill>
                <a:latin typeface="Tahoma" pitchFamily="34" charset="0"/>
              </a:defRPr>
            </a:lvl3pPr>
            <a:lvl4pPr marL="1600200" indent="-228600" algn="ctr" eaLnBrk="0" hangingPunct="0">
              <a:defRPr b="1">
                <a:solidFill>
                  <a:schemeClr val="tx2"/>
                </a:solidFill>
                <a:latin typeface="Tahoma" pitchFamily="34" charset="0"/>
              </a:defRPr>
            </a:lvl4pPr>
            <a:lvl5pPr marL="2057400" indent="-228600" algn="ctr" eaLnBrk="0" hangingPunct="0">
              <a:defRPr b="1">
                <a:solidFill>
                  <a:schemeClr val="tx2"/>
                </a:solidFill>
                <a:latin typeface="Tahoma" pitchFamily="34" charset="0"/>
              </a:defRPr>
            </a:lvl5pPr>
            <a:lvl6pPr marL="2514600" indent="-228600" algn="ctr" eaLnBrk="0" fontAlgn="base" hangingPunct="0">
              <a:spcBef>
                <a:spcPct val="0"/>
              </a:spcBef>
              <a:spcAft>
                <a:spcPct val="0"/>
              </a:spcAft>
              <a:defRPr b="1">
                <a:solidFill>
                  <a:schemeClr val="tx2"/>
                </a:solidFill>
                <a:latin typeface="Tahoma" pitchFamily="34" charset="0"/>
              </a:defRPr>
            </a:lvl6pPr>
            <a:lvl7pPr marL="2971800" indent="-228600" algn="ctr" eaLnBrk="0" fontAlgn="base" hangingPunct="0">
              <a:spcBef>
                <a:spcPct val="0"/>
              </a:spcBef>
              <a:spcAft>
                <a:spcPct val="0"/>
              </a:spcAft>
              <a:defRPr b="1">
                <a:solidFill>
                  <a:schemeClr val="tx2"/>
                </a:solidFill>
                <a:latin typeface="Tahoma" pitchFamily="34" charset="0"/>
              </a:defRPr>
            </a:lvl7pPr>
            <a:lvl8pPr marL="3429000" indent="-228600" algn="ctr" eaLnBrk="0" fontAlgn="base" hangingPunct="0">
              <a:spcBef>
                <a:spcPct val="0"/>
              </a:spcBef>
              <a:spcAft>
                <a:spcPct val="0"/>
              </a:spcAft>
              <a:defRPr b="1">
                <a:solidFill>
                  <a:schemeClr val="tx2"/>
                </a:solidFill>
                <a:latin typeface="Tahoma" pitchFamily="34" charset="0"/>
              </a:defRPr>
            </a:lvl8pPr>
            <a:lvl9pPr marL="3886200" indent="-228600" algn="ctr" eaLnBrk="0" fontAlgn="base" hangingPunct="0">
              <a:spcBef>
                <a:spcPct val="0"/>
              </a:spcBef>
              <a:spcAft>
                <a:spcPct val="0"/>
              </a:spcAft>
              <a:defRPr b="1">
                <a:solidFill>
                  <a:schemeClr val="tx2"/>
                </a:solidFill>
                <a:latin typeface="Tahoma" pitchFamily="34" charset="0"/>
              </a:defRPr>
            </a:lvl9pPr>
          </a:lstStyle>
          <a:p>
            <a:pPr eaLnBrk="1" hangingPunct="1">
              <a:defRPr/>
            </a:pPr>
            <a:r>
              <a:rPr lang="ru-RU" sz="2400" dirty="0">
                <a:solidFill>
                  <a:srgbClr val="FFFFFF"/>
                </a:solidFill>
                <a:latin typeface="Arial" pitchFamily="34" charset="0"/>
                <a:ea typeface="Verdana" pitchFamily="34" charset="0"/>
                <a:cs typeface="Arial" pitchFamily="34" charset="0"/>
              </a:rPr>
              <a:t> </a:t>
            </a:r>
            <a:r>
              <a:rPr lang="ru-RU" sz="2400" dirty="0" smtClean="0">
                <a:solidFill>
                  <a:srgbClr val="FFFFFF"/>
                </a:solidFill>
                <a:latin typeface="Arial" pitchFamily="34" charset="0"/>
                <a:ea typeface="Verdana" pitchFamily="34" charset="0"/>
                <a:cs typeface="Arial" pitchFamily="34" charset="0"/>
              </a:rPr>
              <a:t>Контактная информация Управления финансов администрации Тонкинского района</a:t>
            </a:r>
            <a:endParaRPr lang="ru-RU" sz="2400" b="0" dirty="0">
              <a:solidFill>
                <a:srgbClr val="FFFFFF"/>
              </a:solidFill>
              <a:latin typeface="Arial" pitchFamily="34" charset="0"/>
              <a:ea typeface="Verdana" pitchFamily="34" charset="0"/>
              <a:cs typeface="Arial" pitchFamily="34" charset="0"/>
            </a:endParaRPr>
          </a:p>
        </p:txBody>
      </p:sp>
      <p:sp>
        <p:nvSpPr>
          <p:cNvPr id="70662" name="Прямоугольник 4"/>
          <p:cNvSpPr>
            <a:spLocks noChangeArrowheads="1"/>
          </p:cNvSpPr>
          <p:nvPr/>
        </p:nvSpPr>
        <p:spPr bwMode="auto">
          <a:xfrm>
            <a:off x="8532813" y="3244850"/>
            <a:ext cx="503237" cy="3113088"/>
          </a:xfrm>
          <a:prstGeom prst="rect">
            <a:avLst/>
          </a:prstGeom>
          <a:noFill/>
          <a:ln w="9525">
            <a:noFill/>
            <a:miter lim="800000"/>
            <a:headEnd/>
            <a:tailEnd/>
          </a:ln>
        </p:spPr>
        <p:txBody>
          <a:bodyPr>
            <a:spAutoFit/>
          </a:bodyPr>
          <a:lstStyle/>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p:txBody>
      </p:sp>
      <p:sp>
        <p:nvSpPr>
          <p:cNvPr id="70663" name="TextBox 2"/>
          <p:cNvSpPr txBox="1">
            <a:spLocks noChangeArrowheads="1"/>
          </p:cNvSpPr>
          <p:nvPr/>
        </p:nvSpPr>
        <p:spPr bwMode="auto">
          <a:xfrm>
            <a:off x="635315" y="1397793"/>
            <a:ext cx="7913688" cy="3694113"/>
          </a:xfrm>
          <a:prstGeom prst="rect">
            <a:avLst/>
          </a:prstGeom>
          <a:noFill/>
          <a:ln w="9525">
            <a:noFill/>
            <a:miter lim="800000"/>
            <a:headEnd/>
            <a:tailEnd/>
          </a:ln>
        </p:spPr>
        <p:txBody>
          <a:bodyPr>
            <a:spAutoFit/>
          </a:bodyPr>
          <a:lstStyle/>
          <a:p>
            <a:r>
              <a:rPr lang="ru-RU" b="1" dirty="0">
                <a:solidFill>
                  <a:schemeClr val="tx2">
                    <a:lumMod val="75000"/>
                  </a:schemeClr>
                </a:solidFill>
                <a:ea typeface="Verdana" pitchFamily="34" charset="0"/>
                <a:cs typeface="Times New Roman" pitchFamily="18" charset="0"/>
              </a:rPr>
              <a:t>Управление финансов администрации Тонкинского муниципального района  Нижегородской области</a:t>
            </a:r>
          </a:p>
          <a:p>
            <a:r>
              <a:rPr lang="ru-RU" b="1" dirty="0">
                <a:solidFill>
                  <a:schemeClr val="tx2">
                    <a:lumMod val="75000"/>
                  </a:schemeClr>
                </a:solidFill>
                <a:ea typeface="Verdana" pitchFamily="34" charset="0"/>
                <a:cs typeface="Times New Roman" pitchFamily="18" charset="0"/>
              </a:rPr>
              <a:t>Вышестоящий орган</a:t>
            </a:r>
            <a:r>
              <a:rPr lang="ru-RU" dirty="0">
                <a:solidFill>
                  <a:schemeClr val="tx2">
                    <a:lumMod val="75000"/>
                  </a:schemeClr>
                </a:solidFill>
                <a:ea typeface="Verdana" pitchFamily="34" charset="0"/>
                <a:cs typeface="Times New Roman" pitchFamily="18" charset="0"/>
              </a:rPr>
              <a:t>: Администрация Тонкинского муниципального района Нижегородской области</a:t>
            </a:r>
            <a:r>
              <a:rPr lang="ru-RU" dirty="0">
                <a:solidFill>
                  <a:schemeClr val="tx2">
                    <a:lumMod val="75000"/>
                  </a:schemeClr>
                </a:solidFill>
                <a:ea typeface="Verdana" pitchFamily="34" charset="0"/>
                <a:cs typeface="Times New Roman" pitchFamily="18" charset="0"/>
                <a:hlinkClick r:id="rId4"/>
              </a:rPr>
              <a:t/>
            </a:r>
            <a:br>
              <a:rPr lang="ru-RU" dirty="0">
                <a:solidFill>
                  <a:schemeClr val="tx2">
                    <a:lumMod val="75000"/>
                  </a:schemeClr>
                </a:solidFill>
                <a:ea typeface="Verdana" pitchFamily="34" charset="0"/>
                <a:cs typeface="Times New Roman" pitchFamily="18" charset="0"/>
                <a:hlinkClick r:id="rId4"/>
              </a:rPr>
            </a:br>
            <a:r>
              <a:rPr lang="ru-RU" b="1" dirty="0">
                <a:solidFill>
                  <a:schemeClr val="tx2">
                    <a:lumMod val="75000"/>
                  </a:schemeClr>
                </a:solidFill>
                <a:ea typeface="Verdana" pitchFamily="34" charset="0"/>
                <a:cs typeface="Times New Roman" pitchFamily="18" charset="0"/>
              </a:rPr>
              <a:t>Местонахождение</a:t>
            </a:r>
            <a:r>
              <a:rPr lang="ru-RU" dirty="0">
                <a:solidFill>
                  <a:schemeClr val="tx2">
                    <a:lumMod val="75000"/>
                  </a:schemeClr>
                </a:solidFill>
                <a:ea typeface="Verdana" pitchFamily="34" charset="0"/>
                <a:cs typeface="Times New Roman" pitchFamily="18" charset="0"/>
              </a:rPr>
              <a:t> Управления финансов: 606970, Нижегородская область,  р.п. Тонкино, ул. Ленина, д. 1 </a:t>
            </a:r>
            <a:br>
              <a:rPr lang="ru-RU" dirty="0">
                <a:solidFill>
                  <a:schemeClr val="tx2">
                    <a:lumMod val="75000"/>
                  </a:schemeClr>
                </a:solidFill>
                <a:ea typeface="Verdana" pitchFamily="34" charset="0"/>
                <a:cs typeface="Times New Roman" pitchFamily="18" charset="0"/>
              </a:rPr>
            </a:br>
            <a:r>
              <a:rPr lang="ru-RU" b="1" dirty="0">
                <a:solidFill>
                  <a:schemeClr val="tx2">
                    <a:lumMod val="75000"/>
                  </a:schemeClr>
                </a:solidFill>
                <a:ea typeface="Verdana" pitchFamily="34" charset="0"/>
                <a:cs typeface="Times New Roman" pitchFamily="18" charset="0"/>
              </a:rPr>
              <a:t>Контактный телефон</a:t>
            </a:r>
            <a:r>
              <a:rPr lang="ru-RU">
                <a:solidFill>
                  <a:schemeClr val="tx2">
                    <a:lumMod val="75000"/>
                  </a:schemeClr>
                </a:solidFill>
                <a:ea typeface="Verdana" pitchFamily="34" charset="0"/>
                <a:cs typeface="Times New Roman" pitchFamily="18" charset="0"/>
              </a:rPr>
              <a:t>: </a:t>
            </a:r>
            <a:r>
              <a:rPr lang="ru-RU" smtClean="0">
                <a:solidFill>
                  <a:schemeClr val="tx2">
                    <a:lumMod val="75000"/>
                  </a:schemeClr>
                </a:solidFill>
                <a:ea typeface="Verdana" pitchFamily="34" charset="0"/>
                <a:cs typeface="Times New Roman" pitchFamily="18" charset="0"/>
              </a:rPr>
              <a:t>(83153)47-4-02,(83153) </a:t>
            </a:r>
            <a:r>
              <a:rPr lang="ru-RU" dirty="0">
                <a:solidFill>
                  <a:schemeClr val="tx2">
                    <a:lumMod val="75000"/>
                  </a:schemeClr>
                </a:solidFill>
                <a:ea typeface="Verdana" pitchFamily="34" charset="0"/>
                <a:cs typeface="Times New Roman" pitchFamily="18" charset="0"/>
              </a:rPr>
              <a:t>48-0-97 - факс.</a:t>
            </a:r>
            <a:br>
              <a:rPr lang="ru-RU" dirty="0">
                <a:solidFill>
                  <a:schemeClr val="tx2">
                    <a:lumMod val="75000"/>
                  </a:schemeClr>
                </a:solidFill>
                <a:ea typeface="Verdana" pitchFamily="34" charset="0"/>
                <a:cs typeface="Times New Roman" pitchFamily="18" charset="0"/>
              </a:rPr>
            </a:br>
            <a:r>
              <a:rPr lang="ru-RU" b="1" dirty="0">
                <a:solidFill>
                  <a:schemeClr val="tx2">
                    <a:lumMod val="75000"/>
                  </a:schemeClr>
                </a:solidFill>
                <a:ea typeface="Verdana" pitchFamily="34" charset="0"/>
                <a:cs typeface="Times New Roman" pitchFamily="18" charset="0"/>
              </a:rPr>
              <a:t>Официальный сайт</a:t>
            </a:r>
            <a:r>
              <a:rPr lang="ru-RU" dirty="0">
                <a:solidFill>
                  <a:schemeClr val="tx2">
                    <a:lumMod val="75000"/>
                  </a:schemeClr>
                </a:solidFill>
                <a:ea typeface="Verdana" pitchFamily="34" charset="0"/>
                <a:cs typeface="Times New Roman" pitchFamily="18" charset="0"/>
              </a:rPr>
              <a:t>: </a:t>
            </a:r>
            <a:r>
              <a:rPr lang="en-US" dirty="0">
                <a:solidFill>
                  <a:schemeClr val="tx2">
                    <a:lumMod val="75000"/>
                  </a:schemeClr>
                </a:solidFill>
                <a:ea typeface="Verdana" pitchFamily="34" charset="0"/>
                <a:cs typeface="Times New Roman" pitchFamily="18" charset="0"/>
              </a:rPr>
              <a:t>http://www.tonkino.ru</a:t>
            </a:r>
            <a:r>
              <a:rPr lang="ru-RU" dirty="0">
                <a:solidFill>
                  <a:schemeClr val="tx2">
                    <a:lumMod val="75000"/>
                  </a:schemeClr>
                </a:solidFill>
                <a:ea typeface="Verdana" pitchFamily="34" charset="0"/>
                <a:cs typeface="Times New Roman" pitchFamily="18" charset="0"/>
              </a:rPr>
              <a:t/>
            </a:r>
            <a:br>
              <a:rPr lang="ru-RU" dirty="0">
                <a:solidFill>
                  <a:schemeClr val="tx2">
                    <a:lumMod val="75000"/>
                  </a:schemeClr>
                </a:solidFill>
                <a:ea typeface="Verdana" pitchFamily="34" charset="0"/>
                <a:cs typeface="Times New Roman" pitchFamily="18" charset="0"/>
              </a:rPr>
            </a:br>
            <a:r>
              <a:rPr lang="ru-RU" dirty="0">
                <a:solidFill>
                  <a:schemeClr val="tx2">
                    <a:lumMod val="75000"/>
                  </a:schemeClr>
                </a:solidFill>
                <a:ea typeface="Verdana" pitchFamily="34" charset="0"/>
                <a:cs typeface="Times New Roman" pitchFamily="18" charset="0"/>
              </a:rPr>
              <a:t>Адрес электронной почты: </a:t>
            </a:r>
            <a:r>
              <a:rPr lang="en-US" dirty="0">
                <a:solidFill>
                  <a:schemeClr val="tx2">
                    <a:lumMod val="75000"/>
                  </a:schemeClr>
                </a:solidFill>
                <a:ea typeface="Verdana" pitchFamily="34" charset="0"/>
                <a:cs typeface="Times New Roman" pitchFamily="18" charset="0"/>
              </a:rPr>
              <a:t>of_tonk@mts-nn.ru</a:t>
            </a:r>
            <a:r>
              <a:rPr lang="ru-RU" dirty="0">
                <a:solidFill>
                  <a:schemeClr val="tx2">
                    <a:lumMod val="75000"/>
                  </a:schemeClr>
                </a:solidFill>
                <a:ea typeface="Verdana" pitchFamily="34" charset="0"/>
                <a:cs typeface="Times New Roman" pitchFamily="18" charset="0"/>
                <a:hlinkClick r:id="rId5" action="ppaction://hlinkfile"/>
              </a:rPr>
              <a:t/>
            </a:r>
            <a:br>
              <a:rPr lang="ru-RU" dirty="0">
                <a:solidFill>
                  <a:schemeClr val="tx2">
                    <a:lumMod val="75000"/>
                  </a:schemeClr>
                </a:solidFill>
                <a:ea typeface="Verdana" pitchFamily="34" charset="0"/>
                <a:cs typeface="Times New Roman" pitchFamily="18" charset="0"/>
                <a:hlinkClick r:id="rId5" action="ppaction://hlinkfile"/>
              </a:rPr>
            </a:br>
            <a:r>
              <a:rPr lang="ru-RU" dirty="0">
                <a:solidFill>
                  <a:schemeClr val="tx2">
                    <a:lumMod val="75000"/>
                  </a:schemeClr>
                </a:solidFill>
                <a:ea typeface="Verdana" pitchFamily="34" charset="0"/>
                <a:cs typeface="Times New Roman" pitchFamily="18" charset="0"/>
              </a:rPr>
              <a:t>График работы Управления финансов: понедельник - четверг: 8.00 – 17.15; пятница: 8.00 – 16.00;</a:t>
            </a:r>
            <a:br>
              <a:rPr lang="ru-RU" dirty="0">
                <a:solidFill>
                  <a:schemeClr val="tx2">
                    <a:lumMod val="75000"/>
                  </a:schemeClr>
                </a:solidFill>
                <a:ea typeface="Verdana" pitchFamily="34" charset="0"/>
                <a:cs typeface="Times New Roman" pitchFamily="18" charset="0"/>
              </a:rPr>
            </a:br>
            <a:r>
              <a:rPr lang="ru-RU" dirty="0">
                <a:solidFill>
                  <a:schemeClr val="tx2">
                    <a:lumMod val="75000"/>
                  </a:schemeClr>
                </a:solidFill>
                <a:ea typeface="Verdana" pitchFamily="34" charset="0"/>
                <a:cs typeface="Times New Roman" pitchFamily="18" charset="0"/>
              </a:rPr>
              <a:t>перерыв: 12.00 – 13.00; суббота - воскресенье: выходные дни.</a:t>
            </a:r>
            <a:br>
              <a:rPr lang="ru-RU" dirty="0">
                <a:solidFill>
                  <a:schemeClr val="tx2">
                    <a:lumMod val="75000"/>
                  </a:schemeClr>
                </a:solidFill>
                <a:ea typeface="Verdana" pitchFamily="34" charset="0"/>
                <a:cs typeface="Times New Roman" pitchFamily="18" charset="0"/>
              </a:rPr>
            </a:br>
            <a:endParaRPr lang="ru-RU" dirty="0">
              <a:solidFill>
                <a:schemeClr val="tx2">
                  <a:lumMod val="75000"/>
                </a:schemeClr>
              </a:solidFill>
              <a:ea typeface="Verdana" pitchFamily="34" charset="0"/>
              <a:cs typeface="Times New Roman" pitchFamily="18" charset="0"/>
            </a:endParaRPr>
          </a:p>
        </p:txBody>
      </p:sp>
    </p:spTree>
    <p:custDataLst>
      <p:tags r:id="rId1"/>
    </p:custDataLst>
  </p:cSld>
  <p:clrMapOvr>
    <a:masterClrMapping/>
  </p:clrMapOvr>
  <p:transition spd="slow" advTm="43200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12693</TotalTime>
  <Words>8313</Words>
  <Application>Microsoft Office PowerPoint</Application>
  <PresentationFormat>Экран (4:3)</PresentationFormat>
  <Paragraphs>2671</Paragraphs>
  <Slides>91</Slides>
  <Notes>8</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91</vt:i4>
      </vt:variant>
    </vt:vector>
  </HeadingPairs>
  <TitlesOfParts>
    <vt:vector size="94" baseType="lpstr">
      <vt:lpstr>Тема Office</vt:lpstr>
      <vt:lpstr>Диаграмма</vt:lpstr>
      <vt:lpstr>Лист</vt:lpstr>
      <vt:lpstr>Презентация PowerPoint</vt:lpstr>
      <vt:lpstr>Что такое « Бюджет для граждан»</vt:lpstr>
      <vt:lpstr>Презентация PowerPoint</vt:lpstr>
      <vt:lpstr>Что такое бюджет</vt:lpstr>
      <vt:lpstr>Из чего состоит бюджетная система Тонкинского муниципального района</vt:lpstr>
      <vt:lpstr>На чем основывается  составление проекта районного бюджета</vt:lpstr>
      <vt:lpstr>Презентация PowerPoint</vt:lpstr>
      <vt:lpstr>Презентация PowerPoint</vt:lpstr>
      <vt:lpstr>Презентация PowerPoint</vt:lpstr>
      <vt:lpstr>Презентация PowerPoint</vt:lpstr>
      <vt:lpstr>Презентация PowerPoint</vt:lpstr>
      <vt:lpstr>Что такое программный бюджет</vt:lpstr>
      <vt:lpstr>Какие показатели характеризуют наш район в 2021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Сколько налоговых и неналоговых доходов поступает в консолидированный бюджет района</vt:lpstr>
      <vt:lpstr>Как зачисляются налоги на территории района</vt:lpstr>
      <vt:lpstr>Презентация PowerPoint</vt:lpstr>
      <vt:lpstr>Презентация PowerPoint</vt:lpstr>
      <vt:lpstr>Из каких поступлений формируются доходы районного бюджета </vt:lpstr>
      <vt:lpstr>  Структура доходов районного бюджета </vt:lpstr>
      <vt:lpstr>Презентация PowerPoint</vt:lpstr>
      <vt:lpstr>Презентация PowerPoint</vt:lpstr>
      <vt:lpstr>Презентация PowerPoint</vt:lpstr>
      <vt:lpstr>Презентация PowerPoint</vt:lpstr>
      <vt:lpstr>Сколько средств районного бюджета в 2022 году распределено в рамках муниципальных программ </vt:lpstr>
      <vt:lpstr>Сколько средств районного бюджета в 2023 году распределено в рамках муниципальных программ </vt:lpstr>
      <vt:lpstr>Сколько средств районного бюджета в 2024 году распределено в рамках муниципальных программ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Муниципальная программа «Развитие образования Тонкинского муниципального района» </vt:lpstr>
      <vt:lpstr>Презентация PowerPoint</vt:lpstr>
      <vt:lpstr>МП «Развитие физической культуры и спорта в Тонкинском муниципальном районе Нижегородской области».</vt:lpstr>
      <vt:lpstr>Презентация PowerPoint</vt:lpstr>
      <vt:lpstr>МП "Обеспечение населения Тонкинского муниципального района доступным и комфортным жильем»</vt:lpstr>
      <vt:lpstr>Индикаторы достижения цели и показатели непосредственных результатов программы</vt:lpstr>
      <vt:lpstr>Презентация PowerPoint</vt:lpstr>
      <vt:lpstr>Презентация PowerPoint</vt:lpstr>
      <vt:lpstr>Презентация PowerPoint</vt:lpstr>
      <vt:lpstr>Презентация PowerPoint</vt:lpstr>
      <vt:lpstr>МП  «Развитие  культуры Тонкинского муниципального района» </vt:lpstr>
      <vt:lpstr>Презентация PowerPoint</vt:lpstr>
      <vt:lpstr>Индикаторы достижения целей и непосредственных результатов  муниципальной программы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Как формируются и используются средства дорожных фондов консолидированного бюджета района</vt:lpstr>
      <vt:lpstr>Финансовая помощь нижестоящим бюджетам на исполнение собственных полномочий </vt:lpstr>
      <vt:lpstr>Презентация PowerPoint</vt:lpstr>
      <vt:lpstr>Собственные доходы поселений в 2022 году  в расчете на 1 жителя до и после предоставления финансовой помощи на 2022 год, тыс. рублей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Отдел экономики и прогнозирования</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Какие показатели характеризуют наш район в 2013 году</dc:title>
  <dc:creator>Ольга Анатольевна</dc:creator>
  <cp:lastModifiedBy>sisadmin</cp:lastModifiedBy>
  <cp:revision>1393</cp:revision>
  <cp:lastPrinted>2021-11-23T07:18:29Z</cp:lastPrinted>
  <dcterms:created xsi:type="dcterms:W3CDTF">2013-11-18T10:33:29Z</dcterms:created>
  <dcterms:modified xsi:type="dcterms:W3CDTF">2021-12-17T07:23:10Z</dcterms:modified>
</cp:coreProperties>
</file>