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drawings/drawing1.xml" ContentType="application/vnd.openxmlformats-officedocument.drawingml.chartshapes+xml"/>
  <Override PartName="/ppt/charts/chart10.xml" ContentType="application/vnd.openxmlformats-officedocument.drawingml.chart+xml"/>
  <Override PartName="/ppt/drawings/drawing2.xml" ContentType="application/vnd.openxmlformats-officedocument.drawingml.chartshapes+xml"/>
  <Override PartName="/ppt/charts/chart11.xml" ContentType="application/vnd.openxmlformats-officedocument.drawingml.chart+xml"/>
  <Override PartName="/ppt/drawings/drawing3.xml" ContentType="application/vnd.openxmlformats-officedocument.drawingml.chartshapes+xml"/>
  <Override PartName="/ppt/charts/chart12.xml" ContentType="application/vnd.openxmlformats-officedocument.drawingml.chart+xml"/>
  <Override PartName="/ppt/drawings/drawing4.xml" ContentType="application/vnd.openxmlformats-officedocument.drawingml.chartshapes+xml"/>
  <Override PartName="/ppt/charts/chart13.xml" ContentType="application/vnd.openxmlformats-officedocument.drawingml.chart+xml"/>
  <Override PartName="/ppt/drawings/drawing5.xml" ContentType="application/vnd.openxmlformats-officedocument.drawingml.chartshapes+xml"/>
  <Override PartName="/ppt/charts/chart14.xml" ContentType="application/vnd.openxmlformats-officedocument.drawingml.chart+xml"/>
  <Override PartName="/ppt/drawings/drawing6.xml" ContentType="application/vnd.openxmlformats-officedocument.drawingml.chartshapes+xml"/>
  <Override PartName="/ppt/charts/chart15.xml" ContentType="application/vnd.openxmlformats-officedocument.drawingml.chart+xml"/>
  <Override PartName="/ppt/drawings/drawing7.xml" ContentType="application/vnd.openxmlformats-officedocument.drawingml.chartshapes+xml"/>
  <Override PartName="/ppt/charts/chart16.xml" ContentType="application/vnd.openxmlformats-officedocument.drawingml.chart+xml"/>
  <Override PartName="/ppt/drawings/drawing8.xml" ContentType="application/vnd.openxmlformats-officedocument.drawingml.chartshapes+xml"/>
  <Override PartName="/ppt/charts/chart17.xml" ContentType="application/vnd.openxmlformats-officedocument.drawingml.chart+xml"/>
  <Override PartName="/ppt/theme/themeOverride1.xml" ContentType="application/vnd.openxmlformats-officedocument.themeOverride+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notesSlides/notesSlide1.xml" ContentType="application/vnd.openxmlformats-officedocument.presentationml.notesSlide+xml"/>
  <Override PartName="/ppt/charts/chart21.xml" ContentType="application/vnd.openxmlformats-officedocument.drawingml.chart+xml"/>
  <Override PartName="/ppt/theme/themeOverride2.xml" ContentType="application/vnd.openxmlformats-officedocument.themeOverride+xml"/>
  <Override PartName="/ppt/charts/chart22.xml" ContentType="application/vnd.openxmlformats-officedocument.drawingml.chart+xml"/>
  <Override PartName="/ppt/theme/themeOverride3.xml" ContentType="application/vnd.openxmlformats-officedocument.themeOverride+xml"/>
  <Override PartName="/ppt/charts/chart23.xml" ContentType="application/vnd.openxmlformats-officedocument.drawingml.chart+xml"/>
  <Override PartName="/ppt/theme/themeOverride4.xml" ContentType="application/vnd.openxmlformats-officedocument.themeOverride+xml"/>
  <Override PartName="/ppt/charts/chart24.xml" ContentType="application/vnd.openxmlformats-officedocument.drawingml.chart+xml"/>
  <Override PartName="/ppt/theme/themeOverride5.xml" ContentType="application/vnd.openxmlformats-officedocument.themeOverride+xml"/>
  <Override PartName="/ppt/charts/chart25.xml" ContentType="application/vnd.openxmlformats-officedocument.drawingml.chart+xml"/>
  <Override PartName="/ppt/charts/chart26.xml" ContentType="application/vnd.openxmlformats-officedocument.drawingml.chart+xml"/>
  <Override PartName="/ppt/drawings/drawing9.xml" ContentType="application/vnd.openxmlformats-officedocument.drawingml.chartshapes+xml"/>
  <Override PartName="/ppt/charts/chart27.xml" ContentType="application/vnd.openxmlformats-officedocument.drawingml.chart+xml"/>
  <Override PartName="/ppt/drawings/drawing10.xml" ContentType="application/vnd.openxmlformats-officedocument.drawingml.chartshapes+xml"/>
  <Override PartName="/ppt/charts/chart28.xml" ContentType="application/vnd.openxmlformats-officedocument.drawingml.chart+xml"/>
  <Override PartName="/ppt/charts/chart29.xml" ContentType="application/vnd.openxmlformats-officedocument.drawingml.chart+xml"/>
  <Override PartName="/ppt/drawings/drawing11.xml" ContentType="application/vnd.openxmlformats-officedocument.drawingml.chartshapes+xml"/>
  <Override PartName="/ppt/charts/chart30.xml" ContentType="application/vnd.openxmlformats-officedocument.drawingml.chart+xml"/>
  <Override PartName="/ppt/drawings/drawing12.xml" ContentType="application/vnd.openxmlformats-officedocument.drawingml.chartshapes+xml"/>
  <Override PartName="/ppt/charts/chart31.xml" ContentType="application/vnd.openxmlformats-officedocument.drawingml.chart+xml"/>
  <Override PartName="/ppt/charts/chart32.xml" ContentType="application/vnd.openxmlformats-officedocument.drawingml.chart+xml"/>
  <Override PartName="/ppt/drawings/drawing13.xml" ContentType="application/vnd.openxmlformats-officedocument.drawingml.chartshapes+xml"/>
  <Override PartName="/ppt/charts/chart33.xml" ContentType="application/vnd.openxmlformats-officedocument.drawingml.chart+xml"/>
  <Override PartName="/ppt/drawings/drawing14.xml" ContentType="application/vnd.openxmlformats-officedocument.drawingml.chartshapes+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charts/chart41.xml" ContentType="application/vnd.openxmlformats-officedocument.drawingml.chart+xml"/>
  <Override PartName="/ppt/notesSlides/notesSlide2.xml" ContentType="application/vnd.openxmlformats-officedocument.presentationml.notesSlide+xml"/>
  <Override PartName="/ppt/charts/chart42.xml" ContentType="application/vnd.openxmlformats-officedocument.drawingml.chart+xml"/>
  <Override PartName="/ppt/drawings/drawing15.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3.xml" ContentType="application/vnd.openxmlformats-officedocument.drawingml.chart+xml"/>
  <Override PartName="/ppt/charts/chart44.xml" ContentType="application/vnd.openxmlformats-officedocument.drawingml.chart+xml"/>
  <Override PartName="/ppt/charts/chart45.xml" ContentType="application/vnd.openxmlformats-officedocument.drawingml.chart+xml"/>
  <Override PartName="/ppt/theme/themeOverride6.xml" ContentType="application/vnd.openxmlformats-officedocument.themeOverride+xml"/>
  <Override PartName="/ppt/charts/chart46.xml" ContentType="application/vnd.openxmlformats-officedocument.drawingml.chart+xml"/>
  <Override PartName="/ppt/theme/themeOverride7.xml" ContentType="application/vnd.openxmlformats-officedocument.themeOverride+xml"/>
  <Override PartName="/ppt/charts/chart47.xml" ContentType="application/vnd.openxmlformats-officedocument.drawingml.chart+xml"/>
  <Override PartName="/ppt/theme/themeOverride8.xml" ContentType="application/vnd.openxmlformats-officedocument.themeOverride+xml"/>
  <Override PartName="/ppt/drawings/drawing16.xml" ContentType="application/vnd.openxmlformats-officedocument.drawingml.chartshapes+xml"/>
  <Override PartName="/ppt/charts/chart48.xml" ContentType="application/vnd.openxmlformats-officedocument.drawingml.chart+xml"/>
  <Override PartName="/ppt/drawings/drawing17.xml" ContentType="application/vnd.openxmlformats-officedocument.drawingml.chartshapes+xml"/>
  <Override PartName="/ppt/tags/tag1.xml" ContentType="application/vnd.openxmlformats-officedocument.presentationml.tags+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3"/>
  </p:notesMasterIdLst>
  <p:handoutMasterIdLst>
    <p:handoutMasterId r:id="rId94"/>
  </p:handoutMasterIdLst>
  <p:sldIdLst>
    <p:sldId id="296" r:id="rId2"/>
    <p:sldId id="291" r:id="rId3"/>
    <p:sldId id="511" r:id="rId4"/>
    <p:sldId id="259" r:id="rId5"/>
    <p:sldId id="432" r:id="rId6"/>
    <p:sldId id="343" r:id="rId7"/>
    <p:sldId id="433" r:id="rId8"/>
    <p:sldId id="346" r:id="rId9"/>
    <p:sldId id="434" r:id="rId10"/>
    <p:sldId id="435" r:id="rId11"/>
    <p:sldId id="436" r:id="rId12"/>
    <p:sldId id="437" r:id="rId13"/>
    <p:sldId id="517" r:id="rId14"/>
    <p:sldId id="518" r:id="rId15"/>
    <p:sldId id="519" r:id="rId16"/>
    <p:sldId id="442" r:id="rId17"/>
    <p:sldId id="443" r:id="rId18"/>
    <p:sldId id="444" r:id="rId19"/>
    <p:sldId id="446" r:id="rId20"/>
    <p:sldId id="447" r:id="rId21"/>
    <p:sldId id="445" r:id="rId22"/>
    <p:sldId id="448" r:id="rId23"/>
    <p:sldId id="449" r:id="rId24"/>
    <p:sldId id="330" r:id="rId25"/>
    <p:sldId id="331" r:id="rId26"/>
    <p:sldId id="332" r:id="rId27"/>
    <p:sldId id="462" r:id="rId28"/>
    <p:sldId id="439" r:id="rId29"/>
    <p:sldId id="334" r:id="rId30"/>
    <p:sldId id="450" r:id="rId31"/>
    <p:sldId id="416" r:id="rId32"/>
    <p:sldId id="365" r:id="rId33"/>
    <p:sldId id="513" r:id="rId34"/>
    <p:sldId id="514" r:id="rId35"/>
    <p:sldId id="463" r:id="rId36"/>
    <p:sldId id="464" r:id="rId37"/>
    <p:sldId id="465" r:id="rId38"/>
    <p:sldId id="466" r:id="rId39"/>
    <p:sldId id="467" r:id="rId40"/>
    <p:sldId id="468" r:id="rId41"/>
    <p:sldId id="469" r:id="rId42"/>
    <p:sldId id="470" r:id="rId43"/>
    <p:sldId id="471" r:id="rId44"/>
    <p:sldId id="472" r:id="rId45"/>
    <p:sldId id="473" r:id="rId46"/>
    <p:sldId id="474" r:id="rId47"/>
    <p:sldId id="475" r:id="rId48"/>
    <p:sldId id="476" r:id="rId49"/>
    <p:sldId id="477" r:id="rId50"/>
    <p:sldId id="478" r:id="rId51"/>
    <p:sldId id="479" r:id="rId52"/>
    <p:sldId id="515" r:id="rId53"/>
    <p:sldId id="480" r:id="rId54"/>
    <p:sldId id="481" r:id="rId55"/>
    <p:sldId id="482" r:id="rId56"/>
    <p:sldId id="512" r:id="rId57"/>
    <p:sldId id="483" r:id="rId58"/>
    <p:sldId id="484" r:id="rId59"/>
    <p:sldId id="516" r:id="rId60"/>
    <p:sldId id="485" r:id="rId61"/>
    <p:sldId id="486" r:id="rId62"/>
    <p:sldId id="487" r:id="rId63"/>
    <p:sldId id="488" r:id="rId64"/>
    <p:sldId id="489" r:id="rId65"/>
    <p:sldId id="490" r:id="rId66"/>
    <p:sldId id="491" r:id="rId67"/>
    <p:sldId id="492" r:id="rId68"/>
    <p:sldId id="493" r:id="rId69"/>
    <p:sldId id="494" r:id="rId70"/>
    <p:sldId id="495" r:id="rId71"/>
    <p:sldId id="496" r:id="rId72"/>
    <p:sldId id="497" r:id="rId73"/>
    <p:sldId id="498" r:id="rId74"/>
    <p:sldId id="499" r:id="rId75"/>
    <p:sldId id="500" r:id="rId76"/>
    <p:sldId id="501" r:id="rId77"/>
    <p:sldId id="502" r:id="rId78"/>
    <p:sldId id="503" r:id="rId79"/>
    <p:sldId id="336" r:id="rId80"/>
    <p:sldId id="440" r:id="rId81"/>
    <p:sldId id="318" r:id="rId82"/>
    <p:sldId id="441" r:id="rId83"/>
    <p:sldId id="344" r:id="rId84"/>
    <p:sldId id="461" r:id="rId85"/>
    <p:sldId id="460" r:id="rId86"/>
    <p:sldId id="510" r:id="rId87"/>
    <p:sldId id="504" r:id="rId88"/>
    <p:sldId id="505" r:id="rId89"/>
    <p:sldId id="520" r:id="rId90"/>
    <p:sldId id="367" r:id="rId91"/>
    <p:sldId id="368" r:id="rId92"/>
  </p:sldIdLst>
  <p:sldSz cx="9144000" cy="6858000" type="screen4x3"/>
  <p:notesSz cx="9926638" cy="6797675"/>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6FF33"/>
    <a:srgbClr val="FF9900"/>
    <a:srgbClr val="FF9933"/>
    <a:srgbClr val="00CCFF"/>
    <a:srgbClr val="3333FF"/>
    <a:srgbClr val="A9DCF5"/>
    <a:srgbClr val="FFFF66"/>
    <a:srgbClr val="FFFFCC"/>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728" autoAdjust="0"/>
  </p:normalViewPr>
  <p:slideViewPr>
    <p:cSldViewPr>
      <p:cViewPr>
        <p:scale>
          <a:sx n="90" d="100"/>
          <a:sy n="90" d="100"/>
        </p:scale>
        <p:origin x="-588" y="-28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notesMaster" Target="notesMasters/notesMaster1.xml"/><Relationship Id="rId9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44;&#1080;&#1072;&#1075;&#1088;&#1072;&#1084;&#1084;&#1099;%20&#1087;&#1086;%20&#1076;&#1086;&#1093;&#1086;&#1076;&#1072;&#1084;.xlsx" TargetMode="External"/></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44;&#1080;&#1072;&#1075;&#1088;&#1072;&#1084;&#1084;&#1099;%20&#1087;&#1086;%20&#1076;&#1086;&#1093;&#1086;&#1076;&#1072;&#1084;.xlsx" TargetMode="External"/></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1.xlsx"/></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44;&#1080;&#1072;&#1075;&#1088;&#1072;&#1084;&#1084;&#1099;%20&#1087;&#1086;%20&#1076;&#1086;&#1093;&#1086;&#1076;&#1072;&#1084;.xlsx" TargetMode="External"/></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44;&#1080;&#1072;&#1075;&#1088;&#1072;&#1084;&#1084;&#1099;%20&#1087;&#1086;%20&#1076;&#1086;&#1093;&#1086;&#1076;&#1072;&#1084;.xlsx" TargetMode="External"/></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44;&#1080;&#1072;&#1075;&#1088;&#1072;&#1084;&#1084;&#1099;%20&#1087;&#1086;%20&#1076;&#1086;&#1093;&#1086;&#1076;&#1072;&#1084;.xlsx" TargetMode="Externa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xml"/></Relationships>
</file>

<file path=ppt/charts/_rels/chart18.xml.rels><?xml version="1.0" encoding="UTF-8" standalone="yes"?>
<Relationships xmlns="http://schemas.openxmlformats.org/package/2006/relationships"><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58;&#1072;&#1073;&#1083;&#1080;&#1094;&#1099;%20&#1082;%20&#1076;&#1080;&#1072;&#1075;&#1088;&#1072;&#1084;&#1084;&#1072;&#1084;.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58;&#1072;&#1073;&#1083;&#1080;&#1094;&#1099;%20&#1082;%20&#1076;&#1080;&#1072;&#1075;&#1088;&#1072;&#1084;&#1084;&#1072;&#1084;.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Filserver\&#1054;&#1073;&#1097;&#1072;&#1103;\&#1052;&#1086;&#1080;%20&#1076;&#1086;&#1082;&#1091;&#1084;&#1077;&#1085;&#1090;&#1099;\&#1041;&#1102;&#1076;&#1078;&#1077;&#1090;%202019\&#1041;&#1102;&#1076;&#1078;&#1077;&#1090;%20&#1076;&#1083;&#1103;%20&#1075;&#1088;&#1072;&#1078;&#1076;&#1072;&#1085;\&#1076;&#1080;&#1072;&#1075;&#1088;&#1072;&#1084;&#1084;&#1099;%20(%20&#1076;&#1086;&#1093;&#1086;&#1076;&#1099;).xlsx" TargetMode="Externa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2.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3.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4.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5.xml"/></Relationships>
</file>

<file path=ppt/charts/_rels/chart25.xml.rels><?xml version="1.0" encoding="UTF-8" standalone="yes"?>
<Relationships xmlns="http://schemas.openxmlformats.org/package/2006/relationships"><Relationship Id="rId1" Type="http://schemas.openxmlformats.org/officeDocument/2006/relationships/oleObject" Target="file:///\\Filserver\&#1054;&#1073;&#1097;&#1072;&#1103;\&#1052;&#1086;&#1080;%20&#1076;&#1086;&#1082;&#1091;&#1084;&#1077;&#1085;&#1090;&#1099;\&#1041;&#1102;&#1076;&#1078;&#1077;&#1090;%202019\&#1041;&#1102;&#1076;&#1078;&#1077;&#1090;%20&#1076;&#1083;&#1103;%20&#1075;&#1088;&#1072;&#1078;&#1076;&#1072;&#1085;\&#1076;&#1080;&#1072;&#1075;&#1088;&#1072;&#1084;&#1084;&#1099;%20(%20&#1076;&#1086;&#1093;&#1086;&#1076;&#1099;).xlsx" TargetMode="External"/></Relationships>
</file>

<file path=ppt/charts/_rels/chart26.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oleObject" Target="file:///\\Filserver\&#1054;&#1073;&#1097;&#1072;&#1103;\&#1052;&#1086;&#1080;%20&#1076;&#1086;&#1082;&#1091;&#1084;&#1077;&#1085;&#1090;&#1099;\&#1041;&#1102;&#1076;&#1078;&#1077;&#1090;%202019\&#1041;&#1102;&#1076;&#1078;&#1077;&#1090;%20&#1076;&#1083;&#1103;%20&#1075;&#1088;&#1072;&#1078;&#1076;&#1072;&#1085;\&#1076;&#1080;&#1072;&#1075;&#1088;&#1072;&#1084;&#1084;&#1099;%20(%20&#1076;&#1086;&#1093;&#1086;&#1076;&#1099;).xlsx" TargetMode="External"/></Relationships>
</file>

<file path=ppt/charts/_rels/chart27.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oleObject" Target="file:///\\Filserver\&#1054;&#1073;&#1097;&#1072;&#1103;\&#1052;&#1086;&#1080;%20&#1076;&#1086;&#1082;&#1091;&#1084;&#1077;&#1085;&#1090;&#1099;\&#1041;&#1102;&#1076;&#1078;&#1077;&#1090;%202020\&#1041;&#1102;&#1076;&#1078;&#1077;&#1090;%20&#1076;&#1083;&#1103;%20&#1075;&#1088;&#1072;&#1078;&#1076;&#1072;&#1085;\&#1076;&#1080;&#1072;&#1075;&#1088;&#1072;&#1084;&#1084;&#1099;%20&#1088;&#1072;&#1089;&#1093;&#1086;&#1076;&#1099;.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C:\Users\Lena\Desktop\&#1055;&#1088;&#1080;&#1083;&#1086;&#1078;&#1077;&#1085;&#1080;&#1077;%2081%20&#1077;&#1076;&#1080;&#1085;&#1072;&#1103;%20&#1089;&#1091;&#1073;&#1074;&#1077;&#1085;&#1094;&#1080;&#1103;\&#1087;&#1086;%20&#1088;&#1072;&#1079;&#1076;&#1077;&#1083;&#1072;&#1084;.xlsx" TargetMode="External"/></Relationships>
</file>

<file path=ppt/charts/_rels/chart29.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package" Target="../embeddings/Microsoft_Excel_Worksheet17.xlsx"/></Relationships>
</file>

<file path=ppt/charts/_rels/chart30.xml.rels><?xml version="1.0" encoding="UTF-8" standalone="yes"?>
<Relationships xmlns="http://schemas.openxmlformats.org/package/2006/relationships"><Relationship Id="rId2" Type="http://schemas.openxmlformats.org/officeDocument/2006/relationships/chartUserShapes" Target="../drawings/drawing12.xml"/><Relationship Id="rId1" Type="http://schemas.openxmlformats.org/officeDocument/2006/relationships/package" Target="../embeddings/Microsoft_Excel_Worksheet18.xlsx"/></Relationships>
</file>

<file path=ppt/charts/_rels/chart31.xml.rels><?xml version="1.0" encoding="UTF-8" standalone="yes"?>
<Relationships xmlns="http://schemas.openxmlformats.org/package/2006/relationships"><Relationship Id="rId1" Type="http://schemas.openxmlformats.org/officeDocument/2006/relationships/oleObject" Target="file:///C:\Users\Lena\Desktop\&#1055;&#1088;&#1080;&#1083;&#1086;&#1078;&#1077;&#1085;&#1080;&#1077;%2081%20&#1077;&#1076;&#1080;&#1085;&#1072;&#1103;%20&#1089;&#1091;&#1073;&#1074;&#1077;&#1085;&#1094;&#1080;&#1103;\&#1087;&#1086;%20&#1088;&#1072;&#1079;&#1076;&#1077;&#1083;&#1072;&#1084;.xlsx" TargetMode="External"/></Relationships>
</file>

<file path=ppt/charts/_rels/chart32.xml.rels><?xml version="1.0" encoding="UTF-8" standalone="yes"?>
<Relationships xmlns="http://schemas.openxmlformats.org/package/2006/relationships"><Relationship Id="rId2" Type="http://schemas.openxmlformats.org/officeDocument/2006/relationships/chartUserShapes" Target="../drawings/drawing13.xml"/><Relationship Id="rId1" Type="http://schemas.openxmlformats.org/officeDocument/2006/relationships/oleObject" Target="file:///\\Filserver\&#1054;&#1073;&#1097;&#1072;&#1103;\&#1052;&#1086;&#1080;%20&#1076;&#1086;&#1082;&#1091;&#1084;&#1077;&#1085;&#1090;&#1099;\&#1041;&#1102;&#1076;&#1078;&#1077;&#1090;%202020\&#1041;&#1102;&#1076;&#1078;&#1077;&#1090;%20&#1076;&#1083;&#1103;%20&#1075;&#1088;&#1072;&#1078;&#1076;&#1072;&#1085;\&#1076;&#1080;&#1072;&#1075;&#1088;&#1072;&#1084;&#1084;&#1099;%20&#1088;&#1072;&#1089;&#1093;&#1086;&#1076;&#1099;.xlsx" TargetMode="External"/></Relationships>
</file>

<file path=ppt/charts/_rels/chart33.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package" Target="../embeddings/Microsoft_Excel_Worksheet19.xlsx"/></Relationships>
</file>

<file path=ppt/charts/_rels/chart34.xml.rels><?xml version="1.0" encoding="UTF-8" standalone="yes"?>
<Relationships xmlns="http://schemas.openxmlformats.org/package/2006/relationships"><Relationship Id="rId1" Type="http://schemas.openxmlformats.org/officeDocument/2006/relationships/oleObject" Target="file:///C:\Users\Lena\Desktop\&#1055;&#1088;&#1080;&#1083;&#1086;&#1078;&#1077;&#1085;&#1080;&#1077;%2081%20&#1077;&#1076;&#1080;&#1085;&#1072;&#1103;%20&#1089;&#1091;&#1073;&#1074;&#1077;&#1085;&#1094;&#1080;&#1103;\&#1087;&#1086;%20&#1088;&#1072;&#1079;&#1076;&#1077;&#1083;&#1072;&#1084;.xlsx"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58;&#1072;&#1073;&#1083;&#1080;&#1094;&#1099;%20&#1082;%20&#1076;&#1080;&#1072;&#1075;&#1088;&#1072;&#1084;&#1084;&#1072;&#1084;.xlsx"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58;&#1072;&#1073;&#1083;&#1080;&#1094;&#1099;%20&#1082;%20&#1076;&#1080;&#1072;&#1075;&#1088;&#1072;&#1084;&#1084;&#1072;&#1084;.xlsx" TargetMode="External"/></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38.xml.rels><?xml version="1.0" encoding="UTF-8" standalone="yes"?>
<Relationships xmlns="http://schemas.openxmlformats.org/package/2006/relationships"><Relationship Id="rId1" Type="http://schemas.openxmlformats.org/officeDocument/2006/relationships/oleObject" Target="file:///\\Filserver\&#1054;&#1073;&#1097;&#1072;&#1103;\&#1052;&#1086;&#1080;%20&#1076;&#1086;&#1082;&#1091;&#1084;&#1077;&#1085;&#1090;&#1099;\&#1041;&#1102;&#1076;&#1078;&#1077;&#1090;%202020\&#1041;&#1102;&#1076;&#1078;&#1077;&#1090;%20&#1076;&#1083;&#1103;%20&#1075;&#1088;&#1072;&#1078;&#1076;&#1072;&#1085;\&#1040;&#1085;&#1072;&#1083;&#1080;&#1079;%20&#1088;&#1072;&#1089;&#1093;&#1086;&#1076;&#1086;&#1074;.xlsx" TargetMode="External"/></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40.xml.rels><?xml version="1.0" encoding="UTF-8" standalone="yes"?>
<Relationships xmlns="http://schemas.openxmlformats.org/package/2006/relationships"><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58;&#1072;&#1073;&#1083;&#1080;&#1094;&#1099;%20&#1082;%20&#1076;&#1080;&#1072;&#1075;&#1088;&#1072;&#1084;&#1084;&#1072;&#1084;.xlsx" TargetMode="External"/></Relationships>
</file>

<file path=ppt/charts/_rels/chart41.xml.rels><?xml version="1.0" encoding="UTF-8" standalone="yes"?>
<Relationships xmlns="http://schemas.openxmlformats.org/package/2006/relationships"><Relationship Id="rId1" Type="http://schemas.openxmlformats.org/officeDocument/2006/relationships/oleObject" Target="file:///\\Filserver\&#1054;&#1073;&#1097;&#1072;&#1103;\&#1052;&#1086;&#1080;%20&#1076;&#1086;&#1082;&#1091;&#1084;&#1077;&#1085;&#1090;&#1099;\&#1041;&#1102;&#1076;&#1078;&#1077;&#1090;%202022\&#1055;&#1088;&#1086;&#1077;&#1082;&#1090;%20&#1088;&#1072;&#1081;&#1086;&#1085;&#1085;&#1086;&#1075;&#1086;%20&#1073;&#1102;&#1076;&#1078;&#1077;&#1090;&#1072;\&#1041;&#1102;&#1076;&#1078;&#1077;&#1090;%20&#1076;&#1083;&#1103;%20&#1075;&#1088;&#1072;&#1078;&#1076;&#1072;&#1085;\&#1058;&#1072;&#1073;&#1083;&#1080;&#1094;&#1099;%20&#1082;%20&#1076;&#1080;&#1072;&#1075;&#1088;&#1072;&#1084;&#1084;&#1072;&#1084;.xlsx" TargetMode="External"/></Relationships>
</file>

<file path=ppt/charts/_rels/chart42.xml.rels><?xml version="1.0" encoding="UTF-8" standalone="yes"?>
<Relationships xmlns="http://schemas.openxmlformats.org/package/2006/relationships"><Relationship Id="rId2" Type="http://schemas.openxmlformats.org/officeDocument/2006/relationships/chartUserShapes" Target="../drawings/drawing15.xml"/><Relationship Id="rId1" Type="http://schemas.openxmlformats.org/officeDocument/2006/relationships/oleObject" Target="file:///C:\Documents%20and%20Settings\admin\&#1052;&#1086;&#1080;%20&#1076;&#1086;&#1082;&#1091;&#1084;&#1077;&#1085;&#1090;&#1099;\2016%20&#1075;&#1086;&#1076;\&#1082;%20&#1087;&#1091;&#1073;&#1083;%20&#1089;&#1083;&#1091;&#1096;\&#1091;%20&#1073;&#1102;&#1076;&#1078;&#1077;&#1090;&#1091;%20&#1076;&#1083;&#1103;%20&#1075;&#1088;&#1072;&#1078;&#1076;&#1072;&#1085;\&#1044;&#1080;&#1072;&#1075;&#1088;&#1072;&#1084;&#1084;&#1099;%20&#1073;&#1102;&#1076;&#1078;&#1077;&#1090;%20&#1076;&#1083;&#1103;%20&#1075;&#1088;&#1072;&#1078;&#1076;&#1072;&#1085;.xls" TargetMode="External"/></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45.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6.xml"/></Relationships>
</file>

<file path=ppt/charts/_rels/chart46.xml.rels><?xml version="1.0" encoding="UTF-8" standalone="yes"?>
<Relationships xmlns="http://schemas.openxmlformats.org/package/2006/relationships"><Relationship Id="rId2" Type="http://schemas.openxmlformats.org/officeDocument/2006/relationships/package" Target="../embeddings/Microsoft_Excel_Worksheet25.xlsx"/><Relationship Id="rId1" Type="http://schemas.openxmlformats.org/officeDocument/2006/relationships/themeOverride" Target="../theme/themeOverride7.xml"/></Relationships>
</file>

<file path=ppt/charts/_rels/chart47.xml.rels><?xml version="1.0" encoding="UTF-8" standalone="yes"?>
<Relationships xmlns="http://schemas.openxmlformats.org/package/2006/relationships"><Relationship Id="rId3" Type="http://schemas.openxmlformats.org/officeDocument/2006/relationships/chartUserShapes" Target="../drawings/drawing16.xml"/><Relationship Id="rId2" Type="http://schemas.openxmlformats.org/officeDocument/2006/relationships/package" Target="../embeddings/Microsoft_Excel_Worksheet26.xlsx"/><Relationship Id="rId1" Type="http://schemas.openxmlformats.org/officeDocument/2006/relationships/themeOverride" Target="../theme/themeOverride8.xml"/></Relationships>
</file>

<file path=ppt/charts/_rels/chart48.xml.rels><?xml version="1.0" encoding="UTF-8" standalone="yes"?>
<Relationships xmlns="http://schemas.openxmlformats.org/package/2006/relationships"><Relationship Id="rId2" Type="http://schemas.openxmlformats.org/officeDocument/2006/relationships/chartUserShapes" Target="../drawings/drawing17.xml"/><Relationship Id="rId1" Type="http://schemas.openxmlformats.org/officeDocument/2006/relationships/oleObject" Target="file:///\\Filserver\&#1054;&#1073;&#1097;&#1072;&#1103;\&#1052;&#1086;&#1080;%20&#1076;&#1086;&#1082;&#1091;&#1084;&#1077;&#1085;&#1090;&#1099;\&#1041;&#1102;&#1076;&#1078;&#1077;&#1090;%202020\&#1041;&#1102;&#1076;&#1078;&#1077;&#1090;%20&#1076;&#1083;&#1103;%20&#1075;&#1088;&#1072;&#1078;&#1076;&#1072;&#1085;\&#1044;&#1080;&#1072;&#1075;&#1088;&#1072;&#1084;&#1084;&#1099;%20&#1087;&#1086;%20&#1076;&#1086;&#1093;&#1086;&#1076;&#1072;&#108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sz="1400" dirty="0"/>
              <a:t>Отгрузка товаров собственного производства выполнено работ и услуг собственными силами, , </a:t>
            </a:r>
            <a:r>
              <a:rPr lang="ru-RU" sz="1400" dirty="0" err="1"/>
              <a:t>млн.руб</a:t>
            </a:r>
            <a:endParaRPr lang="ru-RU" sz="1400" dirty="0"/>
          </a:p>
        </c:rich>
      </c:tx>
      <c:layout>
        <c:manualLayout>
          <c:xMode val="edge"/>
          <c:yMode val="edge"/>
          <c:x val="0.12085309730180641"/>
          <c:y val="9.8396926086803454E-4"/>
        </c:manualLayout>
      </c:layout>
      <c:overlay val="1"/>
    </c:title>
    <c:autoTitleDeleted val="0"/>
    <c:plotArea>
      <c:layout>
        <c:manualLayout>
          <c:layoutTarget val="inner"/>
          <c:xMode val="edge"/>
          <c:yMode val="edge"/>
          <c:x val="6.9821923521036028E-2"/>
          <c:y val="0.21782527230727727"/>
          <c:w val="0.76300809838546713"/>
          <c:h val="0.62740534582181151"/>
        </c:manualLayout>
      </c:layout>
      <c:lineChart>
        <c:grouping val="standard"/>
        <c:varyColors val="0"/>
        <c:ser>
          <c:idx val="1"/>
          <c:order val="0"/>
          <c:tx>
            <c:strRef>
              <c:f>Лист1!$D$3</c:f>
              <c:strCache>
                <c:ptCount val="1"/>
                <c:pt idx="0">
                  <c:v>млн.руб.</c:v>
                </c:pt>
              </c:strCache>
            </c:strRef>
          </c:tx>
          <c:cat>
            <c:numLit>
              <c:formatCode>General</c:formatCode>
              <c:ptCount val="6"/>
              <c:pt idx="0">
                <c:v>2019</c:v>
              </c:pt>
              <c:pt idx="1">
                <c:v>2020</c:v>
              </c:pt>
              <c:pt idx="2">
                <c:v>2021</c:v>
              </c:pt>
              <c:pt idx="3">
                <c:v>2022</c:v>
              </c:pt>
              <c:pt idx="4">
                <c:v>2023</c:v>
              </c:pt>
              <c:pt idx="5">
                <c:v>2024</c:v>
              </c:pt>
            </c:numLit>
          </c:cat>
          <c:val>
            <c:numRef>
              <c:f>Лист1!$D$4:$D$9</c:f>
              <c:numCache>
                <c:formatCode>General</c:formatCode>
                <c:ptCount val="6"/>
                <c:pt idx="0">
                  <c:v>661.9</c:v>
                </c:pt>
                <c:pt idx="1">
                  <c:v>687.1</c:v>
                </c:pt>
                <c:pt idx="2">
                  <c:v>709.1</c:v>
                </c:pt>
                <c:pt idx="3">
                  <c:v>728.9</c:v>
                </c:pt>
                <c:pt idx="4">
                  <c:v>754.4</c:v>
                </c:pt>
                <c:pt idx="5">
                  <c:v>782.3</c:v>
                </c:pt>
              </c:numCache>
            </c:numRef>
          </c:val>
          <c:smooth val="0"/>
        </c:ser>
        <c:dLbls>
          <c:dLblPos val="b"/>
          <c:showLegendKey val="0"/>
          <c:showVal val="1"/>
          <c:showCatName val="0"/>
          <c:showSerName val="0"/>
          <c:showPercent val="0"/>
          <c:showBubbleSize val="0"/>
        </c:dLbls>
        <c:marker val="1"/>
        <c:smooth val="0"/>
        <c:axId val="337974784"/>
        <c:axId val="73146944"/>
      </c:lineChart>
      <c:catAx>
        <c:axId val="337974784"/>
        <c:scaling>
          <c:orientation val="minMax"/>
        </c:scaling>
        <c:delete val="0"/>
        <c:axPos val="b"/>
        <c:title>
          <c:tx>
            <c:rich>
              <a:bodyPr/>
              <a:lstStyle/>
              <a:p>
                <a:pPr>
                  <a:defRPr/>
                </a:pPr>
                <a:r>
                  <a:rPr lang="ru-RU"/>
                  <a:t>год</a:t>
                </a:r>
              </a:p>
            </c:rich>
          </c:tx>
          <c:overlay val="0"/>
        </c:title>
        <c:numFmt formatCode="General" sourceLinked="1"/>
        <c:majorTickMark val="out"/>
        <c:minorTickMark val="none"/>
        <c:tickLblPos val="nextTo"/>
        <c:crossAx val="73146944"/>
        <c:crosses val="autoZero"/>
        <c:auto val="1"/>
        <c:lblAlgn val="ctr"/>
        <c:lblOffset val="100"/>
        <c:noMultiLvlLbl val="0"/>
      </c:catAx>
      <c:valAx>
        <c:axId val="73146944"/>
        <c:scaling>
          <c:orientation val="minMax"/>
          <c:max val="900"/>
        </c:scaling>
        <c:delete val="0"/>
        <c:axPos val="l"/>
        <c:majorGridlines/>
        <c:numFmt formatCode="General" sourceLinked="0"/>
        <c:majorTickMark val="out"/>
        <c:minorTickMark val="none"/>
        <c:tickLblPos val="nextTo"/>
        <c:crossAx val="337974784"/>
        <c:crosses val="autoZero"/>
        <c:crossBetween val="between"/>
        <c:majorUnit val="200"/>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a:t>Розничный таварооборот,млн.руб</a:t>
            </a:r>
          </a:p>
        </c:rich>
      </c:tx>
      <c:layout>
        <c:manualLayout>
          <c:xMode val="edge"/>
          <c:yMode val="edge"/>
          <c:x val="0.13714923631361209"/>
          <c:y val="4.9736913654144468E-2"/>
        </c:manualLayout>
      </c:layout>
      <c:overlay val="1"/>
    </c:title>
    <c:autoTitleDeleted val="0"/>
    <c:plotArea>
      <c:layout>
        <c:manualLayout>
          <c:layoutTarget val="inner"/>
          <c:xMode val="edge"/>
          <c:yMode val="edge"/>
          <c:x val="6.3658596320833372E-2"/>
          <c:y val="0.21782527230727727"/>
          <c:w val="0.76300809838546713"/>
          <c:h val="0.62740534582181151"/>
        </c:manualLayout>
      </c:layout>
      <c:lineChart>
        <c:grouping val="standard"/>
        <c:varyColors val="0"/>
        <c:ser>
          <c:idx val="1"/>
          <c:order val="0"/>
          <c:tx>
            <c:strRef>
              <c:f>Лист1!$D$3</c:f>
              <c:strCache>
                <c:ptCount val="1"/>
                <c:pt idx="0">
                  <c:v>млн.руб.</c:v>
                </c:pt>
              </c:strCache>
            </c:strRef>
          </c:tx>
          <c:cat>
            <c:numLit>
              <c:formatCode>General</c:formatCode>
              <c:ptCount val="6"/>
              <c:pt idx="0">
                <c:v>2019</c:v>
              </c:pt>
              <c:pt idx="1">
                <c:v>2020</c:v>
              </c:pt>
              <c:pt idx="2">
                <c:v>2021</c:v>
              </c:pt>
              <c:pt idx="3">
                <c:v>2022</c:v>
              </c:pt>
              <c:pt idx="4">
                <c:v>2023</c:v>
              </c:pt>
              <c:pt idx="5">
                <c:v>2024</c:v>
              </c:pt>
            </c:numLit>
          </c:cat>
          <c:val>
            <c:numRef>
              <c:f>Лист1!$D$4:$D$9</c:f>
              <c:numCache>
                <c:formatCode>General</c:formatCode>
                <c:ptCount val="6"/>
                <c:pt idx="0">
                  <c:v>625.20000000000005</c:v>
                </c:pt>
                <c:pt idx="1">
                  <c:v>580.79999999999995</c:v>
                </c:pt>
                <c:pt idx="2">
                  <c:v>610.4</c:v>
                </c:pt>
                <c:pt idx="3">
                  <c:v>629.29999999999995</c:v>
                </c:pt>
                <c:pt idx="4">
                  <c:v>649.5</c:v>
                </c:pt>
                <c:pt idx="5">
                  <c:v>670.3</c:v>
                </c:pt>
              </c:numCache>
            </c:numRef>
          </c:val>
          <c:smooth val="0"/>
        </c:ser>
        <c:dLbls>
          <c:dLblPos val="b"/>
          <c:showLegendKey val="0"/>
          <c:showVal val="1"/>
          <c:showCatName val="0"/>
          <c:showSerName val="0"/>
          <c:showPercent val="0"/>
          <c:showBubbleSize val="0"/>
        </c:dLbls>
        <c:marker val="1"/>
        <c:smooth val="0"/>
        <c:axId val="337298432"/>
        <c:axId val="73150976"/>
      </c:lineChart>
      <c:catAx>
        <c:axId val="337298432"/>
        <c:scaling>
          <c:orientation val="minMax"/>
        </c:scaling>
        <c:delete val="0"/>
        <c:axPos val="b"/>
        <c:title>
          <c:tx>
            <c:rich>
              <a:bodyPr/>
              <a:lstStyle/>
              <a:p>
                <a:pPr>
                  <a:defRPr/>
                </a:pPr>
                <a:r>
                  <a:rPr lang="ru-RU"/>
                  <a:t>год</a:t>
                </a:r>
              </a:p>
            </c:rich>
          </c:tx>
          <c:overlay val="0"/>
        </c:title>
        <c:numFmt formatCode="General" sourceLinked="1"/>
        <c:majorTickMark val="out"/>
        <c:minorTickMark val="none"/>
        <c:tickLblPos val="nextTo"/>
        <c:crossAx val="73150976"/>
        <c:crosses val="autoZero"/>
        <c:auto val="1"/>
        <c:lblAlgn val="ctr"/>
        <c:lblOffset val="100"/>
        <c:noMultiLvlLbl val="0"/>
      </c:catAx>
      <c:valAx>
        <c:axId val="73150976"/>
        <c:scaling>
          <c:orientation val="minMax"/>
          <c:max val="900"/>
        </c:scaling>
        <c:delete val="0"/>
        <c:axPos val="l"/>
        <c:majorGridlines/>
        <c:numFmt formatCode="General" sourceLinked="0"/>
        <c:majorTickMark val="out"/>
        <c:minorTickMark val="none"/>
        <c:tickLblPos val="nextTo"/>
        <c:crossAx val="337298432"/>
        <c:crosses val="autoZero"/>
        <c:crossBetween val="between"/>
        <c:majorUnit val="200"/>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dirty="0"/>
              <a:t>Среднемесячная заработная плата, рублей</a:t>
            </a:r>
          </a:p>
        </c:rich>
      </c:tx>
      <c:overlay val="0"/>
    </c:title>
    <c:autoTitleDeleted val="0"/>
    <c:plotArea>
      <c:layout/>
      <c:lineChart>
        <c:grouping val="standard"/>
        <c:varyColors val="0"/>
        <c:ser>
          <c:idx val="1"/>
          <c:order val="0"/>
          <c:tx>
            <c:strRef>
              <c:f>Лист1!$D$3</c:f>
              <c:strCache>
                <c:ptCount val="1"/>
                <c:pt idx="0">
                  <c:v>рублей</c:v>
                </c:pt>
              </c:strCache>
            </c:strRef>
          </c:tx>
          <c:dLbls>
            <c:dLbl>
              <c:idx val="0"/>
              <c:layout>
                <c:manualLayout>
                  <c:x val="-4.7222222222222249E-2"/>
                  <c:y val="7.8703703703703706E-2"/>
                </c:manualLayout>
              </c:layout>
              <c:showLegendKey val="0"/>
              <c:showVal val="1"/>
              <c:showCatName val="0"/>
              <c:showSerName val="0"/>
              <c:showPercent val="0"/>
              <c:showBubbleSize val="0"/>
            </c:dLbl>
            <c:dLbl>
              <c:idx val="1"/>
              <c:layout>
                <c:manualLayout>
                  <c:x val="-5.5555555555555552E-2"/>
                  <c:y val="5.5555555555555552E-2"/>
                </c:manualLayout>
              </c:layout>
              <c:showLegendKey val="0"/>
              <c:showVal val="1"/>
              <c:showCatName val="0"/>
              <c:showSerName val="0"/>
              <c:showPercent val="0"/>
              <c:showBubbleSize val="0"/>
            </c:dLbl>
            <c:dLbl>
              <c:idx val="2"/>
              <c:layout>
                <c:manualLayout>
                  <c:x val="-5.5555555555555608E-2"/>
                  <c:y val="5.5555555555555552E-2"/>
                </c:manualLayout>
              </c:layout>
              <c:showLegendKey val="0"/>
              <c:showVal val="1"/>
              <c:showCatName val="0"/>
              <c:showSerName val="0"/>
              <c:showPercent val="0"/>
              <c:showBubbleSize val="0"/>
            </c:dLbl>
            <c:dLbl>
              <c:idx val="3"/>
              <c:layout>
                <c:manualLayout>
                  <c:x val="-0.05"/>
                  <c:y val="4.6296296296296294E-2"/>
                </c:manualLayout>
              </c:layout>
              <c:showLegendKey val="0"/>
              <c:showVal val="1"/>
              <c:showCatName val="0"/>
              <c:showSerName val="0"/>
              <c:showPercent val="0"/>
              <c:showBubbleSize val="0"/>
            </c:dLbl>
            <c:dLbl>
              <c:idx val="4"/>
              <c:layout>
                <c:manualLayout>
                  <c:x val="-0.05"/>
                  <c:y val="5.0925925925925923E-2"/>
                </c:manualLayout>
              </c:layout>
              <c:showLegendKey val="0"/>
              <c:showVal val="1"/>
              <c:showCatName val="0"/>
              <c:showSerName val="0"/>
              <c:showPercent val="0"/>
              <c:showBubbleSize val="0"/>
            </c:dLbl>
            <c:dLbl>
              <c:idx val="5"/>
              <c:layout>
                <c:manualLayout>
                  <c:x val="-5.2777777777777778E-2"/>
                  <c:y val="6.4814814814814811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Lit>
              <c:formatCode>General</c:formatCode>
              <c:ptCount val="4"/>
              <c:pt idx="0">
                <c:v>2019</c:v>
              </c:pt>
              <c:pt idx="1">
                <c:v>2020</c:v>
              </c:pt>
              <c:pt idx="2">
                <c:v>2021</c:v>
              </c:pt>
              <c:pt idx="3">
                <c:v>2022</c:v>
              </c:pt>
            </c:numLit>
          </c:cat>
          <c:val>
            <c:numRef>
              <c:f>Лист1!$D$4:$D$9</c:f>
              <c:numCache>
                <c:formatCode>General</c:formatCode>
                <c:ptCount val="6"/>
                <c:pt idx="0">
                  <c:v>21821</c:v>
                </c:pt>
                <c:pt idx="1">
                  <c:v>21734</c:v>
                </c:pt>
                <c:pt idx="2">
                  <c:v>23356</c:v>
                </c:pt>
                <c:pt idx="3">
                  <c:v>24859</c:v>
                </c:pt>
              </c:numCache>
            </c:numRef>
          </c:val>
          <c:smooth val="0"/>
        </c:ser>
        <c:dLbls>
          <c:showLegendKey val="0"/>
          <c:showVal val="0"/>
          <c:showCatName val="0"/>
          <c:showSerName val="0"/>
          <c:showPercent val="0"/>
          <c:showBubbleSize val="0"/>
        </c:dLbls>
        <c:marker val="1"/>
        <c:smooth val="0"/>
        <c:axId val="338276352"/>
        <c:axId val="280412160"/>
      </c:lineChart>
      <c:catAx>
        <c:axId val="338276352"/>
        <c:scaling>
          <c:orientation val="minMax"/>
        </c:scaling>
        <c:delete val="0"/>
        <c:axPos val="b"/>
        <c:numFmt formatCode="General" sourceLinked="1"/>
        <c:majorTickMark val="out"/>
        <c:minorTickMark val="none"/>
        <c:tickLblPos val="nextTo"/>
        <c:crossAx val="280412160"/>
        <c:crosses val="autoZero"/>
        <c:auto val="1"/>
        <c:lblAlgn val="ctr"/>
        <c:lblOffset val="100"/>
        <c:noMultiLvlLbl val="0"/>
      </c:catAx>
      <c:valAx>
        <c:axId val="280412160"/>
        <c:scaling>
          <c:orientation val="minMax"/>
        </c:scaling>
        <c:delete val="0"/>
        <c:axPos val="l"/>
        <c:majorGridlines/>
        <c:numFmt formatCode="General" sourceLinked="1"/>
        <c:majorTickMark val="out"/>
        <c:minorTickMark val="none"/>
        <c:tickLblPos val="nextTo"/>
        <c:crossAx val="338276352"/>
        <c:crosses val="autoZero"/>
        <c:crossBetween val="between"/>
      </c:valAx>
    </c:plotArea>
    <c:legend>
      <c:legendPos val="r"/>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dirty="0"/>
              <a:t>Прожиточный  минимум в среднем на душу населения, </a:t>
            </a:r>
            <a:r>
              <a:rPr lang="ru-RU" dirty="0" err="1"/>
              <a:t>руб</a:t>
            </a:r>
            <a:endParaRPr lang="ru-RU" dirty="0"/>
          </a:p>
        </c:rich>
      </c:tx>
      <c:layout>
        <c:manualLayout>
          <c:xMode val="edge"/>
          <c:yMode val="edge"/>
          <c:x val="0.10054155730533683"/>
          <c:y val="0"/>
        </c:manualLayout>
      </c:layout>
      <c:overlay val="0"/>
    </c:title>
    <c:autoTitleDeleted val="0"/>
    <c:plotArea>
      <c:layout>
        <c:manualLayout>
          <c:layoutTarget val="inner"/>
          <c:xMode val="edge"/>
          <c:yMode val="edge"/>
          <c:x val="0.11423840769903762"/>
          <c:y val="0.19480351414406533"/>
          <c:w val="0.88576159230096241"/>
          <c:h val="0.68921660834062404"/>
        </c:manualLayout>
      </c:layout>
      <c:lineChart>
        <c:grouping val="standard"/>
        <c:varyColors val="0"/>
        <c:ser>
          <c:idx val="1"/>
          <c:order val="0"/>
          <c:tx>
            <c:strRef>
              <c:f>Лист1!$D$3</c:f>
              <c:strCache>
                <c:ptCount val="1"/>
                <c:pt idx="0">
                  <c:v>руб</c:v>
                </c:pt>
              </c:strCache>
            </c:strRef>
          </c:tx>
          <c:dLbls>
            <c:dLbl>
              <c:idx val="0"/>
              <c:layout>
                <c:manualLayout>
                  <c:x val="-7.2222222222222215E-2"/>
                  <c:y val="3.2407407407407406E-2"/>
                </c:manualLayout>
              </c:layout>
              <c:showLegendKey val="0"/>
              <c:showVal val="1"/>
              <c:showCatName val="0"/>
              <c:showSerName val="0"/>
              <c:showPercent val="0"/>
              <c:showBubbleSize val="0"/>
            </c:dLbl>
            <c:dLbl>
              <c:idx val="1"/>
              <c:layout>
                <c:manualLayout>
                  <c:x val="-5.5555555555555552E-2"/>
                  <c:y val="6.4814450277048699E-2"/>
                </c:manualLayout>
              </c:layout>
              <c:showLegendKey val="0"/>
              <c:showVal val="1"/>
              <c:showCatName val="0"/>
              <c:showSerName val="0"/>
              <c:showPercent val="0"/>
              <c:showBubbleSize val="0"/>
            </c:dLbl>
            <c:dLbl>
              <c:idx val="2"/>
              <c:layout>
                <c:manualLayout>
                  <c:x val="-5.5555555555555552E-2"/>
                  <c:y val="4.1666666666666706E-2"/>
                </c:manualLayout>
              </c:layout>
              <c:showLegendKey val="0"/>
              <c:showVal val="1"/>
              <c:showCatName val="0"/>
              <c:showSerName val="0"/>
              <c:showPercent val="0"/>
              <c:showBubbleSize val="0"/>
            </c:dLbl>
            <c:dLbl>
              <c:idx val="3"/>
              <c:layout>
                <c:manualLayout>
                  <c:x val="-5.8333333333333334E-2"/>
                  <c:y val="4.6296296296296252E-2"/>
                </c:manualLayout>
              </c:layout>
              <c:showLegendKey val="0"/>
              <c:showVal val="1"/>
              <c:showCatName val="0"/>
              <c:showSerName val="0"/>
              <c:showPercent val="0"/>
              <c:showBubbleSize val="0"/>
            </c:dLbl>
            <c:dLbl>
              <c:idx val="4"/>
              <c:layout>
                <c:manualLayout>
                  <c:x val="-6.6666666666666666E-2"/>
                  <c:y val="4.1666666666666664E-2"/>
                </c:manualLayout>
              </c:layout>
              <c:showLegendKey val="0"/>
              <c:showVal val="1"/>
              <c:showCatName val="0"/>
              <c:showSerName val="0"/>
              <c:showPercent val="0"/>
              <c:showBubbleSize val="0"/>
            </c:dLbl>
            <c:dLbl>
              <c:idx val="5"/>
              <c:layout>
                <c:manualLayout>
                  <c:x val="-5.833333333333323E-2"/>
                  <c:y val="6.018518518518523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Lit>
              <c:formatCode>General</c:formatCode>
              <c:ptCount val="6"/>
              <c:pt idx="0">
                <c:v>2019</c:v>
              </c:pt>
              <c:pt idx="1">
                <c:v>2020</c:v>
              </c:pt>
              <c:pt idx="2">
                <c:v>2021</c:v>
              </c:pt>
              <c:pt idx="3">
                <c:v>2022</c:v>
              </c:pt>
              <c:pt idx="4">
                <c:v>2023</c:v>
              </c:pt>
              <c:pt idx="5">
                <c:v>2024</c:v>
              </c:pt>
            </c:numLit>
          </c:cat>
          <c:val>
            <c:numRef>
              <c:f>Лист1!$D$4:$D$9</c:f>
              <c:numCache>
                <c:formatCode>General</c:formatCode>
                <c:ptCount val="6"/>
                <c:pt idx="0">
                  <c:v>9881.4</c:v>
                </c:pt>
                <c:pt idx="1">
                  <c:v>10640.2</c:v>
                </c:pt>
                <c:pt idx="2">
                  <c:v>10833</c:v>
                </c:pt>
                <c:pt idx="3">
                  <c:v>11233</c:v>
                </c:pt>
                <c:pt idx="4">
                  <c:v>11540</c:v>
                </c:pt>
                <c:pt idx="5">
                  <c:v>11600</c:v>
                </c:pt>
              </c:numCache>
            </c:numRef>
          </c:val>
          <c:smooth val="0"/>
        </c:ser>
        <c:dLbls>
          <c:showLegendKey val="0"/>
          <c:showVal val="0"/>
          <c:showCatName val="0"/>
          <c:showSerName val="0"/>
          <c:showPercent val="0"/>
          <c:showBubbleSize val="0"/>
        </c:dLbls>
        <c:marker val="1"/>
        <c:smooth val="0"/>
        <c:axId val="338277888"/>
        <c:axId val="317023360"/>
      </c:lineChart>
      <c:catAx>
        <c:axId val="338277888"/>
        <c:scaling>
          <c:orientation val="minMax"/>
        </c:scaling>
        <c:delete val="0"/>
        <c:axPos val="b"/>
        <c:numFmt formatCode="General" sourceLinked="1"/>
        <c:majorTickMark val="out"/>
        <c:minorTickMark val="none"/>
        <c:tickLblPos val="nextTo"/>
        <c:crossAx val="317023360"/>
        <c:crosses val="autoZero"/>
        <c:auto val="1"/>
        <c:lblAlgn val="ctr"/>
        <c:lblOffset val="100"/>
        <c:noMultiLvlLbl val="0"/>
      </c:catAx>
      <c:valAx>
        <c:axId val="317023360"/>
        <c:scaling>
          <c:orientation val="minMax"/>
        </c:scaling>
        <c:delete val="0"/>
        <c:axPos val="l"/>
        <c:majorGridlines/>
        <c:numFmt formatCode="General" sourceLinked="1"/>
        <c:majorTickMark val="out"/>
        <c:minorTickMark val="none"/>
        <c:tickLblPos val="nextTo"/>
        <c:crossAx val="338277888"/>
        <c:crosses val="autoZero"/>
        <c:crossBetween val="between"/>
      </c:valAx>
      <c:spPr>
        <a:noFill/>
        <a:ln w="25400">
          <a:noFill/>
        </a:ln>
      </c:spPr>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a:t>Инвестиции всего,млн.руб.</a:t>
            </a:r>
          </a:p>
        </c:rich>
      </c:tx>
      <c:overlay val="0"/>
    </c:title>
    <c:autoTitleDeleted val="0"/>
    <c:plotArea>
      <c:layout/>
      <c:lineChart>
        <c:grouping val="standard"/>
        <c:varyColors val="0"/>
        <c:ser>
          <c:idx val="1"/>
          <c:order val="0"/>
          <c:tx>
            <c:strRef>
              <c:f>Лист1!$D$3</c:f>
              <c:strCache>
                <c:ptCount val="1"/>
                <c:pt idx="0">
                  <c:v>млн.руб.</c:v>
                </c:pt>
              </c:strCache>
            </c:strRef>
          </c:tx>
          <c:dLbls>
            <c:dLbl>
              <c:idx val="0"/>
              <c:layout>
                <c:manualLayout>
                  <c:x val="-0.05"/>
                  <c:y val="3.7037037037037035E-2"/>
                </c:manualLayout>
              </c:layout>
              <c:showLegendKey val="0"/>
              <c:showVal val="1"/>
              <c:showCatName val="0"/>
              <c:showSerName val="0"/>
              <c:showPercent val="0"/>
              <c:showBubbleSize val="0"/>
            </c:dLbl>
            <c:dLbl>
              <c:idx val="1"/>
              <c:layout>
                <c:manualLayout>
                  <c:x val="-4.1666666666666664E-2"/>
                  <c:y val="-5.5555555555555552E-2"/>
                </c:manualLayout>
              </c:layout>
              <c:showLegendKey val="0"/>
              <c:showVal val="1"/>
              <c:showCatName val="0"/>
              <c:showSerName val="0"/>
              <c:showPercent val="0"/>
              <c:showBubbleSize val="0"/>
            </c:dLbl>
            <c:dLbl>
              <c:idx val="2"/>
              <c:layout>
                <c:manualLayout>
                  <c:x val="-4.1666666666666664E-2"/>
                  <c:y val="3.7037037037036952E-2"/>
                </c:manualLayout>
              </c:layout>
              <c:showLegendKey val="0"/>
              <c:showVal val="1"/>
              <c:showCatName val="0"/>
              <c:showSerName val="0"/>
              <c:showPercent val="0"/>
              <c:showBubbleSize val="0"/>
            </c:dLbl>
            <c:dLbl>
              <c:idx val="3"/>
              <c:layout>
                <c:manualLayout>
                  <c:x val="-4.4444444444444446E-2"/>
                  <c:y val="4.6296296296296384E-2"/>
                </c:manualLayout>
              </c:layout>
              <c:showLegendKey val="0"/>
              <c:showVal val="1"/>
              <c:showCatName val="0"/>
              <c:showSerName val="0"/>
              <c:showPercent val="0"/>
              <c:showBubbleSize val="0"/>
            </c:dLbl>
            <c:dLbl>
              <c:idx val="4"/>
              <c:layout>
                <c:manualLayout>
                  <c:x val="-5.5555555555555552E-2"/>
                  <c:y val="4.6296296296296294E-2"/>
                </c:manualLayout>
              </c:layout>
              <c:showLegendKey val="0"/>
              <c:showVal val="1"/>
              <c:showCatName val="0"/>
              <c:showSerName val="0"/>
              <c:showPercent val="0"/>
              <c:showBubbleSize val="0"/>
            </c:dLbl>
            <c:dLbl>
              <c:idx val="5"/>
              <c:layout>
                <c:manualLayout>
                  <c:x val="-4.7222222222222221E-2"/>
                  <c:y val="4.6296296296296294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Lit>
              <c:formatCode>General</c:formatCode>
              <c:ptCount val="6"/>
              <c:pt idx="0">
                <c:v>2019</c:v>
              </c:pt>
              <c:pt idx="1">
                <c:v>2020</c:v>
              </c:pt>
              <c:pt idx="2">
                <c:v>2021</c:v>
              </c:pt>
              <c:pt idx="3">
                <c:v>2022</c:v>
              </c:pt>
              <c:pt idx="4">
                <c:v>2023</c:v>
              </c:pt>
              <c:pt idx="5">
                <c:v>2024</c:v>
              </c:pt>
            </c:numLit>
          </c:cat>
          <c:val>
            <c:numRef>
              <c:f>Лист1!$D$4:$D$9</c:f>
              <c:numCache>
                <c:formatCode>General</c:formatCode>
                <c:ptCount val="6"/>
                <c:pt idx="0">
                  <c:v>102.46</c:v>
                </c:pt>
                <c:pt idx="1">
                  <c:v>102.4</c:v>
                </c:pt>
                <c:pt idx="2">
                  <c:v>127.8</c:v>
                </c:pt>
                <c:pt idx="3">
                  <c:v>134.5</c:v>
                </c:pt>
                <c:pt idx="4">
                  <c:v>141.4</c:v>
                </c:pt>
                <c:pt idx="5">
                  <c:v>148.9</c:v>
                </c:pt>
              </c:numCache>
            </c:numRef>
          </c:val>
          <c:smooth val="0"/>
        </c:ser>
        <c:dLbls>
          <c:showLegendKey val="0"/>
          <c:showVal val="0"/>
          <c:showCatName val="0"/>
          <c:showSerName val="0"/>
          <c:showPercent val="0"/>
          <c:showBubbleSize val="0"/>
        </c:dLbls>
        <c:marker val="1"/>
        <c:smooth val="0"/>
        <c:axId val="336501248"/>
        <c:axId val="317029696"/>
      </c:lineChart>
      <c:catAx>
        <c:axId val="336501248"/>
        <c:scaling>
          <c:orientation val="minMax"/>
        </c:scaling>
        <c:delete val="0"/>
        <c:axPos val="b"/>
        <c:numFmt formatCode="General" sourceLinked="1"/>
        <c:majorTickMark val="out"/>
        <c:minorTickMark val="none"/>
        <c:tickLblPos val="nextTo"/>
        <c:crossAx val="317029696"/>
        <c:crosses val="autoZero"/>
        <c:auto val="1"/>
        <c:lblAlgn val="ctr"/>
        <c:lblOffset val="100"/>
        <c:noMultiLvlLbl val="0"/>
      </c:catAx>
      <c:valAx>
        <c:axId val="317029696"/>
        <c:scaling>
          <c:orientation val="minMax"/>
        </c:scaling>
        <c:delete val="0"/>
        <c:axPos val="l"/>
        <c:majorGridlines/>
        <c:numFmt formatCode="General" sourceLinked="1"/>
        <c:majorTickMark val="out"/>
        <c:minorTickMark val="none"/>
        <c:tickLblPos val="nextTo"/>
        <c:crossAx val="336501248"/>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a:t>Индекс потребительских цен,</a:t>
            </a:r>
            <a:r>
              <a:rPr lang="en-US"/>
              <a:t>%</a:t>
            </a:r>
          </a:p>
        </c:rich>
      </c:tx>
      <c:layout>
        <c:manualLayout>
          <c:xMode val="edge"/>
          <c:yMode val="edge"/>
          <c:x val="0.30234733158355204"/>
          <c:y val="4.6296296296296294E-3"/>
        </c:manualLayout>
      </c:layout>
      <c:overlay val="0"/>
    </c:title>
    <c:autoTitleDeleted val="0"/>
    <c:plotArea>
      <c:layout/>
      <c:lineChart>
        <c:grouping val="standard"/>
        <c:varyColors val="0"/>
        <c:ser>
          <c:idx val="1"/>
          <c:order val="0"/>
          <c:tx>
            <c:strRef>
              <c:f>Лист1!$D$3</c:f>
              <c:strCache>
                <c:ptCount val="1"/>
                <c:pt idx="0">
                  <c:v>%</c:v>
                </c:pt>
              </c:strCache>
            </c:strRef>
          </c:tx>
          <c:dLbls>
            <c:dLbl>
              <c:idx val="0"/>
              <c:layout>
                <c:manualLayout>
                  <c:x val="-8.3333333333333329E-2"/>
                  <c:y val="-7.8703703703703706E-2"/>
                </c:manualLayout>
              </c:layout>
              <c:showLegendKey val="0"/>
              <c:showVal val="1"/>
              <c:showCatName val="0"/>
              <c:showSerName val="0"/>
              <c:showPercent val="0"/>
              <c:showBubbleSize val="0"/>
            </c:dLbl>
            <c:dLbl>
              <c:idx val="1"/>
              <c:layout>
                <c:manualLayout>
                  <c:x val="-5.5555555555555552E-2"/>
                  <c:y val="-4.1666666666666664E-2"/>
                </c:manualLayout>
              </c:layout>
              <c:showLegendKey val="0"/>
              <c:showVal val="1"/>
              <c:showCatName val="0"/>
              <c:showSerName val="0"/>
              <c:showPercent val="0"/>
              <c:showBubbleSize val="0"/>
            </c:dLbl>
            <c:dLbl>
              <c:idx val="2"/>
              <c:layout>
                <c:manualLayout>
                  <c:x val="-3.3333333333333333E-2"/>
                  <c:y val="-6.9444444444444448E-2"/>
                </c:manualLayout>
              </c:layout>
              <c:showLegendKey val="0"/>
              <c:showVal val="1"/>
              <c:showCatName val="0"/>
              <c:showSerName val="0"/>
              <c:showPercent val="0"/>
              <c:showBubbleSize val="0"/>
            </c:dLbl>
            <c:dLbl>
              <c:idx val="3"/>
              <c:layout>
                <c:manualLayout>
                  <c:x val="-4.1666666666666664E-2"/>
                  <c:y val="-5.0925925925925923E-2"/>
                </c:manualLayout>
              </c:layout>
              <c:showLegendKey val="0"/>
              <c:showVal val="1"/>
              <c:showCatName val="0"/>
              <c:showSerName val="0"/>
              <c:showPercent val="0"/>
              <c:showBubbleSize val="0"/>
            </c:dLbl>
            <c:dLbl>
              <c:idx val="4"/>
              <c:layout>
                <c:manualLayout>
                  <c:x val="-2.5000000000000001E-2"/>
                  <c:y val="-6.4814814814814811E-2"/>
                </c:manualLayout>
              </c:layout>
              <c:showLegendKey val="0"/>
              <c:showVal val="1"/>
              <c:showCatName val="0"/>
              <c:showSerName val="0"/>
              <c:showPercent val="0"/>
              <c:showBubbleSize val="0"/>
            </c:dLbl>
            <c:dLbl>
              <c:idx val="5"/>
              <c:layout>
                <c:manualLayout>
                  <c:x val="-5.00000000000001E-2"/>
                  <c:y val="-4.1666666666666664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Lit>
              <c:formatCode>General</c:formatCode>
              <c:ptCount val="6"/>
              <c:pt idx="0">
                <c:v>2019</c:v>
              </c:pt>
              <c:pt idx="1">
                <c:v>2020</c:v>
              </c:pt>
              <c:pt idx="2">
                <c:v>2021</c:v>
              </c:pt>
              <c:pt idx="3">
                <c:v>2022</c:v>
              </c:pt>
              <c:pt idx="4">
                <c:v>2023</c:v>
              </c:pt>
              <c:pt idx="5">
                <c:v>2024</c:v>
              </c:pt>
            </c:numLit>
          </c:cat>
          <c:val>
            <c:numRef>
              <c:f>Лист1!$D$4:$D$9</c:f>
              <c:numCache>
                <c:formatCode>General</c:formatCode>
                <c:ptCount val="6"/>
                <c:pt idx="0">
                  <c:v>104.4</c:v>
                </c:pt>
                <c:pt idx="1">
                  <c:v>103.9</c:v>
                </c:pt>
                <c:pt idx="2">
                  <c:v>105.5</c:v>
                </c:pt>
                <c:pt idx="3">
                  <c:v>103.8</c:v>
                </c:pt>
                <c:pt idx="4">
                  <c:v>104</c:v>
                </c:pt>
                <c:pt idx="5">
                  <c:v>104</c:v>
                </c:pt>
              </c:numCache>
            </c:numRef>
          </c:val>
          <c:smooth val="0"/>
        </c:ser>
        <c:dLbls>
          <c:showLegendKey val="0"/>
          <c:showVal val="0"/>
          <c:showCatName val="0"/>
          <c:showSerName val="0"/>
          <c:showPercent val="0"/>
          <c:showBubbleSize val="0"/>
        </c:dLbls>
        <c:marker val="1"/>
        <c:smooth val="0"/>
        <c:axId val="339202560"/>
        <c:axId val="350693632"/>
      </c:lineChart>
      <c:catAx>
        <c:axId val="339202560"/>
        <c:scaling>
          <c:orientation val="minMax"/>
        </c:scaling>
        <c:delete val="0"/>
        <c:axPos val="b"/>
        <c:numFmt formatCode="General" sourceLinked="1"/>
        <c:majorTickMark val="out"/>
        <c:minorTickMark val="none"/>
        <c:tickLblPos val="nextTo"/>
        <c:crossAx val="350693632"/>
        <c:crosses val="autoZero"/>
        <c:auto val="1"/>
        <c:lblAlgn val="ctr"/>
        <c:lblOffset val="100"/>
        <c:noMultiLvlLbl val="0"/>
      </c:catAx>
      <c:valAx>
        <c:axId val="350693632"/>
        <c:scaling>
          <c:orientation val="minMax"/>
        </c:scaling>
        <c:delete val="0"/>
        <c:axPos val="l"/>
        <c:numFmt formatCode="General" sourceLinked="1"/>
        <c:majorTickMark val="out"/>
        <c:minorTickMark val="none"/>
        <c:tickLblPos val="nextTo"/>
        <c:crossAx val="339202560"/>
        <c:crosses val="autoZero"/>
        <c:crossBetween val="between"/>
      </c:valAx>
      <c:spPr>
        <a:noFill/>
        <a:ln w="25400">
          <a:noFill/>
        </a:ln>
      </c:spPr>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a:t>Уровень безработицы,</a:t>
            </a:r>
            <a:r>
              <a:rPr lang="en-US"/>
              <a:t>%</a:t>
            </a:r>
          </a:p>
        </c:rich>
      </c:tx>
      <c:overlay val="0"/>
    </c:title>
    <c:autoTitleDeleted val="0"/>
    <c:plotArea>
      <c:layout/>
      <c:lineChart>
        <c:grouping val="stacked"/>
        <c:varyColors val="0"/>
        <c:ser>
          <c:idx val="1"/>
          <c:order val="0"/>
          <c:tx>
            <c:strRef>
              <c:f>Лист1!$D$3</c:f>
              <c:strCache>
                <c:ptCount val="1"/>
                <c:pt idx="0">
                  <c:v>%</c:v>
                </c:pt>
              </c:strCache>
            </c:strRef>
          </c:tx>
          <c:dLbls>
            <c:dLbl>
              <c:idx val="1"/>
              <c:layout>
                <c:manualLayout>
                  <c:x val="-2.7777777777777776E-2"/>
                  <c:y val="7.407407407407407E-2"/>
                </c:manualLayout>
              </c:layout>
              <c:showLegendKey val="0"/>
              <c:showVal val="1"/>
              <c:showCatName val="0"/>
              <c:showSerName val="0"/>
              <c:showPercent val="0"/>
              <c:showBubbleSize val="0"/>
            </c:dLbl>
            <c:dLbl>
              <c:idx val="2"/>
              <c:layout>
                <c:manualLayout>
                  <c:x val="-3.3333333333333333E-2"/>
                  <c:y val="-5.0925925925925923E-2"/>
                </c:manualLayout>
              </c:layout>
              <c:showLegendKey val="0"/>
              <c:showVal val="1"/>
              <c:showCatName val="0"/>
              <c:showSerName val="0"/>
              <c:showPercent val="0"/>
              <c:showBubbleSize val="0"/>
            </c:dLbl>
            <c:dLbl>
              <c:idx val="3"/>
              <c:layout>
                <c:manualLayout>
                  <c:x val="-4.1666666666666664E-2"/>
                  <c:y val="-5.5555555555555552E-2"/>
                </c:manualLayout>
              </c:layout>
              <c:showLegendKey val="0"/>
              <c:showVal val="1"/>
              <c:showCatName val="0"/>
              <c:showSerName val="0"/>
              <c:showPercent val="0"/>
              <c:showBubbleSize val="0"/>
            </c:dLbl>
            <c:dLbl>
              <c:idx val="4"/>
              <c:layout>
                <c:manualLayout>
                  <c:x val="-0.05"/>
                  <c:y val="-6.0185185185185182E-2"/>
                </c:manualLayout>
              </c:layout>
              <c:showLegendKey val="0"/>
              <c:showVal val="1"/>
              <c:showCatName val="0"/>
              <c:showSerName val="0"/>
              <c:showPercent val="0"/>
              <c:showBubbleSize val="0"/>
            </c:dLbl>
            <c:dLbl>
              <c:idx val="5"/>
              <c:layout>
                <c:manualLayout>
                  <c:x val="-5.5555555555555552E-2"/>
                  <c:y val="-5.5555555555555552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Lit>
              <c:formatCode>General</c:formatCode>
              <c:ptCount val="6"/>
              <c:pt idx="0">
                <c:v>2019</c:v>
              </c:pt>
              <c:pt idx="1">
                <c:v>2020</c:v>
              </c:pt>
              <c:pt idx="2">
                <c:v>2021</c:v>
              </c:pt>
              <c:pt idx="3">
                <c:v>2022</c:v>
              </c:pt>
              <c:pt idx="4">
                <c:v>2023</c:v>
              </c:pt>
              <c:pt idx="5">
                <c:v>2024</c:v>
              </c:pt>
            </c:numLit>
          </c:cat>
          <c:val>
            <c:numRef>
              <c:f>Лист1!$D$4:$D$9</c:f>
              <c:numCache>
                <c:formatCode>General</c:formatCode>
                <c:ptCount val="6"/>
                <c:pt idx="0">
                  <c:v>0.51</c:v>
                </c:pt>
                <c:pt idx="1">
                  <c:v>0.46</c:v>
                </c:pt>
                <c:pt idx="2">
                  <c:v>1.5</c:v>
                </c:pt>
                <c:pt idx="3">
                  <c:v>0.48</c:v>
                </c:pt>
                <c:pt idx="4">
                  <c:v>0.45</c:v>
                </c:pt>
                <c:pt idx="5">
                  <c:v>0.45</c:v>
                </c:pt>
              </c:numCache>
            </c:numRef>
          </c:val>
          <c:smooth val="0"/>
        </c:ser>
        <c:dLbls>
          <c:showLegendKey val="0"/>
          <c:showVal val="0"/>
          <c:showCatName val="0"/>
          <c:showSerName val="0"/>
          <c:showPercent val="0"/>
          <c:showBubbleSize val="0"/>
        </c:dLbls>
        <c:marker val="1"/>
        <c:smooth val="0"/>
        <c:axId val="338820608"/>
        <c:axId val="350697664"/>
      </c:lineChart>
      <c:catAx>
        <c:axId val="338820608"/>
        <c:scaling>
          <c:orientation val="minMax"/>
        </c:scaling>
        <c:delete val="0"/>
        <c:axPos val="b"/>
        <c:numFmt formatCode="General" sourceLinked="1"/>
        <c:majorTickMark val="out"/>
        <c:minorTickMark val="none"/>
        <c:tickLblPos val="nextTo"/>
        <c:crossAx val="350697664"/>
        <c:crosses val="autoZero"/>
        <c:auto val="1"/>
        <c:lblAlgn val="ctr"/>
        <c:lblOffset val="100"/>
        <c:noMultiLvlLbl val="0"/>
      </c:catAx>
      <c:valAx>
        <c:axId val="350697664"/>
        <c:scaling>
          <c:orientation val="minMax"/>
        </c:scaling>
        <c:delete val="0"/>
        <c:axPos val="l"/>
        <c:majorGridlines/>
        <c:numFmt formatCode="General" sourceLinked="1"/>
        <c:majorTickMark val="out"/>
        <c:minorTickMark val="none"/>
        <c:tickLblPos val="nextTo"/>
        <c:crossAx val="338820608"/>
        <c:crosses val="autoZero"/>
        <c:crossBetween val="between"/>
      </c:valAx>
    </c:plotArea>
    <c:plotVisOnly val="1"/>
    <c:dispBlanksAs val="zero"/>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a:t>Среднегодовая численность,чел.</a:t>
            </a:r>
          </a:p>
        </c:rich>
      </c:tx>
      <c:overlay val="0"/>
    </c:title>
    <c:autoTitleDeleted val="0"/>
    <c:plotArea>
      <c:layout/>
      <c:lineChart>
        <c:grouping val="standard"/>
        <c:varyColors val="0"/>
        <c:ser>
          <c:idx val="1"/>
          <c:order val="0"/>
          <c:tx>
            <c:strRef>
              <c:f>Лист1!$D$3</c:f>
              <c:strCache>
                <c:ptCount val="1"/>
                <c:pt idx="0">
                  <c:v>чел</c:v>
                </c:pt>
              </c:strCache>
            </c:strRef>
          </c:tx>
          <c:dLbls>
            <c:dLbl>
              <c:idx val="0"/>
              <c:layout>
                <c:manualLayout>
                  <c:x val="-0.05"/>
                  <c:y val="3.7037037037037035E-2"/>
                </c:manualLayout>
              </c:layout>
              <c:showLegendKey val="0"/>
              <c:showVal val="1"/>
              <c:showCatName val="0"/>
              <c:showSerName val="0"/>
              <c:showPercent val="0"/>
              <c:showBubbleSize val="0"/>
            </c:dLbl>
            <c:dLbl>
              <c:idx val="1"/>
              <c:layout>
                <c:manualLayout>
                  <c:x val="-4.1666666666666664E-2"/>
                  <c:y val="-5.5555555555555552E-2"/>
                </c:manualLayout>
              </c:layout>
              <c:showLegendKey val="0"/>
              <c:showVal val="1"/>
              <c:showCatName val="0"/>
              <c:showSerName val="0"/>
              <c:showPercent val="0"/>
              <c:showBubbleSize val="0"/>
            </c:dLbl>
            <c:dLbl>
              <c:idx val="2"/>
              <c:layout>
                <c:manualLayout>
                  <c:x val="-4.1666666666666664E-2"/>
                  <c:y val="3.7037037037036952E-2"/>
                </c:manualLayout>
              </c:layout>
              <c:showLegendKey val="0"/>
              <c:showVal val="1"/>
              <c:showCatName val="0"/>
              <c:showSerName val="0"/>
              <c:showPercent val="0"/>
              <c:showBubbleSize val="0"/>
            </c:dLbl>
            <c:dLbl>
              <c:idx val="3"/>
              <c:layout>
                <c:manualLayout>
                  <c:x val="-4.4444444444444446E-2"/>
                  <c:y val="4.6296296296296384E-2"/>
                </c:manualLayout>
              </c:layout>
              <c:showLegendKey val="0"/>
              <c:showVal val="1"/>
              <c:showCatName val="0"/>
              <c:showSerName val="0"/>
              <c:showPercent val="0"/>
              <c:showBubbleSize val="0"/>
            </c:dLbl>
            <c:dLbl>
              <c:idx val="4"/>
              <c:layout>
                <c:manualLayout>
                  <c:x val="-5.5555555555555552E-2"/>
                  <c:y val="4.6296296296296294E-2"/>
                </c:manualLayout>
              </c:layout>
              <c:showLegendKey val="0"/>
              <c:showVal val="1"/>
              <c:showCatName val="0"/>
              <c:showSerName val="0"/>
              <c:showPercent val="0"/>
              <c:showBubbleSize val="0"/>
            </c:dLbl>
            <c:dLbl>
              <c:idx val="5"/>
              <c:layout>
                <c:manualLayout>
                  <c:x val="-4.7222222222222221E-2"/>
                  <c:y val="4.6296296296296294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Lit>
              <c:formatCode>General</c:formatCode>
              <c:ptCount val="6"/>
              <c:pt idx="0">
                <c:v>2019</c:v>
              </c:pt>
              <c:pt idx="1">
                <c:v>2020</c:v>
              </c:pt>
              <c:pt idx="2">
                <c:v>2021</c:v>
              </c:pt>
              <c:pt idx="3">
                <c:v>2022</c:v>
              </c:pt>
              <c:pt idx="4">
                <c:v>2023</c:v>
              </c:pt>
              <c:pt idx="5">
                <c:v>2024</c:v>
              </c:pt>
            </c:numLit>
          </c:cat>
          <c:val>
            <c:numRef>
              <c:f>Лист1!$D$4:$D$9</c:f>
              <c:numCache>
                <c:formatCode>General</c:formatCode>
                <c:ptCount val="6"/>
                <c:pt idx="0">
                  <c:v>7725</c:v>
                </c:pt>
                <c:pt idx="1">
                  <c:v>7589</c:v>
                </c:pt>
                <c:pt idx="2">
                  <c:v>7409</c:v>
                </c:pt>
                <c:pt idx="3">
                  <c:v>7409</c:v>
                </c:pt>
                <c:pt idx="4">
                  <c:v>7409</c:v>
                </c:pt>
                <c:pt idx="5">
                  <c:v>7409</c:v>
                </c:pt>
              </c:numCache>
            </c:numRef>
          </c:val>
          <c:smooth val="0"/>
        </c:ser>
        <c:dLbls>
          <c:showLegendKey val="0"/>
          <c:showVal val="0"/>
          <c:showCatName val="0"/>
          <c:showSerName val="0"/>
          <c:showPercent val="0"/>
          <c:showBubbleSize val="0"/>
        </c:dLbls>
        <c:marker val="1"/>
        <c:smooth val="0"/>
        <c:axId val="338818560"/>
        <c:axId val="74098368"/>
      </c:lineChart>
      <c:catAx>
        <c:axId val="338818560"/>
        <c:scaling>
          <c:orientation val="minMax"/>
        </c:scaling>
        <c:delete val="0"/>
        <c:axPos val="b"/>
        <c:numFmt formatCode="General" sourceLinked="1"/>
        <c:majorTickMark val="out"/>
        <c:minorTickMark val="none"/>
        <c:tickLblPos val="nextTo"/>
        <c:crossAx val="74098368"/>
        <c:crosses val="autoZero"/>
        <c:auto val="1"/>
        <c:lblAlgn val="ctr"/>
        <c:lblOffset val="100"/>
        <c:noMultiLvlLbl val="0"/>
      </c:catAx>
      <c:valAx>
        <c:axId val="74098368"/>
        <c:scaling>
          <c:orientation val="minMax"/>
        </c:scaling>
        <c:delete val="0"/>
        <c:axPos val="l"/>
        <c:majorGridlines/>
        <c:numFmt formatCode="General" sourceLinked="1"/>
        <c:majorTickMark val="out"/>
        <c:minorTickMark val="none"/>
        <c:tickLblPos val="nextTo"/>
        <c:crossAx val="338818560"/>
        <c:crosses val="autoZero"/>
        <c:crossBetween val="between"/>
      </c:valAx>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0960848914141736E-2"/>
          <c:y val="0.1937669345534534"/>
          <c:w val="0.65423412351581789"/>
          <c:h val="0.69589467660423276"/>
        </c:manualLayout>
      </c:layout>
      <c:barChart>
        <c:barDir val="col"/>
        <c:grouping val="clustered"/>
        <c:varyColors val="0"/>
        <c:ser>
          <c:idx val="1"/>
          <c:order val="1"/>
          <c:tx>
            <c:strRef>
              <c:f>'таб. к диаграмме  2021 г'!$D$3</c:f>
              <c:strCache>
                <c:ptCount val="1"/>
                <c:pt idx="0">
                  <c:v>доходы, тыс.руб</c:v>
                </c:pt>
              </c:strCache>
            </c:strRef>
          </c:tx>
          <c:spPr>
            <a:solidFill>
              <a:srgbClr val="FF0000"/>
            </a:solidFill>
          </c:spPr>
          <c:invertIfNegative val="0"/>
          <c:dPt>
            <c:idx val="5"/>
            <c:invertIfNegative val="0"/>
            <c:bubble3D val="0"/>
            <c:spPr>
              <a:solidFill>
                <a:srgbClr val="00FF00"/>
              </a:solidFill>
            </c:spPr>
          </c:dPt>
          <c:dPt>
            <c:idx val="7"/>
            <c:invertIfNegative val="0"/>
            <c:bubble3D val="0"/>
          </c:dPt>
          <c:dLbls>
            <c:dLbl>
              <c:idx val="0"/>
              <c:layout>
                <c:manualLayout>
                  <c:x val="-2.1566360445914695E-7"/>
                  <c:y val="0.15354061683728396"/>
                </c:manualLayout>
              </c:layout>
              <c:showLegendKey val="0"/>
              <c:showVal val="1"/>
              <c:showCatName val="0"/>
              <c:showSerName val="0"/>
              <c:showPercent val="0"/>
              <c:showBubbleSize val="0"/>
            </c:dLbl>
            <c:dLbl>
              <c:idx val="1"/>
              <c:layout>
                <c:manualLayout>
                  <c:x val="-1.3728066741846747E-3"/>
                  <c:y val="0.22338135322329858"/>
                </c:manualLayout>
              </c:layout>
              <c:showLegendKey val="0"/>
              <c:showVal val="1"/>
              <c:showCatName val="0"/>
              <c:showSerName val="0"/>
              <c:showPercent val="0"/>
              <c:showBubbleSize val="0"/>
            </c:dLbl>
            <c:dLbl>
              <c:idx val="2"/>
              <c:layout>
                <c:manualLayout>
                  <c:x val="1.3666602614576142E-3"/>
                  <c:y val="0.26734072570908757"/>
                </c:manualLayout>
              </c:layout>
              <c:showLegendKey val="0"/>
              <c:showVal val="1"/>
              <c:showCatName val="0"/>
              <c:showSerName val="0"/>
              <c:showPercent val="0"/>
              <c:showBubbleSize val="0"/>
            </c:dLbl>
            <c:dLbl>
              <c:idx val="3"/>
              <c:layout>
                <c:manualLayout>
                  <c:x val="-2.0488042423618962E-6"/>
                  <c:y val="0.28815876229119625"/>
                </c:manualLayout>
              </c:layout>
              <c:showLegendKey val="0"/>
              <c:showVal val="1"/>
              <c:showCatName val="0"/>
              <c:showSerName val="0"/>
              <c:showPercent val="0"/>
              <c:showBubbleSize val="0"/>
            </c:dLbl>
            <c:dLbl>
              <c:idx val="4"/>
              <c:layout>
                <c:manualLayout>
                  <c:x val="-9.1619055297597008E-6"/>
                  <c:y val="0.61191374579839108"/>
                </c:manualLayout>
              </c:layout>
              <c:showLegendKey val="0"/>
              <c:showVal val="1"/>
              <c:showCatName val="0"/>
              <c:showSerName val="0"/>
              <c:showPercent val="0"/>
              <c:showBubbleSize val="0"/>
            </c:dLbl>
            <c:dLbl>
              <c:idx val="5"/>
              <c:layout>
                <c:manualLayout>
                  <c:x val="1.3625626529728905E-3"/>
                  <c:y val="0.13364342414634683"/>
                </c:manualLayout>
              </c:layout>
              <c:showLegendKey val="0"/>
              <c:showVal val="1"/>
              <c:showCatName val="0"/>
              <c:showSerName val="0"/>
              <c:showPercent val="0"/>
              <c:showBubbleSize val="0"/>
            </c:dLbl>
            <c:dLbl>
              <c:idx val="6"/>
              <c:layout>
                <c:manualLayout>
                  <c:x val="-1.5096452312140287E-6"/>
                  <c:y val="0.20460425230794096"/>
                </c:manualLayout>
              </c:layout>
              <c:showLegendKey val="0"/>
              <c:showVal val="1"/>
              <c:showCatName val="0"/>
              <c:showSerName val="0"/>
              <c:showPercent val="0"/>
              <c:showBubbleSize val="0"/>
            </c:dLbl>
            <c:dLbl>
              <c:idx val="7"/>
              <c:layout>
                <c:manualLayout>
                  <c:x val="1.3616999985550538E-3"/>
                  <c:y val="0.32577078378828539"/>
                </c:manualLayout>
              </c:layout>
              <c:showLegendKey val="0"/>
              <c:showVal val="1"/>
              <c:showCatName val="0"/>
              <c:showSerName val="0"/>
              <c:showPercent val="0"/>
              <c:showBubbleSize val="0"/>
            </c:dLbl>
            <c:dLbl>
              <c:idx val="8"/>
              <c:layout>
                <c:manualLayout>
                  <c:x val="4.0959107074219842E-6"/>
                  <c:y val="0.19840003784404575"/>
                </c:manualLayout>
              </c:layout>
              <c:showLegendKey val="0"/>
              <c:showVal val="1"/>
              <c:showCatName val="0"/>
              <c:showSerName val="0"/>
              <c:showPercent val="0"/>
              <c:showBubbleSize val="0"/>
            </c:dLbl>
            <c:dLbl>
              <c:idx val="9"/>
              <c:layout>
                <c:manualLayout>
                  <c:x val="1.3938338756194668E-3"/>
                  <c:y val="0.39582670131904402"/>
                </c:manualLayout>
              </c:layout>
              <c:showLegendKey val="0"/>
              <c:showVal val="1"/>
              <c:showCatName val="0"/>
              <c:showSerName val="0"/>
              <c:showPercent val="0"/>
              <c:showBubbleSize val="0"/>
            </c:dLbl>
            <c:dLbl>
              <c:idx val="10"/>
              <c:layout>
                <c:manualLayout>
                  <c:x val="2.7347311829230463E-3"/>
                  <c:y val="8.3333333333333332E-3"/>
                </c:manualLayout>
              </c:layout>
              <c:showLegendKey val="0"/>
              <c:showVal val="1"/>
              <c:showCatName val="0"/>
              <c:showSerName val="0"/>
              <c:showPercent val="0"/>
              <c:showBubbleSize val="0"/>
            </c:dLbl>
            <c:dLbl>
              <c:idx val="11"/>
              <c:layout>
                <c:manualLayout>
                  <c:x val="-4.1058392685700594E-3"/>
                  <c:y val="8.3449239618085033E-3"/>
                </c:manualLayout>
              </c:layout>
              <c:showLegendKey val="0"/>
              <c:showVal val="1"/>
              <c:showCatName val="0"/>
              <c:showSerName val="0"/>
              <c:showPercent val="0"/>
              <c:showBubbleSize val="0"/>
            </c:dLbl>
            <c:txPr>
              <a:bodyPr rot="-5400000" vert="horz"/>
              <a:lstStyle/>
              <a:p>
                <a:pPr>
                  <a:defRPr sz="1000" b="1">
                    <a:latin typeface="Arial" pitchFamily="34" charset="0"/>
                    <a:cs typeface="Arial" pitchFamily="34" charset="0"/>
                  </a:defRPr>
                </a:pPr>
                <a:endParaRPr lang="ru-RU"/>
              </a:p>
            </c:txPr>
            <c:showLegendKey val="0"/>
            <c:showVal val="1"/>
            <c:showCatName val="0"/>
            <c:showSerName val="0"/>
            <c:showPercent val="0"/>
            <c:showBubbleSize val="0"/>
            <c:showLeaderLines val="0"/>
          </c:dLbls>
          <c:val>
            <c:numRef>
              <c:f>'таб. к диаграмме  2021 г'!$D$4:$D$13</c:f>
              <c:numCache>
                <c:formatCode>#,##0.0</c:formatCode>
                <c:ptCount val="10"/>
                <c:pt idx="0">
                  <c:v>354682.6</c:v>
                </c:pt>
                <c:pt idx="1">
                  <c:v>485037</c:v>
                </c:pt>
                <c:pt idx="2">
                  <c:v>590183.30000000005</c:v>
                </c:pt>
                <c:pt idx="3">
                  <c:v>651859.80000000005</c:v>
                </c:pt>
                <c:pt idx="4">
                  <c:v>1310914.1000000001</c:v>
                </c:pt>
                <c:pt idx="5">
                  <c:v>290427.5</c:v>
                </c:pt>
                <c:pt idx="6">
                  <c:v>474339.3</c:v>
                </c:pt>
                <c:pt idx="7">
                  <c:v>745617.4</c:v>
                </c:pt>
                <c:pt idx="8">
                  <c:v>488955.7</c:v>
                </c:pt>
                <c:pt idx="9">
                  <c:v>903174.1</c:v>
                </c:pt>
              </c:numCache>
            </c:numRef>
          </c:val>
        </c:ser>
        <c:dLbls>
          <c:showLegendKey val="0"/>
          <c:showVal val="0"/>
          <c:showCatName val="0"/>
          <c:showSerName val="0"/>
          <c:showPercent val="0"/>
          <c:showBubbleSize val="0"/>
        </c:dLbls>
        <c:gapWidth val="150"/>
        <c:axId val="336501760"/>
        <c:axId val="74100672"/>
      </c:barChart>
      <c:lineChart>
        <c:grouping val="standard"/>
        <c:varyColors val="0"/>
        <c:ser>
          <c:idx val="0"/>
          <c:order val="0"/>
          <c:tx>
            <c:strRef>
              <c:f>'таб. к диаграмме  2021 г'!$C$3</c:f>
              <c:strCache>
                <c:ptCount val="1"/>
                <c:pt idx="0">
                  <c:v>доходы на душу населения, тыс.руб.</c:v>
                </c:pt>
              </c:strCache>
            </c:strRef>
          </c:tx>
          <c:spPr>
            <a:ln>
              <a:solidFill>
                <a:srgbClr val="0000FF"/>
              </a:solidFill>
            </a:ln>
          </c:spPr>
          <c:marker>
            <c:spPr>
              <a:solidFill>
                <a:srgbClr val="0000FF"/>
              </a:solidFill>
            </c:spPr>
          </c:marker>
          <c:dPt>
            <c:idx val="5"/>
            <c:marker>
              <c:spPr>
                <a:solidFill>
                  <a:srgbClr val="00FF00"/>
                </a:solidFill>
              </c:spPr>
            </c:marker>
            <c:bubble3D val="0"/>
          </c:dPt>
          <c:dPt>
            <c:idx val="7"/>
            <c:bubble3D val="0"/>
          </c:dPt>
          <c:dLbls>
            <c:dLbl>
              <c:idx val="0"/>
              <c:layout>
                <c:manualLayout>
                  <c:x val="-3.0112893427026229E-2"/>
                  <c:y val="1.8773979967456726E-2"/>
                </c:manualLayout>
              </c:layout>
              <c:showLegendKey val="0"/>
              <c:showVal val="1"/>
              <c:showCatName val="0"/>
              <c:showSerName val="0"/>
              <c:showPercent val="0"/>
              <c:showBubbleSize val="0"/>
            </c:dLbl>
            <c:dLbl>
              <c:idx val="1"/>
              <c:layout>
                <c:manualLayout>
                  <c:x val="-3.1499179076489629E-2"/>
                  <c:y val="-3.5412574529057175E-2"/>
                </c:manualLayout>
              </c:layout>
              <c:showLegendKey val="0"/>
              <c:showVal val="1"/>
              <c:showCatName val="0"/>
              <c:showSerName val="0"/>
              <c:showPercent val="0"/>
              <c:showBubbleSize val="0"/>
            </c:dLbl>
            <c:dLbl>
              <c:idx val="2"/>
              <c:layout>
                <c:manualLayout>
                  <c:x val="-4.9306465308821969E-2"/>
                  <c:y val="1.8767295911529029E-2"/>
                </c:manualLayout>
              </c:layout>
              <c:showLegendKey val="0"/>
              <c:showVal val="1"/>
              <c:showCatName val="0"/>
              <c:showSerName val="0"/>
              <c:showPercent val="0"/>
              <c:showBubbleSize val="0"/>
            </c:dLbl>
            <c:dLbl>
              <c:idx val="3"/>
              <c:layout>
                <c:manualLayout>
                  <c:x val="-3.8295471668908995E-2"/>
                  <c:y val="2.5017969351579145E-2"/>
                </c:manualLayout>
              </c:layout>
              <c:showLegendKey val="0"/>
              <c:showVal val="1"/>
              <c:showCatName val="0"/>
              <c:showSerName val="0"/>
              <c:showPercent val="0"/>
              <c:showBubbleSize val="0"/>
            </c:dLbl>
            <c:dLbl>
              <c:idx val="4"/>
              <c:layout>
                <c:manualLayout>
                  <c:x val="-3.421583681719282E-2"/>
                  <c:y val="-2.7086744334562388E-2"/>
                </c:manualLayout>
              </c:layout>
              <c:showLegendKey val="0"/>
              <c:showVal val="1"/>
              <c:showCatName val="0"/>
              <c:showSerName val="0"/>
              <c:showPercent val="0"/>
              <c:showBubbleSize val="0"/>
            </c:dLbl>
            <c:dLbl>
              <c:idx val="5"/>
              <c:layout>
                <c:manualLayout>
                  <c:x val="-3.1487313563306502E-2"/>
                  <c:y val="-2.2990257786281009E-2"/>
                </c:manualLayout>
              </c:layout>
              <c:showLegendKey val="0"/>
              <c:showVal val="1"/>
              <c:showCatName val="0"/>
              <c:showSerName val="0"/>
              <c:showPercent val="0"/>
              <c:showBubbleSize val="0"/>
            </c:dLbl>
            <c:dLbl>
              <c:idx val="6"/>
              <c:layout>
                <c:manualLayout>
                  <c:x val="-3.8335137330496663E-2"/>
                  <c:y val="2.298434465413433E-2"/>
                </c:manualLayout>
              </c:layout>
              <c:showLegendKey val="0"/>
              <c:showVal val="1"/>
              <c:showCatName val="0"/>
              <c:showSerName val="0"/>
              <c:showPercent val="0"/>
              <c:showBubbleSize val="0"/>
            </c:dLbl>
            <c:dLbl>
              <c:idx val="7"/>
              <c:layout>
                <c:manualLayout>
                  <c:x val="-3.5585465221979314E-2"/>
                  <c:y val="3.9695500611541527E-2"/>
                </c:manualLayout>
              </c:layout>
              <c:showLegendKey val="0"/>
              <c:showVal val="1"/>
              <c:showCatName val="0"/>
              <c:showSerName val="0"/>
              <c:showPercent val="0"/>
              <c:showBubbleSize val="0"/>
            </c:dLbl>
            <c:dLbl>
              <c:idx val="8"/>
              <c:layout>
                <c:manualLayout>
                  <c:x val="-3.6914826399136152E-2"/>
                  <c:y val="-2.2980074058695062E-2"/>
                </c:manualLayout>
              </c:layout>
              <c:showLegendKey val="0"/>
              <c:showVal val="1"/>
              <c:showCatName val="0"/>
              <c:showSerName val="0"/>
              <c:showPercent val="0"/>
              <c:showBubbleSize val="0"/>
            </c:dLbl>
            <c:dLbl>
              <c:idx val="9"/>
              <c:layout>
                <c:manualLayout>
                  <c:x val="-3.558559558745384E-2"/>
                  <c:y val="2.5034394718653173E-2"/>
                </c:manualLayout>
              </c:layout>
              <c:showLegendKey val="0"/>
              <c:showVal val="1"/>
              <c:showCatName val="0"/>
              <c:showSerName val="0"/>
              <c:showPercent val="0"/>
              <c:showBubbleSize val="0"/>
            </c:dLbl>
            <c:dLbl>
              <c:idx val="10"/>
              <c:layout>
                <c:manualLayout>
                  <c:x val="-3.1478101059037117E-2"/>
                  <c:y val="-1.6689847923617007E-2"/>
                </c:manualLayout>
              </c:layout>
              <c:showLegendKey val="0"/>
              <c:showVal val="1"/>
              <c:showCatName val="0"/>
              <c:showSerName val="0"/>
              <c:showPercent val="0"/>
              <c:showBubbleSize val="0"/>
            </c:dLbl>
            <c:dLbl>
              <c:idx val="11"/>
              <c:layout>
                <c:manualLayout>
                  <c:x val="-6.4322277087916116E-2"/>
                  <c:y val="1.2514435695538059E-2"/>
                </c:manualLayout>
              </c:layout>
              <c:showLegendKey val="0"/>
              <c:showVal val="1"/>
              <c:showCatName val="0"/>
              <c:showSerName val="0"/>
              <c:showPercent val="0"/>
              <c:showBubbleSize val="0"/>
            </c:dLbl>
            <c:txPr>
              <a:bodyPr/>
              <a:lstStyle/>
              <a:p>
                <a:pPr>
                  <a:defRPr sz="900" b="1"/>
                </a:pPr>
                <a:endParaRPr lang="ru-RU"/>
              </a:p>
            </c:txPr>
            <c:showLegendKey val="0"/>
            <c:showVal val="1"/>
            <c:showCatName val="0"/>
            <c:showSerName val="0"/>
            <c:showPercent val="0"/>
            <c:showBubbleSize val="0"/>
            <c:showLeaderLines val="0"/>
          </c:dLbls>
          <c:cat>
            <c:strRef>
              <c:f>'таб. к диаграмме  2021 г'!$C$3</c:f>
              <c:strCache>
                <c:ptCount val="1"/>
                <c:pt idx="0">
                  <c:v>доходы на душу населения, тыс.руб.</c:v>
                </c:pt>
              </c:strCache>
            </c:strRef>
          </c:cat>
          <c:val>
            <c:numRef>
              <c:f>'таб. к диаграмме  2021 г'!$C$4:$C$13</c:f>
              <c:numCache>
                <c:formatCode>#,##0.0</c:formatCode>
                <c:ptCount val="10"/>
                <c:pt idx="0">
                  <c:v>30395.29</c:v>
                </c:pt>
                <c:pt idx="1">
                  <c:v>34502.559999999998</c:v>
                </c:pt>
                <c:pt idx="2">
                  <c:v>30992.14</c:v>
                </c:pt>
                <c:pt idx="3">
                  <c:v>31074.98</c:v>
                </c:pt>
                <c:pt idx="4">
                  <c:v>28365.55</c:v>
                </c:pt>
                <c:pt idx="5">
                  <c:v>39199.279999999999</c:v>
                </c:pt>
                <c:pt idx="6">
                  <c:v>26199.35</c:v>
                </c:pt>
                <c:pt idx="7">
                  <c:v>26730.39</c:v>
                </c:pt>
                <c:pt idx="8">
                  <c:v>43140.61</c:v>
                </c:pt>
                <c:pt idx="9">
                  <c:v>26213.91</c:v>
                </c:pt>
              </c:numCache>
            </c:numRef>
          </c:val>
          <c:smooth val="0"/>
        </c:ser>
        <c:dLbls>
          <c:showLegendKey val="0"/>
          <c:showVal val="0"/>
          <c:showCatName val="0"/>
          <c:showSerName val="0"/>
          <c:showPercent val="0"/>
          <c:showBubbleSize val="0"/>
        </c:dLbls>
        <c:marker val="1"/>
        <c:smooth val="0"/>
        <c:axId val="337975808"/>
        <c:axId val="74101248"/>
      </c:lineChart>
      <c:catAx>
        <c:axId val="336501760"/>
        <c:scaling>
          <c:orientation val="minMax"/>
        </c:scaling>
        <c:delete val="0"/>
        <c:axPos val="b"/>
        <c:majorTickMark val="out"/>
        <c:minorTickMark val="none"/>
        <c:tickLblPos val="nextTo"/>
        <c:txPr>
          <a:bodyPr/>
          <a:lstStyle/>
          <a:p>
            <a:pPr>
              <a:defRPr sz="1200" b="1"/>
            </a:pPr>
            <a:endParaRPr lang="ru-RU"/>
          </a:p>
        </c:txPr>
        <c:crossAx val="74100672"/>
        <c:crosses val="autoZero"/>
        <c:auto val="1"/>
        <c:lblAlgn val="ctr"/>
        <c:lblOffset val="100"/>
        <c:noMultiLvlLbl val="0"/>
      </c:catAx>
      <c:valAx>
        <c:axId val="74100672"/>
        <c:scaling>
          <c:orientation val="minMax"/>
        </c:scaling>
        <c:delete val="0"/>
        <c:axPos val="l"/>
        <c:majorGridlines/>
        <c:numFmt formatCode="#,##0.0" sourceLinked="1"/>
        <c:majorTickMark val="out"/>
        <c:minorTickMark val="none"/>
        <c:tickLblPos val="nextTo"/>
        <c:txPr>
          <a:bodyPr/>
          <a:lstStyle/>
          <a:p>
            <a:pPr>
              <a:defRPr b="1"/>
            </a:pPr>
            <a:endParaRPr lang="ru-RU"/>
          </a:p>
        </c:txPr>
        <c:crossAx val="336501760"/>
        <c:crosses val="autoZero"/>
        <c:crossBetween val="between"/>
      </c:valAx>
      <c:valAx>
        <c:axId val="74101248"/>
        <c:scaling>
          <c:orientation val="minMax"/>
          <c:max val="55000"/>
        </c:scaling>
        <c:delete val="0"/>
        <c:axPos val="r"/>
        <c:minorGridlines>
          <c:spPr>
            <a:ln>
              <a:noFill/>
            </a:ln>
          </c:spPr>
        </c:minorGridlines>
        <c:numFmt formatCode="#,##0.0" sourceLinked="1"/>
        <c:majorTickMark val="out"/>
        <c:minorTickMark val="none"/>
        <c:tickLblPos val="nextTo"/>
        <c:spPr>
          <a:noFill/>
          <a:ln>
            <a:noFill/>
          </a:ln>
          <a:effectLst>
            <a:glow rad="127000">
              <a:schemeClr val="bg1"/>
            </a:glow>
          </a:effectLst>
        </c:spPr>
        <c:txPr>
          <a:bodyPr/>
          <a:lstStyle/>
          <a:p>
            <a:pPr>
              <a:defRPr>
                <a:solidFill>
                  <a:schemeClr val="bg1"/>
                </a:solidFill>
              </a:defRPr>
            </a:pPr>
            <a:endParaRPr lang="ru-RU"/>
          </a:p>
        </c:txPr>
        <c:crossAx val="337975808"/>
        <c:crosses val="max"/>
        <c:crossBetween val="between"/>
        <c:majorUnit val="5000"/>
        <c:minorUnit val="5000"/>
      </c:valAx>
      <c:catAx>
        <c:axId val="337975808"/>
        <c:scaling>
          <c:orientation val="minMax"/>
        </c:scaling>
        <c:delete val="1"/>
        <c:axPos val="b"/>
        <c:majorTickMark val="out"/>
        <c:minorTickMark val="none"/>
        <c:tickLblPos val="nextTo"/>
        <c:crossAx val="74101248"/>
        <c:crosses val="autoZero"/>
        <c:auto val="1"/>
        <c:lblAlgn val="ctr"/>
        <c:lblOffset val="100"/>
        <c:noMultiLvlLbl val="0"/>
      </c:catAx>
    </c:plotArea>
    <c:legend>
      <c:legendPos val="b"/>
      <c:layout>
        <c:manualLayout>
          <c:xMode val="edge"/>
          <c:yMode val="edge"/>
          <c:x val="2.8716507752586072E-2"/>
          <c:y val="0.95392421259842519"/>
          <c:w val="0.88497289978297644"/>
          <c:h val="3.9808398950131232E-2"/>
        </c:manualLayout>
      </c:layout>
      <c:overlay val="0"/>
      <c:txPr>
        <a:bodyPr/>
        <a:lstStyle/>
        <a:p>
          <a:pPr>
            <a:defRPr sz="1200" b="1">
              <a:latin typeface="Arial" pitchFamily="34" charset="0"/>
              <a:cs typeface="Arial" pitchFamily="34" charset="0"/>
            </a:defRPr>
          </a:pPr>
          <a:endParaRPr lang="ru-RU"/>
        </a:p>
      </c:txPr>
    </c:legend>
    <c:plotVisOnly val="1"/>
    <c:dispBlanksAs val="gap"/>
    <c:showDLblsOverMax val="0"/>
  </c:chart>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9992597180331956E-2"/>
          <c:y val="0.17082069675093101"/>
          <c:w val="0.69635246217049207"/>
          <c:h val="0.73135704411722191"/>
        </c:manualLayout>
      </c:layout>
      <c:barChart>
        <c:barDir val="col"/>
        <c:grouping val="clustered"/>
        <c:varyColors val="0"/>
        <c:ser>
          <c:idx val="1"/>
          <c:order val="1"/>
          <c:tx>
            <c:strRef>
              <c:f>'таб. к диаграмме 2021 расх'!$D$3</c:f>
              <c:strCache>
                <c:ptCount val="1"/>
                <c:pt idx="0">
                  <c:v>расходы, тыс.руб</c:v>
                </c:pt>
              </c:strCache>
            </c:strRef>
          </c:tx>
          <c:spPr>
            <a:solidFill>
              <a:srgbClr val="FF9900"/>
            </a:solidFill>
          </c:spPr>
          <c:invertIfNegative val="0"/>
          <c:dPt>
            <c:idx val="5"/>
            <c:invertIfNegative val="0"/>
            <c:bubble3D val="0"/>
            <c:spPr>
              <a:solidFill>
                <a:srgbClr val="00FF00"/>
              </a:solidFill>
            </c:spPr>
          </c:dPt>
          <c:dPt>
            <c:idx val="7"/>
            <c:invertIfNegative val="0"/>
            <c:bubble3D val="0"/>
          </c:dPt>
          <c:dLbls>
            <c:dLbl>
              <c:idx val="0"/>
              <c:layout>
                <c:manualLayout>
                  <c:x val="-1.3695717201178128E-3"/>
                  <c:y val="0.15693160886178373"/>
                </c:manualLayout>
              </c:layout>
              <c:showLegendKey val="0"/>
              <c:showVal val="1"/>
              <c:showCatName val="0"/>
              <c:showSerName val="0"/>
              <c:showPercent val="0"/>
              <c:showBubbleSize val="0"/>
            </c:dLbl>
            <c:dLbl>
              <c:idx val="1"/>
              <c:layout>
                <c:manualLayout>
                  <c:x val="-1.3728066741846999E-3"/>
                  <c:y val="0.18791539405909499"/>
                </c:manualLayout>
              </c:layout>
              <c:showLegendKey val="0"/>
              <c:showVal val="1"/>
              <c:showCatName val="0"/>
              <c:showSerName val="0"/>
              <c:showPercent val="0"/>
              <c:showBubbleSize val="0"/>
            </c:dLbl>
            <c:dLbl>
              <c:idx val="2"/>
              <c:layout>
                <c:manualLayout>
                  <c:x val="-1.372267515173552E-3"/>
                  <c:y val="0.21310062231701143"/>
                </c:manualLayout>
              </c:layout>
              <c:showLegendKey val="0"/>
              <c:showVal val="1"/>
              <c:showCatName val="0"/>
              <c:showSerName val="0"/>
              <c:showPercent val="0"/>
              <c:showBubbleSize val="0"/>
            </c:dLbl>
            <c:dLbl>
              <c:idx val="3"/>
              <c:layout>
                <c:manualLayout>
                  <c:x val="-2.0488042423618962E-6"/>
                  <c:y val="0.26103756077224732"/>
                </c:manualLayout>
              </c:layout>
              <c:showLegendKey val="0"/>
              <c:showVal val="1"/>
              <c:showCatName val="0"/>
              <c:showSerName val="0"/>
              <c:showPercent val="0"/>
              <c:showBubbleSize val="0"/>
            </c:dLbl>
            <c:dLbl>
              <c:idx val="4"/>
              <c:layout>
                <c:manualLayout>
                  <c:x val="1.3597345677402192E-3"/>
                  <c:y val="0.66406428625866931"/>
                </c:manualLayout>
              </c:layout>
              <c:showLegendKey val="0"/>
              <c:showVal val="1"/>
              <c:showCatName val="0"/>
              <c:showSerName val="0"/>
              <c:showPercent val="0"/>
              <c:showBubbleSize val="0"/>
            </c:dLbl>
            <c:dLbl>
              <c:idx val="5"/>
              <c:layout>
                <c:manualLayout>
                  <c:x val="-1.3757176125858731E-3"/>
                  <c:y val="0.12529824163850409"/>
                </c:manualLayout>
              </c:layout>
              <c:showLegendKey val="0"/>
              <c:showVal val="1"/>
              <c:showCatName val="0"/>
              <c:showSerName val="0"/>
              <c:showPercent val="0"/>
              <c:showBubbleSize val="0"/>
            </c:dLbl>
            <c:dLbl>
              <c:idx val="6"/>
              <c:layout>
                <c:manualLayout>
                  <c:x val="-1.5090197343133627E-6"/>
                  <c:y val="0.18582773337818553"/>
                </c:manualLayout>
              </c:layout>
              <c:showLegendKey val="0"/>
              <c:showVal val="1"/>
              <c:showCatName val="0"/>
              <c:showSerName val="0"/>
              <c:showPercent val="0"/>
              <c:showBubbleSize val="0"/>
            </c:dLbl>
            <c:dLbl>
              <c:idx val="7"/>
              <c:layout>
                <c:manualLayout>
                  <c:x val="1.3616999985550538E-3"/>
                  <c:y val="0.31533778347651914"/>
                </c:manualLayout>
              </c:layout>
              <c:showLegendKey val="0"/>
              <c:showVal val="1"/>
              <c:showCatName val="0"/>
              <c:showSerName val="0"/>
              <c:showPercent val="0"/>
              <c:showBubbleSize val="0"/>
            </c:dLbl>
            <c:dLbl>
              <c:idx val="8"/>
              <c:layout>
                <c:manualLayout>
                  <c:x val="2.7430253851158902E-3"/>
                  <c:y val="0.19002367649633847"/>
                </c:manualLayout>
              </c:layout>
              <c:showLegendKey val="0"/>
              <c:showVal val="1"/>
              <c:showCatName val="0"/>
              <c:showSerName val="0"/>
              <c:showPercent val="0"/>
              <c:showBubbleSize val="0"/>
            </c:dLbl>
            <c:dLbl>
              <c:idx val="9"/>
              <c:layout>
                <c:manualLayout>
                  <c:x val="1.3935103802128785E-3"/>
                  <c:y val="0.36645480358232257"/>
                </c:manualLayout>
              </c:layout>
              <c:showLegendKey val="0"/>
              <c:showVal val="1"/>
              <c:showCatName val="0"/>
              <c:showSerName val="0"/>
              <c:showPercent val="0"/>
              <c:showBubbleSize val="0"/>
            </c:dLbl>
            <c:dLbl>
              <c:idx val="10"/>
              <c:layout>
                <c:manualLayout>
                  <c:x val="2.7347311829230463E-3"/>
                  <c:y val="8.3333333333333332E-3"/>
                </c:manualLayout>
              </c:layout>
              <c:showLegendKey val="0"/>
              <c:showVal val="1"/>
              <c:showCatName val="0"/>
              <c:showSerName val="0"/>
              <c:showPercent val="0"/>
              <c:showBubbleSize val="0"/>
            </c:dLbl>
            <c:dLbl>
              <c:idx val="11"/>
              <c:layout>
                <c:manualLayout>
                  <c:x val="-4.1058392685700594E-3"/>
                  <c:y val="8.3449239618085033E-3"/>
                </c:manualLayout>
              </c:layout>
              <c:showLegendKey val="0"/>
              <c:showVal val="1"/>
              <c:showCatName val="0"/>
              <c:showSerName val="0"/>
              <c:showPercent val="0"/>
              <c:showBubbleSize val="0"/>
            </c:dLbl>
            <c:txPr>
              <a:bodyPr rot="-5400000" vert="horz"/>
              <a:lstStyle/>
              <a:p>
                <a:pPr>
                  <a:defRPr sz="1000" b="1">
                    <a:latin typeface="Arial" pitchFamily="34" charset="0"/>
                    <a:cs typeface="Arial" pitchFamily="34" charset="0"/>
                  </a:defRPr>
                </a:pPr>
                <a:endParaRPr lang="ru-RU"/>
              </a:p>
            </c:txPr>
            <c:showLegendKey val="0"/>
            <c:showVal val="1"/>
            <c:showCatName val="0"/>
            <c:showSerName val="0"/>
            <c:showPercent val="0"/>
            <c:showBubbleSize val="0"/>
            <c:showLeaderLines val="0"/>
          </c:dLbls>
          <c:val>
            <c:numRef>
              <c:f>'таб. к диаграмме 2021 расх'!$D$4:$D$13</c:f>
              <c:numCache>
                <c:formatCode>#,##0.0</c:formatCode>
                <c:ptCount val="10"/>
                <c:pt idx="0">
                  <c:v>352940.7</c:v>
                </c:pt>
                <c:pt idx="1">
                  <c:v>445047.6</c:v>
                </c:pt>
                <c:pt idx="2">
                  <c:v>519905.9</c:v>
                </c:pt>
                <c:pt idx="3">
                  <c:v>615631.1</c:v>
                </c:pt>
                <c:pt idx="4">
                  <c:v>1506593.8</c:v>
                </c:pt>
                <c:pt idx="5">
                  <c:v>280560.8</c:v>
                </c:pt>
                <c:pt idx="6">
                  <c:v>484392</c:v>
                </c:pt>
                <c:pt idx="7">
                  <c:v>749962.6</c:v>
                </c:pt>
                <c:pt idx="8">
                  <c:v>470102.1</c:v>
                </c:pt>
                <c:pt idx="9">
                  <c:v>870532.1</c:v>
                </c:pt>
              </c:numCache>
            </c:numRef>
          </c:val>
        </c:ser>
        <c:dLbls>
          <c:showLegendKey val="0"/>
          <c:showVal val="0"/>
          <c:showCatName val="0"/>
          <c:showSerName val="0"/>
          <c:showPercent val="0"/>
          <c:showBubbleSize val="0"/>
        </c:dLbls>
        <c:gapWidth val="150"/>
        <c:axId val="339204608"/>
        <c:axId val="74104128"/>
      </c:barChart>
      <c:lineChart>
        <c:grouping val="standard"/>
        <c:varyColors val="0"/>
        <c:ser>
          <c:idx val="0"/>
          <c:order val="0"/>
          <c:tx>
            <c:strRef>
              <c:f>'таб. к диаграмме 2021 расх'!$C$3</c:f>
              <c:strCache>
                <c:ptCount val="1"/>
                <c:pt idx="0">
                  <c:v>расходы на душу населения, тыс.руб.</c:v>
                </c:pt>
              </c:strCache>
            </c:strRef>
          </c:tx>
          <c:spPr>
            <a:ln>
              <a:solidFill>
                <a:srgbClr val="0000FF"/>
              </a:solidFill>
            </a:ln>
          </c:spPr>
          <c:marker>
            <c:spPr>
              <a:solidFill>
                <a:srgbClr val="0000FF"/>
              </a:solidFill>
            </c:spPr>
          </c:marker>
          <c:dPt>
            <c:idx val="5"/>
            <c:marker>
              <c:spPr>
                <a:solidFill>
                  <a:srgbClr val="00FF00"/>
                </a:solidFill>
              </c:spPr>
            </c:marker>
            <c:bubble3D val="0"/>
          </c:dPt>
          <c:dPt>
            <c:idx val="7"/>
            <c:bubble3D val="0"/>
          </c:dPt>
          <c:dLbls>
            <c:dLbl>
              <c:idx val="0"/>
              <c:layout>
                <c:manualLayout>
                  <c:x val="-3.559074898028855E-2"/>
                  <c:y val="-1.6689843811341001E-2"/>
                </c:manualLayout>
              </c:layout>
              <c:showLegendKey val="0"/>
              <c:showVal val="1"/>
              <c:showCatName val="0"/>
              <c:showSerName val="0"/>
              <c:showPercent val="0"/>
              <c:showBubbleSize val="0"/>
            </c:dLbl>
            <c:dLbl>
              <c:idx val="1"/>
              <c:layout>
                <c:manualLayout>
                  <c:x val="-3.1496483281433889E-2"/>
                  <c:y val="-2.4981381081865092E-2"/>
                </c:manualLayout>
              </c:layout>
              <c:showLegendKey val="0"/>
              <c:showVal val="1"/>
              <c:showCatName val="0"/>
              <c:showSerName val="0"/>
              <c:showPercent val="0"/>
              <c:showBubbleSize val="0"/>
            </c:dLbl>
            <c:dLbl>
              <c:idx val="2"/>
              <c:layout>
                <c:manualLayout>
                  <c:x val="-2.6039762761408552E-2"/>
                  <c:y val="-3.129735833114046E-2"/>
                </c:manualLayout>
              </c:layout>
              <c:showLegendKey val="0"/>
              <c:showVal val="1"/>
              <c:showCatName val="0"/>
              <c:showSerName val="0"/>
              <c:showPercent val="0"/>
              <c:showBubbleSize val="0"/>
            </c:dLbl>
            <c:dLbl>
              <c:idx val="3"/>
              <c:layout>
                <c:manualLayout>
                  <c:x val="-3.418882771950188E-2"/>
                  <c:y val="-3.1307213956090561E-2"/>
                </c:manualLayout>
              </c:layout>
              <c:showLegendKey val="0"/>
              <c:showVal val="1"/>
              <c:showCatName val="0"/>
              <c:showSerName val="0"/>
              <c:showPercent val="0"/>
              <c:showBubbleSize val="0"/>
            </c:dLbl>
            <c:dLbl>
              <c:idx val="4"/>
              <c:layout>
                <c:manualLayout>
                  <c:x val="-3.6953629763732732E-2"/>
                  <c:y val="-3.3344973443466513E-2"/>
                </c:manualLayout>
              </c:layout>
              <c:showLegendKey val="0"/>
              <c:showVal val="1"/>
              <c:showCatName val="0"/>
              <c:showSerName val="0"/>
              <c:showPercent val="0"/>
              <c:showBubbleSize val="0"/>
            </c:dLbl>
            <c:dLbl>
              <c:idx val="5"/>
              <c:layout>
                <c:manualLayout>
                  <c:x val="-3.2856210036576482E-2"/>
                  <c:y val="-2.2990257786281009E-2"/>
                </c:manualLayout>
              </c:layout>
              <c:showLegendKey val="0"/>
              <c:showVal val="1"/>
              <c:showCatName val="0"/>
              <c:showSerName val="0"/>
              <c:showPercent val="0"/>
              <c:showBubbleSize val="0"/>
            </c:dLbl>
            <c:dLbl>
              <c:idx val="6"/>
              <c:layout>
                <c:manualLayout>
                  <c:x val="-3.422844791068673E-2"/>
                  <c:y val="2.5070037765203976E-2"/>
                </c:manualLayout>
              </c:layout>
              <c:showLegendKey val="0"/>
              <c:showVal val="1"/>
              <c:showCatName val="0"/>
              <c:showSerName val="0"/>
              <c:showPercent val="0"/>
              <c:showBubbleSize val="0"/>
            </c:dLbl>
            <c:dLbl>
              <c:idx val="7"/>
              <c:layout>
                <c:manualLayout>
                  <c:x val="-2.8747257087165076E-2"/>
                  <c:y val="2.3004055094623256E-2"/>
                </c:manualLayout>
              </c:layout>
              <c:showLegendKey val="0"/>
              <c:showVal val="1"/>
              <c:showCatName val="0"/>
              <c:showSerName val="0"/>
              <c:showPercent val="0"/>
              <c:showBubbleSize val="0"/>
            </c:dLbl>
            <c:dLbl>
              <c:idx val="8"/>
              <c:layout>
                <c:manualLayout>
                  <c:x val="-3.8283722872406133E-2"/>
                  <c:y val="-2.0894052440283934E-2"/>
                </c:manualLayout>
              </c:layout>
              <c:showLegendKey val="0"/>
              <c:showVal val="1"/>
              <c:showCatName val="0"/>
              <c:showSerName val="0"/>
              <c:showPercent val="0"/>
              <c:showBubbleSize val="0"/>
            </c:dLbl>
            <c:dLbl>
              <c:idx val="9"/>
              <c:layout>
                <c:manualLayout>
                  <c:x val="-2.7372261790467062E-2"/>
                  <c:y val="2.0862309904521256E-2"/>
                </c:manualLayout>
              </c:layout>
              <c:showLegendKey val="0"/>
              <c:showVal val="1"/>
              <c:showCatName val="0"/>
              <c:showSerName val="0"/>
              <c:showPercent val="0"/>
              <c:showBubbleSize val="0"/>
            </c:dLbl>
            <c:dLbl>
              <c:idx val="10"/>
              <c:layout>
                <c:manualLayout>
                  <c:x val="-3.1478101059037117E-2"/>
                  <c:y val="-1.6689847923617007E-2"/>
                </c:manualLayout>
              </c:layout>
              <c:showLegendKey val="0"/>
              <c:showVal val="1"/>
              <c:showCatName val="0"/>
              <c:showSerName val="0"/>
              <c:showPercent val="0"/>
              <c:showBubbleSize val="0"/>
            </c:dLbl>
            <c:dLbl>
              <c:idx val="11"/>
              <c:layout>
                <c:manualLayout>
                  <c:x val="-6.4322277087916116E-2"/>
                  <c:y val="1.2514435695538059E-2"/>
                </c:manualLayout>
              </c:layout>
              <c:showLegendKey val="0"/>
              <c:showVal val="1"/>
              <c:showCatName val="0"/>
              <c:showSerName val="0"/>
              <c:showPercent val="0"/>
              <c:showBubbleSize val="0"/>
            </c:dLbl>
            <c:txPr>
              <a:bodyPr/>
              <a:lstStyle/>
              <a:p>
                <a:pPr>
                  <a:defRPr sz="900" b="1"/>
                </a:pPr>
                <a:endParaRPr lang="ru-RU"/>
              </a:p>
            </c:txPr>
            <c:showLegendKey val="0"/>
            <c:showVal val="1"/>
            <c:showCatName val="0"/>
            <c:showSerName val="0"/>
            <c:showPercent val="0"/>
            <c:showBubbleSize val="0"/>
            <c:showLeaderLines val="0"/>
          </c:dLbls>
          <c:cat>
            <c:strRef>
              <c:f>'таб. к диаграмме 2021 расх'!$C$3</c:f>
              <c:strCache>
                <c:ptCount val="1"/>
                <c:pt idx="0">
                  <c:v>расходы на душу населения, тыс.руб.</c:v>
                </c:pt>
              </c:strCache>
            </c:strRef>
          </c:cat>
          <c:val>
            <c:numRef>
              <c:f>'таб. к диаграмме 2021 расх'!$C$4:$C$13</c:f>
              <c:numCache>
                <c:formatCode>#,##0.0</c:formatCode>
                <c:ptCount val="10"/>
                <c:pt idx="0">
                  <c:v>30246.01</c:v>
                </c:pt>
                <c:pt idx="1">
                  <c:v>31657.96</c:v>
                </c:pt>
                <c:pt idx="2">
                  <c:v>27301.68</c:v>
                </c:pt>
                <c:pt idx="3">
                  <c:v>29347.91</c:v>
                </c:pt>
                <c:pt idx="4">
                  <c:v>32599.67</c:v>
                </c:pt>
                <c:pt idx="5">
                  <c:v>37867.57</c:v>
                </c:pt>
                <c:pt idx="6">
                  <c:v>26754.6</c:v>
                </c:pt>
                <c:pt idx="7">
                  <c:v>26886.16</c:v>
                </c:pt>
                <c:pt idx="8">
                  <c:v>41477.160000000003</c:v>
                </c:pt>
                <c:pt idx="9">
                  <c:v>25266.5</c:v>
                </c:pt>
              </c:numCache>
            </c:numRef>
          </c:val>
          <c:smooth val="0"/>
        </c:ser>
        <c:dLbls>
          <c:showLegendKey val="0"/>
          <c:showVal val="0"/>
          <c:showCatName val="0"/>
          <c:showSerName val="0"/>
          <c:showPercent val="0"/>
          <c:showBubbleSize val="0"/>
        </c:dLbls>
        <c:marker val="1"/>
        <c:smooth val="0"/>
        <c:axId val="338818048"/>
        <c:axId val="75292672"/>
      </c:lineChart>
      <c:catAx>
        <c:axId val="339204608"/>
        <c:scaling>
          <c:orientation val="minMax"/>
        </c:scaling>
        <c:delete val="0"/>
        <c:axPos val="b"/>
        <c:majorTickMark val="out"/>
        <c:minorTickMark val="none"/>
        <c:tickLblPos val="nextTo"/>
        <c:txPr>
          <a:bodyPr/>
          <a:lstStyle/>
          <a:p>
            <a:pPr>
              <a:defRPr sz="1200" b="1"/>
            </a:pPr>
            <a:endParaRPr lang="ru-RU"/>
          </a:p>
        </c:txPr>
        <c:crossAx val="74104128"/>
        <c:crosses val="autoZero"/>
        <c:auto val="1"/>
        <c:lblAlgn val="ctr"/>
        <c:lblOffset val="100"/>
        <c:noMultiLvlLbl val="0"/>
      </c:catAx>
      <c:valAx>
        <c:axId val="74104128"/>
        <c:scaling>
          <c:orientation val="minMax"/>
        </c:scaling>
        <c:delete val="0"/>
        <c:axPos val="l"/>
        <c:majorGridlines/>
        <c:numFmt formatCode="#,##0.0" sourceLinked="1"/>
        <c:majorTickMark val="out"/>
        <c:minorTickMark val="none"/>
        <c:tickLblPos val="nextTo"/>
        <c:txPr>
          <a:bodyPr/>
          <a:lstStyle/>
          <a:p>
            <a:pPr>
              <a:defRPr b="1"/>
            </a:pPr>
            <a:endParaRPr lang="ru-RU"/>
          </a:p>
        </c:txPr>
        <c:crossAx val="339204608"/>
        <c:crosses val="autoZero"/>
        <c:crossBetween val="between"/>
      </c:valAx>
      <c:valAx>
        <c:axId val="75292672"/>
        <c:scaling>
          <c:orientation val="minMax"/>
          <c:max val="55000"/>
        </c:scaling>
        <c:delete val="0"/>
        <c:axPos val="r"/>
        <c:minorGridlines>
          <c:spPr>
            <a:ln>
              <a:noFill/>
            </a:ln>
          </c:spPr>
        </c:minorGridlines>
        <c:numFmt formatCode="#,##0.0" sourceLinked="1"/>
        <c:majorTickMark val="out"/>
        <c:minorTickMark val="none"/>
        <c:tickLblPos val="nextTo"/>
        <c:spPr>
          <a:noFill/>
          <a:ln>
            <a:noFill/>
          </a:ln>
          <a:effectLst>
            <a:glow rad="127000">
              <a:schemeClr val="bg1"/>
            </a:glow>
          </a:effectLst>
        </c:spPr>
        <c:txPr>
          <a:bodyPr/>
          <a:lstStyle/>
          <a:p>
            <a:pPr>
              <a:defRPr>
                <a:solidFill>
                  <a:schemeClr val="bg1"/>
                </a:solidFill>
              </a:defRPr>
            </a:pPr>
            <a:endParaRPr lang="ru-RU"/>
          </a:p>
        </c:txPr>
        <c:crossAx val="338818048"/>
        <c:crosses val="max"/>
        <c:crossBetween val="between"/>
        <c:majorUnit val="5000"/>
        <c:minorUnit val="5000"/>
      </c:valAx>
      <c:catAx>
        <c:axId val="338818048"/>
        <c:scaling>
          <c:orientation val="minMax"/>
        </c:scaling>
        <c:delete val="1"/>
        <c:axPos val="b"/>
        <c:numFmt formatCode="#,##0.0" sourceLinked="1"/>
        <c:majorTickMark val="out"/>
        <c:minorTickMark val="none"/>
        <c:tickLblPos val="nextTo"/>
        <c:crossAx val="75292672"/>
        <c:crosses val="autoZero"/>
        <c:auto val="1"/>
        <c:lblAlgn val="ctr"/>
        <c:lblOffset val="100"/>
        <c:noMultiLvlLbl val="0"/>
      </c:catAx>
    </c:plotArea>
    <c:legend>
      <c:legendPos val="b"/>
      <c:layout>
        <c:manualLayout>
          <c:xMode val="edge"/>
          <c:yMode val="edge"/>
          <c:x val="2.8716507752586072E-2"/>
          <c:y val="0.95392421259842519"/>
          <c:w val="0.88497289978297644"/>
          <c:h val="3.9808398950131232E-2"/>
        </c:manualLayout>
      </c:layout>
      <c:overlay val="0"/>
      <c:txPr>
        <a:bodyPr/>
        <a:lstStyle/>
        <a:p>
          <a:pPr>
            <a:defRPr sz="1200" b="1">
              <a:latin typeface="Arial" pitchFamily="34" charset="0"/>
              <a:cs typeface="Arial" pitchFamily="34" charset="0"/>
            </a:defRPr>
          </a:pPr>
          <a:endParaRPr lang="ru-RU"/>
        </a:p>
      </c:txPr>
    </c:legend>
    <c:plotVisOnly val="1"/>
    <c:dispBlanksAs val="gap"/>
    <c:showDLblsOverMax val="0"/>
  </c:chart>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9174200546020307E-2"/>
          <c:y val="0.14578838582677164"/>
          <c:w val="0.67992566268512056"/>
          <c:h val="0.76056135170603678"/>
        </c:manualLayout>
      </c:layout>
      <c:barChart>
        <c:barDir val="col"/>
        <c:grouping val="clustered"/>
        <c:varyColors val="0"/>
        <c:ser>
          <c:idx val="1"/>
          <c:order val="1"/>
          <c:tx>
            <c:strRef>
              <c:f>'таб. к диаграмме  2022 г'!$D$3</c:f>
              <c:strCache>
                <c:ptCount val="1"/>
                <c:pt idx="0">
                  <c:v>доходы, тыс.руб</c:v>
                </c:pt>
              </c:strCache>
            </c:strRef>
          </c:tx>
          <c:spPr>
            <a:solidFill>
              <a:srgbClr val="FF0000"/>
            </a:solidFill>
          </c:spPr>
          <c:invertIfNegative val="0"/>
          <c:dPt>
            <c:idx val="5"/>
            <c:invertIfNegative val="0"/>
            <c:bubble3D val="0"/>
            <c:spPr>
              <a:solidFill>
                <a:srgbClr val="00FF00"/>
              </a:solidFill>
            </c:spPr>
          </c:dPt>
          <c:dPt>
            <c:idx val="7"/>
            <c:invertIfNegative val="0"/>
            <c:bubble3D val="0"/>
          </c:dPt>
          <c:dLbls>
            <c:dLbl>
              <c:idx val="0"/>
              <c:layout>
                <c:manualLayout>
                  <c:x val="-1.3709735335467972E-3"/>
                  <c:y val="0.15706416701736264"/>
                </c:manualLayout>
              </c:layout>
              <c:showLegendKey val="0"/>
              <c:showVal val="1"/>
              <c:showCatName val="0"/>
              <c:showSerName val="0"/>
              <c:showPercent val="0"/>
              <c:showBubbleSize val="0"/>
            </c:dLbl>
            <c:dLbl>
              <c:idx val="1"/>
              <c:layout>
                <c:manualLayout>
                  <c:x val="1.3660940080491113E-3"/>
                  <c:y val="0.26086899390027568"/>
                </c:manualLayout>
              </c:layout>
              <c:showLegendKey val="0"/>
              <c:showVal val="1"/>
              <c:showCatName val="0"/>
              <c:showSerName val="0"/>
              <c:showPercent val="0"/>
              <c:showBubbleSize val="0"/>
            </c:dLbl>
            <c:dLbl>
              <c:idx val="2"/>
              <c:layout>
                <c:manualLayout>
                  <c:x val="-2.2644678468210431E-6"/>
                  <c:y val="0.25273551083510981"/>
                </c:manualLayout>
              </c:layout>
              <c:showLegendKey val="0"/>
              <c:showVal val="1"/>
              <c:showCatName val="0"/>
              <c:showSerName val="0"/>
              <c:showPercent val="0"/>
              <c:showBubbleSize val="0"/>
            </c:dLbl>
            <c:dLbl>
              <c:idx val="3"/>
              <c:layout>
                <c:manualLayout>
                  <c:x val="-1.3709735335467972E-3"/>
                  <c:y val="0.29440887111372177"/>
                </c:manualLayout>
              </c:layout>
              <c:showLegendKey val="0"/>
              <c:showVal val="1"/>
              <c:showCatName val="0"/>
              <c:showSerName val="0"/>
              <c:showPercent val="0"/>
              <c:showBubbleSize val="0"/>
            </c:dLbl>
            <c:dLbl>
              <c:idx val="4"/>
              <c:layout>
                <c:manualLayout>
                  <c:x val="1.3597590261149215E-3"/>
                  <c:y val="0.58270676197713034"/>
                </c:manualLayout>
              </c:layout>
              <c:showLegendKey val="0"/>
              <c:showVal val="1"/>
              <c:showCatName val="0"/>
              <c:showSerName val="0"/>
              <c:showPercent val="0"/>
              <c:showBubbleSize val="0"/>
            </c:dLbl>
            <c:dLbl>
              <c:idx val="5"/>
              <c:layout>
                <c:manualLayout>
                  <c:x val="-6.790588804410132E-6"/>
                  <c:y val="0.1169541981924212"/>
                </c:manualLayout>
              </c:layout>
              <c:showLegendKey val="0"/>
              <c:showVal val="1"/>
              <c:showCatName val="0"/>
              <c:showSerName val="0"/>
              <c:showPercent val="0"/>
              <c:showBubbleSize val="0"/>
            </c:dLbl>
            <c:dLbl>
              <c:idx val="6"/>
              <c:layout>
                <c:manualLayout>
                  <c:x val="-2.0488042423618962E-6"/>
                  <c:y val="0.24625576595124685"/>
                </c:manualLayout>
              </c:layout>
              <c:showLegendKey val="0"/>
              <c:showVal val="1"/>
              <c:showCatName val="0"/>
              <c:showSerName val="0"/>
              <c:showPercent val="0"/>
              <c:showBubbleSize val="0"/>
            </c:dLbl>
            <c:dLbl>
              <c:idx val="7"/>
              <c:layout>
                <c:manualLayout>
                  <c:x val="-1.3746398148226026E-3"/>
                  <c:y val="0.31736344292459756"/>
                </c:manualLayout>
              </c:layout>
              <c:showLegendKey val="0"/>
              <c:showVal val="1"/>
              <c:showCatName val="0"/>
              <c:showSerName val="0"/>
              <c:showPercent val="0"/>
              <c:showBubbleSize val="0"/>
            </c:dLbl>
            <c:dLbl>
              <c:idx val="8"/>
              <c:layout>
                <c:manualLayout>
                  <c:x val="1.3746091908355938E-3"/>
                  <c:y val="0.15502721354816837"/>
                </c:manualLayout>
              </c:layout>
              <c:showLegendKey val="0"/>
              <c:showVal val="1"/>
              <c:showCatName val="0"/>
              <c:showSerName val="0"/>
              <c:showPercent val="0"/>
              <c:showBubbleSize val="0"/>
            </c:dLbl>
            <c:dLbl>
              <c:idx val="9"/>
              <c:layout>
                <c:manualLayout>
                  <c:x val="2.4575464244531907E-5"/>
                  <c:y val="0.34210458885335171"/>
                </c:manualLayout>
              </c:layout>
              <c:showLegendKey val="0"/>
              <c:showVal val="1"/>
              <c:showCatName val="0"/>
              <c:showSerName val="0"/>
              <c:showPercent val="0"/>
              <c:showBubbleSize val="0"/>
            </c:dLbl>
            <c:dLbl>
              <c:idx val="10"/>
              <c:layout>
                <c:manualLayout>
                  <c:x val="2.7347311829230463E-3"/>
                  <c:y val="8.3333333333333332E-3"/>
                </c:manualLayout>
              </c:layout>
              <c:showLegendKey val="0"/>
              <c:showVal val="1"/>
              <c:showCatName val="0"/>
              <c:showSerName val="0"/>
              <c:showPercent val="0"/>
              <c:showBubbleSize val="0"/>
            </c:dLbl>
            <c:dLbl>
              <c:idx val="11"/>
              <c:layout>
                <c:manualLayout>
                  <c:x val="-4.1058392685700594E-3"/>
                  <c:y val="8.3449239618085033E-3"/>
                </c:manualLayout>
              </c:layout>
              <c:showLegendKey val="0"/>
              <c:showVal val="1"/>
              <c:showCatName val="0"/>
              <c:showSerName val="0"/>
              <c:showPercent val="0"/>
              <c:showBubbleSize val="0"/>
            </c:dLbl>
            <c:txPr>
              <a:bodyPr rot="-5400000" vert="horz"/>
              <a:lstStyle/>
              <a:p>
                <a:pPr>
                  <a:defRPr sz="1000" b="1">
                    <a:latin typeface="Arial" pitchFamily="34" charset="0"/>
                    <a:cs typeface="Arial" pitchFamily="34" charset="0"/>
                  </a:defRPr>
                </a:pPr>
                <a:endParaRPr lang="ru-RU"/>
              </a:p>
            </c:txPr>
            <c:showLegendKey val="0"/>
            <c:showVal val="1"/>
            <c:showCatName val="0"/>
            <c:showSerName val="0"/>
            <c:showPercent val="0"/>
            <c:showBubbleSize val="0"/>
            <c:showLeaderLines val="0"/>
          </c:dLbls>
          <c:val>
            <c:numRef>
              <c:f>'таб. к диаграмме  2022 г'!$D$4:$D$13</c:f>
              <c:numCache>
                <c:formatCode>#,##0.0</c:formatCode>
                <c:ptCount val="10"/>
                <c:pt idx="0">
                  <c:v>560476.80000000005</c:v>
                </c:pt>
                <c:pt idx="1">
                  <c:v>859247.8</c:v>
                </c:pt>
                <c:pt idx="2">
                  <c:v>882949.6</c:v>
                </c:pt>
                <c:pt idx="3">
                  <c:v>1018047.4</c:v>
                </c:pt>
                <c:pt idx="4">
                  <c:v>1995046.5</c:v>
                </c:pt>
                <c:pt idx="5">
                  <c:v>462878.7</c:v>
                </c:pt>
                <c:pt idx="6">
                  <c:v>944714.1</c:v>
                </c:pt>
                <c:pt idx="7">
                  <c:v>1208070.6000000001</c:v>
                </c:pt>
                <c:pt idx="8">
                  <c:v>654871.4</c:v>
                </c:pt>
                <c:pt idx="9">
                  <c:v>1285773.1000000001</c:v>
                </c:pt>
              </c:numCache>
            </c:numRef>
          </c:val>
        </c:ser>
        <c:dLbls>
          <c:showLegendKey val="0"/>
          <c:showVal val="0"/>
          <c:showCatName val="0"/>
          <c:showSerName val="0"/>
          <c:showPercent val="0"/>
          <c:showBubbleSize val="0"/>
        </c:dLbls>
        <c:gapWidth val="150"/>
        <c:axId val="294578688"/>
        <c:axId val="280413888"/>
      </c:barChart>
      <c:lineChart>
        <c:grouping val="standard"/>
        <c:varyColors val="0"/>
        <c:ser>
          <c:idx val="0"/>
          <c:order val="0"/>
          <c:tx>
            <c:strRef>
              <c:f>'таб. к диаграмме  2022 г'!$C$3</c:f>
              <c:strCache>
                <c:ptCount val="1"/>
                <c:pt idx="0">
                  <c:v>доходы на душу населения, тыс.руб.</c:v>
                </c:pt>
              </c:strCache>
            </c:strRef>
          </c:tx>
          <c:spPr>
            <a:ln>
              <a:solidFill>
                <a:srgbClr val="0000FF"/>
              </a:solidFill>
            </a:ln>
          </c:spPr>
          <c:marker>
            <c:spPr>
              <a:solidFill>
                <a:srgbClr val="0000FF"/>
              </a:solidFill>
            </c:spPr>
          </c:marker>
          <c:dPt>
            <c:idx val="5"/>
            <c:marker>
              <c:spPr>
                <a:solidFill>
                  <a:srgbClr val="00FF00"/>
                </a:solidFill>
              </c:spPr>
            </c:marker>
            <c:bubble3D val="0"/>
          </c:dPt>
          <c:dPt>
            <c:idx val="7"/>
            <c:bubble3D val="0"/>
          </c:dPt>
          <c:dLbls>
            <c:dLbl>
              <c:idx val="0"/>
              <c:layout>
                <c:manualLayout>
                  <c:x val="-3.1479552890387175E-2"/>
                  <c:y val="2.2944595265815E-2"/>
                </c:manualLayout>
              </c:layout>
              <c:showLegendKey val="0"/>
              <c:showVal val="1"/>
              <c:showCatName val="0"/>
              <c:showSerName val="0"/>
              <c:showPercent val="0"/>
              <c:showBubbleSize val="0"/>
            </c:dLbl>
            <c:dLbl>
              <c:idx val="1"/>
              <c:layout>
                <c:manualLayout>
                  <c:x val="-3.4247310657365644E-2"/>
                  <c:y val="-2.2883492900299337E-2"/>
                </c:manualLayout>
              </c:layout>
              <c:showLegendKey val="0"/>
              <c:showVal val="1"/>
              <c:showCatName val="0"/>
              <c:showSerName val="0"/>
              <c:showPercent val="0"/>
              <c:showBubbleSize val="0"/>
            </c:dLbl>
            <c:dLbl>
              <c:idx val="2"/>
              <c:layout>
                <c:manualLayout>
                  <c:x val="-3.4248604102852201E-2"/>
                  <c:y val="2.919740400358467E-2"/>
                </c:manualLayout>
              </c:layout>
              <c:showLegendKey val="0"/>
              <c:showVal val="1"/>
              <c:showCatName val="0"/>
              <c:showSerName val="0"/>
              <c:showPercent val="0"/>
              <c:showBubbleSize val="0"/>
            </c:dLbl>
            <c:dLbl>
              <c:idx val="3"/>
              <c:layout>
                <c:manualLayout>
                  <c:x val="-3.2806115203458081E-2"/>
                  <c:y val="-3.3390583989501316E-2"/>
                </c:manualLayout>
              </c:layout>
              <c:showLegendKey val="0"/>
              <c:showVal val="1"/>
              <c:showCatName val="0"/>
              <c:showSerName val="0"/>
              <c:showPercent val="0"/>
              <c:showBubbleSize val="0"/>
            </c:dLbl>
            <c:dLbl>
              <c:idx val="4"/>
              <c:layout>
                <c:manualLayout>
                  <c:x val="-3.1478068455337051E-2"/>
                  <c:y val="2.297774121250928E-2"/>
                </c:manualLayout>
              </c:layout>
              <c:showLegendKey val="0"/>
              <c:showVal val="1"/>
              <c:showCatName val="0"/>
              <c:showSerName val="0"/>
              <c:showPercent val="0"/>
              <c:showBubbleSize val="0"/>
            </c:dLbl>
            <c:dLbl>
              <c:idx val="5"/>
              <c:layout>
                <c:manualLayout>
                  <c:x val="-3.2856160972778298E-2"/>
                  <c:y val="-1.8818268331223229E-2"/>
                </c:manualLayout>
              </c:layout>
              <c:showLegendKey val="0"/>
              <c:showVal val="1"/>
              <c:showCatName val="0"/>
              <c:showSerName val="0"/>
              <c:showPercent val="0"/>
              <c:showBubbleSize val="0"/>
            </c:dLbl>
            <c:dLbl>
              <c:idx val="6"/>
              <c:layout>
                <c:manualLayout>
                  <c:x val="-4.3831147474870338E-2"/>
                  <c:y val="2.7204317289361478E-2"/>
                </c:manualLayout>
              </c:layout>
              <c:showLegendKey val="0"/>
              <c:showVal val="1"/>
              <c:showCatName val="0"/>
              <c:showSerName val="0"/>
              <c:showPercent val="0"/>
              <c:showBubbleSize val="0"/>
            </c:dLbl>
            <c:dLbl>
              <c:idx val="7"/>
              <c:layout>
                <c:manualLayout>
                  <c:x val="-3.0112138604410622E-2"/>
                  <c:y val="2.9275476872626233E-2"/>
                </c:manualLayout>
              </c:layout>
              <c:showLegendKey val="0"/>
              <c:showVal val="1"/>
              <c:showCatName val="0"/>
              <c:showSerName val="0"/>
              <c:showPercent val="0"/>
              <c:showBubbleSize val="0"/>
            </c:dLbl>
            <c:dLbl>
              <c:idx val="8"/>
              <c:layout>
                <c:manualLayout>
                  <c:x val="-3.6914887305926951E-2"/>
                  <c:y val="-1.4652230971128609E-2"/>
                </c:manualLayout>
              </c:layout>
              <c:showLegendKey val="0"/>
              <c:showVal val="1"/>
              <c:showCatName val="0"/>
              <c:showSerName val="0"/>
              <c:showPercent val="0"/>
              <c:showBubbleSize val="0"/>
            </c:dLbl>
            <c:dLbl>
              <c:idx val="9"/>
              <c:layout>
                <c:manualLayout>
                  <c:x val="-6.4347765326080136E-2"/>
                  <c:y val="-4.1709004788848163E-3"/>
                </c:manualLayout>
              </c:layout>
              <c:showLegendKey val="0"/>
              <c:showVal val="1"/>
              <c:showCatName val="0"/>
              <c:showSerName val="0"/>
              <c:showPercent val="0"/>
              <c:showBubbleSize val="0"/>
            </c:dLbl>
            <c:dLbl>
              <c:idx val="10"/>
              <c:layout>
                <c:manualLayout>
                  <c:x val="-3.1478101059037117E-2"/>
                  <c:y val="-1.6689847923617007E-2"/>
                </c:manualLayout>
              </c:layout>
              <c:showLegendKey val="0"/>
              <c:showVal val="1"/>
              <c:showCatName val="0"/>
              <c:showSerName val="0"/>
              <c:showPercent val="0"/>
              <c:showBubbleSize val="0"/>
            </c:dLbl>
            <c:dLbl>
              <c:idx val="11"/>
              <c:layout>
                <c:manualLayout>
                  <c:x val="-6.4322277087916116E-2"/>
                  <c:y val="1.2514435695538059E-2"/>
                </c:manualLayout>
              </c:layout>
              <c:showLegendKey val="0"/>
              <c:showVal val="1"/>
              <c:showCatName val="0"/>
              <c:showSerName val="0"/>
              <c:showPercent val="0"/>
              <c:showBubbleSize val="0"/>
            </c:dLbl>
            <c:txPr>
              <a:bodyPr/>
              <a:lstStyle/>
              <a:p>
                <a:pPr>
                  <a:defRPr sz="900" b="1"/>
                </a:pPr>
                <a:endParaRPr lang="ru-RU"/>
              </a:p>
            </c:txPr>
            <c:showLegendKey val="0"/>
            <c:showVal val="1"/>
            <c:showCatName val="0"/>
            <c:showSerName val="0"/>
            <c:showPercent val="0"/>
            <c:showBubbleSize val="0"/>
            <c:showLeaderLines val="0"/>
          </c:dLbls>
          <c:cat>
            <c:strRef>
              <c:f>'таб. к диаграмме  2021 г'!$C$3</c:f>
              <c:strCache>
                <c:ptCount val="1"/>
                <c:pt idx="0">
                  <c:v>доходы на душу населения, тыс.руб.</c:v>
                </c:pt>
              </c:strCache>
            </c:strRef>
          </c:cat>
          <c:val>
            <c:numRef>
              <c:f>'таб. к диаграмме  2022 г'!$C$4:$C$13</c:f>
              <c:numCache>
                <c:formatCode>#,##0.0</c:formatCode>
                <c:ptCount val="10"/>
                <c:pt idx="0">
                  <c:v>48031.3</c:v>
                </c:pt>
                <c:pt idx="1">
                  <c:v>61121.62</c:v>
                </c:pt>
                <c:pt idx="2">
                  <c:v>46366.1</c:v>
                </c:pt>
                <c:pt idx="3">
                  <c:v>48531.6</c:v>
                </c:pt>
                <c:pt idx="4">
                  <c:v>43168.81</c:v>
                </c:pt>
                <c:pt idx="5">
                  <c:v>62475.19</c:v>
                </c:pt>
                <c:pt idx="6">
                  <c:v>52179.73</c:v>
                </c:pt>
                <c:pt idx="7">
                  <c:v>43309.3</c:v>
                </c:pt>
                <c:pt idx="8">
                  <c:v>57779.37</c:v>
                </c:pt>
                <c:pt idx="9">
                  <c:v>37318.54</c:v>
                </c:pt>
              </c:numCache>
            </c:numRef>
          </c:val>
          <c:smooth val="0"/>
        </c:ser>
        <c:dLbls>
          <c:showLegendKey val="0"/>
          <c:showVal val="0"/>
          <c:showCatName val="0"/>
          <c:showSerName val="0"/>
          <c:showPercent val="0"/>
          <c:showBubbleSize val="0"/>
        </c:dLbls>
        <c:marker val="1"/>
        <c:smooth val="0"/>
        <c:axId val="297948672"/>
        <c:axId val="280414464"/>
      </c:lineChart>
      <c:catAx>
        <c:axId val="294578688"/>
        <c:scaling>
          <c:orientation val="minMax"/>
        </c:scaling>
        <c:delete val="0"/>
        <c:axPos val="b"/>
        <c:majorTickMark val="out"/>
        <c:minorTickMark val="none"/>
        <c:tickLblPos val="nextTo"/>
        <c:txPr>
          <a:bodyPr/>
          <a:lstStyle/>
          <a:p>
            <a:pPr>
              <a:defRPr sz="1200" b="1"/>
            </a:pPr>
            <a:endParaRPr lang="ru-RU"/>
          </a:p>
        </c:txPr>
        <c:crossAx val="280413888"/>
        <c:crosses val="autoZero"/>
        <c:auto val="1"/>
        <c:lblAlgn val="ctr"/>
        <c:lblOffset val="100"/>
        <c:noMultiLvlLbl val="0"/>
      </c:catAx>
      <c:valAx>
        <c:axId val="280413888"/>
        <c:scaling>
          <c:orientation val="minMax"/>
          <c:max val="2500000"/>
        </c:scaling>
        <c:delete val="0"/>
        <c:axPos val="l"/>
        <c:majorGridlines/>
        <c:numFmt formatCode="#,##0.0" sourceLinked="1"/>
        <c:majorTickMark val="out"/>
        <c:minorTickMark val="none"/>
        <c:tickLblPos val="nextTo"/>
        <c:txPr>
          <a:bodyPr/>
          <a:lstStyle/>
          <a:p>
            <a:pPr>
              <a:defRPr b="1"/>
            </a:pPr>
            <a:endParaRPr lang="ru-RU"/>
          </a:p>
        </c:txPr>
        <c:crossAx val="294578688"/>
        <c:crosses val="autoZero"/>
        <c:crossBetween val="between"/>
      </c:valAx>
      <c:valAx>
        <c:axId val="280414464"/>
        <c:scaling>
          <c:orientation val="minMax"/>
          <c:max val="70000"/>
        </c:scaling>
        <c:delete val="0"/>
        <c:axPos val="r"/>
        <c:minorGridlines>
          <c:spPr>
            <a:ln>
              <a:noFill/>
            </a:ln>
          </c:spPr>
        </c:minorGridlines>
        <c:numFmt formatCode="#,##0.0" sourceLinked="1"/>
        <c:majorTickMark val="out"/>
        <c:minorTickMark val="none"/>
        <c:tickLblPos val="nextTo"/>
        <c:spPr>
          <a:noFill/>
          <a:ln>
            <a:noFill/>
          </a:ln>
          <a:effectLst>
            <a:glow rad="127000">
              <a:schemeClr val="bg1"/>
            </a:glow>
          </a:effectLst>
        </c:spPr>
        <c:txPr>
          <a:bodyPr/>
          <a:lstStyle/>
          <a:p>
            <a:pPr>
              <a:defRPr>
                <a:solidFill>
                  <a:schemeClr val="bg1"/>
                </a:solidFill>
              </a:defRPr>
            </a:pPr>
            <a:endParaRPr lang="ru-RU"/>
          </a:p>
        </c:txPr>
        <c:crossAx val="297948672"/>
        <c:crosses val="max"/>
        <c:crossBetween val="between"/>
        <c:majorUnit val="5000"/>
        <c:minorUnit val="5000"/>
      </c:valAx>
      <c:catAx>
        <c:axId val="297948672"/>
        <c:scaling>
          <c:orientation val="minMax"/>
        </c:scaling>
        <c:delete val="1"/>
        <c:axPos val="b"/>
        <c:majorTickMark val="out"/>
        <c:minorTickMark val="none"/>
        <c:tickLblPos val="nextTo"/>
        <c:crossAx val="280414464"/>
        <c:crosses val="autoZero"/>
        <c:auto val="1"/>
        <c:lblAlgn val="ctr"/>
        <c:lblOffset val="100"/>
        <c:noMultiLvlLbl val="0"/>
      </c:catAx>
    </c:plotArea>
    <c:legend>
      <c:legendPos val="b"/>
      <c:layout>
        <c:manualLayout>
          <c:xMode val="edge"/>
          <c:yMode val="edge"/>
          <c:x val="2.8716507752586072E-2"/>
          <c:y val="0.95392421259842519"/>
          <c:w val="0.88497289978297644"/>
          <c:h val="3.9808398950131232E-2"/>
        </c:manualLayout>
      </c:layout>
      <c:overlay val="0"/>
      <c:txPr>
        <a:bodyPr/>
        <a:lstStyle/>
        <a:p>
          <a:pPr>
            <a:defRPr sz="1200" b="1">
              <a:latin typeface="Arial" pitchFamily="34" charset="0"/>
              <a:cs typeface="Arial" pitchFamily="34" charset="0"/>
            </a:defRPr>
          </a:pPr>
          <a:endParaRPr lang="ru-RU"/>
        </a:p>
      </c:txPr>
    </c:legend>
    <c:plotVisOnly val="1"/>
    <c:dispBlanksAs val="gap"/>
    <c:showDLblsOverMax val="0"/>
  </c:chart>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3696349095539191E-2"/>
          <c:y val="0.14578845627759432"/>
          <c:w val="0.68540352062207732"/>
          <c:h val="0.76265304451930194"/>
        </c:manualLayout>
      </c:layout>
      <c:barChart>
        <c:barDir val="col"/>
        <c:grouping val="clustered"/>
        <c:varyColors val="0"/>
        <c:ser>
          <c:idx val="1"/>
          <c:order val="1"/>
          <c:tx>
            <c:strRef>
              <c:f>'таб. к диаграмме  2023 г'!$D$3</c:f>
              <c:strCache>
                <c:ptCount val="1"/>
                <c:pt idx="0">
                  <c:v>доходы, тыс.руб</c:v>
                </c:pt>
              </c:strCache>
            </c:strRef>
          </c:tx>
          <c:spPr>
            <a:solidFill>
              <a:srgbClr val="FF0000"/>
            </a:solidFill>
          </c:spPr>
          <c:invertIfNegative val="0"/>
          <c:dPt>
            <c:idx val="5"/>
            <c:invertIfNegative val="0"/>
            <c:bubble3D val="0"/>
            <c:spPr>
              <a:solidFill>
                <a:srgbClr val="00FF00"/>
              </a:solidFill>
            </c:spPr>
          </c:dPt>
          <c:dPt>
            <c:idx val="7"/>
            <c:invertIfNegative val="0"/>
            <c:bubble3D val="0"/>
          </c:dPt>
          <c:dLbls>
            <c:dLbl>
              <c:idx val="0"/>
              <c:layout>
                <c:manualLayout>
                  <c:x val="1.3677385794799099E-3"/>
                  <c:y val="0.17536099146183734"/>
                </c:manualLayout>
              </c:layout>
              <c:showLegendKey val="0"/>
              <c:showVal val="1"/>
              <c:showCatName val="0"/>
              <c:showSerName val="0"/>
              <c:showPercent val="0"/>
              <c:showBubbleSize val="0"/>
            </c:dLbl>
            <c:dLbl>
              <c:idx val="1"/>
              <c:layout>
                <c:manualLayout>
                  <c:x val="2.7390356084334212E-3"/>
                  <c:y val="0.1627633269929695"/>
                </c:manualLayout>
              </c:layout>
              <c:showLegendKey val="0"/>
              <c:showVal val="1"/>
              <c:showCatName val="0"/>
              <c:showSerName val="0"/>
              <c:showPercent val="0"/>
              <c:showBubbleSize val="0"/>
            </c:dLbl>
            <c:dLbl>
              <c:idx val="2"/>
              <c:layout>
                <c:manualLayout>
                  <c:x val="-2.2644678468210431E-6"/>
                  <c:y val="0.16853471056862177"/>
                </c:manualLayout>
              </c:layout>
              <c:showLegendKey val="0"/>
              <c:showVal val="1"/>
              <c:showCatName val="0"/>
              <c:showSerName val="0"/>
              <c:showPercent val="0"/>
              <c:showBubbleSize val="0"/>
            </c:dLbl>
            <c:dLbl>
              <c:idx val="3"/>
              <c:layout>
                <c:manualLayout>
                  <c:x val="-3.2349540668872043E-6"/>
                  <c:y val="0.15458107894667061"/>
                </c:manualLayout>
              </c:layout>
              <c:showLegendKey val="0"/>
              <c:showVal val="1"/>
              <c:showCatName val="0"/>
              <c:showSerName val="0"/>
              <c:showPercent val="0"/>
              <c:showBubbleSize val="0"/>
            </c:dLbl>
            <c:dLbl>
              <c:idx val="4"/>
              <c:layout>
                <c:manualLayout>
                  <c:x val="2.7303012324528006E-3"/>
                  <c:y val="0.64123279862693705"/>
                </c:manualLayout>
              </c:layout>
              <c:showLegendKey val="0"/>
              <c:showVal val="1"/>
              <c:showCatName val="0"/>
              <c:showSerName val="0"/>
              <c:showPercent val="0"/>
              <c:showBubbleSize val="0"/>
            </c:dLbl>
            <c:dLbl>
              <c:idx val="5"/>
              <c:layout>
                <c:manualLayout>
                  <c:x val="1.3632096437862678E-3"/>
                  <c:y val="0.11483986065802865"/>
                </c:manualLayout>
              </c:layout>
              <c:showLegendKey val="0"/>
              <c:showVal val="1"/>
              <c:showCatName val="0"/>
              <c:showSerName val="0"/>
              <c:showPercent val="0"/>
              <c:showBubbleSize val="0"/>
            </c:dLbl>
            <c:dLbl>
              <c:idx val="6"/>
              <c:layout>
                <c:manualLayout>
                  <c:x val="0"/>
                  <c:y val="0.22965344491462472"/>
                </c:manualLayout>
              </c:layout>
              <c:showLegendKey val="0"/>
              <c:showVal val="1"/>
              <c:showCatName val="0"/>
              <c:showSerName val="0"/>
              <c:showPercent val="0"/>
              <c:showBubbleSize val="0"/>
            </c:dLbl>
            <c:dLbl>
              <c:idx val="7"/>
              <c:layout>
                <c:manualLayout>
                  <c:x val="2.7299777370461118E-3"/>
                  <c:y val="0.31905398192032813"/>
                </c:manualLayout>
              </c:layout>
              <c:showLegendKey val="0"/>
              <c:showVal val="1"/>
              <c:showCatName val="0"/>
              <c:showSerName val="0"/>
              <c:showPercent val="0"/>
              <c:showBubbleSize val="0"/>
            </c:dLbl>
            <c:dLbl>
              <c:idx val="8"/>
              <c:layout>
                <c:manualLayout>
                  <c:x val="1.3742084876136843E-3"/>
                  <c:y val="0.15016467432989317"/>
                </c:manualLayout>
              </c:layout>
              <c:showLegendKey val="0"/>
              <c:showVal val="1"/>
              <c:showCatName val="0"/>
              <c:showSerName val="0"/>
              <c:showPercent val="0"/>
              <c:showBubbleSize val="0"/>
            </c:dLbl>
            <c:dLbl>
              <c:idx val="9"/>
              <c:layout>
                <c:manualLayout>
                  <c:x val="1.3934025484105485E-3"/>
                  <c:y val="0.28153076553264245"/>
                </c:manualLayout>
              </c:layout>
              <c:showLegendKey val="0"/>
              <c:showVal val="1"/>
              <c:showCatName val="0"/>
              <c:showSerName val="0"/>
              <c:showPercent val="0"/>
              <c:showBubbleSize val="0"/>
            </c:dLbl>
            <c:dLbl>
              <c:idx val="10"/>
              <c:layout>
                <c:manualLayout>
                  <c:x val="2.7347311829230463E-3"/>
                  <c:y val="8.3333333333333332E-3"/>
                </c:manualLayout>
              </c:layout>
              <c:showLegendKey val="0"/>
              <c:showVal val="1"/>
              <c:showCatName val="0"/>
              <c:showSerName val="0"/>
              <c:showPercent val="0"/>
              <c:showBubbleSize val="0"/>
            </c:dLbl>
            <c:dLbl>
              <c:idx val="11"/>
              <c:layout>
                <c:manualLayout>
                  <c:x val="-4.1058392685700594E-3"/>
                  <c:y val="8.3449239618085033E-3"/>
                </c:manualLayout>
              </c:layout>
              <c:showLegendKey val="0"/>
              <c:showVal val="1"/>
              <c:showCatName val="0"/>
              <c:showSerName val="0"/>
              <c:showPercent val="0"/>
              <c:showBubbleSize val="0"/>
            </c:dLbl>
            <c:txPr>
              <a:bodyPr rot="-5400000" vert="horz"/>
              <a:lstStyle/>
              <a:p>
                <a:pPr>
                  <a:defRPr sz="1000" b="1">
                    <a:latin typeface="Arial" pitchFamily="34" charset="0"/>
                    <a:cs typeface="Arial" pitchFamily="34" charset="0"/>
                  </a:defRPr>
                </a:pPr>
                <a:endParaRPr lang="ru-RU"/>
              </a:p>
            </c:txPr>
            <c:showLegendKey val="0"/>
            <c:showVal val="1"/>
            <c:showCatName val="0"/>
            <c:showSerName val="0"/>
            <c:showPercent val="0"/>
            <c:showBubbleSize val="0"/>
            <c:showLeaderLines val="0"/>
          </c:dLbls>
          <c:val>
            <c:numRef>
              <c:f>'таб. к диаграмме  2023 г'!$D$4:$D$13</c:f>
              <c:numCache>
                <c:formatCode>#,##0.0</c:formatCode>
                <c:ptCount val="10"/>
                <c:pt idx="0">
                  <c:v>790232.9</c:v>
                </c:pt>
                <c:pt idx="1">
                  <c:v>729742</c:v>
                </c:pt>
                <c:pt idx="2">
                  <c:v>787543.2</c:v>
                </c:pt>
                <c:pt idx="3">
                  <c:v>698636.7</c:v>
                </c:pt>
                <c:pt idx="4">
                  <c:v>2644832.7000000002</c:v>
                </c:pt>
                <c:pt idx="5">
                  <c:v>422163.4</c:v>
                </c:pt>
                <c:pt idx="6">
                  <c:v>912821.9</c:v>
                </c:pt>
                <c:pt idx="7">
                  <c:v>1256898.5</c:v>
                </c:pt>
                <c:pt idx="8">
                  <c:v>641037.6</c:v>
                </c:pt>
                <c:pt idx="9">
                  <c:v>1182818.8999999999</c:v>
                </c:pt>
              </c:numCache>
            </c:numRef>
          </c:val>
        </c:ser>
        <c:dLbls>
          <c:showLegendKey val="0"/>
          <c:showVal val="0"/>
          <c:showCatName val="0"/>
          <c:showSerName val="0"/>
          <c:showPercent val="0"/>
          <c:showBubbleSize val="0"/>
        </c:dLbls>
        <c:gapWidth val="150"/>
        <c:axId val="297950720"/>
        <c:axId val="280417920"/>
      </c:barChart>
      <c:lineChart>
        <c:grouping val="standard"/>
        <c:varyColors val="0"/>
        <c:ser>
          <c:idx val="0"/>
          <c:order val="0"/>
          <c:tx>
            <c:strRef>
              <c:f>'таб. к диаграмме  2023 г'!$C$3</c:f>
              <c:strCache>
                <c:ptCount val="1"/>
                <c:pt idx="0">
                  <c:v>доходы на душу населения, тыс.руб.</c:v>
                </c:pt>
              </c:strCache>
            </c:strRef>
          </c:tx>
          <c:spPr>
            <a:ln>
              <a:solidFill>
                <a:srgbClr val="0000FF"/>
              </a:solidFill>
            </a:ln>
          </c:spPr>
          <c:marker>
            <c:spPr>
              <a:solidFill>
                <a:srgbClr val="0000FF"/>
              </a:solidFill>
            </c:spPr>
          </c:marker>
          <c:dPt>
            <c:idx val="5"/>
            <c:marker>
              <c:spPr>
                <a:solidFill>
                  <a:srgbClr val="00FF00"/>
                </a:solidFill>
              </c:spPr>
            </c:marker>
            <c:bubble3D val="0"/>
          </c:dPt>
          <c:dPt>
            <c:idx val="7"/>
            <c:bubble3D val="0"/>
          </c:dPt>
          <c:dLbls>
            <c:dLbl>
              <c:idx val="0"/>
              <c:layout>
                <c:manualLayout>
                  <c:x val="-4.086501809094146E-3"/>
                  <c:y val="4.2808573111795369E-3"/>
                </c:manualLayout>
              </c:layout>
              <c:showLegendKey val="0"/>
              <c:showVal val="1"/>
              <c:showCatName val="0"/>
              <c:showSerName val="0"/>
              <c:showPercent val="0"/>
              <c:showBubbleSize val="0"/>
            </c:dLbl>
            <c:dLbl>
              <c:idx val="1"/>
              <c:layout>
                <c:manualLayout>
                  <c:x val="-6.9850853521064182E-2"/>
                  <c:y val="8.3158189634798003E-3"/>
                </c:manualLayout>
              </c:layout>
              <c:showLegendKey val="0"/>
              <c:showVal val="1"/>
              <c:showCatName val="0"/>
              <c:showSerName val="0"/>
              <c:showPercent val="0"/>
              <c:showBubbleSize val="0"/>
            </c:dLbl>
            <c:dLbl>
              <c:idx val="2"/>
              <c:layout>
                <c:manualLayout>
                  <c:x val="-5.3389395526440321E-2"/>
                  <c:y val="2.5198294951156528E-2"/>
                </c:manualLayout>
              </c:layout>
              <c:showLegendKey val="0"/>
              <c:showVal val="1"/>
              <c:showCatName val="0"/>
              <c:showSerName val="0"/>
              <c:showPercent val="0"/>
              <c:showBubbleSize val="0"/>
            </c:dLbl>
            <c:dLbl>
              <c:idx val="3"/>
              <c:layout>
                <c:manualLayout>
                  <c:x val="-4.3751351941220457E-2"/>
                  <c:y val="2.7200539685796988E-2"/>
                </c:manualLayout>
              </c:layout>
              <c:showLegendKey val="0"/>
              <c:showVal val="1"/>
              <c:showCatName val="0"/>
              <c:showSerName val="0"/>
              <c:showPercent val="0"/>
              <c:showBubbleSize val="0"/>
            </c:dLbl>
            <c:dLbl>
              <c:idx val="4"/>
              <c:layout>
                <c:manualLayout>
                  <c:x val="-3.9681240566065201E-2"/>
                  <c:y val="-2.5192199656075477E-2"/>
                </c:manualLayout>
              </c:layout>
              <c:showLegendKey val="0"/>
              <c:showVal val="1"/>
              <c:showCatName val="0"/>
              <c:showSerName val="0"/>
              <c:showPercent val="0"/>
              <c:showBubbleSize val="0"/>
            </c:dLbl>
            <c:dLbl>
              <c:idx val="5"/>
              <c:layout>
                <c:manualLayout>
                  <c:x val="-4.1072917805640076E-2"/>
                  <c:y val="3.3473596521292864E-2"/>
                </c:manualLayout>
              </c:layout>
              <c:showLegendKey val="0"/>
              <c:showVal val="1"/>
              <c:showCatName val="0"/>
              <c:showSerName val="0"/>
              <c:showPercent val="0"/>
              <c:showBubbleSize val="0"/>
            </c:dLbl>
            <c:dLbl>
              <c:idx val="6"/>
              <c:layout>
                <c:manualLayout>
                  <c:x val="-4.1065211823893034E-2"/>
                  <c:y val="2.5359064614069539E-2"/>
                </c:manualLayout>
              </c:layout>
              <c:showLegendKey val="0"/>
              <c:showVal val="1"/>
              <c:showCatName val="0"/>
              <c:showSerName val="0"/>
              <c:showPercent val="0"/>
              <c:showBubbleSize val="0"/>
            </c:dLbl>
            <c:dLbl>
              <c:idx val="7"/>
              <c:layout>
                <c:manualLayout>
                  <c:x val="-2.8747300395039456E-2"/>
                  <c:y val="2.3014599737532809E-2"/>
                </c:manualLayout>
              </c:layout>
              <c:showLegendKey val="0"/>
              <c:showVal val="1"/>
              <c:showCatName val="0"/>
              <c:showSerName val="0"/>
              <c:showPercent val="0"/>
              <c:showBubbleSize val="0"/>
            </c:dLbl>
            <c:dLbl>
              <c:idx val="8"/>
              <c:layout>
                <c:manualLayout>
                  <c:x val="-4.1029569421143788E-2"/>
                  <c:y val="-3.3443950695038159E-2"/>
                </c:manualLayout>
              </c:layout>
              <c:showLegendKey val="0"/>
              <c:showVal val="1"/>
              <c:showCatName val="0"/>
              <c:showSerName val="0"/>
              <c:showPercent val="0"/>
              <c:showBubbleSize val="0"/>
            </c:dLbl>
            <c:dLbl>
              <c:idx val="9"/>
              <c:layout>
                <c:manualLayout>
                  <c:x val="-3.5576484025024731E-2"/>
                  <c:y val="2.08623687664042E-2"/>
                </c:manualLayout>
              </c:layout>
              <c:showLegendKey val="0"/>
              <c:showVal val="1"/>
              <c:showCatName val="0"/>
              <c:showSerName val="0"/>
              <c:showPercent val="0"/>
              <c:showBubbleSize val="0"/>
            </c:dLbl>
            <c:dLbl>
              <c:idx val="10"/>
              <c:layout>
                <c:manualLayout>
                  <c:x val="-3.1478101059037117E-2"/>
                  <c:y val="-1.6689847923617007E-2"/>
                </c:manualLayout>
              </c:layout>
              <c:showLegendKey val="0"/>
              <c:showVal val="1"/>
              <c:showCatName val="0"/>
              <c:showSerName val="0"/>
              <c:showPercent val="0"/>
              <c:showBubbleSize val="0"/>
            </c:dLbl>
            <c:dLbl>
              <c:idx val="11"/>
              <c:layout>
                <c:manualLayout>
                  <c:x val="-6.4322277087916116E-2"/>
                  <c:y val="1.2514435695538059E-2"/>
                </c:manualLayout>
              </c:layout>
              <c:showLegendKey val="0"/>
              <c:showVal val="1"/>
              <c:showCatName val="0"/>
              <c:showSerName val="0"/>
              <c:showPercent val="0"/>
              <c:showBubbleSize val="0"/>
            </c:dLbl>
            <c:txPr>
              <a:bodyPr/>
              <a:lstStyle/>
              <a:p>
                <a:pPr>
                  <a:defRPr sz="1000" b="1"/>
                </a:pPr>
                <a:endParaRPr lang="ru-RU"/>
              </a:p>
            </c:txPr>
            <c:showLegendKey val="0"/>
            <c:showVal val="1"/>
            <c:showCatName val="0"/>
            <c:showSerName val="0"/>
            <c:showPercent val="0"/>
            <c:showBubbleSize val="0"/>
            <c:showLeaderLines val="0"/>
          </c:dLbls>
          <c:cat>
            <c:strRef>
              <c:f>'таб. к диаграмме  2021 г'!$C$3</c:f>
              <c:strCache>
                <c:ptCount val="1"/>
                <c:pt idx="0">
                  <c:v>доходы на душу населения, тыс.руб.</c:v>
                </c:pt>
              </c:strCache>
            </c:strRef>
          </c:cat>
          <c:val>
            <c:numRef>
              <c:f>'таб. к диаграмме  2023 г'!$C$4:$C$13</c:f>
              <c:numCache>
                <c:formatCode>#,##0.0</c:formatCode>
                <c:ptCount val="10"/>
                <c:pt idx="0">
                  <c:v>67720.7</c:v>
                </c:pt>
                <c:pt idx="1">
                  <c:v>51909.38</c:v>
                </c:pt>
                <c:pt idx="2">
                  <c:v>41356.050000000003</c:v>
                </c:pt>
                <c:pt idx="3">
                  <c:v>33304.89</c:v>
                </c:pt>
                <c:pt idx="4">
                  <c:v>57228.88</c:v>
                </c:pt>
                <c:pt idx="5">
                  <c:v>56979.81</c:v>
                </c:pt>
                <c:pt idx="6">
                  <c:v>50418.2</c:v>
                </c:pt>
                <c:pt idx="7">
                  <c:v>45059.8</c:v>
                </c:pt>
                <c:pt idx="8">
                  <c:v>56558.8</c:v>
                </c:pt>
                <c:pt idx="9">
                  <c:v>34330.379999999997</c:v>
                </c:pt>
              </c:numCache>
            </c:numRef>
          </c:val>
          <c:smooth val="0"/>
        </c:ser>
        <c:dLbls>
          <c:showLegendKey val="0"/>
          <c:showVal val="0"/>
          <c:showCatName val="0"/>
          <c:showSerName val="0"/>
          <c:showPercent val="0"/>
          <c:showBubbleSize val="0"/>
        </c:dLbls>
        <c:marker val="1"/>
        <c:smooth val="0"/>
        <c:axId val="299299840"/>
        <c:axId val="280418496"/>
      </c:lineChart>
      <c:catAx>
        <c:axId val="297950720"/>
        <c:scaling>
          <c:orientation val="minMax"/>
        </c:scaling>
        <c:delete val="0"/>
        <c:axPos val="b"/>
        <c:majorTickMark val="out"/>
        <c:minorTickMark val="none"/>
        <c:tickLblPos val="nextTo"/>
        <c:txPr>
          <a:bodyPr/>
          <a:lstStyle/>
          <a:p>
            <a:pPr>
              <a:defRPr sz="1200" b="1"/>
            </a:pPr>
            <a:endParaRPr lang="ru-RU"/>
          </a:p>
        </c:txPr>
        <c:crossAx val="280417920"/>
        <c:crosses val="autoZero"/>
        <c:auto val="1"/>
        <c:lblAlgn val="ctr"/>
        <c:lblOffset val="100"/>
        <c:noMultiLvlLbl val="0"/>
      </c:catAx>
      <c:valAx>
        <c:axId val="280417920"/>
        <c:scaling>
          <c:orientation val="minMax"/>
        </c:scaling>
        <c:delete val="0"/>
        <c:axPos val="l"/>
        <c:majorGridlines/>
        <c:numFmt formatCode="#,##0.0" sourceLinked="1"/>
        <c:majorTickMark val="out"/>
        <c:minorTickMark val="none"/>
        <c:tickLblPos val="nextTo"/>
        <c:txPr>
          <a:bodyPr/>
          <a:lstStyle/>
          <a:p>
            <a:pPr>
              <a:defRPr b="1"/>
            </a:pPr>
            <a:endParaRPr lang="ru-RU"/>
          </a:p>
        </c:txPr>
        <c:crossAx val="297950720"/>
        <c:crosses val="autoZero"/>
        <c:crossBetween val="between"/>
      </c:valAx>
      <c:valAx>
        <c:axId val="280418496"/>
        <c:scaling>
          <c:orientation val="minMax"/>
          <c:max val="70000"/>
        </c:scaling>
        <c:delete val="0"/>
        <c:axPos val="r"/>
        <c:minorGridlines>
          <c:spPr>
            <a:ln>
              <a:noFill/>
            </a:ln>
          </c:spPr>
        </c:minorGridlines>
        <c:numFmt formatCode="#,##0.0" sourceLinked="1"/>
        <c:majorTickMark val="out"/>
        <c:minorTickMark val="none"/>
        <c:tickLblPos val="nextTo"/>
        <c:spPr>
          <a:noFill/>
          <a:ln>
            <a:noFill/>
          </a:ln>
          <a:effectLst>
            <a:glow rad="127000">
              <a:schemeClr val="bg1"/>
            </a:glow>
          </a:effectLst>
        </c:spPr>
        <c:txPr>
          <a:bodyPr/>
          <a:lstStyle/>
          <a:p>
            <a:pPr>
              <a:defRPr>
                <a:solidFill>
                  <a:schemeClr val="bg1"/>
                </a:solidFill>
              </a:defRPr>
            </a:pPr>
            <a:endParaRPr lang="ru-RU"/>
          </a:p>
        </c:txPr>
        <c:crossAx val="299299840"/>
        <c:crosses val="max"/>
        <c:crossBetween val="between"/>
        <c:majorUnit val="5000"/>
        <c:minorUnit val="5000"/>
      </c:valAx>
      <c:catAx>
        <c:axId val="299299840"/>
        <c:scaling>
          <c:orientation val="minMax"/>
        </c:scaling>
        <c:delete val="1"/>
        <c:axPos val="b"/>
        <c:majorTickMark val="out"/>
        <c:minorTickMark val="none"/>
        <c:tickLblPos val="nextTo"/>
        <c:crossAx val="280418496"/>
        <c:crosses val="autoZero"/>
        <c:auto val="1"/>
        <c:lblAlgn val="ctr"/>
        <c:lblOffset val="100"/>
        <c:noMultiLvlLbl val="0"/>
      </c:catAx>
    </c:plotArea>
    <c:legend>
      <c:legendPos val="b"/>
      <c:layout>
        <c:manualLayout>
          <c:xMode val="edge"/>
          <c:yMode val="edge"/>
          <c:x val="2.8716507752586072E-2"/>
          <c:y val="0.95392421259842519"/>
          <c:w val="0.88497289978297644"/>
          <c:h val="3.9808398950131232E-2"/>
        </c:manualLayout>
      </c:layout>
      <c:overlay val="0"/>
      <c:txPr>
        <a:bodyPr/>
        <a:lstStyle/>
        <a:p>
          <a:pPr>
            <a:defRPr sz="1200" b="1">
              <a:latin typeface="Arial" pitchFamily="34" charset="0"/>
              <a:cs typeface="Arial" pitchFamily="34" charset="0"/>
            </a:defRPr>
          </a:pPr>
          <a:endParaRPr lang="ru-RU"/>
        </a:p>
      </c:txPr>
    </c:legend>
    <c:plotVisOnly val="1"/>
    <c:dispBlanksAs val="gap"/>
    <c:showDLblsOverMax val="0"/>
  </c:chart>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9174200546020307E-2"/>
          <c:y val="0.14578838582677164"/>
          <c:w val="0.67992566268512056"/>
          <c:h val="0.76056135170603678"/>
        </c:manualLayout>
      </c:layout>
      <c:barChart>
        <c:barDir val="col"/>
        <c:grouping val="clustered"/>
        <c:varyColors val="0"/>
        <c:ser>
          <c:idx val="1"/>
          <c:order val="1"/>
          <c:tx>
            <c:strRef>
              <c:f>'таб. к диаграмме  2024'!$D$3</c:f>
              <c:strCache>
                <c:ptCount val="1"/>
                <c:pt idx="0">
                  <c:v>доходы, тыс.руб</c:v>
                </c:pt>
              </c:strCache>
            </c:strRef>
          </c:tx>
          <c:spPr>
            <a:solidFill>
              <a:srgbClr val="FF0000"/>
            </a:solidFill>
          </c:spPr>
          <c:invertIfNegative val="0"/>
          <c:dPt>
            <c:idx val="5"/>
            <c:invertIfNegative val="0"/>
            <c:bubble3D val="0"/>
            <c:spPr>
              <a:solidFill>
                <a:srgbClr val="00FF00"/>
              </a:solidFill>
            </c:spPr>
          </c:dPt>
          <c:dPt>
            <c:idx val="7"/>
            <c:invertIfNegative val="0"/>
            <c:bubble3D val="0"/>
          </c:dPt>
          <c:dLbls>
            <c:dLbl>
              <c:idx val="0"/>
              <c:layout>
                <c:manualLayout>
                  <c:x val="1.3694638883155832E-3"/>
                  <c:y val="0.16708684481037284"/>
                </c:manualLayout>
              </c:layout>
              <c:showLegendKey val="0"/>
              <c:showVal val="1"/>
              <c:showCatName val="0"/>
              <c:showSerName val="0"/>
              <c:showPercent val="0"/>
              <c:showBubbleSize val="0"/>
            </c:dLbl>
            <c:dLbl>
              <c:idx val="1"/>
              <c:layout>
                <c:manualLayout>
                  <c:x val="-3.3427858690916713E-6"/>
                  <c:y val="0.20034990753781193"/>
                </c:manualLayout>
              </c:layout>
              <c:showLegendKey val="0"/>
              <c:showVal val="1"/>
              <c:showCatName val="0"/>
              <c:showSerName val="0"/>
              <c:showPercent val="0"/>
              <c:showBubbleSize val="0"/>
            </c:dLbl>
            <c:dLbl>
              <c:idx val="2"/>
              <c:layout>
                <c:manualLayout>
                  <c:x val="-7.5482261560701434E-7"/>
                  <c:y val="0.2944750680613033"/>
                </c:manualLayout>
              </c:layout>
              <c:showLegendKey val="0"/>
              <c:showVal val="1"/>
              <c:showCatName val="0"/>
              <c:showSerName val="0"/>
              <c:showPercent val="0"/>
              <c:showBubbleSize val="0"/>
            </c:dLbl>
            <c:dLbl>
              <c:idx val="3"/>
              <c:layout>
                <c:manualLayout>
                  <c:x val="-3.5584494735759247E-6"/>
                  <c:y val="0.23958153673503513"/>
                </c:manualLayout>
              </c:layout>
              <c:showLegendKey val="0"/>
              <c:showVal val="1"/>
              <c:showCatName val="0"/>
              <c:showSerName val="0"/>
              <c:showPercent val="0"/>
              <c:showBubbleSize val="0"/>
            </c:dLbl>
            <c:dLbl>
              <c:idx val="4"/>
              <c:layout>
                <c:manualLayout>
                  <c:x val="1.3564162402458048E-3"/>
                  <c:y val="0.62854510935965702"/>
                </c:manualLayout>
              </c:layout>
              <c:showLegendKey val="0"/>
              <c:showVal val="1"/>
              <c:showCatName val="0"/>
              <c:showSerName val="0"/>
              <c:showPercent val="0"/>
              <c:showBubbleSize val="0"/>
            </c:dLbl>
            <c:dLbl>
              <c:idx val="5"/>
              <c:layout>
                <c:manualLayout>
                  <c:x val="-6.2542445293152617E-6"/>
                  <c:y val="0.1294710453237195"/>
                </c:manualLayout>
              </c:layout>
              <c:showLegendKey val="0"/>
              <c:showVal val="1"/>
              <c:showCatName val="0"/>
              <c:showSerName val="0"/>
              <c:showPercent val="0"/>
              <c:showBubbleSize val="0"/>
            </c:dLbl>
            <c:dLbl>
              <c:idx val="6"/>
              <c:layout>
                <c:manualLayout>
                  <c:x val="0"/>
                  <c:y val="0.22953438414006552"/>
                </c:manualLayout>
              </c:layout>
              <c:showLegendKey val="0"/>
              <c:showVal val="1"/>
              <c:showCatName val="0"/>
              <c:showSerName val="0"/>
              <c:showPercent val="0"/>
              <c:showBubbleSize val="0"/>
            </c:dLbl>
            <c:dLbl>
              <c:idx val="7"/>
              <c:layout>
                <c:manualLayout>
                  <c:x val="1.3622391575662017E-3"/>
                  <c:y val="0.41667151234893379"/>
                </c:manualLayout>
              </c:layout>
              <c:showLegendKey val="0"/>
              <c:showVal val="1"/>
              <c:showCatName val="0"/>
              <c:showSerName val="0"/>
              <c:showPercent val="0"/>
              <c:showBubbleSize val="0"/>
            </c:dLbl>
            <c:dLbl>
              <c:idx val="8"/>
              <c:layout>
                <c:manualLayout>
                  <c:x val="4.2054402869533655E-6"/>
                  <c:y val="0.21085764633878318"/>
                </c:manualLayout>
              </c:layout>
              <c:showLegendKey val="0"/>
              <c:showVal val="1"/>
              <c:showCatName val="0"/>
              <c:showSerName val="0"/>
              <c:showPercent val="0"/>
              <c:showBubbleSize val="0"/>
            </c:dLbl>
            <c:dLbl>
              <c:idx val="9"/>
              <c:layout>
                <c:manualLayout>
                  <c:x val="1.3940495392240264E-3"/>
                  <c:y val="0.4332429244004577"/>
                </c:manualLayout>
              </c:layout>
              <c:showLegendKey val="0"/>
              <c:showVal val="1"/>
              <c:showCatName val="0"/>
              <c:showSerName val="0"/>
              <c:showPercent val="0"/>
              <c:showBubbleSize val="0"/>
            </c:dLbl>
            <c:dLbl>
              <c:idx val="10"/>
              <c:layout>
                <c:manualLayout>
                  <c:x val="2.7347311829230463E-3"/>
                  <c:y val="8.3333333333333332E-3"/>
                </c:manualLayout>
              </c:layout>
              <c:showLegendKey val="0"/>
              <c:showVal val="1"/>
              <c:showCatName val="0"/>
              <c:showSerName val="0"/>
              <c:showPercent val="0"/>
              <c:showBubbleSize val="0"/>
            </c:dLbl>
            <c:dLbl>
              <c:idx val="11"/>
              <c:layout>
                <c:manualLayout>
                  <c:x val="-4.1058392685700594E-3"/>
                  <c:y val="8.3449239618085033E-3"/>
                </c:manualLayout>
              </c:layout>
              <c:showLegendKey val="0"/>
              <c:showVal val="1"/>
              <c:showCatName val="0"/>
              <c:showSerName val="0"/>
              <c:showPercent val="0"/>
              <c:showBubbleSize val="0"/>
            </c:dLbl>
            <c:txPr>
              <a:bodyPr rot="-5400000" vert="horz"/>
              <a:lstStyle/>
              <a:p>
                <a:pPr>
                  <a:defRPr sz="1000" b="1">
                    <a:latin typeface="Arial" pitchFamily="34" charset="0"/>
                    <a:cs typeface="Arial" pitchFamily="34" charset="0"/>
                  </a:defRPr>
                </a:pPr>
                <a:endParaRPr lang="ru-RU"/>
              </a:p>
            </c:txPr>
            <c:showLegendKey val="0"/>
            <c:showVal val="1"/>
            <c:showCatName val="0"/>
            <c:showSerName val="0"/>
            <c:showPercent val="0"/>
            <c:showBubbleSize val="0"/>
            <c:showLeaderLines val="0"/>
          </c:dLbls>
          <c:val>
            <c:numRef>
              <c:f>'таб. к диаграмме  2024'!$D$4:$D$13</c:f>
              <c:numCache>
                <c:formatCode>#,##0.0</c:formatCode>
                <c:ptCount val="10"/>
                <c:pt idx="0">
                  <c:v>532768.5</c:v>
                </c:pt>
                <c:pt idx="1">
                  <c:v>602729</c:v>
                </c:pt>
                <c:pt idx="2">
                  <c:v>817519.9</c:v>
                </c:pt>
                <c:pt idx="3">
                  <c:v>728025.3</c:v>
                </c:pt>
                <c:pt idx="4">
                  <c:v>1651290.4</c:v>
                </c:pt>
                <c:pt idx="5">
                  <c:v>417252.5</c:v>
                </c:pt>
                <c:pt idx="6">
                  <c:v>680902.8</c:v>
                </c:pt>
                <c:pt idx="7">
                  <c:v>1143119.8</c:v>
                </c:pt>
                <c:pt idx="8">
                  <c:v>648464.80000000005</c:v>
                </c:pt>
                <c:pt idx="9">
                  <c:v>1213862.8999999999</c:v>
                </c:pt>
              </c:numCache>
            </c:numRef>
          </c:val>
        </c:ser>
        <c:dLbls>
          <c:showLegendKey val="0"/>
          <c:showVal val="0"/>
          <c:showCatName val="0"/>
          <c:showSerName val="0"/>
          <c:showPercent val="0"/>
          <c:showBubbleSize val="0"/>
        </c:dLbls>
        <c:gapWidth val="150"/>
        <c:axId val="339202048"/>
        <c:axId val="75295552"/>
      </c:barChart>
      <c:lineChart>
        <c:grouping val="standard"/>
        <c:varyColors val="0"/>
        <c:ser>
          <c:idx val="0"/>
          <c:order val="0"/>
          <c:tx>
            <c:strRef>
              <c:f>'таб. к диаграмме  2024'!$C$3</c:f>
              <c:strCache>
                <c:ptCount val="1"/>
                <c:pt idx="0">
                  <c:v>доходы на душу населения, тыс.руб.</c:v>
                </c:pt>
              </c:strCache>
            </c:strRef>
          </c:tx>
          <c:spPr>
            <a:ln>
              <a:solidFill>
                <a:srgbClr val="0000FF"/>
              </a:solidFill>
            </a:ln>
          </c:spPr>
          <c:marker>
            <c:spPr>
              <a:solidFill>
                <a:srgbClr val="0000FF"/>
              </a:solidFill>
            </c:spPr>
          </c:marker>
          <c:dPt>
            <c:idx val="5"/>
            <c:marker>
              <c:spPr>
                <a:solidFill>
                  <a:srgbClr val="00FF00"/>
                </a:solidFill>
              </c:spPr>
            </c:marker>
            <c:bubble3D val="0"/>
          </c:dPt>
          <c:dPt>
            <c:idx val="7"/>
            <c:bubble3D val="0"/>
          </c:dPt>
          <c:dLbls>
            <c:dLbl>
              <c:idx val="0"/>
              <c:layout>
                <c:manualLayout>
                  <c:x val="-3.2843518154885717E-2"/>
                  <c:y val="-3.3378702060186949E-2"/>
                </c:manualLayout>
              </c:layout>
              <c:showLegendKey val="0"/>
              <c:showVal val="1"/>
              <c:showCatName val="0"/>
              <c:showSerName val="0"/>
              <c:showPercent val="0"/>
              <c:showBubbleSize val="0"/>
            </c:dLbl>
            <c:dLbl>
              <c:idx val="1"/>
              <c:layout>
                <c:manualLayout>
                  <c:x val="-2.4651346379743068E-2"/>
                  <c:y val="-2.7077053367988629E-2"/>
                </c:manualLayout>
              </c:layout>
              <c:showLegendKey val="0"/>
              <c:showVal val="1"/>
              <c:showCatName val="0"/>
              <c:showSerName val="0"/>
              <c:showPercent val="0"/>
              <c:showBubbleSize val="0"/>
            </c:dLbl>
            <c:dLbl>
              <c:idx val="2"/>
              <c:layout>
                <c:manualLayout>
                  <c:x val="-2.1940726747275201E-2"/>
                  <c:y val="-2.2955872703412074E-2"/>
                </c:manualLayout>
              </c:layout>
              <c:showLegendKey val="0"/>
              <c:showVal val="1"/>
              <c:showCatName val="0"/>
              <c:showSerName val="0"/>
              <c:showPercent val="0"/>
              <c:showBubbleSize val="0"/>
            </c:dLbl>
            <c:dLbl>
              <c:idx val="3"/>
              <c:layout>
                <c:manualLayout>
                  <c:x val="-4.5120815829536039E-2"/>
                  <c:y val="3.3292793862705228E-2"/>
                </c:manualLayout>
              </c:layout>
              <c:showLegendKey val="0"/>
              <c:showVal val="1"/>
              <c:showCatName val="0"/>
              <c:showSerName val="0"/>
              <c:showPercent val="0"/>
              <c:showBubbleSize val="0"/>
            </c:dLbl>
            <c:dLbl>
              <c:idx val="4"/>
              <c:layout>
                <c:manualLayout>
                  <c:x val="-2.8724343309716013E-2"/>
                  <c:y val="2.9237204195736655E-2"/>
                </c:manualLayout>
              </c:layout>
              <c:showLegendKey val="0"/>
              <c:showVal val="1"/>
              <c:showCatName val="0"/>
              <c:showSerName val="0"/>
              <c:showPercent val="0"/>
              <c:showBubbleSize val="0"/>
            </c:dLbl>
            <c:dLbl>
              <c:idx val="5"/>
              <c:layout>
                <c:manualLayout>
                  <c:x val="-4.3795994307343496E-2"/>
                  <c:y val="-2.0898195665036218E-2"/>
                </c:manualLayout>
              </c:layout>
              <c:showLegendKey val="0"/>
              <c:showVal val="1"/>
              <c:showCatName val="0"/>
              <c:showSerName val="0"/>
              <c:showPercent val="0"/>
              <c:showBubbleSize val="0"/>
            </c:dLbl>
            <c:dLbl>
              <c:idx val="6"/>
              <c:layout>
                <c:manualLayout>
                  <c:x val="-3.2856503163836343E-2"/>
                  <c:y val="2.7150918635170603E-2"/>
                </c:manualLayout>
              </c:layout>
              <c:showLegendKey val="0"/>
              <c:showVal val="1"/>
              <c:showCatName val="0"/>
              <c:showSerName val="0"/>
              <c:showPercent val="0"/>
              <c:showBubbleSize val="0"/>
            </c:dLbl>
            <c:dLbl>
              <c:idx val="7"/>
              <c:layout>
                <c:manualLayout>
                  <c:x val="-1.6385906359289406E-2"/>
                  <c:y val="2.3068442533553741E-2"/>
                </c:manualLayout>
              </c:layout>
              <c:showLegendKey val="0"/>
              <c:showVal val="1"/>
              <c:showCatName val="0"/>
              <c:showSerName val="0"/>
              <c:showPercent val="0"/>
              <c:showBubbleSize val="0"/>
            </c:dLbl>
            <c:dLbl>
              <c:idx val="8"/>
              <c:layout>
                <c:manualLayout>
                  <c:x val="-3.2812790531542381E-2"/>
                  <c:y val="-2.2985564304461942E-2"/>
                </c:manualLayout>
              </c:layout>
              <c:showLegendKey val="0"/>
              <c:showVal val="1"/>
              <c:showCatName val="0"/>
              <c:showSerName val="0"/>
              <c:showPercent val="0"/>
              <c:showBubbleSize val="0"/>
            </c:dLbl>
            <c:dLbl>
              <c:idx val="9"/>
              <c:layout>
                <c:manualLayout>
                  <c:x val="-3.5576433681924077E-2"/>
                  <c:y val="1.669030824500866E-2"/>
                </c:manualLayout>
              </c:layout>
              <c:showLegendKey val="0"/>
              <c:showVal val="1"/>
              <c:showCatName val="0"/>
              <c:showSerName val="0"/>
              <c:showPercent val="0"/>
              <c:showBubbleSize val="0"/>
            </c:dLbl>
            <c:dLbl>
              <c:idx val="10"/>
              <c:layout>
                <c:manualLayout>
                  <c:x val="-3.1478101059037117E-2"/>
                  <c:y val="-1.6689847923617007E-2"/>
                </c:manualLayout>
              </c:layout>
              <c:showLegendKey val="0"/>
              <c:showVal val="1"/>
              <c:showCatName val="0"/>
              <c:showSerName val="0"/>
              <c:showPercent val="0"/>
              <c:showBubbleSize val="0"/>
            </c:dLbl>
            <c:dLbl>
              <c:idx val="11"/>
              <c:layout>
                <c:manualLayout>
                  <c:x val="-6.4322277087916116E-2"/>
                  <c:y val="1.2514435695538059E-2"/>
                </c:manualLayout>
              </c:layout>
              <c:showLegendKey val="0"/>
              <c:showVal val="1"/>
              <c:showCatName val="0"/>
              <c:showSerName val="0"/>
              <c:showPercent val="0"/>
              <c:showBubbleSize val="0"/>
            </c:dLbl>
            <c:txPr>
              <a:bodyPr/>
              <a:lstStyle/>
              <a:p>
                <a:pPr>
                  <a:defRPr sz="1000" b="1"/>
                </a:pPr>
                <a:endParaRPr lang="ru-RU"/>
              </a:p>
            </c:txPr>
            <c:showLegendKey val="0"/>
            <c:showVal val="1"/>
            <c:showCatName val="0"/>
            <c:showSerName val="0"/>
            <c:showPercent val="0"/>
            <c:showBubbleSize val="0"/>
            <c:showLeaderLines val="0"/>
          </c:dLbls>
          <c:cat>
            <c:strRef>
              <c:f>'таб. к диаграмме  2020'!$C$3</c:f>
              <c:strCache>
                <c:ptCount val="1"/>
                <c:pt idx="0">
                  <c:v>доходы на душу населения, тыс.руб.</c:v>
                </c:pt>
              </c:strCache>
            </c:strRef>
          </c:cat>
          <c:val>
            <c:numRef>
              <c:f>'таб. к диаграмме  2024'!$C$4:$C$13</c:f>
              <c:numCache>
                <c:formatCode>#,##0.0</c:formatCode>
                <c:ptCount val="10"/>
                <c:pt idx="0">
                  <c:v>45656.74</c:v>
                </c:pt>
                <c:pt idx="1">
                  <c:v>42874.45</c:v>
                </c:pt>
                <c:pt idx="2">
                  <c:v>42930.21</c:v>
                </c:pt>
                <c:pt idx="3">
                  <c:v>34705.879999999997</c:v>
                </c:pt>
                <c:pt idx="4">
                  <c:v>35730.620000000003</c:v>
                </c:pt>
                <c:pt idx="5">
                  <c:v>56316.98</c:v>
                </c:pt>
                <c:pt idx="6">
                  <c:v>37608.550000000003</c:v>
                </c:pt>
                <c:pt idx="7">
                  <c:v>40980.85</c:v>
                </c:pt>
                <c:pt idx="8">
                  <c:v>57214.12</c:v>
                </c:pt>
                <c:pt idx="9">
                  <c:v>35231.410000000003</c:v>
                </c:pt>
              </c:numCache>
            </c:numRef>
          </c:val>
          <c:smooth val="0"/>
        </c:ser>
        <c:dLbls>
          <c:showLegendKey val="0"/>
          <c:showVal val="0"/>
          <c:showCatName val="0"/>
          <c:showSerName val="0"/>
          <c:showPercent val="0"/>
          <c:showBubbleSize val="0"/>
        </c:dLbls>
        <c:marker val="1"/>
        <c:smooth val="0"/>
        <c:axId val="339203072"/>
        <c:axId val="75296128"/>
      </c:lineChart>
      <c:catAx>
        <c:axId val="339202048"/>
        <c:scaling>
          <c:orientation val="minMax"/>
        </c:scaling>
        <c:delete val="0"/>
        <c:axPos val="b"/>
        <c:majorTickMark val="out"/>
        <c:minorTickMark val="none"/>
        <c:tickLblPos val="nextTo"/>
        <c:txPr>
          <a:bodyPr/>
          <a:lstStyle/>
          <a:p>
            <a:pPr>
              <a:defRPr sz="1200" b="1"/>
            </a:pPr>
            <a:endParaRPr lang="ru-RU"/>
          </a:p>
        </c:txPr>
        <c:crossAx val="75295552"/>
        <c:crosses val="autoZero"/>
        <c:auto val="1"/>
        <c:lblAlgn val="ctr"/>
        <c:lblOffset val="100"/>
        <c:noMultiLvlLbl val="0"/>
      </c:catAx>
      <c:valAx>
        <c:axId val="75295552"/>
        <c:scaling>
          <c:orientation val="minMax"/>
        </c:scaling>
        <c:delete val="0"/>
        <c:axPos val="l"/>
        <c:majorGridlines/>
        <c:numFmt formatCode="#,##0.0" sourceLinked="1"/>
        <c:majorTickMark val="out"/>
        <c:minorTickMark val="none"/>
        <c:tickLblPos val="nextTo"/>
        <c:txPr>
          <a:bodyPr/>
          <a:lstStyle/>
          <a:p>
            <a:pPr>
              <a:defRPr b="1"/>
            </a:pPr>
            <a:endParaRPr lang="ru-RU"/>
          </a:p>
        </c:txPr>
        <c:crossAx val="339202048"/>
        <c:crosses val="autoZero"/>
        <c:crossBetween val="between"/>
      </c:valAx>
      <c:valAx>
        <c:axId val="75296128"/>
        <c:scaling>
          <c:orientation val="minMax"/>
          <c:max val="60000"/>
        </c:scaling>
        <c:delete val="0"/>
        <c:axPos val="r"/>
        <c:minorGridlines>
          <c:spPr>
            <a:ln>
              <a:noFill/>
            </a:ln>
          </c:spPr>
        </c:minorGridlines>
        <c:numFmt formatCode="#,##0.0" sourceLinked="1"/>
        <c:majorTickMark val="out"/>
        <c:minorTickMark val="none"/>
        <c:tickLblPos val="nextTo"/>
        <c:spPr>
          <a:noFill/>
          <a:ln>
            <a:noFill/>
          </a:ln>
          <a:effectLst>
            <a:glow rad="127000">
              <a:schemeClr val="bg1"/>
            </a:glow>
          </a:effectLst>
        </c:spPr>
        <c:txPr>
          <a:bodyPr/>
          <a:lstStyle/>
          <a:p>
            <a:pPr>
              <a:defRPr>
                <a:solidFill>
                  <a:schemeClr val="bg1"/>
                </a:solidFill>
              </a:defRPr>
            </a:pPr>
            <a:endParaRPr lang="ru-RU"/>
          </a:p>
        </c:txPr>
        <c:crossAx val="339203072"/>
        <c:crosses val="max"/>
        <c:crossBetween val="between"/>
        <c:majorUnit val="5000"/>
        <c:minorUnit val="5000"/>
      </c:valAx>
      <c:catAx>
        <c:axId val="339203072"/>
        <c:scaling>
          <c:orientation val="minMax"/>
        </c:scaling>
        <c:delete val="1"/>
        <c:axPos val="b"/>
        <c:majorTickMark val="out"/>
        <c:minorTickMark val="none"/>
        <c:tickLblPos val="nextTo"/>
        <c:crossAx val="75296128"/>
        <c:crosses val="autoZero"/>
        <c:auto val="1"/>
        <c:lblAlgn val="ctr"/>
        <c:lblOffset val="100"/>
        <c:noMultiLvlLbl val="0"/>
      </c:catAx>
    </c:plotArea>
    <c:legend>
      <c:legendPos val="b"/>
      <c:layout>
        <c:manualLayout>
          <c:xMode val="edge"/>
          <c:yMode val="edge"/>
          <c:x val="2.8716507752586072E-2"/>
          <c:y val="0.95392421259842519"/>
          <c:w val="0.88497289978297644"/>
          <c:h val="3.9808398950131232E-2"/>
        </c:manualLayout>
      </c:layout>
      <c:overlay val="0"/>
      <c:txPr>
        <a:bodyPr/>
        <a:lstStyle/>
        <a:p>
          <a:pPr>
            <a:defRPr sz="1200" b="1">
              <a:latin typeface="Arial" pitchFamily="34" charset="0"/>
              <a:cs typeface="Arial" pitchFamily="34" charset="0"/>
            </a:defRPr>
          </a:pPr>
          <a:endParaRPr lang="ru-RU"/>
        </a:p>
      </c:txPr>
    </c:legend>
    <c:plotVisOnly val="1"/>
    <c:dispBlanksAs val="gap"/>
    <c:showDLblsOverMax val="0"/>
  </c:chart>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543668537117108E-2"/>
          <c:y val="0.14370223923084074"/>
          <c:w val="0.67992566268512056"/>
          <c:h val="0.76056135170603678"/>
        </c:manualLayout>
      </c:layout>
      <c:barChart>
        <c:barDir val="col"/>
        <c:grouping val="clustered"/>
        <c:varyColors val="0"/>
        <c:ser>
          <c:idx val="1"/>
          <c:order val="1"/>
          <c:tx>
            <c:strRef>
              <c:f>'таб. к диаграмме  2022 г расх'!$D$3</c:f>
              <c:strCache>
                <c:ptCount val="1"/>
                <c:pt idx="0">
                  <c:v>расходы, тыс.руб</c:v>
                </c:pt>
              </c:strCache>
            </c:strRef>
          </c:tx>
          <c:spPr>
            <a:solidFill>
              <a:srgbClr val="FF0000"/>
            </a:solidFill>
          </c:spPr>
          <c:invertIfNegative val="0"/>
          <c:dPt>
            <c:idx val="0"/>
            <c:invertIfNegative val="0"/>
            <c:bubble3D val="0"/>
            <c:spPr>
              <a:solidFill>
                <a:srgbClr val="FF9900"/>
              </a:solidFill>
            </c:spPr>
          </c:dPt>
          <c:dPt>
            <c:idx val="1"/>
            <c:invertIfNegative val="0"/>
            <c:bubble3D val="0"/>
            <c:spPr>
              <a:solidFill>
                <a:srgbClr val="FF9900"/>
              </a:solidFill>
            </c:spPr>
          </c:dPt>
          <c:dPt>
            <c:idx val="2"/>
            <c:invertIfNegative val="0"/>
            <c:bubble3D val="0"/>
            <c:spPr>
              <a:solidFill>
                <a:srgbClr val="FF9900"/>
              </a:solidFill>
            </c:spPr>
          </c:dPt>
          <c:dPt>
            <c:idx val="3"/>
            <c:invertIfNegative val="0"/>
            <c:bubble3D val="0"/>
            <c:spPr>
              <a:solidFill>
                <a:srgbClr val="FF9900"/>
              </a:solidFill>
            </c:spPr>
          </c:dPt>
          <c:dPt>
            <c:idx val="4"/>
            <c:invertIfNegative val="0"/>
            <c:bubble3D val="0"/>
            <c:spPr>
              <a:solidFill>
                <a:srgbClr val="FF9900"/>
              </a:solidFill>
            </c:spPr>
          </c:dPt>
          <c:dPt>
            <c:idx val="5"/>
            <c:invertIfNegative val="0"/>
            <c:bubble3D val="0"/>
            <c:spPr>
              <a:solidFill>
                <a:srgbClr val="00FF00"/>
              </a:solidFill>
            </c:spPr>
          </c:dPt>
          <c:dPt>
            <c:idx val="6"/>
            <c:invertIfNegative val="0"/>
            <c:bubble3D val="0"/>
            <c:spPr>
              <a:solidFill>
                <a:srgbClr val="FF9900"/>
              </a:solidFill>
            </c:spPr>
          </c:dPt>
          <c:dPt>
            <c:idx val="7"/>
            <c:invertIfNegative val="0"/>
            <c:bubble3D val="0"/>
            <c:spPr>
              <a:solidFill>
                <a:srgbClr val="FF9900"/>
              </a:solidFill>
            </c:spPr>
          </c:dPt>
          <c:dPt>
            <c:idx val="8"/>
            <c:invertIfNegative val="0"/>
            <c:bubble3D val="0"/>
            <c:spPr>
              <a:solidFill>
                <a:srgbClr val="FF9900"/>
              </a:solidFill>
            </c:spPr>
          </c:dPt>
          <c:dPt>
            <c:idx val="9"/>
            <c:invertIfNegative val="0"/>
            <c:bubble3D val="0"/>
            <c:spPr>
              <a:solidFill>
                <a:srgbClr val="FF9900"/>
              </a:solidFill>
            </c:spPr>
          </c:dPt>
          <c:dLbls>
            <c:dLbl>
              <c:idx val="0"/>
              <c:layout>
                <c:manualLayout>
                  <c:x val="-1.3715126925579325E-3"/>
                  <c:y val="0.14454785185155983"/>
                </c:manualLayout>
              </c:layout>
              <c:showLegendKey val="0"/>
              <c:showVal val="1"/>
              <c:showCatName val="0"/>
              <c:showSerName val="0"/>
              <c:showPercent val="0"/>
              <c:showBubbleSize val="0"/>
            </c:dLbl>
            <c:dLbl>
              <c:idx val="1"/>
              <c:layout>
                <c:manualLayout>
                  <c:x val="-2.2644678468210431E-6"/>
                  <c:y val="0.2295774203690143"/>
                </c:manualLayout>
              </c:layout>
              <c:showLegendKey val="0"/>
              <c:showVal val="1"/>
              <c:showCatName val="0"/>
              <c:showSerName val="0"/>
              <c:showPercent val="0"/>
              <c:showBubbleSize val="0"/>
            </c:dLbl>
            <c:dLbl>
              <c:idx val="2"/>
              <c:layout>
                <c:manualLayout>
                  <c:x val="-1.3711600028714489E-3"/>
                  <c:y val="0.22770174292855097"/>
                </c:manualLayout>
              </c:layout>
              <c:showLegendKey val="0"/>
              <c:showVal val="1"/>
              <c:showCatName val="0"/>
              <c:showSerName val="0"/>
              <c:showPercent val="0"/>
              <c:showBubbleSize val="0"/>
            </c:dLbl>
            <c:dLbl>
              <c:idx val="3"/>
              <c:layout>
                <c:manualLayout>
                  <c:x val="-1.3709735335467972E-3"/>
                  <c:y val="0.283978334708193"/>
                </c:manualLayout>
              </c:layout>
              <c:showLegendKey val="0"/>
              <c:showVal val="1"/>
              <c:showCatName val="0"/>
              <c:showSerName val="0"/>
              <c:showPercent val="0"/>
              <c:showBubbleSize val="0"/>
            </c:dLbl>
            <c:dLbl>
              <c:idx val="4"/>
              <c:layout>
                <c:manualLayout>
                  <c:x val="-9.1657031895137448E-6"/>
                  <c:y val="0.57644876865464478"/>
                </c:manualLayout>
              </c:layout>
              <c:showLegendKey val="0"/>
              <c:showVal val="1"/>
              <c:showCatName val="0"/>
              <c:showSerName val="0"/>
              <c:showPercent val="0"/>
              <c:showBubbleSize val="0"/>
            </c:dLbl>
            <c:dLbl>
              <c:idx val="5"/>
              <c:layout>
                <c:manualLayout>
                  <c:x val="-1.375687062074389E-3"/>
                  <c:y val="0.11278215495559894"/>
                </c:manualLayout>
              </c:layout>
              <c:showLegendKey val="0"/>
              <c:showVal val="1"/>
              <c:showCatName val="0"/>
              <c:showSerName val="0"/>
              <c:showPercent val="0"/>
              <c:showBubbleSize val="0"/>
            </c:dLbl>
            <c:dLbl>
              <c:idx val="6"/>
              <c:layout>
                <c:manualLayout>
                  <c:x val="1.367954243084369E-3"/>
                  <c:y val="0.24625576595124685"/>
                </c:manualLayout>
              </c:layout>
              <c:showLegendKey val="0"/>
              <c:showVal val="1"/>
              <c:showCatName val="0"/>
              <c:showSerName val="0"/>
              <c:showPercent val="0"/>
              <c:showBubbleSize val="0"/>
            </c:dLbl>
            <c:dLbl>
              <c:idx val="7"/>
              <c:layout>
                <c:manualLayout>
                  <c:x val="-5.1759265070195271E-6"/>
                  <c:y val="0.33196635815275366"/>
                </c:manualLayout>
              </c:layout>
              <c:showLegendKey val="0"/>
              <c:showVal val="1"/>
              <c:showCatName val="0"/>
              <c:showSerName val="0"/>
              <c:showPercent val="0"/>
              <c:showBubbleSize val="0"/>
            </c:dLbl>
            <c:dLbl>
              <c:idx val="8"/>
              <c:layout>
                <c:manualLayout>
                  <c:x val="1.3746091908355938E-3"/>
                  <c:y val="0.15919925678499064"/>
                </c:manualLayout>
              </c:layout>
              <c:showLegendKey val="0"/>
              <c:showVal val="1"/>
              <c:showCatName val="0"/>
              <c:showSerName val="0"/>
              <c:showPercent val="0"/>
              <c:showBubbleSize val="0"/>
            </c:dLbl>
            <c:dLbl>
              <c:idx val="9"/>
              <c:layout>
                <c:manualLayout>
                  <c:x val="1.3935103802127781E-3"/>
                  <c:y val="0.35044926866335058"/>
                </c:manualLayout>
              </c:layout>
              <c:showLegendKey val="0"/>
              <c:showVal val="1"/>
              <c:showCatName val="0"/>
              <c:showSerName val="0"/>
              <c:showPercent val="0"/>
              <c:showBubbleSize val="0"/>
            </c:dLbl>
            <c:dLbl>
              <c:idx val="10"/>
              <c:layout>
                <c:manualLayout>
                  <c:x val="2.7347311829230463E-3"/>
                  <c:y val="8.3333333333333332E-3"/>
                </c:manualLayout>
              </c:layout>
              <c:showLegendKey val="0"/>
              <c:showVal val="1"/>
              <c:showCatName val="0"/>
              <c:showSerName val="0"/>
              <c:showPercent val="0"/>
              <c:showBubbleSize val="0"/>
            </c:dLbl>
            <c:dLbl>
              <c:idx val="11"/>
              <c:layout>
                <c:manualLayout>
                  <c:x val="-4.1058392685700594E-3"/>
                  <c:y val="8.3449239618085033E-3"/>
                </c:manualLayout>
              </c:layout>
              <c:showLegendKey val="0"/>
              <c:showVal val="1"/>
              <c:showCatName val="0"/>
              <c:showSerName val="0"/>
              <c:showPercent val="0"/>
              <c:showBubbleSize val="0"/>
            </c:dLbl>
            <c:txPr>
              <a:bodyPr rot="-5400000" vert="horz"/>
              <a:lstStyle/>
              <a:p>
                <a:pPr>
                  <a:defRPr sz="1000" b="1">
                    <a:latin typeface="Arial" pitchFamily="34" charset="0"/>
                    <a:cs typeface="Arial" pitchFamily="34" charset="0"/>
                  </a:defRPr>
                </a:pPr>
                <a:endParaRPr lang="ru-RU"/>
              </a:p>
            </c:txPr>
            <c:showLegendKey val="0"/>
            <c:showVal val="1"/>
            <c:showCatName val="0"/>
            <c:showSerName val="0"/>
            <c:showPercent val="0"/>
            <c:showBubbleSize val="0"/>
            <c:showLeaderLines val="0"/>
          </c:dLbls>
          <c:val>
            <c:numRef>
              <c:f>'таб. к диаграмме  2022 г'!$D$4:$D$13</c:f>
              <c:numCache>
                <c:formatCode>#,##0.0</c:formatCode>
                <c:ptCount val="10"/>
                <c:pt idx="0">
                  <c:v>560476.80000000005</c:v>
                </c:pt>
                <c:pt idx="1">
                  <c:v>859247.8</c:v>
                </c:pt>
                <c:pt idx="2">
                  <c:v>882949.6</c:v>
                </c:pt>
                <c:pt idx="3">
                  <c:v>1018047.4</c:v>
                </c:pt>
                <c:pt idx="4">
                  <c:v>1995046.5</c:v>
                </c:pt>
                <c:pt idx="5">
                  <c:v>462878.7</c:v>
                </c:pt>
                <c:pt idx="6">
                  <c:v>944714.1</c:v>
                </c:pt>
                <c:pt idx="7">
                  <c:v>1208070.6000000001</c:v>
                </c:pt>
                <c:pt idx="8">
                  <c:v>654871.4</c:v>
                </c:pt>
                <c:pt idx="9">
                  <c:v>1285773.1000000001</c:v>
                </c:pt>
              </c:numCache>
            </c:numRef>
          </c:val>
        </c:ser>
        <c:dLbls>
          <c:showLegendKey val="0"/>
          <c:showVal val="0"/>
          <c:showCatName val="0"/>
          <c:showSerName val="0"/>
          <c:showPercent val="0"/>
          <c:showBubbleSize val="0"/>
        </c:dLbls>
        <c:gapWidth val="150"/>
        <c:axId val="299302400"/>
        <c:axId val="300109760"/>
      </c:barChart>
      <c:lineChart>
        <c:grouping val="standard"/>
        <c:varyColors val="0"/>
        <c:ser>
          <c:idx val="0"/>
          <c:order val="0"/>
          <c:tx>
            <c:strRef>
              <c:f>'таб. к диаграмме  2022 г расх'!$C$3</c:f>
              <c:strCache>
                <c:ptCount val="1"/>
                <c:pt idx="0">
                  <c:v>расходы на душу населения, тыс.руб.</c:v>
                </c:pt>
              </c:strCache>
            </c:strRef>
          </c:tx>
          <c:spPr>
            <a:ln>
              <a:solidFill>
                <a:srgbClr val="0000FF"/>
              </a:solidFill>
            </a:ln>
          </c:spPr>
          <c:marker>
            <c:spPr>
              <a:solidFill>
                <a:srgbClr val="0000FF"/>
              </a:solidFill>
            </c:spPr>
          </c:marker>
          <c:dPt>
            <c:idx val="5"/>
            <c:marker>
              <c:spPr>
                <a:solidFill>
                  <a:srgbClr val="00FF00"/>
                </a:solidFill>
              </c:spPr>
            </c:marker>
            <c:bubble3D val="0"/>
          </c:dPt>
          <c:dPt>
            <c:idx val="7"/>
            <c:bubble3D val="0"/>
          </c:dPt>
          <c:dLbls>
            <c:dLbl>
              <c:idx val="0"/>
              <c:layout>
                <c:manualLayout>
                  <c:x val="-3.0110656417117198E-2"/>
                  <c:y val="1.6686530410581615E-2"/>
                </c:manualLayout>
              </c:layout>
              <c:showLegendKey val="0"/>
              <c:showVal val="1"/>
              <c:showCatName val="0"/>
              <c:showSerName val="0"/>
              <c:showPercent val="0"/>
              <c:showBubbleSize val="0"/>
            </c:dLbl>
            <c:dLbl>
              <c:idx val="1"/>
              <c:layout>
                <c:manualLayout>
                  <c:x val="-3.5616207130635624E-2"/>
                  <c:y val="-2.0797471281888209E-2"/>
                </c:manualLayout>
              </c:layout>
              <c:showLegendKey val="0"/>
              <c:showVal val="1"/>
              <c:showCatName val="0"/>
              <c:showSerName val="0"/>
              <c:showPercent val="0"/>
              <c:showBubbleSize val="0"/>
            </c:dLbl>
            <c:dLbl>
              <c:idx val="2"/>
              <c:layout>
                <c:manualLayout>
                  <c:x val="-3.4248604102852201E-2"/>
                  <c:y val="2.919740400358467E-2"/>
                </c:manualLayout>
              </c:layout>
              <c:showLegendKey val="0"/>
              <c:showVal val="1"/>
              <c:showCatName val="0"/>
              <c:showSerName val="0"/>
              <c:showPercent val="0"/>
              <c:showBubbleSize val="0"/>
            </c:dLbl>
            <c:dLbl>
              <c:idx val="3"/>
              <c:layout>
                <c:manualLayout>
                  <c:x val="-3.1436636631196474E-2"/>
                  <c:y val="-2.7132206966809867E-2"/>
                </c:manualLayout>
              </c:layout>
              <c:showLegendKey val="0"/>
              <c:showVal val="1"/>
              <c:showCatName val="0"/>
              <c:showSerName val="0"/>
              <c:showPercent val="0"/>
              <c:showBubbleSize val="0"/>
            </c:dLbl>
            <c:dLbl>
              <c:idx val="4"/>
              <c:layout>
                <c:manualLayout>
                  <c:x val="-3.1478068455337051E-2"/>
                  <c:y val="2.297774121250928E-2"/>
                </c:manualLayout>
              </c:layout>
              <c:showLegendKey val="0"/>
              <c:showVal val="1"/>
              <c:showCatName val="0"/>
              <c:showSerName val="0"/>
              <c:showPercent val="0"/>
              <c:showBubbleSize val="0"/>
            </c:dLbl>
            <c:dLbl>
              <c:idx val="5"/>
              <c:layout>
                <c:manualLayout>
                  <c:x val="-3.2856160972778298E-2"/>
                  <c:y val="-1.8818268331223229E-2"/>
                </c:manualLayout>
              </c:layout>
              <c:showLegendKey val="0"/>
              <c:showVal val="1"/>
              <c:showCatName val="0"/>
              <c:showSerName val="0"/>
              <c:showPercent val="0"/>
              <c:showBubbleSize val="0"/>
            </c:dLbl>
            <c:dLbl>
              <c:idx val="6"/>
              <c:layout>
                <c:manualLayout>
                  <c:x val="-5.6154597160874911E-2"/>
                  <c:y val="1.6773780883832697E-2"/>
                </c:manualLayout>
              </c:layout>
              <c:showLegendKey val="0"/>
              <c:showVal val="1"/>
              <c:showCatName val="0"/>
              <c:showSerName val="0"/>
              <c:showPercent val="0"/>
              <c:showBubbleSize val="0"/>
            </c:dLbl>
            <c:dLbl>
              <c:idx val="7"/>
              <c:layout>
                <c:manualLayout>
                  <c:x val="-4.1065585243088468E-2"/>
                  <c:y val="3.1361748414147815E-2"/>
                </c:manualLayout>
              </c:layout>
              <c:showLegendKey val="0"/>
              <c:showVal val="1"/>
              <c:showCatName val="0"/>
              <c:showSerName val="0"/>
              <c:showPercent val="0"/>
              <c:showBubbleSize val="0"/>
            </c:dLbl>
            <c:dLbl>
              <c:idx val="8"/>
              <c:layout>
                <c:manualLayout>
                  <c:x val="-3.6914887305926951E-2"/>
                  <c:y val="-1.4652230971128609E-2"/>
                </c:manualLayout>
              </c:layout>
              <c:showLegendKey val="0"/>
              <c:showVal val="1"/>
              <c:showCatName val="0"/>
              <c:showSerName val="0"/>
              <c:showPercent val="0"/>
              <c:showBubbleSize val="0"/>
            </c:dLbl>
            <c:dLbl>
              <c:idx val="9"/>
              <c:layout>
                <c:manualLayout>
                  <c:x val="-7.1195084767658054E-2"/>
                  <c:y val="2.0874213644324294E-3"/>
                </c:manualLayout>
              </c:layout>
              <c:showLegendKey val="0"/>
              <c:showVal val="1"/>
              <c:showCatName val="0"/>
              <c:showSerName val="0"/>
              <c:showPercent val="0"/>
              <c:showBubbleSize val="0"/>
            </c:dLbl>
            <c:dLbl>
              <c:idx val="10"/>
              <c:layout>
                <c:manualLayout>
                  <c:x val="-3.1478101059037117E-2"/>
                  <c:y val="-1.6689847923617007E-2"/>
                </c:manualLayout>
              </c:layout>
              <c:showLegendKey val="0"/>
              <c:showVal val="1"/>
              <c:showCatName val="0"/>
              <c:showSerName val="0"/>
              <c:showPercent val="0"/>
              <c:showBubbleSize val="0"/>
            </c:dLbl>
            <c:dLbl>
              <c:idx val="11"/>
              <c:layout>
                <c:manualLayout>
                  <c:x val="-6.4322277087916116E-2"/>
                  <c:y val="1.2514435695538059E-2"/>
                </c:manualLayout>
              </c:layout>
              <c:showLegendKey val="0"/>
              <c:showVal val="1"/>
              <c:showCatName val="0"/>
              <c:showSerName val="0"/>
              <c:showPercent val="0"/>
              <c:showBubbleSize val="0"/>
            </c:dLbl>
            <c:txPr>
              <a:bodyPr/>
              <a:lstStyle/>
              <a:p>
                <a:pPr>
                  <a:defRPr sz="900" b="1"/>
                </a:pPr>
                <a:endParaRPr lang="ru-RU"/>
              </a:p>
            </c:txPr>
            <c:showLegendKey val="0"/>
            <c:showVal val="1"/>
            <c:showCatName val="0"/>
            <c:showSerName val="0"/>
            <c:showPercent val="0"/>
            <c:showBubbleSize val="0"/>
            <c:showLeaderLines val="0"/>
          </c:dLbls>
          <c:cat>
            <c:strRef>
              <c:f>'таб. к диаграмме  2021 г'!$C$3</c:f>
              <c:strCache>
                <c:ptCount val="1"/>
                <c:pt idx="0">
                  <c:v>доходы на душу населения, тыс.руб.</c:v>
                </c:pt>
              </c:strCache>
            </c:strRef>
          </c:cat>
          <c:val>
            <c:numRef>
              <c:f>'таб. к диаграмме  2022 г'!$C$4:$C$13</c:f>
              <c:numCache>
                <c:formatCode>#,##0.0</c:formatCode>
                <c:ptCount val="10"/>
                <c:pt idx="0">
                  <c:v>48031.3</c:v>
                </c:pt>
                <c:pt idx="1">
                  <c:v>61121.62</c:v>
                </c:pt>
                <c:pt idx="2">
                  <c:v>46366.1</c:v>
                </c:pt>
                <c:pt idx="3">
                  <c:v>48531.6</c:v>
                </c:pt>
                <c:pt idx="4">
                  <c:v>43168.81</c:v>
                </c:pt>
                <c:pt idx="5">
                  <c:v>62475.19</c:v>
                </c:pt>
                <c:pt idx="6">
                  <c:v>52179.73</c:v>
                </c:pt>
                <c:pt idx="7">
                  <c:v>43309.3</c:v>
                </c:pt>
                <c:pt idx="8">
                  <c:v>57779.37</c:v>
                </c:pt>
                <c:pt idx="9">
                  <c:v>37318.54</c:v>
                </c:pt>
              </c:numCache>
            </c:numRef>
          </c:val>
          <c:smooth val="0"/>
        </c:ser>
        <c:dLbls>
          <c:showLegendKey val="0"/>
          <c:showVal val="0"/>
          <c:showCatName val="0"/>
          <c:showSerName val="0"/>
          <c:showPercent val="0"/>
          <c:showBubbleSize val="0"/>
        </c:dLbls>
        <c:marker val="1"/>
        <c:smooth val="0"/>
        <c:axId val="300176384"/>
        <c:axId val="300110336"/>
      </c:lineChart>
      <c:catAx>
        <c:axId val="299302400"/>
        <c:scaling>
          <c:orientation val="minMax"/>
        </c:scaling>
        <c:delete val="0"/>
        <c:axPos val="b"/>
        <c:majorTickMark val="out"/>
        <c:minorTickMark val="none"/>
        <c:tickLblPos val="nextTo"/>
        <c:txPr>
          <a:bodyPr/>
          <a:lstStyle/>
          <a:p>
            <a:pPr>
              <a:defRPr sz="1200" b="1"/>
            </a:pPr>
            <a:endParaRPr lang="ru-RU"/>
          </a:p>
        </c:txPr>
        <c:crossAx val="300109760"/>
        <c:crosses val="autoZero"/>
        <c:auto val="1"/>
        <c:lblAlgn val="ctr"/>
        <c:lblOffset val="100"/>
        <c:noMultiLvlLbl val="0"/>
      </c:catAx>
      <c:valAx>
        <c:axId val="300109760"/>
        <c:scaling>
          <c:orientation val="minMax"/>
        </c:scaling>
        <c:delete val="0"/>
        <c:axPos val="l"/>
        <c:majorGridlines/>
        <c:numFmt formatCode="#,##0.0" sourceLinked="1"/>
        <c:majorTickMark val="out"/>
        <c:minorTickMark val="none"/>
        <c:tickLblPos val="nextTo"/>
        <c:txPr>
          <a:bodyPr/>
          <a:lstStyle/>
          <a:p>
            <a:pPr>
              <a:defRPr b="1"/>
            </a:pPr>
            <a:endParaRPr lang="ru-RU"/>
          </a:p>
        </c:txPr>
        <c:crossAx val="299302400"/>
        <c:crosses val="autoZero"/>
        <c:crossBetween val="between"/>
      </c:valAx>
      <c:valAx>
        <c:axId val="300110336"/>
        <c:scaling>
          <c:orientation val="minMax"/>
          <c:max val="70000"/>
        </c:scaling>
        <c:delete val="0"/>
        <c:axPos val="r"/>
        <c:minorGridlines>
          <c:spPr>
            <a:ln>
              <a:noFill/>
            </a:ln>
          </c:spPr>
        </c:minorGridlines>
        <c:numFmt formatCode="#,##0.0" sourceLinked="1"/>
        <c:majorTickMark val="out"/>
        <c:minorTickMark val="none"/>
        <c:tickLblPos val="nextTo"/>
        <c:spPr>
          <a:noFill/>
          <a:ln>
            <a:noFill/>
          </a:ln>
          <a:effectLst>
            <a:glow rad="127000">
              <a:schemeClr val="bg1"/>
            </a:glow>
          </a:effectLst>
        </c:spPr>
        <c:txPr>
          <a:bodyPr/>
          <a:lstStyle/>
          <a:p>
            <a:pPr>
              <a:defRPr>
                <a:solidFill>
                  <a:schemeClr val="bg1"/>
                </a:solidFill>
              </a:defRPr>
            </a:pPr>
            <a:endParaRPr lang="ru-RU"/>
          </a:p>
        </c:txPr>
        <c:crossAx val="300176384"/>
        <c:crosses val="max"/>
        <c:crossBetween val="between"/>
        <c:majorUnit val="5000"/>
        <c:minorUnit val="5000"/>
      </c:valAx>
      <c:catAx>
        <c:axId val="300176384"/>
        <c:scaling>
          <c:orientation val="minMax"/>
        </c:scaling>
        <c:delete val="1"/>
        <c:axPos val="b"/>
        <c:majorTickMark val="out"/>
        <c:minorTickMark val="none"/>
        <c:tickLblPos val="nextTo"/>
        <c:crossAx val="300110336"/>
        <c:crosses val="autoZero"/>
        <c:auto val="1"/>
        <c:lblAlgn val="ctr"/>
        <c:lblOffset val="100"/>
        <c:noMultiLvlLbl val="0"/>
      </c:catAx>
    </c:plotArea>
    <c:legend>
      <c:legendPos val="b"/>
      <c:layout>
        <c:manualLayout>
          <c:xMode val="edge"/>
          <c:yMode val="edge"/>
          <c:x val="2.8716507752586072E-2"/>
          <c:y val="0.95392421259842519"/>
          <c:w val="0.88497289978297644"/>
          <c:h val="3.9808398950131232E-2"/>
        </c:manualLayout>
      </c:layout>
      <c:overlay val="0"/>
      <c:txPr>
        <a:bodyPr/>
        <a:lstStyle/>
        <a:p>
          <a:pPr>
            <a:defRPr sz="1200" b="1">
              <a:latin typeface="Arial" pitchFamily="34" charset="0"/>
              <a:cs typeface="Arial" pitchFamily="34" charset="0"/>
            </a:defRPr>
          </a:pPr>
          <a:endParaRPr lang="ru-RU"/>
        </a:p>
      </c:txPr>
    </c:legend>
    <c:plotVisOnly val="1"/>
    <c:dispBlanksAs val="gap"/>
    <c:showDLblsOverMax val="0"/>
  </c:chart>
  <c:externalData r:id="rId1">
    <c:autoUpdate val="0"/>
  </c:externalData>
  <c:userShapes r:id="rId2"/>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506581298385478E-2"/>
          <c:y val="0.1457883465119465"/>
          <c:w val="0.67992566268512056"/>
          <c:h val="0.76056135170603678"/>
        </c:manualLayout>
      </c:layout>
      <c:barChart>
        <c:barDir val="col"/>
        <c:grouping val="clustered"/>
        <c:varyColors val="0"/>
        <c:ser>
          <c:idx val="1"/>
          <c:order val="1"/>
          <c:tx>
            <c:strRef>
              <c:f>'таб. к диаграмме  2023 г расх'!$D$3</c:f>
              <c:strCache>
                <c:ptCount val="1"/>
                <c:pt idx="0">
                  <c:v>расходы, тыс.руб</c:v>
                </c:pt>
              </c:strCache>
            </c:strRef>
          </c:tx>
          <c:spPr>
            <a:solidFill>
              <a:srgbClr val="FF9900"/>
            </a:solidFill>
          </c:spPr>
          <c:invertIfNegative val="0"/>
          <c:dPt>
            <c:idx val="5"/>
            <c:invertIfNegative val="0"/>
            <c:bubble3D val="0"/>
            <c:spPr>
              <a:solidFill>
                <a:srgbClr val="00FF00"/>
              </a:solidFill>
            </c:spPr>
          </c:dPt>
          <c:dPt>
            <c:idx val="7"/>
            <c:invertIfNegative val="0"/>
            <c:bubble3D val="0"/>
          </c:dPt>
          <c:dLbls>
            <c:dLbl>
              <c:idx val="0"/>
              <c:layout>
                <c:manualLayout>
                  <c:x val="5.3915901114786742E-7"/>
                  <c:y val="0.18168811743437058"/>
                </c:manualLayout>
              </c:layout>
              <c:showLegendKey val="0"/>
              <c:showVal val="1"/>
              <c:showCatName val="0"/>
              <c:showSerName val="0"/>
              <c:showPercent val="0"/>
              <c:showBubbleSize val="0"/>
            </c:dLbl>
            <c:dLbl>
              <c:idx val="1"/>
              <c:layout>
                <c:manualLayout>
                  <c:x val="1.3661211024464915E-3"/>
                  <c:y val="0.16282280867570953"/>
                </c:manualLayout>
              </c:layout>
              <c:showLegendKey val="0"/>
              <c:showVal val="1"/>
              <c:showCatName val="0"/>
              <c:showSerName val="0"/>
              <c:showPercent val="0"/>
              <c:showBubbleSize val="0"/>
            </c:dLbl>
            <c:dLbl>
              <c:idx val="2"/>
              <c:layout>
                <c:manualLayout>
                  <c:x val="1.3671994204687622E-3"/>
                  <c:y val="0.17128813346618715"/>
                </c:manualLayout>
              </c:layout>
              <c:showLegendKey val="0"/>
              <c:showVal val="1"/>
              <c:showCatName val="0"/>
              <c:showSerName val="0"/>
              <c:showPercent val="0"/>
              <c:showBubbleSize val="0"/>
            </c:dLbl>
            <c:dLbl>
              <c:idx val="3"/>
              <c:layout>
                <c:manualLayout>
                  <c:x val="1.3674150840732213E-3"/>
                  <c:y val="0.15106488384981737"/>
                </c:manualLayout>
              </c:layout>
              <c:showLegendKey val="0"/>
              <c:showVal val="1"/>
              <c:showCatName val="0"/>
              <c:showSerName val="0"/>
              <c:showPercent val="0"/>
              <c:showBubbleSize val="0"/>
            </c:dLbl>
            <c:dLbl>
              <c:idx val="4"/>
              <c:layout>
                <c:manualLayout>
                  <c:x val="-9.1657031895137448E-6"/>
                  <c:y val="0.65154797373278839"/>
                </c:manualLayout>
              </c:layout>
              <c:showLegendKey val="0"/>
              <c:showVal val="1"/>
              <c:showCatName val="0"/>
              <c:showSerName val="0"/>
              <c:showPercent val="0"/>
              <c:showBubbleSize val="0"/>
            </c:dLbl>
            <c:dLbl>
              <c:idx val="5"/>
              <c:layout>
                <c:manualLayout>
                  <c:x val="-6.2542445293152617E-6"/>
                  <c:y val="0.11695374459542167"/>
                </c:manualLayout>
              </c:layout>
              <c:showLegendKey val="0"/>
              <c:showVal val="1"/>
              <c:showCatName val="0"/>
              <c:showSerName val="0"/>
              <c:showPercent val="0"/>
              <c:showBubbleSize val="0"/>
            </c:dLbl>
            <c:dLbl>
              <c:idx val="6"/>
              <c:layout>
                <c:manualLayout>
                  <c:x val="0"/>
                  <c:y val="0.22540022049412761"/>
                </c:manualLayout>
              </c:layout>
              <c:showLegendKey val="0"/>
              <c:showVal val="1"/>
              <c:showCatName val="0"/>
              <c:showSerName val="0"/>
              <c:showPercent val="0"/>
              <c:showBubbleSize val="0"/>
            </c:dLbl>
            <c:dLbl>
              <c:idx val="7"/>
              <c:layout>
                <c:manualLayout>
                  <c:x val="1.3616999985550538E-3"/>
                  <c:y val="0.30268398234266236"/>
                </c:manualLayout>
              </c:layout>
              <c:showLegendKey val="0"/>
              <c:showVal val="1"/>
              <c:showCatName val="0"/>
              <c:showSerName val="0"/>
              <c:showPercent val="0"/>
              <c:showBubbleSize val="0"/>
            </c:dLbl>
            <c:dLbl>
              <c:idx val="8"/>
              <c:layout>
                <c:manualLayout>
                  <c:x val="1.3731301695913886E-3"/>
                  <c:y val="0.15453127140518544"/>
                </c:manualLayout>
              </c:layout>
              <c:showLegendKey val="0"/>
              <c:showVal val="1"/>
              <c:showCatName val="0"/>
              <c:showSerName val="0"/>
              <c:showPercent val="0"/>
              <c:showBubbleSize val="0"/>
            </c:dLbl>
            <c:dLbl>
              <c:idx val="9"/>
              <c:layout>
                <c:manualLayout>
                  <c:x val="1.3940495392240264E-3"/>
                  <c:y val="0.28423080296733155"/>
                </c:manualLayout>
              </c:layout>
              <c:showLegendKey val="0"/>
              <c:showVal val="1"/>
              <c:showCatName val="0"/>
              <c:showSerName val="0"/>
              <c:showPercent val="0"/>
              <c:showBubbleSize val="0"/>
            </c:dLbl>
            <c:dLbl>
              <c:idx val="10"/>
              <c:layout>
                <c:manualLayout>
                  <c:x val="2.7347311829230463E-3"/>
                  <c:y val="8.3333333333333332E-3"/>
                </c:manualLayout>
              </c:layout>
              <c:showLegendKey val="0"/>
              <c:showVal val="1"/>
              <c:showCatName val="0"/>
              <c:showSerName val="0"/>
              <c:showPercent val="0"/>
              <c:showBubbleSize val="0"/>
            </c:dLbl>
            <c:dLbl>
              <c:idx val="11"/>
              <c:layout>
                <c:manualLayout>
                  <c:x val="-4.1058392685700594E-3"/>
                  <c:y val="8.3449239618085033E-3"/>
                </c:manualLayout>
              </c:layout>
              <c:showLegendKey val="0"/>
              <c:showVal val="1"/>
              <c:showCatName val="0"/>
              <c:showSerName val="0"/>
              <c:showPercent val="0"/>
              <c:showBubbleSize val="0"/>
            </c:dLbl>
            <c:txPr>
              <a:bodyPr rot="-5400000" vert="horz"/>
              <a:lstStyle/>
              <a:p>
                <a:pPr>
                  <a:defRPr sz="1000" b="1">
                    <a:latin typeface="Arial" pitchFamily="34" charset="0"/>
                    <a:cs typeface="Arial" pitchFamily="34" charset="0"/>
                  </a:defRPr>
                </a:pPr>
                <a:endParaRPr lang="ru-RU"/>
              </a:p>
            </c:txPr>
            <c:showLegendKey val="0"/>
            <c:showVal val="1"/>
            <c:showCatName val="0"/>
            <c:showSerName val="0"/>
            <c:showPercent val="0"/>
            <c:showBubbleSize val="0"/>
            <c:showLeaderLines val="0"/>
          </c:dLbls>
          <c:val>
            <c:numRef>
              <c:f>'таб. к диаграмме  2023 г'!$D$4:$D$13</c:f>
              <c:numCache>
                <c:formatCode>#,##0.0</c:formatCode>
                <c:ptCount val="10"/>
                <c:pt idx="0">
                  <c:v>790232.9</c:v>
                </c:pt>
                <c:pt idx="1">
                  <c:v>729742</c:v>
                </c:pt>
                <c:pt idx="2">
                  <c:v>787543.2</c:v>
                </c:pt>
                <c:pt idx="3">
                  <c:v>698636.7</c:v>
                </c:pt>
                <c:pt idx="4">
                  <c:v>2644832.7000000002</c:v>
                </c:pt>
                <c:pt idx="5">
                  <c:v>422163.4</c:v>
                </c:pt>
                <c:pt idx="6">
                  <c:v>912821.9</c:v>
                </c:pt>
                <c:pt idx="7">
                  <c:v>1256898.5</c:v>
                </c:pt>
                <c:pt idx="8">
                  <c:v>641037.6</c:v>
                </c:pt>
                <c:pt idx="9">
                  <c:v>1182818.8999999999</c:v>
                </c:pt>
              </c:numCache>
            </c:numRef>
          </c:val>
        </c:ser>
        <c:dLbls>
          <c:showLegendKey val="0"/>
          <c:showVal val="0"/>
          <c:showCatName val="0"/>
          <c:showSerName val="0"/>
          <c:showPercent val="0"/>
          <c:showBubbleSize val="0"/>
        </c:dLbls>
        <c:gapWidth val="150"/>
        <c:axId val="300178944"/>
        <c:axId val="300113216"/>
      </c:barChart>
      <c:lineChart>
        <c:grouping val="standard"/>
        <c:varyColors val="0"/>
        <c:ser>
          <c:idx val="0"/>
          <c:order val="0"/>
          <c:tx>
            <c:strRef>
              <c:f>'таб. к диаграмме  2023 г расх'!$C$3</c:f>
              <c:strCache>
                <c:ptCount val="1"/>
                <c:pt idx="0">
                  <c:v>расходы на душу населения, тыс.руб.</c:v>
                </c:pt>
              </c:strCache>
            </c:strRef>
          </c:tx>
          <c:spPr>
            <a:ln>
              <a:solidFill>
                <a:srgbClr val="0000FF"/>
              </a:solidFill>
            </a:ln>
          </c:spPr>
          <c:marker>
            <c:spPr>
              <a:solidFill>
                <a:srgbClr val="0000FF"/>
              </a:solidFill>
            </c:spPr>
          </c:marker>
          <c:dPt>
            <c:idx val="5"/>
            <c:marker>
              <c:spPr>
                <a:solidFill>
                  <a:srgbClr val="00FF00"/>
                </a:solidFill>
              </c:spPr>
            </c:marker>
            <c:bubble3D val="0"/>
          </c:dPt>
          <c:dPt>
            <c:idx val="7"/>
            <c:bubble3D val="0"/>
          </c:dPt>
          <c:dLbls>
            <c:dLbl>
              <c:idx val="0"/>
              <c:layout>
                <c:manualLayout>
                  <c:x val="2.3722996490506163E-5"/>
                  <c:y val="2.0833148540365517E-3"/>
                </c:manualLayout>
              </c:layout>
              <c:showLegendKey val="0"/>
              <c:showVal val="1"/>
              <c:showCatName val="0"/>
              <c:showSerName val="0"/>
              <c:showPercent val="0"/>
              <c:showBubbleSize val="0"/>
            </c:dLbl>
            <c:dLbl>
              <c:idx val="1"/>
              <c:layout>
                <c:manualLayout>
                  <c:x val="-7.533172836478895E-2"/>
                  <c:y val="1.4666319748668423E-2"/>
                </c:manualLayout>
              </c:layout>
              <c:showLegendKey val="0"/>
              <c:showVal val="1"/>
              <c:showCatName val="0"/>
              <c:showSerName val="0"/>
              <c:showPercent val="0"/>
              <c:showBubbleSize val="0"/>
            </c:dLbl>
            <c:dLbl>
              <c:idx val="2"/>
              <c:layout>
                <c:manualLayout>
                  <c:x val="-4.7911484351573143E-2"/>
                  <c:y val="2.9191983632450218E-2"/>
                </c:manualLayout>
              </c:layout>
              <c:showLegendKey val="0"/>
              <c:showVal val="1"/>
              <c:showCatName val="0"/>
              <c:showSerName val="0"/>
              <c:showPercent val="0"/>
              <c:showBubbleSize val="0"/>
            </c:dLbl>
            <c:dLbl>
              <c:idx val="3"/>
              <c:layout>
                <c:manualLayout>
                  <c:x val="-3.8272849397144745E-2"/>
                  <c:y val="3.1262370862567578E-2"/>
                </c:manualLayout>
              </c:layout>
              <c:showLegendKey val="0"/>
              <c:showVal val="1"/>
              <c:showCatName val="0"/>
              <c:showSerName val="0"/>
              <c:showPercent val="0"/>
              <c:showBubbleSize val="0"/>
            </c:dLbl>
            <c:dLbl>
              <c:idx val="4"/>
              <c:layout>
                <c:manualLayout>
                  <c:x val="-7.3935953516729352E-2"/>
                  <c:y val="1.0460924582458236E-2"/>
                </c:manualLayout>
              </c:layout>
              <c:showLegendKey val="0"/>
              <c:showVal val="1"/>
              <c:showCatName val="0"/>
              <c:showSerName val="0"/>
              <c:showPercent val="0"/>
              <c:showBubbleSize val="0"/>
            </c:dLbl>
            <c:dLbl>
              <c:idx val="5"/>
              <c:layout>
                <c:manualLayout>
                  <c:x val="-3.9703561749126724E-2"/>
                  <c:y val="3.3334351747911509E-2"/>
                </c:manualLayout>
              </c:layout>
              <c:showLegendKey val="0"/>
              <c:showVal val="1"/>
              <c:showCatName val="0"/>
              <c:showSerName val="0"/>
              <c:showPercent val="0"/>
              <c:showBubbleSize val="0"/>
            </c:dLbl>
            <c:dLbl>
              <c:idx val="6"/>
              <c:layout>
                <c:manualLayout>
                  <c:x val="-3.9710177669827776E-2"/>
                  <c:y val="3.1398238937843784E-2"/>
                </c:manualLayout>
              </c:layout>
              <c:showLegendKey val="0"/>
              <c:showVal val="1"/>
              <c:showCatName val="0"/>
              <c:showSerName val="0"/>
              <c:showPercent val="0"/>
              <c:showBubbleSize val="0"/>
            </c:dLbl>
            <c:dLbl>
              <c:idx val="7"/>
              <c:layout>
                <c:manualLayout>
                  <c:x val="-2.8747300395039456E-2"/>
                  <c:y val="2.3014599737532809E-2"/>
                </c:manualLayout>
              </c:layout>
              <c:showLegendKey val="0"/>
              <c:showVal val="1"/>
              <c:showCatName val="0"/>
              <c:showSerName val="0"/>
              <c:showPercent val="0"/>
              <c:showBubbleSize val="0"/>
            </c:dLbl>
            <c:dLbl>
              <c:idx val="8"/>
              <c:layout>
                <c:manualLayout>
                  <c:x val="-3.555171386788146E-2"/>
                  <c:y val="-3.3416153434997389E-2"/>
                </c:manualLayout>
              </c:layout>
              <c:showLegendKey val="0"/>
              <c:showVal val="1"/>
              <c:showCatName val="0"/>
              <c:showSerName val="0"/>
              <c:showPercent val="0"/>
              <c:showBubbleSize val="0"/>
            </c:dLbl>
            <c:dLbl>
              <c:idx val="9"/>
              <c:layout>
                <c:manualLayout>
                  <c:x val="-3.5576484025024731E-2"/>
                  <c:y val="2.08623687664042E-2"/>
                </c:manualLayout>
              </c:layout>
              <c:showLegendKey val="0"/>
              <c:showVal val="1"/>
              <c:showCatName val="0"/>
              <c:showSerName val="0"/>
              <c:showPercent val="0"/>
              <c:showBubbleSize val="0"/>
            </c:dLbl>
            <c:dLbl>
              <c:idx val="10"/>
              <c:layout>
                <c:manualLayout>
                  <c:x val="-3.1478101059037117E-2"/>
                  <c:y val="-1.6689847923617007E-2"/>
                </c:manualLayout>
              </c:layout>
              <c:showLegendKey val="0"/>
              <c:showVal val="1"/>
              <c:showCatName val="0"/>
              <c:showSerName val="0"/>
              <c:showPercent val="0"/>
              <c:showBubbleSize val="0"/>
            </c:dLbl>
            <c:dLbl>
              <c:idx val="11"/>
              <c:layout>
                <c:manualLayout>
                  <c:x val="-6.4322277087916116E-2"/>
                  <c:y val="1.2514435695538059E-2"/>
                </c:manualLayout>
              </c:layout>
              <c:showLegendKey val="0"/>
              <c:showVal val="1"/>
              <c:showCatName val="0"/>
              <c:showSerName val="0"/>
              <c:showPercent val="0"/>
              <c:showBubbleSize val="0"/>
            </c:dLbl>
            <c:txPr>
              <a:bodyPr/>
              <a:lstStyle/>
              <a:p>
                <a:pPr>
                  <a:defRPr sz="1000" b="1"/>
                </a:pPr>
                <a:endParaRPr lang="ru-RU"/>
              </a:p>
            </c:txPr>
            <c:showLegendKey val="0"/>
            <c:showVal val="1"/>
            <c:showCatName val="0"/>
            <c:showSerName val="0"/>
            <c:showPercent val="0"/>
            <c:showBubbleSize val="0"/>
            <c:showLeaderLines val="0"/>
          </c:dLbls>
          <c:cat>
            <c:strRef>
              <c:f>'таб. к диаграмме  2021 г'!$C$3</c:f>
              <c:strCache>
                <c:ptCount val="1"/>
                <c:pt idx="0">
                  <c:v>доходы на душу населения, тыс.руб.</c:v>
                </c:pt>
              </c:strCache>
            </c:strRef>
          </c:cat>
          <c:val>
            <c:numRef>
              <c:f>'таб. к диаграмме  2023 г'!$C$4:$C$13</c:f>
              <c:numCache>
                <c:formatCode>#,##0.0</c:formatCode>
                <c:ptCount val="10"/>
                <c:pt idx="0">
                  <c:v>67720.7</c:v>
                </c:pt>
                <c:pt idx="1">
                  <c:v>51909.38</c:v>
                </c:pt>
                <c:pt idx="2">
                  <c:v>41356.050000000003</c:v>
                </c:pt>
                <c:pt idx="3">
                  <c:v>33304.89</c:v>
                </c:pt>
                <c:pt idx="4">
                  <c:v>57228.88</c:v>
                </c:pt>
                <c:pt idx="5">
                  <c:v>56979.81</c:v>
                </c:pt>
                <c:pt idx="6">
                  <c:v>50418.2</c:v>
                </c:pt>
                <c:pt idx="7">
                  <c:v>45059.8</c:v>
                </c:pt>
                <c:pt idx="8">
                  <c:v>56558.8</c:v>
                </c:pt>
                <c:pt idx="9">
                  <c:v>34330.379999999997</c:v>
                </c:pt>
              </c:numCache>
            </c:numRef>
          </c:val>
          <c:smooth val="0"/>
        </c:ser>
        <c:dLbls>
          <c:showLegendKey val="0"/>
          <c:showVal val="0"/>
          <c:showCatName val="0"/>
          <c:showSerName val="0"/>
          <c:showPercent val="0"/>
          <c:showBubbleSize val="0"/>
        </c:dLbls>
        <c:marker val="1"/>
        <c:smooth val="0"/>
        <c:axId val="300372992"/>
        <c:axId val="302579712"/>
      </c:lineChart>
      <c:catAx>
        <c:axId val="300178944"/>
        <c:scaling>
          <c:orientation val="minMax"/>
        </c:scaling>
        <c:delete val="0"/>
        <c:axPos val="b"/>
        <c:majorTickMark val="out"/>
        <c:minorTickMark val="none"/>
        <c:tickLblPos val="nextTo"/>
        <c:txPr>
          <a:bodyPr/>
          <a:lstStyle/>
          <a:p>
            <a:pPr>
              <a:defRPr sz="1200" b="1"/>
            </a:pPr>
            <a:endParaRPr lang="ru-RU"/>
          </a:p>
        </c:txPr>
        <c:crossAx val="300113216"/>
        <c:crosses val="autoZero"/>
        <c:auto val="1"/>
        <c:lblAlgn val="ctr"/>
        <c:lblOffset val="100"/>
        <c:noMultiLvlLbl val="0"/>
      </c:catAx>
      <c:valAx>
        <c:axId val="300113216"/>
        <c:scaling>
          <c:orientation val="minMax"/>
        </c:scaling>
        <c:delete val="0"/>
        <c:axPos val="l"/>
        <c:majorGridlines/>
        <c:numFmt formatCode="#,##0.0" sourceLinked="1"/>
        <c:majorTickMark val="out"/>
        <c:minorTickMark val="none"/>
        <c:tickLblPos val="nextTo"/>
        <c:txPr>
          <a:bodyPr/>
          <a:lstStyle/>
          <a:p>
            <a:pPr>
              <a:defRPr b="1"/>
            </a:pPr>
            <a:endParaRPr lang="ru-RU"/>
          </a:p>
        </c:txPr>
        <c:crossAx val="300178944"/>
        <c:crosses val="autoZero"/>
        <c:crossBetween val="between"/>
      </c:valAx>
      <c:valAx>
        <c:axId val="302579712"/>
        <c:scaling>
          <c:orientation val="minMax"/>
          <c:max val="70000"/>
        </c:scaling>
        <c:delete val="0"/>
        <c:axPos val="r"/>
        <c:minorGridlines>
          <c:spPr>
            <a:ln>
              <a:noFill/>
            </a:ln>
          </c:spPr>
        </c:minorGridlines>
        <c:numFmt formatCode="#,##0.0" sourceLinked="1"/>
        <c:majorTickMark val="out"/>
        <c:minorTickMark val="none"/>
        <c:tickLblPos val="nextTo"/>
        <c:spPr>
          <a:noFill/>
          <a:ln>
            <a:noFill/>
          </a:ln>
          <a:effectLst>
            <a:glow rad="127000">
              <a:schemeClr val="bg1"/>
            </a:glow>
          </a:effectLst>
        </c:spPr>
        <c:txPr>
          <a:bodyPr/>
          <a:lstStyle/>
          <a:p>
            <a:pPr>
              <a:defRPr>
                <a:solidFill>
                  <a:schemeClr val="bg1"/>
                </a:solidFill>
              </a:defRPr>
            </a:pPr>
            <a:endParaRPr lang="ru-RU"/>
          </a:p>
        </c:txPr>
        <c:crossAx val="300372992"/>
        <c:crosses val="max"/>
        <c:crossBetween val="between"/>
        <c:majorUnit val="5000"/>
        <c:minorUnit val="5000"/>
      </c:valAx>
      <c:catAx>
        <c:axId val="300372992"/>
        <c:scaling>
          <c:orientation val="minMax"/>
        </c:scaling>
        <c:delete val="1"/>
        <c:axPos val="b"/>
        <c:majorTickMark val="out"/>
        <c:minorTickMark val="none"/>
        <c:tickLblPos val="nextTo"/>
        <c:crossAx val="302579712"/>
        <c:crosses val="autoZero"/>
        <c:auto val="1"/>
        <c:lblAlgn val="ctr"/>
        <c:lblOffset val="100"/>
        <c:noMultiLvlLbl val="0"/>
      </c:catAx>
    </c:plotArea>
    <c:legend>
      <c:legendPos val="b"/>
      <c:layout>
        <c:manualLayout>
          <c:xMode val="edge"/>
          <c:yMode val="edge"/>
          <c:x val="2.8716507752586072E-2"/>
          <c:y val="0.95392421259842519"/>
          <c:w val="0.88497289978297644"/>
          <c:h val="3.9808398950131232E-2"/>
        </c:manualLayout>
      </c:layout>
      <c:overlay val="0"/>
      <c:txPr>
        <a:bodyPr/>
        <a:lstStyle/>
        <a:p>
          <a:pPr>
            <a:defRPr sz="1200" b="1">
              <a:latin typeface="Arial" pitchFamily="34" charset="0"/>
              <a:cs typeface="Arial" pitchFamily="34" charset="0"/>
            </a:defRPr>
          </a:pPr>
          <a:endParaRPr lang="ru-RU"/>
        </a:p>
      </c:txPr>
    </c:legend>
    <c:plotVisOnly val="1"/>
    <c:dispBlanksAs val="gap"/>
    <c:showDLblsOverMax val="0"/>
  </c:chart>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9174200546020307E-2"/>
          <c:y val="0.14578838582677164"/>
          <c:w val="0.67992566268512056"/>
          <c:h val="0.76056135170603678"/>
        </c:manualLayout>
      </c:layout>
      <c:barChart>
        <c:barDir val="col"/>
        <c:grouping val="clustered"/>
        <c:varyColors val="0"/>
        <c:ser>
          <c:idx val="1"/>
          <c:order val="1"/>
          <c:tx>
            <c:strRef>
              <c:f>'таб. к диаграмме  2024 расх'!$D$3</c:f>
              <c:strCache>
                <c:ptCount val="1"/>
                <c:pt idx="0">
                  <c:v>расходы, тыс.руб</c:v>
                </c:pt>
              </c:strCache>
            </c:strRef>
          </c:tx>
          <c:spPr>
            <a:solidFill>
              <a:srgbClr val="FF9900"/>
            </a:solidFill>
          </c:spPr>
          <c:invertIfNegative val="0"/>
          <c:dPt>
            <c:idx val="5"/>
            <c:invertIfNegative val="0"/>
            <c:bubble3D val="0"/>
            <c:spPr>
              <a:solidFill>
                <a:srgbClr val="00FF00"/>
              </a:solidFill>
            </c:spPr>
          </c:dPt>
          <c:dPt>
            <c:idx val="7"/>
            <c:invertIfNegative val="0"/>
            <c:bubble3D val="0"/>
          </c:dPt>
          <c:dLbls>
            <c:dLbl>
              <c:idx val="0"/>
              <c:layout>
                <c:manualLayout>
                  <c:x val="-1.3689247293044353E-3"/>
                  <c:y val="0.17125889511216852"/>
                </c:manualLayout>
              </c:layout>
              <c:showLegendKey val="0"/>
              <c:showVal val="1"/>
              <c:showCatName val="0"/>
              <c:showSerName val="0"/>
              <c:showPercent val="0"/>
              <c:showBubbleSize val="0"/>
            </c:dLbl>
            <c:dLbl>
              <c:idx val="1"/>
              <c:layout>
                <c:manualLayout>
                  <c:x val="-1.372267515173552E-3"/>
                  <c:y val="0.19617720019435292"/>
                </c:manualLayout>
              </c:layout>
              <c:showLegendKey val="0"/>
              <c:showVal val="1"/>
              <c:showCatName val="0"/>
              <c:showSerName val="0"/>
              <c:showPercent val="0"/>
              <c:showBubbleSize val="0"/>
            </c:dLbl>
            <c:dLbl>
              <c:idx val="2"/>
              <c:layout>
                <c:manualLayout>
                  <c:x val="-1.3702187109311901E-3"/>
                  <c:y val="0.28821691047840187"/>
                </c:manualLayout>
              </c:layout>
              <c:showLegendKey val="0"/>
              <c:showVal val="1"/>
              <c:showCatName val="0"/>
              <c:showSerName val="0"/>
              <c:showPercent val="0"/>
              <c:showBubbleSize val="0"/>
            </c:dLbl>
            <c:dLbl>
              <c:idx val="3"/>
              <c:layout>
                <c:manualLayout>
                  <c:x val="-1.3730223377891591E-3"/>
                  <c:y val="0.24375358703683081"/>
                </c:manualLayout>
              </c:layout>
              <c:showLegendKey val="0"/>
              <c:showVal val="1"/>
              <c:showCatName val="0"/>
              <c:showSerName val="0"/>
              <c:showPercent val="0"/>
              <c:showBubbleSize val="0"/>
            </c:dLbl>
            <c:dLbl>
              <c:idx val="4"/>
              <c:layout>
                <c:manualLayout>
                  <c:x val="-1.3478975278646471E-5"/>
                  <c:y val="0.62437388035994057"/>
                </c:manualLayout>
              </c:layout>
              <c:showLegendKey val="0"/>
              <c:showVal val="1"/>
              <c:showCatName val="0"/>
              <c:showSerName val="0"/>
              <c:showPercent val="0"/>
              <c:showBubbleSize val="0"/>
            </c:dLbl>
            <c:dLbl>
              <c:idx val="5"/>
              <c:layout>
                <c:manualLayout>
                  <c:x val="-2.7451820211604814E-3"/>
                  <c:y val="0.13781531018772666"/>
                </c:manualLayout>
              </c:layout>
              <c:showLegendKey val="0"/>
              <c:showVal val="1"/>
              <c:showCatName val="0"/>
              <c:showSerName val="0"/>
              <c:showPercent val="0"/>
              <c:showBubbleSize val="0"/>
            </c:dLbl>
            <c:dLbl>
              <c:idx val="6"/>
              <c:layout>
                <c:manualLayout>
                  <c:x val="5.3915901114786742E-7"/>
                  <c:y val="0.20658786108956562"/>
                </c:manualLayout>
              </c:layout>
              <c:showLegendKey val="0"/>
              <c:showVal val="1"/>
              <c:showCatName val="0"/>
              <c:showSerName val="0"/>
              <c:showPercent val="0"/>
              <c:showBubbleSize val="0"/>
            </c:dLbl>
            <c:dLbl>
              <c:idx val="7"/>
              <c:layout>
                <c:manualLayout>
                  <c:x val="-7.2247307493814233E-6"/>
                  <c:y val="0.41458589784907557"/>
                </c:manualLayout>
              </c:layout>
              <c:showLegendKey val="0"/>
              <c:showVal val="1"/>
              <c:showCatName val="0"/>
              <c:showSerName val="0"/>
              <c:showPercent val="0"/>
              <c:showBubbleSize val="0"/>
            </c:dLbl>
            <c:dLbl>
              <c:idx val="8"/>
              <c:layout>
                <c:manualLayout>
                  <c:x val="1.3731301695913886E-3"/>
                  <c:y val="0.19625423832937958"/>
                </c:manualLayout>
              </c:layout>
              <c:showLegendKey val="0"/>
              <c:showVal val="1"/>
              <c:showCatName val="0"/>
              <c:showSerName val="0"/>
              <c:showPercent val="0"/>
              <c:showBubbleSize val="0"/>
            </c:dLbl>
            <c:dLbl>
              <c:idx val="9"/>
              <c:layout>
                <c:manualLayout>
                  <c:x val="2.4046491897194885E-5"/>
                  <c:y val="0.43324226735879434"/>
                </c:manualLayout>
              </c:layout>
              <c:showLegendKey val="0"/>
              <c:showVal val="1"/>
              <c:showCatName val="0"/>
              <c:showSerName val="0"/>
              <c:showPercent val="0"/>
              <c:showBubbleSize val="0"/>
            </c:dLbl>
            <c:dLbl>
              <c:idx val="10"/>
              <c:layout>
                <c:manualLayout>
                  <c:x val="2.7347311829230463E-3"/>
                  <c:y val="8.3333333333333332E-3"/>
                </c:manualLayout>
              </c:layout>
              <c:showLegendKey val="0"/>
              <c:showVal val="1"/>
              <c:showCatName val="0"/>
              <c:showSerName val="0"/>
              <c:showPercent val="0"/>
              <c:showBubbleSize val="0"/>
            </c:dLbl>
            <c:dLbl>
              <c:idx val="11"/>
              <c:layout>
                <c:manualLayout>
                  <c:x val="-4.1058392685700594E-3"/>
                  <c:y val="8.3449239618085033E-3"/>
                </c:manualLayout>
              </c:layout>
              <c:showLegendKey val="0"/>
              <c:showVal val="1"/>
              <c:showCatName val="0"/>
              <c:showSerName val="0"/>
              <c:showPercent val="0"/>
              <c:showBubbleSize val="0"/>
            </c:dLbl>
            <c:txPr>
              <a:bodyPr rot="-5400000" vert="horz"/>
              <a:lstStyle/>
              <a:p>
                <a:pPr>
                  <a:defRPr sz="1000" b="1">
                    <a:latin typeface="Arial" pitchFamily="34" charset="0"/>
                    <a:cs typeface="Arial" pitchFamily="34" charset="0"/>
                  </a:defRPr>
                </a:pPr>
                <a:endParaRPr lang="ru-RU"/>
              </a:p>
            </c:txPr>
            <c:showLegendKey val="0"/>
            <c:showVal val="1"/>
            <c:showCatName val="0"/>
            <c:showSerName val="0"/>
            <c:showPercent val="0"/>
            <c:showBubbleSize val="0"/>
            <c:showLeaderLines val="0"/>
          </c:dLbls>
          <c:val>
            <c:numRef>
              <c:f>'таб. к диаграмме  2024'!$D$4:$D$13</c:f>
              <c:numCache>
                <c:formatCode>#,##0.0</c:formatCode>
                <c:ptCount val="10"/>
                <c:pt idx="0">
                  <c:v>532768.5</c:v>
                </c:pt>
                <c:pt idx="1">
                  <c:v>602729</c:v>
                </c:pt>
                <c:pt idx="2">
                  <c:v>817519.9</c:v>
                </c:pt>
                <c:pt idx="3">
                  <c:v>728025.3</c:v>
                </c:pt>
                <c:pt idx="4">
                  <c:v>1651290.4</c:v>
                </c:pt>
                <c:pt idx="5">
                  <c:v>417252.5</c:v>
                </c:pt>
                <c:pt idx="6">
                  <c:v>680902.8</c:v>
                </c:pt>
                <c:pt idx="7">
                  <c:v>1143119.8</c:v>
                </c:pt>
                <c:pt idx="8">
                  <c:v>648464.80000000005</c:v>
                </c:pt>
                <c:pt idx="9">
                  <c:v>1213862.8999999999</c:v>
                </c:pt>
              </c:numCache>
            </c:numRef>
          </c:val>
        </c:ser>
        <c:dLbls>
          <c:showLegendKey val="0"/>
          <c:showVal val="0"/>
          <c:showCatName val="0"/>
          <c:showSerName val="0"/>
          <c:showPercent val="0"/>
          <c:showBubbleSize val="0"/>
        </c:dLbls>
        <c:gapWidth val="150"/>
        <c:axId val="300375040"/>
        <c:axId val="302582592"/>
      </c:barChart>
      <c:lineChart>
        <c:grouping val="standard"/>
        <c:varyColors val="0"/>
        <c:ser>
          <c:idx val="0"/>
          <c:order val="0"/>
          <c:tx>
            <c:strRef>
              <c:f>'таб. к диаграмме  2024 расх'!$C$3</c:f>
              <c:strCache>
                <c:ptCount val="1"/>
                <c:pt idx="0">
                  <c:v>расходы на душу населения, тыс.руб.</c:v>
                </c:pt>
              </c:strCache>
            </c:strRef>
          </c:tx>
          <c:spPr>
            <a:ln>
              <a:solidFill>
                <a:srgbClr val="0000FF"/>
              </a:solidFill>
            </a:ln>
          </c:spPr>
          <c:marker>
            <c:spPr>
              <a:solidFill>
                <a:srgbClr val="0000FF"/>
              </a:solidFill>
            </c:spPr>
          </c:marker>
          <c:dPt>
            <c:idx val="5"/>
            <c:marker>
              <c:spPr>
                <a:solidFill>
                  <a:srgbClr val="00FF00"/>
                </a:solidFill>
              </c:spPr>
            </c:marker>
            <c:bubble3D val="0"/>
          </c:dPt>
          <c:dPt>
            <c:idx val="7"/>
            <c:bubble3D val="0"/>
          </c:dPt>
          <c:dLbls>
            <c:dLbl>
              <c:idx val="0"/>
              <c:layout>
                <c:manualLayout>
                  <c:x val="-3.0104590378254553E-2"/>
                  <c:y val="-2.7120380216869702E-2"/>
                </c:manualLayout>
              </c:layout>
              <c:showLegendKey val="0"/>
              <c:showVal val="1"/>
              <c:showCatName val="0"/>
              <c:showSerName val="0"/>
              <c:showPercent val="0"/>
              <c:showBubbleSize val="0"/>
            </c:dLbl>
            <c:dLbl>
              <c:idx val="1"/>
              <c:layout>
                <c:manualLayout>
                  <c:x val="-2.7389139326283049E-2"/>
                  <c:y val="-2.0818988512755245E-2"/>
                </c:manualLayout>
              </c:layout>
              <c:showLegendKey val="0"/>
              <c:showVal val="1"/>
              <c:showCatName val="0"/>
              <c:showSerName val="0"/>
              <c:showPercent val="0"/>
              <c:showBubbleSize val="0"/>
            </c:dLbl>
            <c:dLbl>
              <c:idx val="2"/>
              <c:layout>
                <c:manualLayout>
                  <c:x val="-2.1940726747275201E-2"/>
                  <c:y val="-2.2955872703412074E-2"/>
                </c:manualLayout>
              </c:layout>
              <c:showLegendKey val="0"/>
              <c:showVal val="1"/>
              <c:showCatName val="0"/>
              <c:showSerName val="0"/>
              <c:showPercent val="0"/>
              <c:showBubbleSize val="0"/>
            </c:dLbl>
            <c:dLbl>
              <c:idx val="3"/>
              <c:layout>
                <c:manualLayout>
                  <c:x val="-5.0598671382798367E-2"/>
                  <c:y val="3.1206686581599481E-2"/>
                </c:manualLayout>
              </c:layout>
              <c:showLegendKey val="0"/>
              <c:showVal val="1"/>
              <c:showCatName val="0"/>
              <c:showSerName val="0"/>
              <c:showPercent val="0"/>
              <c:showBubbleSize val="0"/>
            </c:dLbl>
            <c:dLbl>
              <c:idx val="4"/>
              <c:layout>
                <c:manualLayout>
                  <c:x val="-1.9137017773484585E-2"/>
                  <c:y val="2.7151096914630905E-2"/>
                </c:manualLayout>
              </c:layout>
              <c:showLegendKey val="0"/>
              <c:showVal val="1"/>
              <c:showCatName val="0"/>
              <c:showSerName val="0"/>
              <c:showPercent val="0"/>
              <c:showBubbleSize val="0"/>
            </c:dLbl>
            <c:dLbl>
              <c:idx val="5"/>
              <c:layout>
                <c:manualLayout>
                  <c:x val="-3.6975417152718515E-2"/>
                  <c:y val="-2.2983645904478624E-2"/>
                </c:manualLayout>
              </c:layout>
              <c:showLegendKey val="0"/>
              <c:showVal val="1"/>
              <c:showCatName val="0"/>
              <c:showSerName val="0"/>
              <c:showPercent val="0"/>
              <c:showBubbleSize val="0"/>
            </c:dLbl>
            <c:dLbl>
              <c:idx val="6"/>
              <c:layout>
                <c:manualLayout>
                  <c:x val="-3.2856503163836343E-2"/>
                  <c:y val="2.7150918635170603E-2"/>
                </c:manualLayout>
              </c:layout>
              <c:showLegendKey val="0"/>
              <c:showVal val="1"/>
              <c:showCatName val="0"/>
              <c:showSerName val="0"/>
              <c:showPercent val="0"/>
              <c:showBubbleSize val="0"/>
            </c:dLbl>
            <c:dLbl>
              <c:idx val="7"/>
              <c:layout>
                <c:manualLayout>
                  <c:x val="-1.7754802832559386E-2"/>
                  <c:y val="2.0982420915142613E-2"/>
                </c:manualLayout>
              </c:layout>
              <c:showLegendKey val="0"/>
              <c:showVal val="1"/>
              <c:showCatName val="0"/>
              <c:showSerName val="0"/>
              <c:showPercent val="0"/>
              <c:showBubbleSize val="0"/>
            </c:dLbl>
            <c:dLbl>
              <c:idx val="8"/>
              <c:layout>
                <c:manualLayout>
                  <c:x val="-3.2812790531542381E-2"/>
                  <c:y val="-2.2985564304461942E-2"/>
                </c:manualLayout>
              </c:layout>
              <c:showLegendKey val="0"/>
              <c:showVal val="1"/>
              <c:showCatName val="0"/>
              <c:showSerName val="0"/>
              <c:showPercent val="0"/>
              <c:showBubbleSize val="0"/>
            </c:dLbl>
            <c:dLbl>
              <c:idx val="9"/>
              <c:layout>
                <c:manualLayout>
                  <c:x val="-3.5576433681924077E-2"/>
                  <c:y val="1.8776329863419788E-2"/>
                </c:manualLayout>
              </c:layout>
              <c:showLegendKey val="0"/>
              <c:showVal val="1"/>
              <c:showCatName val="0"/>
              <c:showSerName val="0"/>
              <c:showPercent val="0"/>
              <c:showBubbleSize val="0"/>
            </c:dLbl>
            <c:dLbl>
              <c:idx val="10"/>
              <c:layout>
                <c:manualLayout>
                  <c:x val="-3.1478101059037117E-2"/>
                  <c:y val="-1.6689847923617007E-2"/>
                </c:manualLayout>
              </c:layout>
              <c:showLegendKey val="0"/>
              <c:showVal val="1"/>
              <c:showCatName val="0"/>
              <c:showSerName val="0"/>
              <c:showPercent val="0"/>
              <c:showBubbleSize val="0"/>
            </c:dLbl>
            <c:dLbl>
              <c:idx val="11"/>
              <c:layout>
                <c:manualLayout>
                  <c:x val="-6.4322277087916116E-2"/>
                  <c:y val="1.2514435695538059E-2"/>
                </c:manualLayout>
              </c:layout>
              <c:showLegendKey val="0"/>
              <c:showVal val="1"/>
              <c:showCatName val="0"/>
              <c:showSerName val="0"/>
              <c:showPercent val="0"/>
              <c:showBubbleSize val="0"/>
            </c:dLbl>
            <c:txPr>
              <a:bodyPr/>
              <a:lstStyle/>
              <a:p>
                <a:pPr>
                  <a:defRPr sz="1000" b="1"/>
                </a:pPr>
                <a:endParaRPr lang="ru-RU"/>
              </a:p>
            </c:txPr>
            <c:showLegendKey val="0"/>
            <c:showVal val="1"/>
            <c:showCatName val="0"/>
            <c:showSerName val="0"/>
            <c:showPercent val="0"/>
            <c:showBubbleSize val="0"/>
            <c:showLeaderLines val="0"/>
          </c:dLbls>
          <c:cat>
            <c:strRef>
              <c:f>'таб. к диаграмме  2021 г'!$C$3</c:f>
              <c:strCache>
                <c:ptCount val="1"/>
                <c:pt idx="0">
                  <c:v>доходы на душу населения, тыс.руб.</c:v>
                </c:pt>
              </c:strCache>
            </c:strRef>
          </c:cat>
          <c:val>
            <c:numRef>
              <c:f>'таб. к диаграмме  2024'!$C$4:$C$13</c:f>
              <c:numCache>
                <c:formatCode>#,##0.0</c:formatCode>
                <c:ptCount val="10"/>
                <c:pt idx="0">
                  <c:v>45656.74</c:v>
                </c:pt>
                <c:pt idx="1">
                  <c:v>42874.45</c:v>
                </c:pt>
                <c:pt idx="2">
                  <c:v>42930.21</c:v>
                </c:pt>
                <c:pt idx="3">
                  <c:v>34705.879999999997</c:v>
                </c:pt>
                <c:pt idx="4">
                  <c:v>35730.620000000003</c:v>
                </c:pt>
                <c:pt idx="5">
                  <c:v>56316.98</c:v>
                </c:pt>
                <c:pt idx="6">
                  <c:v>37608.550000000003</c:v>
                </c:pt>
                <c:pt idx="7">
                  <c:v>40980.85</c:v>
                </c:pt>
                <c:pt idx="8">
                  <c:v>57214.12</c:v>
                </c:pt>
                <c:pt idx="9">
                  <c:v>35231.410000000003</c:v>
                </c:pt>
              </c:numCache>
            </c:numRef>
          </c:val>
          <c:smooth val="0"/>
        </c:ser>
        <c:dLbls>
          <c:showLegendKey val="0"/>
          <c:showVal val="0"/>
          <c:showCatName val="0"/>
          <c:showSerName val="0"/>
          <c:showPercent val="0"/>
          <c:showBubbleSize val="0"/>
        </c:dLbls>
        <c:marker val="1"/>
        <c:smooth val="0"/>
        <c:axId val="300375552"/>
        <c:axId val="302583168"/>
      </c:lineChart>
      <c:catAx>
        <c:axId val="300375040"/>
        <c:scaling>
          <c:orientation val="minMax"/>
        </c:scaling>
        <c:delete val="0"/>
        <c:axPos val="b"/>
        <c:majorTickMark val="out"/>
        <c:minorTickMark val="none"/>
        <c:tickLblPos val="nextTo"/>
        <c:txPr>
          <a:bodyPr/>
          <a:lstStyle/>
          <a:p>
            <a:pPr>
              <a:defRPr sz="1200" b="1"/>
            </a:pPr>
            <a:endParaRPr lang="ru-RU"/>
          </a:p>
        </c:txPr>
        <c:crossAx val="302582592"/>
        <c:crosses val="autoZero"/>
        <c:auto val="1"/>
        <c:lblAlgn val="ctr"/>
        <c:lblOffset val="100"/>
        <c:noMultiLvlLbl val="0"/>
      </c:catAx>
      <c:valAx>
        <c:axId val="302582592"/>
        <c:scaling>
          <c:orientation val="minMax"/>
        </c:scaling>
        <c:delete val="0"/>
        <c:axPos val="l"/>
        <c:majorGridlines/>
        <c:numFmt formatCode="#,##0.0" sourceLinked="1"/>
        <c:majorTickMark val="out"/>
        <c:minorTickMark val="none"/>
        <c:tickLblPos val="nextTo"/>
        <c:txPr>
          <a:bodyPr/>
          <a:lstStyle/>
          <a:p>
            <a:pPr>
              <a:defRPr b="1"/>
            </a:pPr>
            <a:endParaRPr lang="ru-RU"/>
          </a:p>
        </c:txPr>
        <c:crossAx val="300375040"/>
        <c:crosses val="autoZero"/>
        <c:crossBetween val="between"/>
      </c:valAx>
      <c:valAx>
        <c:axId val="302583168"/>
        <c:scaling>
          <c:orientation val="minMax"/>
          <c:max val="60000"/>
        </c:scaling>
        <c:delete val="0"/>
        <c:axPos val="r"/>
        <c:minorGridlines>
          <c:spPr>
            <a:ln>
              <a:noFill/>
            </a:ln>
          </c:spPr>
        </c:minorGridlines>
        <c:numFmt formatCode="#,##0.0" sourceLinked="1"/>
        <c:majorTickMark val="out"/>
        <c:minorTickMark val="none"/>
        <c:tickLblPos val="nextTo"/>
        <c:spPr>
          <a:noFill/>
          <a:ln>
            <a:noFill/>
          </a:ln>
          <a:effectLst>
            <a:glow rad="127000">
              <a:schemeClr val="bg1"/>
            </a:glow>
          </a:effectLst>
        </c:spPr>
        <c:txPr>
          <a:bodyPr/>
          <a:lstStyle/>
          <a:p>
            <a:pPr>
              <a:defRPr>
                <a:solidFill>
                  <a:schemeClr val="bg1"/>
                </a:solidFill>
              </a:defRPr>
            </a:pPr>
            <a:endParaRPr lang="ru-RU"/>
          </a:p>
        </c:txPr>
        <c:crossAx val="300375552"/>
        <c:crosses val="max"/>
        <c:crossBetween val="between"/>
        <c:majorUnit val="5000"/>
        <c:minorUnit val="5000"/>
      </c:valAx>
      <c:catAx>
        <c:axId val="300375552"/>
        <c:scaling>
          <c:orientation val="minMax"/>
        </c:scaling>
        <c:delete val="1"/>
        <c:axPos val="b"/>
        <c:majorTickMark val="out"/>
        <c:minorTickMark val="none"/>
        <c:tickLblPos val="nextTo"/>
        <c:crossAx val="302583168"/>
        <c:crosses val="autoZero"/>
        <c:auto val="1"/>
        <c:lblAlgn val="ctr"/>
        <c:lblOffset val="100"/>
        <c:noMultiLvlLbl val="0"/>
      </c:catAx>
    </c:plotArea>
    <c:legend>
      <c:legendPos val="b"/>
      <c:layout>
        <c:manualLayout>
          <c:xMode val="edge"/>
          <c:yMode val="edge"/>
          <c:x val="2.8716507752586072E-2"/>
          <c:y val="0.95392421259842519"/>
          <c:w val="0.88497289978297644"/>
          <c:h val="3.9808398950131232E-2"/>
        </c:manualLayout>
      </c:layout>
      <c:overlay val="0"/>
      <c:txPr>
        <a:bodyPr/>
        <a:lstStyle/>
        <a:p>
          <a:pPr>
            <a:defRPr sz="1200" b="1">
              <a:latin typeface="Arial" pitchFamily="34" charset="0"/>
              <a:cs typeface="Arial" pitchFamily="34" charset="0"/>
            </a:defRPr>
          </a:pPr>
          <a:endParaRPr lang="ru-RU"/>
        </a:p>
      </c:txPr>
    </c:legend>
    <c:plotVisOnly val="1"/>
    <c:dispBlanksAs val="gap"/>
    <c:showDLblsOverMax val="0"/>
  </c:chart>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rgbClr val="FFFF00"/>
            </a:solidFill>
          </c:spPr>
          <c:invertIfNegative val="0"/>
          <c:dPt>
            <c:idx val="0"/>
            <c:invertIfNegative val="0"/>
            <c:bubble3D val="0"/>
            <c:spPr>
              <a:solidFill>
                <a:srgbClr val="FFC000"/>
              </a:solidFill>
            </c:spPr>
          </c:dPt>
          <c:dPt>
            <c:idx val="1"/>
            <c:invertIfNegative val="0"/>
            <c:bubble3D val="0"/>
            <c:spPr>
              <a:solidFill>
                <a:srgbClr val="FFC000"/>
              </a:solidFill>
            </c:spPr>
          </c:dPt>
          <c:dPt>
            <c:idx val="2"/>
            <c:invertIfNegative val="0"/>
            <c:bubble3D val="0"/>
            <c:spPr>
              <a:solidFill>
                <a:srgbClr val="FFC000"/>
              </a:solidFill>
            </c:spPr>
          </c:dPt>
          <c:dPt>
            <c:idx val="3"/>
            <c:invertIfNegative val="0"/>
            <c:bubble3D val="0"/>
            <c:spPr>
              <a:solidFill>
                <a:srgbClr val="FFC000"/>
              </a:solidFill>
            </c:spPr>
          </c:dPt>
          <c:dPt>
            <c:idx val="4"/>
            <c:invertIfNegative val="0"/>
            <c:bubble3D val="0"/>
            <c:spPr>
              <a:solidFill>
                <a:srgbClr val="FFC000"/>
              </a:solidFill>
            </c:spPr>
          </c:dPt>
          <c:dLbls>
            <c:dLbl>
              <c:idx val="0"/>
              <c:layout>
                <c:manualLayout>
                  <c:x val="7.9419216648869261E-3"/>
                  <c:y val="3.1656026823230467E-2"/>
                </c:manualLayout>
              </c:layout>
              <c:showLegendKey val="0"/>
              <c:showVal val="1"/>
              <c:showCatName val="0"/>
              <c:showSerName val="0"/>
              <c:showPercent val="0"/>
              <c:showBubbleSize val="0"/>
            </c:dLbl>
            <c:dLbl>
              <c:idx val="1"/>
              <c:layout>
                <c:manualLayout>
                  <c:x val="0"/>
                  <c:y val="2.7133737277054686E-2"/>
                </c:manualLayout>
              </c:layout>
              <c:showLegendKey val="0"/>
              <c:showVal val="1"/>
              <c:showCatName val="0"/>
              <c:showSerName val="0"/>
              <c:showPercent val="0"/>
              <c:showBubbleSize val="0"/>
            </c:dLbl>
            <c:dLbl>
              <c:idx val="2"/>
              <c:layout>
                <c:manualLayout>
                  <c:x val="0"/>
                  <c:y val="1.8089158184703125E-2"/>
                </c:manualLayout>
              </c:layout>
              <c:showLegendKey val="0"/>
              <c:showVal val="1"/>
              <c:showCatName val="0"/>
              <c:showSerName val="0"/>
              <c:showPercent val="0"/>
              <c:showBubbleSize val="0"/>
            </c:dLbl>
            <c:dLbl>
              <c:idx val="3"/>
              <c:layout>
                <c:manualLayout>
                  <c:x val="0"/>
                  <c:y val="1.3566868638527343E-2"/>
                </c:manualLayout>
              </c:layout>
              <c:showLegendKey val="0"/>
              <c:showVal val="1"/>
              <c:showCatName val="0"/>
              <c:showSerName val="0"/>
              <c:showPercent val="0"/>
              <c:showBubbleSize val="0"/>
            </c:dLbl>
            <c:dLbl>
              <c:idx val="4"/>
              <c:layout>
                <c:manualLayout>
                  <c:x val="1.1648017216278646E-16"/>
                  <c:y val="3.1656026823230467E-2"/>
                </c:manualLayout>
              </c:layout>
              <c:showLegendKey val="0"/>
              <c:showVal val="1"/>
              <c:showCatName val="0"/>
              <c:showSerName val="0"/>
              <c:showPercent val="0"/>
              <c:showBubbleSize val="0"/>
            </c:dLbl>
            <c:txPr>
              <a:bodyPr/>
              <a:lstStyle/>
              <a:p>
                <a:pPr>
                  <a:defRPr sz="1400" b="1"/>
                </a:pPr>
                <a:endParaRPr lang="ru-RU"/>
              </a:p>
            </c:txPr>
            <c:showLegendKey val="0"/>
            <c:showVal val="1"/>
            <c:showCatName val="0"/>
            <c:showSerName val="0"/>
            <c:showPercent val="0"/>
            <c:showBubbleSize val="0"/>
            <c:showLeaderLines val="0"/>
          </c:dLbls>
          <c:cat>
            <c:strRef>
              <c:f>Лист8!$C$4:$C$8</c:f>
              <c:strCache>
                <c:ptCount val="5"/>
                <c:pt idx="0">
                  <c:v>Исполнено 2020</c:v>
                </c:pt>
                <c:pt idx="1">
                  <c:v>Ожидаемое 2021</c:v>
                </c:pt>
                <c:pt idx="2">
                  <c:v>Прогноз 2022</c:v>
                </c:pt>
                <c:pt idx="3">
                  <c:v>Прогноз 2023</c:v>
                </c:pt>
                <c:pt idx="4">
                  <c:v>Прогноз 2024</c:v>
                </c:pt>
              </c:strCache>
            </c:strRef>
          </c:cat>
          <c:val>
            <c:numRef>
              <c:f>Лист8!$D$4:$D$8</c:f>
              <c:numCache>
                <c:formatCode>0.0</c:formatCode>
                <c:ptCount val="5"/>
                <c:pt idx="0">
                  <c:v>252.3</c:v>
                </c:pt>
                <c:pt idx="1">
                  <c:v>262</c:v>
                </c:pt>
                <c:pt idx="2" formatCode="#,##0.0">
                  <c:v>293.2</c:v>
                </c:pt>
                <c:pt idx="3">
                  <c:v>304.89999999999998</c:v>
                </c:pt>
                <c:pt idx="4" formatCode="General">
                  <c:v>317.10000000000002</c:v>
                </c:pt>
              </c:numCache>
            </c:numRef>
          </c:val>
        </c:ser>
        <c:dLbls>
          <c:showLegendKey val="0"/>
          <c:showVal val="0"/>
          <c:showCatName val="0"/>
          <c:showSerName val="0"/>
          <c:showPercent val="0"/>
          <c:showBubbleSize val="0"/>
        </c:dLbls>
        <c:gapWidth val="150"/>
        <c:axId val="350504960"/>
        <c:axId val="68507840"/>
      </c:barChart>
      <c:catAx>
        <c:axId val="350504960"/>
        <c:scaling>
          <c:orientation val="minMax"/>
        </c:scaling>
        <c:delete val="0"/>
        <c:axPos val="b"/>
        <c:majorTickMark val="out"/>
        <c:minorTickMark val="none"/>
        <c:tickLblPos val="nextTo"/>
        <c:txPr>
          <a:bodyPr/>
          <a:lstStyle/>
          <a:p>
            <a:pPr>
              <a:defRPr sz="1400" b="1"/>
            </a:pPr>
            <a:endParaRPr lang="ru-RU"/>
          </a:p>
        </c:txPr>
        <c:crossAx val="68507840"/>
        <c:crosses val="autoZero"/>
        <c:auto val="1"/>
        <c:lblAlgn val="ctr"/>
        <c:lblOffset val="100"/>
        <c:noMultiLvlLbl val="0"/>
      </c:catAx>
      <c:valAx>
        <c:axId val="68507840"/>
        <c:scaling>
          <c:orientation val="minMax"/>
          <c:max val="350"/>
          <c:min val="0"/>
        </c:scaling>
        <c:delete val="0"/>
        <c:axPos val="l"/>
        <c:majorGridlines/>
        <c:numFmt formatCode="0.0" sourceLinked="1"/>
        <c:majorTickMark val="out"/>
        <c:minorTickMark val="none"/>
        <c:tickLblPos val="nextTo"/>
        <c:txPr>
          <a:bodyPr/>
          <a:lstStyle/>
          <a:p>
            <a:pPr>
              <a:defRPr sz="1000"/>
            </a:pPr>
            <a:endParaRPr lang="ru-RU"/>
          </a:p>
        </c:txPr>
        <c:crossAx val="350504960"/>
        <c:crosses val="autoZero"/>
        <c:crossBetween val="between"/>
        <c:majorUnit val="50"/>
      </c:valAx>
      <c: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c:spPr>
    </c:plotArea>
    <c:plotVisOnly val="1"/>
    <c:dispBlanksAs val="gap"/>
    <c:showDLblsOverMax val="0"/>
  </c:chart>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'консолидация на душу населения'!$A$3</c:f>
              <c:strCache>
                <c:ptCount val="1"/>
                <c:pt idx="0">
                  <c:v>Расходы консолидированного бюджета, млн. руб.</c:v>
                </c:pt>
              </c:strCache>
            </c:strRef>
          </c:tx>
          <c:invertIfNegative val="0"/>
          <c:dLbls>
            <c:dLbl>
              <c:idx val="0"/>
              <c:layout>
                <c:manualLayout>
                  <c:x val="1.8964440032350049E-2"/>
                  <c:y val="-2.535963591283873E-2"/>
                </c:manualLayout>
              </c:layout>
              <c:showLegendKey val="0"/>
              <c:showVal val="1"/>
              <c:showCatName val="0"/>
              <c:showSerName val="0"/>
              <c:showPercent val="0"/>
              <c:showBubbleSize val="0"/>
            </c:dLbl>
            <c:dLbl>
              <c:idx val="1"/>
              <c:layout>
                <c:manualLayout>
                  <c:x val="2.6550216045290068E-2"/>
                  <c:y val="-4.2266059854731218E-2"/>
                </c:manualLayout>
              </c:layout>
              <c:showLegendKey val="0"/>
              <c:showVal val="1"/>
              <c:showCatName val="0"/>
              <c:showSerName val="0"/>
              <c:showPercent val="0"/>
              <c:showBubbleSize val="0"/>
            </c:dLbl>
            <c:dLbl>
              <c:idx val="2"/>
              <c:layout>
                <c:manualLayout>
                  <c:x val="1.1378664019410029E-2"/>
                  <c:y val="-3.3812847883784955E-2"/>
                </c:manualLayout>
              </c:layout>
              <c:showLegendKey val="0"/>
              <c:showVal val="1"/>
              <c:showCatName val="0"/>
              <c:showSerName val="0"/>
              <c:showPercent val="0"/>
              <c:showBubbleSize val="0"/>
            </c:dLbl>
            <c:dLbl>
              <c:idx val="3"/>
              <c:layout>
                <c:manualLayout>
                  <c:x val="1.8964440032350049E-2"/>
                  <c:y val="-2.535963591283873E-2"/>
                </c:manualLayout>
              </c:layout>
              <c:showLegendKey val="0"/>
              <c:showVal val="1"/>
              <c:showCatName val="0"/>
              <c:showSerName val="0"/>
              <c:showPercent val="0"/>
              <c:showBubbleSize val="0"/>
            </c:dLbl>
            <c:dLbl>
              <c:idx val="4"/>
              <c:layout>
                <c:manualLayout>
                  <c:x val="1.5171552025880039E-2"/>
                  <c:y val="-3.3812847883784976E-2"/>
                </c:manualLayout>
              </c:layout>
              <c:showLegendKey val="0"/>
              <c:showVal val="1"/>
              <c:showCatName val="0"/>
              <c:showSerName val="0"/>
              <c:showPercent val="0"/>
              <c:showBubbleSize val="0"/>
            </c:dLbl>
            <c:txPr>
              <a:bodyPr/>
              <a:lstStyle/>
              <a:p>
                <a:pPr>
                  <a:defRPr sz="1400"/>
                </a:pPr>
                <a:endParaRPr lang="ru-RU"/>
              </a:p>
            </c:txPr>
            <c:showLegendKey val="0"/>
            <c:showVal val="1"/>
            <c:showCatName val="0"/>
            <c:showSerName val="0"/>
            <c:showPercent val="0"/>
            <c:showBubbleSize val="0"/>
            <c:showLeaderLines val="0"/>
          </c:dLbls>
          <c:cat>
            <c:strRef>
              <c:f>'консолидация на душу населения'!$B$2:$F$2</c:f>
              <c:strCache>
                <c:ptCount val="5"/>
                <c:pt idx="0">
                  <c:v>факт 2020 год</c:v>
                </c:pt>
                <c:pt idx="1">
                  <c:v>ожидаемое 2021 год</c:v>
                </c:pt>
                <c:pt idx="2">
                  <c:v>прогноз 2022 год</c:v>
                </c:pt>
                <c:pt idx="3">
                  <c:v>прогноз 2023 год</c:v>
                </c:pt>
                <c:pt idx="4">
                  <c:v>прогноз 2024 год</c:v>
                </c:pt>
              </c:strCache>
            </c:strRef>
          </c:cat>
          <c:val>
            <c:numRef>
              <c:f>'консолидация на душу населения'!$B$3:$F$3</c:f>
              <c:numCache>
                <c:formatCode>General</c:formatCode>
                <c:ptCount val="5"/>
                <c:pt idx="0">
                  <c:v>410.3</c:v>
                </c:pt>
                <c:pt idx="1">
                  <c:v>450.7</c:v>
                </c:pt>
                <c:pt idx="2">
                  <c:v>462.9</c:v>
                </c:pt>
                <c:pt idx="3">
                  <c:v>422.2</c:v>
                </c:pt>
                <c:pt idx="4">
                  <c:v>417.3</c:v>
                </c:pt>
              </c:numCache>
            </c:numRef>
          </c:val>
        </c:ser>
        <c:dLbls>
          <c:showLegendKey val="0"/>
          <c:showVal val="0"/>
          <c:showCatName val="0"/>
          <c:showSerName val="0"/>
          <c:showPercent val="0"/>
          <c:showBubbleSize val="0"/>
        </c:dLbls>
        <c:gapWidth val="150"/>
        <c:shape val="cylinder"/>
        <c:axId val="300873216"/>
        <c:axId val="302583744"/>
        <c:axId val="0"/>
      </c:bar3DChart>
      <c:catAx>
        <c:axId val="300873216"/>
        <c:scaling>
          <c:orientation val="minMax"/>
        </c:scaling>
        <c:delete val="0"/>
        <c:axPos val="b"/>
        <c:majorTickMark val="out"/>
        <c:minorTickMark val="none"/>
        <c:tickLblPos val="nextTo"/>
        <c:crossAx val="302583744"/>
        <c:crosses val="autoZero"/>
        <c:auto val="1"/>
        <c:lblAlgn val="ctr"/>
        <c:lblOffset val="100"/>
        <c:noMultiLvlLbl val="0"/>
      </c:catAx>
      <c:valAx>
        <c:axId val="302583744"/>
        <c:scaling>
          <c:orientation val="minMax"/>
        </c:scaling>
        <c:delete val="0"/>
        <c:axPos val="l"/>
        <c:majorGridlines/>
        <c:numFmt formatCode="General" sourceLinked="1"/>
        <c:majorTickMark val="out"/>
        <c:minorTickMark val="none"/>
        <c:tickLblPos val="nextTo"/>
        <c:crossAx val="300873216"/>
        <c:crosses val="autoZero"/>
        <c:crossBetween val="between"/>
      </c:valAx>
    </c:plotArea>
    <c:plotVisOnly val="1"/>
    <c:dispBlanksAs val="gap"/>
    <c:showDLblsOverMax val="0"/>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13947222222222222"/>
          <c:y val="2.3148148148148147E-2"/>
        </c:manualLayout>
      </c:layout>
      <c:overlay val="0"/>
    </c:title>
    <c:autoTitleDeleted val="0"/>
    <c:plotArea>
      <c:layout/>
      <c:lineChart>
        <c:grouping val="stacked"/>
        <c:varyColors val="0"/>
        <c:ser>
          <c:idx val="0"/>
          <c:order val="0"/>
          <c:tx>
            <c:strRef>
              <c:f>'консолидация на душу населения'!$A$6</c:f>
              <c:strCache>
                <c:ptCount val="1"/>
                <c:pt idx="0">
                  <c:v>Расходы на душу населения, тыс. руб. на душу населения</c:v>
                </c:pt>
              </c:strCache>
            </c:strRef>
          </c:tx>
          <c:dLbls>
            <c:dLbl>
              <c:idx val="0"/>
              <c:layout>
                <c:manualLayout>
                  <c:x val="-4.0866055533125042E-2"/>
                  <c:y val="7.6412426545797316E-2"/>
                </c:manualLayout>
              </c:layout>
              <c:showLegendKey val="0"/>
              <c:showVal val="1"/>
              <c:showCatName val="0"/>
              <c:showSerName val="0"/>
              <c:showPercent val="0"/>
              <c:showBubbleSize val="0"/>
            </c:dLbl>
            <c:dLbl>
              <c:idx val="1"/>
              <c:layout>
                <c:manualLayout>
                  <c:x val="-1.505591519641449E-2"/>
                  <c:y val="5.5186752505298059E-2"/>
                </c:manualLayout>
              </c:layout>
              <c:showLegendKey val="0"/>
              <c:showVal val="1"/>
              <c:showCatName val="0"/>
              <c:showSerName val="0"/>
              <c:showPercent val="0"/>
              <c:showBubbleSize val="0"/>
            </c:dLbl>
            <c:dLbl>
              <c:idx val="2"/>
              <c:layout>
                <c:manualLayout>
                  <c:x val="-4.0866055533125042E-2"/>
                  <c:y val="7.6412426545797316E-2"/>
                </c:manualLayout>
              </c:layout>
              <c:showLegendKey val="0"/>
              <c:showVal val="1"/>
              <c:showCatName val="0"/>
              <c:showSerName val="0"/>
              <c:showPercent val="0"/>
              <c:showBubbleSize val="0"/>
            </c:dLbl>
            <c:dLbl>
              <c:idx val="3"/>
              <c:layout>
                <c:manualLayout>
                  <c:x val="-2.3659295308651341E-2"/>
                  <c:y val="-7.2167291737697467E-2"/>
                </c:manualLayout>
              </c:layout>
              <c:showLegendKey val="0"/>
              <c:showVal val="1"/>
              <c:showCatName val="0"/>
              <c:showSerName val="0"/>
              <c:showPercent val="0"/>
              <c:showBubbleSize val="0"/>
            </c:dLbl>
            <c:dLbl>
              <c:idx val="4"/>
              <c:layout>
                <c:manualLayout>
                  <c:x val="-4.5167745589243469E-2"/>
                  <c:y val="-7.6412426545797316E-2"/>
                </c:manualLayout>
              </c:layout>
              <c:showLegendKey val="0"/>
              <c:showVal val="1"/>
              <c:showCatName val="0"/>
              <c:showSerName val="0"/>
              <c:showPercent val="0"/>
              <c:showBubbleSize val="0"/>
            </c:dLbl>
            <c:txPr>
              <a:bodyPr/>
              <a:lstStyle/>
              <a:p>
                <a:pPr>
                  <a:defRPr sz="1200"/>
                </a:pPr>
                <a:endParaRPr lang="ru-RU"/>
              </a:p>
            </c:txPr>
            <c:showLegendKey val="0"/>
            <c:showVal val="1"/>
            <c:showCatName val="0"/>
            <c:showSerName val="0"/>
            <c:showPercent val="0"/>
            <c:showBubbleSize val="0"/>
            <c:showLeaderLines val="0"/>
          </c:dLbls>
          <c:cat>
            <c:strRef>
              <c:f>'консолидация на душу населения'!$B$5:$F$5</c:f>
              <c:strCache>
                <c:ptCount val="5"/>
                <c:pt idx="0">
                  <c:v>факт 2020 год</c:v>
                </c:pt>
                <c:pt idx="1">
                  <c:v>ожидаемое 2021 год</c:v>
                </c:pt>
                <c:pt idx="2">
                  <c:v>прогноз 2022 год</c:v>
                </c:pt>
                <c:pt idx="3">
                  <c:v>прогноз 2023 год</c:v>
                </c:pt>
                <c:pt idx="4">
                  <c:v>прогноз 2024 год</c:v>
                </c:pt>
              </c:strCache>
            </c:strRef>
          </c:cat>
          <c:val>
            <c:numRef>
              <c:f>'консолидация на душу населения'!$B$6:$F$6</c:f>
              <c:numCache>
                <c:formatCode>0.0</c:formatCode>
                <c:ptCount val="5"/>
                <c:pt idx="0">
                  <c:v>55.378593602375496</c:v>
                </c:pt>
                <c:pt idx="1">
                  <c:v>60.831421244432441</c:v>
                </c:pt>
                <c:pt idx="2">
                  <c:v>62.478067215548656</c:v>
                </c:pt>
                <c:pt idx="3">
                  <c:v>56.984748279119984</c:v>
                </c:pt>
                <c:pt idx="4">
                  <c:v>56.323390471048725</c:v>
                </c:pt>
              </c:numCache>
            </c:numRef>
          </c:val>
          <c:smooth val="0"/>
        </c:ser>
        <c:dLbls>
          <c:showLegendKey val="0"/>
          <c:showVal val="0"/>
          <c:showCatName val="0"/>
          <c:showSerName val="0"/>
          <c:showPercent val="0"/>
          <c:showBubbleSize val="0"/>
        </c:dLbls>
        <c:marker val="1"/>
        <c:smooth val="0"/>
        <c:axId val="300873728"/>
        <c:axId val="312214080"/>
      </c:lineChart>
      <c:catAx>
        <c:axId val="300873728"/>
        <c:scaling>
          <c:orientation val="minMax"/>
        </c:scaling>
        <c:delete val="0"/>
        <c:axPos val="b"/>
        <c:majorTickMark val="out"/>
        <c:minorTickMark val="none"/>
        <c:tickLblPos val="nextTo"/>
        <c:crossAx val="312214080"/>
        <c:crosses val="autoZero"/>
        <c:auto val="1"/>
        <c:lblAlgn val="ctr"/>
        <c:lblOffset val="100"/>
        <c:noMultiLvlLbl val="0"/>
      </c:catAx>
      <c:valAx>
        <c:axId val="312214080"/>
        <c:scaling>
          <c:orientation val="minMax"/>
        </c:scaling>
        <c:delete val="0"/>
        <c:axPos val="l"/>
        <c:majorGridlines/>
        <c:numFmt formatCode="0.0" sourceLinked="1"/>
        <c:majorTickMark val="out"/>
        <c:minorTickMark val="none"/>
        <c:tickLblPos val="nextTo"/>
        <c:crossAx val="300873728"/>
        <c:crosses val="autoZero"/>
        <c:crossBetween val="between"/>
      </c:valAx>
    </c:plotArea>
    <c:plotVisOnly val="1"/>
    <c:dispBlanksAs val="zero"/>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20"/>
      <c:rAngAx val="1"/>
    </c:view3D>
    <c:floor>
      <c:thickness val="0"/>
      <c:spPr>
        <a:solidFill>
          <a:schemeClr val="bg1">
            <a:alpha val="0"/>
          </a:schemeClr>
        </a:solidFill>
        <a:ln>
          <a:noFill/>
        </a:ln>
        <a:effectLst>
          <a:outerShdw blurRad="50800" dist="50800" dir="5400000" algn="ctr" rotWithShape="0">
            <a:schemeClr val="bg1"/>
          </a:outerShdw>
        </a:effectLst>
        <a:scene3d>
          <a:camera prst="orthographicFront"/>
          <a:lightRig rig="threePt" dir="t"/>
        </a:scene3d>
        <a:sp3d/>
      </c:spPr>
    </c:floor>
    <c:sideWall>
      <c:thickness val="0"/>
      <c:spPr>
        <a:noFill/>
      </c:spPr>
    </c:sideWall>
    <c:backWall>
      <c:thickness val="0"/>
      <c:spPr>
        <a:noFill/>
      </c:spPr>
    </c:backWall>
    <c:plotArea>
      <c:layout/>
      <c:bar3DChart>
        <c:barDir val="col"/>
        <c:grouping val="clustered"/>
        <c:varyColors val="0"/>
        <c:ser>
          <c:idx val="0"/>
          <c:order val="0"/>
          <c:tx>
            <c:strRef>
              <c:f>Лист7!$D$3</c:f>
              <c:strCache>
                <c:ptCount val="1"/>
                <c:pt idx="0">
                  <c:v>Доходы</c:v>
                </c:pt>
              </c:strCache>
            </c:strRef>
          </c:tx>
          <c:spPr>
            <a:solidFill>
              <a:srgbClr val="3333FF"/>
            </a:solidFill>
          </c:spPr>
          <c:invertIfNegative val="0"/>
          <c:dLbls>
            <c:dLbl>
              <c:idx val="0"/>
              <c:layout>
                <c:manualLayout>
                  <c:x val="5.474452358093412E-3"/>
                  <c:y val="-1.6690012193773716E-2"/>
                </c:manualLayout>
              </c:layout>
              <c:showLegendKey val="0"/>
              <c:showVal val="1"/>
              <c:showCatName val="0"/>
              <c:showSerName val="0"/>
              <c:showPercent val="0"/>
              <c:showBubbleSize val="0"/>
            </c:dLbl>
            <c:dLbl>
              <c:idx val="1"/>
              <c:layout>
                <c:manualLayout>
                  <c:x val="-5.474452358093412E-3"/>
                  <c:y val="-1.460361693316488E-2"/>
                </c:manualLayout>
              </c:layout>
              <c:showLegendKey val="0"/>
              <c:showVal val="1"/>
              <c:showCatName val="0"/>
              <c:showSerName val="0"/>
              <c:showPercent val="0"/>
              <c:showBubbleSize val="0"/>
            </c:dLbl>
            <c:dLbl>
              <c:idx val="2"/>
              <c:layout>
                <c:manualLayout>
                  <c:x val="-1.368613089523353E-3"/>
                  <c:y val="-2.2948540894973384E-2"/>
                </c:manualLayout>
              </c:layout>
              <c:showLegendKey val="0"/>
              <c:showVal val="1"/>
              <c:showCatName val="0"/>
              <c:showSerName val="0"/>
              <c:showPercent val="0"/>
              <c:showBubbleSize val="0"/>
            </c:dLbl>
            <c:dLbl>
              <c:idx val="3"/>
              <c:layout>
                <c:manualLayout>
                  <c:x val="1.368613089523353E-3"/>
                  <c:y val="-2.0862309904521256E-2"/>
                </c:manualLayout>
              </c:layout>
              <c:showLegendKey val="0"/>
              <c:showVal val="1"/>
              <c:showCatName val="0"/>
              <c:showSerName val="0"/>
              <c:showPercent val="0"/>
              <c:showBubbleSize val="0"/>
            </c:dLbl>
            <c:dLbl>
              <c:idx val="4"/>
              <c:layout>
                <c:manualLayout>
                  <c:x val="4.1058392685700594E-3"/>
                  <c:y val="-1.8776078914069131E-2"/>
                </c:manualLayout>
              </c:layout>
              <c:showLegendKey val="0"/>
              <c:showVal val="1"/>
              <c:showCatName val="0"/>
              <c:showSerName val="0"/>
              <c:showPercent val="0"/>
              <c:showBubbleSize val="0"/>
            </c:dLbl>
            <c:txPr>
              <a:bodyPr/>
              <a:lstStyle/>
              <a:p>
                <a:pPr>
                  <a:defRPr sz="1200" b="1">
                    <a:latin typeface="Times New Roman" pitchFamily="18" charset="0"/>
                    <a:cs typeface="Times New Roman" pitchFamily="18" charset="0"/>
                  </a:defRPr>
                </a:pPr>
                <a:endParaRPr lang="ru-RU"/>
              </a:p>
            </c:txPr>
            <c:showLegendKey val="0"/>
            <c:showVal val="1"/>
            <c:showCatName val="0"/>
            <c:showSerName val="0"/>
            <c:showPercent val="0"/>
            <c:showBubbleSize val="0"/>
            <c:showLeaderLines val="0"/>
          </c:dLbls>
          <c:cat>
            <c:strRef>
              <c:f>Лист7!$C$4:$C$8</c:f>
              <c:strCache>
                <c:ptCount val="5"/>
                <c:pt idx="0">
                  <c:v>Исполнено 2020</c:v>
                </c:pt>
                <c:pt idx="1">
                  <c:v>Ожидаемое 2021</c:v>
                </c:pt>
                <c:pt idx="2">
                  <c:v>Прогноз 2022</c:v>
                </c:pt>
                <c:pt idx="3">
                  <c:v>Прогноз 2023</c:v>
                </c:pt>
                <c:pt idx="4">
                  <c:v>Прогноз 2024</c:v>
                </c:pt>
              </c:strCache>
            </c:strRef>
          </c:cat>
          <c:val>
            <c:numRef>
              <c:f>Лист7!$D$4:$D$8</c:f>
              <c:numCache>
                <c:formatCode>General</c:formatCode>
                <c:ptCount val="5"/>
                <c:pt idx="0" formatCode="0.0">
                  <c:v>419.9</c:v>
                </c:pt>
                <c:pt idx="1">
                  <c:v>444.4</c:v>
                </c:pt>
                <c:pt idx="2">
                  <c:v>469.3</c:v>
                </c:pt>
                <c:pt idx="3">
                  <c:v>428.2</c:v>
                </c:pt>
                <c:pt idx="4">
                  <c:v>422.9</c:v>
                </c:pt>
              </c:numCache>
            </c:numRef>
          </c:val>
        </c:ser>
        <c:ser>
          <c:idx val="1"/>
          <c:order val="1"/>
          <c:tx>
            <c:strRef>
              <c:f>Лист7!$E$3</c:f>
              <c:strCache>
                <c:ptCount val="1"/>
                <c:pt idx="0">
                  <c:v>Расходы</c:v>
                </c:pt>
              </c:strCache>
            </c:strRef>
          </c:tx>
          <c:spPr>
            <a:solidFill>
              <a:srgbClr val="FF0000"/>
            </a:solidFill>
          </c:spPr>
          <c:invertIfNegative val="0"/>
          <c:dLbls>
            <c:dLbl>
              <c:idx val="0"/>
              <c:layout>
                <c:manualLayout>
                  <c:x val="1.5054743984756883E-2"/>
                  <c:y val="-1.8776243184225858E-2"/>
                </c:manualLayout>
              </c:layout>
              <c:showLegendKey val="0"/>
              <c:showVal val="1"/>
              <c:showCatName val="0"/>
              <c:showSerName val="0"/>
              <c:showPercent val="0"/>
              <c:showBubbleSize val="0"/>
            </c:dLbl>
            <c:dLbl>
              <c:idx val="1"/>
              <c:layout>
                <c:manualLayout>
                  <c:x val="1.2317517805710177E-2"/>
                  <c:y val="-3.337986011739074E-2"/>
                </c:manualLayout>
              </c:layout>
              <c:showLegendKey val="0"/>
              <c:showVal val="1"/>
              <c:showCatName val="0"/>
              <c:showSerName val="0"/>
              <c:showPercent val="0"/>
              <c:showBubbleSize val="0"/>
            </c:dLbl>
            <c:dLbl>
              <c:idx val="2"/>
              <c:layout>
                <c:manualLayout>
                  <c:x val="1.5054743984756883E-2"/>
                  <c:y val="-2.2948540894973384E-2"/>
                </c:manualLayout>
              </c:layout>
              <c:showLegendKey val="0"/>
              <c:showVal val="1"/>
              <c:showCatName val="0"/>
              <c:showSerName val="0"/>
              <c:showPercent val="0"/>
              <c:showBubbleSize val="0"/>
            </c:dLbl>
            <c:dLbl>
              <c:idx val="3"/>
              <c:layout>
                <c:manualLayout>
                  <c:x val="1.0948904716186824E-2"/>
                  <c:y val="-2.7121167146034363E-2"/>
                </c:manualLayout>
              </c:layout>
              <c:showLegendKey val="0"/>
              <c:showVal val="1"/>
              <c:showCatName val="0"/>
              <c:showSerName val="0"/>
              <c:showPercent val="0"/>
              <c:showBubbleSize val="0"/>
            </c:dLbl>
            <c:dLbl>
              <c:idx val="4"/>
              <c:layout>
                <c:manualLayout>
                  <c:x val="2.0529196342850296E-2"/>
                  <c:y val="-2.0862309904521256E-2"/>
                </c:manualLayout>
              </c:layout>
              <c:showLegendKey val="0"/>
              <c:showVal val="1"/>
              <c:showCatName val="0"/>
              <c:showSerName val="0"/>
              <c:showPercent val="0"/>
              <c:showBubbleSize val="0"/>
            </c:dLbl>
            <c:txPr>
              <a:bodyPr/>
              <a:lstStyle/>
              <a:p>
                <a:pPr>
                  <a:defRPr sz="1200" b="1">
                    <a:latin typeface="Times New Roman" pitchFamily="18" charset="0"/>
                    <a:cs typeface="Times New Roman" pitchFamily="18" charset="0"/>
                  </a:defRPr>
                </a:pPr>
                <a:endParaRPr lang="ru-RU"/>
              </a:p>
            </c:txPr>
            <c:showLegendKey val="0"/>
            <c:showVal val="1"/>
            <c:showCatName val="0"/>
            <c:showSerName val="0"/>
            <c:showPercent val="0"/>
            <c:showBubbleSize val="0"/>
            <c:showLeaderLines val="0"/>
          </c:dLbls>
          <c:cat>
            <c:strRef>
              <c:f>Лист7!$C$4:$C$8</c:f>
              <c:strCache>
                <c:ptCount val="5"/>
                <c:pt idx="0">
                  <c:v>Исполнено 2020</c:v>
                </c:pt>
                <c:pt idx="1">
                  <c:v>Ожидаемое 2021</c:v>
                </c:pt>
                <c:pt idx="2">
                  <c:v>Прогноз 2022</c:v>
                </c:pt>
                <c:pt idx="3">
                  <c:v>Прогноз 2023</c:v>
                </c:pt>
                <c:pt idx="4">
                  <c:v>Прогноз 2024</c:v>
                </c:pt>
              </c:strCache>
            </c:strRef>
          </c:cat>
          <c:val>
            <c:numRef>
              <c:f>Лист7!$E$4:$E$8</c:f>
              <c:numCache>
                <c:formatCode>General</c:formatCode>
                <c:ptCount val="5"/>
                <c:pt idx="0">
                  <c:v>411.7</c:v>
                </c:pt>
                <c:pt idx="1">
                  <c:v>455.5</c:v>
                </c:pt>
                <c:pt idx="2">
                  <c:v>469.3</c:v>
                </c:pt>
                <c:pt idx="3">
                  <c:v>428.2</c:v>
                </c:pt>
                <c:pt idx="4">
                  <c:v>422.9</c:v>
                </c:pt>
              </c:numCache>
            </c:numRef>
          </c:val>
        </c:ser>
        <c:ser>
          <c:idx val="2"/>
          <c:order val="2"/>
          <c:tx>
            <c:strRef>
              <c:f>Лист7!$F$3</c:f>
              <c:strCache>
                <c:ptCount val="1"/>
                <c:pt idx="0">
                  <c:v>Дефицит ( профицит)</c:v>
                </c:pt>
              </c:strCache>
            </c:strRef>
          </c:tx>
          <c:spPr>
            <a:solidFill>
              <a:srgbClr val="00FF00"/>
            </a:solidFill>
          </c:spPr>
          <c:invertIfNegative val="0"/>
          <c:dLbls>
            <c:dLbl>
              <c:idx val="0"/>
              <c:layout>
                <c:manualLayout>
                  <c:x val="9.5802916266634706E-3"/>
                  <c:y val="6.2588572415131051E-3"/>
                </c:manualLayout>
              </c:layout>
              <c:showLegendKey val="0"/>
              <c:showVal val="1"/>
              <c:showCatName val="0"/>
              <c:showSerName val="0"/>
              <c:showPercent val="0"/>
              <c:showBubbleSize val="0"/>
            </c:dLbl>
            <c:dLbl>
              <c:idx val="1"/>
              <c:layout>
                <c:manualLayout>
                  <c:x val="1.3686130895233531E-2"/>
                  <c:y val="7.92769419073375E-2"/>
                </c:manualLayout>
              </c:layout>
              <c:showLegendKey val="0"/>
              <c:showVal val="1"/>
              <c:showCatName val="0"/>
              <c:showSerName val="0"/>
              <c:showPercent val="0"/>
              <c:showBubbleSize val="0"/>
            </c:dLbl>
            <c:dLbl>
              <c:idx val="2"/>
              <c:layout>
                <c:manualLayout>
                  <c:x val="9.5802916266634706E-3"/>
                  <c:y val="-1.460361693316488E-2"/>
                </c:manualLayout>
              </c:layout>
              <c:showLegendKey val="0"/>
              <c:showVal val="1"/>
              <c:showCatName val="0"/>
              <c:showSerName val="0"/>
              <c:showPercent val="0"/>
              <c:showBubbleSize val="0"/>
            </c:dLbl>
            <c:dLbl>
              <c:idx val="3"/>
              <c:layout>
                <c:manualLayout>
                  <c:x val="1.779197016380369E-2"/>
                  <c:y val="-1.2517385942712754E-2"/>
                </c:manualLayout>
              </c:layout>
              <c:showLegendKey val="0"/>
              <c:showVal val="1"/>
              <c:showCatName val="0"/>
              <c:showSerName val="0"/>
              <c:showPercent val="0"/>
              <c:showBubbleSize val="0"/>
            </c:dLbl>
            <c:dLbl>
              <c:idx val="4"/>
              <c:layout>
                <c:manualLayout>
                  <c:x val="1.0948904716186824E-2"/>
                  <c:y val="-1.460361693316488E-2"/>
                </c:manualLayout>
              </c:layout>
              <c:showLegendKey val="0"/>
              <c:showVal val="1"/>
              <c:showCatName val="0"/>
              <c:showSerName val="0"/>
              <c:showPercent val="0"/>
              <c:showBubbleSize val="0"/>
            </c:dLbl>
            <c:txPr>
              <a:bodyPr/>
              <a:lstStyle/>
              <a:p>
                <a:pPr>
                  <a:defRPr sz="1200" b="1">
                    <a:latin typeface="Times New Roman" pitchFamily="18" charset="0"/>
                    <a:cs typeface="Times New Roman" pitchFamily="18" charset="0"/>
                  </a:defRPr>
                </a:pPr>
                <a:endParaRPr lang="ru-RU"/>
              </a:p>
            </c:txPr>
            <c:showLegendKey val="0"/>
            <c:showVal val="1"/>
            <c:showCatName val="0"/>
            <c:showSerName val="0"/>
            <c:showPercent val="0"/>
            <c:showBubbleSize val="0"/>
            <c:showLeaderLines val="0"/>
          </c:dLbls>
          <c:cat>
            <c:strRef>
              <c:f>Лист7!$C$4:$C$8</c:f>
              <c:strCache>
                <c:ptCount val="5"/>
                <c:pt idx="0">
                  <c:v>Исполнено 2020</c:v>
                </c:pt>
                <c:pt idx="1">
                  <c:v>Ожидаемое 2021</c:v>
                </c:pt>
                <c:pt idx="2">
                  <c:v>Прогноз 2022</c:v>
                </c:pt>
                <c:pt idx="3">
                  <c:v>Прогноз 2023</c:v>
                </c:pt>
                <c:pt idx="4">
                  <c:v>Прогноз 2024</c:v>
                </c:pt>
              </c:strCache>
            </c:strRef>
          </c:cat>
          <c:val>
            <c:numRef>
              <c:f>Лист7!$F$4:$F$8</c:f>
              <c:numCache>
                <c:formatCode>General</c:formatCode>
                <c:ptCount val="5"/>
                <c:pt idx="0">
                  <c:v>8.1999999999999886</c:v>
                </c:pt>
                <c:pt idx="1">
                  <c:v>-11.100000000000023</c:v>
                </c:pt>
                <c:pt idx="2">
                  <c:v>0</c:v>
                </c:pt>
                <c:pt idx="3">
                  <c:v>0</c:v>
                </c:pt>
                <c:pt idx="4">
                  <c:v>0</c:v>
                </c:pt>
              </c:numCache>
            </c:numRef>
          </c:val>
        </c:ser>
        <c:dLbls>
          <c:showLegendKey val="0"/>
          <c:showVal val="0"/>
          <c:showCatName val="0"/>
          <c:showSerName val="0"/>
          <c:showPercent val="0"/>
          <c:showBubbleSize val="0"/>
        </c:dLbls>
        <c:gapWidth val="150"/>
        <c:shape val="cylinder"/>
        <c:axId val="300875264"/>
        <c:axId val="312216384"/>
        <c:axId val="0"/>
      </c:bar3DChart>
      <c:catAx>
        <c:axId val="300875264"/>
        <c:scaling>
          <c:orientation val="minMax"/>
        </c:scaling>
        <c:delete val="0"/>
        <c:axPos val="b"/>
        <c:majorTickMark val="out"/>
        <c:minorTickMark val="none"/>
        <c:tickLblPos val="nextTo"/>
        <c:txPr>
          <a:bodyPr/>
          <a:lstStyle/>
          <a:p>
            <a:pPr>
              <a:defRPr sz="1400" b="1">
                <a:latin typeface="Arial Narrow" pitchFamily="34" charset="0"/>
              </a:defRPr>
            </a:pPr>
            <a:endParaRPr lang="ru-RU"/>
          </a:p>
        </c:txPr>
        <c:crossAx val="312216384"/>
        <c:crosses val="autoZero"/>
        <c:auto val="1"/>
        <c:lblAlgn val="ctr"/>
        <c:lblOffset val="100"/>
        <c:noMultiLvlLbl val="0"/>
      </c:catAx>
      <c:valAx>
        <c:axId val="312216384"/>
        <c:scaling>
          <c:orientation val="minMax"/>
          <c:max val="500"/>
          <c:min val="-50"/>
        </c:scaling>
        <c:delete val="0"/>
        <c:axPos val="l"/>
        <c:majorGridlines>
          <c:spPr>
            <a:ln>
              <a:solidFill>
                <a:schemeClr val="bg1">
                  <a:lumMod val="50000"/>
                </a:schemeClr>
              </a:solidFill>
            </a:ln>
          </c:spPr>
        </c:majorGridlines>
        <c:numFmt formatCode="0.0" sourceLinked="1"/>
        <c:majorTickMark val="out"/>
        <c:minorTickMark val="none"/>
        <c:tickLblPos val="nextTo"/>
        <c:spPr>
          <a:noFill/>
        </c:spPr>
        <c:txPr>
          <a:bodyPr/>
          <a:lstStyle/>
          <a:p>
            <a:pPr>
              <a:defRPr sz="1200" b="1"/>
            </a:pPr>
            <a:endParaRPr lang="ru-RU"/>
          </a:p>
        </c:txPr>
        <c:crossAx val="300875264"/>
        <c:crosses val="autoZero"/>
        <c:crossBetween val="between"/>
        <c:majorUnit val="50"/>
        <c:minorUnit val="10"/>
      </c:valAx>
      <c:spPr>
        <a:noFill/>
        <a:ln>
          <a:noFill/>
        </a:ln>
      </c:spPr>
    </c:plotArea>
    <c:legend>
      <c:legendPos val="b"/>
      <c:layout>
        <c:manualLayout>
          <c:xMode val="edge"/>
          <c:yMode val="edge"/>
          <c:x val="0.13185024527809625"/>
          <c:y val="0.93966833526816196"/>
          <c:w val="0.74998553257423073"/>
          <c:h val="4.7814278789125253E-2"/>
        </c:manualLayout>
      </c:layout>
      <c:overlay val="0"/>
      <c:txPr>
        <a:bodyPr/>
        <a:lstStyle/>
        <a:p>
          <a:pPr>
            <a:defRPr sz="1400" b="1">
              <a:latin typeface="Arial Narrow" pitchFamily="34" charset="0"/>
            </a:defRPr>
          </a:pPr>
          <a:endParaRPr lang="ru-RU"/>
        </a:p>
      </c:txPr>
    </c:legend>
    <c:plotVisOnly val="1"/>
    <c:dispBlanksAs val="gap"/>
    <c:showDLblsOverMax val="0"/>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7.9975091464612128E-3"/>
          <c:y val="0.12478492418221337"/>
          <c:w val="0.9194444444444444"/>
          <c:h val="0.68248833479148452"/>
        </c:manualLayout>
      </c:layout>
      <c:pie3DChart>
        <c:varyColors val="1"/>
        <c:ser>
          <c:idx val="0"/>
          <c:order val="0"/>
          <c:tx>
            <c:strRef>
              <c:f>Лист1!$C$5</c:f>
              <c:strCache>
                <c:ptCount val="1"/>
                <c:pt idx="0">
                  <c:v>тыс.руб</c:v>
                </c:pt>
              </c:strCache>
            </c:strRef>
          </c:tx>
          <c:explosion val="30"/>
          <c:dPt>
            <c:idx val="0"/>
            <c:bubble3D val="0"/>
            <c:spPr>
              <a:solidFill>
                <a:srgbClr val="FF0000"/>
              </a:solidFill>
            </c:spPr>
          </c:dPt>
          <c:dPt>
            <c:idx val="1"/>
            <c:bubble3D val="0"/>
            <c:spPr>
              <a:solidFill>
                <a:srgbClr val="FFFF00"/>
              </a:solidFill>
            </c:spPr>
          </c:dPt>
          <c:dPt>
            <c:idx val="2"/>
            <c:bubble3D val="0"/>
            <c:explosion val="2"/>
            <c:spPr>
              <a:solidFill>
                <a:srgbClr val="0000FF"/>
              </a:solidFill>
            </c:spPr>
          </c:dPt>
          <c:dLbls>
            <c:dLbl>
              <c:idx val="0"/>
              <c:layout>
                <c:manualLayout>
                  <c:x val="0.10091397237526452"/>
                  <c:y val="0"/>
                </c:manualLayout>
              </c:layout>
              <c:showLegendKey val="0"/>
              <c:showVal val="0"/>
              <c:showCatName val="0"/>
              <c:showSerName val="0"/>
              <c:showPercent val="1"/>
              <c:showBubbleSize val="0"/>
            </c:dLbl>
            <c:dLbl>
              <c:idx val="1"/>
              <c:layout>
                <c:manualLayout>
                  <c:x val="4.095330271216098E-2"/>
                  <c:y val="7.5003645377661132E-2"/>
                </c:manualLayout>
              </c:layout>
              <c:showLegendKey val="0"/>
              <c:showVal val="0"/>
              <c:showCatName val="0"/>
              <c:showSerName val="0"/>
              <c:showPercent val="1"/>
              <c:showBubbleSize val="0"/>
            </c:dLbl>
            <c:dLbl>
              <c:idx val="2"/>
              <c:layout>
                <c:manualLayout>
                  <c:x val="-5.0487095363079618E-2"/>
                  <c:y val="-1.8904564012831814E-2"/>
                </c:manualLayout>
              </c:layout>
              <c:showLegendKey val="0"/>
              <c:showVal val="0"/>
              <c:showCatName val="0"/>
              <c:showSerName val="0"/>
              <c:showPercent val="1"/>
              <c:showBubbleSize val="0"/>
            </c:dLbl>
            <c:txPr>
              <a:bodyPr/>
              <a:lstStyle/>
              <a:p>
                <a:pPr>
                  <a:defRPr sz="1200" b="1"/>
                </a:pPr>
                <a:endParaRPr lang="ru-RU"/>
              </a:p>
            </c:txPr>
            <c:showLegendKey val="0"/>
            <c:showVal val="0"/>
            <c:showCatName val="0"/>
            <c:showSerName val="0"/>
            <c:showPercent val="1"/>
            <c:showBubbleSize val="0"/>
            <c:showLeaderLines val="1"/>
          </c:dLbls>
          <c:cat>
            <c:strRef>
              <c:f>Лист1!$B$6:$B$8</c:f>
              <c:strCache>
                <c:ptCount val="3"/>
                <c:pt idx="0">
                  <c:v>Налоговые доходы</c:v>
                </c:pt>
                <c:pt idx="1">
                  <c:v>Неналоговые доходы</c:v>
                </c:pt>
                <c:pt idx="2">
                  <c:v>Безвозмездные поступления</c:v>
                </c:pt>
              </c:strCache>
            </c:strRef>
          </c:cat>
          <c:val>
            <c:numRef>
              <c:f>Лист1!$C$6:$C$8</c:f>
              <c:numCache>
                <c:formatCode>#,##0.0</c:formatCode>
                <c:ptCount val="3"/>
                <c:pt idx="0">
                  <c:v>61145.3</c:v>
                </c:pt>
                <c:pt idx="1">
                  <c:v>5960.4</c:v>
                </c:pt>
                <c:pt idx="2">
                  <c:v>352838.3</c:v>
                </c:pt>
              </c:numCache>
            </c:numRef>
          </c:val>
        </c:ser>
        <c:ser>
          <c:idx val="1"/>
          <c:order val="1"/>
          <c:tx>
            <c:strRef>
              <c:f>Лист1!$D$5</c:f>
              <c:strCache>
                <c:ptCount val="1"/>
                <c:pt idx="0">
                  <c:v>%</c:v>
                </c:pt>
              </c:strCache>
            </c:strRef>
          </c:tx>
          <c:explosion val="25"/>
          <c:cat>
            <c:strRef>
              <c:f>Лист1!$B$6:$B$8</c:f>
              <c:strCache>
                <c:ptCount val="3"/>
                <c:pt idx="0">
                  <c:v>Налоговые доходы</c:v>
                </c:pt>
                <c:pt idx="1">
                  <c:v>Неналоговые доходы</c:v>
                </c:pt>
                <c:pt idx="2">
                  <c:v>Безвозмездные поступления</c:v>
                </c:pt>
              </c:strCache>
            </c:strRef>
          </c:cat>
          <c:val>
            <c:numRef>
              <c:f>Лист1!$D$6:$D$8</c:f>
              <c:numCache>
                <c:formatCode>0</c:formatCode>
                <c:ptCount val="3"/>
                <c:pt idx="0">
                  <c:v>14.560346141390282</c:v>
                </c:pt>
                <c:pt idx="1">
                  <c:v>1.4193321014230467</c:v>
                </c:pt>
                <c:pt idx="2">
                  <c:v>84.020321757186665</c:v>
                </c:pt>
              </c:numCache>
            </c:numRef>
          </c:val>
        </c:ser>
        <c:dLbls>
          <c:showLegendKey val="0"/>
          <c:showVal val="0"/>
          <c:showCatName val="0"/>
          <c:showSerName val="0"/>
          <c:showPercent val="0"/>
          <c:showBubbleSize val="0"/>
          <c:showLeaderLines val="1"/>
        </c:dLbls>
      </c:pie3DChart>
    </c:plotArea>
    <c:legend>
      <c:legendPos val="b"/>
      <c:layout>
        <c:manualLayout>
          <c:xMode val="edge"/>
          <c:yMode val="edge"/>
          <c:x val="0"/>
          <c:y val="0.7673075498733759"/>
          <c:w val="1"/>
          <c:h val="0.2049145536535826"/>
        </c:manualLayout>
      </c:layout>
      <c:overlay val="0"/>
      <c:txPr>
        <a:bodyPr/>
        <a:lstStyle/>
        <a:p>
          <a:pPr>
            <a:defRPr sz="1400" b="1"/>
          </a:pPr>
          <a:endParaRPr lang="ru-RU"/>
        </a:p>
      </c:txPr>
    </c:legend>
    <c:plotVisOnly val="1"/>
    <c:dispBlanksAs val="gap"/>
    <c:showDLblsOverMax val="0"/>
  </c:chart>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9.6729703644039596E-3"/>
          <c:y val="0"/>
          <c:w val="0.94582123725383171"/>
          <c:h val="1"/>
        </c:manualLayout>
      </c:layout>
      <c:pie3DChart>
        <c:varyColors val="1"/>
        <c:ser>
          <c:idx val="1"/>
          <c:order val="1"/>
          <c:explosion val="25"/>
          <c:dPt>
            <c:idx val="0"/>
            <c:bubble3D val="0"/>
            <c:spPr>
              <a:solidFill>
                <a:srgbClr val="FF0000"/>
              </a:solidFill>
            </c:spPr>
          </c:dPt>
          <c:dPt>
            <c:idx val="1"/>
            <c:bubble3D val="0"/>
            <c:spPr>
              <a:solidFill>
                <a:srgbClr val="FFFF00"/>
              </a:solidFill>
            </c:spPr>
          </c:dPt>
          <c:dPt>
            <c:idx val="2"/>
            <c:bubble3D val="0"/>
            <c:spPr>
              <a:solidFill>
                <a:srgbClr val="3333FF"/>
              </a:solidFill>
            </c:spPr>
          </c:dPt>
          <c:dLbls>
            <c:dLbl>
              <c:idx val="0"/>
              <c:layout>
                <c:manualLayout>
                  <c:x val="-0.10811461067366579"/>
                  <c:y val="-8.7619932925051047E-2"/>
                </c:manualLayout>
              </c:layout>
              <c:showLegendKey val="0"/>
              <c:showVal val="0"/>
              <c:showCatName val="0"/>
              <c:showSerName val="0"/>
              <c:showPercent val="1"/>
              <c:showBubbleSize val="0"/>
            </c:dLbl>
            <c:dLbl>
              <c:idx val="1"/>
              <c:layout>
                <c:manualLayout>
                  <c:x val="4.9602362204724408E-2"/>
                  <c:y val="3.0727617381160692E-2"/>
                </c:manualLayout>
              </c:layout>
              <c:tx>
                <c:rich>
                  <a:bodyPr/>
                  <a:lstStyle/>
                  <a:p>
                    <a:r>
                      <a:rPr lang="ru-RU" dirty="0" smtClean="0"/>
                      <a:t>1</a:t>
                    </a:r>
                    <a:r>
                      <a:rPr lang="en-US" dirty="0" smtClean="0"/>
                      <a:t>%</a:t>
                    </a:r>
                    <a:endParaRPr lang="en-US" dirty="0"/>
                  </a:p>
                </c:rich>
              </c:tx>
              <c:showLegendKey val="0"/>
              <c:showVal val="0"/>
              <c:showCatName val="0"/>
              <c:showSerName val="0"/>
              <c:showPercent val="1"/>
              <c:showBubbleSize val="0"/>
            </c:dLbl>
            <c:dLbl>
              <c:idx val="2"/>
              <c:layout>
                <c:manualLayout>
                  <c:x val="-1.6267279090113756E-2"/>
                  <c:y val="7.6057524059492593E-2"/>
                </c:manualLayout>
              </c:layout>
              <c:tx>
                <c:rich>
                  <a:bodyPr/>
                  <a:lstStyle/>
                  <a:p>
                    <a:r>
                      <a:rPr lang="en-US" dirty="0" smtClean="0"/>
                      <a:t>8</a:t>
                    </a:r>
                    <a:r>
                      <a:rPr lang="ru-RU" dirty="0" smtClean="0"/>
                      <a:t>4</a:t>
                    </a:r>
                    <a:r>
                      <a:rPr lang="en-US" dirty="0" smtClean="0"/>
                      <a:t>%</a:t>
                    </a:r>
                    <a:endParaRPr lang="en-US" dirty="0"/>
                  </a:p>
                </c:rich>
              </c:tx>
              <c:showLegendKey val="0"/>
              <c:showVal val="0"/>
              <c:showCatName val="0"/>
              <c:showSerName val="0"/>
              <c:showPercent val="1"/>
              <c:showBubbleSize val="0"/>
            </c:dLbl>
            <c:txPr>
              <a:bodyPr/>
              <a:lstStyle/>
              <a:p>
                <a:pPr>
                  <a:defRPr sz="1200" b="1"/>
                </a:pPr>
                <a:endParaRPr lang="ru-RU"/>
              </a:p>
            </c:txPr>
            <c:showLegendKey val="0"/>
            <c:showVal val="0"/>
            <c:showCatName val="0"/>
            <c:showSerName val="0"/>
            <c:showPercent val="1"/>
            <c:showBubbleSize val="0"/>
            <c:showLeaderLines val="1"/>
          </c:dLbls>
          <c:cat>
            <c:strRef>
              <c:f>Лист2!$B$5:$B$7</c:f>
              <c:strCache>
                <c:ptCount val="3"/>
                <c:pt idx="0">
                  <c:v>Налоговые доходы</c:v>
                </c:pt>
                <c:pt idx="1">
                  <c:v>Неналоговые доходы</c:v>
                </c:pt>
                <c:pt idx="2">
                  <c:v>Безвозмездные поступления</c:v>
                </c:pt>
              </c:strCache>
            </c:strRef>
          </c:cat>
          <c:val>
            <c:numRef>
              <c:f>Лист2!$D$5:$D$7</c:f>
              <c:numCache>
                <c:formatCode>0.00</c:formatCode>
                <c:ptCount val="3"/>
                <c:pt idx="0" formatCode="0">
                  <c:v>14.734143458767788</c:v>
                </c:pt>
                <c:pt idx="1">
                  <c:v>0.57959209329116801</c:v>
                </c:pt>
                <c:pt idx="2" formatCode="0">
                  <c:v>84.686264447941042</c:v>
                </c:pt>
              </c:numCache>
            </c:numRef>
          </c:val>
        </c:ser>
        <c:ser>
          <c:idx val="0"/>
          <c:order val="0"/>
          <c:cat>
            <c:strRef>
              <c:f>Лист2!$B$5:$B$7</c:f>
              <c:strCache>
                <c:ptCount val="3"/>
                <c:pt idx="0">
                  <c:v>Налоговые доходы</c:v>
                </c:pt>
                <c:pt idx="1">
                  <c:v>Неналоговые доходы</c:v>
                </c:pt>
                <c:pt idx="2">
                  <c:v>Безвозмездные поступления</c:v>
                </c:pt>
              </c:strCache>
            </c:strRef>
          </c:cat>
          <c:val>
            <c:numRef>
              <c:f>Лист2!$C$5:$C$7</c:f>
              <c:numCache>
                <c:formatCode>#,##0.0</c:formatCode>
                <c:ptCount val="3"/>
                <c:pt idx="0">
                  <c:v>57196</c:v>
                </c:pt>
                <c:pt idx="1">
                  <c:v>2249.9</c:v>
                </c:pt>
                <c:pt idx="2">
                  <c:v>328740.90000000002</c:v>
                </c:pt>
              </c:numCache>
            </c:numRef>
          </c:val>
        </c:ser>
        <c:dLbls>
          <c:showLegendKey val="0"/>
          <c:showVal val="0"/>
          <c:showCatName val="0"/>
          <c:showSerName val="0"/>
          <c:showPercent val="0"/>
          <c:showBubbleSize val="0"/>
          <c:showLeaderLines val="1"/>
        </c:dLbls>
      </c:pie3DChart>
    </c:plotArea>
    <c:plotVisOnly val="1"/>
    <c:dispBlanksAs val="gap"/>
    <c:showDLblsOverMax val="0"/>
  </c:chart>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1.2500000000000001E-2"/>
          <c:y val="8.9156706527350513E-2"/>
          <c:w val="0.97988065224680665"/>
          <c:h val="0.91084329347264947"/>
        </c:manualLayout>
      </c:layout>
      <c:pie3DChart>
        <c:varyColors val="1"/>
        <c:ser>
          <c:idx val="1"/>
          <c:order val="1"/>
          <c:tx>
            <c:strRef>
              <c:f>Лист5!$D$3:$D$4</c:f>
              <c:strCache>
                <c:ptCount val="1"/>
                <c:pt idx="0">
                  <c:v>прогноз на 2020 год %</c:v>
                </c:pt>
              </c:strCache>
            </c:strRef>
          </c:tx>
          <c:explosion val="15"/>
          <c:dPt>
            <c:idx val="0"/>
            <c:bubble3D val="0"/>
            <c:spPr>
              <a:solidFill>
                <a:srgbClr val="FF0000"/>
              </a:solidFill>
            </c:spPr>
          </c:dPt>
          <c:dPt>
            <c:idx val="1"/>
            <c:bubble3D val="0"/>
            <c:spPr>
              <a:solidFill>
                <a:srgbClr val="FFFF00"/>
              </a:solidFill>
            </c:spPr>
          </c:dPt>
          <c:dPt>
            <c:idx val="2"/>
            <c:bubble3D val="0"/>
            <c:spPr>
              <a:solidFill>
                <a:srgbClr val="3333FF"/>
              </a:solidFill>
            </c:spPr>
          </c:dPt>
          <c:dLbls>
            <c:dLbl>
              <c:idx val="0"/>
              <c:layout>
                <c:manualLayout>
                  <c:x val="7.3123164512119199E-2"/>
                  <c:y val="-2.9700443722421383E-2"/>
                </c:manualLayout>
              </c:layout>
              <c:tx>
                <c:rich>
                  <a:bodyPr/>
                  <a:lstStyle/>
                  <a:p>
                    <a:r>
                      <a:rPr lang="en-US" dirty="0" smtClean="0"/>
                      <a:t>1</a:t>
                    </a:r>
                    <a:r>
                      <a:rPr lang="ru-RU" dirty="0" smtClean="0"/>
                      <a:t>7</a:t>
                    </a:r>
                    <a:r>
                      <a:rPr lang="en-US" dirty="0" smtClean="0"/>
                      <a:t>%</a:t>
                    </a:r>
                    <a:endParaRPr lang="en-US" dirty="0"/>
                  </a:p>
                </c:rich>
              </c:tx>
              <c:showLegendKey val="0"/>
              <c:showVal val="0"/>
              <c:showCatName val="0"/>
              <c:showSerName val="0"/>
              <c:showPercent val="1"/>
              <c:showBubbleSize val="0"/>
            </c:dLbl>
            <c:dLbl>
              <c:idx val="1"/>
              <c:layout>
                <c:manualLayout>
                  <c:x val="0.11772353455818023"/>
                  <c:y val="-5.9239209682123067E-2"/>
                </c:manualLayout>
              </c:layout>
              <c:tx>
                <c:rich>
                  <a:bodyPr/>
                  <a:lstStyle/>
                  <a:p>
                    <a:r>
                      <a:rPr lang="ru-RU" dirty="0" smtClean="0"/>
                      <a:t>1</a:t>
                    </a:r>
                    <a:r>
                      <a:rPr lang="en-US" dirty="0" smtClean="0"/>
                      <a:t>%</a:t>
                    </a:r>
                    <a:endParaRPr lang="en-US" dirty="0"/>
                  </a:p>
                </c:rich>
              </c:tx>
              <c:showLegendKey val="0"/>
              <c:showVal val="0"/>
              <c:showCatName val="0"/>
              <c:showSerName val="0"/>
              <c:showPercent val="1"/>
              <c:showBubbleSize val="0"/>
            </c:dLbl>
            <c:dLbl>
              <c:idx val="2"/>
              <c:layout>
                <c:manualLayout>
                  <c:x val="-5.0339457567804023E-2"/>
                  <c:y val="7.7140201224846897E-2"/>
                </c:manualLayout>
              </c:layout>
              <c:tx>
                <c:rich>
                  <a:bodyPr/>
                  <a:lstStyle/>
                  <a:p>
                    <a:r>
                      <a:rPr lang="en-US" sz="1200" b="1" dirty="0" smtClean="0"/>
                      <a:t>8</a:t>
                    </a:r>
                    <a:r>
                      <a:rPr lang="ru-RU" sz="1200" b="1" dirty="0" smtClean="0"/>
                      <a:t>2</a:t>
                    </a:r>
                    <a:r>
                      <a:rPr lang="en-US" sz="1200" b="1" dirty="0" smtClean="0"/>
                      <a:t>%</a:t>
                    </a:r>
                    <a:endParaRPr lang="en-US" dirty="0"/>
                  </a:p>
                </c:rich>
              </c:tx>
              <c:showLegendKey val="0"/>
              <c:showVal val="1"/>
              <c:showCatName val="0"/>
              <c:showSerName val="0"/>
              <c:showPercent val="1"/>
              <c:showBubbleSize val="0"/>
            </c:dLbl>
            <c:txPr>
              <a:bodyPr/>
              <a:lstStyle/>
              <a:p>
                <a:pPr>
                  <a:defRPr sz="1200" b="1"/>
                </a:pPr>
                <a:endParaRPr lang="ru-RU"/>
              </a:p>
            </c:txPr>
            <c:showLegendKey val="0"/>
            <c:showVal val="0"/>
            <c:showCatName val="0"/>
            <c:showSerName val="0"/>
            <c:showPercent val="1"/>
            <c:showBubbleSize val="0"/>
            <c:showLeaderLines val="1"/>
          </c:dLbls>
          <c:cat>
            <c:strRef>
              <c:f>Лист5!$B$5:$B$7</c:f>
              <c:strCache>
                <c:ptCount val="3"/>
                <c:pt idx="0">
                  <c:v>Налоговые доходы</c:v>
                </c:pt>
                <c:pt idx="1">
                  <c:v>Неналоговые доходы</c:v>
                </c:pt>
                <c:pt idx="2">
                  <c:v>Безвозмездные поступления</c:v>
                </c:pt>
              </c:strCache>
            </c:strRef>
          </c:cat>
          <c:val>
            <c:numRef>
              <c:f>Лист5!$D$5:$D$7</c:f>
              <c:numCache>
                <c:formatCode>0</c:formatCode>
                <c:ptCount val="3"/>
                <c:pt idx="0">
                  <c:v>17.280175248012362</c:v>
                </c:pt>
                <c:pt idx="1">
                  <c:v>0.75702189613397652</c:v>
                </c:pt>
                <c:pt idx="2">
                  <c:v>81.962802855853667</c:v>
                </c:pt>
              </c:numCache>
            </c:numRef>
          </c:val>
        </c:ser>
        <c:ser>
          <c:idx val="0"/>
          <c:order val="0"/>
          <c:tx>
            <c:strRef>
              <c:f>Лист5!$C$3:$C$4</c:f>
              <c:strCache>
                <c:ptCount val="1"/>
                <c:pt idx="0">
                  <c:v>прогноз на 2020 год тыс.руб</c:v>
                </c:pt>
              </c:strCache>
            </c:strRef>
          </c:tx>
          <c:explosion val="25"/>
          <c:cat>
            <c:strRef>
              <c:f>Лист5!$B$5:$B$7</c:f>
              <c:strCache>
                <c:ptCount val="3"/>
                <c:pt idx="0">
                  <c:v>Налоговые доходы</c:v>
                </c:pt>
                <c:pt idx="1">
                  <c:v>Неналоговые доходы</c:v>
                </c:pt>
                <c:pt idx="2">
                  <c:v>Безвозмездные поступления</c:v>
                </c:pt>
              </c:strCache>
            </c:strRef>
          </c:cat>
          <c:val>
            <c:numRef>
              <c:f>Лист5!$C$5:$C$7</c:f>
              <c:numCache>
                <c:formatCode>#,##0.0</c:formatCode>
                <c:ptCount val="3"/>
                <c:pt idx="0">
                  <c:v>57789.9</c:v>
                </c:pt>
                <c:pt idx="1">
                  <c:v>2531.6999999999998</c:v>
                </c:pt>
                <c:pt idx="2">
                  <c:v>274107.3</c:v>
                </c:pt>
              </c:numCache>
            </c:numRef>
          </c:val>
        </c:ser>
        <c:dLbls>
          <c:showLegendKey val="0"/>
          <c:showVal val="0"/>
          <c:showCatName val="0"/>
          <c:showSerName val="0"/>
          <c:showPercent val="0"/>
          <c:showBubbleSize val="0"/>
          <c:showLeaderLines val="1"/>
        </c:dLbls>
      </c:pie3DChart>
    </c:plotArea>
    <c:plotVisOnly val="1"/>
    <c:dispBlanksAs val="gap"/>
    <c:showDLblsOverMax val="0"/>
  </c:chart>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10940949227373069"/>
          <c:y val="0.12356203303820018"/>
          <c:w val="0.78945916114790293"/>
          <c:h val="0.75769986059991412"/>
        </c:manualLayout>
      </c:layout>
      <c:pie3DChart>
        <c:varyColors val="1"/>
        <c:ser>
          <c:idx val="1"/>
          <c:order val="1"/>
          <c:explosion val="25"/>
          <c:dPt>
            <c:idx val="0"/>
            <c:bubble3D val="0"/>
            <c:spPr>
              <a:solidFill>
                <a:srgbClr val="FF0000"/>
              </a:solidFill>
            </c:spPr>
          </c:dPt>
          <c:dPt>
            <c:idx val="1"/>
            <c:bubble3D val="0"/>
            <c:spPr>
              <a:solidFill>
                <a:srgbClr val="FFFF00"/>
              </a:solidFill>
            </c:spPr>
          </c:dPt>
          <c:dPt>
            <c:idx val="2"/>
            <c:bubble3D val="0"/>
            <c:spPr>
              <a:solidFill>
                <a:srgbClr val="3333FF"/>
              </a:solidFill>
            </c:spPr>
          </c:dPt>
          <c:dLbls>
            <c:dLbl>
              <c:idx val="0"/>
              <c:layout>
                <c:manualLayout>
                  <c:x val="0.19138334115520328"/>
                  <c:y val="6.2649133402463628E-2"/>
                </c:manualLayout>
              </c:layout>
              <c:tx>
                <c:rich>
                  <a:bodyPr/>
                  <a:lstStyle/>
                  <a:p>
                    <a:r>
                      <a:rPr lang="ru-RU" dirty="0" smtClean="0"/>
                      <a:t>18</a:t>
                    </a:r>
                    <a:r>
                      <a:rPr lang="en-US" dirty="0" smtClean="0"/>
                      <a:t>%</a:t>
                    </a:r>
                    <a:endParaRPr lang="en-US" dirty="0"/>
                  </a:p>
                </c:rich>
              </c:tx>
              <c:showLegendKey val="0"/>
              <c:showVal val="0"/>
              <c:showCatName val="0"/>
              <c:showSerName val="0"/>
              <c:showPercent val="1"/>
              <c:showBubbleSize val="0"/>
            </c:dLbl>
            <c:dLbl>
              <c:idx val="1"/>
              <c:layout>
                <c:manualLayout>
                  <c:x val="4.0913377135805042E-2"/>
                  <c:y val="0.14685931986432227"/>
                </c:manualLayout>
              </c:layout>
              <c:tx>
                <c:rich>
                  <a:bodyPr/>
                  <a:lstStyle/>
                  <a:p>
                    <a:r>
                      <a:rPr lang="ru-RU" dirty="0" smtClean="0"/>
                      <a:t>1</a:t>
                    </a:r>
                    <a:r>
                      <a:rPr lang="en-US" dirty="0" smtClean="0"/>
                      <a:t>%</a:t>
                    </a:r>
                    <a:endParaRPr lang="en-US" dirty="0"/>
                  </a:p>
                </c:rich>
              </c:tx>
              <c:showLegendKey val="0"/>
              <c:showVal val="0"/>
              <c:showCatName val="0"/>
              <c:showSerName val="0"/>
              <c:showPercent val="1"/>
              <c:showBubbleSize val="0"/>
            </c:dLbl>
            <c:dLbl>
              <c:idx val="2"/>
              <c:layout>
                <c:manualLayout>
                  <c:x val="-6.6572586953120932E-2"/>
                  <c:y val="2.8384004082822982E-2"/>
                </c:manualLayout>
              </c:layout>
              <c:tx>
                <c:rich>
                  <a:bodyPr/>
                  <a:lstStyle/>
                  <a:p>
                    <a:r>
                      <a:rPr lang="ru-RU" dirty="0" smtClean="0"/>
                      <a:t>81</a:t>
                    </a:r>
                    <a:r>
                      <a:rPr lang="en-US" dirty="0" smtClean="0"/>
                      <a:t>%</a:t>
                    </a:r>
                    <a:endParaRPr lang="en-US" dirty="0"/>
                  </a:p>
                </c:rich>
              </c:tx>
              <c:showLegendKey val="0"/>
              <c:showVal val="0"/>
              <c:showCatName val="0"/>
              <c:showSerName val="0"/>
              <c:showPercent val="1"/>
              <c:showBubbleSize val="0"/>
            </c:dLbl>
            <c:txPr>
              <a:bodyPr/>
              <a:lstStyle/>
              <a:p>
                <a:pPr>
                  <a:defRPr sz="1200" b="1"/>
                </a:pPr>
                <a:endParaRPr lang="ru-RU"/>
              </a:p>
            </c:txPr>
            <c:showLegendKey val="0"/>
            <c:showVal val="0"/>
            <c:showCatName val="0"/>
            <c:showSerName val="0"/>
            <c:showPercent val="1"/>
            <c:showBubbleSize val="0"/>
            <c:showLeaderLines val="1"/>
          </c:dLbls>
          <c:cat>
            <c:strRef>
              <c:f>Лист6!$B$5:$B$7</c:f>
              <c:strCache>
                <c:ptCount val="3"/>
                <c:pt idx="0">
                  <c:v>Налоговые доходы</c:v>
                </c:pt>
                <c:pt idx="1">
                  <c:v>Неналоговые доходы</c:v>
                </c:pt>
                <c:pt idx="2">
                  <c:v>Безвозмездные поступления</c:v>
                </c:pt>
              </c:strCache>
            </c:strRef>
          </c:cat>
          <c:val>
            <c:numRef>
              <c:f>Лист6!$D$5:$D$7</c:f>
              <c:numCache>
                <c:formatCode>0</c:formatCode>
                <c:ptCount val="3"/>
                <c:pt idx="0">
                  <c:v>17.505068272178612</c:v>
                </c:pt>
                <c:pt idx="1">
                  <c:v>0.76226813566342588</c:v>
                </c:pt>
                <c:pt idx="2">
                  <c:v>81.732663592157948</c:v>
                </c:pt>
              </c:numCache>
            </c:numRef>
          </c:val>
        </c:ser>
        <c:ser>
          <c:idx val="0"/>
          <c:order val="0"/>
          <c:explosion val="25"/>
          <c:cat>
            <c:strRef>
              <c:f>Лист6!$B$5:$B$7</c:f>
              <c:strCache>
                <c:ptCount val="3"/>
                <c:pt idx="0">
                  <c:v>Налоговые доходы</c:v>
                </c:pt>
                <c:pt idx="1">
                  <c:v>Неналоговые доходы</c:v>
                </c:pt>
                <c:pt idx="2">
                  <c:v>Безвозмездные поступления</c:v>
                </c:pt>
              </c:strCache>
            </c:strRef>
          </c:cat>
          <c:val>
            <c:numRef>
              <c:f>Лист6!$C$5:$C$7</c:f>
              <c:numCache>
                <c:formatCode>#,##0.0</c:formatCode>
                <c:ptCount val="3"/>
                <c:pt idx="0">
                  <c:v>60010.7</c:v>
                </c:pt>
                <c:pt idx="1">
                  <c:v>2613.1999999999998</c:v>
                </c:pt>
                <c:pt idx="2">
                  <c:v>280195.09999999998</c:v>
                </c:pt>
              </c:numCache>
            </c:numRef>
          </c:val>
        </c:ser>
        <c:dLbls>
          <c:showLegendKey val="0"/>
          <c:showVal val="0"/>
          <c:showCatName val="0"/>
          <c:showSerName val="0"/>
          <c:showPercent val="0"/>
          <c:showBubbleSize val="0"/>
          <c:showLeaderLines val="1"/>
        </c:dLbls>
      </c:pie3DChart>
    </c:plotArea>
    <c:plotVisOnly val="1"/>
    <c:dispBlanksAs val="gap"/>
    <c:showDLblsOverMax val="0"/>
  </c:chart>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
          <c:y val="0"/>
          <c:w val="1"/>
          <c:h val="1"/>
        </c:manualLayout>
      </c:layout>
      <c:pie3DChart>
        <c:varyColors val="1"/>
        <c:ser>
          <c:idx val="1"/>
          <c:order val="1"/>
          <c:dPt>
            <c:idx val="0"/>
            <c:bubble3D val="0"/>
            <c:explosion val="17"/>
            <c:spPr>
              <a:solidFill>
                <a:srgbClr val="FF0000"/>
              </a:solidFill>
            </c:spPr>
          </c:dPt>
          <c:dPt>
            <c:idx val="1"/>
            <c:bubble3D val="0"/>
            <c:explosion val="56"/>
            <c:spPr>
              <a:solidFill>
                <a:srgbClr val="FFFF00"/>
              </a:solidFill>
            </c:spPr>
          </c:dPt>
          <c:dPt>
            <c:idx val="2"/>
            <c:bubble3D val="0"/>
            <c:explosion val="50"/>
            <c:spPr>
              <a:solidFill>
                <a:srgbClr val="3333FF"/>
              </a:solidFill>
            </c:spPr>
          </c:dPt>
          <c:dLbls>
            <c:dLbl>
              <c:idx val="0"/>
              <c:layout>
                <c:manualLayout>
                  <c:x val="-0.16346628152427509"/>
                  <c:y val="-4.7946868952545324E-2"/>
                </c:manualLayout>
              </c:layout>
              <c:tx>
                <c:rich>
                  <a:bodyPr/>
                  <a:lstStyle/>
                  <a:p>
                    <a:r>
                      <a:rPr lang="en-US" sz="1200" b="1" dirty="0"/>
                      <a:t> </a:t>
                    </a:r>
                    <a:r>
                      <a:rPr lang="ru-RU" sz="1200" b="1" dirty="0" smtClean="0"/>
                      <a:t>15</a:t>
                    </a:r>
                    <a:r>
                      <a:rPr lang="en-US" sz="1200" b="1" dirty="0" smtClean="0"/>
                      <a:t>%</a:t>
                    </a:r>
                    <a:endParaRPr lang="en-US" sz="1200" b="1" dirty="0"/>
                  </a:p>
                </c:rich>
              </c:tx>
              <c:showLegendKey val="0"/>
              <c:showVal val="1"/>
              <c:showCatName val="0"/>
              <c:showSerName val="0"/>
              <c:showPercent val="1"/>
              <c:showBubbleSize val="0"/>
            </c:dLbl>
            <c:dLbl>
              <c:idx val="1"/>
              <c:layout>
                <c:manualLayout>
                  <c:x val="-8.1748139095656036E-2"/>
                  <c:y val="0.13962442328210911"/>
                </c:manualLayout>
              </c:layout>
              <c:tx>
                <c:rich>
                  <a:bodyPr/>
                  <a:lstStyle/>
                  <a:p>
                    <a:r>
                      <a:rPr lang="en-US" sz="1200" b="1"/>
                      <a:t> 1%</a:t>
                    </a:r>
                  </a:p>
                </c:rich>
              </c:tx>
              <c:showLegendKey val="0"/>
              <c:showVal val="1"/>
              <c:showCatName val="0"/>
              <c:showSerName val="0"/>
              <c:showPercent val="1"/>
              <c:showBubbleSize val="0"/>
            </c:dLbl>
            <c:dLbl>
              <c:idx val="2"/>
              <c:layout>
                <c:manualLayout>
                  <c:x val="0.13419675591600932"/>
                  <c:y val="8.6532838070403073E-2"/>
                </c:manualLayout>
              </c:layout>
              <c:tx>
                <c:rich>
                  <a:bodyPr/>
                  <a:lstStyle/>
                  <a:p>
                    <a:r>
                      <a:rPr lang="ru-RU" dirty="0" smtClean="0"/>
                      <a:t>84</a:t>
                    </a:r>
                    <a:r>
                      <a:rPr lang="en-US" dirty="0" smtClean="0"/>
                      <a:t>%</a:t>
                    </a:r>
                    <a:endParaRPr lang="en-US" dirty="0"/>
                  </a:p>
                </c:rich>
              </c:tx>
              <c:showLegendKey val="0"/>
              <c:showVal val="0"/>
              <c:showCatName val="0"/>
              <c:showSerName val="0"/>
              <c:showPercent val="1"/>
              <c:showBubbleSize val="0"/>
            </c:dLbl>
            <c:txPr>
              <a:bodyPr/>
              <a:lstStyle/>
              <a:p>
                <a:pPr>
                  <a:defRPr sz="1200" b="1"/>
                </a:pPr>
                <a:endParaRPr lang="ru-RU"/>
              </a:p>
            </c:txPr>
            <c:showLegendKey val="0"/>
            <c:showVal val="0"/>
            <c:showCatName val="0"/>
            <c:showSerName val="0"/>
            <c:showPercent val="1"/>
            <c:showBubbleSize val="0"/>
            <c:showLeaderLines val="1"/>
          </c:dLbls>
          <c:cat>
            <c:strRef>
              <c:f>Лист3!$C$6:$C$8</c:f>
              <c:strCache>
                <c:ptCount val="3"/>
                <c:pt idx="0">
                  <c:v>Налоговые доходы</c:v>
                </c:pt>
                <c:pt idx="1">
                  <c:v>Неналоговые доходы</c:v>
                </c:pt>
                <c:pt idx="2">
                  <c:v>Безвозмездные поступления</c:v>
                </c:pt>
              </c:strCache>
            </c:strRef>
          </c:cat>
          <c:val>
            <c:numRef>
              <c:f>Лист3!$E$6:$E$8</c:f>
              <c:numCache>
                <c:formatCode>0</c:formatCode>
                <c:ptCount val="3"/>
                <c:pt idx="0">
                  <c:v>16.170287028032561</c:v>
                </c:pt>
                <c:pt idx="1">
                  <c:v>0.60802343065333431</c:v>
                </c:pt>
                <c:pt idx="2">
                  <c:v>83.221689541314106</c:v>
                </c:pt>
              </c:numCache>
            </c:numRef>
          </c:val>
        </c:ser>
        <c:ser>
          <c:idx val="0"/>
          <c:order val="0"/>
          <c:cat>
            <c:strRef>
              <c:f>Лист3!$C$6:$C$8</c:f>
              <c:strCache>
                <c:ptCount val="3"/>
                <c:pt idx="0">
                  <c:v>Налоговые доходы</c:v>
                </c:pt>
                <c:pt idx="1">
                  <c:v>Неналоговые доходы</c:v>
                </c:pt>
                <c:pt idx="2">
                  <c:v>Безвозмездные поступления</c:v>
                </c:pt>
              </c:strCache>
            </c:strRef>
          </c:cat>
          <c:val>
            <c:numRef>
              <c:f>Лист3!$D$6:$D$8</c:f>
              <c:numCache>
                <c:formatCode>#,##0.0</c:formatCode>
                <c:ptCount val="3"/>
                <c:pt idx="0">
                  <c:v>63934</c:v>
                </c:pt>
                <c:pt idx="1">
                  <c:v>2404</c:v>
                </c:pt>
                <c:pt idx="2">
                  <c:v>329041.5</c:v>
                </c:pt>
              </c:numCache>
            </c:numRef>
          </c:val>
        </c:ser>
        <c:dLbls>
          <c:showLegendKey val="0"/>
          <c:showVal val="0"/>
          <c:showCatName val="0"/>
          <c:showSerName val="0"/>
          <c:showPercent val="0"/>
          <c:showBubbleSize val="0"/>
          <c:showLeaderLines val="1"/>
        </c:dLbls>
      </c:pie3DChart>
    </c:plotArea>
    <c:plotVisOnly val="1"/>
    <c:dispBlanksAs val="gap"/>
    <c:showDLblsOverMax val="0"/>
  </c:chart>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50"/>
      <c:rotY val="50"/>
      <c:rAngAx val="1"/>
    </c:view3D>
    <c:floor>
      <c:thickness val="0"/>
    </c:floor>
    <c:sideWall>
      <c:thickness val="0"/>
    </c:sideWall>
    <c:backWall>
      <c:thickness val="0"/>
    </c:backWall>
    <c:plotArea>
      <c:layout>
        <c:manualLayout>
          <c:layoutTarget val="inner"/>
          <c:xMode val="edge"/>
          <c:yMode val="edge"/>
          <c:x val="7.4682048078446653E-2"/>
          <c:y val="2.7834261532674081E-2"/>
          <c:w val="0.92242661226977984"/>
          <c:h val="0.86712823532821637"/>
        </c:manualLayout>
      </c:layout>
      <c:bar3DChart>
        <c:barDir val="col"/>
        <c:grouping val="clustered"/>
        <c:varyColors val="0"/>
        <c:ser>
          <c:idx val="0"/>
          <c:order val="0"/>
          <c:tx>
            <c:strRef>
              <c:f>Лист4!$B$5</c:f>
              <c:strCache>
                <c:ptCount val="1"/>
                <c:pt idx="0">
                  <c:v>2020 год</c:v>
                </c:pt>
              </c:strCache>
            </c:strRef>
          </c:tx>
          <c:spPr>
            <a:solidFill>
              <a:srgbClr val="00B0F0"/>
            </a:solidFill>
          </c:spPr>
          <c:invertIfNegative val="0"/>
          <c:dLbls>
            <c:dLbl>
              <c:idx val="0"/>
              <c:layout>
                <c:manualLayout>
                  <c:x val="9.5798781920405935E-3"/>
                  <c:y val="0.41520043173219701"/>
                </c:manualLayout>
              </c:layout>
              <c:showLegendKey val="0"/>
              <c:showVal val="1"/>
              <c:showCatName val="0"/>
              <c:showSerName val="0"/>
              <c:showPercent val="0"/>
              <c:showBubbleSize val="0"/>
            </c:dLbl>
            <c:dLbl>
              <c:idx val="1"/>
              <c:layout>
                <c:manualLayout>
                  <c:x val="5.3254556415407396E-3"/>
                  <c:y val="0.14554386430181593"/>
                </c:manualLayout>
              </c:layout>
              <c:showLegendKey val="0"/>
              <c:showVal val="1"/>
              <c:showCatName val="0"/>
              <c:showSerName val="0"/>
              <c:showPercent val="0"/>
              <c:showBubbleSize val="0"/>
            </c:dLbl>
            <c:dLbl>
              <c:idx val="2"/>
              <c:layout>
                <c:manualLayout>
                  <c:x val="8.2307566918794085E-3"/>
                  <c:y val="0.4042292791840334"/>
                </c:manualLayout>
              </c:layout>
              <c:showLegendKey val="0"/>
              <c:showVal val="1"/>
              <c:showCatName val="0"/>
              <c:showSerName val="0"/>
              <c:showPercent val="0"/>
              <c:showBubbleSize val="0"/>
            </c:dLbl>
            <c:dLbl>
              <c:idx val="3"/>
              <c:layout>
                <c:manualLayout>
                  <c:x val="1.5440793463749929E-2"/>
                  <c:y val="-2.9714738983601583E-2"/>
                </c:manualLayout>
              </c:layout>
              <c:showLegendKey val="0"/>
              <c:showVal val="1"/>
              <c:showCatName val="0"/>
              <c:showSerName val="0"/>
              <c:showPercent val="0"/>
              <c:showBubbleSize val="0"/>
            </c:dLbl>
            <c:txPr>
              <a:bodyPr rot="-5400000" vert="horz"/>
              <a:lstStyle/>
              <a:p>
                <a:pPr>
                  <a:defRPr sz="1100" b="1"/>
                </a:pPr>
                <a:endParaRPr lang="ru-RU"/>
              </a:p>
            </c:txPr>
            <c:showLegendKey val="0"/>
            <c:showVal val="1"/>
            <c:showCatName val="0"/>
            <c:showSerName val="0"/>
            <c:showPercent val="0"/>
            <c:showBubbleSize val="0"/>
            <c:showLeaderLines val="0"/>
          </c:dLbls>
          <c:cat>
            <c:strRef>
              <c:f>Лист4!$C$4:$F$4</c:f>
              <c:strCache>
                <c:ptCount val="4"/>
                <c:pt idx="0">
                  <c:v>Дотации</c:v>
                </c:pt>
                <c:pt idx="1">
                  <c:v>Субсидии</c:v>
                </c:pt>
                <c:pt idx="2">
                  <c:v>Субвенции</c:v>
                </c:pt>
                <c:pt idx="3">
                  <c:v>Иные межбюджетные трансферты</c:v>
                </c:pt>
              </c:strCache>
            </c:strRef>
          </c:cat>
          <c:val>
            <c:numRef>
              <c:f>Лист4!$C$5:$F$5</c:f>
              <c:numCache>
                <c:formatCode>#,##0.0</c:formatCode>
                <c:ptCount val="4"/>
                <c:pt idx="0">
                  <c:v>146170.9</c:v>
                </c:pt>
                <c:pt idx="1">
                  <c:v>45537.7</c:v>
                </c:pt>
                <c:pt idx="2">
                  <c:v>126954.6</c:v>
                </c:pt>
                <c:pt idx="3">
                  <c:v>8909.7000000000007</c:v>
                </c:pt>
              </c:numCache>
            </c:numRef>
          </c:val>
        </c:ser>
        <c:ser>
          <c:idx val="1"/>
          <c:order val="1"/>
          <c:tx>
            <c:strRef>
              <c:f>Лист4!$B$6</c:f>
              <c:strCache>
                <c:ptCount val="1"/>
                <c:pt idx="0">
                  <c:v>2021 год</c:v>
                </c:pt>
              </c:strCache>
            </c:strRef>
          </c:tx>
          <c:spPr>
            <a:solidFill>
              <a:srgbClr val="C00000"/>
            </a:solidFill>
          </c:spPr>
          <c:invertIfNegative val="0"/>
          <c:dLbls>
            <c:dLbl>
              <c:idx val="0"/>
              <c:layout>
                <c:manualLayout>
                  <c:x val="1.124783949324392E-2"/>
                  <c:y val="0.36682528106196088"/>
                </c:manualLayout>
              </c:layout>
              <c:showLegendKey val="0"/>
              <c:showVal val="1"/>
              <c:showCatName val="0"/>
              <c:showSerName val="0"/>
              <c:showPercent val="0"/>
              <c:showBubbleSize val="0"/>
            </c:dLbl>
            <c:dLbl>
              <c:idx val="1"/>
              <c:layout>
                <c:manualLayout>
                  <c:x val="6.7500468982499215E-3"/>
                  <c:y val="0.30243130094266707"/>
                </c:manualLayout>
              </c:layout>
              <c:showLegendKey val="0"/>
              <c:showVal val="1"/>
              <c:showCatName val="0"/>
              <c:showSerName val="0"/>
              <c:showPercent val="0"/>
              <c:showBubbleSize val="0"/>
            </c:dLbl>
            <c:dLbl>
              <c:idx val="2"/>
              <c:layout>
                <c:manualLayout>
                  <c:x val="8.231439676101562E-3"/>
                  <c:y val="0.41057878276368337"/>
                </c:manualLayout>
              </c:layout>
              <c:showLegendKey val="0"/>
              <c:showVal val="1"/>
              <c:showCatName val="0"/>
              <c:showSerName val="0"/>
              <c:showPercent val="0"/>
              <c:showBubbleSize val="0"/>
            </c:dLbl>
            <c:dLbl>
              <c:idx val="3"/>
              <c:layout>
                <c:manualLayout>
                  <c:x val="1.5021426188151873E-2"/>
                  <c:y val="-3.7480150918635172E-2"/>
                </c:manualLayout>
              </c:layout>
              <c:showLegendKey val="0"/>
              <c:showVal val="1"/>
              <c:showCatName val="0"/>
              <c:showSerName val="0"/>
              <c:showPercent val="0"/>
              <c:showBubbleSize val="0"/>
            </c:dLbl>
            <c:txPr>
              <a:bodyPr rot="-5400000" vert="horz"/>
              <a:lstStyle/>
              <a:p>
                <a:pPr>
                  <a:defRPr sz="1100" b="1"/>
                </a:pPr>
                <a:endParaRPr lang="ru-RU"/>
              </a:p>
            </c:txPr>
            <c:showLegendKey val="0"/>
            <c:showVal val="1"/>
            <c:showCatName val="0"/>
            <c:showSerName val="0"/>
            <c:showPercent val="0"/>
            <c:showBubbleSize val="0"/>
            <c:showLeaderLines val="0"/>
          </c:dLbls>
          <c:cat>
            <c:strRef>
              <c:f>Лист4!$C$4:$F$4</c:f>
              <c:strCache>
                <c:ptCount val="4"/>
                <c:pt idx="0">
                  <c:v>Дотации</c:v>
                </c:pt>
                <c:pt idx="1">
                  <c:v>Субсидии</c:v>
                </c:pt>
                <c:pt idx="2">
                  <c:v>Субвенции</c:v>
                </c:pt>
                <c:pt idx="3">
                  <c:v>Иные межбюджетные трансферты</c:v>
                </c:pt>
              </c:strCache>
            </c:strRef>
          </c:cat>
          <c:val>
            <c:numRef>
              <c:f>Лист4!$C$6:$F$6</c:f>
              <c:numCache>
                <c:formatCode>#,##0.0</c:formatCode>
                <c:ptCount val="4"/>
                <c:pt idx="0">
                  <c:v>138129.4</c:v>
                </c:pt>
                <c:pt idx="1">
                  <c:v>85067.8</c:v>
                </c:pt>
                <c:pt idx="2">
                  <c:v>129203.3</c:v>
                </c:pt>
                <c:pt idx="3">
                  <c:v>3678.5</c:v>
                </c:pt>
              </c:numCache>
            </c:numRef>
          </c:val>
        </c:ser>
        <c:ser>
          <c:idx val="2"/>
          <c:order val="2"/>
          <c:tx>
            <c:strRef>
              <c:f>Лист4!$B$7</c:f>
              <c:strCache>
                <c:ptCount val="1"/>
                <c:pt idx="0">
                  <c:v>2022 год</c:v>
                </c:pt>
              </c:strCache>
            </c:strRef>
          </c:tx>
          <c:spPr>
            <a:solidFill>
              <a:srgbClr val="00FF00"/>
            </a:solidFill>
          </c:spPr>
          <c:invertIfNegative val="0"/>
          <c:dLbls>
            <c:dLbl>
              <c:idx val="0"/>
              <c:layout>
                <c:manualLayout>
                  <c:x val="1.1252051229280535E-2"/>
                  <c:y val="0.472949391525195"/>
                </c:manualLayout>
              </c:layout>
              <c:showLegendKey val="0"/>
              <c:showVal val="1"/>
              <c:showCatName val="0"/>
              <c:showSerName val="0"/>
              <c:showPercent val="0"/>
              <c:showBubbleSize val="0"/>
            </c:dLbl>
            <c:dLbl>
              <c:idx val="1"/>
              <c:layout>
                <c:manualLayout>
                  <c:x val="7.8125426865138844E-3"/>
                  <c:y val="0.1649916735655417"/>
                </c:manualLayout>
              </c:layout>
              <c:showLegendKey val="0"/>
              <c:showVal val="1"/>
              <c:showCatName val="0"/>
              <c:showSerName val="0"/>
              <c:showPercent val="0"/>
              <c:showBubbleSize val="0"/>
            </c:dLbl>
            <c:dLbl>
              <c:idx val="2"/>
              <c:layout>
                <c:manualLayout>
                  <c:x val="8.1259195387579364E-3"/>
                  <c:y val="0.47694410633250761"/>
                </c:manualLayout>
              </c:layout>
              <c:showLegendKey val="0"/>
              <c:showVal val="1"/>
              <c:showCatName val="0"/>
              <c:showSerName val="0"/>
              <c:showPercent val="0"/>
              <c:showBubbleSize val="0"/>
            </c:dLbl>
            <c:dLbl>
              <c:idx val="3"/>
              <c:layout>
                <c:manualLayout>
                  <c:x val="1.6408279430956376E-2"/>
                  <c:y val="-5.4166666666666669E-2"/>
                </c:manualLayout>
              </c:layout>
              <c:showLegendKey val="0"/>
              <c:showVal val="1"/>
              <c:showCatName val="0"/>
              <c:showSerName val="0"/>
              <c:showPercent val="0"/>
              <c:showBubbleSize val="0"/>
            </c:dLbl>
            <c:txPr>
              <a:bodyPr rot="-5400000" vert="horz"/>
              <a:lstStyle/>
              <a:p>
                <a:pPr>
                  <a:defRPr sz="1100" b="1"/>
                </a:pPr>
                <a:endParaRPr lang="ru-RU"/>
              </a:p>
            </c:txPr>
            <c:showLegendKey val="0"/>
            <c:showVal val="1"/>
            <c:showCatName val="0"/>
            <c:showSerName val="0"/>
            <c:showPercent val="0"/>
            <c:showBubbleSize val="0"/>
            <c:showLeaderLines val="0"/>
          </c:dLbls>
          <c:cat>
            <c:strRef>
              <c:f>Лист4!$C$4:$F$4</c:f>
              <c:strCache>
                <c:ptCount val="4"/>
                <c:pt idx="0">
                  <c:v>Дотации</c:v>
                </c:pt>
                <c:pt idx="1">
                  <c:v>Субсидии</c:v>
                </c:pt>
                <c:pt idx="2">
                  <c:v>Субвенции</c:v>
                </c:pt>
                <c:pt idx="3">
                  <c:v>Иные межбюджетные трансферты</c:v>
                </c:pt>
              </c:strCache>
            </c:strRef>
          </c:cat>
          <c:val>
            <c:numRef>
              <c:f>Лист4!$C$7:$F$7</c:f>
              <c:numCache>
                <c:formatCode>#,##0.0</c:formatCode>
                <c:ptCount val="4"/>
                <c:pt idx="0">
                  <c:v>165024.5</c:v>
                </c:pt>
                <c:pt idx="1">
                  <c:v>53061.4</c:v>
                </c:pt>
                <c:pt idx="2">
                  <c:v>147529</c:v>
                </c:pt>
                <c:pt idx="3">
                  <c:v>184.3</c:v>
                </c:pt>
              </c:numCache>
            </c:numRef>
          </c:val>
        </c:ser>
        <c:ser>
          <c:idx val="3"/>
          <c:order val="3"/>
          <c:tx>
            <c:strRef>
              <c:f>Лист4!$B$8</c:f>
              <c:strCache>
                <c:ptCount val="1"/>
                <c:pt idx="0">
                  <c:v>2023 год</c:v>
                </c:pt>
              </c:strCache>
            </c:strRef>
          </c:tx>
          <c:spPr>
            <a:solidFill>
              <a:srgbClr val="3333FF"/>
            </a:solidFill>
          </c:spPr>
          <c:invertIfNegative val="0"/>
          <c:dLbls>
            <c:dLbl>
              <c:idx val="0"/>
              <c:layout>
                <c:manualLayout>
                  <c:x val="1.246286842445557E-2"/>
                  <c:y val="0.35886648795295145"/>
                </c:manualLayout>
              </c:layout>
              <c:showLegendKey val="0"/>
              <c:showVal val="1"/>
              <c:showCatName val="0"/>
              <c:showSerName val="0"/>
              <c:showPercent val="0"/>
              <c:showBubbleSize val="0"/>
            </c:dLbl>
            <c:dLbl>
              <c:idx val="1"/>
              <c:layout>
                <c:manualLayout>
                  <c:x val="9.3367358089538853E-3"/>
                  <c:y val="0.11306658877806887"/>
                </c:manualLayout>
              </c:layout>
              <c:showLegendKey val="0"/>
              <c:showVal val="1"/>
              <c:showCatName val="0"/>
              <c:showSerName val="0"/>
              <c:showPercent val="0"/>
              <c:showBubbleSize val="0"/>
            </c:dLbl>
            <c:dLbl>
              <c:idx val="2"/>
              <c:layout>
                <c:manualLayout>
                  <c:x val="1.1095534011703618E-2"/>
                  <c:y val="0.4570922824584604"/>
                </c:manualLayout>
              </c:layout>
              <c:showLegendKey val="0"/>
              <c:showVal val="1"/>
              <c:showCatName val="0"/>
              <c:showSerName val="0"/>
              <c:showPercent val="0"/>
              <c:showBubbleSize val="0"/>
            </c:dLbl>
            <c:dLbl>
              <c:idx val="3"/>
              <c:layout>
                <c:manualLayout>
                  <c:x val="1.77757526889998E-2"/>
                  <c:y val="-5.6250000000000001E-2"/>
                </c:manualLayout>
              </c:layout>
              <c:showLegendKey val="0"/>
              <c:showVal val="1"/>
              <c:showCatName val="0"/>
              <c:showSerName val="0"/>
              <c:showPercent val="0"/>
              <c:showBubbleSize val="0"/>
            </c:dLbl>
            <c:txPr>
              <a:bodyPr rot="-5400000" vert="horz"/>
              <a:lstStyle/>
              <a:p>
                <a:pPr>
                  <a:defRPr sz="1100" b="1"/>
                </a:pPr>
                <a:endParaRPr lang="ru-RU"/>
              </a:p>
            </c:txPr>
            <c:showLegendKey val="0"/>
            <c:showVal val="1"/>
            <c:showCatName val="0"/>
            <c:showSerName val="0"/>
            <c:showPercent val="0"/>
            <c:showBubbleSize val="0"/>
            <c:showLeaderLines val="0"/>
          </c:dLbls>
          <c:cat>
            <c:strRef>
              <c:f>Лист4!$C$4:$F$4</c:f>
              <c:strCache>
                <c:ptCount val="4"/>
                <c:pt idx="0">
                  <c:v>Дотации</c:v>
                </c:pt>
                <c:pt idx="1">
                  <c:v>Субсидии</c:v>
                </c:pt>
                <c:pt idx="2">
                  <c:v>Субвенции</c:v>
                </c:pt>
                <c:pt idx="3">
                  <c:v>Иные межбюджетные трансферты</c:v>
                </c:pt>
              </c:strCache>
            </c:strRef>
          </c:cat>
          <c:val>
            <c:numRef>
              <c:f>Лист4!$C$8:$F$8</c:f>
              <c:numCache>
                <c:formatCode>#,##0.0</c:formatCode>
                <c:ptCount val="4"/>
                <c:pt idx="0">
                  <c:v>138161.60000000001</c:v>
                </c:pt>
                <c:pt idx="1">
                  <c:v>40729.9</c:v>
                </c:pt>
                <c:pt idx="2">
                  <c:v>140871.5</c:v>
                </c:pt>
                <c:pt idx="3">
                  <c:v>300.2</c:v>
                </c:pt>
              </c:numCache>
            </c:numRef>
          </c:val>
        </c:ser>
        <c:ser>
          <c:idx val="4"/>
          <c:order val="4"/>
          <c:tx>
            <c:strRef>
              <c:f>Лист4!$B$9</c:f>
              <c:strCache>
                <c:ptCount val="1"/>
                <c:pt idx="0">
                  <c:v>2024 год</c:v>
                </c:pt>
              </c:strCache>
            </c:strRef>
          </c:tx>
          <c:spPr>
            <a:solidFill>
              <a:srgbClr val="FFFF00"/>
            </a:solidFill>
          </c:spPr>
          <c:invertIfNegative val="0"/>
          <c:dLbls>
            <c:dLbl>
              <c:idx val="0"/>
              <c:layout>
                <c:manualLayout>
                  <c:x val="1.3830202837207524E-2"/>
                  <c:y val="0.37799025914683315"/>
                </c:manualLayout>
              </c:layout>
              <c:showLegendKey val="0"/>
              <c:showVal val="1"/>
              <c:showCatName val="0"/>
              <c:showSerName val="0"/>
              <c:showPercent val="0"/>
              <c:showBubbleSize val="0"/>
            </c:dLbl>
            <c:dLbl>
              <c:idx val="1"/>
              <c:layout>
                <c:manualLayout>
                  <c:x val="1.0704070221705785E-2"/>
                  <c:y val="9.9604673554790205E-2"/>
                </c:manualLayout>
              </c:layout>
              <c:showLegendKey val="0"/>
              <c:showVal val="1"/>
              <c:showCatName val="0"/>
              <c:showSerName val="0"/>
              <c:showPercent val="0"/>
              <c:showBubbleSize val="0"/>
            </c:dLbl>
            <c:dLbl>
              <c:idx val="2"/>
              <c:layout>
                <c:manualLayout>
                  <c:x val="1.230623737617496E-2"/>
                  <c:y val="0.46321734861001107"/>
                </c:manualLayout>
              </c:layout>
              <c:showLegendKey val="0"/>
              <c:showVal val="1"/>
              <c:showCatName val="0"/>
              <c:showSerName val="0"/>
              <c:showPercent val="0"/>
              <c:showBubbleSize val="0"/>
            </c:dLbl>
            <c:dLbl>
              <c:idx val="3"/>
              <c:layout>
                <c:manualLayout>
                  <c:x val="1.230629032315381E-2"/>
                  <c:y val="-5.4166666666666669E-2"/>
                </c:manualLayout>
              </c:layout>
              <c:showLegendKey val="0"/>
              <c:showVal val="1"/>
              <c:showCatName val="0"/>
              <c:showSerName val="0"/>
              <c:showPercent val="0"/>
              <c:showBubbleSize val="0"/>
            </c:dLbl>
            <c:txPr>
              <a:bodyPr rot="-5400000" vert="horz"/>
              <a:lstStyle/>
              <a:p>
                <a:pPr>
                  <a:defRPr sz="1100" b="1"/>
                </a:pPr>
                <a:endParaRPr lang="ru-RU"/>
              </a:p>
            </c:txPr>
            <c:showLegendKey val="0"/>
            <c:showVal val="1"/>
            <c:showCatName val="0"/>
            <c:showSerName val="0"/>
            <c:showPercent val="0"/>
            <c:showBubbleSize val="0"/>
            <c:showLeaderLines val="0"/>
          </c:dLbls>
          <c:cat>
            <c:strRef>
              <c:f>Лист4!$C$4:$F$4</c:f>
              <c:strCache>
                <c:ptCount val="4"/>
                <c:pt idx="0">
                  <c:v>Дотации</c:v>
                </c:pt>
                <c:pt idx="1">
                  <c:v>Субсидии</c:v>
                </c:pt>
                <c:pt idx="2">
                  <c:v>Субвенции</c:v>
                </c:pt>
                <c:pt idx="3">
                  <c:v>Иные межбюджетные трансферты</c:v>
                </c:pt>
              </c:strCache>
            </c:strRef>
          </c:cat>
          <c:val>
            <c:numRef>
              <c:f>Лист4!$C$9:$F$9</c:f>
              <c:numCache>
                <c:formatCode>#,##0.0</c:formatCode>
                <c:ptCount val="4"/>
                <c:pt idx="0">
                  <c:v>143518</c:v>
                </c:pt>
                <c:pt idx="1">
                  <c:v>24943.4</c:v>
                </c:pt>
                <c:pt idx="2">
                  <c:v>141205.1</c:v>
                </c:pt>
                <c:pt idx="3">
                  <c:v>380</c:v>
                </c:pt>
              </c:numCache>
            </c:numRef>
          </c:val>
        </c:ser>
        <c:dLbls>
          <c:showLegendKey val="0"/>
          <c:showVal val="0"/>
          <c:showCatName val="0"/>
          <c:showSerName val="0"/>
          <c:showPercent val="0"/>
          <c:showBubbleSize val="0"/>
        </c:dLbls>
        <c:gapWidth val="150"/>
        <c:shape val="cylinder"/>
        <c:axId val="312067584"/>
        <c:axId val="203806336"/>
        <c:axId val="0"/>
      </c:bar3DChart>
      <c:catAx>
        <c:axId val="312067584"/>
        <c:scaling>
          <c:orientation val="minMax"/>
        </c:scaling>
        <c:delete val="0"/>
        <c:axPos val="b"/>
        <c:majorTickMark val="out"/>
        <c:minorTickMark val="none"/>
        <c:tickLblPos val="nextTo"/>
        <c:txPr>
          <a:bodyPr/>
          <a:lstStyle/>
          <a:p>
            <a:pPr>
              <a:defRPr sz="1200" b="1"/>
            </a:pPr>
            <a:endParaRPr lang="ru-RU"/>
          </a:p>
        </c:txPr>
        <c:crossAx val="203806336"/>
        <c:crosses val="autoZero"/>
        <c:auto val="1"/>
        <c:lblAlgn val="ctr"/>
        <c:lblOffset val="100"/>
        <c:noMultiLvlLbl val="0"/>
      </c:catAx>
      <c:valAx>
        <c:axId val="203806336"/>
        <c:scaling>
          <c:orientation val="minMax"/>
        </c:scaling>
        <c:delete val="0"/>
        <c:axPos val="l"/>
        <c:majorGridlines>
          <c:spPr>
            <a:ln>
              <a:noFill/>
            </a:ln>
          </c:spPr>
        </c:majorGridlines>
        <c:numFmt formatCode="#,##0.0" sourceLinked="1"/>
        <c:majorTickMark val="out"/>
        <c:minorTickMark val="none"/>
        <c:tickLblPos val="nextTo"/>
        <c:crossAx val="312067584"/>
        <c:crosses val="autoZero"/>
        <c:crossBetween val="between"/>
      </c:valAx>
    </c:plotArea>
    <c:legend>
      <c:legendPos val="b"/>
      <c:layout>
        <c:manualLayout>
          <c:xMode val="edge"/>
          <c:yMode val="edge"/>
          <c:x val="8.890917857942926E-2"/>
          <c:y val="0.95140375123154819"/>
          <c:w val="0.82031481930058769"/>
          <c:h val="4.8596248768451859E-2"/>
        </c:manualLayout>
      </c:layout>
      <c:overlay val="0"/>
      <c:txPr>
        <a:bodyPr/>
        <a:lstStyle/>
        <a:p>
          <a:pPr>
            <a:defRPr sz="1400" b="1"/>
          </a:pPr>
          <a:endParaRPr lang="ru-RU"/>
        </a:p>
      </c:txPr>
    </c:legend>
    <c:plotVisOnly val="1"/>
    <c:dispBlanksAs val="gap"/>
    <c:showDLblsOverMax val="0"/>
  </c:chart>
  <c:externalData r:id="rId1">
    <c:autoUpdate val="0"/>
  </c:externalData>
  <c:userShapes r:id="rId2"/>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40"/>
      <c:rotY val="180"/>
      <c:rAngAx val="0"/>
      <c:perspective val="30"/>
    </c:view3D>
    <c:floor>
      <c:thickness val="0"/>
    </c:floor>
    <c:sideWall>
      <c:thickness val="0"/>
    </c:sideWall>
    <c:backWall>
      <c:thickness val="0"/>
    </c:backWall>
    <c:plotArea>
      <c:layout/>
      <c:pie3DChart>
        <c:varyColors val="1"/>
        <c:dLbls>
          <c:showLegendKey val="0"/>
          <c:showVal val="0"/>
          <c:showCatName val="0"/>
          <c:showSerName val="0"/>
          <c:showPercent val="0"/>
          <c:showBubbleSize val="0"/>
          <c:showLeaderLines val="1"/>
        </c:dLbls>
      </c:pie3DChart>
      <c:spPr>
        <a:noFill/>
        <a:ln w="25400">
          <a:noFill/>
        </a:ln>
      </c:spPr>
    </c:plotArea>
    <c:plotVisOnly val="1"/>
    <c:dispBlanksAs val="gap"/>
    <c:showDLblsOverMax val="0"/>
  </c:chart>
  <c:externalData r:id="rId1">
    <c:autoUpdate val="0"/>
  </c:externalData>
  <c:userShapes r:id="rId2"/>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explosion val="25"/>
          <c:dLbls>
            <c:dLbl>
              <c:idx val="0"/>
              <c:layout>
                <c:manualLayout>
                  <c:x val="-2.719859265862962E-2"/>
                  <c:y val="-3.4086580712980083E-2"/>
                </c:manualLayout>
              </c:layout>
              <c:showLegendKey val="0"/>
              <c:showVal val="1"/>
              <c:showCatName val="1"/>
              <c:showSerName val="0"/>
              <c:showPercent val="1"/>
              <c:showBubbleSize val="0"/>
            </c:dLbl>
            <c:dLbl>
              <c:idx val="1"/>
              <c:layout>
                <c:manualLayout>
                  <c:x val="7.8934488308887094E-2"/>
                  <c:y val="-4.4041688743812195E-2"/>
                </c:manualLayout>
              </c:layout>
              <c:showLegendKey val="0"/>
              <c:showVal val="1"/>
              <c:showCatName val="1"/>
              <c:showSerName val="0"/>
              <c:showPercent val="1"/>
              <c:showBubbleSize val="0"/>
            </c:dLbl>
            <c:dLbl>
              <c:idx val="2"/>
              <c:layout>
                <c:manualLayout>
                  <c:x val="9.6458004214527202E-2"/>
                  <c:y val="0.11728089009376315"/>
                </c:manualLayout>
              </c:layout>
              <c:showLegendKey val="0"/>
              <c:showVal val="1"/>
              <c:showCatName val="1"/>
              <c:showSerName val="0"/>
              <c:showPercent val="1"/>
              <c:showBubbleSize val="0"/>
            </c:dLbl>
            <c:dLbl>
              <c:idx val="3"/>
              <c:layout>
                <c:manualLayout>
                  <c:x val="7.084996427677874E-2"/>
                  <c:y val="0.13161259273287756"/>
                </c:manualLayout>
              </c:layout>
              <c:showLegendKey val="0"/>
              <c:showVal val="1"/>
              <c:showCatName val="1"/>
              <c:showSerName val="0"/>
              <c:showPercent val="1"/>
              <c:showBubbleSize val="0"/>
            </c:dLbl>
            <c:dLbl>
              <c:idx val="4"/>
              <c:layout>
                <c:manualLayout>
                  <c:x val="4.5214319005205381E-2"/>
                  <c:y val="0.12858013276787469"/>
                </c:manualLayout>
              </c:layout>
              <c:showLegendKey val="0"/>
              <c:showVal val="1"/>
              <c:showCatName val="1"/>
              <c:showSerName val="0"/>
              <c:showPercent val="1"/>
              <c:showBubbleSize val="0"/>
            </c:dLbl>
            <c:dLbl>
              <c:idx val="5"/>
              <c:layout>
                <c:manualLayout>
                  <c:x val="-3.0397480677395377E-2"/>
                  <c:y val="-0.18083274638271735"/>
                </c:manualLayout>
              </c:layout>
              <c:showLegendKey val="0"/>
              <c:showVal val="1"/>
              <c:showCatName val="1"/>
              <c:showSerName val="0"/>
              <c:showPercent val="1"/>
              <c:showBubbleSize val="0"/>
            </c:dLbl>
            <c:dLbl>
              <c:idx val="6"/>
              <c:layout>
                <c:manualLayout>
                  <c:x val="-1.6837560054302911E-2"/>
                  <c:y val="8.8284820357646204E-2"/>
                </c:manualLayout>
              </c:layout>
              <c:showLegendKey val="0"/>
              <c:showVal val="1"/>
              <c:showCatName val="1"/>
              <c:showSerName val="0"/>
              <c:showPercent val="1"/>
              <c:showBubbleSize val="0"/>
            </c:dLbl>
            <c:dLbl>
              <c:idx val="7"/>
              <c:layout>
                <c:manualLayout>
                  <c:x val="-8.5169850143118689E-2"/>
                  <c:y val="9.3475166137169829E-2"/>
                </c:manualLayout>
              </c:layout>
              <c:showLegendKey val="0"/>
              <c:showVal val="1"/>
              <c:showCatName val="1"/>
              <c:showSerName val="0"/>
              <c:showPercent val="1"/>
              <c:showBubbleSize val="0"/>
            </c:dLbl>
            <c:dLbl>
              <c:idx val="8"/>
              <c:layout>
                <c:manualLayout>
                  <c:x val="-0.11591474027727723"/>
                  <c:y val="1.4084864192749617E-2"/>
                </c:manualLayout>
              </c:layout>
              <c:showLegendKey val="0"/>
              <c:showVal val="1"/>
              <c:showCatName val="1"/>
              <c:showSerName val="0"/>
              <c:showPercent val="1"/>
              <c:showBubbleSize val="0"/>
            </c:dLbl>
            <c:dLbl>
              <c:idx val="9"/>
              <c:layout>
                <c:manualLayout>
                  <c:x val="-9.7073958810358019E-2"/>
                  <c:y val="-7.0051048744209407E-2"/>
                </c:manualLayout>
              </c:layout>
              <c:showLegendKey val="0"/>
              <c:showVal val="1"/>
              <c:showCatName val="1"/>
              <c:showSerName val="0"/>
              <c:showPercent val="1"/>
              <c:showBubbleSize val="0"/>
            </c:dLbl>
            <c:dLbl>
              <c:idx val="10"/>
              <c:layout>
                <c:manualLayout>
                  <c:x val="-1.007939045616431E-2"/>
                  <c:y val="-2.3396099810686261E-2"/>
                </c:manualLayout>
              </c:layout>
              <c:showLegendKey val="0"/>
              <c:showVal val="1"/>
              <c:showCatName val="1"/>
              <c:showSerName val="0"/>
              <c:showPercent val="1"/>
              <c:showBubbleSize val="0"/>
            </c:dLbl>
            <c:txPr>
              <a:bodyPr/>
              <a:lstStyle/>
              <a:p>
                <a:pPr>
                  <a:defRPr sz="1200"/>
                </a:pPr>
                <a:endParaRPr lang="ru-RU"/>
              </a:p>
            </c:txPr>
            <c:showLegendKey val="0"/>
            <c:showVal val="1"/>
            <c:showCatName val="1"/>
            <c:showSerName val="0"/>
            <c:showPercent val="1"/>
            <c:showBubbleSize val="0"/>
            <c:showLeaderLines val="1"/>
          </c:dLbls>
          <c:cat>
            <c:strRef>
              <c:f>'таб структура'!$B$5:$B$15</c:f>
              <c:strCache>
                <c:ptCount val="11"/>
                <c:pt idx="0">
                  <c:v>Общемуниципальные вопросы</c:v>
                </c:pt>
                <c:pt idx="1">
                  <c:v>Национальная оборона</c:v>
                </c:pt>
                <c:pt idx="2">
                  <c:v>Национальная безопасность и правоохранительная деятельность</c:v>
                </c:pt>
                <c:pt idx="3">
                  <c:v> Национальная экономика</c:v>
                </c:pt>
                <c:pt idx="4">
                  <c:v>Жилищно-коммунальное хозяйство</c:v>
                </c:pt>
                <c:pt idx="5">
                  <c:v>Образование</c:v>
                </c:pt>
                <c:pt idx="6">
                  <c:v>Культура</c:v>
                </c:pt>
                <c:pt idx="7">
                  <c:v>Социальная политика</c:v>
                </c:pt>
                <c:pt idx="8">
                  <c:v>Физическая культура и спорт</c:v>
                </c:pt>
                <c:pt idx="9">
                  <c:v>Средства массовой информации</c:v>
                </c:pt>
                <c:pt idx="10">
                  <c:v>Межбюджетные трансферты</c:v>
                </c:pt>
              </c:strCache>
            </c:strRef>
          </c:cat>
          <c:val>
            <c:numRef>
              <c:f>'таб структура'!$C$5:$C$15</c:f>
              <c:numCache>
                <c:formatCode>#,##0.0</c:formatCode>
                <c:ptCount val="11"/>
                <c:pt idx="0">
                  <c:v>54407.8</c:v>
                </c:pt>
                <c:pt idx="1">
                  <c:v>384.8</c:v>
                </c:pt>
                <c:pt idx="2">
                  <c:v>4634</c:v>
                </c:pt>
                <c:pt idx="3">
                  <c:v>23530.799999999999</c:v>
                </c:pt>
                <c:pt idx="4">
                  <c:v>31100.6</c:v>
                </c:pt>
                <c:pt idx="5">
                  <c:v>217560.4</c:v>
                </c:pt>
                <c:pt idx="6">
                  <c:v>61516.5</c:v>
                </c:pt>
                <c:pt idx="7">
                  <c:v>15121.1</c:v>
                </c:pt>
                <c:pt idx="8">
                  <c:v>3449.9</c:v>
                </c:pt>
                <c:pt idx="9">
                  <c:v>1515.8</c:v>
                </c:pt>
                <c:pt idx="10">
                  <c:v>56053.3</c:v>
                </c:pt>
              </c:numCache>
            </c:numRef>
          </c:val>
        </c:ser>
        <c:ser>
          <c:idx val="1"/>
          <c:order val="1"/>
          <c:explosion val="25"/>
          <c:cat>
            <c:strRef>
              <c:f>'таб структура'!$B$5:$B$15</c:f>
              <c:strCache>
                <c:ptCount val="11"/>
                <c:pt idx="0">
                  <c:v>Общемуниципальные вопросы</c:v>
                </c:pt>
                <c:pt idx="1">
                  <c:v>Национальная оборона</c:v>
                </c:pt>
                <c:pt idx="2">
                  <c:v>Национальная безопасность и правоохранительная деятельность</c:v>
                </c:pt>
                <c:pt idx="3">
                  <c:v> Национальная экономика</c:v>
                </c:pt>
                <c:pt idx="4">
                  <c:v>Жилищно-коммунальное хозяйство</c:v>
                </c:pt>
                <c:pt idx="5">
                  <c:v>Образование</c:v>
                </c:pt>
                <c:pt idx="6">
                  <c:v>Культура</c:v>
                </c:pt>
                <c:pt idx="7">
                  <c:v>Социальная политика</c:v>
                </c:pt>
                <c:pt idx="8">
                  <c:v>Физическая культура и спорт</c:v>
                </c:pt>
                <c:pt idx="9">
                  <c:v>Средства массовой информации</c:v>
                </c:pt>
                <c:pt idx="10">
                  <c:v>Межбюджетные трансферты</c:v>
                </c:pt>
              </c:strCache>
            </c:strRef>
          </c:cat>
          <c:val>
            <c:numRef>
              <c:f>'таб структура'!$D$5:$D$15</c:f>
              <c:numCache>
                <c:formatCode>0.0</c:formatCode>
                <c:ptCount val="11"/>
                <c:pt idx="0">
                  <c:v>11.594012039848703</c:v>
                </c:pt>
                <c:pt idx="1">
                  <c:v>8.1998827979329822E-2</c:v>
                </c:pt>
                <c:pt idx="2">
                  <c:v>0.9874806882957754</c:v>
                </c:pt>
                <c:pt idx="3">
                  <c:v>5.0142879974428638</c:v>
                </c:pt>
                <c:pt idx="4">
                  <c:v>6.6273720100154492</c:v>
                </c:pt>
                <c:pt idx="5">
                  <c:v>46.360961056949549</c:v>
                </c:pt>
                <c:pt idx="6">
                  <c:v>13.108838101326514</c:v>
                </c:pt>
                <c:pt idx="7">
                  <c:v>3.2222257738000111</c:v>
                </c:pt>
                <c:pt idx="8">
                  <c:v>0.73515529273879932</c:v>
                </c:pt>
                <c:pt idx="9">
                  <c:v>0.32300889670235999</c:v>
                </c:pt>
                <c:pt idx="10">
                  <c:v>11.944659314900646</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180"/>
      <c:rAngAx val="0"/>
      <c:perspective val="30"/>
    </c:view3D>
    <c:floor>
      <c:thickness val="0"/>
    </c:floor>
    <c:sideWall>
      <c:thickness val="0"/>
    </c:sideWall>
    <c:backWall>
      <c:thickness val="0"/>
    </c:backWall>
    <c:plotArea>
      <c:layout>
        <c:manualLayout>
          <c:layoutTarget val="inner"/>
          <c:xMode val="edge"/>
          <c:yMode val="edge"/>
          <c:x val="7.7549444951181754E-2"/>
          <c:y val="9.1690558525243937E-2"/>
          <c:w val="0.84490111009763647"/>
          <c:h val="0.82912917069105552"/>
        </c:manualLayout>
      </c:layout>
      <c:pie3DChart>
        <c:varyColors val="1"/>
        <c:dLbls>
          <c:showLegendKey val="0"/>
          <c:showVal val="0"/>
          <c:showCatName val="0"/>
          <c:showSerName val="0"/>
          <c:showPercent val="0"/>
          <c:showBubbleSize val="0"/>
          <c:showLeaderLines val="1"/>
        </c:dLbls>
      </c:pie3DChart>
    </c:plotArea>
    <c:plotVisOnly val="1"/>
    <c:dispBlanksAs val="gap"/>
    <c:showDLblsOverMax val="0"/>
  </c:chart>
  <c:externalData r:id="rId1">
    <c:autoUpdate val="0"/>
  </c:externalData>
  <c:userShapes r:id="rId2"/>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190"/>
      <c:rAngAx val="0"/>
      <c:perspective val="30"/>
    </c:view3D>
    <c:floor>
      <c:thickness val="0"/>
    </c:floor>
    <c:sideWall>
      <c:thickness val="0"/>
    </c:sideWall>
    <c:backWall>
      <c:thickness val="0"/>
    </c:backWall>
    <c:plotArea>
      <c:layout>
        <c:manualLayout>
          <c:layoutTarget val="inner"/>
          <c:xMode val="edge"/>
          <c:yMode val="edge"/>
          <c:x val="6.6611690715056987E-2"/>
          <c:y val="9.585612634945917E-2"/>
          <c:w val="0.84490111009763647"/>
          <c:h val="0.82912917069105552"/>
        </c:manualLayout>
      </c:layout>
      <c:pie3DChart>
        <c:varyColors val="1"/>
        <c:dLbls>
          <c:showLegendKey val="0"/>
          <c:showVal val="0"/>
          <c:showCatName val="0"/>
          <c:showSerName val="0"/>
          <c:showPercent val="0"/>
          <c:showBubbleSize val="0"/>
          <c:showLeaderLines val="1"/>
        </c:dLbls>
      </c:pie3DChart>
    </c:plotArea>
    <c:plotVisOnly val="1"/>
    <c:dispBlanksAs val="gap"/>
    <c:showDLblsOverMax val="0"/>
  </c:chart>
  <c:externalData r:id="rId1">
    <c:autoUpdate val="0"/>
  </c:externalData>
  <c:userShapes r:id="rId2"/>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explosion val="25"/>
          <c:dLbls>
            <c:dLbl>
              <c:idx val="0"/>
              <c:layout>
                <c:manualLayout>
                  <c:x val="-7.1179423164451264E-2"/>
                  <c:y val="-2.3781910411038339E-2"/>
                </c:manualLayout>
              </c:layout>
              <c:showLegendKey val="0"/>
              <c:showVal val="1"/>
              <c:showCatName val="1"/>
              <c:showSerName val="0"/>
              <c:showPercent val="1"/>
              <c:showBubbleSize val="0"/>
            </c:dLbl>
            <c:dLbl>
              <c:idx val="1"/>
              <c:layout>
                <c:manualLayout>
                  <c:x val="6.2977881489870297E-2"/>
                  <c:y val="-8.4276035725027842E-2"/>
                </c:manualLayout>
              </c:layout>
              <c:showLegendKey val="0"/>
              <c:showVal val="1"/>
              <c:showCatName val="1"/>
              <c:showSerName val="0"/>
              <c:showPercent val="1"/>
              <c:showBubbleSize val="0"/>
            </c:dLbl>
            <c:dLbl>
              <c:idx val="2"/>
              <c:layout>
                <c:manualLayout>
                  <c:x val="0.11970332149474432"/>
                  <c:y val="6.8368081053324703E-2"/>
                </c:manualLayout>
              </c:layout>
              <c:showLegendKey val="0"/>
              <c:showVal val="1"/>
              <c:showCatName val="1"/>
              <c:showSerName val="0"/>
              <c:showPercent val="1"/>
              <c:showBubbleSize val="0"/>
            </c:dLbl>
            <c:dLbl>
              <c:idx val="3"/>
              <c:layout>
                <c:manualLayout>
                  <c:x val="6.4303339055517134E-2"/>
                  <c:y val="9.503110765470503E-2"/>
                </c:manualLayout>
              </c:layout>
              <c:showLegendKey val="0"/>
              <c:showVal val="1"/>
              <c:showCatName val="1"/>
              <c:showSerName val="0"/>
              <c:showPercent val="1"/>
              <c:showBubbleSize val="0"/>
            </c:dLbl>
            <c:dLbl>
              <c:idx val="4"/>
              <c:layout>
                <c:manualLayout>
                  <c:x val="5.605380764144486E-2"/>
                  <c:y val="0.10783964383361198"/>
                </c:manualLayout>
              </c:layout>
              <c:showLegendKey val="0"/>
              <c:showVal val="1"/>
              <c:showCatName val="1"/>
              <c:showSerName val="0"/>
              <c:showPercent val="1"/>
              <c:showBubbleSize val="0"/>
            </c:dLbl>
            <c:dLbl>
              <c:idx val="5"/>
              <c:layout>
                <c:manualLayout>
                  <c:x val="-0.13925771240471488"/>
                  <c:y val="-0.1605050319612184"/>
                </c:manualLayout>
              </c:layout>
              <c:showLegendKey val="0"/>
              <c:showVal val="1"/>
              <c:showCatName val="1"/>
              <c:showSerName val="0"/>
              <c:showPercent val="1"/>
              <c:showBubbleSize val="0"/>
            </c:dLbl>
            <c:dLbl>
              <c:idx val="6"/>
              <c:layout>
                <c:manualLayout>
                  <c:x val="-1.6121192627342483E-2"/>
                  <c:y val="1.2768906435870269E-2"/>
                </c:manualLayout>
              </c:layout>
              <c:showLegendKey val="0"/>
              <c:showVal val="1"/>
              <c:showCatName val="1"/>
              <c:showSerName val="0"/>
              <c:showPercent val="1"/>
              <c:showBubbleSize val="0"/>
            </c:dLbl>
            <c:dLbl>
              <c:idx val="7"/>
              <c:layout>
                <c:manualLayout>
                  <c:x val="-4.4114778017496262E-2"/>
                  <c:y val="8.8179734772017196E-2"/>
                </c:manualLayout>
              </c:layout>
              <c:showLegendKey val="0"/>
              <c:showVal val="1"/>
              <c:showCatName val="1"/>
              <c:showSerName val="0"/>
              <c:showPercent val="1"/>
              <c:showBubbleSize val="0"/>
            </c:dLbl>
            <c:dLbl>
              <c:idx val="8"/>
              <c:layout>
                <c:manualLayout>
                  <c:x val="-0.1033470519404654"/>
                  <c:y val="5.2533458342027037E-2"/>
                </c:manualLayout>
              </c:layout>
              <c:showLegendKey val="0"/>
              <c:showVal val="1"/>
              <c:showCatName val="1"/>
              <c:showSerName val="0"/>
              <c:showPercent val="1"/>
              <c:showBubbleSize val="0"/>
            </c:dLbl>
            <c:dLbl>
              <c:idx val="9"/>
              <c:layout>
                <c:manualLayout>
                  <c:x val="-8.6522700434718727E-2"/>
                  <c:y val="-4.0293795269360312E-2"/>
                </c:manualLayout>
              </c:layout>
              <c:showLegendKey val="0"/>
              <c:showVal val="1"/>
              <c:showCatName val="1"/>
              <c:showSerName val="0"/>
              <c:showPercent val="1"/>
              <c:showBubbleSize val="0"/>
            </c:dLbl>
            <c:dLbl>
              <c:idx val="10"/>
              <c:layout>
                <c:manualLayout>
                  <c:x val="-9.2714944755242251E-2"/>
                  <c:y val="-5.9319289726615741E-3"/>
                </c:manualLayout>
              </c:layout>
              <c:showLegendKey val="0"/>
              <c:showVal val="1"/>
              <c:showCatName val="1"/>
              <c:showSerName val="0"/>
              <c:showPercent val="1"/>
              <c:showBubbleSize val="0"/>
            </c:dLbl>
            <c:txPr>
              <a:bodyPr/>
              <a:lstStyle/>
              <a:p>
                <a:pPr>
                  <a:defRPr sz="1200"/>
                </a:pPr>
                <a:endParaRPr lang="ru-RU"/>
              </a:p>
            </c:txPr>
            <c:showLegendKey val="0"/>
            <c:showVal val="1"/>
            <c:showCatName val="1"/>
            <c:showSerName val="0"/>
            <c:showPercent val="1"/>
            <c:showBubbleSize val="0"/>
            <c:showLeaderLines val="1"/>
          </c:dLbls>
          <c:cat>
            <c:strRef>
              <c:f>'таб структура'!$B$20:$B$31</c:f>
              <c:strCache>
                <c:ptCount val="12"/>
                <c:pt idx="0">
                  <c:v>Общемуниципальные вопросы</c:v>
                </c:pt>
                <c:pt idx="1">
                  <c:v>Национальная оборона</c:v>
                </c:pt>
                <c:pt idx="2">
                  <c:v>Национальная безопасность и правоохранительная деятельность</c:v>
                </c:pt>
                <c:pt idx="3">
                  <c:v> Национальная экономика</c:v>
                </c:pt>
                <c:pt idx="4">
                  <c:v>Жилищно-коммунальное хозяйство</c:v>
                </c:pt>
                <c:pt idx="5">
                  <c:v>Образование</c:v>
                </c:pt>
                <c:pt idx="6">
                  <c:v>Культура</c:v>
                </c:pt>
                <c:pt idx="7">
                  <c:v>Социальная политика</c:v>
                </c:pt>
                <c:pt idx="8">
                  <c:v>Физическая культура и спорт</c:v>
                </c:pt>
                <c:pt idx="9">
                  <c:v>Средства массовой информации</c:v>
                </c:pt>
                <c:pt idx="10">
                  <c:v>Межбюджетные трансферты</c:v>
                </c:pt>
                <c:pt idx="11">
                  <c:v>Условно утверждаемые расходы</c:v>
                </c:pt>
              </c:strCache>
            </c:strRef>
          </c:cat>
          <c:val>
            <c:numRef>
              <c:f>'таб структура'!$C$20:$C$31</c:f>
              <c:numCache>
                <c:formatCode>#,##0.0</c:formatCode>
                <c:ptCount val="12"/>
                <c:pt idx="0">
                  <c:v>45198.6</c:v>
                </c:pt>
                <c:pt idx="1">
                  <c:v>397.1</c:v>
                </c:pt>
                <c:pt idx="2">
                  <c:v>4210.6000000000004</c:v>
                </c:pt>
                <c:pt idx="3">
                  <c:v>22964.1</c:v>
                </c:pt>
                <c:pt idx="4">
                  <c:v>6954.2</c:v>
                </c:pt>
                <c:pt idx="5">
                  <c:v>194981.2</c:v>
                </c:pt>
                <c:pt idx="6">
                  <c:v>73092.5</c:v>
                </c:pt>
                <c:pt idx="7">
                  <c:v>13742.4</c:v>
                </c:pt>
                <c:pt idx="8">
                  <c:v>3449.9</c:v>
                </c:pt>
                <c:pt idx="9">
                  <c:v>1515.8</c:v>
                </c:pt>
                <c:pt idx="10">
                  <c:v>55739.199999999997</c:v>
                </c:pt>
                <c:pt idx="11" formatCode="General">
                  <c:v>6000</c:v>
                </c:pt>
              </c:numCache>
            </c:numRef>
          </c:val>
        </c:ser>
        <c:ser>
          <c:idx val="1"/>
          <c:order val="1"/>
          <c:explosion val="25"/>
          <c:cat>
            <c:strRef>
              <c:f>'таб структура'!$B$20:$B$31</c:f>
              <c:strCache>
                <c:ptCount val="12"/>
                <c:pt idx="0">
                  <c:v>Общемуниципальные вопросы</c:v>
                </c:pt>
                <c:pt idx="1">
                  <c:v>Национальная оборона</c:v>
                </c:pt>
                <c:pt idx="2">
                  <c:v>Национальная безопасность и правоохранительная деятельность</c:v>
                </c:pt>
                <c:pt idx="3">
                  <c:v> Национальная экономика</c:v>
                </c:pt>
                <c:pt idx="4">
                  <c:v>Жилищно-коммунальное хозяйство</c:v>
                </c:pt>
                <c:pt idx="5">
                  <c:v>Образование</c:v>
                </c:pt>
                <c:pt idx="6">
                  <c:v>Культура</c:v>
                </c:pt>
                <c:pt idx="7">
                  <c:v>Социальная политика</c:v>
                </c:pt>
                <c:pt idx="8">
                  <c:v>Физическая культура и спорт</c:v>
                </c:pt>
                <c:pt idx="9">
                  <c:v>Средства массовой информации</c:v>
                </c:pt>
                <c:pt idx="10">
                  <c:v>Межбюджетные трансферты</c:v>
                </c:pt>
                <c:pt idx="11">
                  <c:v>Условно утверждаемые расходы</c:v>
                </c:pt>
              </c:strCache>
            </c:strRef>
          </c:cat>
          <c:val>
            <c:numRef>
              <c:f>'таб структура'!$D$20:$D$31</c:f>
              <c:numCache>
                <c:formatCode>0.0</c:formatCode>
                <c:ptCount val="12"/>
                <c:pt idx="0">
                  <c:v>10.554364131236841</c:v>
                </c:pt>
                <c:pt idx="1">
                  <c:v>9.2727164038579737E-2</c:v>
                </c:pt>
                <c:pt idx="2">
                  <c:v>0.98322084336651705</c:v>
                </c:pt>
                <c:pt idx="3">
                  <c:v>5.3623668287543413</c:v>
                </c:pt>
                <c:pt idx="4">
                  <c:v>1.6238812494512496</c:v>
                </c:pt>
                <c:pt idx="5">
                  <c:v>45.530228448348339</c:v>
                </c:pt>
                <c:pt idx="6">
                  <c:v>17.067892816645404</c:v>
                </c:pt>
                <c:pt idx="7">
                  <c:v>3.2089996955018338</c:v>
                </c:pt>
                <c:pt idx="8">
                  <c:v>0.80558912922864823</c:v>
                </c:pt>
                <c:pt idx="9">
                  <c:v>0.35395576743812429</c:v>
                </c:pt>
                <c:pt idx="10">
                  <c:v>13.015708742833551</c:v>
                </c:pt>
                <c:pt idx="11">
                  <c:v>1.4010651831565812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180"/>
      <c:rAngAx val="0"/>
      <c:perspective val="30"/>
    </c:view3D>
    <c:floor>
      <c:thickness val="0"/>
    </c:floor>
    <c:sideWall>
      <c:thickness val="0"/>
    </c:sideWall>
    <c:backWall>
      <c:thickness val="0"/>
    </c:backWall>
    <c:plotArea>
      <c:layout>
        <c:manualLayout>
          <c:layoutTarget val="inner"/>
          <c:xMode val="edge"/>
          <c:yMode val="edge"/>
          <c:x val="0.10491218231080902"/>
          <c:y val="9.7897117426765046E-2"/>
          <c:w val="0.84490111009763647"/>
          <c:h val="0.82919206694754943"/>
        </c:manualLayout>
      </c:layout>
      <c:pie3DChart>
        <c:varyColors val="1"/>
        <c:dLbls>
          <c:showLegendKey val="0"/>
          <c:showVal val="0"/>
          <c:showCatName val="0"/>
          <c:showSerName val="0"/>
          <c:showPercent val="0"/>
          <c:showBubbleSize val="0"/>
          <c:showLeaderLines val="1"/>
        </c:dLbls>
      </c:pie3DChart>
    </c:plotArea>
    <c:plotVisOnly val="1"/>
    <c:dispBlanksAs val="gap"/>
    <c:showDLblsOverMax val="0"/>
  </c:chart>
  <c:externalData r:id="rId1">
    <c:autoUpdate val="0"/>
  </c:externalData>
  <c:userShapes r:id="rId2"/>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40"/>
      <c:rotY val="190"/>
      <c:rAngAx val="0"/>
      <c:perspective val="30"/>
    </c:view3D>
    <c:floor>
      <c:thickness val="0"/>
    </c:floor>
    <c:sideWall>
      <c:thickness val="0"/>
    </c:sideWall>
    <c:backWall>
      <c:thickness val="0"/>
    </c:backWall>
    <c:plotArea>
      <c:layout>
        <c:manualLayout>
          <c:layoutTarget val="inner"/>
          <c:xMode val="edge"/>
          <c:yMode val="edge"/>
          <c:x val="8.4403875158656938E-2"/>
          <c:y val="0.12705596340085032"/>
          <c:w val="0.84490111009763647"/>
          <c:h val="0.82919206694754943"/>
        </c:manualLayout>
      </c:layout>
      <c:pie3DChart>
        <c:varyColors val="1"/>
        <c:dLbls>
          <c:showLegendKey val="0"/>
          <c:showVal val="0"/>
          <c:showCatName val="0"/>
          <c:showSerName val="0"/>
          <c:showPercent val="0"/>
          <c:showBubbleSize val="0"/>
          <c:showLeaderLines val="1"/>
        </c:dLbls>
      </c:pie3DChart>
    </c:plotArea>
    <c:plotVisOnly val="1"/>
    <c:dispBlanksAs val="gap"/>
    <c:showDLblsOverMax val="0"/>
  </c:chart>
  <c:externalData r:id="rId1">
    <c:autoUpdate val="0"/>
  </c:externalData>
  <c:userShapes r:id="rId2"/>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explosion val="25"/>
          <c:dLbls>
            <c:dLbl>
              <c:idx val="0"/>
              <c:layout>
                <c:manualLayout>
                  <c:x val="-6.6654405156427968E-2"/>
                  <c:y val="-2.5475564443456899E-2"/>
                </c:manualLayout>
              </c:layout>
              <c:showLegendKey val="0"/>
              <c:showVal val="1"/>
              <c:showCatName val="1"/>
              <c:showSerName val="0"/>
              <c:showPercent val="1"/>
              <c:showBubbleSize val="0"/>
            </c:dLbl>
            <c:dLbl>
              <c:idx val="1"/>
              <c:layout>
                <c:manualLayout>
                  <c:x val="7.5821859901745225E-2"/>
                  <c:y val="-8.5556680259120735E-2"/>
                </c:manualLayout>
              </c:layout>
              <c:showLegendKey val="0"/>
              <c:showVal val="1"/>
              <c:showCatName val="1"/>
              <c:showSerName val="0"/>
              <c:showPercent val="1"/>
              <c:showBubbleSize val="0"/>
            </c:dLbl>
            <c:dLbl>
              <c:idx val="2"/>
              <c:layout>
                <c:manualLayout>
                  <c:x val="0.10962512747002817"/>
                  <c:y val="4.3253253067903279E-2"/>
                </c:manualLayout>
              </c:layout>
              <c:showLegendKey val="0"/>
              <c:showVal val="1"/>
              <c:showCatName val="1"/>
              <c:showSerName val="0"/>
              <c:showPercent val="1"/>
              <c:showBubbleSize val="0"/>
            </c:dLbl>
            <c:dLbl>
              <c:idx val="3"/>
              <c:layout>
                <c:manualLayout>
                  <c:x val="7.0568378581241653E-2"/>
                  <c:y val="6.8259733829300173E-2"/>
                </c:manualLayout>
              </c:layout>
              <c:showLegendKey val="0"/>
              <c:showVal val="1"/>
              <c:showCatName val="1"/>
              <c:showSerName val="0"/>
              <c:showPercent val="1"/>
              <c:showBubbleSize val="0"/>
            </c:dLbl>
            <c:dLbl>
              <c:idx val="4"/>
              <c:layout>
                <c:manualLayout>
                  <c:x val="4.4962709653760348E-2"/>
                  <c:y val="8.4820308031617928E-2"/>
                </c:manualLayout>
              </c:layout>
              <c:showLegendKey val="0"/>
              <c:showVal val="1"/>
              <c:showCatName val="1"/>
              <c:showSerName val="0"/>
              <c:showPercent val="1"/>
              <c:showBubbleSize val="0"/>
            </c:dLbl>
            <c:dLbl>
              <c:idx val="5"/>
              <c:layout>
                <c:manualLayout>
                  <c:x val="-0.12424838974531285"/>
                  <c:y val="-0.19819951418292345"/>
                </c:manualLayout>
              </c:layout>
              <c:showLegendKey val="0"/>
              <c:showVal val="1"/>
              <c:showCatName val="1"/>
              <c:showSerName val="0"/>
              <c:showPercent val="1"/>
              <c:showBubbleSize val="0"/>
            </c:dLbl>
            <c:dLbl>
              <c:idx val="6"/>
              <c:layout>
                <c:manualLayout>
                  <c:x val="-2.6083088780560065E-2"/>
                  <c:y val="2.2368913742094501E-2"/>
                </c:manualLayout>
              </c:layout>
              <c:showLegendKey val="0"/>
              <c:showVal val="1"/>
              <c:showCatName val="1"/>
              <c:showSerName val="0"/>
              <c:showPercent val="1"/>
              <c:showBubbleSize val="0"/>
            </c:dLbl>
            <c:dLbl>
              <c:idx val="7"/>
              <c:layout>
                <c:manualLayout>
                  <c:x val="-4.0367409492892838E-2"/>
                  <c:y val="5.3991257487165351E-2"/>
                </c:manualLayout>
              </c:layout>
              <c:showLegendKey val="0"/>
              <c:showVal val="1"/>
              <c:showCatName val="1"/>
              <c:showSerName val="0"/>
              <c:showPercent val="1"/>
              <c:showBubbleSize val="0"/>
            </c:dLbl>
            <c:dLbl>
              <c:idx val="8"/>
              <c:layout>
                <c:manualLayout>
                  <c:x val="-4.5202407501244213E-2"/>
                  <c:y val="1.6057886572273864E-2"/>
                </c:manualLayout>
              </c:layout>
              <c:showLegendKey val="0"/>
              <c:showVal val="1"/>
              <c:showCatName val="1"/>
              <c:showSerName val="0"/>
              <c:showPercent val="1"/>
              <c:showBubbleSize val="0"/>
            </c:dLbl>
            <c:dLbl>
              <c:idx val="9"/>
              <c:layout>
                <c:manualLayout>
                  <c:x val="-8.119677081950244E-2"/>
                  <c:y val="-6.4633593523902008E-2"/>
                </c:manualLayout>
              </c:layout>
              <c:showLegendKey val="0"/>
              <c:showVal val="1"/>
              <c:showCatName val="1"/>
              <c:showSerName val="0"/>
              <c:showPercent val="1"/>
              <c:showBubbleSize val="0"/>
            </c:dLbl>
            <c:dLbl>
              <c:idx val="10"/>
              <c:layout>
                <c:manualLayout>
                  <c:x val="-7.8799961702538918E-2"/>
                  <c:y val="-1.0443112630832514E-2"/>
                </c:manualLayout>
              </c:layout>
              <c:showLegendKey val="0"/>
              <c:showVal val="1"/>
              <c:showCatName val="1"/>
              <c:showSerName val="0"/>
              <c:showPercent val="1"/>
              <c:showBubbleSize val="0"/>
            </c:dLbl>
            <c:txPr>
              <a:bodyPr/>
              <a:lstStyle/>
              <a:p>
                <a:pPr>
                  <a:defRPr sz="1200"/>
                </a:pPr>
                <a:endParaRPr lang="ru-RU"/>
              </a:p>
            </c:txPr>
            <c:showLegendKey val="0"/>
            <c:showVal val="1"/>
            <c:showCatName val="1"/>
            <c:showSerName val="0"/>
            <c:showPercent val="1"/>
            <c:showBubbleSize val="0"/>
            <c:showLeaderLines val="1"/>
          </c:dLbls>
          <c:cat>
            <c:strRef>
              <c:f>'таб структура'!$B$36:$B$47</c:f>
              <c:strCache>
                <c:ptCount val="12"/>
                <c:pt idx="0">
                  <c:v>Общемуниципальные вопросы</c:v>
                </c:pt>
                <c:pt idx="1">
                  <c:v>Национальная оборона</c:v>
                </c:pt>
                <c:pt idx="2">
                  <c:v>Национальная безопасность и правоохранительная деятельность</c:v>
                </c:pt>
                <c:pt idx="3">
                  <c:v> Национальная экономика</c:v>
                </c:pt>
                <c:pt idx="4">
                  <c:v>Жилищно-коммунальное хозяйство</c:v>
                </c:pt>
                <c:pt idx="5">
                  <c:v>Образование</c:v>
                </c:pt>
                <c:pt idx="6">
                  <c:v>Культура</c:v>
                </c:pt>
                <c:pt idx="7">
                  <c:v>Социальная политика</c:v>
                </c:pt>
                <c:pt idx="8">
                  <c:v>Физическая культура и спорт</c:v>
                </c:pt>
                <c:pt idx="9">
                  <c:v>Средства массовой информации</c:v>
                </c:pt>
                <c:pt idx="10">
                  <c:v>Межбюджетные трансферты</c:v>
                </c:pt>
                <c:pt idx="11">
                  <c:v>Условно утверждаемые расходы</c:v>
                </c:pt>
              </c:strCache>
            </c:strRef>
          </c:cat>
          <c:val>
            <c:numRef>
              <c:f>'таб структура'!$C$36:$C$47</c:f>
              <c:numCache>
                <c:formatCode>0.0</c:formatCode>
                <c:ptCount val="12"/>
                <c:pt idx="0">
                  <c:v>45284.800000000003</c:v>
                </c:pt>
                <c:pt idx="1">
                  <c:v>410.4</c:v>
                </c:pt>
                <c:pt idx="2">
                  <c:v>4210.6000000000004</c:v>
                </c:pt>
                <c:pt idx="3">
                  <c:v>23027.4</c:v>
                </c:pt>
                <c:pt idx="4">
                  <c:v>8144.5</c:v>
                </c:pt>
                <c:pt idx="5">
                  <c:v>202881.3</c:v>
                </c:pt>
                <c:pt idx="6">
                  <c:v>51649.9</c:v>
                </c:pt>
                <c:pt idx="7">
                  <c:v>13732</c:v>
                </c:pt>
                <c:pt idx="8">
                  <c:v>4738.8999999999996</c:v>
                </c:pt>
                <c:pt idx="9">
                  <c:v>1515.8</c:v>
                </c:pt>
                <c:pt idx="10">
                  <c:v>55362.9</c:v>
                </c:pt>
                <c:pt idx="11">
                  <c:v>12000</c:v>
                </c:pt>
              </c:numCache>
            </c:numRef>
          </c:val>
        </c:ser>
        <c:ser>
          <c:idx val="1"/>
          <c:order val="1"/>
          <c:explosion val="25"/>
          <c:cat>
            <c:strRef>
              <c:f>'таб структура'!$B$36:$B$47</c:f>
              <c:strCache>
                <c:ptCount val="12"/>
                <c:pt idx="0">
                  <c:v>Общемуниципальные вопросы</c:v>
                </c:pt>
                <c:pt idx="1">
                  <c:v>Национальная оборона</c:v>
                </c:pt>
                <c:pt idx="2">
                  <c:v>Национальная безопасность и правоохранительная деятельность</c:v>
                </c:pt>
                <c:pt idx="3">
                  <c:v> Национальная экономика</c:v>
                </c:pt>
                <c:pt idx="4">
                  <c:v>Жилищно-коммунальное хозяйство</c:v>
                </c:pt>
                <c:pt idx="5">
                  <c:v>Образование</c:v>
                </c:pt>
                <c:pt idx="6">
                  <c:v>Культура</c:v>
                </c:pt>
                <c:pt idx="7">
                  <c:v>Социальная политика</c:v>
                </c:pt>
                <c:pt idx="8">
                  <c:v>Физическая культура и спорт</c:v>
                </c:pt>
                <c:pt idx="9">
                  <c:v>Средства массовой информации</c:v>
                </c:pt>
                <c:pt idx="10">
                  <c:v>Межбюджетные трансферты</c:v>
                </c:pt>
                <c:pt idx="11">
                  <c:v>Условно утверждаемые расходы</c:v>
                </c:pt>
              </c:strCache>
            </c:strRef>
          </c:cat>
          <c:val>
            <c:numRef>
              <c:f>'таб структура'!$D$36:$D$47</c:f>
              <c:numCache>
                <c:formatCode>0.0</c:formatCode>
                <c:ptCount val="12"/>
                <c:pt idx="0">
                  <c:v>10.706676896196672</c:v>
                </c:pt>
                <c:pt idx="1">
                  <c:v>9.7030796165581246E-2</c:v>
                </c:pt>
                <c:pt idx="2">
                  <c:v>0.99551137995808114</c:v>
                </c:pt>
                <c:pt idx="3">
                  <c:v>5.4443639269573731</c:v>
                </c:pt>
                <c:pt idx="4">
                  <c:v>1.9256026300452644</c:v>
                </c:pt>
                <c:pt idx="5">
                  <c:v>47.967188270244002</c:v>
                </c:pt>
                <c:pt idx="6">
                  <c:v>12.211576313042533</c:v>
                </c:pt>
                <c:pt idx="7">
                  <c:v>3.246654222577392</c:v>
                </c:pt>
                <c:pt idx="8">
                  <c:v>1.1204172513378972</c:v>
                </c:pt>
                <c:pt idx="9">
                  <c:v>0.35838031390786568</c:v>
                </c:pt>
                <c:pt idx="10">
                  <c:v>13.089440216947997</c:v>
                </c:pt>
                <c:pt idx="11">
                  <c:v>2.837157782619335</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percentStacked"/>
        <c:varyColors val="0"/>
        <c:ser>
          <c:idx val="0"/>
          <c:order val="0"/>
          <c:tx>
            <c:strRef>
              <c:f>нацпроекты!$H$23</c:f>
              <c:strCache>
                <c:ptCount val="1"/>
                <c:pt idx="0">
                  <c:v>Федеральный бюджет</c:v>
                </c:pt>
              </c:strCache>
            </c:strRef>
          </c:tx>
          <c:invertIfNegative val="0"/>
          <c:dLbls>
            <c:txPr>
              <a:bodyPr/>
              <a:lstStyle/>
              <a:p>
                <a:pPr>
                  <a:defRPr sz="1200"/>
                </a:pPr>
                <a:endParaRPr lang="ru-RU"/>
              </a:p>
            </c:txPr>
            <c:showLegendKey val="0"/>
            <c:showVal val="1"/>
            <c:showCatName val="0"/>
            <c:showSerName val="0"/>
            <c:showPercent val="0"/>
            <c:showBubbleSize val="0"/>
            <c:showLeaderLines val="0"/>
          </c:dLbls>
          <c:cat>
            <c:numRef>
              <c:f>нацпроекты!$I$22:$K$22</c:f>
              <c:numCache>
                <c:formatCode>General</c:formatCode>
                <c:ptCount val="3"/>
                <c:pt idx="0">
                  <c:v>2022</c:v>
                </c:pt>
                <c:pt idx="1">
                  <c:v>2023</c:v>
                </c:pt>
                <c:pt idx="2">
                  <c:v>2024</c:v>
                </c:pt>
              </c:numCache>
            </c:numRef>
          </c:cat>
          <c:val>
            <c:numRef>
              <c:f>нацпроекты!$I$23:$K$23</c:f>
              <c:numCache>
                <c:formatCode>#,##0.0</c:formatCode>
                <c:ptCount val="3"/>
                <c:pt idx="0">
                  <c:v>2267.4</c:v>
                </c:pt>
                <c:pt idx="1">
                  <c:v>1770.6</c:v>
                </c:pt>
                <c:pt idx="2">
                  <c:v>1967.4</c:v>
                </c:pt>
              </c:numCache>
            </c:numRef>
          </c:val>
        </c:ser>
        <c:ser>
          <c:idx val="1"/>
          <c:order val="1"/>
          <c:tx>
            <c:strRef>
              <c:f>нацпроекты!$H$24</c:f>
              <c:strCache>
                <c:ptCount val="1"/>
                <c:pt idx="0">
                  <c:v>Областной бюджет</c:v>
                </c:pt>
              </c:strCache>
            </c:strRef>
          </c:tx>
          <c:invertIfNegative val="0"/>
          <c:dLbls>
            <c:txPr>
              <a:bodyPr/>
              <a:lstStyle/>
              <a:p>
                <a:pPr>
                  <a:defRPr sz="1200"/>
                </a:pPr>
                <a:endParaRPr lang="ru-RU"/>
              </a:p>
            </c:txPr>
            <c:showLegendKey val="0"/>
            <c:showVal val="1"/>
            <c:showCatName val="0"/>
            <c:showSerName val="0"/>
            <c:showPercent val="0"/>
            <c:showBubbleSize val="0"/>
            <c:showLeaderLines val="0"/>
          </c:dLbls>
          <c:cat>
            <c:numRef>
              <c:f>нацпроекты!$I$22:$K$22</c:f>
              <c:numCache>
                <c:formatCode>General</c:formatCode>
                <c:ptCount val="3"/>
                <c:pt idx="0">
                  <c:v>2022</c:v>
                </c:pt>
                <c:pt idx="1">
                  <c:v>2023</c:v>
                </c:pt>
                <c:pt idx="2">
                  <c:v>2024</c:v>
                </c:pt>
              </c:numCache>
            </c:numRef>
          </c:cat>
          <c:val>
            <c:numRef>
              <c:f>нацпроекты!$I$24:$K$24</c:f>
              <c:numCache>
                <c:formatCode>#,##0.0</c:formatCode>
                <c:ptCount val="3"/>
                <c:pt idx="0">
                  <c:v>94.5</c:v>
                </c:pt>
                <c:pt idx="1">
                  <c:v>73.8</c:v>
                </c:pt>
                <c:pt idx="2">
                  <c:v>82</c:v>
                </c:pt>
              </c:numCache>
            </c:numRef>
          </c:val>
        </c:ser>
        <c:ser>
          <c:idx val="2"/>
          <c:order val="2"/>
          <c:tx>
            <c:strRef>
              <c:f>нацпроекты!$H$25</c:f>
              <c:strCache>
                <c:ptCount val="1"/>
                <c:pt idx="0">
                  <c:v>Районный бюджет</c:v>
                </c:pt>
              </c:strCache>
            </c:strRef>
          </c:tx>
          <c:invertIfNegative val="0"/>
          <c:dLbls>
            <c:txPr>
              <a:bodyPr/>
              <a:lstStyle/>
              <a:p>
                <a:pPr>
                  <a:defRPr sz="1200"/>
                </a:pPr>
                <a:endParaRPr lang="ru-RU"/>
              </a:p>
            </c:txPr>
            <c:showLegendKey val="0"/>
            <c:showVal val="1"/>
            <c:showCatName val="0"/>
            <c:showSerName val="0"/>
            <c:showPercent val="0"/>
            <c:showBubbleSize val="0"/>
            <c:showLeaderLines val="0"/>
          </c:dLbls>
          <c:cat>
            <c:numRef>
              <c:f>нацпроекты!$I$22:$K$22</c:f>
              <c:numCache>
                <c:formatCode>General</c:formatCode>
                <c:ptCount val="3"/>
                <c:pt idx="0">
                  <c:v>2022</c:v>
                </c:pt>
                <c:pt idx="1">
                  <c:v>2023</c:v>
                </c:pt>
                <c:pt idx="2">
                  <c:v>2024</c:v>
                </c:pt>
              </c:numCache>
            </c:numRef>
          </c:cat>
          <c:val>
            <c:numRef>
              <c:f>нацпроекты!$I$25:$K$25</c:f>
              <c:numCache>
                <c:formatCode>#,##0.0</c:formatCode>
                <c:ptCount val="3"/>
                <c:pt idx="0">
                  <c:v>262.39999999999998</c:v>
                </c:pt>
                <c:pt idx="1">
                  <c:v>262.39999999999998</c:v>
                </c:pt>
                <c:pt idx="2">
                  <c:v>227.7</c:v>
                </c:pt>
              </c:numCache>
            </c:numRef>
          </c:val>
        </c:ser>
        <c:dLbls>
          <c:showLegendKey val="0"/>
          <c:showVal val="0"/>
          <c:showCatName val="0"/>
          <c:showSerName val="0"/>
          <c:showPercent val="0"/>
          <c:showBubbleSize val="0"/>
        </c:dLbls>
        <c:gapWidth val="150"/>
        <c:shape val="cylinder"/>
        <c:axId val="314114048"/>
        <c:axId val="322394880"/>
        <c:axId val="0"/>
      </c:bar3DChart>
      <c:catAx>
        <c:axId val="314114048"/>
        <c:scaling>
          <c:orientation val="minMax"/>
        </c:scaling>
        <c:delete val="0"/>
        <c:axPos val="b"/>
        <c:numFmt formatCode="General" sourceLinked="1"/>
        <c:majorTickMark val="out"/>
        <c:minorTickMark val="none"/>
        <c:tickLblPos val="nextTo"/>
        <c:crossAx val="322394880"/>
        <c:crosses val="autoZero"/>
        <c:auto val="1"/>
        <c:lblAlgn val="ctr"/>
        <c:lblOffset val="100"/>
        <c:noMultiLvlLbl val="0"/>
      </c:catAx>
      <c:valAx>
        <c:axId val="322394880"/>
        <c:scaling>
          <c:orientation val="minMax"/>
        </c:scaling>
        <c:delete val="1"/>
        <c:axPos val="l"/>
        <c:majorGridlines/>
        <c:numFmt formatCode="0%" sourceLinked="1"/>
        <c:majorTickMark val="out"/>
        <c:minorTickMark val="none"/>
        <c:tickLblPos val="nextTo"/>
        <c:crossAx val="314114048"/>
        <c:crosses val="autoZero"/>
        <c:crossBetween val="between"/>
      </c:valAx>
    </c:plotArea>
    <c:legend>
      <c:legendPos val="r"/>
      <c:overlay val="0"/>
      <c:txPr>
        <a:bodyPr/>
        <a:lstStyle/>
        <a:p>
          <a:pPr>
            <a:defRPr sz="1400"/>
          </a:pPr>
          <a:endParaRPr lang="ru-RU"/>
        </a:p>
      </c:txPr>
    </c:legend>
    <c:plotVisOnly val="1"/>
    <c:dispBlanksAs val="gap"/>
    <c:showDLblsOverMax val="0"/>
  </c:chart>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нацпроекты!$H$28</c:f>
              <c:strCache>
                <c:ptCount val="1"/>
                <c:pt idx="0">
                  <c:v>Федеральный бюджет</c:v>
                </c:pt>
              </c:strCache>
            </c:strRef>
          </c:tx>
          <c:invertIfNegative val="0"/>
          <c:dLbls>
            <c:dLbl>
              <c:idx val="0"/>
              <c:layout>
                <c:manualLayout>
                  <c:x val="1.2314136531776775E-2"/>
                  <c:y val="0.25424774567217628"/>
                </c:manualLayout>
              </c:layout>
              <c:showLegendKey val="0"/>
              <c:showVal val="1"/>
              <c:showCatName val="0"/>
              <c:showSerName val="0"/>
              <c:showPercent val="0"/>
              <c:showBubbleSize val="0"/>
            </c:dLbl>
            <c:txPr>
              <a:bodyPr/>
              <a:lstStyle/>
              <a:p>
                <a:pPr>
                  <a:defRPr sz="1200"/>
                </a:pPr>
                <a:endParaRPr lang="ru-RU"/>
              </a:p>
            </c:txPr>
            <c:showLegendKey val="0"/>
            <c:showVal val="0"/>
            <c:showCatName val="0"/>
            <c:showSerName val="0"/>
            <c:showPercent val="0"/>
            <c:showBubbleSize val="0"/>
          </c:dLbls>
          <c:cat>
            <c:numRef>
              <c:f>нацпроекты!$I$22:$K$22</c:f>
              <c:numCache>
                <c:formatCode>General</c:formatCode>
                <c:ptCount val="3"/>
                <c:pt idx="0">
                  <c:v>2022</c:v>
                </c:pt>
                <c:pt idx="1">
                  <c:v>2023</c:v>
                </c:pt>
                <c:pt idx="2">
                  <c:v>2024</c:v>
                </c:pt>
              </c:numCache>
            </c:numRef>
          </c:cat>
          <c:val>
            <c:numRef>
              <c:f>нацпроекты!$I$28:$K$28</c:f>
              <c:numCache>
                <c:formatCode>General</c:formatCode>
                <c:ptCount val="3"/>
                <c:pt idx="0" formatCode="#,##0.0">
                  <c:v>20923.8</c:v>
                </c:pt>
              </c:numCache>
            </c:numRef>
          </c:val>
        </c:ser>
        <c:ser>
          <c:idx val="1"/>
          <c:order val="1"/>
          <c:tx>
            <c:strRef>
              <c:f>нацпроекты!$H$29</c:f>
              <c:strCache>
                <c:ptCount val="1"/>
                <c:pt idx="0">
                  <c:v>Областной бюджет</c:v>
                </c:pt>
              </c:strCache>
            </c:strRef>
          </c:tx>
          <c:invertIfNegative val="0"/>
          <c:dLbls>
            <c:dLbl>
              <c:idx val="0"/>
              <c:layout>
                <c:manualLayout>
                  <c:x val="1.6418848709035726E-2"/>
                  <c:y val="-1.8755981238111365E-2"/>
                </c:manualLayout>
              </c:layout>
              <c:showLegendKey val="0"/>
              <c:showVal val="1"/>
              <c:showCatName val="0"/>
              <c:showSerName val="0"/>
              <c:showPercent val="0"/>
              <c:showBubbleSize val="0"/>
            </c:dLbl>
            <c:txPr>
              <a:bodyPr/>
              <a:lstStyle/>
              <a:p>
                <a:pPr>
                  <a:defRPr sz="1200"/>
                </a:pPr>
                <a:endParaRPr lang="ru-RU"/>
              </a:p>
            </c:txPr>
            <c:showLegendKey val="0"/>
            <c:showVal val="1"/>
            <c:showCatName val="0"/>
            <c:showSerName val="0"/>
            <c:showPercent val="0"/>
            <c:showBubbleSize val="0"/>
            <c:showLeaderLines val="0"/>
          </c:dLbls>
          <c:cat>
            <c:numRef>
              <c:f>нацпроекты!$I$22:$K$22</c:f>
              <c:numCache>
                <c:formatCode>General</c:formatCode>
                <c:ptCount val="3"/>
                <c:pt idx="0">
                  <c:v>2022</c:v>
                </c:pt>
                <c:pt idx="1">
                  <c:v>2023</c:v>
                </c:pt>
                <c:pt idx="2">
                  <c:v>2024</c:v>
                </c:pt>
              </c:numCache>
            </c:numRef>
          </c:cat>
          <c:val>
            <c:numRef>
              <c:f>нацпроекты!$I$29:$K$29</c:f>
              <c:numCache>
                <c:formatCode>General</c:formatCode>
                <c:ptCount val="3"/>
                <c:pt idx="0" formatCode="#,##0.0">
                  <c:v>697.5</c:v>
                </c:pt>
              </c:numCache>
            </c:numRef>
          </c:val>
        </c:ser>
        <c:ser>
          <c:idx val="2"/>
          <c:order val="2"/>
          <c:tx>
            <c:strRef>
              <c:f>нацпроекты!$H$30</c:f>
              <c:strCache>
                <c:ptCount val="1"/>
                <c:pt idx="0">
                  <c:v>Районный бюджет</c:v>
                </c:pt>
              </c:strCache>
            </c:strRef>
          </c:tx>
          <c:invertIfNegative val="0"/>
          <c:dLbls>
            <c:dLbl>
              <c:idx val="0"/>
              <c:layout>
                <c:manualLayout>
                  <c:x val="3.9934822056808504E-2"/>
                  <c:y val="-3.4631340540276521E-2"/>
                </c:manualLayout>
              </c:layout>
              <c:showLegendKey val="0"/>
              <c:showVal val="1"/>
              <c:showCatName val="0"/>
              <c:showSerName val="0"/>
              <c:showPercent val="0"/>
              <c:showBubbleSize val="0"/>
            </c:dLbl>
            <c:dLbl>
              <c:idx val="1"/>
              <c:layout>
                <c:manualLayout>
                  <c:x val="1.3682373924196417E-2"/>
                  <c:y val="-2.9175970814839903E-2"/>
                </c:manualLayout>
              </c:layout>
              <c:showLegendKey val="0"/>
              <c:showVal val="1"/>
              <c:showCatName val="0"/>
              <c:showSerName val="0"/>
              <c:showPercent val="0"/>
              <c:showBubbleSize val="0"/>
            </c:dLbl>
            <c:dLbl>
              <c:idx val="2"/>
              <c:layout>
                <c:manualLayout>
                  <c:x val="1.3682373924196517E-2"/>
                  <c:y val="-3.3343966645531319E-2"/>
                </c:manualLayout>
              </c:layout>
              <c:showLegendKey val="0"/>
              <c:showVal val="1"/>
              <c:showCatName val="0"/>
              <c:showSerName val="0"/>
              <c:showPercent val="0"/>
              <c:showBubbleSize val="0"/>
            </c:dLbl>
            <c:txPr>
              <a:bodyPr/>
              <a:lstStyle/>
              <a:p>
                <a:pPr>
                  <a:defRPr sz="1200"/>
                </a:pPr>
                <a:endParaRPr lang="ru-RU"/>
              </a:p>
            </c:txPr>
            <c:showLegendKey val="0"/>
            <c:showVal val="1"/>
            <c:showCatName val="0"/>
            <c:showSerName val="0"/>
            <c:showPercent val="0"/>
            <c:showBubbleSize val="0"/>
            <c:showLeaderLines val="0"/>
          </c:dLbls>
          <c:cat>
            <c:numRef>
              <c:f>нацпроекты!$I$22:$K$22</c:f>
              <c:numCache>
                <c:formatCode>General</c:formatCode>
                <c:ptCount val="3"/>
                <c:pt idx="0">
                  <c:v>2022</c:v>
                </c:pt>
                <c:pt idx="1">
                  <c:v>2023</c:v>
                </c:pt>
                <c:pt idx="2">
                  <c:v>2024</c:v>
                </c:pt>
              </c:numCache>
            </c:numRef>
          </c:cat>
          <c:val>
            <c:numRef>
              <c:f>нацпроекты!$I$30:$K$30</c:f>
              <c:numCache>
                <c:formatCode>#,##0.0</c:formatCode>
                <c:ptCount val="3"/>
                <c:pt idx="0">
                  <c:v>251</c:v>
                </c:pt>
                <c:pt idx="1">
                  <c:v>251</c:v>
                </c:pt>
                <c:pt idx="2">
                  <c:v>251</c:v>
                </c:pt>
              </c:numCache>
            </c:numRef>
          </c:val>
        </c:ser>
        <c:dLbls>
          <c:showLegendKey val="0"/>
          <c:showVal val="0"/>
          <c:showCatName val="0"/>
          <c:showSerName val="0"/>
          <c:showPercent val="0"/>
          <c:showBubbleSize val="0"/>
        </c:dLbls>
        <c:gapWidth val="150"/>
        <c:shape val="cone"/>
        <c:axId val="314115584"/>
        <c:axId val="337119488"/>
        <c:axId val="0"/>
      </c:bar3DChart>
      <c:catAx>
        <c:axId val="314115584"/>
        <c:scaling>
          <c:orientation val="minMax"/>
        </c:scaling>
        <c:delete val="0"/>
        <c:axPos val="b"/>
        <c:numFmt formatCode="General" sourceLinked="1"/>
        <c:majorTickMark val="out"/>
        <c:minorTickMark val="none"/>
        <c:tickLblPos val="nextTo"/>
        <c:crossAx val="337119488"/>
        <c:crosses val="autoZero"/>
        <c:auto val="1"/>
        <c:lblAlgn val="ctr"/>
        <c:lblOffset val="100"/>
        <c:noMultiLvlLbl val="0"/>
      </c:catAx>
      <c:valAx>
        <c:axId val="337119488"/>
        <c:scaling>
          <c:orientation val="minMax"/>
        </c:scaling>
        <c:delete val="1"/>
        <c:axPos val="l"/>
        <c:majorGridlines/>
        <c:numFmt formatCode="#,##0.0" sourceLinked="1"/>
        <c:majorTickMark val="out"/>
        <c:minorTickMark val="none"/>
        <c:tickLblPos val="nextTo"/>
        <c:crossAx val="314115584"/>
        <c:crosses val="autoZero"/>
        <c:crossBetween val="between"/>
      </c:valAx>
    </c:plotArea>
    <c:legend>
      <c:legendPos val="b"/>
      <c:overlay val="0"/>
      <c:txPr>
        <a:bodyPr/>
        <a:lstStyle/>
        <a:p>
          <a:pPr>
            <a:defRPr sz="1200"/>
          </a:pPr>
          <a:endParaRPr lang="ru-RU"/>
        </a:p>
      </c:txPr>
    </c:legend>
    <c:plotVisOnly val="1"/>
    <c:dispBlanksAs val="gap"/>
    <c:showDLblsOverMax val="0"/>
  </c:chart>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0.29441458559399031"/>
          <c:y val="0"/>
          <c:w val="0.6669291311619866"/>
          <c:h val="0.71480516484581813"/>
        </c:manualLayout>
      </c:layout>
      <c:bar3DChart>
        <c:barDir val="col"/>
        <c:grouping val="clustered"/>
        <c:varyColors val="0"/>
        <c:ser>
          <c:idx val="0"/>
          <c:order val="0"/>
          <c:tx>
            <c:strRef>
              <c:f>нацпроекты!$H$38</c:f>
              <c:strCache>
                <c:ptCount val="1"/>
                <c:pt idx="0">
                  <c:v>Федеральный бюджет</c:v>
                </c:pt>
              </c:strCache>
            </c:strRef>
          </c:tx>
          <c:invertIfNegative val="0"/>
          <c:dLbls>
            <c:txPr>
              <a:bodyPr/>
              <a:lstStyle/>
              <a:p>
                <a:pPr>
                  <a:defRPr sz="1200"/>
                </a:pPr>
                <a:endParaRPr lang="ru-RU"/>
              </a:p>
            </c:txPr>
            <c:showLegendKey val="0"/>
            <c:showVal val="1"/>
            <c:showCatName val="0"/>
            <c:showSerName val="0"/>
            <c:showPercent val="0"/>
            <c:showBubbleSize val="0"/>
            <c:showLeaderLines val="0"/>
          </c:dLbls>
          <c:cat>
            <c:strRef>
              <c:f>нацпроекты!$I$37:$K$37</c:f>
              <c:strCache>
                <c:ptCount val="3"/>
                <c:pt idx="0">
                  <c:v>2022 Субсидии на поддержку отрасли культуры</c:v>
                </c:pt>
                <c:pt idx="1">
                  <c:v>2023 Субсидии на развитие сети учреждений культурно-досугового типа</c:v>
                </c:pt>
                <c:pt idx="2">
                  <c:v>2024 Субсидии на поддержку отрасли культуры</c:v>
                </c:pt>
              </c:strCache>
            </c:strRef>
          </c:cat>
          <c:val>
            <c:numRef>
              <c:f>нацпроекты!$I$38:$K$38</c:f>
              <c:numCache>
                <c:formatCode>#,##0.0</c:formatCode>
                <c:ptCount val="3"/>
                <c:pt idx="0">
                  <c:v>6760</c:v>
                </c:pt>
                <c:pt idx="1">
                  <c:v>16161.1</c:v>
                </c:pt>
                <c:pt idx="2">
                  <c:v>659.8</c:v>
                </c:pt>
              </c:numCache>
            </c:numRef>
          </c:val>
        </c:ser>
        <c:ser>
          <c:idx val="1"/>
          <c:order val="1"/>
          <c:tx>
            <c:strRef>
              <c:f>нацпроекты!$H$39</c:f>
              <c:strCache>
                <c:ptCount val="1"/>
                <c:pt idx="0">
                  <c:v>Областной бюджет</c:v>
                </c:pt>
              </c:strCache>
            </c:strRef>
          </c:tx>
          <c:invertIfNegative val="0"/>
          <c:dLbls>
            <c:dLbl>
              <c:idx val="0"/>
              <c:layout>
                <c:manualLayout>
                  <c:x val="3.3824247838520227E-2"/>
                  <c:y val="-6.7401704962393033E-3"/>
                </c:manualLayout>
              </c:layout>
              <c:showLegendKey val="0"/>
              <c:showVal val="1"/>
              <c:showCatName val="0"/>
              <c:showSerName val="0"/>
              <c:showPercent val="0"/>
              <c:showBubbleSize val="0"/>
            </c:dLbl>
            <c:dLbl>
              <c:idx val="1"/>
              <c:layout>
                <c:manualLayout>
                  <c:x val="3.3824247838520227E-2"/>
                  <c:y val="0"/>
                </c:manualLayout>
              </c:layout>
              <c:showLegendKey val="0"/>
              <c:showVal val="1"/>
              <c:showCatName val="0"/>
              <c:showSerName val="0"/>
              <c:showPercent val="0"/>
              <c:showBubbleSize val="0"/>
            </c:dLbl>
            <c:dLbl>
              <c:idx val="2"/>
              <c:layout>
                <c:manualLayout>
                  <c:x val="2.2385069847642321E-2"/>
                  <c:y val="-4.0084200828068066E-2"/>
                </c:manualLayout>
              </c:layout>
              <c:showLegendKey val="0"/>
              <c:showVal val="1"/>
              <c:showCatName val="0"/>
              <c:showSerName val="0"/>
              <c:showPercent val="0"/>
              <c:showBubbleSize val="0"/>
            </c:dLbl>
            <c:txPr>
              <a:bodyPr/>
              <a:lstStyle/>
              <a:p>
                <a:pPr>
                  <a:defRPr sz="1200"/>
                </a:pPr>
                <a:endParaRPr lang="ru-RU"/>
              </a:p>
            </c:txPr>
            <c:showLegendKey val="0"/>
            <c:showVal val="1"/>
            <c:showCatName val="0"/>
            <c:showSerName val="0"/>
            <c:showPercent val="0"/>
            <c:showBubbleSize val="0"/>
            <c:showLeaderLines val="0"/>
          </c:dLbls>
          <c:cat>
            <c:strRef>
              <c:f>нацпроекты!$I$37:$K$37</c:f>
              <c:strCache>
                <c:ptCount val="3"/>
                <c:pt idx="0">
                  <c:v>2022 Субсидии на поддержку отрасли культуры</c:v>
                </c:pt>
                <c:pt idx="1">
                  <c:v>2023 Субсидии на развитие сети учреждений культурно-досугового типа</c:v>
                </c:pt>
                <c:pt idx="2">
                  <c:v>2024 Субсидии на поддержку отрасли культуры</c:v>
                </c:pt>
              </c:strCache>
            </c:strRef>
          </c:cat>
          <c:val>
            <c:numRef>
              <c:f>нацпроекты!$I$39:$K$39</c:f>
              <c:numCache>
                <c:formatCode>#,##0.0</c:formatCode>
                <c:ptCount val="3"/>
                <c:pt idx="0">
                  <c:v>2134.6999999999998</c:v>
                </c:pt>
                <c:pt idx="1">
                  <c:v>5103.5</c:v>
                </c:pt>
                <c:pt idx="2">
                  <c:v>57.4</c:v>
                </c:pt>
              </c:numCache>
            </c:numRef>
          </c:val>
        </c:ser>
        <c:ser>
          <c:idx val="2"/>
          <c:order val="2"/>
          <c:tx>
            <c:strRef>
              <c:f>нацпроекты!$H$40</c:f>
              <c:strCache>
                <c:ptCount val="1"/>
                <c:pt idx="0">
                  <c:v>Районный бюджет</c:v>
                </c:pt>
              </c:strCache>
            </c:strRef>
          </c:tx>
          <c:invertIfNegative val="0"/>
          <c:dLbls>
            <c:dLbl>
              <c:idx val="0"/>
              <c:layout>
                <c:manualLayout>
                  <c:x val="1.6912123919260114E-2"/>
                  <c:y val="-1.1233617493732254E-2"/>
                </c:manualLayout>
              </c:layout>
              <c:showLegendKey val="0"/>
              <c:showVal val="1"/>
              <c:showCatName val="0"/>
              <c:showSerName val="0"/>
              <c:showPercent val="0"/>
              <c:showBubbleSize val="0"/>
            </c:dLbl>
            <c:dLbl>
              <c:idx val="1"/>
              <c:layout>
                <c:manualLayout>
                  <c:x val="2.8992212433017424E-2"/>
                  <c:y val="-2.2467234987464343E-3"/>
                </c:manualLayout>
              </c:layout>
              <c:showLegendKey val="0"/>
              <c:showVal val="1"/>
              <c:showCatName val="0"/>
              <c:showSerName val="0"/>
              <c:showPercent val="0"/>
              <c:showBubbleSize val="0"/>
            </c:dLbl>
            <c:dLbl>
              <c:idx val="2"/>
              <c:layout>
                <c:manualLayout>
                  <c:x val="4.1306293212473928E-2"/>
                  <c:y val="-4.1842660007401805E-2"/>
                </c:manualLayout>
              </c:layout>
              <c:showLegendKey val="0"/>
              <c:showVal val="1"/>
              <c:showCatName val="0"/>
              <c:showSerName val="0"/>
              <c:showPercent val="0"/>
              <c:showBubbleSize val="0"/>
            </c:dLbl>
            <c:txPr>
              <a:bodyPr/>
              <a:lstStyle/>
              <a:p>
                <a:pPr>
                  <a:defRPr sz="1200"/>
                </a:pPr>
                <a:endParaRPr lang="ru-RU"/>
              </a:p>
            </c:txPr>
            <c:showLegendKey val="0"/>
            <c:showVal val="1"/>
            <c:showCatName val="0"/>
            <c:showSerName val="0"/>
            <c:showPercent val="0"/>
            <c:showBubbleSize val="0"/>
            <c:showLeaderLines val="0"/>
          </c:dLbls>
          <c:cat>
            <c:strRef>
              <c:f>нацпроекты!$I$37:$K$37</c:f>
              <c:strCache>
                <c:ptCount val="3"/>
                <c:pt idx="0">
                  <c:v>2022 Субсидии на поддержку отрасли культуры</c:v>
                </c:pt>
                <c:pt idx="1">
                  <c:v>2023 Субсидии на развитие сети учреждений культурно-досугового типа</c:v>
                </c:pt>
                <c:pt idx="2">
                  <c:v>2024 Субсидии на поддержку отрасли культуры</c:v>
                </c:pt>
              </c:strCache>
            </c:strRef>
          </c:cat>
          <c:val>
            <c:numRef>
              <c:f>нацпроекты!$I$40:$K$40</c:f>
              <c:numCache>
                <c:formatCode>#,##0.0</c:formatCode>
                <c:ptCount val="3"/>
                <c:pt idx="0">
                  <c:v>533.70000000000005</c:v>
                </c:pt>
                <c:pt idx="1">
                  <c:v>1020.7</c:v>
                </c:pt>
                <c:pt idx="2">
                  <c:v>14.3</c:v>
                </c:pt>
              </c:numCache>
            </c:numRef>
          </c:val>
        </c:ser>
        <c:dLbls>
          <c:showLegendKey val="0"/>
          <c:showVal val="0"/>
          <c:showCatName val="0"/>
          <c:showSerName val="0"/>
          <c:showPercent val="0"/>
          <c:showBubbleSize val="0"/>
        </c:dLbls>
        <c:gapWidth val="150"/>
        <c:shape val="cone"/>
        <c:axId val="107356160"/>
        <c:axId val="202230016"/>
        <c:axId val="0"/>
      </c:bar3DChart>
      <c:catAx>
        <c:axId val="107356160"/>
        <c:scaling>
          <c:orientation val="minMax"/>
        </c:scaling>
        <c:delete val="0"/>
        <c:axPos val="b"/>
        <c:numFmt formatCode="General" sourceLinked="1"/>
        <c:majorTickMark val="none"/>
        <c:minorTickMark val="none"/>
        <c:tickLblPos val="nextTo"/>
        <c:crossAx val="202230016"/>
        <c:crosses val="autoZero"/>
        <c:auto val="1"/>
        <c:lblAlgn val="ctr"/>
        <c:lblOffset val="100"/>
        <c:noMultiLvlLbl val="0"/>
      </c:catAx>
      <c:valAx>
        <c:axId val="202230016"/>
        <c:scaling>
          <c:orientation val="minMax"/>
        </c:scaling>
        <c:delete val="1"/>
        <c:axPos val="l"/>
        <c:majorGridlines>
          <c:spPr>
            <a:ln>
              <a:noFill/>
            </a:ln>
          </c:spPr>
        </c:majorGridlines>
        <c:numFmt formatCode="#,##0.0" sourceLinked="1"/>
        <c:majorTickMark val="none"/>
        <c:minorTickMark val="none"/>
        <c:tickLblPos val="nextTo"/>
        <c:crossAx val="107356160"/>
        <c:crosses val="autoZero"/>
        <c:crossBetween val="between"/>
      </c:valAx>
      <c:dTable>
        <c:showHorzBorder val="1"/>
        <c:showVertBorder val="1"/>
        <c:showOutline val="1"/>
        <c:showKeys val="1"/>
      </c:dTable>
      <c:spPr>
        <a:noFill/>
        <a:ln w="25400">
          <a:noFill/>
        </a:ln>
      </c:spPr>
    </c:plotArea>
    <c:plotVisOnly val="1"/>
    <c:dispBlanksAs val="gap"/>
    <c:showDLblsOverMax val="0"/>
  </c:chart>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dLbls>
          <c:showLegendKey val="0"/>
          <c:showVal val="0"/>
          <c:showCatName val="0"/>
          <c:showSerName val="0"/>
          <c:showPercent val="0"/>
          <c:showBubbleSize val="0"/>
        </c:dLbls>
        <c:gapWidth val="150"/>
        <c:shape val="box"/>
        <c:axId val="314394624"/>
        <c:axId val="337122944"/>
        <c:axId val="0"/>
      </c:bar3DChart>
      <c:catAx>
        <c:axId val="314394624"/>
        <c:scaling>
          <c:orientation val="minMax"/>
        </c:scaling>
        <c:delete val="0"/>
        <c:axPos val="b"/>
        <c:majorTickMark val="out"/>
        <c:minorTickMark val="none"/>
        <c:tickLblPos val="nextTo"/>
        <c:txPr>
          <a:bodyPr/>
          <a:lstStyle/>
          <a:p>
            <a:pPr>
              <a:defRPr sz="800"/>
            </a:pPr>
            <a:endParaRPr lang="ru-RU"/>
          </a:p>
        </c:txPr>
        <c:crossAx val="337122944"/>
        <c:crosses val="autoZero"/>
        <c:auto val="1"/>
        <c:lblAlgn val="ctr"/>
        <c:lblOffset val="100"/>
        <c:noMultiLvlLbl val="0"/>
      </c:catAx>
      <c:valAx>
        <c:axId val="337122944"/>
        <c:scaling>
          <c:orientation val="minMax"/>
        </c:scaling>
        <c:delete val="0"/>
        <c:axPos val="l"/>
        <c:majorGridlines/>
        <c:numFmt formatCode="General" sourceLinked="1"/>
        <c:majorTickMark val="out"/>
        <c:minorTickMark val="none"/>
        <c:tickLblPos val="nextTo"/>
        <c:crossAx val="314394624"/>
        <c:crosses val="autoZero"/>
        <c:crossBetween val="between"/>
      </c:valAx>
    </c:plotArea>
    <c:plotVisOnly val="1"/>
    <c:dispBlanksAs val="gap"/>
    <c:showDLblsOverMax val="0"/>
  </c:chart>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noFill/>
        <a:ln w="25400">
          <a:noFill/>
        </a:ln>
      </c:spPr>
    </c:sideWall>
    <c:backWall>
      <c:thickness val="0"/>
      <c:spPr>
        <a:noFill/>
        <a:ln w="25400">
          <a:noFill/>
        </a:ln>
      </c:spPr>
    </c:backWall>
    <c:plotArea>
      <c:layout/>
      <c:bar3DChart>
        <c:barDir val="col"/>
        <c:grouping val="clustered"/>
        <c:varyColors val="0"/>
        <c:dLbls>
          <c:showLegendKey val="0"/>
          <c:showVal val="0"/>
          <c:showCatName val="0"/>
          <c:showSerName val="0"/>
          <c:showPercent val="0"/>
          <c:showBubbleSize val="0"/>
        </c:dLbls>
        <c:gapWidth val="150"/>
        <c:shape val="box"/>
        <c:axId val="314395136"/>
        <c:axId val="337124672"/>
        <c:axId val="0"/>
      </c:bar3DChart>
      <c:catAx>
        <c:axId val="314395136"/>
        <c:scaling>
          <c:orientation val="minMax"/>
        </c:scaling>
        <c:delete val="0"/>
        <c:axPos val="b"/>
        <c:majorTickMark val="out"/>
        <c:minorTickMark val="none"/>
        <c:tickLblPos val="nextTo"/>
        <c:crossAx val="337124672"/>
        <c:crosses val="autoZero"/>
        <c:auto val="1"/>
        <c:lblAlgn val="ctr"/>
        <c:lblOffset val="100"/>
        <c:noMultiLvlLbl val="0"/>
      </c:catAx>
      <c:valAx>
        <c:axId val="337124672"/>
        <c:scaling>
          <c:orientation val="minMax"/>
        </c:scaling>
        <c:delete val="0"/>
        <c:axPos val="l"/>
        <c:majorGridlines/>
        <c:numFmt formatCode="General" sourceLinked="1"/>
        <c:majorTickMark val="out"/>
        <c:minorTickMark val="none"/>
        <c:tickLblPos val="nextTo"/>
        <c:crossAx val="314395136"/>
        <c:crosses val="autoZero"/>
        <c:crossBetween val="between"/>
      </c:valAx>
    </c:plotArea>
    <c:plotVisOnly val="1"/>
    <c:dispBlanksAs val="gap"/>
    <c:showDLblsOverMax val="0"/>
  </c:chart>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clustered"/>
        <c:varyColors val="0"/>
        <c:ser>
          <c:idx val="0"/>
          <c:order val="0"/>
          <c:tx>
            <c:strRef>
              <c:f>'07-08'!$L$10</c:f>
              <c:strCache>
                <c:ptCount val="1"/>
                <c:pt idx="0">
                  <c:v>образование</c:v>
                </c:pt>
              </c:strCache>
            </c:strRef>
          </c:tx>
          <c:invertIfNegative val="0"/>
          <c:dLbls>
            <c:showLegendKey val="0"/>
            <c:showVal val="1"/>
            <c:showCatName val="0"/>
            <c:showSerName val="0"/>
            <c:showPercent val="0"/>
            <c:showBubbleSize val="0"/>
            <c:showLeaderLines val="0"/>
          </c:dLbls>
          <c:cat>
            <c:strRef>
              <c:f>'07-08'!$M$9:$Q$9</c:f>
              <c:strCache>
                <c:ptCount val="5"/>
                <c:pt idx="0">
                  <c:v>Факт 2020 год</c:v>
                </c:pt>
                <c:pt idx="1">
                  <c:v>Первоначальный 2021 год</c:v>
                </c:pt>
                <c:pt idx="2">
                  <c:v>прогноз на 2022 год</c:v>
                </c:pt>
                <c:pt idx="3">
                  <c:v>прогноз 2023 год</c:v>
                </c:pt>
                <c:pt idx="4">
                  <c:v>прогноз 2024 год</c:v>
                </c:pt>
              </c:strCache>
            </c:strRef>
          </c:cat>
          <c:val>
            <c:numRef>
              <c:f>'07-08'!$M$10:$Q$10</c:f>
              <c:numCache>
                <c:formatCode>General</c:formatCode>
                <c:ptCount val="5"/>
                <c:pt idx="0">
                  <c:v>192</c:v>
                </c:pt>
                <c:pt idx="1">
                  <c:v>180</c:v>
                </c:pt>
                <c:pt idx="2">
                  <c:v>218</c:v>
                </c:pt>
                <c:pt idx="3">
                  <c:v>195</c:v>
                </c:pt>
                <c:pt idx="4">
                  <c:v>203</c:v>
                </c:pt>
              </c:numCache>
            </c:numRef>
          </c:val>
        </c:ser>
        <c:dLbls>
          <c:showLegendKey val="0"/>
          <c:showVal val="0"/>
          <c:showCatName val="0"/>
          <c:showSerName val="0"/>
          <c:showPercent val="0"/>
          <c:showBubbleSize val="0"/>
        </c:dLbls>
        <c:gapWidth val="150"/>
        <c:axId val="314396160"/>
        <c:axId val="340067456"/>
      </c:barChart>
      <c:catAx>
        <c:axId val="314396160"/>
        <c:scaling>
          <c:orientation val="minMax"/>
        </c:scaling>
        <c:delete val="0"/>
        <c:axPos val="b"/>
        <c:majorTickMark val="out"/>
        <c:minorTickMark val="none"/>
        <c:tickLblPos val="nextTo"/>
        <c:txPr>
          <a:bodyPr/>
          <a:lstStyle/>
          <a:p>
            <a:pPr>
              <a:defRPr sz="1200"/>
            </a:pPr>
            <a:endParaRPr lang="ru-RU"/>
          </a:p>
        </c:txPr>
        <c:crossAx val="340067456"/>
        <c:crosses val="autoZero"/>
        <c:auto val="1"/>
        <c:lblAlgn val="ctr"/>
        <c:lblOffset val="100"/>
        <c:noMultiLvlLbl val="0"/>
      </c:catAx>
      <c:valAx>
        <c:axId val="340067456"/>
        <c:scaling>
          <c:orientation val="minMax"/>
        </c:scaling>
        <c:delete val="0"/>
        <c:axPos val="l"/>
        <c:majorGridlines/>
        <c:numFmt formatCode="General" sourceLinked="1"/>
        <c:majorTickMark val="out"/>
        <c:minorTickMark val="none"/>
        <c:tickLblPos val="nextTo"/>
        <c:crossAx val="314396160"/>
        <c:crosses val="autoZero"/>
        <c:crossBetween val="between"/>
      </c:valAx>
    </c:plotArea>
    <c:plotVisOnly val="1"/>
    <c:dispBlanksAs val="gap"/>
    <c:showDLblsOverMax val="0"/>
  </c:chart>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clustered"/>
        <c:varyColors val="0"/>
        <c:ser>
          <c:idx val="0"/>
          <c:order val="0"/>
          <c:tx>
            <c:strRef>
              <c:f>'07-08'!$L$13</c:f>
              <c:strCache>
                <c:ptCount val="1"/>
                <c:pt idx="0">
                  <c:v>культура</c:v>
                </c:pt>
              </c:strCache>
            </c:strRef>
          </c:tx>
          <c:invertIfNegative val="0"/>
          <c:dLbls>
            <c:showLegendKey val="0"/>
            <c:showVal val="1"/>
            <c:showCatName val="0"/>
            <c:showSerName val="0"/>
            <c:showPercent val="0"/>
            <c:showBubbleSize val="0"/>
            <c:showLeaderLines val="0"/>
          </c:dLbls>
          <c:cat>
            <c:strRef>
              <c:f>'07-08'!$M$12:$Q$12</c:f>
              <c:strCache>
                <c:ptCount val="5"/>
                <c:pt idx="0">
                  <c:v>Факт 2020 год</c:v>
                </c:pt>
                <c:pt idx="1">
                  <c:v>Первоначальный 2021 год</c:v>
                </c:pt>
                <c:pt idx="2">
                  <c:v>прогноз на 2022 год</c:v>
                </c:pt>
                <c:pt idx="3">
                  <c:v>прогноз 2023 год</c:v>
                </c:pt>
                <c:pt idx="4">
                  <c:v>прогноз 2024 год</c:v>
                </c:pt>
              </c:strCache>
            </c:strRef>
          </c:cat>
          <c:val>
            <c:numRef>
              <c:f>'07-08'!$M$13:$Q$13</c:f>
              <c:numCache>
                <c:formatCode>General</c:formatCode>
                <c:ptCount val="5"/>
                <c:pt idx="0">
                  <c:v>45</c:v>
                </c:pt>
                <c:pt idx="1">
                  <c:v>46</c:v>
                </c:pt>
                <c:pt idx="2">
                  <c:v>62</c:v>
                </c:pt>
                <c:pt idx="3">
                  <c:v>73</c:v>
                </c:pt>
                <c:pt idx="4">
                  <c:v>52</c:v>
                </c:pt>
              </c:numCache>
            </c:numRef>
          </c:val>
        </c:ser>
        <c:dLbls>
          <c:showLegendKey val="0"/>
          <c:showVal val="0"/>
          <c:showCatName val="0"/>
          <c:showSerName val="0"/>
          <c:showPercent val="0"/>
          <c:showBubbleSize val="0"/>
        </c:dLbls>
        <c:gapWidth val="150"/>
        <c:axId val="314414592"/>
        <c:axId val="340069184"/>
      </c:barChart>
      <c:catAx>
        <c:axId val="314414592"/>
        <c:scaling>
          <c:orientation val="minMax"/>
        </c:scaling>
        <c:delete val="0"/>
        <c:axPos val="b"/>
        <c:majorTickMark val="out"/>
        <c:minorTickMark val="none"/>
        <c:tickLblPos val="nextTo"/>
        <c:txPr>
          <a:bodyPr/>
          <a:lstStyle/>
          <a:p>
            <a:pPr>
              <a:defRPr sz="1200"/>
            </a:pPr>
            <a:endParaRPr lang="ru-RU"/>
          </a:p>
        </c:txPr>
        <c:crossAx val="340069184"/>
        <c:crosses val="autoZero"/>
        <c:auto val="1"/>
        <c:lblAlgn val="ctr"/>
        <c:lblOffset val="100"/>
        <c:noMultiLvlLbl val="0"/>
      </c:catAx>
      <c:valAx>
        <c:axId val="340069184"/>
        <c:scaling>
          <c:orientation val="minMax"/>
        </c:scaling>
        <c:delete val="0"/>
        <c:axPos val="l"/>
        <c:majorGridlines/>
        <c:numFmt formatCode="General" sourceLinked="1"/>
        <c:majorTickMark val="out"/>
        <c:minorTickMark val="none"/>
        <c:tickLblPos val="nextTo"/>
        <c:crossAx val="314414592"/>
        <c:crosses val="autoZero"/>
        <c:crossBetween val="between"/>
      </c:valAx>
    </c:plotArea>
    <c:plotVisOnly val="1"/>
    <c:dispBlanksAs val="gap"/>
    <c:showDLblsOverMax val="0"/>
  </c:chart>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a:t>Какие средства направляются на физическую культуру и спорт</a:t>
            </a:r>
          </a:p>
        </c:rich>
      </c:tx>
      <c:layout>
        <c:manualLayout>
          <c:xMode val="edge"/>
          <c:yMode val="edge"/>
          <c:x val="0.12928875147087143"/>
          <c:y val="2.9529600466608342E-2"/>
        </c:manualLayout>
      </c:layout>
      <c:overlay val="0"/>
    </c:title>
    <c:autoTitleDeleted val="0"/>
    <c:view3D>
      <c:rotX val="15"/>
      <c:hPercent val="50"/>
      <c:rotY val="20"/>
      <c:depthPercent val="100"/>
      <c:rAngAx val="1"/>
    </c:view3D>
    <c:floor>
      <c:thickness val="0"/>
    </c:floor>
    <c:sideWall>
      <c:thickness val="0"/>
    </c:sideWall>
    <c:backWall>
      <c:thickness val="0"/>
    </c:backWall>
    <c:plotArea>
      <c:layout>
        <c:manualLayout>
          <c:layoutTarget val="inner"/>
          <c:xMode val="edge"/>
          <c:yMode val="edge"/>
          <c:x val="0.28366132246507425"/>
          <c:y val="0.15111358996792204"/>
          <c:w val="0.42110943368374082"/>
          <c:h val="0.25484237386993558"/>
        </c:manualLayout>
      </c:layout>
      <c:bar3DChart>
        <c:barDir val="col"/>
        <c:grouping val="clustered"/>
        <c:varyColors val="0"/>
        <c:dLbls>
          <c:showLegendKey val="0"/>
          <c:showVal val="1"/>
          <c:showCatName val="0"/>
          <c:showSerName val="0"/>
          <c:showPercent val="0"/>
          <c:showBubbleSize val="0"/>
        </c:dLbls>
        <c:gapWidth val="150"/>
        <c:shape val="cone"/>
        <c:axId val="314416128"/>
        <c:axId val="340071488"/>
        <c:axId val="0"/>
      </c:bar3DChart>
      <c:catAx>
        <c:axId val="314416128"/>
        <c:scaling>
          <c:orientation val="minMax"/>
        </c:scaling>
        <c:delete val="0"/>
        <c:axPos val="b"/>
        <c:numFmt formatCode="General" sourceLinked="1"/>
        <c:majorTickMark val="out"/>
        <c:minorTickMark val="none"/>
        <c:tickLblPos val="low"/>
        <c:txPr>
          <a:bodyPr rot="0" vert="horz"/>
          <a:lstStyle/>
          <a:p>
            <a:pPr>
              <a:defRPr/>
            </a:pPr>
            <a:endParaRPr lang="ru-RU"/>
          </a:p>
        </c:txPr>
        <c:crossAx val="340071488"/>
        <c:crossesAt val="0"/>
        <c:auto val="1"/>
        <c:lblAlgn val="ctr"/>
        <c:lblOffset val="100"/>
        <c:tickLblSkip val="1"/>
        <c:tickMarkSkip val="1"/>
        <c:noMultiLvlLbl val="0"/>
      </c:catAx>
      <c:valAx>
        <c:axId val="340071488"/>
        <c:scaling>
          <c:orientation val="minMax"/>
          <c:min val="0"/>
        </c:scaling>
        <c:delete val="0"/>
        <c:axPos val="l"/>
        <c:numFmt formatCode="#,##0" sourceLinked="1"/>
        <c:majorTickMark val="out"/>
        <c:minorTickMark val="none"/>
        <c:tickLblPos val="nextTo"/>
        <c:txPr>
          <a:bodyPr rot="0" vert="horz"/>
          <a:lstStyle/>
          <a:p>
            <a:pPr>
              <a:defRPr/>
            </a:pPr>
            <a:endParaRPr lang="ru-RU"/>
          </a:p>
        </c:txPr>
        <c:crossAx val="314416128"/>
        <c:crosses val="autoZero"/>
        <c:crossBetween val="between"/>
        <c:majorUnit val="500"/>
        <c:minorUnit val="100"/>
      </c:valAx>
    </c:plotArea>
    <c:plotVisOnly val="1"/>
    <c:dispBlanksAs val="gap"/>
    <c:showDLblsOverMax val="0"/>
  </c:chart>
  <c:txPr>
    <a:bodyPr/>
    <a:lstStyle/>
    <a:p>
      <a:pPr>
        <a:defRPr sz="1800">
          <a:latin typeface="Arial Narrow" panose="020B0606020202030204" pitchFamily="34" charset="0"/>
        </a:defRPr>
      </a:pPr>
      <a:endParaRPr lang="ru-RU"/>
    </a:p>
  </c:txPr>
  <c:externalData r:id="rId1">
    <c:autoUpdate val="0"/>
  </c:externalData>
  <c:userShapes r:id="rId2"/>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669902912621533E-2"/>
          <c:y val="0.14072494669509594"/>
          <c:w val="0.83009708737864074"/>
          <c:h val="0.7292110874200427"/>
        </c:manualLayout>
      </c:layout>
      <c:doughnutChart>
        <c:varyColors val="1"/>
        <c:ser>
          <c:idx val="0"/>
          <c:order val="0"/>
          <c:tx>
            <c:strRef>
              <c:f>Sheet1!$A$2</c:f>
              <c:strCache>
                <c:ptCount val="1"/>
                <c:pt idx="0">
                  <c:v>2021 год</c:v>
                </c:pt>
              </c:strCache>
            </c:strRef>
          </c:tx>
          <c:spPr>
            <a:solidFill>
              <a:schemeClr val="accent1"/>
            </a:solidFill>
            <a:ln w="12594">
              <a:solidFill>
                <a:schemeClr val="tx1"/>
              </a:solidFill>
              <a:prstDash val="solid"/>
            </a:ln>
          </c:spPr>
          <c:dPt>
            <c:idx val="1"/>
            <c:bubble3D val="0"/>
            <c:spPr>
              <a:solidFill>
                <a:schemeClr val="accent2"/>
              </a:solidFill>
              <a:ln w="12594">
                <a:solidFill>
                  <a:schemeClr val="tx1"/>
                </a:solidFill>
                <a:prstDash val="solid"/>
              </a:ln>
            </c:spPr>
          </c:dPt>
          <c:dLbls>
            <c:dLbl>
              <c:idx val="0"/>
              <c:layout>
                <c:manualLayout>
                  <c:x val="-8.6005295204024043E-3"/>
                  <c:y val="9.0219814432074309E-3"/>
                </c:manualLayout>
              </c:layout>
              <c:tx>
                <c:rich>
                  <a:bodyPr/>
                  <a:lstStyle/>
                  <a:p>
                    <a:pPr>
                      <a:defRPr sz="1760" b="1" i="0" u="none" strike="noStrike" baseline="0">
                        <a:solidFill>
                          <a:schemeClr val="tx1"/>
                        </a:solidFill>
                        <a:latin typeface="Calibri"/>
                        <a:ea typeface="Calibri"/>
                        <a:cs typeface="Calibri"/>
                      </a:defRPr>
                    </a:pPr>
                    <a:r>
                      <a:rPr lang="ru-RU" dirty="0" smtClean="0"/>
                      <a:t>31,1; (56%)</a:t>
                    </a:r>
                    <a:endParaRPr lang="ru-RU" dirty="0"/>
                  </a:p>
                </c:rich>
              </c:tx>
              <c:spPr>
                <a:noFill/>
                <a:ln w="25187">
                  <a:noFill/>
                </a:ln>
              </c:spPr>
              <c:showLegendKey val="0"/>
              <c:showVal val="0"/>
              <c:showCatName val="0"/>
              <c:showSerName val="0"/>
              <c:showPercent val="0"/>
              <c:showBubbleSize val="0"/>
            </c:dLbl>
            <c:dLbl>
              <c:idx val="1"/>
              <c:layout>
                <c:manualLayout>
                  <c:x val="1.9453305544211024E-2"/>
                  <c:y val="-1.5750241746097357E-3"/>
                </c:manualLayout>
              </c:layout>
              <c:tx>
                <c:rich>
                  <a:bodyPr/>
                  <a:lstStyle/>
                  <a:p>
                    <a:pPr>
                      <a:defRPr sz="1760" b="1" i="0" u="none" strike="noStrike" baseline="0">
                        <a:solidFill>
                          <a:schemeClr val="tx1"/>
                        </a:solidFill>
                        <a:latin typeface="Calibri"/>
                        <a:ea typeface="Calibri"/>
                        <a:cs typeface="Calibri"/>
                      </a:defRPr>
                    </a:pPr>
                    <a:r>
                      <a:rPr lang="ru-RU" dirty="0" smtClean="0"/>
                      <a:t>24,9;    (</a:t>
                    </a:r>
                    <a:r>
                      <a:rPr lang="ru-RU" baseline="0" dirty="0" smtClean="0"/>
                      <a:t> 44</a:t>
                    </a:r>
                    <a:r>
                      <a:rPr lang="ru-RU" dirty="0" smtClean="0"/>
                      <a:t>%)</a:t>
                    </a:r>
                    <a:endParaRPr lang="ru-RU" dirty="0"/>
                  </a:p>
                </c:rich>
              </c:tx>
              <c:spPr>
                <a:noFill/>
                <a:ln w="25187">
                  <a:noFill/>
                </a:ln>
              </c:spPr>
              <c:showLegendKey val="0"/>
              <c:showVal val="0"/>
              <c:showCatName val="0"/>
              <c:showSerName val="0"/>
              <c:showPercent val="0"/>
              <c:showBubbleSize val="0"/>
            </c:dLbl>
            <c:dLbl>
              <c:idx val="2"/>
              <c:layout>
                <c:manualLayout>
                  <c:xMode val="edge"/>
                  <c:yMode val="edge"/>
                  <c:x val="0.13349514563106926"/>
                  <c:y val="0.18763326226012794"/>
                </c:manualLayout>
              </c:layout>
              <c:tx>
                <c:rich>
                  <a:bodyPr/>
                  <a:lstStyle/>
                  <a:p>
                    <a:pPr>
                      <a:defRPr sz="1760" b="1" i="0" u="none" strike="noStrike" baseline="0">
                        <a:solidFill>
                          <a:schemeClr val="tx1"/>
                        </a:solidFill>
                        <a:latin typeface="Calibri"/>
                        <a:ea typeface="Calibri"/>
                        <a:cs typeface="Calibri"/>
                      </a:defRPr>
                    </a:pPr>
                    <a:r>
                      <a:rPr dirty="0"/>
                      <a:t>5,8; (29%)</a:t>
                    </a:r>
                  </a:p>
                </c:rich>
              </c:tx>
              <c:spPr>
                <a:noFill/>
                <a:ln w="25187">
                  <a:noFill/>
                </a:ln>
              </c:spPr>
              <c:showLegendKey val="0"/>
              <c:showVal val="0"/>
              <c:showCatName val="0"/>
              <c:showSerName val="0"/>
              <c:showPercent val="0"/>
              <c:showBubbleSize val="0"/>
            </c:dLbl>
            <c:numFmt formatCode="0%" sourceLinked="0"/>
            <c:spPr>
              <a:noFill/>
              <a:ln w="25187">
                <a:noFill/>
              </a:ln>
            </c:spPr>
            <c:txPr>
              <a:bodyPr/>
              <a:lstStyle/>
              <a:p>
                <a:pPr>
                  <a:defRPr sz="1760" b="1" i="0" u="none" strike="noStrike" baseline="0">
                    <a:solidFill>
                      <a:schemeClr val="tx1"/>
                    </a:solidFill>
                    <a:latin typeface="Calibri"/>
                    <a:ea typeface="Calibri"/>
                    <a:cs typeface="Calibri"/>
                  </a:defRPr>
                </a:pPr>
                <a:endParaRPr lang="ru-RU"/>
              </a:p>
            </c:txPr>
            <c:showLegendKey val="0"/>
            <c:showVal val="1"/>
            <c:showCatName val="0"/>
            <c:showSerName val="0"/>
            <c:showPercent val="1"/>
            <c:showBubbleSize val="0"/>
            <c:showLeaderLines val="0"/>
          </c:dLbls>
          <c:cat>
            <c:strRef>
              <c:f>Sheet1!$B$1:$C$1</c:f>
              <c:strCache>
                <c:ptCount val="2"/>
                <c:pt idx="0">
                  <c:v>Дотация за счет субвенции на исполнение полномочий органов власти </c:v>
                </c:pt>
                <c:pt idx="1">
                  <c:v>Трансферты на поддержку мер по обеспечению сбалансированности бюджетов поселений</c:v>
                </c:pt>
              </c:strCache>
            </c:strRef>
          </c:cat>
          <c:val>
            <c:numRef>
              <c:f>Sheet1!$B$2:$C$2</c:f>
              <c:numCache>
                <c:formatCode>General</c:formatCode>
                <c:ptCount val="2"/>
                <c:pt idx="0">
                  <c:v>31.1</c:v>
                </c:pt>
                <c:pt idx="1">
                  <c:v>24.9</c:v>
                </c:pt>
              </c:numCache>
            </c:numRef>
          </c:val>
        </c:ser>
        <c:dLbls>
          <c:showLegendKey val="0"/>
          <c:showVal val="1"/>
          <c:showCatName val="0"/>
          <c:showSerName val="0"/>
          <c:showPercent val="1"/>
          <c:showBubbleSize val="0"/>
          <c:showLeaderLines val="0"/>
        </c:dLbls>
        <c:firstSliceAng val="0"/>
        <c:holeSize val="50"/>
      </c:doughnutChart>
      <c:spPr>
        <a:noFill/>
        <a:ln w="25187">
          <a:noFill/>
        </a:ln>
      </c:spPr>
    </c:plotArea>
    <c:plotVisOnly val="1"/>
    <c:dispBlanksAs val="zero"/>
    <c:showDLblsOverMax val="0"/>
  </c:chart>
  <c:spPr>
    <a:noFill/>
    <a:ln>
      <a:noFill/>
    </a:ln>
  </c:spPr>
  <c:txPr>
    <a:bodyPr/>
    <a:lstStyle/>
    <a:p>
      <a:pPr>
        <a:defRPr sz="1760" b="1" i="0" u="none" strike="noStrike" baseline="0">
          <a:solidFill>
            <a:schemeClr val="tx1"/>
          </a:solidFill>
          <a:latin typeface="Calibri"/>
          <a:ea typeface="Calibri"/>
          <a:cs typeface="Calibri"/>
        </a:defRPr>
      </a:pPr>
      <a:endParaRPr lang="ru-RU"/>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513757996514204"/>
          <c:y val="9.6326967792336043E-2"/>
          <c:w val="0.81449275362319395"/>
          <c:h val="0.8489208633093569"/>
        </c:manualLayout>
      </c:layout>
      <c:barChart>
        <c:barDir val="col"/>
        <c:grouping val="clustered"/>
        <c:varyColors val="0"/>
        <c:ser>
          <c:idx val="0"/>
          <c:order val="0"/>
          <c:tx>
            <c:strRef>
              <c:f>Sheet1!$A$2</c:f>
              <c:strCache>
                <c:ptCount val="1"/>
                <c:pt idx="0">
                  <c:v>До выравнвания</c:v>
                </c:pt>
              </c:strCache>
            </c:strRef>
          </c:tx>
          <c:spPr>
            <a:solidFill>
              <a:schemeClr val="accent1"/>
            </a:solidFill>
            <a:ln w="7133">
              <a:solidFill>
                <a:schemeClr val="tx1"/>
              </a:solidFill>
              <a:prstDash val="solid"/>
            </a:ln>
          </c:spPr>
          <c:invertIfNegative val="0"/>
          <c:dLbls>
            <c:dLbl>
              <c:idx val="0"/>
              <c:layout>
                <c:manualLayout>
                  <c:x val="-1.1648868745415448E-2"/>
                  <c:y val="1.5814563647016389E-2"/>
                </c:manualLayout>
              </c:layout>
              <c:dLblPos val="outEnd"/>
              <c:showLegendKey val="0"/>
              <c:showVal val="1"/>
              <c:showCatName val="0"/>
              <c:showSerName val="0"/>
              <c:showPercent val="0"/>
              <c:showBubbleSize val="0"/>
            </c:dLbl>
            <c:spPr>
              <a:noFill/>
              <a:ln w="14266">
                <a:noFill/>
              </a:ln>
            </c:spPr>
            <c:txPr>
              <a:bodyPr/>
              <a:lstStyle/>
              <a:p>
                <a:pPr>
                  <a:defRPr sz="1200" b="1" i="0" u="none" strike="noStrike" baseline="0">
                    <a:solidFill>
                      <a:schemeClr val="tx1"/>
                    </a:solidFill>
                    <a:latin typeface="Calibri"/>
                    <a:ea typeface="Calibri"/>
                    <a:cs typeface="Calibri"/>
                  </a:defRPr>
                </a:pPr>
                <a:endParaRPr lang="ru-RU"/>
              </a:p>
            </c:txPr>
            <c:showLegendKey val="0"/>
            <c:showVal val="1"/>
            <c:showCatName val="0"/>
            <c:showSerName val="0"/>
            <c:showPercent val="0"/>
            <c:showBubbleSize val="0"/>
            <c:showLeaderLines val="0"/>
          </c:dLbls>
          <c:cat>
            <c:strRef>
              <c:f>Sheet1!$B$1:$B$1</c:f>
              <c:strCache>
                <c:ptCount val="1"/>
                <c:pt idx="0">
                  <c:v>на 1 жителя</c:v>
                </c:pt>
              </c:strCache>
            </c:strRef>
          </c:cat>
          <c:val>
            <c:numRef>
              <c:f>Sheet1!$B$2:$B$2</c:f>
              <c:numCache>
                <c:formatCode>#,##0.00</c:formatCode>
                <c:ptCount val="1"/>
                <c:pt idx="0">
                  <c:v>3524.31</c:v>
                </c:pt>
              </c:numCache>
            </c:numRef>
          </c:val>
        </c:ser>
        <c:ser>
          <c:idx val="1"/>
          <c:order val="1"/>
          <c:tx>
            <c:strRef>
              <c:f>Sheet1!$A$3</c:f>
              <c:strCache>
                <c:ptCount val="1"/>
                <c:pt idx="0">
                  <c:v>После выравнивания</c:v>
                </c:pt>
              </c:strCache>
            </c:strRef>
          </c:tx>
          <c:spPr>
            <a:solidFill>
              <a:schemeClr val="accent2"/>
            </a:solidFill>
            <a:ln w="7133">
              <a:solidFill>
                <a:schemeClr val="tx1"/>
              </a:solidFill>
              <a:prstDash val="solid"/>
            </a:ln>
          </c:spPr>
          <c:invertIfNegative val="0"/>
          <c:dLbls>
            <c:dLbl>
              <c:idx val="0"/>
              <c:layout>
                <c:manualLayout>
                  <c:x val="-9.4341310465690387E-3"/>
                  <c:y val="-5.0389601243710511E-3"/>
                </c:manualLayout>
              </c:layout>
              <c:dLblPos val="outEnd"/>
              <c:showLegendKey val="0"/>
              <c:showVal val="1"/>
              <c:showCatName val="0"/>
              <c:showSerName val="0"/>
              <c:showPercent val="0"/>
              <c:showBubbleSize val="0"/>
            </c:dLbl>
            <c:spPr>
              <a:noFill/>
              <a:ln w="14266">
                <a:noFill/>
              </a:ln>
            </c:spPr>
            <c:txPr>
              <a:bodyPr/>
              <a:lstStyle/>
              <a:p>
                <a:pPr>
                  <a:defRPr sz="1200" b="1" i="0" u="none" strike="noStrike" baseline="0">
                    <a:solidFill>
                      <a:schemeClr val="tx1"/>
                    </a:solidFill>
                    <a:latin typeface="Calibri"/>
                    <a:ea typeface="Calibri"/>
                    <a:cs typeface="Calibri"/>
                  </a:defRPr>
                </a:pPr>
                <a:endParaRPr lang="ru-RU"/>
              </a:p>
            </c:txPr>
            <c:showLegendKey val="0"/>
            <c:showVal val="1"/>
            <c:showCatName val="0"/>
            <c:showSerName val="0"/>
            <c:showPercent val="0"/>
            <c:showBubbleSize val="0"/>
            <c:showLeaderLines val="0"/>
          </c:dLbls>
          <c:cat>
            <c:strRef>
              <c:f>Sheet1!$B$1:$B$1</c:f>
              <c:strCache>
                <c:ptCount val="1"/>
                <c:pt idx="0">
                  <c:v>на 1 жителя</c:v>
                </c:pt>
              </c:strCache>
            </c:strRef>
          </c:cat>
          <c:val>
            <c:numRef>
              <c:f>Sheet1!$B$3:$B$3</c:f>
              <c:numCache>
                <c:formatCode>#,##0.00</c:formatCode>
                <c:ptCount val="1"/>
                <c:pt idx="0">
                  <c:v>11664.21</c:v>
                </c:pt>
              </c:numCache>
            </c:numRef>
          </c:val>
        </c:ser>
        <c:dLbls>
          <c:showLegendKey val="0"/>
          <c:showVal val="1"/>
          <c:showCatName val="0"/>
          <c:showSerName val="0"/>
          <c:showPercent val="0"/>
          <c:showBubbleSize val="0"/>
        </c:dLbls>
        <c:gapWidth val="70"/>
        <c:axId val="151552512"/>
        <c:axId val="124974720"/>
      </c:barChart>
      <c:catAx>
        <c:axId val="151552512"/>
        <c:scaling>
          <c:orientation val="minMax"/>
        </c:scaling>
        <c:delete val="1"/>
        <c:axPos val="b"/>
        <c:majorTickMark val="out"/>
        <c:minorTickMark val="none"/>
        <c:tickLblPos val="none"/>
        <c:crossAx val="124974720"/>
        <c:crosses val="autoZero"/>
        <c:auto val="1"/>
        <c:lblAlgn val="ctr"/>
        <c:lblOffset val="100"/>
        <c:noMultiLvlLbl val="0"/>
      </c:catAx>
      <c:valAx>
        <c:axId val="124974720"/>
        <c:scaling>
          <c:orientation val="minMax"/>
          <c:max val="13000"/>
          <c:min val="0"/>
        </c:scaling>
        <c:delete val="0"/>
        <c:axPos val="l"/>
        <c:majorGridlines>
          <c:spPr>
            <a:ln w="1783">
              <a:solidFill>
                <a:schemeClr val="tx1"/>
              </a:solidFill>
              <a:prstDash val="solid"/>
            </a:ln>
          </c:spPr>
        </c:majorGridlines>
        <c:numFmt formatCode="#,##0.00" sourceLinked="1"/>
        <c:majorTickMark val="out"/>
        <c:minorTickMark val="none"/>
        <c:tickLblPos val="nextTo"/>
        <c:spPr>
          <a:ln w="1783">
            <a:solidFill>
              <a:schemeClr val="tx1"/>
            </a:solidFill>
            <a:prstDash val="solid"/>
          </a:ln>
        </c:spPr>
        <c:txPr>
          <a:bodyPr rot="0" vert="horz"/>
          <a:lstStyle/>
          <a:p>
            <a:pPr>
              <a:defRPr sz="1011" b="1" i="0" u="none" strike="noStrike" baseline="0">
                <a:solidFill>
                  <a:schemeClr val="tx1"/>
                </a:solidFill>
                <a:latin typeface="Calibri"/>
                <a:ea typeface="Calibri"/>
                <a:cs typeface="Calibri"/>
              </a:defRPr>
            </a:pPr>
            <a:endParaRPr lang="ru-RU"/>
          </a:p>
        </c:txPr>
        <c:crossAx val="151552512"/>
        <c:crosses val="autoZero"/>
        <c:crossBetween val="between"/>
        <c:majorUnit val="2000"/>
      </c:valAx>
      <c:spPr>
        <a:noFill/>
        <a:ln w="7133">
          <a:noFill/>
          <a:prstDash val="solid"/>
        </a:ln>
      </c:spPr>
    </c:plotArea>
    <c:plotVisOnly val="1"/>
    <c:dispBlanksAs val="gap"/>
    <c:showDLblsOverMax val="0"/>
  </c:chart>
  <c:spPr>
    <a:noFill/>
    <a:ln>
      <a:noFill/>
    </a:ln>
  </c:spPr>
  <c:txPr>
    <a:bodyPr/>
    <a:lstStyle/>
    <a:p>
      <a:pPr>
        <a:defRPr sz="1011" b="1" i="0" u="none" strike="noStrike" baseline="0">
          <a:solidFill>
            <a:schemeClr val="tx1"/>
          </a:solidFill>
          <a:latin typeface="Calibri"/>
          <a:ea typeface="Calibri"/>
          <a:cs typeface="Calibri"/>
        </a:defRPr>
      </a:pPr>
      <a:endParaRPr lang="ru-RU"/>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manualLayout>
          <c:layoutTarget val="inner"/>
          <c:xMode val="edge"/>
          <c:yMode val="edge"/>
          <c:x val="7.3058278077503577E-2"/>
          <c:y val="2.2067524540493533E-2"/>
          <c:w val="0.59341599804177136"/>
          <c:h val="0.8567516628643923"/>
        </c:manualLayout>
      </c:layout>
      <c:bar3DChart>
        <c:barDir val="col"/>
        <c:grouping val="stacked"/>
        <c:varyColors val="0"/>
        <c:ser>
          <c:idx val="0"/>
          <c:order val="0"/>
          <c:tx>
            <c:strRef>
              <c:f>Лист9!$E$5</c:f>
              <c:strCache>
                <c:ptCount val="1"/>
                <c:pt idx="0">
                  <c:v>Иные межбюджетные трансферты бюджетам поселений на сбалансированность</c:v>
                </c:pt>
              </c:strCache>
            </c:strRef>
          </c:tx>
          <c:spPr>
            <a:solidFill>
              <a:srgbClr val="00CCFF"/>
            </a:solidFill>
          </c:spPr>
          <c:invertIfNegative val="0"/>
          <c:dLbls>
            <c:dLbl>
              <c:idx val="0"/>
              <c:layout>
                <c:manualLayout>
                  <c:x val="2.3454936804673011E-3"/>
                  <c:y val="-6.1351233835747251E-3"/>
                </c:manualLayout>
              </c:layout>
              <c:showLegendKey val="0"/>
              <c:showVal val="1"/>
              <c:showCatName val="0"/>
              <c:showSerName val="0"/>
              <c:showPercent val="0"/>
              <c:showBubbleSize val="0"/>
            </c:dLbl>
            <c:dLbl>
              <c:idx val="1"/>
              <c:layout>
                <c:manualLayout>
                  <c:x val="7.1694834268640432E-3"/>
                  <c:y val="4.3687169594280352E-3"/>
                </c:manualLayout>
              </c:layout>
              <c:showLegendKey val="0"/>
              <c:showVal val="1"/>
              <c:showCatName val="0"/>
              <c:showSerName val="0"/>
              <c:showPercent val="0"/>
              <c:showBubbleSize val="0"/>
            </c:dLbl>
            <c:dLbl>
              <c:idx val="2"/>
              <c:layout>
                <c:manualLayout>
                  <c:x val="4.0405402109792675E-3"/>
                  <c:y val="5.5982699880840668E-2"/>
                </c:manualLayout>
              </c:layout>
              <c:showLegendKey val="0"/>
              <c:showVal val="1"/>
              <c:showCatName val="0"/>
              <c:showSerName val="0"/>
              <c:showPercent val="0"/>
              <c:showBubbleSize val="0"/>
            </c:dLbl>
            <c:dLbl>
              <c:idx val="3"/>
              <c:layout>
                <c:manualLayout>
                  <c:x val="8.3421173618468767E-3"/>
                  <c:y val="7.5838174467979719E-2"/>
                </c:manualLayout>
              </c:layout>
              <c:showLegendKey val="0"/>
              <c:showVal val="1"/>
              <c:showCatName val="0"/>
              <c:showSerName val="0"/>
              <c:showPercent val="0"/>
              <c:showBubbleSize val="0"/>
            </c:dLbl>
            <c:dLbl>
              <c:idx val="4"/>
              <c:layout>
                <c:manualLayout>
                  <c:x val="5.2132870512129189E-3"/>
                  <c:y val="7.7237367872111565E-2"/>
                </c:manualLayout>
              </c:layout>
              <c:showLegendKey val="0"/>
              <c:showVal val="1"/>
              <c:showCatName val="0"/>
              <c:showSerName val="0"/>
              <c:showPercent val="0"/>
              <c:showBubbleSize val="0"/>
            </c:dLbl>
            <c:txPr>
              <a:bodyPr rot="-5400000"/>
              <a:lstStyle/>
              <a:p>
                <a:pPr>
                  <a:defRPr sz="1400" b="1"/>
                </a:pPr>
                <a:endParaRPr lang="ru-RU"/>
              </a:p>
            </c:txPr>
            <c:showLegendKey val="0"/>
            <c:showVal val="1"/>
            <c:showCatName val="0"/>
            <c:showSerName val="0"/>
            <c:showPercent val="0"/>
            <c:showBubbleSize val="0"/>
            <c:showLeaderLines val="0"/>
          </c:dLbls>
          <c:cat>
            <c:strRef>
              <c:f>Лист9!$D$6:$D$10</c:f>
              <c:strCache>
                <c:ptCount val="5"/>
                <c:pt idx="0">
                  <c:v> 2020 год</c:v>
                </c:pt>
                <c:pt idx="1">
                  <c:v> 2021 год</c:v>
                </c:pt>
                <c:pt idx="2">
                  <c:v> 2022 год</c:v>
                </c:pt>
                <c:pt idx="3">
                  <c:v>2023 год</c:v>
                </c:pt>
                <c:pt idx="4">
                  <c:v> 2024 год</c:v>
                </c:pt>
              </c:strCache>
            </c:strRef>
          </c:cat>
          <c:val>
            <c:numRef>
              <c:f>Лист9!$E$6:$E$10</c:f>
              <c:numCache>
                <c:formatCode>#,##0.0</c:formatCode>
                <c:ptCount val="5"/>
                <c:pt idx="0">
                  <c:v>13105.8</c:v>
                </c:pt>
                <c:pt idx="1">
                  <c:v>10425.799999999999</c:v>
                </c:pt>
                <c:pt idx="2">
                  <c:v>24945.9</c:v>
                </c:pt>
                <c:pt idx="3">
                  <c:v>29707.1</c:v>
                </c:pt>
                <c:pt idx="4">
                  <c:v>29436.5</c:v>
                </c:pt>
              </c:numCache>
            </c:numRef>
          </c:val>
        </c:ser>
        <c:ser>
          <c:idx val="1"/>
          <c:order val="1"/>
          <c:tx>
            <c:strRef>
              <c:f>Лист9!$F$5</c:f>
              <c:strCache>
                <c:ptCount val="1"/>
                <c:pt idx="0">
                  <c:v>Дотации на выравнивание бюджетной обеспеченности бюджетам поселений</c:v>
                </c:pt>
              </c:strCache>
            </c:strRef>
          </c:tx>
          <c:spPr>
            <a:solidFill>
              <a:srgbClr val="FF0000"/>
            </a:solidFill>
          </c:spPr>
          <c:invertIfNegative val="0"/>
          <c:dLbls>
            <c:dLbl>
              <c:idx val="0"/>
              <c:layout>
                <c:manualLayout>
                  <c:x val="3.9100217410350975E-3"/>
                  <c:y val="4.7885265796867735E-2"/>
                </c:manualLayout>
              </c:layout>
              <c:showLegendKey val="0"/>
              <c:showVal val="1"/>
              <c:showCatName val="0"/>
              <c:showSerName val="0"/>
              <c:showPercent val="0"/>
              <c:showBubbleSize val="0"/>
            </c:dLbl>
            <c:dLbl>
              <c:idx val="1"/>
              <c:layout>
                <c:manualLayout>
                  <c:x val="6.9735928166969703E-3"/>
                  <c:y val="3.7722838964276965E-2"/>
                </c:manualLayout>
              </c:layout>
              <c:showLegendKey val="0"/>
              <c:showVal val="1"/>
              <c:showCatName val="0"/>
              <c:showSerName val="0"/>
              <c:showPercent val="0"/>
              <c:showBubbleSize val="0"/>
            </c:dLbl>
            <c:dLbl>
              <c:idx val="2"/>
              <c:layout>
                <c:manualLayout>
                  <c:x val="1.1079505167899141E-2"/>
                  <c:y val="8.2587498176834695E-2"/>
                </c:manualLayout>
              </c:layout>
              <c:showLegendKey val="0"/>
              <c:showVal val="1"/>
              <c:showCatName val="0"/>
              <c:showSerName val="0"/>
              <c:showPercent val="0"/>
              <c:showBubbleSize val="0"/>
            </c:dLbl>
            <c:dLbl>
              <c:idx val="3"/>
              <c:layout>
                <c:manualLayout>
                  <c:x val="8.4074895020697787E-3"/>
                  <c:y val="9.9669697478390329E-2"/>
                </c:manualLayout>
              </c:layout>
              <c:showLegendKey val="0"/>
              <c:showVal val="1"/>
              <c:showCatName val="0"/>
              <c:showSerName val="0"/>
              <c:showPercent val="0"/>
              <c:showBubbleSize val="0"/>
            </c:dLbl>
            <c:dLbl>
              <c:idx val="4"/>
              <c:layout>
                <c:manualLayout>
                  <c:x val="1.0948873792704154E-2"/>
                  <c:y val="7.9298232699192853E-2"/>
                </c:manualLayout>
              </c:layout>
              <c:showLegendKey val="0"/>
              <c:showVal val="1"/>
              <c:showCatName val="0"/>
              <c:showSerName val="0"/>
              <c:showPercent val="0"/>
              <c:showBubbleSize val="0"/>
            </c:dLbl>
            <c:txPr>
              <a:bodyPr rot="-5400000"/>
              <a:lstStyle/>
              <a:p>
                <a:pPr>
                  <a:defRPr sz="1400" b="1"/>
                </a:pPr>
                <a:endParaRPr lang="ru-RU"/>
              </a:p>
            </c:txPr>
            <c:showLegendKey val="0"/>
            <c:showVal val="1"/>
            <c:showCatName val="0"/>
            <c:showSerName val="0"/>
            <c:showPercent val="0"/>
            <c:showBubbleSize val="0"/>
            <c:showLeaderLines val="0"/>
          </c:dLbls>
          <c:cat>
            <c:strRef>
              <c:f>Лист9!$D$6:$D$10</c:f>
              <c:strCache>
                <c:ptCount val="5"/>
                <c:pt idx="0">
                  <c:v> 2020 год</c:v>
                </c:pt>
                <c:pt idx="1">
                  <c:v> 2021 год</c:v>
                </c:pt>
                <c:pt idx="2">
                  <c:v> 2022 год</c:v>
                </c:pt>
                <c:pt idx="3">
                  <c:v>2023 год</c:v>
                </c:pt>
                <c:pt idx="4">
                  <c:v> 2024 год</c:v>
                </c:pt>
              </c:strCache>
            </c:strRef>
          </c:cat>
          <c:val>
            <c:numRef>
              <c:f>Лист9!$F$6:$F$10</c:f>
              <c:numCache>
                <c:formatCode>#,##0.0</c:formatCode>
                <c:ptCount val="5"/>
                <c:pt idx="0">
                  <c:v>24670.2</c:v>
                </c:pt>
                <c:pt idx="1">
                  <c:v>29119.599999999999</c:v>
                </c:pt>
                <c:pt idx="2">
                  <c:v>31107.4</c:v>
                </c:pt>
                <c:pt idx="3">
                  <c:v>26032.1</c:v>
                </c:pt>
                <c:pt idx="4">
                  <c:v>25926.400000000001</c:v>
                </c:pt>
              </c:numCache>
            </c:numRef>
          </c:val>
        </c:ser>
        <c:dLbls>
          <c:showLegendKey val="0"/>
          <c:showVal val="0"/>
          <c:showCatName val="0"/>
          <c:showSerName val="0"/>
          <c:showPercent val="0"/>
          <c:showBubbleSize val="0"/>
        </c:dLbls>
        <c:gapWidth val="150"/>
        <c:shape val="cylinder"/>
        <c:axId val="149808128"/>
        <c:axId val="124976448"/>
        <c:axId val="0"/>
      </c:bar3DChart>
      <c:catAx>
        <c:axId val="149808128"/>
        <c:scaling>
          <c:orientation val="minMax"/>
        </c:scaling>
        <c:delete val="0"/>
        <c:axPos val="b"/>
        <c:majorTickMark val="out"/>
        <c:minorTickMark val="none"/>
        <c:tickLblPos val="nextTo"/>
        <c:txPr>
          <a:bodyPr/>
          <a:lstStyle/>
          <a:p>
            <a:pPr>
              <a:defRPr sz="1400" b="1"/>
            </a:pPr>
            <a:endParaRPr lang="ru-RU"/>
          </a:p>
        </c:txPr>
        <c:crossAx val="124976448"/>
        <c:crosses val="autoZero"/>
        <c:auto val="1"/>
        <c:lblAlgn val="ctr"/>
        <c:lblOffset val="100"/>
        <c:noMultiLvlLbl val="0"/>
      </c:catAx>
      <c:valAx>
        <c:axId val="124976448"/>
        <c:scaling>
          <c:orientation val="minMax"/>
        </c:scaling>
        <c:delete val="0"/>
        <c:axPos val="l"/>
        <c:majorGridlines/>
        <c:numFmt formatCode="#,##0.0" sourceLinked="1"/>
        <c:majorTickMark val="out"/>
        <c:minorTickMark val="none"/>
        <c:tickLblPos val="nextTo"/>
        <c:crossAx val="149808128"/>
        <c:crosses val="autoZero"/>
        <c:crossBetween val="between"/>
        <c:majorUnit val="5000"/>
      </c:valAx>
    </c:plotArea>
    <c:legend>
      <c:legendPos val="r"/>
      <c:layout>
        <c:manualLayout>
          <c:xMode val="edge"/>
          <c:yMode val="edge"/>
          <c:x val="0.67344764312547023"/>
          <c:y val="0.41654151037897069"/>
          <c:w val="0.32655235687452977"/>
          <c:h val="0.37119250837280082"/>
        </c:manualLayout>
      </c:layout>
      <c:overlay val="0"/>
      <c:txPr>
        <a:bodyPr/>
        <a:lstStyle/>
        <a:p>
          <a:pPr>
            <a:defRPr sz="1400" b="1"/>
          </a:pPr>
          <a:endParaRPr lang="ru-RU"/>
        </a:p>
      </c:txPr>
    </c:legend>
    <c:plotVisOnly val="1"/>
    <c:dispBlanksAs val="gap"/>
    <c:showDLblsOverMax val="0"/>
  </c:chart>
  <c:externalData r:id="rId2">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4.0775599306170279E-2"/>
          <c:y val="1.5755024509471846E-2"/>
          <c:w val="0.9441696381915039"/>
          <c:h val="0.82921686351706037"/>
        </c:manualLayout>
      </c:layout>
      <c:lineChart>
        <c:grouping val="stacked"/>
        <c:varyColors val="0"/>
        <c:ser>
          <c:idx val="0"/>
          <c:order val="0"/>
          <c:tx>
            <c:strRef>
              <c:f>'таб.к диаграмме 1'!$D$4</c:f>
              <c:strCache>
                <c:ptCount val="1"/>
                <c:pt idx="0">
                  <c:v>до выравнивания</c:v>
                </c:pt>
              </c:strCache>
            </c:strRef>
          </c:tx>
          <c:spPr>
            <a:ln>
              <a:solidFill>
                <a:srgbClr val="0000FF"/>
              </a:solidFill>
            </a:ln>
          </c:spPr>
          <c:marker>
            <c:symbol val="square"/>
            <c:size val="7"/>
            <c:spPr>
              <a:solidFill>
                <a:srgbClr val="0000FF"/>
              </a:solidFill>
            </c:spPr>
          </c:marker>
          <c:dLbls>
            <c:dLbl>
              <c:idx val="0"/>
              <c:layout>
                <c:manualLayout>
                  <c:x val="-6.3038022656980761E-2"/>
                  <c:y val="-1.2522321368086474E-3"/>
                </c:manualLayout>
              </c:layout>
              <c:showLegendKey val="0"/>
              <c:showVal val="1"/>
              <c:showCatName val="0"/>
              <c:showSerName val="0"/>
              <c:showPercent val="0"/>
              <c:showBubbleSize val="0"/>
            </c:dLbl>
            <c:dLbl>
              <c:idx val="1"/>
              <c:layout>
                <c:manualLayout>
                  <c:x val="-2.7694615472832768E-2"/>
                  <c:y val="-3.9638380288369045E-2"/>
                </c:manualLayout>
              </c:layout>
              <c:showLegendKey val="0"/>
              <c:showVal val="1"/>
              <c:showCatName val="0"/>
              <c:showSerName val="0"/>
              <c:showPercent val="0"/>
              <c:showBubbleSize val="0"/>
            </c:dLbl>
            <c:dLbl>
              <c:idx val="2"/>
              <c:layout>
                <c:manualLayout>
                  <c:x val="-2.7372261790467062E-2"/>
                  <c:y val="-2.9207233866329761E-2"/>
                </c:manualLayout>
              </c:layout>
              <c:showLegendKey val="0"/>
              <c:showVal val="1"/>
              <c:showCatName val="0"/>
              <c:showSerName val="0"/>
              <c:showPercent val="0"/>
              <c:showBubbleSize val="0"/>
            </c:dLbl>
            <c:dLbl>
              <c:idx val="3"/>
              <c:layout>
                <c:manualLayout>
                  <c:x val="-2.8740874879990514E-2"/>
                  <c:y val="-3.5465926837686138E-2"/>
                </c:manualLayout>
              </c:layout>
              <c:showLegendKey val="0"/>
              <c:showVal val="1"/>
              <c:showCatName val="0"/>
              <c:showSerName val="0"/>
              <c:showPercent val="0"/>
              <c:showBubbleSize val="0"/>
            </c:dLbl>
            <c:dLbl>
              <c:idx val="4"/>
              <c:layout>
                <c:manualLayout>
                  <c:x val="-1.9480586386458748E-2"/>
                  <c:y val="-3.3388397224156666E-2"/>
                </c:manualLayout>
              </c:layout>
              <c:showLegendKey val="0"/>
              <c:showVal val="1"/>
              <c:showCatName val="0"/>
              <c:showSerName val="0"/>
              <c:showPercent val="0"/>
              <c:showBubbleSize val="0"/>
            </c:dLbl>
            <c:txPr>
              <a:bodyPr/>
              <a:lstStyle/>
              <a:p>
                <a:pPr>
                  <a:defRPr sz="1600" b="1"/>
                </a:pPr>
                <a:endParaRPr lang="ru-RU"/>
              </a:p>
            </c:txPr>
            <c:showLegendKey val="0"/>
            <c:showVal val="1"/>
            <c:showCatName val="0"/>
            <c:showSerName val="0"/>
            <c:showPercent val="0"/>
            <c:showBubbleSize val="0"/>
            <c:showLeaderLines val="0"/>
          </c:dLbls>
          <c:cat>
            <c:strRef>
              <c:f>'таб.к диаграмме 1'!$C$5:$C$9</c:f>
              <c:strCache>
                <c:ptCount val="5"/>
                <c:pt idx="0">
                  <c:v>Бердниковский сельсовет</c:v>
                </c:pt>
                <c:pt idx="1">
                  <c:v>Большесодомовский сельсовет</c:v>
                </c:pt>
                <c:pt idx="2">
                  <c:v>Вязовский сельсовет</c:v>
                </c:pt>
                <c:pt idx="3">
                  <c:v>Пакалевский сельсовет</c:v>
                </c:pt>
                <c:pt idx="4">
                  <c:v>Тонкинский поссовет</c:v>
                </c:pt>
              </c:strCache>
            </c:strRef>
          </c:cat>
          <c:val>
            <c:numRef>
              <c:f>'таб.к диаграмме 1'!$D$5:$D$9</c:f>
              <c:numCache>
                <c:formatCode>0.0</c:formatCode>
                <c:ptCount val="5"/>
                <c:pt idx="0" formatCode="General">
                  <c:v>3.68</c:v>
                </c:pt>
                <c:pt idx="1">
                  <c:v>4</c:v>
                </c:pt>
                <c:pt idx="2" formatCode="0.00">
                  <c:v>3.2</c:v>
                </c:pt>
                <c:pt idx="3" formatCode="0.00">
                  <c:v>5.78</c:v>
                </c:pt>
                <c:pt idx="4" formatCode="General">
                  <c:v>3.22</c:v>
                </c:pt>
              </c:numCache>
            </c:numRef>
          </c:val>
          <c:smooth val="0"/>
        </c:ser>
        <c:ser>
          <c:idx val="1"/>
          <c:order val="1"/>
          <c:tx>
            <c:strRef>
              <c:f>'таб.к диаграмме 1'!$E$4</c:f>
              <c:strCache>
                <c:ptCount val="1"/>
                <c:pt idx="0">
                  <c:v>после выравнивания</c:v>
                </c:pt>
              </c:strCache>
            </c:strRef>
          </c:tx>
          <c:spPr>
            <a:ln>
              <a:solidFill>
                <a:srgbClr val="FF0000"/>
              </a:solidFill>
            </a:ln>
          </c:spPr>
          <c:marker>
            <c:symbol val="triangle"/>
            <c:size val="7"/>
            <c:spPr>
              <a:solidFill>
                <a:srgbClr val="FF0000"/>
              </a:solidFill>
              <a:ln>
                <a:solidFill>
                  <a:srgbClr val="FF0000"/>
                </a:solidFill>
              </a:ln>
            </c:spPr>
          </c:marker>
          <c:dLbls>
            <c:dLbl>
              <c:idx val="0"/>
              <c:layout>
                <c:manualLayout>
                  <c:x val="-4.8369961581329675E-2"/>
                  <c:y val="-4.1977551274790609E-2"/>
                </c:manualLayout>
              </c:layout>
              <c:showLegendKey val="0"/>
              <c:showVal val="1"/>
              <c:showCatName val="0"/>
              <c:showSerName val="0"/>
              <c:showPercent val="0"/>
              <c:showBubbleSize val="0"/>
            </c:dLbl>
            <c:dLbl>
              <c:idx val="1"/>
              <c:layout>
                <c:manualLayout>
                  <c:x val="-4.2738082865344709E-2"/>
                  <c:y val="-2.4984690047989248E-2"/>
                </c:manualLayout>
              </c:layout>
              <c:showLegendKey val="0"/>
              <c:showVal val="1"/>
              <c:showCatName val="0"/>
              <c:showSerName val="0"/>
              <c:showPercent val="0"/>
              <c:showBubbleSize val="0"/>
            </c:dLbl>
            <c:dLbl>
              <c:idx val="2"/>
              <c:layout>
                <c:manualLayout>
                  <c:x val="-5.3795658009325127E-2"/>
                  <c:y val="-4.5700376109971519E-2"/>
                </c:manualLayout>
              </c:layout>
              <c:showLegendKey val="0"/>
              <c:showVal val="1"/>
              <c:showCatName val="0"/>
              <c:showSerName val="0"/>
              <c:showPercent val="0"/>
              <c:showBubbleSize val="0"/>
            </c:dLbl>
            <c:dLbl>
              <c:idx val="3"/>
              <c:layout>
                <c:manualLayout>
                  <c:x val="-4.1350804211718412E-2"/>
                  <c:y val="-2.6948225264943462E-2"/>
                </c:manualLayout>
              </c:layout>
              <c:showLegendKey val="0"/>
              <c:showVal val="1"/>
              <c:showCatName val="0"/>
              <c:showSerName val="0"/>
              <c:showPercent val="0"/>
              <c:showBubbleSize val="0"/>
            </c:dLbl>
            <c:dLbl>
              <c:idx val="4"/>
              <c:layout>
                <c:manualLayout>
                  <c:x val="-5.6893320097050146E-3"/>
                  <c:y val="-1.9357605252532915E-2"/>
                </c:manualLayout>
              </c:layout>
              <c:showLegendKey val="0"/>
              <c:showVal val="1"/>
              <c:showCatName val="0"/>
              <c:showSerName val="0"/>
              <c:showPercent val="0"/>
              <c:showBubbleSize val="0"/>
            </c:dLbl>
            <c:txPr>
              <a:bodyPr/>
              <a:lstStyle/>
              <a:p>
                <a:pPr>
                  <a:defRPr sz="1600" b="1"/>
                </a:pPr>
                <a:endParaRPr lang="ru-RU"/>
              </a:p>
            </c:txPr>
            <c:showLegendKey val="0"/>
            <c:showVal val="1"/>
            <c:showCatName val="0"/>
            <c:showSerName val="0"/>
            <c:showPercent val="0"/>
            <c:showBubbleSize val="0"/>
            <c:showLeaderLines val="0"/>
          </c:dLbls>
          <c:cat>
            <c:strRef>
              <c:f>'таб.к диаграмме 1'!$C$5:$C$9</c:f>
              <c:strCache>
                <c:ptCount val="5"/>
                <c:pt idx="0">
                  <c:v>Бердниковский сельсовет</c:v>
                </c:pt>
                <c:pt idx="1">
                  <c:v>Большесодомовский сельсовет</c:v>
                </c:pt>
                <c:pt idx="2">
                  <c:v>Вязовский сельсовет</c:v>
                </c:pt>
                <c:pt idx="3">
                  <c:v>Пакалевский сельсовет</c:v>
                </c:pt>
                <c:pt idx="4">
                  <c:v>Тонкинский поссовет</c:v>
                </c:pt>
              </c:strCache>
            </c:strRef>
          </c:cat>
          <c:val>
            <c:numRef>
              <c:f>'таб.к диаграмме 1'!$E$5:$E$9</c:f>
              <c:numCache>
                <c:formatCode>0.00</c:formatCode>
                <c:ptCount val="5"/>
                <c:pt idx="0" formatCode="General">
                  <c:v>12.66</c:v>
                </c:pt>
                <c:pt idx="1">
                  <c:v>14.24</c:v>
                </c:pt>
                <c:pt idx="2">
                  <c:v>14.26</c:v>
                </c:pt>
                <c:pt idx="3">
                  <c:v>20.2</c:v>
                </c:pt>
                <c:pt idx="4" formatCode="General">
                  <c:v>9.7899999999999991</c:v>
                </c:pt>
              </c:numCache>
            </c:numRef>
          </c:val>
          <c:smooth val="0"/>
        </c:ser>
        <c:dLbls>
          <c:showLegendKey val="0"/>
          <c:showVal val="0"/>
          <c:showCatName val="0"/>
          <c:showSerName val="0"/>
          <c:showPercent val="0"/>
          <c:showBubbleSize val="0"/>
        </c:dLbls>
        <c:marker val="1"/>
        <c:smooth val="0"/>
        <c:axId val="149809152"/>
        <c:axId val="163014336"/>
      </c:lineChart>
      <c:catAx>
        <c:axId val="149809152"/>
        <c:scaling>
          <c:orientation val="minMax"/>
        </c:scaling>
        <c:delete val="0"/>
        <c:axPos val="b"/>
        <c:majorTickMark val="out"/>
        <c:minorTickMark val="none"/>
        <c:tickLblPos val="nextTo"/>
        <c:txPr>
          <a:bodyPr/>
          <a:lstStyle/>
          <a:p>
            <a:pPr>
              <a:defRPr sz="1300" b="1"/>
            </a:pPr>
            <a:endParaRPr lang="ru-RU"/>
          </a:p>
        </c:txPr>
        <c:crossAx val="163014336"/>
        <c:crosses val="autoZero"/>
        <c:auto val="1"/>
        <c:lblAlgn val="ctr"/>
        <c:lblOffset val="100"/>
        <c:noMultiLvlLbl val="0"/>
      </c:catAx>
      <c:valAx>
        <c:axId val="163014336"/>
        <c:scaling>
          <c:orientation val="minMax"/>
          <c:max val="30"/>
        </c:scaling>
        <c:delete val="0"/>
        <c:axPos val="l"/>
        <c:majorGridlines/>
        <c:numFmt formatCode="General" sourceLinked="1"/>
        <c:majorTickMark val="out"/>
        <c:minorTickMark val="none"/>
        <c:tickLblPos val="nextTo"/>
        <c:txPr>
          <a:bodyPr/>
          <a:lstStyle/>
          <a:p>
            <a:pPr>
              <a:defRPr sz="1200" b="1"/>
            </a:pPr>
            <a:endParaRPr lang="ru-RU"/>
          </a:p>
        </c:txPr>
        <c:crossAx val="149809152"/>
        <c:crosses val="autoZero"/>
        <c:crossBetween val="between"/>
      </c:valAx>
    </c:plotArea>
    <c:legend>
      <c:legendPos val="b"/>
      <c:layout>
        <c:manualLayout>
          <c:xMode val="edge"/>
          <c:yMode val="edge"/>
          <c:x val="4.4280560510641401E-2"/>
          <c:y val="0.93966833526816196"/>
          <c:w val="0.90185858735205371"/>
          <c:h val="4.7814278789125253E-2"/>
        </c:manualLayout>
      </c:layout>
      <c:overlay val="0"/>
      <c:txPr>
        <a:bodyPr/>
        <a:lstStyle/>
        <a:p>
          <a:pPr>
            <a:defRPr sz="1400" b="1"/>
          </a:pPr>
          <a:endParaRPr lang="ru-RU"/>
        </a:p>
      </c:txPr>
    </c:legend>
    <c:plotVisOnly val="1"/>
    <c:dispBlanksAs val="zero"/>
    <c:showDLblsOverMax val="0"/>
  </c:chart>
  <c:externalData r:id="rId2">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40"/>
      <c:rotY val="40"/>
      <c:rAngAx val="1"/>
    </c:view3D>
    <c:floor>
      <c:thickness val="0"/>
    </c:floor>
    <c:sideWall>
      <c:thickness val="0"/>
      <c:spPr>
        <a:ln>
          <a:noFill/>
        </a:ln>
        <a:scene3d>
          <a:camera prst="orthographicFront"/>
          <a:lightRig rig="threePt" dir="t"/>
        </a:scene3d>
        <a:sp3d>
          <a:bevelT w="6350"/>
        </a:sp3d>
      </c:spPr>
    </c:sideWall>
    <c:backWall>
      <c:thickness val="0"/>
      <c:spPr>
        <a:ln>
          <a:noFill/>
        </a:ln>
        <a:scene3d>
          <a:camera prst="orthographicFront"/>
          <a:lightRig rig="threePt" dir="t"/>
        </a:scene3d>
        <a:sp3d>
          <a:bevelT w="6350"/>
        </a:sp3d>
      </c:spPr>
    </c:backWall>
    <c:plotArea>
      <c:layout>
        <c:manualLayout>
          <c:layoutTarget val="inner"/>
          <c:xMode val="edge"/>
          <c:yMode val="edge"/>
          <c:x val="7.1768933365393056E-2"/>
          <c:y val="9.8901188821985481E-2"/>
          <c:w val="0.90702489590131707"/>
          <c:h val="0.74732051875868455"/>
        </c:manualLayout>
      </c:layout>
      <c:bar3DChart>
        <c:barDir val="col"/>
        <c:grouping val="clustered"/>
        <c:varyColors val="0"/>
        <c:ser>
          <c:idx val="0"/>
          <c:order val="0"/>
          <c:tx>
            <c:strRef>
              <c:f>Лист1!$A$11</c:f>
              <c:strCache>
                <c:ptCount val="1"/>
                <c:pt idx="0">
                  <c:v>Муниципальный долг</c:v>
                </c:pt>
              </c:strCache>
            </c:strRef>
          </c:tx>
          <c:spPr>
            <a:solidFill>
              <a:srgbClr val="3333FF"/>
            </a:solidFill>
          </c:spPr>
          <c:invertIfNegative val="0"/>
          <c:dPt>
            <c:idx val="0"/>
            <c:invertIfNegative val="0"/>
            <c:bubble3D val="0"/>
          </c:dPt>
          <c:dPt>
            <c:idx val="1"/>
            <c:invertIfNegative val="0"/>
            <c:bubble3D val="0"/>
          </c:dPt>
          <c:dPt>
            <c:idx val="2"/>
            <c:invertIfNegative val="0"/>
            <c:bubble3D val="0"/>
          </c:dPt>
          <c:dLbls>
            <c:dLbl>
              <c:idx val="0"/>
              <c:layout>
                <c:manualLayout>
                  <c:x val="1.0928258967629046E-2"/>
                  <c:y val="-2.8706447808080474E-2"/>
                </c:manualLayout>
              </c:layout>
              <c:spPr/>
              <c:txPr>
                <a:bodyPr/>
                <a:lstStyle/>
                <a:p>
                  <a:pPr>
                    <a:defRPr sz="1400" b="1"/>
                  </a:pPr>
                  <a:endParaRPr lang="ru-RU"/>
                </a:p>
              </c:txPr>
              <c:showLegendKey val="0"/>
              <c:showVal val="1"/>
              <c:showCatName val="0"/>
              <c:showSerName val="0"/>
              <c:showPercent val="0"/>
              <c:showBubbleSize val="0"/>
            </c:dLbl>
            <c:dLbl>
              <c:idx val="1"/>
              <c:layout>
                <c:manualLayout>
                  <c:x val="1.0854658792650919E-2"/>
                  <c:y val="-3.1082754361587153E-2"/>
                </c:manualLayout>
              </c:layout>
              <c:spPr/>
              <c:txPr>
                <a:bodyPr/>
                <a:lstStyle/>
                <a:p>
                  <a:pPr>
                    <a:defRPr sz="1400" b="1"/>
                  </a:pPr>
                  <a:endParaRPr lang="ru-RU"/>
                </a:p>
              </c:txPr>
              <c:showLegendKey val="0"/>
              <c:showVal val="1"/>
              <c:showCatName val="0"/>
              <c:showSerName val="0"/>
              <c:showPercent val="0"/>
              <c:showBubbleSize val="0"/>
            </c:dLbl>
            <c:dLbl>
              <c:idx val="2"/>
              <c:layout>
                <c:manualLayout>
                  <c:x val="1.535673665791776E-2"/>
                  <c:y val="-2.9709493281985088E-2"/>
                </c:manualLayout>
              </c:layout>
              <c:spPr/>
              <c:txPr>
                <a:bodyPr/>
                <a:lstStyle/>
                <a:p>
                  <a:pPr>
                    <a:defRPr sz="1400" b="1"/>
                  </a:pPr>
                  <a:endParaRPr lang="ru-RU"/>
                </a:p>
              </c:txPr>
              <c:showLegendKey val="0"/>
              <c:showVal val="1"/>
              <c:showCatName val="0"/>
              <c:showSerName val="0"/>
              <c:showPercent val="0"/>
              <c:showBubbleSize val="0"/>
            </c:dLbl>
            <c:dLbl>
              <c:idx val="3"/>
              <c:layout>
                <c:manualLayout>
                  <c:x val="1.6666666666666666E-2"/>
                  <c:y val="-3.1372549019607843E-2"/>
                </c:manualLayout>
              </c:layout>
              <c:spPr/>
              <c:txPr>
                <a:bodyPr/>
                <a:lstStyle/>
                <a:p>
                  <a:pPr>
                    <a:defRPr sz="1400" b="1"/>
                  </a:pPr>
                  <a:endParaRPr lang="ru-RU"/>
                </a:p>
              </c:txPr>
              <c:showLegendKey val="0"/>
              <c:showVal val="1"/>
              <c:showCatName val="0"/>
              <c:showSerName val="0"/>
              <c:showPercent val="0"/>
              <c:showBubbleSize val="0"/>
            </c:dLbl>
            <c:dLbl>
              <c:idx val="4"/>
              <c:layout>
                <c:manualLayout>
                  <c:x val="1.2397200349956256E-2"/>
                  <c:y val="-2.8921568627450982E-2"/>
                </c:manualLayout>
              </c:layout>
              <c:spPr/>
              <c:txPr>
                <a:bodyPr/>
                <a:lstStyle/>
                <a:p>
                  <a:pPr>
                    <a:defRPr sz="1400" b="1"/>
                  </a:pPr>
                  <a:endParaRPr lang="ru-RU"/>
                </a:p>
              </c:txPr>
              <c:showLegendKey val="0"/>
              <c:showVal val="1"/>
              <c:showCatName val="0"/>
              <c:showSerName val="0"/>
              <c:showPercent val="0"/>
              <c:showBubbleSize val="0"/>
            </c:dLbl>
            <c:txPr>
              <a:bodyPr/>
              <a:lstStyle/>
              <a:p>
                <a:pPr>
                  <a:defRPr sz="1400"/>
                </a:pPr>
                <a:endParaRPr lang="ru-RU"/>
              </a:p>
            </c:txPr>
            <c:showLegendKey val="0"/>
            <c:showVal val="1"/>
            <c:showCatName val="0"/>
            <c:showSerName val="0"/>
            <c:showPercent val="0"/>
            <c:showBubbleSize val="0"/>
            <c:showLeaderLines val="0"/>
          </c:dLbls>
          <c:cat>
            <c:strRef>
              <c:f>Лист1!$B$10:$F$10</c:f>
              <c:strCache>
                <c:ptCount val="5"/>
                <c:pt idx="0">
                  <c:v>Отчет 2020 год</c:v>
                </c:pt>
                <c:pt idx="1">
                  <c:v>Бюджет 2021 год</c:v>
                </c:pt>
                <c:pt idx="2">
                  <c:v>Прогноз 2022 год</c:v>
                </c:pt>
                <c:pt idx="3">
                  <c:v>Прогноз 2023 год</c:v>
                </c:pt>
                <c:pt idx="4">
                  <c:v>Прогноз 2024 год</c:v>
                </c:pt>
              </c:strCache>
            </c:strRef>
          </c:cat>
          <c:val>
            <c:numRef>
              <c:f>Лист1!$B$11:$F$11</c:f>
              <c:numCache>
                <c:formatCode>#,##0.0</c:formatCode>
                <c:ptCount val="5"/>
                <c:pt idx="0">
                  <c:v>0</c:v>
                </c:pt>
                <c:pt idx="1">
                  <c:v>0</c:v>
                </c:pt>
                <c:pt idx="2">
                  <c:v>0</c:v>
                </c:pt>
                <c:pt idx="3">
                  <c:v>0</c:v>
                </c:pt>
                <c:pt idx="4" formatCode="0.0">
                  <c:v>0</c:v>
                </c:pt>
              </c:numCache>
            </c:numRef>
          </c:val>
        </c:ser>
        <c:ser>
          <c:idx val="1"/>
          <c:order val="1"/>
          <c:tx>
            <c:strRef>
              <c:f>Лист1!$A$12</c:f>
              <c:strCache>
                <c:ptCount val="1"/>
                <c:pt idx="0">
                  <c:v>Расходы на обслуживание муниципального долга</c:v>
                </c:pt>
              </c:strCache>
            </c:strRef>
          </c:tx>
          <c:spPr>
            <a:solidFill>
              <a:srgbClr val="FF0000"/>
            </a:solidFill>
          </c:spPr>
          <c:invertIfNegative val="0"/>
          <c:dLbls>
            <c:dLbl>
              <c:idx val="0"/>
              <c:layout>
                <c:manualLayout>
                  <c:x val="2.3117563429571303E-2"/>
                  <c:y val="-3.0095456276023447E-2"/>
                </c:manualLayout>
              </c:layout>
              <c:showLegendKey val="0"/>
              <c:showVal val="1"/>
              <c:showCatName val="0"/>
              <c:showSerName val="0"/>
              <c:showPercent val="0"/>
              <c:showBubbleSize val="0"/>
            </c:dLbl>
            <c:dLbl>
              <c:idx val="1"/>
              <c:layout>
                <c:manualLayout>
                  <c:x val="2.2254483814523236E-2"/>
                  <c:y val="-3.0921259842519686E-2"/>
                </c:manualLayout>
              </c:layout>
              <c:showLegendKey val="0"/>
              <c:showVal val="1"/>
              <c:showCatName val="0"/>
              <c:showSerName val="0"/>
              <c:showPercent val="0"/>
              <c:showBubbleSize val="0"/>
            </c:dLbl>
            <c:dLbl>
              <c:idx val="2"/>
              <c:layout>
                <c:manualLayout>
                  <c:x val="2.6096894138232719E-2"/>
                  <c:y val="-3.0658175081056043E-2"/>
                </c:manualLayout>
              </c:layout>
              <c:showLegendKey val="0"/>
              <c:showVal val="1"/>
              <c:showCatName val="0"/>
              <c:showSerName val="0"/>
              <c:showPercent val="0"/>
              <c:showBubbleSize val="0"/>
            </c:dLbl>
            <c:dLbl>
              <c:idx val="3"/>
              <c:layout>
                <c:manualLayout>
                  <c:x val="2.1831583552055993E-2"/>
                  <c:y val="-3.0514744480469352E-2"/>
                </c:manualLayout>
              </c:layout>
              <c:showLegendKey val="0"/>
              <c:showVal val="1"/>
              <c:showCatName val="0"/>
              <c:showSerName val="0"/>
              <c:showPercent val="0"/>
              <c:showBubbleSize val="0"/>
            </c:dLbl>
            <c:dLbl>
              <c:idx val="4"/>
              <c:layout>
                <c:manualLayout>
                  <c:x val="2.3467191601049868E-2"/>
                  <c:y val="-2.8921568627450982E-2"/>
                </c:manualLayout>
              </c:layout>
              <c:showLegendKey val="0"/>
              <c:showVal val="1"/>
              <c:showCatName val="0"/>
              <c:showSerName val="0"/>
              <c:showPercent val="0"/>
              <c:showBubbleSize val="0"/>
            </c:dLbl>
            <c:txPr>
              <a:bodyPr/>
              <a:lstStyle/>
              <a:p>
                <a:pPr>
                  <a:defRPr sz="1400" b="1"/>
                </a:pPr>
                <a:endParaRPr lang="ru-RU"/>
              </a:p>
            </c:txPr>
            <c:showLegendKey val="0"/>
            <c:showVal val="1"/>
            <c:showCatName val="0"/>
            <c:showSerName val="0"/>
            <c:showPercent val="0"/>
            <c:showBubbleSize val="0"/>
            <c:showLeaderLines val="0"/>
          </c:dLbls>
          <c:cat>
            <c:strRef>
              <c:f>Лист1!$B$10:$F$10</c:f>
              <c:strCache>
                <c:ptCount val="5"/>
                <c:pt idx="0">
                  <c:v>Отчет 2020 год</c:v>
                </c:pt>
                <c:pt idx="1">
                  <c:v>Бюджет 2021 год</c:v>
                </c:pt>
                <c:pt idx="2">
                  <c:v>Прогноз 2022 год</c:v>
                </c:pt>
                <c:pt idx="3">
                  <c:v>Прогноз 2023 год</c:v>
                </c:pt>
                <c:pt idx="4">
                  <c:v>Прогноз 2024 год</c:v>
                </c:pt>
              </c:strCache>
            </c:strRef>
          </c:cat>
          <c:val>
            <c:numRef>
              <c:f>Лист1!$B$12:$F$12</c:f>
              <c:numCache>
                <c:formatCode>#,##0.0</c:formatCode>
                <c:ptCount val="5"/>
                <c:pt idx="0">
                  <c:v>0</c:v>
                </c:pt>
                <c:pt idx="1">
                  <c:v>0</c:v>
                </c:pt>
                <c:pt idx="2">
                  <c:v>0</c:v>
                </c:pt>
                <c:pt idx="3">
                  <c:v>0</c:v>
                </c:pt>
                <c:pt idx="4" formatCode="0.0">
                  <c:v>0</c:v>
                </c:pt>
              </c:numCache>
            </c:numRef>
          </c:val>
        </c:ser>
        <c:dLbls>
          <c:showLegendKey val="0"/>
          <c:showVal val="0"/>
          <c:showCatName val="0"/>
          <c:showSerName val="0"/>
          <c:showPercent val="0"/>
          <c:showBubbleSize val="0"/>
        </c:dLbls>
        <c:gapWidth val="150"/>
        <c:shape val="cylinder"/>
        <c:axId val="151555072"/>
        <c:axId val="163017216"/>
        <c:axId val="0"/>
      </c:bar3DChart>
      <c:catAx>
        <c:axId val="151555072"/>
        <c:scaling>
          <c:orientation val="minMax"/>
        </c:scaling>
        <c:delete val="0"/>
        <c:axPos val="b"/>
        <c:majorTickMark val="out"/>
        <c:minorTickMark val="none"/>
        <c:tickLblPos val="nextTo"/>
        <c:txPr>
          <a:bodyPr/>
          <a:lstStyle/>
          <a:p>
            <a:pPr>
              <a:defRPr sz="1300" b="1"/>
            </a:pPr>
            <a:endParaRPr lang="ru-RU"/>
          </a:p>
        </c:txPr>
        <c:crossAx val="163017216"/>
        <c:crosses val="autoZero"/>
        <c:auto val="1"/>
        <c:lblAlgn val="ctr"/>
        <c:lblOffset val="100"/>
        <c:noMultiLvlLbl val="0"/>
      </c:catAx>
      <c:valAx>
        <c:axId val="163017216"/>
        <c:scaling>
          <c:orientation val="minMax"/>
        </c:scaling>
        <c:delete val="0"/>
        <c:axPos val="l"/>
        <c:majorGridlines>
          <c:spPr>
            <a:ln w="0">
              <a:solidFill>
                <a:sysClr val="window" lastClr="FFFFFF">
                  <a:lumMod val="50000"/>
                </a:sysClr>
              </a:solidFill>
            </a:ln>
          </c:spPr>
        </c:majorGridlines>
        <c:numFmt formatCode="#,##0.0" sourceLinked="1"/>
        <c:majorTickMark val="out"/>
        <c:minorTickMark val="none"/>
        <c:tickLblPos val="nextTo"/>
        <c:txPr>
          <a:bodyPr/>
          <a:lstStyle/>
          <a:p>
            <a:pPr>
              <a:defRPr sz="1400" b="1"/>
            </a:pPr>
            <a:endParaRPr lang="ru-RU"/>
          </a:p>
        </c:txPr>
        <c:crossAx val="151555072"/>
        <c:crosses val="autoZero"/>
        <c:crossBetween val="between"/>
      </c:valAx>
      <c:spPr>
        <a:ln>
          <a:noFill/>
        </a:ln>
      </c:spPr>
    </c:plotArea>
    <c:legend>
      <c:legendPos val="b"/>
      <c:layout>
        <c:manualLayout>
          <c:xMode val="edge"/>
          <c:yMode val="edge"/>
          <c:x val="7.2790448864989282E-2"/>
          <c:y val="0.93975213254593171"/>
          <c:w val="0.81473752371676289"/>
          <c:h val="4.7747867454068241E-2"/>
        </c:manualLayout>
      </c:layout>
      <c:overlay val="0"/>
      <c:txPr>
        <a:bodyPr/>
        <a:lstStyle/>
        <a:p>
          <a:pPr>
            <a:defRPr sz="1400" b="1"/>
          </a:pPr>
          <a:endParaRPr lang="ru-RU"/>
        </a:p>
      </c:txPr>
    </c:legend>
    <c:plotVisOnly val="1"/>
    <c:dispBlanksAs val="gap"/>
    <c:showDLblsOverMax val="0"/>
  </c:chart>
  <c:externalData r:id="rId2">
    <c:autoUpdate val="0"/>
  </c:externalData>
  <c:userShapes r:id="rId3"/>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910214348206472E-2"/>
          <c:y val="0.23262875473899097"/>
          <c:w val="0.89330553956407743"/>
          <c:h val="0.60499114173228341"/>
        </c:manualLayout>
      </c:layout>
      <c:barChart>
        <c:barDir val="col"/>
        <c:grouping val="clustered"/>
        <c:varyColors val="0"/>
        <c:ser>
          <c:idx val="0"/>
          <c:order val="0"/>
          <c:tx>
            <c:strRef>
              <c:f>Лист3!$D$4</c:f>
              <c:strCache>
                <c:ptCount val="1"/>
                <c:pt idx="0">
                  <c:v>на 01.01.2020</c:v>
                </c:pt>
              </c:strCache>
            </c:strRef>
          </c:tx>
          <c:spPr>
            <a:solidFill>
              <a:srgbClr val="0000FF"/>
            </a:solidFill>
          </c:spPr>
          <c:invertIfNegative val="0"/>
          <c:dLbls>
            <c:dLbl>
              <c:idx val="9"/>
              <c:layout>
                <c:manualLayout>
                  <c:x val="0"/>
                  <c:y val="6.2500000000000003E-3"/>
                </c:manualLayout>
              </c:layout>
              <c:showLegendKey val="0"/>
              <c:showVal val="1"/>
              <c:showCatName val="0"/>
              <c:showSerName val="0"/>
              <c:showPercent val="0"/>
              <c:showBubbleSize val="0"/>
            </c:dLbl>
            <c:txPr>
              <a:bodyPr/>
              <a:lstStyle/>
              <a:p>
                <a:pPr>
                  <a:defRPr sz="1400" b="1"/>
                </a:pPr>
                <a:endParaRPr lang="ru-RU"/>
              </a:p>
            </c:txPr>
            <c:showLegendKey val="0"/>
            <c:showVal val="1"/>
            <c:showCatName val="0"/>
            <c:showSerName val="0"/>
            <c:showPercent val="0"/>
            <c:showBubbleSize val="0"/>
            <c:showLeaderLines val="0"/>
          </c:dLbls>
          <c:cat>
            <c:strRef>
              <c:f>Лист3!$C$5:$C$14</c:f>
              <c:strCache>
                <c:ptCount val="10"/>
                <c:pt idx="0">
                  <c:v>г/о Семеновский</c:v>
                </c:pt>
                <c:pt idx="1">
                  <c:v>Тонкинский  </c:v>
                </c:pt>
                <c:pt idx="2">
                  <c:v>Ветлужский</c:v>
                </c:pt>
                <c:pt idx="3">
                  <c:v>Тоншаевский</c:v>
                </c:pt>
                <c:pt idx="4">
                  <c:v>Шарангский      </c:v>
                </c:pt>
                <c:pt idx="5">
                  <c:v>Воскресенский    </c:v>
                </c:pt>
                <c:pt idx="6">
                  <c:v>Краснобаковский    </c:v>
                </c:pt>
                <c:pt idx="7">
                  <c:v>г.Шахунья         </c:v>
                </c:pt>
                <c:pt idx="8">
                  <c:v>Варнавинский  </c:v>
                </c:pt>
                <c:pt idx="9">
                  <c:v>Уренский    </c:v>
                </c:pt>
              </c:strCache>
            </c:strRef>
          </c:cat>
          <c:val>
            <c:numRef>
              <c:f>Лист3!$D$5:$D$14</c:f>
              <c:numCache>
                <c:formatCode>General</c:formatCode>
                <c:ptCount val="10"/>
                <c:pt idx="0">
                  <c:v>3</c:v>
                </c:pt>
                <c:pt idx="1">
                  <c:v>5</c:v>
                </c:pt>
                <c:pt idx="2">
                  <c:v>16</c:v>
                </c:pt>
                <c:pt idx="3">
                  <c:v>6</c:v>
                </c:pt>
                <c:pt idx="4">
                  <c:v>8</c:v>
                </c:pt>
                <c:pt idx="5">
                  <c:v>19</c:v>
                </c:pt>
                <c:pt idx="6">
                  <c:v>23</c:v>
                </c:pt>
                <c:pt idx="7">
                  <c:v>25</c:v>
                </c:pt>
                <c:pt idx="8">
                  <c:v>29</c:v>
                </c:pt>
                <c:pt idx="9">
                  <c:v>30</c:v>
                </c:pt>
              </c:numCache>
            </c:numRef>
          </c:val>
        </c:ser>
        <c:ser>
          <c:idx val="1"/>
          <c:order val="1"/>
          <c:tx>
            <c:strRef>
              <c:f>Лист3!$E$4</c:f>
              <c:strCache>
                <c:ptCount val="1"/>
                <c:pt idx="0">
                  <c:v>на 01.01.2021</c:v>
                </c:pt>
              </c:strCache>
            </c:strRef>
          </c:tx>
          <c:spPr>
            <a:solidFill>
              <a:srgbClr val="FF0000"/>
            </a:solidFill>
          </c:spPr>
          <c:invertIfNegative val="0"/>
          <c:dLbls>
            <c:txPr>
              <a:bodyPr/>
              <a:lstStyle/>
              <a:p>
                <a:pPr>
                  <a:defRPr sz="1400" b="1"/>
                </a:pPr>
                <a:endParaRPr lang="ru-RU"/>
              </a:p>
            </c:txPr>
            <c:showLegendKey val="0"/>
            <c:showVal val="1"/>
            <c:showCatName val="0"/>
            <c:showSerName val="0"/>
            <c:showPercent val="0"/>
            <c:showBubbleSize val="0"/>
            <c:showLeaderLines val="0"/>
          </c:dLbls>
          <c:cat>
            <c:strRef>
              <c:f>Лист3!$C$5:$C$14</c:f>
              <c:strCache>
                <c:ptCount val="10"/>
                <c:pt idx="0">
                  <c:v>г/о Семеновский</c:v>
                </c:pt>
                <c:pt idx="1">
                  <c:v>Тонкинский  </c:v>
                </c:pt>
                <c:pt idx="2">
                  <c:v>Ветлужский</c:v>
                </c:pt>
                <c:pt idx="3">
                  <c:v>Тоншаевский</c:v>
                </c:pt>
                <c:pt idx="4">
                  <c:v>Шарангский      </c:v>
                </c:pt>
                <c:pt idx="5">
                  <c:v>Воскресенский    </c:v>
                </c:pt>
                <c:pt idx="6">
                  <c:v>Краснобаковский    </c:v>
                </c:pt>
                <c:pt idx="7">
                  <c:v>г.Шахунья         </c:v>
                </c:pt>
                <c:pt idx="8">
                  <c:v>Варнавинский  </c:v>
                </c:pt>
                <c:pt idx="9">
                  <c:v>Уренский    </c:v>
                </c:pt>
              </c:strCache>
            </c:strRef>
          </c:cat>
          <c:val>
            <c:numRef>
              <c:f>Лист3!$E$5:$E$14</c:f>
              <c:numCache>
                <c:formatCode>General</c:formatCode>
                <c:ptCount val="10"/>
                <c:pt idx="0">
                  <c:v>4</c:v>
                </c:pt>
                <c:pt idx="1">
                  <c:v>2</c:v>
                </c:pt>
                <c:pt idx="2">
                  <c:v>18</c:v>
                </c:pt>
                <c:pt idx="3">
                  <c:v>8</c:v>
                </c:pt>
                <c:pt idx="4">
                  <c:v>10</c:v>
                </c:pt>
                <c:pt idx="5">
                  <c:v>28</c:v>
                </c:pt>
                <c:pt idx="6">
                  <c:v>32</c:v>
                </c:pt>
                <c:pt idx="7">
                  <c:v>39</c:v>
                </c:pt>
                <c:pt idx="8">
                  <c:v>40</c:v>
                </c:pt>
                <c:pt idx="9">
                  <c:v>27</c:v>
                </c:pt>
              </c:numCache>
            </c:numRef>
          </c:val>
        </c:ser>
        <c:dLbls>
          <c:showLegendKey val="0"/>
          <c:showVal val="0"/>
          <c:showCatName val="0"/>
          <c:showSerName val="0"/>
          <c:showPercent val="0"/>
          <c:showBubbleSize val="0"/>
        </c:dLbls>
        <c:gapWidth val="150"/>
        <c:axId val="315526656"/>
        <c:axId val="340073792"/>
      </c:barChart>
      <c:catAx>
        <c:axId val="315526656"/>
        <c:scaling>
          <c:orientation val="minMax"/>
        </c:scaling>
        <c:delete val="0"/>
        <c:axPos val="b"/>
        <c:majorTickMark val="out"/>
        <c:minorTickMark val="none"/>
        <c:tickLblPos val="nextTo"/>
        <c:txPr>
          <a:bodyPr/>
          <a:lstStyle/>
          <a:p>
            <a:pPr>
              <a:defRPr sz="1100" b="1">
                <a:latin typeface="Times New Roman" pitchFamily="18" charset="0"/>
                <a:cs typeface="Times New Roman" pitchFamily="18" charset="0"/>
              </a:defRPr>
            </a:pPr>
            <a:endParaRPr lang="ru-RU"/>
          </a:p>
        </c:txPr>
        <c:crossAx val="340073792"/>
        <c:crosses val="autoZero"/>
        <c:auto val="1"/>
        <c:lblAlgn val="ctr"/>
        <c:lblOffset val="100"/>
        <c:noMultiLvlLbl val="0"/>
      </c:catAx>
      <c:valAx>
        <c:axId val="340073792"/>
        <c:scaling>
          <c:orientation val="minMax"/>
        </c:scaling>
        <c:delete val="1"/>
        <c:axPos val="l"/>
        <c:majorGridlines>
          <c:spPr>
            <a:ln>
              <a:noFill/>
            </a:ln>
          </c:spPr>
        </c:majorGridlines>
        <c:numFmt formatCode="General" sourceLinked="1"/>
        <c:majorTickMark val="out"/>
        <c:minorTickMark val="none"/>
        <c:tickLblPos val="nextTo"/>
        <c:crossAx val="315526656"/>
        <c:crosses val="autoZero"/>
        <c:crossBetween val="between"/>
      </c:valAx>
    </c:plotArea>
    <c:legend>
      <c:legendPos val="b"/>
      <c:layout>
        <c:manualLayout>
          <c:xMode val="edge"/>
          <c:yMode val="edge"/>
          <c:x val="3.9475198626002142E-2"/>
          <c:y val="0.93975213254593171"/>
          <c:w val="0.83900766726030429"/>
          <c:h val="4.7747867454068241E-2"/>
        </c:manualLayout>
      </c:layout>
      <c:overlay val="0"/>
      <c:txPr>
        <a:bodyPr/>
        <a:lstStyle/>
        <a:p>
          <a:pPr>
            <a:defRPr sz="1400" b="1"/>
          </a:pPr>
          <a:endParaRPr lang="ru-RU"/>
        </a:p>
      </c:txPr>
    </c:legend>
    <c:plotVisOnly val="1"/>
    <c:dispBlanksAs val="gap"/>
    <c:showDLblsOverMax val="0"/>
  </c:chart>
  <c:externalData r:id="rId1">
    <c:autoUpdate val="0"/>
  </c:externalData>
  <c:userShapes r:id="rId2"/>
</c:chartSpace>
</file>

<file path=ppt/drawings/_rels/vmlDrawing1.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1.emf"/></Relationships>
</file>

<file path=ppt/drawings/drawing1.xml><?xml version="1.0" encoding="utf-8"?>
<c:userShapes xmlns:c="http://schemas.openxmlformats.org/drawingml/2006/chart">
  <cdr:relSizeAnchor xmlns:cdr="http://schemas.openxmlformats.org/drawingml/2006/chartDrawing">
    <cdr:from>
      <cdr:x>0.752</cdr:x>
      <cdr:y>0.19722</cdr:y>
    </cdr:from>
    <cdr:to>
      <cdr:x>1</cdr:x>
      <cdr:y>0.85694</cdr:y>
    </cdr:to>
    <cdr:sp macro="" textlink="">
      <cdr:nvSpPr>
        <cdr:cNvPr id="2" name="TextBox 1"/>
        <cdr:cNvSpPr txBox="1"/>
      </cdr:nvSpPr>
      <cdr:spPr>
        <a:xfrm xmlns:a="http://schemas.openxmlformats.org/drawingml/2006/main">
          <a:off x="6768753" y="1267794"/>
          <a:ext cx="2232248" cy="424089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nSpc>
              <a:spcPct val="150000"/>
            </a:lnSpc>
          </a:pPr>
          <a:r>
            <a:rPr lang="ru-RU" sz="1200" b="1" dirty="0">
              <a:latin typeface="Times New Roman" pitchFamily="18" charset="0"/>
              <a:cs typeface="Times New Roman" pitchFamily="18" charset="0"/>
            </a:rPr>
            <a:t>1. </a:t>
          </a:r>
          <a:r>
            <a:rPr lang="ru-RU" sz="1200" b="1" dirty="0" err="1">
              <a:latin typeface="Times New Roman" pitchFamily="18" charset="0"/>
              <a:cs typeface="Times New Roman" pitchFamily="18" charset="0"/>
            </a:rPr>
            <a:t>Варнавинский</a:t>
          </a:r>
          <a:r>
            <a:rPr lang="ru-RU" sz="1200" b="1" dirty="0">
              <a:latin typeface="Times New Roman" pitchFamily="18" charset="0"/>
              <a:cs typeface="Times New Roman" pitchFamily="18" charset="0"/>
            </a:rPr>
            <a:t> район</a:t>
          </a:r>
        </a:p>
        <a:p xmlns:a="http://schemas.openxmlformats.org/drawingml/2006/main">
          <a:pPr>
            <a:lnSpc>
              <a:spcPct val="150000"/>
            </a:lnSpc>
          </a:pPr>
          <a:r>
            <a:rPr lang="ru-RU" sz="1200" b="1" dirty="0">
              <a:latin typeface="Times New Roman" pitchFamily="18" charset="0"/>
              <a:cs typeface="Times New Roman" pitchFamily="18" charset="0"/>
            </a:rPr>
            <a:t>2. Ветлужский район</a:t>
          </a:r>
        </a:p>
        <a:p xmlns:a="http://schemas.openxmlformats.org/drawingml/2006/main">
          <a:pPr>
            <a:lnSpc>
              <a:spcPct val="150000"/>
            </a:lnSpc>
          </a:pPr>
          <a:r>
            <a:rPr lang="ru-RU" sz="1200" b="1" dirty="0">
              <a:latin typeface="Times New Roman" pitchFamily="18" charset="0"/>
              <a:cs typeface="Times New Roman" pitchFamily="18" charset="0"/>
            </a:rPr>
            <a:t>3. Воскресенский район</a:t>
          </a:r>
        </a:p>
        <a:p xmlns:a="http://schemas.openxmlformats.org/drawingml/2006/main">
          <a:pPr>
            <a:lnSpc>
              <a:spcPct val="150000"/>
            </a:lnSpc>
          </a:pPr>
          <a:r>
            <a:rPr lang="ru-RU" sz="1200" b="1" dirty="0">
              <a:latin typeface="Times New Roman" pitchFamily="18" charset="0"/>
              <a:cs typeface="Times New Roman" pitchFamily="18" charset="0"/>
            </a:rPr>
            <a:t>4. </a:t>
          </a:r>
          <a:r>
            <a:rPr lang="ru-RU" sz="1200" b="1" dirty="0" err="1">
              <a:latin typeface="Times New Roman" pitchFamily="18" charset="0"/>
              <a:cs typeface="Times New Roman" pitchFamily="18" charset="0"/>
            </a:rPr>
            <a:t>Краснобаковский</a:t>
          </a:r>
          <a:r>
            <a:rPr lang="ru-RU" sz="1200" b="1" dirty="0">
              <a:latin typeface="Times New Roman" pitchFamily="18" charset="0"/>
              <a:cs typeface="Times New Roman" pitchFamily="18" charset="0"/>
            </a:rPr>
            <a:t> район</a:t>
          </a:r>
        </a:p>
        <a:p xmlns:a="http://schemas.openxmlformats.org/drawingml/2006/main">
          <a:pPr>
            <a:lnSpc>
              <a:spcPct val="150000"/>
            </a:lnSpc>
          </a:pPr>
          <a:r>
            <a:rPr lang="ru-RU" sz="1200" b="1" dirty="0">
              <a:latin typeface="Times New Roman" pitchFamily="18" charset="0"/>
              <a:cs typeface="Times New Roman" pitchFamily="18" charset="0"/>
            </a:rPr>
            <a:t>5. городской округ </a:t>
          </a:r>
        </a:p>
        <a:p xmlns:a="http://schemas.openxmlformats.org/drawingml/2006/main">
          <a:pPr>
            <a:lnSpc>
              <a:spcPct val="150000"/>
            </a:lnSpc>
          </a:pPr>
          <a:r>
            <a:rPr lang="ru-RU" sz="1200" b="1" dirty="0">
              <a:latin typeface="Times New Roman" pitchFamily="18" charset="0"/>
              <a:cs typeface="Times New Roman" pitchFamily="18" charset="0"/>
            </a:rPr>
            <a:t>Семеновский</a:t>
          </a:r>
        </a:p>
        <a:p xmlns:a="http://schemas.openxmlformats.org/drawingml/2006/main">
          <a:pPr>
            <a:lnSpc>
              <a:spcPct val="150000"/>
            </a:lnSpc>
          </a:pPr>
          <a:r>
            <a:rPr lang="ru-RU" sz="1200" b="1" dirty="0">
              <a:solidFill>
                <a:schemeClr val="tx1"/>
              </a:solidFill>
              <a:latin typeface="Times New Roman" pitchFamily="18" charset="0"/>
              <a:cs typeface="Times New Roman" pitchFamily="18" charset="0"/>
            </a:rPr>
            <a:t>6.Тонкинский район</a:t>
          </a:r>
        </a:p>
        <a:p xmlns:a="http://schemas.openxmlformats.org/drawingml/2006/main">
          <a:pPr>
            <a:lnSpc>
              <a:spcPct val="150000"/>
            </a:lnSpc>
          </a:pPr>
          <a:r>
            <a:rPr lang="ru-RU" sz="1200" b="1" dirty="0">
              <a:latin typeface="Times New Roman" pitchFamily="18" charset="0"/>
              <a:cs typeface="Times New Roman" pitchFamily="18" charset="0"/>
            </a:rPr>
            <a:t>7. муниципальный округ </a:t>
          </a:r>
        </a:p>
        <a:p xmlns:a="http://schemas.openxmlformats.org/drawingml/2006/main">
          <a:pPr>
            <a:lnSpc>
              <a:spcPct val="150000"/>
            </a:lnSpc>
          </a:pPr>
          <a:r>
            <a:rPr lang="ru-RU" sz="1200" b="1" dirty="0" err="1">
              <a:latin typeface="Times New Roman" pitchFamily="18" charset="0"/>
              <a:cs typeface="Times New Roman" pitchFamily="18" charset="0"/>
            </a:rPr>
            <a:t>Тоншаевский</a:t>
          </a:r>
          <a:r>
            <a:rPr lang="ru-RU" sz="1200" b="1" dirty="0">
              <a:latin typeface="Times New Roman" pitchFamily="18" charset="0"/>
              <a:cs typeface="Times New Roman" pitchFamily="18" charset="0"/>
            </a:rPr>
            <a:t> </a:t>
          </a:r>
        </a:p>
        <a:p xmlns:a="http://schemas.openxmlformats.org/drawingml/2006/main">
          <a:pPr>
            <a:lnSpc>
              <a:spcPct val="150000"/>
            </a:lnSpc>
          </a:pPr>
          <a:r>
            <a:rPr lang="ru-RU" sz="1200" b="1" dirty="0">
              <a:latin typeface="Times New Roman" pitchFamily="18" charset="0"/>
              <a:cs typeface="Times New Roman" pitchFamily="18" charset="0"/>
            </a:rPr>
            <a:t>8. муниципальный округ </a:t>
          </a:r>
        </a:p>
        <a:p xmlns:a="http://schemas.openxmlformats.org/drawingml/2006/main">
          <a:pPr>
            <a:lnSpc>
              <a:spcPct val="150000"/>
            </a:lnSpc>
          </a:pPr>
          <a:r>
            <a:rPr lang="ru-RU" sz="1200" b="1" dirty="0" err="1">
              <a:latin typeface="Times New Roman" pitchFamily="18" charset="0"/>
              <a:cs typeface="Times New Roman" pitchFamily="18" charset="0"/>
            </a:rPr>
            <a:t>Уренский</a:t>
          </a:r>
          <a:r>
            <a:rPr lang="ru-RU" sz="1200" b="1" baseline="0" dirty="0">
              <a:latin typeface="Times New Roman" pitchFamily="18" charset="0"/>
              <a:cs typeface="Times New Roman" pitchFamily="18" charset="0"/>
            </a:rPr>
            <a:t> </a:t>
          </a:r>
        </a:p>
        <a:p xmlns:a="http://schemas.openxmlformats.org/drawingml/2006/main">
          <a:pPr>
            <a:lnSpc>
              <a:spcPct val="150000"/>
            </a:lnSpc>
          </a:pPr>
          <a:r>
            <a:rPr lang="ru-RU" sz="1200" b="1" baseline="0" dirty="0">
              <a:latin typeface="Times New Roman" pitchFamily="18" charset="0"/>
              <a:cs typeface="Times New Roman" pitchFamily="18" charset="0"/>
            </a:rPr>
            <a:t>9. </a:t>
          </a:r>
          <a:r>
            <a:rPr lang="ru-RU" sz="1200" b="1" baseline="0" dirty="0" err="1">
              <a:latin typeface="Times New Roman" pitchFamily="18" charset="0"/>
              <a:cs typeface="Times New Roman" pitchFamily="18" charset="0"/>
            </a:rPr>
            <a:t>Шарангский</a:t>
          </a:r>
          <a:r>
            <a:rPr lang="ru-RU" sz="1200" b="1" baseline="0" dirty="0">
              <a:latin typeface="Times New Roman" pitchFamily="18" charset="0"/>
              <a:cs typeface="Times New Roman" pitchFamily="18" charset="0"/>
            </a:rPr>
            <a:t> район</a:t>
          </a:r>
        </a:p>
        <a:p xmlns:a="http://schemas.openxmlformats.org/drawingml/2006/main">
          <a:pPr>
            <a:lnSpc>
              <a:spcPct val="150000"/>
            </a:lnSpc>
          </a:pPr>
          <a:r>
            <a:rPr lang="ru-RU" sz="1200" b="1" baseline="0" dirty="0">
              <a:latin typeface="Times New Roman" pitchFamily="18" charset="0"/>
              <a:cs typeface="Times New Roman" pitchFamily="18" charset="0"/>
            </a:rPr>
            <a:t>10. городской округ </a:t>
          </a:r>
        </a:p>
        <a:p xmlns:a="http://schemas.openxmlformats.org/drawingml/2006/main">
          <a:pPr>
            <a:lnSpc>
              <a:spcPct val="150000"/>
            </a:lnSpc>
          </a:pPr>
          <a:r>
            <a:rPr lang="ru-RU" sz="1200" b="1" baseline="0" dirty="0">
              <a:latin typeface="Times New Roman" pitchFamily="18" charset="0"/>
              <a:cs typeface="Times New Roman" pitchFamily="18" charset="0"/>
            </a:rPr>
            <a:t>город Шахунья</a:t>
          </a:r>
        </a:p>
        <a:p xmlns:a="http://schemas.openxmlformats.org/drawingml/2006/main">
          <a:pPr>
            <a:lnSpc>
              <a:spcPct val="150000"/>
            </a:lnSpc>
          </a:pPr>
          <a:endParaRPr lang="ru-RU" sz="1100" dirty="0"/>
        </a:p>
      </cdr:txBody>
    </cdr:sp>
  </cdr:relSizeAnchor>
  <cdr:relSizeAnchor xmlns:cdr="http://schemas.openxmlformats.org/drawingml/2006/chartDrawing">
    <cdr:from>
      <cdr:x>0.024</cdr:x>
      <cdr:y>0</cdr:y>
    </cdr:from>
    <cdr:to>
      <cdr:x>0.96</cdr:x>
      <cdr:y>0.16658</cdr:y>
    </cdr:to>
    <cdr:sp macro="" textlink="">
      <cdr:nvSpPr>
        <cdr:cNvPr id="4" name="TextBox 3"/>
        <cdr:cNvSpPr txBox="1"/>
      </cdr:nvSpPr>
      <cdr:spPr>
        <a:xfrm xmlns:a="http://schemas.openxmlformats.org/drawingml/2006/main">
          <a:off x="216025" y="-44624"/>
          <a:ext cx="8424937" cy="107083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ru-RU" sz="1800" b="1" dirty="0">
              <a:solidFill>
                <a:schemeClr val="bg1"/>
              </a:solidFill>
              <a:latin typeface="Arial" pitchFamily="34" charset="0"/>
              <a:cs typeface="Arial" pitchFamily="34" charset="0"/>
            </a:rPr>
            <a:t>Какое место</a:t>
          </a:r>
          <a:r>
            <a:rPr lang="ru-RU" sz="1800" b="1" baseline="0" dirty="0">
              <a:solidFill>
                <a:schemeClr val="bg1"/>
              </a:solidFill>
              <a:latin typeface="Arial" pitchFamily="34" charset="0"/>
              <a:cs typeface="Arial" pitchFamily="34" charset="0"/>
            </a:rPr>
            <a:t> среди районов Нижегородской </a:t>
          </a:r>
          <a:r>
            <a:rPr lang="ru-RU" sz="1800" b="1" baseline="0" dirty="0" smtClean="0">
              <a:solidFill>
                <a:schemeClr val="bg1"/>
              </a:solidFill>
              <a:latin typeface="Arial" pitchFamily="34" charset="0"/>
              <a:cs typeface="Arial" pitchFamily="34" charset="0"/>
            </a:rPr>
            <a:t>области  занимает </a:t>
          </a:r>
        </a:p>
        <a:p xmlns:a="http://schemas.openxmlformats.org/drawingml/2006/main">
          <a:pPr algn="ctr"/>
          <a:r>
            <a:rPr lang="ru-RU" sz="1800" b="1" baseline="0" dirty="0" smtClean="0">
              <a:solidFill>
                <a:schemeClr val="bg1"/>
              </a:solidFill>
              <a:latin typeface="Arial" pitchFamily="34" charset="0"/>
              <a:cs typeface="Arial" pitchFamily="34" charset="0"/>
            </a:rPr>
            <a:t>Тонкинский район по отдельным показателям бюджетов в 2021 году </a:t>
          </a:r>
        </a:p>
        <a:p xmlns:a="http://schemas.openxmlformats.org/drawingml/2006/main">
          <a:pPr algn="ctr"/>
          <a:r>
            <a:rPr lang="ru-RU" sz="1800" b="1" baseline="0" dirty="0" smtClean="0">
              <a:solidFill>
                <a:schemeClr val="bg1"/>
              </a:solidFill>
              <a:latin typeface="Arial" pitchFamily="34" charset="0"/>
              <a:cs typeface="Arial" pitchFamily="34" charset="0"/>
            </a:rPr>
            <a:t>(по </a:t>
          </a:r>
          <a:r>
            <a:rPr lang="ru-RU" sz="1800" b="1" baseline="0" dirty="0">
              <a:solidFill>
                <a:schemeClr val="bg1"/>
              </a:solidFill>
              <a:latin typeface="Arial" pitchFamily="34" charset="0"/>
              <a:cs typeface="Arial" pitchFamily="34" charset="0"/>
            </a:rPr>
            <a:t>данным исполнения </a:t>
          </a:r>
          <a:r>
            <a:rPr lang="ru-RU" sz="1800" b="1" baseline="0" dirty="0" smtClean="0">
              <a:solidFill>
                <a:schemeClr val="bg1"/>
              </a:solidFill>
              <a:latin typeface="Arial" pitchFamily="34" charset="0"/>
              <a:cs typeface="Arial" pitchFamily="34" charset="0"/>
            </a:rPr>
            <a:t>бюджетов  за январь- октябрь 2021 года)</a:t>
          </a:r>
          <a:endParaRPr lang="ru-RU" sz="1800" b="1" dirty="0">
            <a:solidFill>
              <a:schemeClr val="bg1"/>
            </a:solidFill>
            <a:latin typeface="Arial" pitchFamily="34" charset="0"/>
            <a:cs typeface="Arial"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0.77666</cdr:x>
      <cdr:y>0.19722</cdr:y>
    </cdr:from>
    <cdr:to>
      <cdr:x>1</cdr:x>
      <cdr:y>0.85694</cdr:y>
    </cdr:to>
    <cdr:sp macro="" textlink="">
      <cdr:nvSpPr>
        <cdr:cNvPr id="2" name="TextBox 1"/>
        <cdr:cNvSpPr txBox="1"/>
      </cdr:nvSpPr>
      <cdr:spPr>
        <a:xfrm xmlns:a="http://schemas.openxmlformats.org/drawingml/2006/main">
          <a:off x="7213600" y="1202253"/>
          <a:ext cx="2074333" cy="402165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nSpc>
              <a:spcPct val="150000"/>
            </a:lnSpc>
          </a:pPr>
          <a:r>
            <a:rPr lang="ru-RU" sz="1200" b="1">
              <a:latin typeface="Times New Roman" pitchFamily="18" charset="0"/>
              <a:cs typeface="Times New Roman" pitchFamily="18" charset="0"/>
            </a:rPr>
            <a:t>1. Варнавинский район</a:t>
          </a:r>
        </a:p>
        <a:p xmlns:a="http://schemas.openxmlformats.org/drawingml/2006/main">
          <a:pPr>
            <a:lnSpc>
              <a:spcPct val="150000"/>
            </a:lnSpc>
          </a:pPr>
          <a:r>
            <a:rPr lang="ru-RU" sz="1200" b="1">
              <a:latin typeface="Times New Roman" pitchFamily="18" charset="0"/>
              <a:cs typeface="Times New Roman" pitchFamily="18" charset="0"/>
            </a:rPr>
            <a:t>2. Ветлужский район</a:t>
          </a:r>
        </a:p>
        <a:p xmlns:a="http://schemas.openxmlformats.org/drawingml/2006/main">
          <a:pPr>
            <a:lnSpc>
              <a:spcPct val="150000"/>
            </a:lnSpc>
          </a:pPr>
          <a:r>
            <a:rPr lang="ru-RU" sz="1200" b="1">
              <a:latin typeface="Times New Roman" pitchFamily="18" charset="0"/>
              <a:cs typeface="Times New Roman" pitchFamily="18" charset="0"/>
            </a:rPr>
            <a:t>3. Воскресенский район</a:t>
          </a:r>
        </a:p>
        <a:p xmlns:a="http://schemas.openxmlformats.org/drawingml/2006/main">
          <a:pPr>
            <a:lnSpc>
              <a:spcPct val="150000"/>
            </a:lnSpc>
          </a:pPr>
          <a:r>
            <a:rPr lang="ru-RU" sz="1200" b="1">
              <a:latin typeface="Times New Roman" pitchFamily="18" charset="0"/>
              <a:cs typeface="Times New Roman" pitchFamily="18" charset="0"/>
            </a:rPr>
            <a:t>4. Краснобаковский район</a:t>
          </a:r>
        </a:p>
        <a:p xmlns:a="http://schemas.openxmlformats.org/drawingml/2006/main">
          <a:pPr>
            <a:lnSpc>
              <a:spcPct val="150000"/>
            </a:lnSpc>
          </a:pPr>
          <a:r>
            <a:rPr lang="ru-RU" sz="1200" b="1">
              <a:latin typeface="Times New Roman" pitchFamily="18" charset="0"/>
              <a:cs typeface="Times New Roman" pitchFamily="18" charset="0"/>
            </a:rPr>
            <a:t>5. городской округ </a:t>
          </a:r>
        </a:p>
        <a:p xmlns:a="http://schemas.openxmlformats.org/drawingml/2006/main">
          <a:pPr>
            <a:lnSpc>
              <a:spcPct val="150000"/>
            </a:lnSpc>
          </a:pPr>
          <a:r>
            <a:rPr lang="ru-RU" sz="1200" b="1">
              <a:latin typeface="Times New Roman" pitchFamily="18" charset="0"/>
              <a:cs typeface="Times New Roman" pitchFamily="18" charset="0"/>
            </a:rPr>
            <a:t>Семеновский</a:t>
          </a:r>
        </a:p>
        <a:p xmlns:a="http://schemas.openxmlformats.org/drawingml/2006/main">
          <a:pPr>
            <a:lnSpc>
              <a:spcPct val="150000"/>
            </a:lnSpc>
          </a:pPr>
          <a:r>
            <a:rPr lang="ru-RU" sz="1200" b="1">
              <a:solidFill>
                <a:schemeClr val="tx1"/>
              </a:solidFill>
              <a:latin typeface="Times New Roman" pitchFamily="18" charset="0"/>
              <a:cs typeface="Times New Roman" pitchFamily="18" charset="0"/>
            </a:rPr>
            <a:t>6.Тонкинский район</a:t>
          </a:r>
        </a:p>
        <a:p xmlns:a="http://schemas.openxmlformats.org/drawingml/2006/main">
          <a:pPr>
            <a:lnSpc>
              <a:spcPct val="150000"/>
            </a:lnSpc>
          </a:pPr>
          <a:r>
            <a:rPr lang="ru-RU" sz="1200" b="1">
              <a:latin typeface="Times New Roman" pitchFamily="18" charset="0"/>
              <a:cs typeface="Times New Roman" pitchFamily="18" charset="0"/>
            </a:rPr>
            <a:t>7. муниципальный округ</a:t>
          </a:r>
          <a:endParaRPr lang="ru-RU" sz="1200" b="1" baseline="0">
            <a:latin typeface="Times New Roman" pitchFamily="18" charset="0"/>
            <a:cs typeface="Times New Roman" pitchFamily="18" charset="0"/>
          </a:endParaRPr>
        </a:p>
        <a:p xmlns:a="http://schemas.openxmlformats.org/drawingml/2006/main">
          <a:pPr>
            <a:lnSpc>
              <a:spcPct val="150000"/>
            </a:lnSpc>
          </a:pPr>
          <a:r>
            <a:rPr lang="ru-RU" sz="1200" b="1">
              <a:latin typeface="Times New Roman" pitchFamily="18" charset="0"/>
              <a:cs typeface="Times New Roman" pitchFamily="18" charset="0"/>
            </a:rPr>
            <a:t>Тоншаевский </a:t>
          </a:r>
        </a:p>
        <a:p xmlns:a="http://schemas.openxmlformats.org/drawingml/2006/main">
          <a:pPr>
            <a:lnSpc>
              <a:spcPct val="150000"/>
            </a:lnSpc>
          </a:pPr>
          <a:r>
            <a:rPr lang="ru-RU" sz="1200" b="1">
              <a:latin typeface="Times New Roman" pitchFamily="18" charset="0"/>
              <a:cs typeface="Times New Roman" pitchFamily="18" charset="0"/>
            </a:rPr>
            <a:t>8. муниципальный округ</a:t>
          </a:r>
        </a:p>
        <a:p xmlns:a="http://schemas.openxmlformats.org/drawingml/2006/main">
          <a:pPr>
            <a:lnSpc>
              <a:spcPct val="150000"/>
            </a:lnSpc>
          </a:pPr>
          <a:r>
            <a:rPr lang="ru-RU" sz="1200" b="1">
              <a:latin typeface="Times New Roman" pitchFamily="18" charset="0"/>
              <a:cs typeface="Times New Roman" pitchFamily="18" charset="0"/>
            </a:rPr>
            <a:t>Уренский</a:t>
          </a:r>
          <a:r>
            <a:rPr lang="ru-RU" sz="1200" b="1" baseline="0">
              <a:latin typeface="Times New Roman" pitchFamily="18" charset="0"/>
              <a:cs typeface="Times New Roman" pitchFamily="18" charset="0"/>
            </a:rPr>
            <a:t> </a:t>
          </a:r>
        </a:p>
        <a:p xmlns:a="http://schemas.openxmlformats.org/drawingml/2006/main">
          <a:pPr>
            <a:lnSpc>
              <a:spcPct val="150000"/>
            </a:lnSpc>
          </a:pPr>
          <a:r>
            <a:rPr lang="ru-RU" sz="1200" b="1" baseline="0">
              <a:latin typeface="Times New Roman" pitchFamily="18" charset="0"/>
              <a:cs typeface="Times New Roman" pitchFamily="18" charset="0"/>
            </a:rPr>
            <a:t>9. Шарангский район</a:t>
          </a:r>
        </a:p>
        <a:p xmlns:a="http://schemas.openxmlformats.org/drawingml/2006/main">
          <a:pPr>
            <a:lnSpc>
              <a:spcPct val="150000"/>
            </a:lnSpc>
          </a:pPr>
          <a:r>
            <a:rPr lang="ru-RU" sz="1200" b="1" baseline="0">
              <a:latin typeface="Times New Roman" pitchFamily="18" charset="0"/>
              <a:cs typeface="Times New Roman" pitchFamily="18" charset="0"/>
            </a:rPr>
            <a:t>10. городской округ</a:t>
          </a:r>
        </a:p>
        <a:p xmlns:a="http://schemas.openxmlformats.org/drawingml/2006/main">
          <a:pPr>
            <a:lnSpc>
              <a:spcPct val="150000"/>
            </a:lnSpc>
          </a:pPr>
          <a:r>
            <a:rPr lang="ru-RU" sz="1200" b="1" baseline="0">
              <a:latin typeface="Times New Roman" pitchFamily="18" charset="0"/>
              <a:cs typeface="Times New Roman" pitchFamily="18" charset="0"/>
            </a:rPr>
            <a:t>город Шахунья</a:t>
          </a:r>
        </a:p>
        <a:p xmlns:a="http://schemas.openxmlformats.org/drawingml/2006/main">
          <a:pPr>
            <a:lnSpc>
              <a:spcPct val="150000"/>
            </a:lnSpc>
          </a:pPr>
          <a:endParaRPr lang="ru-RU" sz="1100"/>
        </a:p>
      </cdr:txBody>
    </cdr:sp>
  </cdr:relSizeAnchor>
  <cdr:relSizeAnchor xmlns:cdr="http://schemas.openxmlformats.org/drawingml/2006/chartDrawing">
    <cdr:from>
      <cdr:x>0.36919</cdr:x>
      <cdr:y>0.01111</cdr:y>
    </cdr:from>
    <cdr:to>
      <cdr:x>0.46764</cdr:x>
      <cdr:y>0.17778</cdr:y>
    </cdr:to>
    <cdr:sp macro="" textlink="">
      <cdr:nvSpPr>
        <cdr:cNvPr id="4" name="TextBox 3"/>
        <cdr:cNvSpPr txBox="1"/>
      </cdr:nvSpPr>
      <cdr:spPr>
        <a:xfrm xmlns:a="http://schemas.openxmlformats.org/drawingml/2006/main">
          <a:off x="3429012" y="67727"/>
          <a:ext cx="914397" cy="101602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endParaRPr lang="ru-RU" sz="1700" b="1">
            <a:solidFill>
              <a:srgbClr val="0000FF"/>
            </a:solidFill>
            <a:latin typeface="Arial" pitchFamily="34" charset="0"/>
            <a:cs typeface="Arial"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0.78662</cdr:x>
      <cdr:y>0.19722</cdr:y>
    </cdr:from>
    <cdr:to>
      <cdr:x>1</cdr:x>
      <cdr:y>0.85694</cdr:y>
    </cdr:to>
    <cdr:sp macro="" textlink="">
      <cdr:nvSpPr>
        <cdr:cNvPr id="2" name="TextBox 1"/>
        <cdr:cNvSpPr txBox="1"/>
      </cdr:nvSpPr>
      <cdr:spPr>
        <a:xfrm xmlns:a="http://schemas.openxmlformats.org/drawingml/2006/main">
          <a:off x="7297918" y="1200704"/>
          <a:ext cx="1979628" cy="401647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nSpc>
              <a:spcPct val="150000"/>
            </a:lnSpc>
          </a:pPr>
          <a:r>
            <a:rPr lang="ru-RU" sz="1200" b="1">
              <a:latin typeface="Times New Roman" pitchFamily="18" charset="0"/>
              <a:cs typeface="Times New Roman" pitchFamily="18" charset="0"/>
            </a:rPr>
            <a:t>1. Варнавинский район</a:t>
          </a:r>
        </a:p>
        <a:p xmlns:a="http://schemas.openxmlformats.org/drawingml/2006/main">
          <a:pPr>
            <a:lnSpc>
              <a:spcPct val="150000"/>
            </a:lnSpc>
          </a:pPr>
          <a:r>
            <a:rPr lang="ru-RU" sz="1200" b="1">
              <a:latin typeface="Times New Roman" pitchFamily="18" charset="0"/>
              <a:cs typeface="Times New Roman" pitchFamily="18" charset="0"/>
            </a:rPr>
            <a:t>2. Ветлужский район</a:t>
          </a:r>
        </a:p>
        <a:p xmlns:a="http://schemas.openxmlformats.org/drawingml/2006/main">
          <a:pPr>
            <a:lnSpc>
              <a:spcPct val="150000"/>
            </a:lnSpc>
          </a:pPr>
          <a:r>
            <a:rPr lang="ru-RU" sz="1200" b="1">
              <a:latin typeface="Times New Roman" pitchFamily="18" charset="0"/>
              <a:cs typeface="Times New Roman" pitchFamily="18" charset="0"/>
            </a:rPr>
            <a:t>3. Воскресенский район</a:t>
          </a:r>
        </a:p>
        <a:p xmlns:a="http://schemas.openxmlformats.org/drawingml/2006/main">
          <a:pPr>
            <a:lnSpc>
              <a:spcPct val="150000"/>
            </a:lnSpc>
          </a:pPr>
          <a:r>
            <a:rPr lang="ru-RU" sz="1200" b="1">
              <a:latin typeface="Times New Roman" pitchFamily="18" charset="0"/>
              <a:cs typeface="Times New Roman" pitchFamily="18" charset="0"/>
            </a:rPr>
            <a:t>4. Краснобаковский район</a:t>
          </a:r>
        </a:p>
        <a:p xmlns:a="http://schemas.openxmlformats.org/drawingml/2006/main">
          <a:pPr>
            <a:lnSpc>
              <a:spcPct val="150000"/>
            </a:lnSpc>
          </a:pPr>
          <a:r>
            <a:rPr lang="ru-RU" sz="1200" b="1">
              <a:latin typeface="Times New Roman" pitchFamily="18" charset="0"/>
              <a:cs typeface="Times New Roman" pitchFamily="18" charset="0"/>
            </a:rPr>
            <a:t>5. городской округ </a:t>
          </a:r>
        </a:p>
        <a:p xmlns:a="http://schemas.openxmlformats.org/drawingml/2006/main">
          <a:pPr>
            <a:lnSpc>
              <a:spcPct val="150000"/>
            </a:lnSpc>
          </a:pPr>
          <a:r>
            <a:rPr lang="ru-RU" sz="1200" b="1">
              <a:latin typeface="Times New Roman" pitchFamily="18" charset="0"/>
              <a:cs typeface="Times New Roman" pitchFamily="18" charset="0"/>
            </a:rPr>
            <a:t>Семеновский</a:t>
          </a:r>
        </a:p>
        <a:p xmlns:a="http://schemas.openxmlformats.org/drawingml/2006/main">
          <a:pPr>
            <a:lnSpc>
              <a:spcPct val="150000"/>
            </a:lnSpc>
          </a:pPr>
          <a:r>
            <a:rPr lang="ru-RU" sz="1200" b="1">
              <a:solidFill>
                <a:schemeClr val="tx1"/>
              </a:solidFill>
              <a:latin typeface="Times New Roman" pitchFamily="18" charset="0"/>
              <a:cs typeface="Times New Roman" pitchFamily="18" charset="0"/>
            </a:rPr>
            <a:t>6.Тонкинский район</a:t>
          </a:r>
        </a:p>
        <a:p xmlns:a="http://schemas.openxmlformats.org/drawingml/2006/main">
          <a:pPr>
            <a:lnSpc>
              <a:spcPct val="150000"/>
            </a:lnSpc>
          </a:pPr>
          <a:r>
            <a:rPr lang="ru-RU" sz="1200" b="1">
              <a:latin typeface="Times New Roman" pitchFamily="18" charset="0"/>
              <a:cs typeface="Times New Roman" pitchFamily="18" charset="0"/>
            </a:rPr>
            <a:t>7. муниципальный округ </a:t>
          </a:r>
        </a:p>
        <a:p xmlns:a="http://schemas.openxmlformats.org/drawingml/2006/main">
          <a:pPr>
            <a:lnSpc>
              <a:spcPct val="150000"/>
            </a:lnSpc>
          </a:pPr>
          <a:r>
            <a:rPr lang="ru-RU" sz="1200" b="1">
              <a:latin typeface="Times New Roman" pitchFamily="18" charset="0"/>
              <a:cs typeface="Times New Roman" pitchFamily="18" charset="0"/>
            </a:rPr>
            <a:t>Тоншаевский </a:t>
          </a:r>
        </a:p>
        <a:p xmlns:a="http://schemas.openxmlformats.org/drawingml/2006/main">
          <a:pPr>
            <a:lnSpc>
              <a:spcPct val="150000"/>
            </a:lnSpc>
          </a:pPr>
          <a:r>
            <a:rPr lang="ru-RU" sz="1200" b="1">
              <a:latin typeface="Times New Roman" pitchFamily="18" charset="0"/>
              <a:cs typeface="Times New Roman" pitchFamily="18" charset="0"/>
            </a:rPr>
            <a:t>8. муниципальный округ </a:t>
          </a:r>
        </a:p>
        <a:p xmlns:a="http://schemas.openxmlformats.org/drawingml/2006/main">
          <a:pPr>
            <a:lnSpc>
              <a:spcPct val="150000"/>
            </a:lnSpc>
          </a:pPr>
          <a:r>
            <a:rPr lang="ru-RU" sz="1200" b="1">
              <a:latin typeface="Times New Roman" pitchFamily="18" charset="0"/>
              <a:cs typeface="Times New Roman" pitchFamily="18" charset="0"/>
            </a:rPr>
            <a:t>Уренский</a:t>
          </a:r>
          <a:r>
            <a:rPr lang="ru-RU" sz="1200" b="1" baseline="0">
              <a:latin typeface="Times New Roman" pitchFamily="18" charset="0"/>
              <a:cs typeface="Times New Roman" pitchFamily="18" charset="0"/>
            </a:rPr>
            <a:t> </a:t>
          </a:r>
        </a:p>
        <a:p xmlns:a="http://schemas.openxmlformats.org/drawingml/2006/main">
          <a:pPr>
            <a:lnSpc>
              <a:spcPct val="150000"/>
            </a:lnSpc>
          </a:pPr>
          <a:r>
            <a:rPr lang="ru-RU" sz="1200" b="1" baseline="0">
              <a:latin typeface="Times New Roman" pitchFamily="18" charset="0"/>
              <a:cs typeface="Times New Roman" pitchFamily="18" charset="0"/>
            </a:rPr>
            <a:t>9. Шарангский район</a:t>
          </a:r>
        </a:p>
        <a:p xmlns:a="http://schemas.openxmlformats.org/drawingml/2006/main">
          <a:pPr>
            <a:lnSpc>
              <a:spcPct val="150000"/>
            </a:lnSpc>
          </a:pPr>
          <a:r>
            <a:rPr lang="ru-RU" sz="1200" b="1" baseline="0">
              <a:latin typeface="Times New Roman" pitchFamily="18" charset="0"/>
              <a:cs typeface="Times New Roman" pitchFamily="18" charset="0"/>
            </a:rPr>
            <a:t>10. городской округ город </a:t>
          </a:r>
        </a:p>
        <a:p xmlns:a="http://schemas.openxmlformats.org/drawingml/2006/main">
          <a:pPr>
            <a:lnSpc>
              <a:spcPct val="150000"/>
            </a:lnSpc>
          </a:pPr>
          <a:r>
            <a:rPr lang="ru-RU" sz="1200" b="1" baseline="0">
              <a:latin typeface="Times New Roman" pitchFamily="18" charset="0"/>
              <a:cs typeface="Times New Roman" pitchFamily="18" charset="0"/>
            </a:rPr>
            <a:t>Шахунья</a:t>
          </a:r>
        </a:p>
        <a:p xmlns:a="http://schemas.openxmlformats.org/drawingml/2006/main">
          <a:pPr>
            <a:lnSpc>
              <a:spcPct val="150000"/>
            </a:lnSpc>
          </a:pPr>
          <a:endParaRPr lang="ru-RU" sz="1100"/>
        </a:p>
      </cdr:txBody>
    </cdr:sp>
  </cdr:relSizeAnchor>
  <cdr:relSizeAnchor xmlns:cdr="http://schemas.openxmlformats.org/drawingml/2006/chartDrawing">
    <cdr:from>
      <cdr:x>0.00892</cdr:x>
      <cdr:y>0</cdr:y>
    </cdr:from>
    <cdr:to>
      <cdr:x>0.95508</cdr:x>
      <cdr:y>0.16667</cdr:y>
    </cdr:to>
    <cdr:sp macro="" textlink="">
      <cdr:nvSpPr>
        <cdr:cNvPr id="4" name="TextBox 3"/>
        <cdr:cNvSpPr txBox="1"/>
      </cdr:nvSpPr>
      <cdr:spPr>
        <a:xfrm xmlns:a="http://schemas.openxmlformats.org/drawingml/2006/main">
          <a:off x="82187" y="0"/>
          <a:ext cx="8712968" cy="111614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ru-RU" sz="1700" b="1" dirty="0">
              <a:solidFill>
                <a:schemeClr val="bg1"/>
              </a:solidFill>
              <a:latin typeface="Arial" pitchFamily="34" charset="0"/>
              <a:cs typeface="Arial" pitchFamily="34" charset="0"/>
            </a:rPr>
            <a:t>Какое место</a:t>
          </a:r>
          <a:r>
            <a:rPr lang="ru-RU" sz="1700" b="1" baseline="0" dirty="0">
              <a:solidFill>
                <a:schemeClr val="bg1"/>
              </a:solidFill>
              <a:latin typeface="Arial" pitchFamily="34" charset="0"/>
              <a:cs typeface="Arial" pitchFamily="34" charset="0"/>
            </a:rPr>
            <a:t> среди районов Нижегородской области</a:t>
          </a:r>
        </a:p>
        <a:p xmlns:a="http://schemas.openxmlformats.org/drawingml/2006/main">
          <a:pPr algn="ctr"/>
          <a:r>
            <a:rPr lang="ru-RU" sz="1700" b="1" baseline="0" dirty="0">
              <a:solidFill>
                <a:schemeClr val="bg1"/>
              </a:solidFill>
              <a:latin typeface="Arial" pitchFamily="34" charset="0"/>
              <a:cs typeface="Arial" pitchFamily="34" charset="0"/>
            </a:rPr>
            <a:t> занимает Тонкинский район по отдельным</a:t>
          </a:r>
        </a:p>
        <a:p xmlns:a="http://schemas.openxmlformats.org/drawingml/2006/main">
          <a:pPr algn="ctr"/>
          <a:r>
            <a:rPr lang="ru-RU" sz="1700" b="1" baseline="0" dirty="0">
              <a:solidFill>
                <a:schemeClr val="bg1"/>
              </a:solidFill>
              <a:latin typeface="Arial" pitchFamily="34" charset="0"/>
              <a:cs typeface="Arial" pitchFamily="34" charset="0"/>
            </a:rPr>
            <a:t>показателям </a:t>
          </a:r>
          <a:r>
            <a:rPr lang="ru-RU" sz="1600" b="1" baseline="0" dirty="0">
              <a:solidFill>
                <a:schemeClr val="bg1"/>
              </a:solidFill>
              <a:latin typeface="Arial" pitchFamily="34" charset="0"/>
              <a:cs typeface="Arial" pitchFamily="34" charset="0"/>
            </a:rPr>
            <a:t>бюджетов</a:t>
          </a:r>
          <a:r>
            <a:rPr lang="ru-RU" sz="1700" b="1" baseline="0" dirty="0">
              <a:solidFill>
                <a:schemeClr val="bg1"/>
              </a:solidFill>
              <a:latin typeface="Arial" pitchFamily="34" charset="0"/>
              <a:cs typeface="Arial" pitchFamily="34" charset="0"/>
            </a:rPr>
            <a:t> в 2022 году</a:t>
          </a:r>
          <a:endParaRPr lang="ru-RU" sz="1700" b="1" dirty="0">
            <a:solidFill>
              <a:schemeClr val="bg1"/>
            </a:solidFill>
            <a:latin typeface="Arial" pitchFamily="34" charset="0"/>
            <a:cs typeface="Arial"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0.78662</cdr:x>
      <cdr:y>0.19722</cdr:y>
    </cdr:from>
    <cdr:to>
      <cdr:x>1</cdr:x>
      <cdr:y>0.85694</cdr:y>
    </cdr:to>
    <cdr:sp macro="" textlink="">
      <cdr:nvSpPr>
        <cdr:cNvPr id="3" name="TextBox 1"/>
        <cdr:cNvSpPr txBox="1"/>
      </cdr:nvSpPr>
      <cdr:spPr>
        <a:xfrm xmlns:a="http://schemas.openxmlformats.org/drawingml/2006/main">
          <a:off x="7297918" y="1200704"/>
          <a:ext cx="1979628" cy="401647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nSpc>
              <a:spcPct val="150000"/>
            </a:lnSpc>
          </a:pPr>
          <a:r>
            <a:rPr lang="ru-RU" sz="1200" b="1">
              <a:latin typeface="Times New Roman" pitchFamily="18" charset="0"/>
              <a:cs typeface="Times New Roman" pitchFamily="18" charset="0"/>
            </a:rPr>
            <a:t>1. Варнавинский район</a:t>
          </a:r>
        </a:p>
        <a:p xmlns:a="http://schemas.openxmlformats.org/drawingml/2006/main">
          <a:pPr>
            <a:lnSpc>
              <a:spcPct val="150000"/>
            </a:lnSpc>
          </a:pPr>
          <a:r>
            <a:rPr lang="ru-RU" sz="1200" b="1">
              <a:latin typeface="Times New Roman" pitchFamily="18" charset="0"/>
              <a:cs typeface="Times New Roman" pitchFamily="18" charset="0"/>
            </a:rPr>
            <a:t>2. Ветлужский район</a:t>
          </a:r>
        </a:p>
        <a:p xmlns:a="http://schemas.openxmlformats.org/drawingml/2006/main">
          <a:pPr>
            <a:lnSpc>
              <a:spcPct val="150000"/>
            </a:lnSpc>
          </a:pPr>
          <a:r>
            <a:rPr lang="ru-RU" sz="1200" b="1">
              <a:latin typeface="Times New Roman" pitchFamily="18" charset="0"/>
              <a:cs typeface="Times New Roman" pitchFamily="18" charset="0"/>
            </a:rPr>
            <a:t>3. Воскресенский район</a:t>
          </a:r>
        </a:p>
        <a:p xmlns:a="http://schemas.openxmlformats.org/drawingml/2006/main">
          <a:pPr>
            <a:lnSpc>
              <a:spcPct val="150000"/>
            </a:lnSpc>
          </a:pPr>
          <a:r>
            <a:rPr lang="ru-RU" sz="1200" b="1">
              <a:latin typeface="Times New Roman" pitchFamily="18" charset="0"/>
              <a:cs typeface="Times New Roman" pitchFamily="18" charset="0"/>
            </a:rPr>
            <a:t>4. Краснобаковский район</a:t>
          </a:r>
        </a:p>
        <a:p xmlns:a="http://schemas.openxmlformats.org/drawingml/2006/main">
          <a:pPr>
            <a:lnSpc>
              <a:spcPct val="150000"/>
            </a:lnSpc>
          </a:pPr>
          <a:r>
            <a:rPr lang="ru-RU" sz="1200" b="1">
              <a:latin typeface="Times New Roman" pitchFamily="18" charset="0"/>
              <a:cs typeface="Times New Roman" pitchFamily="18" charset="0"/>
            </a:rPr>
            <a:t>5. городской округ </a:t>
          </a:r>
        </a:p>
        <a:p xmlns:a="http://schemas.openxmlformats.org/drawingml/2006/main">
          <a:pPr>
            <a:lnSpc>
              <a:spcPct val="150000"/>
            </a:lnSpc>
          </a:pPr>
          <a:r>
            <a:rPr lang="ru-RU" sz="1200" b="1">
              <a:latin typeface="Times New Roman" pitchFamily="18" charset="0"/>
              <a:cs typeface="Times New Roman" pitchFamily="18" charset="0"/>
            </a:rPr>
            <a:t>Семеновский</a:t>
          </a:r>
        </a:p>
        <a:p xmlns:a="http://schemas.openxmlformats.org/drawingml/2006/main">
          <a:pPr>
            <a:lnSpc>
              <a:spcPct val="150000"/>
            </a:lnSpc>
          </a:pPr>
          <a:r>
            <a:rPr lang="ru-RU" sz="1200" b="1">
              <a:solidFill>
                <a:schemeClr val="tx1"/>
              </a:solidFill>
              <a:latin typeface="Times New Roman" pitchFamily="18" charset="0"/>
              <a:cs typeface="Times New Roman" pitchFamily="18" charset="0"/>
            </a:rPr>
            <a:t>6.Тонкинский район</a:t>
          </a:r>
        </a:p>
        <a:p xmlns:a="http://schemas.openxmlformats.org/drawingml/2006/main">
          <a:pPr>
            <a:lnSpc>
              <a:spcPct val="150000"/>
            </a:lnSpc>
          </a:pPr>
          <a:r>
            <a:rPr lang="ru-RU" sz="1200" b="1">
              <a:latin typeface="Times New Roman" pitchFamily="18" charset="0"/>
              <a:cs typeface="Times New Roman" pitchFamily="18" charset="0"/>
            </a:rPr>
            <a:t>7. муниципальный округ </a:t>
          </a:r>
        </a:p>
        <a:p xmlns:a="http://schemas.openxmlformats.org/drawingml/2006/main">
          <a:pPr>
            <a:lnSpc>
              <a:spcPct val="150000"/>
            </a:lnSpc>
          </a:pPr>
          <a:r>
            <a:rPr lang="ru-RU" sz="1200" b="1">
              <a:latin typeface="Times New Roman" pitchFamily="18" charset="0"/>
              <a:cs typeface="Times New Roman" pitchFamily="18" charset="0"/>
            </a:rPr>
            <a:t>Тоншаевский </a:t>
          </a:r>
        </a:p>
        <a:p xmlns:a="http://schemas.openxmlformats.org/drawingml/2006/main">
          <a:pPr>
            <a:lnSpc>
              <a:spcPct val="150000"/>
            </a:lnSpc>
          </a:pPr>
          <a:r>
            <a:rPr lang="ru-RU" sz="1200" b="1">
              <a:latin typeface="Times New Roman" pitchFamily="18" charset="0"/>
              <a:cs typeface="Times New Roman" pitchFamily="18" charset="0"/>
            </a:rPr>
            <a:t>8. муниципальный округ </a:t>
          </a:r>
        </a:p>
        <a:p xmlns:a="http://schemas.openxmlformats.org/drawingml/2006/main">
          <a:pPr>
            <a:lnSpc>
              <a:spcPct val="150000"/>
            </a:lnSpc>
          </a:pPr>
          <a:r>
            <a:rPr lang="ru-RU" sz="1200" b="1">
              <a:latin typeface="Times New Roman" pitchFamily="18" charset="0"/>
              <a:cs typeface="Times New Roman" pitchFamily="18" charset="0"/>
            </a:rPr>
            <a:t>Уренский</a:t>
          </a:r>
          <a:r>
            <a:rPr lang="ru-RU" sz="1200" b="1" baseline="0">
              <a:latin typeface="Times New Roman" pitchFamily="18" charset="0"/>
              <a:cs typeface="Times New Roman" pitchFamily="18" charset="0"/>
            </a:rPr>
            <a:t> </a:t>
          </a:r>
        </a:p>
        <a:p xmlns:a="http://schemas.openxmlformats.org/drawingml/2006/main">
          <a:pPr>
            <a:lnSpc>
              <a:spcPct val="150000"/>
            </a:lnSpc>
          </a:pPr>
          <a:r>
            <a:rPr lang="ru-RU" sz="1200" b="1" baseline="0">
              <a:latin typeface="Times New Roman" pitchFamily="18" charset="0"/>
              <a:cs typeface="Times New Roman" pitchFamily="18" charset="0"/>
            </a:rPr>
            <a:t>9. Шарангский район</a:t>
          </a:r>
        </a:p>
        <a:p xmlns:a="http://schemas.openxmlformats.org/drawingml/2006/main">
          <a:pPr>
            <a:lnSpc>
              <a:spcPct val="150000"/>
            </a:lnSpc>
          </a:pPr>
          <a:r>
            <a:rPr lang="ru-RU" sz="1200" b="1" baseline="0">
              <a:latin typeface="Times New Roman" pitchFamily="18" charset="0"/>
              <a:cs typeface="Times New Roman" pitchFamily="18" charset="0"/>
            </a:rPr>
            <a:t>10. городской округ город </a:t>
          </a:r>
        </a:p>
        <a:p xmlns:a="http://schemas.openxmlformats.org/drawingml/2006/main">
          <a:pPr>
            <a:lnSpc>
              <a:spcPct val="150000"/>
            </a:lnSpc>
          </a:pPr>
          <a:r>
            <a:rPr lang="ru-RU" sz="1200" b="1" baseline="0">
              <a:latin typeface="Times New Roman" pitchFamily="18" charset="0"/>
              <a:cs typeface="Times New Roman" pitchFamily="18" charset="0"/>
            </a:rPr>
            <a:t>Шахунья</a:t>
          </a:r>
        </a:p>
        <a:p xmlns:a="http://schemas.openxmlformats.org/drawingml/2006/main">
          <a:pPr>
            <a:lnSpc>
              <a:spcPct val="150000"/>
            </a:lnSpc>
          </a:pPr>
          <a:endParaRPr lang="ru-RU" sz="1100"/>
        </a:p>
      </cdr:txBody>
    </cdr:sp>
  </cdr:relSizeAnchor>
  <cdr:relSizeAnchor xmlns:cdr="http://schemas.openxmlformats.org/drawingml/2006/chartDrawing">
    <cdr:from>
      <cdr:x>0.01518</cdr:x>
      <cdr:y>0</cdr:y>
    </cdr:from>
    <cdr:to>
      <cdr:x>0.97486</cdr:x>
      <cdr:y>0.16732</cdr:y>
    </cdr:to>
    <cdr:sp macro="" textlink="">
      <cdr:nvSpPr>
        <cdr:cNvPr id="6" name="TextBox 1"/>
        <cdr:cNvSpPr txBox="1"/>
      </cdr:nvSpPr>
      <cdr:spPr>
        <a:xfrm xmlns:a="http://schemas.openxmlformats.org/drawingml/2006/main">
          <a:off x="135579" y="0"/>
          <a:ext cx="8568952" cy="102603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700" b="1" dirty="0">
              <a:solidFill>
                <a:schemeClr val="bg1"/>
              </a:solidFill>
              <a:latin typeface="Arial" pitchFamily="34" charset="0"/>
              <a:cs typeface="Arial" pitchFamily="34" charset="0"/>
            </a:rPr>
            <a:t>Какое место</a:t>
          </a:r>
          <a:r>
            <a:rPr lang="ru-RU" sz="1700" b="1" baseline="0" dirty="0">
              <a:solidFill>
                <a:schemeClr val="bg1"/>
              </a:solidFill>
              <a:latin typeface="Arial" pitchFamily="34" charset="0"/>
              <a:cs typeface="Arial" pitchFamily="34" charset="0"/>
            </a:rPr>
            <a:t> среди районов Нижегородской области</a:t>
          </a:r>
        </a:p>
        <a:p xmlns:a="http://schemas.openxmlformats.org/drawingml/2006/main">
          <a:pPr algn="ctr"/>
          <a:r>
            <a:rPr lang="ru-RU" sz="1700" b="1" baseline="0" dirty="0">
              <a:solidFill>
                <a:schemeClr val="bg1"/>
              </a:solidFill>
              <a:latin typeface="Arial" pitchFamily="34" charset="0"/>
              <a:cs typeface="Arial" pitchFamily="34" charset="0"/>
            </a:rPr>
            <a:t> занимает Тонкинский район по отдельным</a:t>
          </a:r>
        </a:p>
        <a:p xmlns:a="http://schemas.openxmlformats.org/drawingml/2006/main">
          <a:pPr algn="ctr"/>
          <a:r>
            <a:rPr lang="ru-RU" sz="1700" b="1" baseline="0" dirty="0">
              <a:solidFill>
                <a:schemeClr val="bg1"/>
              </a:solidFill>
              <a:latin typeface="Arial" pitchFamily="34" charset="0"/>
              <a:cs typeface="Arial" pitchFamily="34" charset="0"/>
            </a:rPr>
            <a:t>показателям </a:t>
          </a:r>
          <a:r>
            <a:rPr lang="ru-RU" sz="1600" b="1" baseline="0" dirty="0">
              <a:solidFill>
                <a:schemeClr val="bg1"/>
              </a:solidFill>
              <a:latin typeface="Arial" pitchFamily="34" charset="0"/>
              <a:cs typeface="Arial" pitchFamily="34" charset="0"/>
            </a:rPr>
            <a:t>бюджетов</a:t>
          </a:r>
          <a:r>
            <a:rPr lang="ru-RU" sz="1700" b="1" baseline="0" dirty="0">
              <a:solidFill>
                <a:schemeClr val="bg1"/>
              </a:solidFill>
              <a:latin typeface="Arial" pitchFamily="34" charset="0"/>
              <a:cs typeface="Arial" pitchFamily="34" charset="0"/>
            </a:rPr>
            <a:t> в 2023 году</a:t>
          </a:r>
          <a:endParaRPr lang="ru-RU" sz="1700" b="1" dirty="0">
            <a:solidFill>
              <a:schemeClr val="bg1"/>
            </a:solidFill>
            <a:latin typeface="Arial" pitchFamily="34" charset="0"/>
            <a:cs typeface="Arial"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0.77666</cdr:x>
      <cdr:y>0.19722</cdr:y>
    </cdr:from>
    <cdr:to>
      <cdr:x>1</cdr:x>
      <cdr:y>0.85694</cdr:y>
    </cdr:to>
    <cdr:sp macro="" textlink="">
      <cdr:nvSpPr>
        <cdr:cNvPr id="2" name="TextBox 1"/>
        <cdr:cNvSpPr txBox="1"/>
      </cdr:nvSpPr>
      <cdr:spPr>
        <a:xfrm xmlns:a="http://schemas.openxmlformats.org/drawingml/2006/main">
          <a:off x="7213600" y="1202253"/>
          <a:ext cx="2074333" cy="402165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nSpc>
              <a:spcPct val="150000"/>
            </a:lnSpc>
          </a:pPr>
          <a:r>
            <a:rPr lang="ru-RU" sz="1200" b="1">
              <a:latin typeface="Times New Roman" pitchFamily="18" charset="0"/>
              <a:cs typeface="Times New Roman" pitchFamily="18" charset="0"/>
            </a:rPr>
            <a:t>1. Варнавинский район</a:t>
          </a:r>
        </a:p>
        <a:p xmlns:a="http://schemas.openxmlformats.org/drawingml/2006/main">
          <a:pPr>
            <a:lnSpc>
              <a:spcPct val="150000"/>
            </a:lnSpc>
          </a:pPr>
          <a:r>
            <a:rPr lang="ru-RU" sz="1200" b="1">
              <a:latin typeface="Times New Roman" pitchFamily="18" charset="0"/>
              <a:cs typeface="Times New Roman" pitchFamily="18" charset="0"/>
            </a:rPr>
            <a:t>2. Ветлужский район</a:t>
          </a:r>
        </a:p>
        <a:p xmlns:a="http://schemas.openxmlformats.org/drawingml/2006/main">
          <a:pPr>
            <a:lnSpc>
              <a:spcPct val="150000"/>
            </a:lnSpc>
          </a:pPr>
          <a:r>
            <a:rPr lang="ru-RU" sz="1200" b="1">
              <a:latin typeface="Times New Roman" pitchFamily="18" charset="0"/>
              <a:cs typeface="Times New Roman" pitchFamily="18" charset="0"/>
            </a:rPr>
            <a:t>3. Воскресенский район</a:t>
          </a:r>
        </a:p>
        <a:p xmlns:a="http://schemas.openxmlformats.org/drawingml/2006/main">
          <a:pPr>
            <a:lnSpc>
              <a:spcPct val="150000"/>
            </a:lnSpc>
          </a:pPr>
          <a:r>
            <a:rPr lang="ru-RU" sz="1200" b="1">
              <a:latin typeface="Times New Roman" pitchFamily="18" charset="0"/>
              <a:cs typeface="Times New Roman" pitchFamily="18" charset="0"/>
            </a:rPr>
            <a:t>4. Краснобаковский район</a:t>
          </a:r>
        </a:p>
        <a:p xmlns:a="http://schemas.openxmlformats.org/drawingml/2006/main">
          <a:pPr>
            <a:lnSpc>
              <a:spcPct val="150000"/>
            </a:lnSpc>
          </a:pPr>
          <a:r>
            <a:rPr lang="ru-RU" sz="1200" b="1">
              <a:latin typeface="Times New Roman" pitchFamily="18" charset="0"/>
              <a:cs typeface="Times New Roman" pitchFamily="18" charset="0"/>
            </a:rPr>
            <a:t>5. городской округ </a:t>
          </a:r>
        </a:p>
        <a:p xmlns:a="http://schemas.openxmlformats.org/drawingml/2006/main">
          <a:pPr>
            <a:lnSpc>
              <a:spcPct val="150000"/>
            </a:lnSpc>
          </a:pPr>
          <a:r>
            <a:rPr lang="ru-RU" sz="1200" b="1">
              <a:latin typeface="Times New Roman" pitchFamily="18" charset="0"/>
              <a:cs typeface="Times New Roman" pitchFamily="18" charset="0"/>
            </a:rPr>
            <a:t>Семеновский</a:t>
          </a:r>
        </a:p>
        <a:p xmlns:a="http://schemas.openxmlformats.org/drawingml/2006/main">
          <a:pPr>
            <a:lnSpc>
              <a:spcPct val="150000"/>
            </a:lnSpc>
          </a:pPr>
          <a:r>
            <a:rPr lang="ru-RU" sz="1200" b="1">
              <a:solidFill>
                <a:schemeClr val="tx1"/>
              </a:solidFill>
              <a:latin typeface="Times New Roman" pitchFamily="18" charset="0"/>
              <a:cs typeface="Times New Roman" pitchFamily="18" charset="0"/>
            </a:rPr>
            <a:t>6.Тонкинский район</a:t>
          </a:r>
        </a:p>
        <a:p xmlns:a="http://schemas.openxmlformats.org/drawingml/2006/main">
          <a:pPr>
            <a:lnSpc>
              <a:spcPct val="150000"/>
            </a:lnSpc>
          </a:pPr>
          <a:r>
            <a:rPr lang="ru-RU" sz="1200" b="1">
              <a:latin typeface="Times New Roman" pitchFamily="18" charset="0"/>
              <a:cs typeface="Times New Roman" pitchFamily="18" charset="0"/>
            </a:rPr>
            <a:t>7. муниципальный округ</a:t>
          </a:r>
        </a:p>
        <a:p xmlns:a="http://schemas.openxmlformats.org/drawingml/2006/main">
          <a:pPr>
            <a:lnSpc>
              <a:spcPct val="150000"/>
            </a:lnSpc>
          </a:pPr>
          <a:r>
            <a:rPr lang="ru-RU" sz="1200" b="1">
              <a:latin typeface="Times New Roman" pitchFamily="18" charset="0"/>
              <a:cs typeface="Times New Roman" pitchFamily="18" charset="0"/>
            </a:rPr>
            <a:t>Тоншаевский </a:t>
          </a:r>
        </a:p>
        <a:p xmlns:a="http://schemas.openxmlformats.org/drawingml/2006/main">
          <a:pPr>
            <a:lnSpc>
              <a:spcPct val="150000"/>
            </a:lnSpc>
          </a:pPr>
          <a:r>
            <a:rPr lang="ru-RU" sz="1200" b="1">
              <a:latin typeface="Times New Roman" pitchFamily="18" charset="0"/>
              <a:cs typeface="Times New Roman" pitchFamily="18" charset="0"/>
            </a:rPr>
            <a:t>8. муниципальный округ </a:t>
          </a:r>
        </a:p>
        <a:p xmlns:a="http://schemas.openxmlformats.org/drawingml/2006/main">
          <a:pPr>
            <a:lnSpc>
              <a:spcPct val="150000"/>
            </a:lnSpc>
          </a:pPr>
          <a:r>
            <a:rPr lang="ru-RU" sz="1200" b="1">
              <a:latin typeface="Times New Roman" pitchFamily="18" charset="0"/>
              <a:cs typeface="Times New Roman" pitchFamily="18" charset="0"/>
            </a:rPr>
            <a:t>Уренский</a:t>
          </a:r>
          <a:r>
            <a:rPr lang="ru-RU" sz="1200" b="1" baseline="0">
              <a:latin typeface="Times New Roman" pitchFamily="18" charset="0"/>
              <a:cs typeface="Times New Roman" pitchFamily="18" charset="0"/>
            </a:rPr>
            <a:t> </a:t>
          </a:r>
        </a:p>
        <a:p xmlns:a="http://schemas.openxmlformats.org/drawingml/2006/main">
          <a:pPr>
            <a:lnSpc>
              <a:spcPct val="150000"/>
            </a:lnSpc>
          </a:pPr>
          <a:r>
            <a:rPr lang="ru-RU" sz="1200" b="1" baseline="0">
              <a:latin typeface="Times New Roman" pitchFamily="18" charset="0"/>
              <a:cs typeface="Times New Roman" pitchFamily="18" charset="0"/>
            </a:rPr>
            <a:t>9. Шарангский район</a:t>
          </a:r>
        </a:p>
        <a:p xmlns:a="http://schemas.openxmlformats.org/drawingml/2006/main">
          <a:pPr>
            <a:lnSpc>
              <a:spcPct val="150000"/>
            </a:lnSpc>
          </a:pPr>
          <a:r>
            <a:rPr lang="ru-RU" sz="1200" b="1" baseline="0">
              <a:latin typeface="Times New Roman" pitchFamily="18" charset="0"/>
              <a:cs typeface="Times New Roman" pitchFamily="18" charset="0"/>
            </a:rPr>
            <a:t>10. городской округ</a:t>
          </a:r>
        </a:p>
        <a:p xmlns:a="http://schemas.openxmlformats.org/drawingml/2006/main">
          <a:pPr>
            <a:lnSpc>
              <a:spcPct val="150000"/>
            </a:lnSpc>
          </a:pPr>
          <a:r>
            <a:rPr lang="ru-RU" sz="1200" b="1" baseline="0">
              <a:latin typeface="Times New Roman" pitchFamily="18" charset="0"/>
              <a:cs typeface="Times New Roman" pitchFamily="18" charset="0"/>
            </a:rPr>
            <a:t>город Шахунья</a:t>
          </a:r>
        </a:p>
        <a:p xmlns:a="http://schemas.openxmlformats.org/drawingml/2006/main">
          <a:pPr>
            <a:lnSpc>
              <a:spcPct val="150000"/>
            </a:lnSpc>
          </a:pPr>
          <a:endParaRPr lang="ru-RU" sz="1100"/>
        </a:p>
      </cdr:txBody>
    </cdr:sp>
  </cdr:relSizeAnchor>
  <cdr:relSizeAnchor xmlns:cdr="http://schemas.openxmlformats.org/drawingml/2006/chartDrawing">
    <cdr:from>
      <cdr:x>0.00797</cdr:x>
      <cdr:y>0.01111</cdr:y>
    </cdr:from>
    <cdr:to>
      <cdr:x>0.89248</cdr:x>
      <cdr:y>0.17778</cdr:y>
    </cdr:to>
    <cdr:sp macro="" textlink="">
      <cdr:nvSpPr>
        <cdr:cNvPr id="4" name="TextBox 3"/>
        <cdr:cNvSpPr txBox="1"/>
      </cdr:nvSpPr>
      <cdr:spPr>
        <a:xfrm xmlns:a="http://schemas.openxmlformats.org/drawingml/2006/main">
          <a:off x="72010" y="69819"/>
          <a:ext cx="7992888" cy="104740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ru-RU" sz="1500" b="1" dirty="0">
              <a:solidFill>
                <a:schemeClr val="bg1"/>
              </a:solidFill>
              <a:latin typeface="Arial" pitchFamily="34" charset="0"/>
              <a:cs typeface="Arial" pitchFamily="34" charset="0"/>
            </a:rPr>
            <a:t>Какое место</a:t>
          </a:r>
          <a:r>
            <a:rPr lang="ru-RU" sz="1500" b="1" baseline="0" dirty="0">
              <a:solidFill>
                <a:schemeClr val="bg1"/>
              </a:solidFill>
              <a:latin typeface="Arial" pitchFamily="34" charset="0"/>
              <a:cs typeface="Arial" pitchFamily="34" charset="0"/>
            </a:rPr>
            <a:t> среди районов Нижегородской области</a:t>
          </a:r>
        </a:p>
        <a:p xmlns:a="http://schemas.openxmlformats.org/drawingml/2006/main">
          <a:pPr algn="ctr"/>
          <a:r>
            <a:rPr lang="ru-RU" sz="1500" b="1" baseline="0" dirty="0">
              <a:solidFill>
                <a:schemeClr val="bg1"/>
              </a:solidFill>
              <a:latin typeface="Arial" pitchFamily="34" charset="0"/>
              <a:cs typeface="Arial" pitchFamily="34" charset="0"/>
            </a:rPr>
            <a:t> занимает Тонкинский район по отдельным</a:t>
          </a:r>
        </a:p>
        <a:p xmlns:a="http://schemas.openxmlformats.org/drawingml/2006/main">
          <a:pPr algn="ctr"/>
          <a:r>
            <a:rPr lang="ru-RU" sz="1500" b="1" baseline="0" dirty="0">
              <a:solidFill>
                <a:schemeClr val="bg1"/>
              </a:solidFill>
              <a:latin typeface="Arial" pitchFamily="34" charset="0"/>
              <a:cs typeface="Arial" pitchFamily="34" charset="0"/>
            </a:rPr>
            <a:t>показателям бюджетов в 2024 году</a:t>
          </a:r>
          <a:endParaRPr lang="ru-RU" sz="1500" b="1" dirty="0">
            <a:solidFill>
              <a:schemeClr val="bg1"/>
            </a:solidFill>
            <a:latin typeface="Arial" pitchFamily="34" charset="0"/>
            <a:cs typeface="Arial" pitchFamily="34" charset="0"/>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0.77666</cdr:x>
      <cdr:y>0.19722</cdr:y>
    </cdr:from>
    <cdr:to>
      <cdr:x>1</cdr:x>
      <cdr:y>0.85694</cdr:y>
    </cdr:to>
    <cdr:sp macro="" textlink="">
      <cdr:nvSpPr>
        <cdr:cNvPr id="2" name="TextBox 1"/>
        <cdr:cNvSpPr txBox="1"/>
      </cdr:nvSpPr>
      <cdr:spPr>
        <a:xfrm xmlns:a="http://schemas.openxmlformats.org/drawingml/2006/main">
          <a:off x="7213600" y="1202253"/>
          <a:ext cx="2074333" cy="402165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nSpc>
              <a:spcPct val="150000"/>
            </a:lnSpc>
          </a:pPr>
          <a:r>
            <a:rPr lang="ru-RU" sz="1200" b="1">
              <a:latin typeface="Times New Roman" pitchFamily="18" charset="0"/>
              <a:cs typeface="Times New Roman" pitchFamily="18" charset="0"/>
            </a:rPr>
            <a:t>1. Варнавинский район</a:t>
          </a:r>
        </a:p>
        <a:p xmlns:a="http://schemas.openxmlformats.org/drawingml/2006/main">
          <a:pPr>
            <a:lnSpc>
              <a:spcPct val="150000"/>
            </a:lnSpc>
          </a:pPr>
          <a:r>
            <a:rPr lang="ru-RU" sz="1200" b="1">
              <a:latin typeface="Times New Roman" pitchFamily="18" charset="0"/>
              <a:cs typeface="Times New Roman" pitchFamily="18" charset="0"/>
            </a:rPr>
            <a:t>2. Ветлужский район</a:t>
          </a:r>
        </a:p>
        <a:p xmlns:a="http://schemas.openxmlformats.org/drawingml/2006/main">
          <a:pPr>
            <a:lnSpc>
              <a:spcPct val="150000"/>
            </a:lnSpc>
          </a:pPr>
          <a:r>
            <a:rPr lang="ru-RU" sz="1200" b="1">
              <a:latin typeface="Times New Roman" pitchFamily="18" charset="0"/>
              <a:cs typeface="Times New Roman" pitchFamily="18" charset="0"/>
            </a:rPr>
            <a:t>3. Воскресенский район</a:t>
          </a:r>
        </a:p>
        <a:p xmlns:a="http://schemas.openxmlformats.org/drawingml/2006/main">
          <a:pPr>
            <a:lnSpc>
              <a:spcPct val="150000"/>
            </a:lnSpc>
          </a:pPr>
          <a:r>
            <a:rPr lang="ru-RU" sz="1200" b="1">
              <a:latin typeface="Times New Roman" pitchFamily="18" charset="0"/>
              <a:cs typeface="Times New Roman" pitchFamily="18" charset="0"/>
            </a:rPr>
            <a:t>4. Краснобаковский район</a:t>
          </a:r>
        </a:p>
        <a:p xmlns:a="http://schemas.openxmlformats.org/drawingml/2006/main">
          <a:pPr>
            <a:lnSpc>
              <a:spcPct val="150000"/>
            </a:lnSpc>
          </a:pPr>
          <a:r>
            <a:rPr lang="ru-RU" sz="1200" b="1">
              <a:latin typeface="Times New Roman" pitchFamily="18" charset="0"/>
              <a:cs typeface="Times New Roman" pitchFamily="18" charset="0"/>
            </a:rPr>
            <a:t>5. городской округ </a:t>
          </a:r>
        </a:p>
        <a:p xmlns:a="http://schemas.openxmlformats.org/drawingml/2006/main">
          <a:pPr>
            <a:lnSpc>
              <a:spcPct val="150000"/>
            </a:lnSpc>
          </a:pPr>
          <a:r>
            <a:rPr lang="ru-RU" sz="1200" b="1">
              <a:latin typeface="Times New Roman" pitchFamily="18" charset="0"/>
              <a:cs typeface="Times New Roman" pitchFamily="18" charset="0"/>
            </a:rPr>
            <a:t>Семеновский</a:t>
          </a:r>
        </a:p>
        <a:p xmlns:a="http://schemas.openxmlformats.org/drawingml/2006/main">
          <a:pPr>
            <a:lnSpc>
              <a:spcPct val="150000"/>
            </a:lnSpc>
          </a:pPr>
          <a:r>
            <a:rPr lang="ru-RU" sz="1200" b="1">
              <a:solidFill>
                <a:schemeClr val="tx1"/>
              </a:solidFill>
              <a:latin typeface="Times New Roman" pitchFamily="18" charset="0"/>
              <a:cs typeface="Times New Roman" pitchFamily="18" charset="0"/>
            </a:rPr>
            <a:t>6.Тонкинский район</a:t>
          </a:r>
        </a:p>
        <a:p xmlns:a="http://schemas.openxmlformats.org/drawingml/2006/main">
          <a:pPr>
            <a:lnSpc>
              <a:spcPct val="150000"/>
            </a:lnSpc>
          </a:pPr>
          <a:r>
            <a:rPr lang="ru-RU" sz="1200" b="1">
              <a:latin typeface="Times New Roman" pitchFamily="18" charset="0"/>
              <a:cs typeface="Times New Roman" pitchFamily="18" charset="0"/>
            </a:rPr>
            <a:t>7. муниципальный округ</a:t>
          </a:r>
        </a:p>
        <a:p xmlns:a="http://schemas.openxmlformats.org/drawingml/2006/main">
          <a:pPr>
            <a:lnSpc>
              <a:spcPct val="150000"/>
            </a:lnSpc>
          </a:pPr>
          <a:r>
            <a:rPr lang="ru-RU" sz="1200" b="1">
              <a:latin typeface="Times New Roman" pitchFamily="18" charset="0"/>
              <a:cs typeface="Times New Roman" pitchFamily="18" charset="0"/>
            </a:rPr>
            <a:t>Тоншаевский </a:t>
          </a:r>
        </a:p>
        <a:p xmlns:a="http://schemas.openxmlformats.org/drawingml/2006/main">
          <a:pPr>
            <a:lnSpc>
              <a:spcPct val="150000"/>
            </a:lnSpc>
          </a:pPr>
          <a:r>
            <a:rPr lang="ru-RU" sz="1200" b="1">
              <a:latin typeface="Times New Roman" pitchFamily="18" charset="0"/>
              <a:cs typeface="Times New Roman" pitchFamily="18" charset="0"/>
            </a:rPr>
            <a:t>8. муниципальный округ </a:t>
          </a:r>
        </a:p>
        <a:p xmlns:a="http://schemas.openxmlformats.org/drawingml/2006/main">
          <a:pPr>
            <a:lnSpc>
              <a:spcPct val="150000"/>
            </a:lnSpc>
          </a:pPr>
          <a:r>
            <a:rPr lang="ru-RU" sz="1200" b="1">
              <a:latin typeface="Times New Roman" pitchFamily="18" charset="0"/>
              <a:cs typeface="Times New Roman" pitchFamily="18" charset="0"/>
            </a:rPr>
            <a:t>Уренский</a:t>
          </a:r>
          <a:r>
            <a:rPr lang="ru-RU" sz="1200" b="1" baseline="0">
              <a:latin typeface="Times New Roman" pitchFamily="18" charset="0"/>
              <a:cs typeface="Times New Roman" pitchFamily="18" charset="0"/>
            </a:rPr>
            <a:t> </a:t>
          </a:r>
        </a:p>
        <a:p xmlns:a="http://schemas.openxmlformats.org/drawingml/2006/main">
          <a:pPr>
            <a:lnSpc>
              <a:spcPct val="150000"/>
            </a:lnSpc>
          </a:pPr>
          <a:r>
            <a:rPr lang="ru-RU" sz="1200" b="1" baseline="0">
              <a:latin typeface="Times New Roman" pitchFamily="18" charset="0"/>
              <a:cs typeface="Times New Roman" pitchFamily="18" charset="0"/>
            </a:rPr>
            <a:t>9. Шарангский район</a:t>
          </a:r>
        </a:p>
        <a:p xmlns:a="http://schemas.openxmlformats.org/drawingml/2006/main">
          <a:pPr>
            <a:lnSpc>
              <a:spcPct val="150000"/>
            </a:lnSpc>
          </a:pPr>
          <a:r>
            <a:rPr lang="ru-RU" sz="1200" b="1" baseline="0">
              <a:latin typeface="Times New Roman" pitchFamily="18" charset="0"/>
              <a:cs typeface="Times New Roman" pitchFamily="18" charset="0"/>
            </a:rPr>
            <a:t>10. городской округ город</a:t>
          </a:r>
        </a:p>
        <a:p xmlns:a="http://schemas.openxmlformats.org/drawingml/2006/main">
          <a:pPr>
            <a:lnSpc>
              <a:spcPct val="150000"/>
            </a:lnSpc>
          </a:pPr>
          <a:r>
            <a:rPr lang="ru-RU" sz="1200" b="1" baseline="0">
              <a:latin typeface="Times New Roman" pitchFamily="18" charset="0"/>
              <a:cs typeface="Times New Roman" pitchFamily="18" charset="0"/>
            </a:rPr>
            <a:t> Шахунья</a:t>
          </a:r>
        </a:p>
        <a:p xmlns:a="http://schemas.openxmlformats.org/drawingml/2006/main">
          <a:pPr>
            <a:lnSpc>
              <a:spcPct val="150000"/>
            </a:lnSpc>
          </a:pPr>
          <a:endParaRPr lang="ru-RU" sz="1100"/>
        </a:p>
      </cdr:txBody>
    </cdr:sp>
  </cdr:relSizeAnchor>
  <cdr:relSizeAnchor xmlns:cdr="http://schemas.openxmlformats.org/drawingml/2006/chartDrawing">
    <cdr:from>
      <cdr:x>0.04032</cdr:x>
      <cdr:y>0.01111</cdr:y>
    </cdr:from>
    <cdr:to>
      <cdr:x>0.83871</cdr:x>
      <cdr:y>0.17778</cdr:y>
    </cdr:to>
    <cdr:sp macro="" textlink="">
      <cdr:nvSpPr>
        <cdr:cNvPr id="4" name="TextBox 3"/>
        <cdr:cNvSpPr txBox="1"/>
      </cdr:nvSpPr>
      <cdr:spPr>
        <a:xfrm xmlns:a="http://schemas.openxmlformats.org/drawingml/2006/main">
          <a:off x="360041" y="70619"/>
          <a:ext cx="7128792" cy="105940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ru-RU" sz="1700" b="1" dirty="0">
              <a:solidFill>
                <a:schemeClr val="bg1"/>
              </a:solidFill>
              <a:latin typeface="Arial" pitchFamily="34" charset="0"/>
              <a:cs typeface="Arial" pitchFamily="34" charset="0"/>
            </a:rPr>
            <a:t>Какое место</a:t>
          </a:r>
          <a:r>
            <a:rPr lang="ru-RU" sz="1700" b="1" baseline="0" dirty="0">
              <a:solidFill>
                <a:schemeClr val="bg1"/>
              </a:solidFill>
              <a:latin typeface="Arial" pitchFamily="34" charset="0"/>
              <a:cs typeface="Arial" pitchFamily="34" charset="0"/>
            </a:rPr>
            <a:t> среди районов Нижегородской области</a:t>
          </a:r>
        </a:p>
        <a:p xmlns:a="http://schemas.openxmlformats.org/drawingml/2006/main">
          <a:pPr algn="ctr"/>
          <a:r>
            <a:rPr lang="ru-RU" sz="1700" b="1" baseline="0" dirty="0">
              <a:solidFill>
                <a:schemeClr val="bg1"/>
              </a:solidFill>
              <a:latin typeface="Arial" pitchFamily="34" charset="0"/>
              <a:cs typeface="Arial" pitchFamily="34" charset="0"/>
            </a:rPr>
            <a:t> занимает Тонкинский район по отдельным</a:t>
          </a:r>
        </a:p>
        <a:p xmlns:a="http://schemas.openxmlformats.org/drawingml/2006/main">
          <a:pPr algn="ctr"/>
          <a:r>
            <a:rPr lang="ru-RU" sz="1700" b="1" baseline="0" dirty="0">
              <a:solidFill>
                <a:schemeClr val="bg1"/>
              </a:solidFill>
              <a:latin typeface="Arial" pitchFamily="34" charset="0"/>
              <a:cs typeface="Arial" pitchFamily="34" charset="0"/>
            </a:rPr>
            <a:t>показателям </a:t>
          </a:r>
          <a:r>
            <a:rPr lang="ru-RU" sz="1600" b="1" baseline="0" dirty="0">
              <a:solidFill>
                <a:schemeClr val="bg1"/>
              </a:solidFill>
              <a:latin typeface="Arial" pitchFamily="34" charset="0"/>
              <a:cs typeface="Arial" pitchFamily="34" charset="0"/>
            </a:rPr>
            <a:t>бюджетов</a:t>
          </a:r>
          <a:r>
            <a:rPr lang="ru-RU" sz="1700" b="1" baseline="0" dirty="0">
              <a:solidFill>
                <a:schemeClr val="bg1"/>
              </a:solidFill>
              <a:latin typeface="Arial" pitchFamily="34" charset="0"/>
              <a:cs typeface="Arial" pitchFamily="34" charset="0"/>
            </a:rPr>
            <a:t> в 2022 году</a:t>
          </a:r>
          <a:endParaRPr lang="ru-RU" sz="1700" b="1" dirty="0">
            <a:solidFill>
              <a:schemeClr val="bg1"/>
            </a:solidFill>
            <a:latin typeface="Arial" pitchFamily="34" charset="0"/>
            <a:cs typeface="Arial" pitchFamily="34"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0.77666</cdr:x>
      <cdr:y>0.19722</cdr:y>
    </cdr:from>
    <cdr:to>
      <cdr:x>1</cdr:x>
      <cdr:y>0.85694</cdr:y>
    </cdr:to>
    <cdr:sp macro="" textlink="">
      <cdr:nvSpPr>
        <cdr:cNvPr id="2" name="TextBox 1"/>
        <cdr:cNvSpPr txBox="1"/>
      </cdr:nvSpPr>
      <cdr:spPr>
        <a:xfrm xmlns:a="http://schemas.openxmlformats.org/drawingml/2006/main">
          <a:off x="7213600" y="1202253"/>
          <a:ext cx="2074333" cy="402165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nSpc>
              <a:spcPct val="150000"/>
            </a:lnSpc>
          </a:pPr>
          <a:r>
            <a:rPr lang="ru-RU" sz="1200" b="1">
              <a:latin typeface="Times New Roman" pitchFamily="18" charset="0"/>
              <a:cs typeface="Times New Roman" pitchFamily="18" charset="0"/>
            </a:rPr>
            <a:t>1. Варнавинский район</a:t>
          </a:r>
        </a:p>
        <a:p xmlns:a="http://schemas.openxmlformats.org/drawingml/2006/main">
          <a:pPr>
            <a:lnSpc>
              <a:spcPct val="150000"/>
            </a:lnSpc>
          </a:pPr>
          <a:r>
            <a:rPr lang="ru-RU" sz="1200" b="1">
              <a:latin typeface="Times New Roman" pitchFamily="18" charset="0"/>
              <a:cs typeface="Times New Roman" pitchFamily="18" charset="0"/>
            </a:rPr>
            <a:t>2. Ветлужский район</a:t>
          </a:r>
        </a:p>
        <a:p xmlns:a="http://schemas.openxmlformats.org/drawingml/2006/main">
          <a:pPr>
            <a:lnSpc>
              <a:spcPct val="150000"/>
            </a:lnSpc>
          </a:pPr>
          <a:r>
            <a:rPr lang="ru-RU" sz="1200" b="1">
              <a:latin typeface="Times New Roman" pitchFamily="18" charset="0"/>
              <a:cs typeface="Times New Roman" pitchFamily="18" charset="0"/>
            </a:rPr>
            <a:t>3. Воскресенский район</a:t>
          </a:r>
        </a:p>
        <a:p xmlns:a="http://schemas.openxmlformats.org/drawingml/2006/main">
          <a:pPr>
            <a:lnSpc>
              <a:spcPct val="150000"/>
            </a:lnSpc>
          </a:pPr>
          <a:r>
            <a:rPr lang="ru-RU" sz="1200" b="1">
              <a:latin typeface="Times New Roman" pitchFamily="18" charset="0"/>
              <a:cs typeface="Times New Roman" pitchFamily="18" charset="0"/>
            </a:rPr>
            <a:t>4. Краснобаковский район</a:t>
          </a:r>
        </a:p>
        <a:p xmlns:a="http://schemas.openxmlformats.org/drawingml/2006/main">
          <a:pPr>
            <a:lnSpc>
              <a:spcPct val="150000"/>
            </a:lnSpc>
          </a:pPr>
          <a:r>
            <a:rPr lang="ru-RU" sz="1200" b="1">
              <a:latin typeface="Times New Roman" pitchFamily="18" charset="0"/>
              <a:cs typeface="Times New Roman" pitchFamily="18" charset="0"/>
            </a:rPr>
            <a:t>5. городской округ </a:t>
          </a:r>
        </a:p>
        <a:p xmlns:a="http://schemas.openxmlformats.org/drawingml/2006/main">
          <a:pPr>
            <a:lnSpc>
              <a:spcPct val="150000"/>
            </a:lnSpc>
          </a:pPr>
          <a:r>
            <a:rPr lang="ru-RU" sz="1200" b="1">
              <a:latin typeface="Times New Roman" pitchFamily="18" charset="0"/>
              <a:cs typeface="Times New Roman" pitchFamily="18" charset="0"/>
            </a:rPr>
            <a:t>Семеновский</a:t>
          </a:r>
        </a:p>
        <a:p xmlns:a="http://schemas.openxmlformats.org/drawingml/2006/main">
          <a:pPr>
            <a:lnSpc>
              <a:spcPct val="150000"/>
            </a:lnSpc>
          </a:pPr>
          <a:r>
            <a:rPr lang="ru-RU" sz="1200" b="1">
              <a:solidFill>
                <a:schemeClr val="tx1"/>
              </a:solidFill>
              <a:latin typeface="Times New Roman" pitchFamily="18" charset="0"/>
              <a:cs typeface="Times New Roman" pitchFamily="18" charset="0"/>
            </a:rPr>
            <a:t>6.Тонкинский район</a:t>
          </a:r>
        </a:p>
        <a:p xmlns:a="http://schemas.openxmlformats.org/drawingml/2006/main">
          <a:pPr>
            <a:lnSpc>
              <a:spcPct val="150000"/>
            </a:lnSpc>
          </a:pPr>
          <a:r>
            <a:rPr lang="ru-RU" sz="1200" b="1">
              <a:latin typeface="Times New Roman" pitchFamily="18" charset="0"/>
              <a:cs typeface="Times New Roman" pitchFamily="18" charset="0"/>
            </a:rPr>
            <a:t>7. муниципальный округ</a:t>
          </a:r>
        </a:p>
        <a:p xmlns:a="http://schemas.openxmlformats.org/drawingml/2006/main">
          <a:pPr>
            <a:lnSpc>
              <a:spcPct val="150000"/>
            </a:lnSpc>
          </a:pPr>
          <a:r>
            <a:rPr lang="ru-RU" sz="1200" b="1">
              <a:latin typeface="Times New Roman" pitchFamily="18" charset="0"/>
              <a:cs typeface="Times New Roman" pitchFamily="18" charset="0"/>
            </a:rPr>
            <a:t>Тоншаевский </a:t>
          </a:r>
        </a:p>
        <a:p xmlns:a="http://schemas.openxmlformats.org/drawingml/2006/main">
          <a:pPr>
            <a:lnSpc>
              <a:spcPct val="150000"/>
            </a:lnSpc>
          </a:pPr>
          <a:r>
            <a:rPr lang="ru-RU" sz="1200" b="1">
              <a:latin typeface="Times New Roman" pitchFamily="18" charset="0"/>
              <a:cs typeface="Times New Roman" pitchFamily="18" charset="0"/>
            </a:rPr>
            <a:t>8. муниципальный округ </a:t>
          </a:r>
        </a:p>
        <a:p xmlns:a="http://schemas.openxmlformats.org/drawingml/2006/main">
          <a:pPr>
            <a:lnSpc>
              <a:spcPct val="150000"/>
            </a:lnSpc>
          </a:pPr>
          <a:r>
            <a:rPr lang="ru-RU" sz="1200" b="1">
              <a:latin typeface="Times New Roman" pitchFamily="18" charset="0"/>
              <a:cs typeface="Times New Roman" pitchFamily="18" charset="0"/>
            </a:rPr>
            <a:t>Уренский</a:t>
          </a:r>
          <a:r>
            <a:rPr lang="ru-RU" sz="1200" b="1" baseline="0">
              <a:latin typeface="Times New Roman" pitchFamily="18" charset="0"/>
              <a:cs typeface="Times New Roman" pitchFamily="18" charset="0"/>
            </a:rPr>
            <a:t> </a:t>
          </a:r>
        </a:p>
        <a:p xmlns:a="http://schemas.openxmlformats.org/drawingml/2006/main">
          <a:pPr>
            <a:lnSpc>
              <a:spcPct val="150000"/>
            </a:lnSpc>
          </a:pPr>
          <a:r>
            <a:rPr lang="ru-RU" sz="1200" b="1" baseline="0">
              <a:latin typeface="Times New Roman" pitchFamily="18" charset="0"/>
              <a:cs typeface="Times New Roman" pitchFamily="18" charset="0"/>
            </a:rPr>
            <a:t>9. Шарангский район</a:t>
          </a:r>
        </a:p>
        <a:p xmlns:a="http://schemas.openxmlformats.org/drawingml/2006/main">
          <a:pPr>
            <a:lnSpc>
              <a:spcPct val="150000"/>
            </a:lnSpc>
          </a:pPr>
          <a:r>
            <a:rPr lang="ru-RU" sz="1200" b="1" baseline="0">
              <a:latin typeface="Times New Roman" pitchFamily="18" charset="0"/>
              <a:cs typeface="Times New Roman" pitchFamily="18" charset="0"/>
            </a:rPr>
            <a:t>10. городской округ</a:t>
          </a:r>
        </a:p>
        <a:p xmlns:a="http://schemas.openxmlformats.org/drawingml/2006/main">
          <a:pPr>
            <a:lnSpc>
              <a:spcPct val="150000"/>
            </a:lnSpc>
          </a:pPr>
          <a:r>
            <a:rPr lang="ru-RU" sz="1200" b="1" baseline="0">
              <a:latin typeface="Times New Roman" pitchFamily="18" charset="0"/>
              <a:cs typeface="Times New Roman" pitchFamily="18" charset="0"/>
            </a:rPr>
            <a:t>город Шахунья</a:t>
          </a:r>
        </a:p>
        <a:p xmlns:a="http://schemas.openxmlformats.org/drawingml/2006/main">
          <a:pPr>
            <a:lnSpc>
              <a:spcPct val="150000"/>
            </a:lnSpc>
          </a:pPr>
          <a:endParaRPr lang="ru-RU" sz="1100"/>
        </a:p>
      </cdr:txBody>
    </cdr:sp>
  </cdr:relSizeAnchor>
  <cdr:relSizeAnchor xmlns:cdr="http://schemas.openxmlformats.org/drawingml/2006/chartDrawing">
    <cdr:from>
      <cdr:x>0.112</cdr:x>
      <cdr:y>0.01111</cdr:y>
    </cdr:from>
    <cdr:to>
      <cdr:x>0.888</cdr:x>
      <cdr:y>0.17778</cdr:y>
    </cdr:to>
    <cdr:sp macro="" textlink="">
      <cdr:nvSpPr>
        <cdr:cNvPr id="4" name="TextBox 3"/>
        <cdr:cNvSpPr txBox="1"/>
      </cdr:nvSpPr>
      <cdr:spPr>
        <a:xfrm xmlns:a="http://schemas.openxmlformats.org/drawingml/2006/main">
          <a:off x="1008113" y="69601"/>
          <a:ext cx="6984776" cy="104413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ru-RU" sz="1700" b="1" dirty="0">
              <a:solidFill>
                <a:schemeClr val="bg1"/>
              </a:solidFill>
              <a:latin typeface="Arial" pitchFamily="34" charset="0"/>
              <a:cs typeface="Arial" pitchFamily="34" charset="0"/>
            </a:rPr>
            <a:t>Какое место</a:t>
          </a:r>
          <a:r>
            <a:rPr lang="ru-RU" sz="1700" b="1" baseline="0" dirty="0">
              <a:solidFill>
                <a:schemeClr val="bg1"/>
              </a:solidFill>
              <a:latin typeface="Arial" pitchFamily="34" charset="0"/>
              <a:cs typeface="Arial" pitchFamily="34" charset="0"/>
            </a:rPr>
            <a:t> среди районов Нижегородской области</a:t>
          </a:r>
        </a:p>
        <a:p xmlns:a="http://schemas.openxmlformats.org/drawingml/2006/main">
          <a:pPr algn="ctr"/>
          <a:r>
            <a:rPr lang="ru-RU" sz="1700" b="1" baseline="0" dirty="0">
              <a:solidFill>
                <a:schemeClr val="bg1"/>
              </a:solidFill>
              <a:latin typeface="Arial" pitchFamily="34" charset="0"/>
              <a:cs typeface="Arial" pitchFamily="34" charset="0"/>
            </a:rPr>
            <a:t> занимает Тонкинский район по отдельным</a:t>
          </a:r>
        </a:p>
        <a:p xmlns:a="http://schemas.openxmlformats.org/drawingml/2006/main">
          <a:pPr algn="ctr"/>
          <a:r>
            <a:rPr lang="ru-RU" sz="1700" b="1" baseline="0" dirty="0">
              <a:solidFill>
                <a:schemeClr val="bg1"/>
              </a:solidFill>
              <a:latin typeface="Arial" pitchFamily="34" charset="0"/>
              <a:cs typeface="Arial" pitchFamily="34" charset="0"/>
            </a:rPr>
            <a:t>показателям </a:t>
          </a:r>
          <a:r>
            <a:rPr lang="ru-RU" sz="1600" b="1" baseline="0" dirty="0">
              <a:solidFill>
                <a:schemeClr val="bg1"/>
              </a:solidFill>
              <a:latin typeface="Arial" pitchFamily="34" charset="0"/>
              <a:cs typeface="Arial" pitchFamily="34" charset="0"/>
            </a:rPr>
            <a:t>бюджетов</a:t>
          </a:r>
          <a:r>
            <a:rPr lang="ru-RU" sz="1700" b="1" baseline="0" dirty="0">
              <a:solidFill>
                <a:schemeClr val="bg1"/>
              </a:solidFill>
              <a:latin typeface="Arial" pitchFamily="34" charset="0"/>
              <a:cs typeface="Arial" pitchFamily="34" charset="0"/>
            </a:rPr>
            <a:t> в 2023 году</a:t>
          </a:r>
          <a:endParaRPr lang="ru-RU" sz="1700" b="1" dirty="0">
            <a:solidFill>
              <a:schemeClr val="bg1"/>
            </a:solidFill>
            <a:latin typeface="Arial" pitchFamily="34" charset="0"/>
            <a:cs typeface="Arial" pitchFamily="34"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0.77666</cdr:x>
      <cdr:y>0.19722</cdr:y>
    </cdr:from>
    <cdr:to>
      <cdr:x>1</cdr:x>
      <cdr:y>0.85694</cdr:y>
    </cdr:to>
    <cdr:sp macro="" textlink="">
      <cdr:nvSpPr>
        <cdr:cNvPr id="2" name="TextBox 1"/>
        <cdr:cNvSpPr txBox="1"/>
      </cdr:nvSpPr>
      <cdr:spPr>
        <a:xfrm xmlns:a="http://schemas.openxmlformats.org/drawingml/2006/main">
          <a:off x="7213600" y="1202253"/>
          <a:ext cx="2074333" cy="402165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nSpc>
              <a:spcPct val="150000"/>
            </a:lnSpc>
          </a:pPr>
          <a:r>
            <a:rPr lang="ru-RU" sz="1200" b="1">
              <a:latin typeface="Times New Roman" pitchFamily="18" charset="0"/>
              <a:cs typeface="Times New Roman" pitchFamily="18" charset="0"/>
            </a:rPr>
            <a:t>1. Варнавинский район</a:t>
          </a:r>
        </a:p>
        <a:p xmlns:a="http://schemas.openxmlformats.org/drawingml/2006/main">
          <a:pPr>
            <a:lnSpc>
              <a:spcPct val="150000"/>
            </a:lnSpc>
          </a:pPr>
          <a:r>
            <a:rPr lang="ru-RU" sz="1200" b="1">
              <a:latin typeface="Times New Roman" pitchFamily="18" charset="0"/>
              <a:cs typeface="Times New Roman" pitchFamily="18" charset="0"/>
            </a:rPr>
            <a:t>2. Ветлужский район</a:t>
          </a:r>
        </a:p>
        <a:p xmlns:a="http://schemas.openxmlformats.org/drawingml/2006/main">
          <a:pPr>
            <a:lnSpc>
              <a:spcPct val="150000"/>
            </a:lnSpc>
          </a:pPr>
          <a:r>
            <a:rPr lang="ru-RU" sz="1200" b="1">
              <a:latin typeface="Times New Roman" pitchFamily="18" charset="0"/>
              <a:cs typeface="Times New Roman" pitchFamily="18" charset="0"/>
            </a:rPr>
            <a:t>3. Воскресенский район</a:t>
          </a:r>
        </a:p>
        <a:p xmlns:a="http://schemas.openxmlformats.org/drawingml/2006/main">
          <a:pPr>
            <a:lnSpc>
              <a:spcPct val="150000"/>
            </a:lnSpc>
          </a:pPr>
          <a:r>
            <a:rPr lang="ru-RU" sz="1200" b="1">
              <a:latin typeface="Times New Roman" pitchFamily="18" charset="0"/>
              <a:cs typeface="Times New Roman" pitchFamily="18" charset="0"/>
            </a:rPr>
            <a:t>4. Краснобаковский район</a:t>
          </a:r>
        </a:p>
        <a:p xmlns:a="http://schemas.openxmlformats.org/drawingml/2006/main">
          <a:pPr>
            <a:lnSpc>
              <a:spcPct val="150000"/>
            </a:lnSpc>
          </a:pPr>
          <a:r>
            <a:rPr lang="ru-RU" sz="1200" b="1">
              <a:latin typeface="Times New Roman" pitchFamily="18" charset="0"/>
              <a:cs typeface="Times New Roman" pitchFamily="18" charset="0"/>
            </a:rPr>
            <a:t>5. городской округ </a:t>
          </a:r>
        </a:p>
        <a:p xmlns:a="http://schemas.openxmlformats.org/drawingml/2006/main">
          <a:pPr>
            <a:lnSpc>
              <a:spcPct val="150000"/>
            </a:lnSpc>
          </a:pPr>
          <a:r>
            <a:rPr lang="ru-RU" sz="1200" b="1">
              <a:latin typeface="Times New Roman" pitchFamily="18" charset="0"/>
              <a:cs typeface="Times New Roman" pitchFamily="18" charset="0"/>
            </a:rPr>
            <a:t>Семеновский</a:t>
          </a:r>
        </a:p>
        <a:p xmlns:a="http://schemas.openxmlformats.org/drawingml/2006/main">
          <a:pPr>
            <a:lnSpc>
              <a:spcPct val="150000"/>
            </a:lnSpc>
          </a:pPr>
          <a:r>
            <a:rPr lang="ru-RU" sz="1200" b="1">
              <a:solidFill>
                <a:schemeClr val="tx1"/>
              </a:solidFill>
              <a:latin typeface="Times New Roman" pitchFamily="18" charset="0"/>
              <a:cs typeface="Times New Roman" pitchFamily="18" charset="0"/>
            </a:rPr>
            <a:t>6.Тонкинский район</a:t>
          </a:r>
        </a:p>
        <a:p xmlns:a="http://schemas.openxmlformats.org/drawingml/2006/main">
          <a:pPr>
            <a:lnSpc>
              <a:spcPct val="150000"/>
            </a:lnSpc>
          </a:pPr>
          <a:r>
            <a:rPr lang="ru-RU" sz="1200" b="1">
              <a:latin typeface="Times New Roman" pitchFamily="18" charset="0"/>
              <a:cs typeface="Times New Roman" pitchFamily="18" charset="0"/>
            </a:rPr>
            <a:t>7. муниципальный округ </a:t>
          </a:r>
        </a:p>
        <a:p xmlns:a="http://schemas.openxmlformats.org/drawingml/2006/main">
          <a:pPr>
            <a:lnSpc>
              <a:spcPct val="150000"/>
            </a:lnSpc>
          </a:pPr>
          <a:r>
            <a:rPr lang="ru-RU" sz="1200" b="1">
              <a:latin typeface="Times New Roman" pitchFamily="18" charset="0"/>
              <a:cs typeface="Times New Roman" pitchFamily="18" charset="0"/>
            </a:rPr>
            <a:t>Тоншаевский </a:t>
          </a:r>
        </a:p>
        <a:p xmlns:a="http://schemas.openxmlformats.org/drawingml/2006/main">
          <a:pPr>
            <a:lnSpc>
              <a:spcPct val="150000"/>
            </a:lnSpc>
          </a:pPr>
          <a:r>
            <a:rPr lang="ru-RU" sz="1200" b="1">
              <a:latin typeface="Times New Roman" pitchFamily="18" charset="0"/>
              <a:cs typeface="Times New Roman" pitchFamily="18" charset="0"/>
            </a:rPr>
            <a:t>8. муниципальный округ</a:t>
          </a:r>
        </a:p>
        <a:p xmlns:a="http://schemas.openxmlformats.org/drawingml/2006/main">
          <a:pPr>
            <a:lnSpc>
              <a:spcPct val="150000"/>
            </a:lnSpc>
          </a:pPr>
          <a:r>
            <a:rPr lang="ru-RU" sz="1200" b="1">
              <a:latin typeface="Times New Roman" pitchFamily="18" charset="0"/>
              <a:cs typeface="Times New Roman" pitchFamily="18" charset="0"/>
            </a:rPr>
            <a:t>Уренский</a:t>
          </a:r>
          <a:r>
            <a:rPr lang="ru-RU" sz="1200" b="1" baseline="0">
              <a:latin typeface="Times New Roman" pitchFamily="18" charset="0"/>
              <a:cs typeface="Times New Roman" pitchFamily="18" charset="0"/>
            </a:rPr>
            <a:t> </a:t>
          </a:r>
        </a:p>
        <a:p xmlns:a="http://schemas.openxmlformats.org/drawingml/2006/main">
          <a:pPr>
            <a:lnSpc>
              <a:spcPct val="150000"/>
            </a:lnSpc>
          </a:pPr>
          <a:r>
            <a:rPr lang="ru-RU" sz="1200" b="1" baseline="0">
              <a:latin typeface="Times New Roman" pitchFamily="18" charset="0"/>
              <a:cs typeface="Times New Roman" pitchFamily="18" charset="0"/>
            </a:rPr>
            <a:t>9. Шарангский район</a:t>
          </a:r>
        </a:p>
        <a:p xmlns:a="http://schemas.openxmlformats.org/drawingml/2006/main">
          <a:pPr>
            <a:lnSpc>
              <a:spcPct val="150000"/>
            </a:lnSpc>
          </a:pPr>
          <a:r>
            <a:rPr lang="ru-RU" sz="1200" b="1" baseline="0">
              <a:latin typeface="Times New Roman" pitchFamily="18" charset="0"/>
              <a:cs typeface="Times New Roman" pitchFamily="18" charset="0"/>
            </a:rPr>
            <a:t>10. городской округ</a:t>
          </a:r>
        </a:p>
        <a:p xmlns:a="http://schemas.openxmlformats.org/drawingml/2006/main">
          <a:pPr>
            <a:lnSpc>
              <a:spcPct val="150000"/>
            </a:lnSpc>
          </a:pPr>
          <a:r>
            <a:rPr lang="ru-RU" sz="1200" b="1" baseline="0">
              <a:latin typeface="Times New Roman" pitchFamily="18" charset="0"/>
              <a:cs typeface="Times New Roman" pitchFamily="18" charset="0"/>
            </a:rPr>
            <a:t>город Шахунья</a:t>
          </a:r>
        </a:p>
        <a:p xmlns:a="http://schemas.openxmlformats.org/drawingml/2006/main">
          <a:pPr>
            <a:lnSpc>
              <a:spcPct val="150000"/>
            </a:lnSpc>
          </a:pPr>
          <a:endParaRPr lang="ru-RU" sz="1100"/>
        </a:p>
      </cdr:txBody>
    </cdr:sp>
  </cdr:relSizeAnchor>
  <cdr:relSizeAnchor xmlns:cdr="http://schemas.openxmlformats.org/drawingml/2006/chartDrawing">
    <cdr:from>
      <cdr:x>0.056</cdr:x>
      <cdr:y>0.01111</cdr:y>
    </cdr:from>
    <cdr:to>
      <cdr:x>0.832</cdr:x>
      <cdr:y>0.17778</cdr:y>
    </cdr:to>
    <cdr:sp macro="" textlink="">
      <cdr:nvSpPr>
        <cdr:cNvPr id="4" name="TextBox 3"/>
        <cdr:cNvSpPr txBox="1"/>
      </cdr:nvSpPr>
      <cdr:spPr>
        <a:xfrm xmlns:a="http://schemas.openxmlformats.org/drawingml/2006/main">
          <a:off x="504056" y="71201"/>
          <a:ext cx="6984776" cy="10681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ru-RU" sz="1600" b="1" dirty="0">
              <a:solidFill>
                <a:schemeClr val="bg1"/>
              </a:solidFill>
              <a:latin typeface="Arial" pitchFamily="34" charset="0"/>
              <a:cs typeface="Arial" pitchFamily="34" charset="0"/>
            </a:rPr>
            <a:t>Какое место</a:t>
          </a:r>
          <a:r>
            <a:rPr lang="ru-RU" sz="1600" b="1" baseline="0" dirty="0">
              <a:solidFill>
                <a:schemeClr val="bg1"/>
              </a:solidFill>
              <a:latin typeface="Arial" pitchFamily="34" charset="0"/>
              <a:cs typeface="Arial" pitchFamily="34" charset="0"/>
            </a:rPr>
            <a:t> среди районов Нижегородской области</a:t>
          </a:r>
        </a:p>
        <a:p xmlns:a="http://schemas.openxmlformats.org/drawingml/2006/main">
          <a:pPr algn="ctr"/>
          <a:r>
            <a:rPr lang="ru-RU" sz="1600" b="1" baseline="0" dirty="0">
              <a:solidFill>
                <a:schemeClr val="bg1"/>
              </a:solidFill>
              <a:latin typeface="Arial" pitchFamily="34" charset="0"/>
              <a:cs typeface="Arial" pitchFamily="34" charset="0"/>
            </a:rPr>
            <a:t> занимает Тонкинский район по отдельным</a:t>
          </a:r>
        </a:p>
        <a:p xmlns:a="http://schemas.openxmlformats.org/drawingml/2006/main">
          <a:pPr algn="ctr"/>
          <a:r>
            <a:rPr lang="ru-RU" sz="1600" b="1" baseline="0" dirty="0">
              <a:solidFill>
                <a:schemeClr val="bg1"/>
              </a:solidFill>
              <a:latin typeface="Arial" pitchFamily="34" charset="0"/>
              <a:cs typeface="Arial" pitchFamily="34" charset="0"/>
            </a:rPr>
            <a:t>показателям бюджетов в 2024 году</a:t>
          </a:r>
          <a:endParaRPr lang="ru-RU" sz="1600" b="1" dirty="0">
            <a:solidFill>
              <a:schemeClr val="bg1"/>
            </a:solidFill>
            <a:latin typeface="Arial" pitchFamily="34" charset="0"/>
            <a:cs typeface="Arial" pitchFamily="34" charset="0"/>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0.01639</cdr:x>
      <cdr:y>0</cdr:y>
    </cdr:from>
    <cdr:to>
      <cdr:x>0.97541</cdr:x>
      <cdr:y>0.09677</cdr:y>
    </cdr:to>
    <cdr:sp macro="" textlink="">
      <cdr:nvSpPr>
        <cdr:cNvPr id="2" name="TextBox 1"/>
        <cdr:cNvSpPr txBox="1"/>
      </cdr:nvSpPr>
      <cdr:spPr>
        <a:xfrm xmlns:a="http://schemas.openxmlformats.org/drawingml/2006/main">
          <a:off x="144016" y="0"/>
          <a:ext cx="8424967" cy="648072"/>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pPr algn="ctr"/>
          <a:r>
            <a:rPr lang="ru-RU" sz="2200" b="1" dirty="0">
              <a:solidFill>
                <a:schemeClr val="bg1"/>
              </a:solidFill>
            </a:rPr>
            <a:t>Какую</a:t>
          </a:r>
          <a:r>
            <a:rPr lang="ru-RU" sz="2200" b="1" baseline="0" dirty="0">
              <a:solidFill>
                <a:schemeClr val="bg1"/>
              </a:solidFill>
            </a:rPr>
            <a:t> помощь из областного и федерального бюджетов получает </a:t>
          </a:r>
        </a:p>
        <a:p xmlns:a="http://schemas.openxmlformats.org/drawingml/2006/main">
          <a:pPr algn="ctr"/>
          <a:r>
            <a:rPr lang="ru-RU" sz="2200" b="1" baseline="0" dirty="0">
              <a:solidFill>
                <a:schemeClr val="bg1"/>
              </a:solidFill>
            </a:rPr>
            <a:t>Тонкинский муниципальный район, тыс</a:t>
          </a:r>
          <a:r>
            <a:rPr lang="ru-RU" sz="2200" b="1" baseline="0" dirty="0" smtClean="0">
              <a:solidFill>
                <a:schemeClr val="bg1"/>
              </a:solidFill>
            </a:rPr>
            <a:t>. руб</a:t>
          </a:r>
          <a:r>
            <a:rPr lang="ru-RU" sz="2200" b="1" baseline="0" dirty="0">
              <a:solidFill>
                <a:schemeClr val="bg1"/>
              </a:solidFill>
            </a:rPr>
            <a:t>.</a:t>
          </a:r>
          <a:endParaRPr lang="ru-RU" sz="2200" b="1" dirty="0">
            <a:solidFill>
              <a:schemeClr val="bg1"/>
            </a:solidFill>
          </a:endParaRPr>
        </a:p>
      </cdr:txBody>
    </cdr:sp>
  </cdr:relSizeAnchor>
</c:userShapes>
</file>

<file path=ppt/drawings/drawing10.xml><?xml version="1.0" encoding="utf-8"?>
<c:userShapes xmlns:c="http://schemas.openxmlformats.org/drawingml/2006/chart">
  <cdr:relSizeAnchor xmlns:cdr="http://schemas.openxmlformats.org/drawingml/2006/chartDrawing">
    <cdr:from>
      <cdr:x>0.11321</cdr:x>
      <cdr:y>0.03179</cdr:y>
    </cdr:from>
    <cdr:to>
      <cdr:x>0.91785</cdr:x>
      <cdr:y>0.08564</cdr:y>
    </cdr:to>
    <cdr:sp macro="" textlink="">
      <cdr:nvSpPr>
        <cdr:cNvPr id="2" name="object 10"/>
        <cdr:cNvSpPr>
          <a:spLocks xmlns:a="http://schemas.openxmlformats.org/drawingml/2006/main" noChangeArrowheads="1"/>
        </cdr:cNvSpPr>
      </cdr:nvSpPr>
      <cdr:spPr bwMode="auto">
        <a:xfrm xmlns:a="http://schemas.openxmlformats.org/drawingml/2006/main">
          <a:off x="1050894" y="218016"/>
          <a:ext cx="7469229" cy="369332"/>
        </a:xfrm>
        <a:custGeom xmlns:a="http://schemas.openxmlformats.org/drawingml/2006/main">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xmlns:a="http://schemas.openxmlformats.org/drawingml/2006/main"/>
        <a:ln xmlns:a="http://schemas.openxmlformats.org/drawingml/2006/main" w="25400">
          <a:noFill/>
          <a:miter lim="800000"/>
          <a:headEnd/>
          <a:tailEnd/>
        </a:ln>
      </cdr:spPr>
      <cdr:txBody>
        <a:bodyPr xmlns:a="http://schemas.openxmlformats.org/drawingml/2006/main" lIns="0" tIns="0" rIns="0" bIns="0">
          <a:spAutoFit/>
        </a:bodyPr>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pPr marL="0" marR="0" indent="0" algn="ctr" defTabSz="914400" rtl="0" eaLnBrk="1" fontAlgn="base" latinLnBrk="0" hangingPunct="1">
            <a:lnSpc>
              <a:spcPct val="100000"/>
            </a:lnSpc>
            <a:spcBef>
              <a:spcPct val="0"/>
            </a:spcBef>
            <a:spcAft>
              <a:spcPct val="0"/>
            </a:spcAft>
            <a:buClrTx/>
            <a:buSzTx/>
            <a:buFontTx/>
            <a:buNone/>
            <a:tabLst/>
            <a:defRPr/>
          </a:pPr>
          <a:endParaRPr lang="ru-RU" sz="2400" b="1" dirty="0">
            <a:solidFill>
              <a:schemeClr val="bg1"/>
            </a:solidFill>
            <a:latin typeface="Arial" pitchFamily="34" charset="0"/>
            <a:cs typeface="Arial" pitchFamily="34" charset="0"/>
          </a:endParaRPr>
        </a:p>
      </cdr:txBody>
    </cdr:sp>
  </cdr:relSizeAnchor>
  <cdr:relSizeAnchor xmlns:cdr="http://schemas.openxmlformats.org/drawingml/2006/chartDrawing">
    <cdr:from>
      <cdr:x>0.16975</cdr:x>
      <cdr:y>0.04227</cdr:y>
    </cdr:from>
    <cdr:to>
      <cdr:x>0.83708</cdr:x>
      <cdr:y>0.14476</cdr:y>
    </cdr:to>
    <cdr:sp macro="" textlink="">
      <cdr:nvSpPr>
        <cdr:cNvPr id="3" name="object 10"/>
        <cdr:cNvSpPr>
          <a:spLocks xmlns:a="http://schemas.openxmlformats.org/drawingml/2006/main" noChangeArrowheads="1"/>
        </cdr:cNvSpPr>
      </cdr:nvSpPr>
      <cdr:spPr bwMode="auto">
        <a:xfrm xmlns:a="http://schemas.openxmlformats.org/drawingml/2006/main">
          <a:off x="1656184" y="315416"/>
          <a:ext cx="6510851" cy="764703"/>
        </a:xfrm>
        <a:custGeom xmlns:a="http://schemas.openxmlformats.org/drawingml/2006/main">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xmlns:a="http://schemas.openxmlformats.org/drawingml/2006/main"/>
        <a:ln xmlns:a="http://schemas.openxmlformats.org/drawingml/2006/main" w="25400">
          <a:noFill/>
          <a:miter lim="800000"/>
          <a:headEnd/>
          <a:tailEnd/>
        </a:ln>
      </cdr:spPr>
      <cdr:txBody>
        <a:bodyPr xmlns:a="http://schemas.openxmlformats.org/drawingml/2006/main" lIns="0" tIns="0" rIns="0" bIns="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eaLnBrk="1" fontAlgn="base" latinLnBrk="0" hangingPunct="1"/>
          <a:r>
            <a:rPr lang="ru-RU" sz="2400" b="1" dirty="0" smtClean="0">
              <a:solidFill>
                <a:schemeClr val="bg1"/>
              </a:solidFill>
              <a:effectLst/>
              <a:latin typeface="Arial" panose="020B0604020202020204" pitchFamily="34" charset="0"/>
              <a:cs typeface="Arial" panose="020B0604020202020204" pitchFamily="34" charset="0"/>
            </a:rPr>
            <a:t>Структура расходов по разделам </a:t>
          </a:r>
        </a:p>
        <a:p xmlns:a="http://schemas.openxmlformats.org/drawingml/2006/main">
          <a:pPr algn="ctr" rtl="0" eaLnBrk="1" fontAlgn="base" latinLnBrk="0" hangingPunct="1"/>
          <a:r>
            <a:rPr lang="ru-RU" sz="2400" b="1" dirty="0" smtClean="0">
              <a:solidFill>
                <a:schemeClr val="bg1"/>
              </a:solidFill>
              <a:effectLst/>
              <a:latin typeface="Arial" panose="020B0604020202020204" pitchFamily="34" charset="0"/>
              <a:cs typeface="Arial" panose="020B0604020202020204" pitchFamily="34" charset="0"/>
            </a:rPr>
            <a:t>в 2022 году, %</a:t>
          </a:r>
          <a:endParaRPr lang="ru-RU" sz="2400" dirty="0">
            <a:solidFill>
              <a:schemeClr val="bg1"/>
            </a:solidFill>
            <a:effectLst/>
            <a:latin typeface="Arial" panose="020B0604020202020204" pitchFamily="34" charset="0"/>
            <a:cs typeface="Arial" panose="020B0604020202020204" pitchFamily="34"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0.23942</cdr:x>
      <cdr:y>0.00833</cdr:y>
    </cdr:from>
    <cdr:to>
      <cdr:x>0.79208</cdr:x>
      <cdr:y>0.08493</cdr:y>
    </cdr:to>
    <cdr:sp macro="" textlink="">
      <cdr:nvSpPr>
        <cdr:cNvPr id="3" name="object 10"/>
        <cdr:cNvSpPr>
          <a:spLocks xmlns:a="http://schemas.openxmlformats.org/drawingml/2006/main" noChangeArrowheads="1"/>
        </cdr:cNvSpPr>
      </cdr:nvSpPr>
      <cdr:spPr bwMode="auto">
        <a:xfrm xmlns:a="http://schemas.openxmlformats.org/drawingml/2006/main">
          <a:off x="2222500" y="50809"/>
          <a:ext cx="5130132" cy="467218"/>
        </a:xfrm>
        <a:custGeom xmlns:a="http://schemas.openxmlformats.org/drawingml/2006/main">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xmlns:a="http://schemas.openxmlformats.org/drawingml/2006/main"/>
        <a:ln xmlns:a="http://schemas.openxmlformats.org/drawingml/2006/main" w="25400">
          <a:noFill/>
          <a:miter lim="800000"/>
          <a:headEnd/>
          <a:tailEnd/>
        </a:ln>
      </cdr:spPr>
      <cdr:txBody>
        <a:bodyPr xmlns:a="http://schemas.openxmlformats.org/drawingml/2006/main" wrap="square" lIns="0" tIns="0" rIns="0" bIns="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algn="ctr" defTabSz="914400" rtl="0" eaLnBrk="1" fontAlgn="base" latinLnBrk="0" hangingPunct="1">
            <a:lnSpc>
              <a:spcPct val="100000"/>
            </a:lnSpc>
            <a:spcBef>
              <a:spcPct val="0"/>
            </a:spcBef>
            <a:spcAft>
              <a:spcPct val="0"/>
            </a:spcAft>
            <a:buClrTx/>
            <a:buSzTx/>
            <a:buFontTx/>
            <a:buNone/>
            <a:tabLst/>
            <a:defRPr/>
          </a:pPr>
          <a:endParaRPr lang="ru-RU" sz="2400" b="1" dirty="0">
            <a:solidFill>
              <a:schemeClr val="bg1"/>
            </a:solidFill>
            <a:latin typeface="Arial" pitchFamily="34" charset="0"/>
            <a:cs typeface="Arial" pitchFamily="34" charset="0"/>
          </a:endParaRPr>
        </a:p>
      </cdr:txBody>
    </cdr:sp>
  </cdr:relSizeAnchor>
  <cdr:relSizeAnchor xmlns:cdr="http://schemas.openxmlformats.org/drawingml/2006/chartDrawing">
    <cdr:from>
      <cdr:x>0.19288</cdr:x>
      <cdr:y>0.00651</cdr:y>
    </cdr:from>
    <cdr:to>
      <cdr:x>0.83644</cdr:x>
      <cdr:y>0.05171</cdr:y>
    </cdr:to>
    <cdr:sp macro="" textlink="">
      <cdr:nvSpPr>
        <cdr:cNvPr id="4" name="object 10"/>
        <cdr:cNvSpPr>
          <a:spLocks xmlns:a="http://schemas.openxmlformats.org/drawingml/2006/main" noChangeArrowheads="1"/>
        </cdr:cNvSpPr>
      </cdr:nvSpPr>
      <cdr:spPr bwMode="auto">
        <a:xfrm xmlns:a="http://schemas.openxmlformats.org/drawingml/2006/main">
          <a:off x="1763687" y="44623"/>
          <a:ext cx="5884713" cy="309981"/>
        </a:xfrm>
        <a:custGeom xmlns:a="http://schemas.openxmlformats.org/drawingml/2006/main">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xmlns:a="http://schemas.openxmlformats.org/drawingml/2006/main"/>
        <a:ln xmlns:a="http://schemas.openxmlformats.org/drawingml/2006/main" w="25400">
          <a:noFill/>
          <a:miter lim="800000"/>
          <a:headEnd/>
          <a:tailEnd/>
        </a:ln>
      </cdr:spPr>
      <cdr:txBody>
        <a:bodyPr xmlns:a="http://schemas.openxmlformats.org/drawingml/2006/main" lIns="0" tIns="0" rIns="0" bIns="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eaLnBrk="1" fontAlgn="base" latinLnBrk="0" hangingPunct="1"/>
          <a:r>
            <a:rPr lang="ru-RU" sz="2400" b="1" dirty="0">
              <a:solidFill>
                <a:schemeClr val="bg1"/>
              </a:solidFill>
              <a:effectLst/>
              <a:latin typeface="Arial" panose="020B0604020202020204" pitchFamily="34" charset="0"/>
              <a:cs typeface="Arial" panose="020B0604020202020204" pitchFamily="34" charset="0"/>
            </a:rPr>
            <a:t>Структура расходов по разделам в </a:t>
          </a:r>
          <a:r>
            <a:rPr lang="ru-RU" sz="2400" b="1" dirty="0" smtClean="0">
              <a:solidFill>
                <a:schemeClr val="bg1"/>
              </a:solidFill>
              <a:effectLst/>
              <a:latin typeface="Arial" panose="020B0604020202020204" pitchFamily="34" charset="0"/>
              <a:cs typeface="Arial" panose="020B0604020202020204" pitchFamily="34" charset="0"/>
            </a:rPr>
            <a:t>2023 </a:t>
          </a:r>
          <a:r>
            <a:rPr lang="ru-RU" sz="2400" b="1" dirty="0">
              <a:solidFill>
                <a:schemeClr val="bg1"/>
              </a:solidFill>
              <a:effectLst/>
              <a:latin typeface="Arial" panose="020B0604020202020204" pitchFamily="34" charset="0"/>
              <a:cs typeface="Arial" panose="020B0604020202020204" pitchFamily="34" charset="0"/>
            </a:rPr>
            <a:t>году, %</a:t>
          </a:r>
          <a:endParaRPr lang="ru-RU" sz="2400" dirty="0">
            <a:solidFill>
              <a:schemeClr val="bg1"/>
            </a:solidFill>
            <a:effectLst/>
            <a:latin typeface="Arial" panose="020B0604020202020204" pitchFamily="34" charset="0"/>
            <a:cs typeface="Arial" panose="020B0604020202020204" pitchFamily="34"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0.23942</cdr:x>
      <cdr:y>0.00833</cdr:y>
    </cdr:from>
    <cdr:to>
      <cdr:x>0.77388</cdr:x>
      <cdr:y>0.08493</cdr:y>
    </cdr:to>
    <cdr:sp macro="" textlink="">
      <cdr:nvSpPr>
        <cdr:cNvPr id="3" name="object 10"/>
        <cdr:cNvSpPr>
          <a:spLocks xmlns:a="http://schemas.openxmlformats.org/drawingml/2006/main" noChangeArrowheads="1"/>
        </cdr:cNvSpPr>
      </cdr:nvSpPr>
      <cdr:spPr bwMode="auto">
        <a:xfrm xmlns:a="http://schemas.openxmlformats.org/drawingml/2006/main">
          <a:off x="2223951" y="50793"/>
          <a:ext cx="4964575" cy="467079"/>
        </a:xfrm>
        <a:custGeom xmlns:a="http://schemas.openxmlformats.org/drawingml/2006/main">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xmlns:a="http://schemas.openxmlformats.org/drawingml/2006/main"/>
        <a:ln xmlns:a="http://schemas.openxmlformats.org/drawingml/2006/main" w="25400">
          <a:noFill/>
          <a:miter lim="800000"/>
          <a:headEnd/>
          <a:tailEnd/>
        </a:ln>
      </cdr:spPr>
      <cdr:txBody>
        <a:bodyPr xmlns:a="http://schemas.openxmlformats.org/drawingml/2006/main" wrap="square" lIns="0" tIns="0" rIns="0" bIns="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algn="ctr" defTabSz="914400" rtl="0" eaLnBrk="1" fontAlgn="base" latinLnBrk="0" hangingPunct="1">
            <a:lnSpc>
              <a:spcPct val="100000"/>
            </a:lnSpc>
            <a:spcBef>
              <a:spcPct val="0"/>
            </a:spcBef>
            <a:spcAft>
              <a:spcPct val="0"/>
            </a:spcAft>
            <a:buClrTx/>
            <a:buSzTx/>
            <a:buFontTx/>
            <a:buNone/>
            <a:tabLst/>
            <a:defRPr/>
          </a:pPr>
          <a:endParaRPr lang="ru-RU" sz="2400" dirty="0">
            <a:effectLst/>
          </a:endParaRPr>
        </a:p>
      </cdr:txBody>
    </cdr:sp>
  </cdr:relSizeAnchor>
</c:userShapes>
</file>

<file path=ppt/drawings/drawing13.xml><?xml version="1.0" encoding="utf-8"?>
<c:userShapes xmlns:c="http://schemas.openxmlformats.org/drawingml/2006/chart">
  <cdr:relSizeAnchor xmlns:cdr="http://schemas.openxmlformats.org/drawingml/2006/chartDrawing">
    <cdr:from>
      <cdr:x>0.17642</cdr:x>
      <cdr:y>0.04931</cdr:y>
    </cdr:from>
    <cdr:to>
      <cdr:x>0.84248</cdr:x>
      <cdr:y>0.11918</cdr:y>
    </cdr:to>
    <cdr:sp macro="" textlink="">
      <cdr:nvSpPr>
        <cdr:cNvPr id="2" name="object 10"/>
        <cdr:cNvSpPr>
          <a:spLocks xmlns:a="http://schemas.openxmlformats.org/drawingml/2006/main" noChangeArrowheads="1"/>
        </cdr:cNvSpPr>
      </cdr:nvSpPr>
      <cdr:spPr bwMode="auto">
        <a:xfrm xmlns:a="http://schemas.openxmlformats.org/drawingml/2006/main">
          <a:off x="1637632" y="300789"/>
          <a:ext cx="6182894" cy="426118"/>
        </a:xfrm>
        <a:custGeom xmlns:a="http://schemas.openxmlformats.org/drawingml/2006/main">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xmlns:a="http://schemas.openxmlformats.org/drawingml/2006/main"/>
        <a:ln xmlns:a="http://schemas.openxmlformats.org/drawingml/2006/main" w="25400">
          <a:noFill/>
          <a:miter lim="800000"/>
          <a:headEnd/>
          <a:tailEnd/>
        </a:ln>
      </cdr:spPr>
      <cdr:txBody>
        <a:bodyPr xmlns:a="http://schemas.openxmlformats.org/drawingml/2006/main" wrap="square" lIns="0" tIns="0" rIns="0" bIns="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algn="ctr" defTabSz="914400" rtl="0" eaLnBrk="1" fontAlgn="base" latinLnBrk="0" hangingPunct="1">
            <a:lnSpc>
              <a:spcPct val="100000"/>
            </a:lnSpc>
            <a:spcBef>
              <a:spcPct val="0"/>
            </a:spcBef>
            <a:spcAft>
              <a:spcPct val="0"/>
            </a:spcAft>
            <a:buClrTx/>
            <a:buSzTx/>
            <a:buFontTx/>
            <a:buNone/>
            <a:tabLst/>
            <a:defRPr/>
          </a:pPr>
          <a:endParaRPr lang="ru-RU" sz="2400" b="1" dirty="0">
            <a:solidFill>
              <a:schemeClr val="bg1"/>
            </a:solidFill>
            <a:latin typeface="Arial" pitchFamily="34" charset="0"/>
            <a:cs typeface="Arial" pitchFamily="34" charset="0"/>
          </a:endParaRPr>
        </a:p>
      </cdr:txBody>
    </cdr:sp>
  </cdr:relSizeAnchor>
  <cdr:relSizeAnchor xmlns:cdr="http://schemas.openxmlformats.org/drawingml/2006/chartDrawing">
    <cdr:from>
      <cdr:x>0.19288</cdr:x>
      <cdr:y>0.00651</cdr:y>
    </cdr:from>
    <cdr:to>
      <cdr:x>0.83644</cdr:x>
      <cdr:y>0.05171</cdr:y>
    </cdr:to>
    <cdr:sp macro="" textlink="">
      <cdr:nvSpPr>
        <cdr:cNvPr id="3" name="object 10"/>
        <cdr:cNvSpPr>
          <a:spLocks xmlns:a="http://schemas.openxmlformats.org/drawingml/2006/main" noChangeArrowheads="1"/>
        </cdr:cNvSpPr>
      </cdr:nvSpPr>
      <cdr:spPr bwMode="auto">
        <a:xfrm xmlns:a="http://schemas.openxmlformats.org/drawingml/2006/main">
          <a:off x="1763688" y="44624"/>
          <a:ext cx="5884712" cy="309981"/>
        </a:xfrm>
        <a:custGeom xmlns:a="http://schemas.openxmlformats.org/drawingml/2006/main">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xmlns:a="http://schemas.openxmlformats.org/drawingml/2006/main"/>
        <a:ln xmlns:a="http://schemas.openxmlformats.org/drawingml/2006/main" w="25400">
          <a:noFill/>
          <a:miter lim="800000"/>
          <a:headEnd/>
          <a:tailEnd/>
        </a:ln>
      </cdr:spPr>
      <cdr:txBody>
        <a:bodyPr xmlns:a="http://schemas.openxmlformats.org/drawingml/2006/main" lIns="0" tIns="0" rIns="0" bIns="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eaLnBrk="1" fontAlgn="base" latinLnBrk="0" hangingPunct="1"/>
          <a:r>
            <a:rPr lang="ru-RU" sz="2400" b="1" dirty="0">
              <a:solidFill>
                <a:schemeClr val="bg1"/>
              </a:solidFill>
              <a:effectLst/>
              <a:latin typeface="Arial" panose="020B0604020202020204" pitchFamily="34" charset="0"/>
              <a:cs typeface="Arial" panose="020B0604020202020204" pitchFamily="34" charset="0"/>
            </a:rPr>
            <a:t>Структура расходов по разделам в </a:t>
          </a:r>
          <a:r>
            <a:rPr lang="ru-RU" sz="2400" b="1" dirty="0" smtClean="0">
              <a:solidFill>
                <a:schemeClr val="bg1"/>
              </a:solidFill>
              <a:effectLst/>
              <a:latin typeface="Arial" panose="020B0604020202020204" pitchFamily="34" charset="0"/>
              <a:cs typeface="Arial" panose="020B0604020202020204" pitchFamily="34" charset="0"/>
            </a:rPr>
            <a:t>2024 </a:t>
          </a:r>
          <a:r>
            <a:rPr lang="ru-RU" sz="2400" b="1" dirty="0">
              <a:solidFill>
                <a:schemeClr val="bg1"/>
              </a:solidFill>
              <a:effectLst/>
              <a:latin typeface="Arial" panose="020B0604020202020204" pitchFamily="34" charset="0"/>
              <a:cs typeface="Arial" panose="020B0604020202020204" pitchFamily="34" charset="0"/>
            </a:rPr>
            <a:t>году, %</a:t>
          </a:r>
          <a:endParaRPr lang="ru-RU" sz="2400" dirty="0">
            <a:solidFill>
              <a:schemeClr val="bg1"/>
            </a:solidFill>
            <a:effectLst/>
            <a:latin typeface="Arial" panose="020B0604020202020204" pitchFamily="34" charset="0"/>
            <a:cs typeface="Arial" panose="020B0604020202020204" pitchFamily="34" charset="0"/>
          </a:endParaRPr>
        </a:p>
      </cdr:txBody>
    </cdr:sp>
  </cdr:relSizeAnchor>
</c:userShapes>
</file>

<file path=ppt/drawings/drawing14.xml><?xml version="1.0" encoding="utf-8"?>
<c:userShapes xmlns:c="http://schemas.openxmlformats.org/drawingml/2006/chart">
  <cdr:relSizeAnchor xmlns:cdr="http://schemas.openxmlformats.org/drawingml/2006/chartDrawing">
    <cdr:from>
      <cdr:x>0.17116</cdr:x>
      <cdr:y>0.0453</cdr:y>
    </cdr:from>
    <cdr:to>
      <cdr:x>0.83722</cdr:x>
      <cdr:y>0.11517</cdr:y>
    </cdr:to>
    <cdr:sp macro="" textlink="">
      <cdr:nvSpPr>
        <cdr:cNvPr id="2" name="object 10"/>
        <cdr:cNvSpPr>
          <a:spLocks xmlns:a="http://schemas.openxmlformats.org/drawingml/2006/main" noChangeArrowheads="1"/>
        </cdr:cNvSpPr>
      </cdr:nvSpPr>
      <cdr:spPr bwMode="auto">
        <a:xfrm xmlns:a="http://schemas.openxmlformats.org/drawingml/2006/main">
          <a:off x="1589904" y="276251"/>
          <a:ext cx="6186971" cy="426041"/>
        </a:xfrm>
        <a:custGeom xmlns:a="http://schemas.openxmlformats.org/drawingml/2006/main">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xmlns:a="http://schemas.openxmlformats.org/drawingml/2006/main"/>
        <a:ln xmlns:a="http://schemas.openxmlformats.org/drawingml/2006/main" w="25400">
          <a:noFill/>
          <a:miter lim="800000"/>
          <a:headEnd/>
          <a:tailEnd/>
        </a:ln>
      </cdr:spPr>
      <cdr:txBody>
        <a:bodyPr xmlns:a="http://schemas.openxmlformats.org/drawingml/2006/main" wrap="square" lIns="0" tIns="0" rIns="0" bIns="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algn="ctr" defTabSz="914400" rtl="0" eaLnBrk="1" fontAlgn="base" latinLnBrk="0" hangingPunct="1">
            <a:lnSpc>
              <a:spcPct val="100000"/>
            </a:lnSpc>
            <a:spcBef>
              <a:spcPct val="0"/>
            </a:spcBef>
            <a:spcAft>
              <a:spcPct val="0"/>
            </a:spcAft>
            <a:buClrTx/>
            <a:buSzTx/>
            <a:buFontTx/>
            <a:buNone/>
            <a:tabLst/>
            <a:defRPr/>
          </a:pPr>
          <a:endParaRPr lang="ru-RU" sz="2400" b="1" dirty="0">
            <a:solidFill>
              <a:schemeClr val="bg1"/>
            </a:solidFill>
            <a:latin typeface="Arial" pitchFamily="34" charset="0"/>
            <a:cs typeface="Arial" pitchFamily="34" charset="0"/>
          </a:endParaRPr>
        </a:p>
      </cdr:txBody>
    </cdr:sp>
  </cdr:relSizeAnchor>
  <cdr:relSizeAnchor xmlns:cdr="http://schemas.openxmlformats.org/drawingml/2006/chartDrawing">
    <cdr:from>
      <cdr:x>0.18272</cdr:x>
      <cdr:y>0.03699</cdr:y>
    </cdr:from>
    <cdr:to>
      <cdr:x>0.82628</cdr:x>
      <cdr:y>0.12016</cdr:y>
    </cdr:to>
    <cdr:sp macro="" textlink="">
      <cdr:nvSpPr>
        <cdr:cNvPr id="3" name="object 10"/>
        <cdr:cNvSpPr>
          <a:spLocks xmlns:a="http://schemas.openxmlformats.org/drawingml/2006/main" noChangeArrowheads="1"/>
        </cdr:cNvSpPr>
      </cdr:nvSpPr>
      <cdr:spPr bwMode="auto">
        <a:xfrm xmlns:a="http://schemas.openxmlformats.org/drawingml/2006/main">
          <a:off x="1697270" y="225551"/>
          <a:ext cx="5977971" cy="507141"/>
        </a:xfrm>
        <a:custGeom xmlns:a="http://schemas.openxmlformats.org/drawingml/2006/main">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xmlns:a="http://schemas.openxmlformats.org/drawingml/2006/main"/>
        <a:ln xmlns:a="http://schemas.openxmlformats.org/drawingml/2006/main" w="25400">
          <a:noFill/>
          <a:miter lim="800000"/>
          <a:headEnd/>
          <a:tailEnd/>
        </a:ln>
      </cdr:spPr>
      <cdr:txBody>
        <a:bodyPr xmlns:a="http://schemas.openxmlformats.org/drawingml/2006/main" lIns="0" tIns="0" rIns="0" bIns="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eaLnBrk="1" fontAlgn="base" latinLnBrk="0" hangingPunct="1"/>
          <a:endParaRPr lang="ru-RU" sz="2400" dirty="0">
            <a:solidFill>
              <a:schemeClr val="bg1"/>
            </a:solidFill>
            <a:effectLst/>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0.03031</cdr:x>
      <cdr:y>0</cdr:y>
    </cdr:from>
    <cdr:to>
      <cdr:x>0.9886</cdr:x>
      <cdr:y>0.92857</cdr:y>
    </cdr:to>
    <cdr:sp macro="" textlink="">
      <cdr:nvSpPr>
        <cdr:cNvPr id="4" name="Заголовок 1"/>
        <cdr:cNvSpPr>
          <a:spLocks xmlns:a="http://schemas.openxmlformats.org/drawingml/2006/main" noGrp="1"/>
        </cdr:cNvSpPr>
      </cdr:nvSpPr>
      <cdr:spPr bwMode="auto">
        <a:xfrm xmlns:a="http://schemas.openxmlformats.org/drawingml/2006/main">
          <a:off x="270638" y="0"/>
          <a:ext cx="8556563" cy="93610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horz" wrap="square" lIns="91440" tIns="45720" rIns="91440" bIns="45720" numCol="1" anchor="ctr" anchorCtr="0" compatLnSpc="1">
          <a:prstTxWarp prst="textNoShape">
            <a:avLst/>
          </a:prstTxWarp>
          <a:noAutofit/>
        </a:bodyPr>
        <a:lstStyle xmlns:a="http://schemas.openxmlformats.org/drawingml/2006/main">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xmlns:a="http://schemas.openxmlformats.org/drawingml/2006/main">
          <a:r>
            <a:rPr lang="ru-RU" sz="2000" b="1" i="0" dirty="0" smtClean="0">
              <a:solidFill>
                <a:schemeClr val="bg1"/>
              </a:solidFill>
              <a:latin typeface="Arial" pitchFamily="34" charset="0"/>
              <a:cs typeface="Arial" pitchFamily="34" charset="0"/>
            </a:rPr>
            <a:t>МП «</a:t>
          </a:r>
          <a:r>
            <a:rPr lang="ru-RU" sz="2000" b="1" dirty="0">
              <a:solidFill>
                <a:schemeClr val="bg1"/>
              </a:solidFill>
              <a:latin typeface="Arial" pitchFamily="34" charset="0"/>
              <a:cs typeface="Arial" pitchFamily="34" charset="0"/>
            </a:rPr>
            <a:t>Развитие физической культуры и спорта в Тонкинском муниципальном районе Нижегородской </a:t>
          </a:r>
          <a:r>
            <a:rPr lang="ru-RU" sz="2000" b="1" dirty="0" smtClean="0">
              <a:solidFill>
                <a:schemeClr val="bg1"/>
              </a:solidFill>
              <a:latin typeface="Arial" pitchFamily="34" charset="0"/>
              <a:cs typeface="Arial" pitchFamily="34" charset="0"/>
            </a:rPr>
            <a:t>области</a:t>
          </a:r>
          <a:r>
            <a:rPr lang="ru-RU" sz="2000" b="1" i="0" dirty="0" smtClean="0">
              <a:solidFill>
                <a:schemeClr val="bg1"/>
              </a:solidFill>
              <a:latin typeface="Arial" pitchFamily="34" charset="0"/>
              <a:cs typeface="Arial" pitchFamily="34" charset="0"/>
            </a:rPr>
            <a:t>».</a:t>
          </a:r>
          <a:endParaRPr lang="ru-RU" sz="2000" i="0" dirty="0">
            <a:solidFill>
              <a:schemeClr val="bg1"/>
            </a:solidFill>
            <a:latin typeface="Arial" pitchFamily="34" charset="0"/>
            <a:cs typeface="Arial" pitchFamily="34" charset="0"/>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0.1347</cdr:x>
      <cdr:y>0</cdr:y>
    </cdr:from>
    <cdr:to>
      <cdr:x>0.94956</cdr:x>
      <cdr:y>0.11391</cdr:y>
    </cdr:to>
    <cdr:sp macro="" textlink="">
      <cdr:nvSpPr>
        <cdr:cNvPr id="2" name="TextBox 1"/>
        <cdr:cNvSpPr txBox="1"/>
      </cdr:nvSpPr>
      <cdr:spPr>
        <a:xfrm xmlns:a="http://schemas.openxmlformats.org/drawingml/2006/main">
          <a:off x="1231697" y="0"/>
          <a:ext cx="7451080" cy="737795"/>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pPr algn="ctr"/>
          <a:endParaRPr lang="ru-RU" sz="2000" b="1" dirty="0">
            <a:solidFill>
              <a:srgbClr val="FF0000"/>
            </a:solidFill>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0.06688</cdr:x>
      <cdr:y>1.45815E-7</cdr:y>
    </cdr:from>
    <cdr:to>
      <cdr:x>0.92524</cdr:x>
      <cdr:y>0.164</cdr:y>
    </cdr:to>
    <cdr:sp macro="" textlink="">
      <cdr:nvSpPr>
        <cdr:cNvPr id="2" name="TextBox 1"/>
        <cdr:cNvSpPr txBox="1"/>
      </cdr:nvSpPr>
      <cdr:spPr>
        <a:xfrm xmlns:a="http://schemas.openxmlformats.org/drawingml/2006/main">
          <a:off x="611560" y="1"/>
          <a:ext cx="7848873" cy="112474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ru-RU" sz="2000" b="1" dirty="0">
              <a:solidFill>
                <a:schemeClr val="bg1"/>
              </a:solidFill>
              <a:latin typeface="Arial" pitchFamily="34" charset="0"/>
              <a:cs typeface="Arial" pitchFamily="34" charset="0"/>
            </a:rPr>
            <a:t>Результаты</a:t>
          </a:r>
          <a:r>
            <a:rPr lang="ru-RU" sz="2000" b="1" baseline="0" dirty="0">
              <a:solidFill>
                <a:schemeClr val="bg1"/>
              </a:solidFill>
              <a:latin typeface="Arial" pitchFamily="34" charset="0"/>
              <a:cs typeface="Arial" pitchFamily="34" charset="0"/>
            </a:rPr>
            <a:t> оценки качества </a:t>
          </a:r>
          <a:r>
            <a:rPr lang="ru-RU" sz="2000" b="1" baseline="0" dirty="0" smtClean="0">
              <a:solidFill>
                <a:schemeClr val="bg1"/>
              </a:solidFill>
              <a:latin typeface="Arial" pitchFamily="34" charset="0"/>
              <a:cs typeface="Arial" pitchFamily="34" charset="0"/>
            </a:rPr>
            <a:t>управления финансами </a:t>
          </a:r>
          <a:r>
            <a:rPr lang="ru-RU" sz="2000" b="1" baseline="0" dirty="0">
              <a:solidFill>
                <a:schemeClr val="bg1"/>
              </a:solidFill>
              <a:latin typeface="Arial" pitchFamily="34" charset="0"/>
              <a:cs typeface="Arial" pitchFamily="34" charset="0"/>
            </a:rPr>
            <a:t>муниципальных </a:t>
          </a:r>
          <a:endParaRPr lang="ru-RU" sz="2000" b="1" baseline="0" dirty="0" smtClean="0">
            <a:solidFill>
              <a:schemeClr val="bg1"/>
            </a:solidFill>
            <a:latin typeface="Arial" pitchFamily="34" charset="0"/>
            <a:cs typeface="Arial" pitchFamily="34" charset="0"/>
          </a:endParaRPr>
        </a:p>
        <a:p xmlns:a="http://schemas.openxmlformats.org/drawingml/2006/main">
          <a:pPr algn="ctr"/>
          <a:r>
            <a:rPr lang="ru-RU" sz="2000" b="1" baseline="0" dirty="0" smtClean="0">
              <a:solidFill>
                <a:schemeClr val="bg1"/>
              </a:solidFill>
              <a:latin typeface="Arial" pitchFamily="34" charset="0"/>
              <a:cs typeface="Arial" pitchFamily="34" charset="0"/>
            </a:rPr>
            <a:t>районов и </a:t>
          </a:r>
          <a:r>
            <a:rPr lang="ru-RU" sz="2000" b="1" baseline="0" dirty="0">
              <a:solidFill>
                <a:schemeClr val="bg1"/>
              </a:solidFill>
              <a:latin typeface="Arial" pitchFamily="34" charset="0"/>
              <a:cs typeface="Arial" pitchFamily="34" charset="0"/>
            </a:rPr>
            <a:t>городских округов северной зоны Нижегородской</a:t>
          </a:r>
        </a:p>
        <a:p xmlns:a="http://schemas.openxmlformats.org/drawingml/2006/main">
          <a:pPr algn="ctr"/>
          <a:r>
            <a:rPr lang="ru-RU" sz="2000" b="1" baseline="0" dirty="0">
              <a:solidFill>
                <a:schemeClr val="bg1"/>
              </a:solidFill>
              <a:latin typeface="Arial" pitchFamily="34" charset="0"/>
              <a:cs typeface="Arial" pitchFamily="34" charset="0"/>
            </a:rPr>
            <a:t> области за </a:t>
          </a:r>
          <a:r>
            <a:rPr lang="ru-RU" sz="2000" b="1" baseline="0" dirty="0" smtClean="0">
              <a:solidFill>
                <a:schemeClr val="bg1"/>
              </a:solidFill>
              <a:latin typeface="Arial" pitchFamily="34" charset="0"/>
              <a:cs typeface="Arial" pitchFamily="34" charset="0"/>
            </a:rPr>
            <a:t>2020 год</a:t>
          </a:r>
          <a:endParaRPr lang="ru-RU" sz="2000" b="1" dirty="0">
            <a:solidFill>
              <a:schemeClr val="bg1"/>
            </a:solidFill>
            <a:latin typeface="Arial" pitchFamily="34" charset="0"/>
            <a:cs typeface="Arial"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4302125" cy="33972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5622925" y="0"/>
            <a:ext cx="4302125" cy="339725"/>
          </a:xfrm>
          <a:prstGeom prst="rect">
            <a:avLst/>
          </a:prstGeom>
        </p:spPr>
        <p:txBody>
          <a:bodyPr vert="horz" lIns="91440" tIns="45720" rIns="91440" bIns="45720" rtlCol="0"/>
          <a:lstStyle>
            <a:lvl1pPr algn="r">
              <a:defRPr sz="1200"/>
            </a:lvl1pPr>
          </a:lstStyle>
          <a:p>
            <a:fld id="{0107C714-47B5-40A4-B870-6FF319C342CB}" type="datetimeFigureOut">
              <a:rPr lang="ru-RU" smtClean="0"/>
              <a:t>17.12.2021</a:t>
            </a:fld>
            <a:endParaRPr lang="ru-RU"/>
          </a:p>
        </p:txBody>
      </p:sp>
      <p:sp>
        <p:nvSpPr>
          <p:cNvPr id="4" name="Нижний колонтитул 3"/>
          <p:cNvSpPr>
            <a:spLocks noGrp="1"/>
          </p:cNvSpPr>
          <p:nvPr>
            <p:ph type="ftr" sz="quarter" idx="2"/>
          </p:nvPr>
        </p:nvSpPr>
        <p:spPr>
          <a:xfrm>
            <a:off x="0" y="6456363"/>
            <a:ext cx="4302125" cy="339725"/>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5622925" y="6456363"/>
            <a:ext cx="4302125" cy="339725"/>
          </a:xfrm>
          <a:prstGeom prst="rect">
            <a:avLst/>
          </a:prstGeom>
        </p:spPr>
        <p:txBody>
          <a:bodyPr vert="horz" lIns="91440" tIns="45720" rIns="91440" bIns="45720" rtlCol="0" anchor="b"/>
          <a:lstStyle>
            <a:lvl1pPr algn="r">
              <a:defRPr sz="1200"/>
            </a:lvl1pPr>
          </a:lstStyle>
          <a:p>
            <a:fld id="{F7E7A884-168B-41D1-9D74-3B715B3EA767}" type="slidenum">
              <a:rPr lang="ru-RU" smtClean="0"/>
              <a:t>‹#›</a:t>
            </a:fld>
            <a:endParaRPr lang="ru-RU"/>
          </a:p>
        </p:txBody>
      </p:sp>
    </p:spTree>
    <p:extLst>
      <p:ext uri="{BB962C8B-B14F-4D97-AF65-F5344CB8AC3E}">
        <p14:creationId xmlns:p14="http://schemas.microsoft.com/office/powerpoint/2010/main" val="23115324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1" y="0"/>
            <a:ext cx="4301009" cy="340315"/>
          </a:xfrm>
          <a:prstGeom prst="rect">
            <a:avLst/>
          </a:prstGeom>
          <a:noFill/>
          <a:ln w="9525">
            <a:noFill/>
            <a:miter lim="800000"/>
            <a:headEnd/>
            <a:tailEnd/>
          </a:ln>
          <a:effectLst/>
        </p:spPr>
        <p:txBody>
          <a:bodyPr vert="horz" wrap="square" lIns="95563" tIns="47781" rIns="95563" bIns="47781" numCol="1" anchor="t" anchorCtr="0" compatLnSpc="1">
            <a:prstTxWarp prst="textNoShape">
              <a:avLst/>
            </a:prstTxWarp>
          </a:bodyPr>
          <a:lstStyle>
            <a:lvl1pPr>
              <a:defRPr sz="1300"/>
            </a:lvl1pPr>
          </a:lstStyle>
          <a:p>
            <a:pPr>
              <a:defRPr/>
            </a:pPr>
            <a:endParaRPr lang="ru-RU" dirty="0"/>
          </a:p>
        </p:txBody>
      </p:sp>
      <p:sp>
        <p:nvSpPr>
          <p:cNvPr id="83971" name="Rectangle 3"/>
          <p:cNvSpPr>
            <a:spLocks noGrp="1" noChangeArrowheads="1"/>
          </p:cNvSpPr>
          <p:nvPr>
            <p:ph type="dt" idx="1"/>
          </p:nvPr>
        </p:nvSpPr>
        <p:spPr bwMode="auto">
          <a:xfrm>
            <a:off x="5623341" y="0"/>
            <a:ext cx="4301009" cy="340315"/>
          </a:xfrm>
          <a:prstGeom prst="rect">
            <a:avLst/>
          </a:prstGeom>
          <a:noFill/>
          <a:ln w="9525">
            <a:noFill/>
            <a:miter lim="800000"/>
            <a:headEnd/>
            <a:tailEnd/>
          </a:ln>
          <a:effectLst/>
        </p:spPr>
        <p:txBody>
          <a:bodyPr vert="horz" wrap="square" lIns="95563" tIns="47781" rIns="95563" bIns="47781" numCol="1" anchor="t" anchorCtr="0" compatLnSpc="1">
            <a:prstTxWarp prst="textNoShape">
              <a:avLst/>
            </a:prstTxWarp>
          </a:bodyPr>
          <a:lstStyle>
            <a:lvl1pPr algn="r">
              <a:defRPr sz="1300"/>
            </a:lvl1pPr>
          </a:lstStyle>
          <a:p>
            <a:pPr>
              <a:defRPr/>
            </a:pPr>
            <a:fld id="{DB3F1736-BEC8-47B0-BD96-CFE061D3C734}" type="datetimeFigureOut">
              <a:rPr lang="ru-RU"/>
              <a:pPr>
                <a:defRPr/>
              </a:pPr>
              <a:t>17.12.2021</a:t>
            </a:fld>
            <a:endParaRPr lang="ru-RU" dirty="0"/>
          </a:p>
        </p:txBody>
      </p:sp>
      <p:sp>
        <p:nvSpPr>
          <p:cNvPr id="19460" name="Rectangle 4"/>
          <p:cNvSpPr>
            <a:spLocks noGrp="1" noRot="1" noChangeAspect="1" noChangeArrowheads="1" noTextEdit="1"/>
          </p:cNvSpPr>
          <p:nvPr>
            <p:ph type="sldImg" idx="2"/>
          </p:nvPr>
        </p:nvSpPr>
        <p:spPr bwMode="auto">
          <a:xfrm>
            <a:off x="3263900" y="509588"/>
            <a:ext cx="3398838" cy="2547937"/>
          </a:xfrm>
          <a:prstGeom prst="rect">
            <a:avLst/>
          </a:prstGeom>
          <a:noFill/>
          <a:ln w="9525">
            <a:solidFill>
              <a:srgbClr val="000000"/>
            </a:solidFill>
            <a:miter lim="800000"/>
            <a:headEnd/>
            <a:tailEnd/>
          </a:ln>
        </p:spPr>
      </p:sp>
      <p:sp>
        <p:nvSpPr>
          <p:cNvPr id="83973" name="Rectangle 5"/>
          <p:cNvSpPr>
            <a:spLocks noGrp="1" noChangeArrowheads="1"/>
          </p:cNvSpPr>
          <p:nvPr>
            <p:ph type="body" sz="quarter" idx="3"/>
          </p:nvPr>
        </p:nvSpPr>
        <p:spPr bwMode="auto">
          <a:xfrm>
            <a:off x="992893" y="3228680"/>
            <a:ext cx="7940853" cy="3059600"/>
          </a:xfrm>
          <a:prstGeom prst="rect">
            <a:avLst/>
          </a:prstGeom>
          <a:noFill/>
          <a:ln w="9525">
            <a:noFill/>
            <a:miter lim="800000"/>
            <a:headEnd/>
            <a:tailEnd/>
          </a:ln>
          <a:effectLst/>
        </p:spPr>
        <p:txBody>
          <a:bodyPr vert="horz" wrap="square" lIns="95563" tIns="47781" rIns="95563" bIns="47781"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83974" name="Rectangle 6"/>
          <p:cNvSpPr>
            <a:spLocks noGrp="1" noChangeArrowheads="1"/>
          </p:cNvSpPr>
          <p:nvPr>
            <p:ph type="ftr" sz="quarter" idx="4"/>
          </p:nvPr>
        </p:nvSpPr>
        <p:spPr bwMode="auto">
          <a:xfrm>
            <a:off x="1" y="6456284"/>
            <a:ext cx="4301009" cy="340315"/>
          </a:xfrm>
          <a:prstGeom prst="rect">
            <a:avLst/>
          </a:prstGeom>
          <a:noFill/>
          <a:ln w="9525">
            <a:noFill/>
            <a:miter lim="800000"/>
            <a:headEnd/>
            <a:tailEnd/>
          </a:ln>
          <a:effectLst/>
        </p:spPr>
        <p:txBody>
          <a:bodyPr vert="horz" wrap="square" lIns="95563" tIns="47781" rIns="95563" bIns="47781" numCol="1" anchor="b" anchorCtr="0" compatLnSpc="1">
            <a:prstTxWarp prst="textNoShape">
              <a:avLst/>
            </a:prstTxWarp>
          </a:bodyPr>
          <a:lstStyle>
            <a:lvl1pPr>
              <a:defRPr sz="1300"/>
            </a:lvl1pPr>
          </a:lstStyle>
          <a:p>
            <a:pPr>
              <a:defRPr/>
            </a:pPr>
            <a:endParaRPr lang="ru-RU" dirty="0"/>
          </a:p>
        </p:txBody>
      </p:sp>
      <p:sp>
        <p:nvSpPr>
          <p:cNvPr id="83975" name="Rectangle 7"/>
          <p:cNvSpPr>
            <a:spLocks noGrp="1" noChangeArrowheads="1"/>
          </p:cNvSpPr>
          <p:nvPr>
            <p:ph type="sldNum" sz="quarter" idx="5"/>
          </p:nvPr>
        </p:nvSpPr>
        <p:spPr bwMode="auto">
          <a:xfrm>
            <a:off x="5623341" y="6456284"/>
            <a:ext cx="4301009" cy="340315"/>
          </a:xfrm>
          <a:prstGeom prst="rect">
            <a:avLst/>
          </a:prstGeom>
          <a:noFill/>
          <a:ln w="9525">
            <a:noFill/>
            <a:miter lim="800000"/>
            <a:headEnd/>
            <a:tailEnd/>
          </a:ln>
          <a:effectLst/>
        </p:spPr>
        <p:txBody>
          <a:bodyPr vert="horz" wrap="square" lIns="95563" tIns="47781" rIns="95563" bIns="47781" numCol="1" anchor="b" anchorCtr="0" compatLnSpc="1">
            <a:prstTxWarp prst="textNoShape">
              <a:avLst/>
            </a:prstTxWarp>
          </a:bodyPr>
          <a:lstStyle>
            <a:lvl1pPr algn="r">
              <a:defRPr sz="1300"/>
            </a:lvl1pPr>
          </a:lstStyle>
          <a:p>
            <a:pPr>
              <a:defRPr/>
            </a:pPr>
            <a:fld id="{8B78B11D-CD4B-4AE3-A324-6A7162C0B01F}" type="slidenum">
              <a:rPr lang="ru-RU"/>
              <a:pPr>
                <a:defRPr/>
              </a:pPr>
              <a:t>‹#›</a:t>
            </a:fld>
            <a:endParaRPr lang="ru-RU" dirty="0"/>
          </a:p>
        </p:txBody>
      </p:sp>
    </p:spTree>
    <p:extLst>
      <p:ext uri="{BB962C8B-B14F-4D97-AF65-F5344CB8AC3E}">
        <p14:creationId xmlns:p14="http://schemas.microsoft.com/office/powerpoint/2010/main" val="10519990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8B78B11D-CD4B-4AE3-A324-6A7162C0B01F}" type="slidenum">
              <a:rPr lang="ru-RU" smtClean="0"/>
              <a:pPr>
                <a:defRPr/>
              </a:pPr>
              <a:t>29</a:t>
            </a:fld>
            <a:endParaRPr lang="ru-RU" dirty="0"/>
          </a:p>
        </p:txBody>
      </p:sp>
    </p:spTree>
    <p:extLst>
      <p:ext uri="{BB962C8B-B14F-4D97-AF65-F5344CB8AC3E}">
        <p14:creationId xmlns:p14="http://schemas.microsoft.com/office/powerpoint/2010/main" val="2713444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263900" y="509588"/>
            <a:ext cx="3398838" cy="2547937"/>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99C9B12-8237-4B7B-8361-46B43AC62718}" type="slidenum">
              <a:rPr lang="ru-RU" smtClean="0"/>
              <a:pPr/>
              <a:t>61</a:t>
            </a:fld>
            <a:endParaRPr lang="ru-RU"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263900" y="509588"/>
            <a:ext cx="3398838" cy="2547937"/>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8B78B11D-CD4B-4AE3-A324-6A7162C0B01F}" type="slidenum">
              <a:rPr lang="ru-RU" smtClean="0"/>
              <a:pPr>
                <a:defRPr/>
              </a:pPr>
              <a:t>65</a:t>
            </a:fld>
            <a:endParaRPr lang="ru-RU" dirty="0"/>
          </a:p>
        </p:txBody>
      </p:sp>
    </p:spTree>
    <p:extLst>
      <p:ext uri="{BB962C8B-B14F-4D97-AF65-F5344CB8AC3E}">
        <p14:creationId xmlns:p14="http://schemas.microsoft.com/office/powerpoint/2010/main" val="2963066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263900" y="509588"/>
            <a:ext cx="3398838" cy="2547937"/>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8B78B11D-CD4B-4AE3-A324-6A7162C0B01F}" type="slidenum">
              <a:rPr lang="ru-RU" smtClean="0"/>
              <a:pPr>
                <a:defRPr/>
              </a:pPr>
              <a:t>66</a:t>
            </a:fld>
            <a:endParaRPr lang="ru-RU" dirty="0"/>
          </a:p>
        </p:txBody>
      </p:sp>
    </p:spTree>
    <p:extLst>
      <p:ext uri="{BB962C8B-B14F-4D97-AF65-F5344CB8AC3E}">
        <p14:creationId xmlns:p14="http://schemas.microsoft.com/office/powerpoint/2010/main" val="2963066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263900" y="509588"/>
            <a:ext cx="3398838" cy="2547937"/>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8B78B11D-CD4B-4AE3-A324-6A7162C0B01F}" type="slidenum">
              <a:rPr lang="ru-RU" smtClean="0"/>
              <a:pPr>
                <a:defRPr/>
              </a:pPr>
              <a:t>67</a:t>
            </a:fld>
            <a:endParaRPr lang="ru-RU" dirty="0"/>
          </a:p>
        </p:txBody>
      </p:sp>
    </p:spTree>
    <p:extLst>
      <p:ext uri="{BB962C8B-B14F-4D97-AF65-F5344CB8AC3E}">
        <p14:creationId xmlns:p14="http://schemas.microsoft.com/office/powerpoint/2010/main" val="2963066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263900" y="509588"/>
            <a:ext cx="3398838" cy="2547937"/>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99C9B12-8237-4B7B-8361-46B43AC62718}" type="slidenum">
              <a:rPr lang="ru-RU" smtClean="0"/>
              <a:pPr/>
              <a:t>68</a:t>
            </a:fld>
            <a:endParaRPr lang="ru-R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49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84996" name="Номер слайда 1"/>
          <p:cNvSpPr txBox="1">
            <a:spLocks noGrp="1"/>
          </p:cNvSpPr>
          <p:nvPr/>
        </p:nvSpPr>
        <p:spPr bwMode="auto">
          <a:xfrm>
            <a:off x="5621696" y="6456324"/>
            <a:ext cx="4302625" cy="340264"/>
          </a:xfrm>
          <a:prstGeom prst="rect">
            <a:avLst/>
          </a:prstGeom>
          <a:noFill/>
          <a:ln w="9525">
            <a:noFill/>
            <a:miter lim="800000"/>
            <a:headEnd/>
            <a:tailEnd/>
          </a:ln>
        </p:spPr>
        <p:txBody>
          <a:bodyPr lIns="90443" tIns="45222" rIns="90443" bIns="45222" anchor="b"/>
          <a:lstStyle/>
          <a:p>
            <a:pPr algn="r"/>
            <a:fld id="{470422F7-E94C-4021-980B-1B9CF5AFCA29}" type="slidenum">
              <a:rPr lang="ru-RU" sz="1200">
                <a:latin typeface="Calibri" pitchFamily="34" charset="0"/>
              </a:rPr>
              <a:pPr algn="r"/>
              <a:t>90</a:t>
            </a:fld>
            <a:endParaRPr lang="ru-RU" sz="120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60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86020" name="Номер слайда 1"/>
          <p:cNvSpPr txBox="1">
            <a:spLocks noGrp="1"/>
          </p:cNvSpPr>
          <p:nvPr/>
        </p:nvSpPr>
        <p:spPr bwMode="auto">
          <a:xfrm>
            <a:off x="5621696" y="6456324"/>
            <a:ext cx="4302625" cy="340264"/>
          </a:xfrm>
          <a:prstGeom prst="rect">
            <a:avLst/>
          </a:prstGeom>
          <a:noFill/>
          <a:ln w="9525">
            <a:noFill/>
            <a:miter lim="800000"/>
            <a:headEnd/>
            <a:tailEnd/>
          </a:ln>
        </p:spPr>
        <p:txBody>
          <a:bodyPr lIns="90443" tIns="45222" rIns="90443" bIns="45222" anchor="b"/>
          <a:lstStyle/>
          <a:p>
            <a:pPr algn="r"/>
            <a:fld id="{AFF6BFB2-39B2-4141-A40E-614BA5AD9F2C}" type="slidenum">
              <a:rPr lang="ru-RU" sz="1200">
                <a:latin typeface="Calibri" pitchFamily="34" charset="0"/>
              </a:rPr>
              <a:pPr algn="r"/>
              <a:t>91</a:t>
            </a:fld>
            <a:endParaRPr lang="ru-RU" sz="120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7"/>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21A56CA2-6DF9-479B-BD26-004AF565C683}" type="datetimeFigureOut">
              <a:rPr lang="ru-RU"/>
              <a:pPr>
                <a:defRPr/>
              </a:pPr>
              <a:t>17.12.2021</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225FFB34-444D-4AB9-A630-1EFB0D8BD880}" type="slidenum">
              <a:rPr lang="ru-RU"/>
              <a:pPr>
                <a:defRPr/>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7D7ED27-6997-44B5-87BC-C87CCE7549E7}" type="datetimeFigureOut">
              <a:rPr lang="ru-RU"/>
              <a:pPr>
                <a:defRPr/>
              </a:pPr>
              <a:t>17.12.2021</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D09FE2B1-2693-4413-81ED-EB62006A3346}" type="slidenum">
              <a:rPr lang="ru-RU"/>
              <a:pPr>
                <a:defRPr/>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FEF9A9E2-24D9-41B4-8845-D2949E83B557}" type="datetimeFigureOut">
              <a:rPr lang="ru-RU"/>
              <a:pPr>
                <a:defRPr/>
              </a:pPr>
              <a:t>17.12.2021</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31F1AC4F-3D8E-460E-9219-7F4D8B3C08FF}" type="slidenum">
              <a:rPr lang="ru-RU"/>
              <a:pPr>
                <a:defRPr/>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852CC9ED-B7EF-47B0-925E-E29832CAD427}" type="datetimeFigureOut">
              <a:rPr lang="ru-RU"/>
              <a:pPr>
                <a:defRPr/>
              </a:pPr>
              <a:t>17.12.2021</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59781636-49DA-48D2-A3E4-39D2F1AFB2C1}" type="slidenum">
              <a:rPr lang="ru-RU"/>
              <a:pPr>
                <a:defRPr/>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73524AE0-65CE-43BD-8520-A0CE119D4410}" type="datetimeFigureOut">
              <a:rPr lang="ru-RU"/>
              <a:pPr>
                <a:defRPr/>
              </a:pPr>
              <a:t>17.12.2021</a:t>
            </a:fld>
            <a:endParaRPr lang="ru-RU" dirty="0"/>
          </a:p>
        </p:txBody>
      </p:sp>
      <p:sp>
        <p:nvSpPr>
          <p:cNvPr id="8" name="Нижний колонтитул 4"/>
          <p:cNvSpPr>
            <a:spLocks noGrp="1"/>
          </p:cNvSpPr>
          <p:nvPr>
            <p:ph type="ftr" sz="quarter" idx="11"/>
          </p:nvPr>
        </p:nvSpPr>
        <p:spPr/>
        <p:txBody>
          <a:bodyPr/>
          <a:lstStyle>
            <a:lvl1pPr>
              <a:defRPr/>
            </a:lvl1pPr>
          </a:lstStyle>
          <a:p>
            <a:pPr>
              <a:defRPr/>
            </a:pPr>
            <a:endParaRPr lang="ru-RU" dirty="0"/>
          </a:p>
        </p:txBody>
      </p:sp>
      <p:sp>
        <p:nvSpPr>
          <p:cNvPr id="9" name="Номер слайда 5"/>
          <p:cNvSpPr>
            <a:spLocks noGrp="1"/>
          </p:cNvSpPr>
          <p:nvPr>
            <p:ph type="sldNum" sz="quarter" idx="12"/>
          </p:nvPr>
        </p:nvSpPr>
        <p:spPr/>
        <p:txBody>
          <a:bodyPr/>
          <a:lstStyle>
            <a:lvl1pPr>
              <a:defRPr/>
            </a:lvl1pPr>
          </a:lstStyle>
          <a:p>
            <a:pPr>
              <a:defRPr/>
            </a:pPr>
            <a:fld id="{C42FEDB8-BCE1-4F41-ADD4-566D13402D73}" type="slidenum">
              <a:rPr lang="ru-RU"/>
              <a:pPr>
                <a:defRPr/>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64FFE7D0-D314-459D-B4A1-F54C4FDED79E}" type="datetimeFigureOut">
              <a:rPr lang="ru-RU"/>
              <a:pPr>
                <a:defRPr/>
              </a:pPr>
              <a:t>17.12.2021</a:t>
            </a:fld>
            <a:endParaRPr lang="ru-RU" dirty="0"/>
          </a:p>
        </p:txBody>
      </p:sp>
      <p:sp>
        <p:nvSpPr>
          <p:cNvPr id="4" name="Нижний колонтитул 4"/>
          <p:cNvSpPr>
            <a:spLocks noGrp="1"/>
          </p:cNvSpPr>
          <p:nvPr>
            <p:ph type="ftr" sz="quarter" idx="11"/>
          </p:nvPr>
        </p:nvSpPr>
        <p:spPr/>
        <p:txBody>
          <a:bodyPr/>
          <a:lstStyle>
            <a:lvl1pPr>
              <a:defRPr/>
            </a:lvl1pPr>
          </a:lstStyle>
          <a:p>
            <a:pPr>
              <a:defRPr/>
            </a:pPr>
            <a:endParaRPr lang="ru-RU" dirty="0"/>
          </a:p>
        </p:txBody>
      </p:sp>
      <p:sp>
        <p:nvSpPr>
          <p:cNvPr id="5" name="Номер слайда 5"/>
          <p:cNvSpPr>
            <a:spLocks noGrp="1"/>
          </p:cNvSpPr>
          <p:nvPr>
            <p:ph type="sldNum" sz="quarter" idx="12"/>
          </p:nvPr>
        </p:nvSpPr>
        <p:spPr/>
        <p:txBody>
          <a:bodyPr/>
          <a:lstStyle>
            <a:lvl1pPr>
              <a:defRPr/>
            </a:lvl1pPr>
          </a:lstStyle>
          <a:p>
            <a:pPr>
              <a:defRPr/>
            </a:pPr>
            <a:fld id="{F1F77DD6-F86B-42EF-9A29-0CC1549E401A}" type="slidenum">
              <a:rPr lang="ru-RU"/>
              <a:pPr>
                <a:defRPr/>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A10902E7-B4FB-4B57-8F01-2497241F5F1D}" type="datetimeFigureOut">
              <a:rPr lang="ru-RU"/>
              <a:pPr>
                <a:defRPr/>
              </a:pPr>
              <a:t>17.12.2021</a:t>
            </a:fld>
            <a:endParaRPr lang="ru-RU" dirty="0"/>
          </a:p>
        </p:txBody>
      </p:sp>
      <p:sp>
        <p:nvSpPr>
          <p:cNvPr id="3" name="Нижний колонтитул 4"/>
          <p:cNvSpPr>
            <a:spLocks noGrp="1"/>
          </p:cNvSpPr>
          <p:nvPr>
            <p:ph type="ftr" sz="quarter" idx="11"/>
          </p:nvPr>
        </p:nvSpPr>
        <p:spPr/>
        <p:txBody>
          <a:bodyPr/>
          <a:lstStyle>
            <a:lvl1pPr>
              <a:defRPr/>
            </a:lvl1pPr>
          </a:lstStyle>
          <a:p>
            <a:pPr>
              <a:defRPr/>
            </a:pPr>
            <a:endParaRPr lang="ru-RU" dirty="0"/>
          </a:p>
        </p:txBody>
      </p:sp>
      <p:sp>
        <p:nvSpPr>
          <p:cNvPr id="4" name="Номер слайда 5"/>
          <p:cNvSpPr>
            <a:spLocks noGrp="1"/>
          </p:cNvSpPr>
          <p:nvPr>
            <p:ph type="sldNum" sz="quarter" idx="12"/>
          </p:nvPr>
        </p:nvSpPr>
        <p:spPr/>
        <p:txBody>
          <a:bodyPr/>
          <a:lstStyle>
            <a:lvl1pPr>
              <a:defRPr/>
            </a:lvl1pPr>
          </a:lstStyle>
          <a:p>
            <a:pPr>
              <a:defRPr/>
            </a:pPr>
            <a:fld id="{AC93D7A0-CB53-4A58-A0E9-EC5DA9C5267B}" type="slidenum">
              <a:rPr lang="ru-RU"/>
              <a:pPr>
                <a:defRPr/>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2"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50FDE4E-DAE5-44FA-8D9F-3A094A3E2C96}" type="datetimeFigureOut">
              <a:rPr lang="ru-RU"/>
              <a:pPr>
                <a:defRPr/>
              </a:pPr>
              <a:t>17.12.2021</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D7CDF38A-8445-4685-9CBF-1580DE60641A}" type="slidenum">
              <a:rPr lang="ru-RU"/>
              <a:pPr>
                <a:defRPr/>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1"/>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4E0DB021-17FD-4DE6-83EA-6EACB2B96B19}" type="datetimeFigureOut">
              <a:rPr lang="ru-RU"/>
              <a:pPr>
                <a:defRPr/>
              </a:pPr>
              <a:t>17.12.2021</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8FDD214B-9197-435D-B74E-B91D4ECB18F6}" type="slidenum">
              <a:rPr lang="ru-RU"/>
              <a:pPr>
                <a:defRPr/>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41CA77E0-CB5A-4CA4-ADBC-14ACB44DCD9C}" type="datetimeFigureOut">
              <a:rPr lang="ru-RU"/>
              <a:pPr>
                <a:defRPr/>
              </a:pPr>
              <a:t>17.12.2021</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373E637D-3A5A-4D15-B12F-5DB0357DD301}" type="slidenum">
              <a:rPr lang="ru-RU"/>
              <a:pPr>
                <a:defRPr/>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0"/>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40"/>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A6272E47-9F9F-485E-B39A-C7EA1844BE22}" type="datetimeFigureOut">
              <a:rPr lang="ru-RU"/>
              <a:pPr>
                <a:defRPr/>
              </a:pPr>
              <a:t>17.12.2021</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2CFE8BA0-81AE-4EFD-AC8D-9F355F108535}" type="slidenum">
              <a:rPr lang="ru-RU"/>
              <a:pPr>
                <a:defRPr/>
              </a:pPr>
              <a:t>‹#›</a:t>
            </a:fld>
            <a:endParaRPr lang="ru-R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457200" y="274638"/>
            <a:ext cx="8229600" cy="1143000"/>
          </a:xfrm>
        </p:spPr>
        <p:txBody>
          <a:bodyPr/>
          <a:lstStyle/>
          <a:p>
            <a:r>
              <a:rPr lang="en-US"/>
              <a:t>Образец заголовка</a:t>
            </a:r>
            <a:endParaRPr lang="ru-RU"/>
          </a:p>
        </p:txBody>
      </p:sp>
      <p:sp>
        <p:nvSpPr>
          <p:cNvPr id="3" name="Содержимое 2"/>
          <p:cNvSpPr>
            <a:spLocks noGrp="1"/>
          </p:cNvSpPr>
          <p:nvPr>
            <p:ph sz="quarter" idx="1"/>
          </p:nvPr>
        </p:nvSpPr>
        <p:spPr>
          <a:xfrm>
            <a:off x="457200" y="1600201"/>
            <a:ext cx="4038600" cy="2185988"/>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4" name="Содержимое 3"/>
          <p:cNvSpPr>
            <a:spLocks noGrp="1"/>
          </p:cNvSpPr>
          <p:nvPr>
            <p:ph sz="quarter" idx="2"/>
          </p:nvPr>
        </p:nvSpPr>
        <p:spPr>
          <a:xfrm>
            <a:off x="4648200" y="1600201"/>
            <a:ext cx="4038600" cy="2185988"/>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5" name="Содержимое 4"/>
          <p:cNvSpPr>
            <a:spLocks noGrp="1"/>
          </p:cNvSpPr>
          <p:nvPr>
            <p:ph sz="quarter" idx="3"/>
          </p:nvPr>
        </p:nvSpPr>
        <p:spPr>
          <a:xfrm>
            <a:off x="457200" y="3938590"/>
            <a:ext cx="4038600" cy="2187575"/>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6" name="Содержимое 5"/>
          <p:cNvSpPr>
            <a:spLocks noGrp="1"/>
          </p:cNvSpPr>
          <p:nvPr>
            <p:ph sz="quarter" idx="4"/>
          </p:nvPr>
        </p:nvSpPr>
        <p:spPr>
          <a:xfrm>
            <a:off x="4648200" y="3938590"/>
            <a:ext cx="4038600" cy="2187575"/>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BDE2A111-0A5D-4688-859A-02408131A772}" type="datetimeFigureOut">
              <a:rPr lang="ru-RU"/>
              <a:pPr>
                <a:defRPr/>
              </a:pPr>
              <a:t>17.12.2021</a:t>
            </a:fld>
            <a:endParaRPr lang="ru-RU" dirty="0"/>
          </a:p>
        </p:txBody>
      </p:sp>
      <p:sp>
        <p:nvSpPr>
          <p:cNvPr id="8" name="Нижний колонтитул 4"/>
          <p:cNvSpPr>
            <a:spLocks noGrp="1"/>
          </p:cNvSpPr>
          <p:nvPr>
            <p:ph type="ftr" sz="quarter" idx="11"/>
          </p:nvPr>
        </p:nvSpPr>
        <p:spPr/>
        <p:txBody>
          <a:bodyPr/>
          <a:lstStyle>
            <a:lvl1pPr>
              <a:defRPr/>
            </a:lvl1pPr>
          </a:lstStyle>
          <a:p>
            <a:pPr>
              <a:defRPr/>
            </a:pPr>
            <a:endParaRPr lang="ru-RU" dirty="0"/>
          </a:p>
        </p:txBody>
      </p:sp>
      <p:sp>
        <p:nvSpPr>
          <p:cNvPr id="9" name="Номер слайда 5"/>
          <p:cNvSpPr>
            <a:spLocks noGrp="1"/>
          </p:cNvSpPr>
          <p:nvPr>
            <p:ph type="sldNum" sz="quarter" idx="12"/>
          </p:nvPr>
        </p:nvSpPr>
        <p:spPr/>
        <p:txBody>
          <a:bodyPr/>
          <a:lstStyle>
            <a:lvl1pPr>
              <a:defRPr/>
            </a:lvl1pPr>
          </a:lstStyle>
          <a:p>
            <a:pPr>
              <a:defRPr/>
            </a:pPr>
            <a:fld id="{D7185EA5-9DC1-4CD3-8212-75B42FA0CC48}" type="slidenum">
              <a:rPr lang="ru-RU"/>
              <a:pPr>
                <a:defRPr/>
              </a:pPr>
              <a:t>‹#›</a:t>
            </a:fld>
            <a:endParaRPr lang="ru-RU"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Obj" preserve="1">
  <p:cSld name="Заголовок, 2 маленьких объекта и 1 большой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en-US"/>
              <a:t>Образец заголовка</a:t>
            </a:r>
            <a:endParaRPr lang="ru-RU"/>
          </a:p>
        </p:txBody>
      </p:sp>
      <p:sp>
        <p:nvSpPr>
          <p:cNvPr id="3" name="Содержимое 2"/>
          <p:cNvSpPr>
            <a:spLocks noGrp="1"/>
          </p:cNvSpPr>
          <p:nvPr>
            <p:ph sz="quarter" idx="1"/>
          </p:nvPr>
        </p:nvSpPr>
        <p:spPr>
          <a:xfrm>
            <a:off x="457200" y="1600201"/>
            <a:ext cx="4038600" cy="2185988"/>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4" name="Содержимое 3"/>
          <p:cNvSpPr>
            <a:spLocks noGrp="1"/>
          </p:cNvSpPr>
          <p:nvPr>
            <p:ph sz="quarter" idx="2"/>
          </p:nvPr>
        </p:nvSpPr>
        <p:spPr>
          <a:xfrm>
            <a:off x="457200" y="3938590"/>
            <a:ext cx="4038600" cy="2187575"/>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5" name="Содержимое 4"/>
          <p:cNvSpPr>
            <a:spLocks noGrp="1"/>
          </p:cNvSpPr>
          <p:nvPr>
            <p:ph sz="half" idx="3"/>
          </p:nvPr>
        </p:nvSpPr>
        <p:spPr>
          <a:xfrm>
            <a:off x="4648200" y="1600202"/>
            <a:ext cx="4038600" cy="4525963"/>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6" name="Дата 3"/>
          <p:cNvSpPr>
            <a:spLocks noGrp="1"/>
          </p:cNvSpPr>
          <p:nvPr>
            <p:ph type="dt" sz="half" idx="10"/>
          </p:nvPr>
        </p:nvSpPr>
        <p:spPr/>
        <p:txBody>
          <a:bodyPr/>
          <a:lstStyle>
            <a:lvl1pPr>
              <a:defRPr/>
            </a:lvl1pPr>
          </a:lstStyle>
          <a:p>
            <a:pPr>
              <a:defRPr/>
            </a:pPr>
            <a:fld id="{4543C691-6C61-4830-BFFC-E1A005C544FA}" type="datetimeFigureOut">
              <a:rPr lang="ru-RU"/>
              <a:pPr>
                <a:defRPr/>
              </a:pPr>
              <a:t>17.12.2021</a:t>
            </a:fld>
            <a:endParaRPr lang="ru-RU" dirty="0"/>
          </a:p>
        </p:txBody>
      </p:sp>
      <p:sp>
        <p:nvSpPr>
          <p:cNvPr id="7" name="Нижний колонтитул 4"/>
          <p:cNvSpPr>
            <a:spLocks noGrp="1"/>
          </p:cNvSpPr>
          <p:nvPr>
            <p:ph type="ftr" sz="quarter" idx="11"/>
          </p:nvPr>
        </p:nvSpPr>
        <p:spPr/>
        <p:txBody>
          <a:bodyPr/>
          <a:lstStyle>
            <a:lvl1pPr>
              <a:defRPr/>
            </a:lvl1pPr>
          </a:lstStyle>
          <a:p>
            <a:pPr>
              <a:defRPr/>
            </a:pPr>
            <a:endParaRPr lang="ru-RU" dirty="0"/>
          </a:p>
        </p:txBody>
      </p:sp>
      <p:sp>
        <p:nvSpPr>
          <p:cNvPr id="8" name="Номер слайда 5"/>
          <p:cNvSpPr>
            <a:spLocks noGrp="1"/>
          </p:cNvSpPr>
          <p:nvPr>
            <p:ph type="sldNum" sz="quarter" idx="12"/>
          </p:nvPr>
        </p:nvSpPr>
        <p:spPr/>
        <p:txBody>
          <a:bodyPr/>
          <a:lstStyle>
            <a:lvl1pPr>
              <a:defRPr/>
            </a:lvl1pPr>
          </a:lstStyle>
          <a:p>
            <a:pPr>
              <a:defRPr/>
            </a:pPr>
            <a:fld id="{60902145-ABD9-4539-90E2-395CA1535F74}" type="slidenum">
              <a:rPr lang="ru-RU"/>
              <a:pPr>
                <a:defRPr/>
              </a:pPr>
              <a:t>‹#›</a:t>
            </a:fld>
            <a:endParaRPr lang="ru-RU"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en-US"/>
              <a:t>Образец заголовка</a:t>
            </a:r>
            <a:endParaRPr lang="ru-RU"/>
          </a:p>
        </p:txBody>
      </p:sp>
      <p:sp>
        <p:nvSpPr>
          <p:cNvPr id="3" name="Таблица 2"/>
          <p:cNvSpPr>
            <a:spLocks noGrp="1"/>
          </p:cNvSpPr>
          <p:nvPr>
            <p:ph type="tbl" idx="1"/>
          </p:nvPr>
        </p:nvSpPr>
        <p:spPr>
          <a:xfrm>
            <a:off x="457200" y="1600202"/>
            <a:ext cx="8229600" cy="4525963"/>
          </a:xfrm>
        </p:spPr>
        <p:txBody>
          <a:bodyPr/>
          <a:lstStyle/>
          <a:p>
            <a:pPr lvl="0"/>
            <a:endParaRPr lang="ru-RU" noProof="0" dirty="0"/>
          </a:p>
        </p:txBody>
      </p:sp>
      <p:sp>
        <p:nvSpPr>
          <p:cNvPr id="4" name="Дата 3"/>
          <p:cNvSpPr>
            <a:spLocks noGrp="1"/>
          </p:cNvSpPr>
          <p:nvPr>
            <p:ph type="dt" sz="half" idx="10"/>
          </p:nvPr>
        </p:nvSpPr>
        <p:spPr/>
        <p:txBody>
          <a:bodyPr/>
          <a:lstStyle>
            <a:lvl1pPr>
              <a:defRPr/>
            </a:lvl1pPr>
          </a:lstStyle>
          <a:p>
            <a:pPr>
              <a:defRPr/>
            </a:pPr>
            <a:fld id="{0EE20F95-2549-4E02-97CF-1386ADA6B1C6}" type="datetimeFigureOut">
              <a:rPr lang="ru-RU"/>
              <a:pPr>
                <a:defRPr/>
              </a:pPr>
              <a:t>17.12.2021</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C347038E-C65F-48BF-B509-69F7D23C699E}" type="slidenum">
              <a:rPr lang="ru-RU"/>
              <a:pPr>
                <a:defRPr/>
              </a:pPr>
              <a:t>‹#›</a:t>
            </a:fld>
            <a:endParaRPr lang="ru-RU"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AndTx" preserve="1">
  <p:cSld name="Заголовок, два объекта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en-US"/>
              <a:t>Образец заголовка</a:t>
            </a:r>
            <a:endParaRPr lang="ru-RU"/>
          </a:p>
        </p:txBody>
      </p:sp>
      <p:sp>
        <p:nvSpPr>
          <p:cNvPr id="3" name="Содержимое 2"/>
          <p:cNvSpPr>
            <a:spLocks noGrp="1"/>
          </p:cNvSpPr>
          <p:nvPr>
            <p:ph sz="quarter" idx="1"/>
          </p:nvPr>
        </p:nvSpPr>
        <p:spPr>
          <a:xfrm>
            <a:off x="457200" y="1600201"/>
            <a:ext cx="4038600" cy="2185988"/>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4" name="Содержимое 3"/>
          <p:cNvSpPr>
            <a:spLocks noGrp="1"/>
          </p:cNvSpPr>
          <p:nvPr>
            <p:ph sz="quarter" idx="2"/>
          </p:nvPr>
        </p:nvSpPr>
        <p:spPr>
          <a:xfrm>
            <a:off x="457200" y="3938590"/>
            <a:ext cx="4038600" cy="2187575"/>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5" name="Текст 4"/>
          <p:cNvSpPr>
            <a:spLocks noGrp="1"/>
          </p:cNvSpPr>
          <p:nvPr>
            <p:ph type="body" sz="half" idx="3"/>
          </p:nvPr>
        </p:nvSpPr>
        <p:spPr>
          <a:xfrm>
            <a:off x="4648200" y="1600202"/>
            <a:ext cx="4038600" cy="4525963"/>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6" name="Дата 3"/>
          <p:cNvSpPr>
            <a:spLocks noGrp="1"/>
          </p:cNvSpPr>
          <p:nvPr>
            <p:ph type="dt" sz="half" idx="10"/>
          </p:nvPr>
        </p:nvSpPr>
        <p:spPr/>
        <p:txBody>
          <a:bodyPr/>
          <a:lstStyle>
            <a:lvl1pPr>
              <a:defRPr/>
            </a:lvl1pPr>
          </a:lstStyle>
          <a:p>
            <a:pPr>
              <a:defRPr/>
            </a:pPr>
            <a:fld id="{8F577BC1-8532-4B94-968E-6F8F8E943271}" type="datetimeFigureOut">
              <a:rPr lang="ru-RU"/>
              <a:pPr>
                <a:defRPr/>
              </a:pPr>
              <a:t>17.12.2021</a:t>
            </a:fld>
            <a:endParaRPr lang="ru-RU" dirty="0"/>
          </a:p>
        </p:txBody>
      </p:sp>
      <p:sp>
        <p:nvSpPr>
          <p:cNvPr id="7" name="Нижний колонтитул 4"/>
          <p:cNvSpPr>
            <a:spLocks noGrp="1"/>
          </p:cNvSpPr>
          <p:nvPr>
            <p:ph type="ftr" sz="quarter" idx="11"/>
          </p:nvPr>
        </p:nvSpPr>
        <p:spPr/>
        <p:txBody>
          <a:bodyPr/>
          <a:lstStyle>
            <a:lvl1pPr>
              <a:defRPr/>
            </a:lvl1pPr>
          </a:lstStyle>
          <a:p>
            <a:pPr>
              <a:defRPr/>
            </a:pPr>
            <a:endParaRPr lang="ru-RU" dirty="0"/>
          </a:p>
        </p:txBody>
      </p:sp>
      <p:sp>
        <p:nvSpPr>
          <p:cNvPr id="8" name="Номер слайда 5"/>
          <p:cNvSpPr>
            <a:spLocks noGrp="1"/>
          </p:cNvSpPr>
          <p:nvPr>
            <p:ph type="sldNum" sz="quarter" idx="12"/>
          </p:nvPr>
        </p:nvSpPr>
        <p:spPr/>
        <p:txBody>
          <a:bodyPr/>
          <a:lstStyle>
            <a:lvl1pPr>
              <a:defRPr/>
            </a:lvl1pPr>
          </a:lstStyle>
          <a:p>
            <a:pPr>
              <a:defRPr/>
            </a:pPr>
            <a:fld id="{0638C621-8BA0-4FC1-96E6-24255058C726}" type="slidenum">
              <a:rPr lang="ru-RU"/>
              <a:pPr>
                <a:defRPr/>
              </a:pPr>
              <a:t>‹#›</a:t>
            </a:fld>
            <a:endParaRPr lang="ru-RU"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en-US"/>
              <a:t>Образец заголовка</a:t>
            </a:r>
            <a:endParaRPr lang="ru-RU"/>
          </a:p>
        </p:txBody>
      </p:sp>
      <p:sp>
        <p:nvSpPr>
          <p:cNvPr id="3" name="Диаграмма 2"/>
          <p:cNvSpPr>
            <a:spLocks noGrp="1"/>
          </p:cNvSpPr>
          <p:nvPr>
            <p:ph type="chart" idx="1"/>
          </p:nvPr>
        </p:nvSpPr>
        <p:spPr>
          <a:xfrm>
            <a:off x="457200" y="1600202"/>
            <a:ext cx="8229600" cy="4525963"/>
          </a:xfrm>
        </p:spPr>
        <p:txBody>
          <a:bodyPr/>
          <a:lstStyle/>
          <a:p>
            <a:pPr lvl="0"/>
            <a:endParaRPr lang="ru-RU" noProof="0" dirty="0"/>
          </a:p>
        </p:txBody>
      </p:sp>
      <p:sp>
        <p:nvSpPr>
          <p:cNvPr id="4" name="Дата 3"/>
          <p:cNvSpPr>
            <a:spLocks noGrp="1"/>
          </p:cNvSpPr>
          <p:nvPr>
            <p:ph type="dt" sz="half" idx="10"/>
          </p:nvPr>
        </p:nvSpPr>
        <p:spPr/>
        <p:txBody>
          <a:bodyPr/>
          <a:lstStyle>
            <a:lvl1pPr>
              <a:defRPr/>
            </a:lvl1pPr>
          </a:lstStyle>
          <a:p>
            <a:pPr>
              <a:defRPr/>
            </a:pPr>
            <a:fld id="{AD675745-BEE1-49BF-84CB-6DD06D26983E}" type="datetimeFigureOut">
              <a:rPr lang="ru-RU"/>
              <a:pPr>
                <a:defRPr/>
              </a:pPr>
              <a:t>17.12.2021</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BB05D6A0-782C-4E98-BD84-ED93A9158BCB}" type="slidenum">
              <a:rPr lang="ru-RU"/>
              <a:pPr>
                <a:defRPr/>
              </a:pPr>
              <a:t>‹#›</a:t>
            </a:fld>
            <a:endParaRPr lang="ru-RU"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dgm" preserve="1">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en-US"/>
              <a:t>Образец заголовка</a:t>
            </a:r>
            <a:endParaRPr lang="ru-RU"/>
          </a:p>
        </p:txBody>
      </p:sp>
      <p:sp>
        <p:nvSpPr>
          <p:cNvPr id="3" name="Рисунок SmartArt 2"/>
          <p:cNvSpPr>
            <a:spLocks noGrp="1"/>
          </p:cNvSpPr>
          <p:nvPr>
            <p:ph type="dgm" idx="1"/>
          </p:nvPr>
        </p:nvSpPr>
        <p:spPr>
          <a:xfrm>
            <a:off x="457200" y="1600202"/>
            <a:ext cx="8229600" cy="4525963"/>
          </a:xfrm>
        </p:spPr>
        <p:txBody>
          <a:bodyPr/>
          <a:lstStyle/>
          <a:p>
            <a:pPr lvl="0"/>
            <a:endParaRPr lang="ru-RU" noProof="0" dirty="0"/>
          </a:p>
        </p:txBody>
      </p:sp>
      <p:sp>
        <p:nvSpPr>
          <p:cNvPr id="4" name="Дата 3"/>
          <p:cNvSpPr>
            <a:spLocks noGrp="1"/>
          </p:cNvSpPr>
          <p:nvPr>
            <p:ph type="dt" sz="half" idx="10"/>
          </p:nvPr>
        </p:nvSpPr>
        <p:spPr/>
        <p:txBody>
          <a:bodyPr/>
          <a:lstStyle>
            <a:lvl1pPr>
              <a:defRPr/>
            </a:lvl1pPr>
          </a:lstStyle>
          <a:p>
            <a:pPr>
              <a:defRPr/>
            </a:pPr>
            <a:fld id="{DA81582C-E5D7-42BF-8098-BC93C4FC3371}" type="datetimeFigureOut">
              <a:rPr lang="ru-RU"/>
              <a:pPr>
                <a:defRPr/>
              </a:pPr>
              <a:t>17.12.2021</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88E65FA9-9AE2-4DB2-B270-27D5C09037F3}" type="slidenum">
              <a:rPr lang="ru-RU"/>
              <a:pPr>
                <a:defRPr/>
              </a:pPr>
              <a:t>‹#›</a:t>
            </a:fld>
            <a:endParaRPr lang="ru-RU"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pPr/>
              <a:t>12/17/2021</a:t>
            </a:fld>
            <a:endParaRPr lang="en-US" dirty="0" smtClean="0"/>
          </a:p>
        </p:txBody>
      </p:sp>
      <p:sp>
        <p:nvSpPr>
          <p:cNvPr id="4" name="Holder 4"/>
          <p:cNvSpPr>
            <a:spLocks noGrp="1"/>
          </p:cNvSpPr>
          <p:nvPr>
            <p:ph type="sldNum" sz="quarter" idx="7"/>
          </p:nvPr>
        </p:nvSpPr>
        <p:spPr/>
        <p:txBody>
          <a:bodyPr lIns="0" tIns="0" rIns="0" bIns="0"/>
          <a:lstStyle>
            <a:lvl1pPr marL="95386">
              <a:lnSpc>
                <a:spcPct val="100000"/>
              </a:lnSpc>
              <a:defRPr/>
            </a:lvl1pPr>
          </a:lstStyle>
          <a:p>
            <a:fld id="{81D60167-4931-47E6-BA6A-407CBD079E47}" type="slidenum">
              <a:rPr lang="ru-RU" sz="1100" b="1" smtClean="0">
                <a:solidFill>
                  <a:srgbClr val="21254E"/>
                </a:solidFill>
                <a:latin typeface="Constantia"/>
                <a:cs typeface="Constantia"/>
              </a:rPr>
              <a:pPr/>
              <a:t>‹#›</a:t>
            </a:fld>
            <a:endParaRPr lang="ru-RU" sz="1100" dirty="0">
              <a:latin typeface="Constantia"/>
              <a:cs typeface="Constantia"/>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cstate="print">
            <a:lum/>
          </a:blip>
          <a:srcRect/>
          <a:stretch>
            <a:fillRect t="-1000" b="-1000"/>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2"/>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58256281-6B67-4F1D-850F-F7D9CFAD28B0}" type="datetimeFigureOut">
              <a:rPr lang="ru-RU"/>
              <a:pPr>
                <a:defRPr/>
              </a:pPr>
              <a:t>17.12.2021</a:t>
            </a:fld>
            <a:endParaRPr lang="ru-RU" dirty="0"/>
          </a:p>
        </p:txBody>
      </p:sp>
      <p:sp>
        <p:nvSpPr>
          <p:cNvPr id="5" name="Нижний колонтитул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dirty="0"/>
          </a:p>
        </p:txBody>
      </p:sp>
      <p:sp>
        <p:nvSpPr>
          <p:cNvPr id="6" name="Номер слайда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BA59564D-0C21-48C5-AD53-1D28059B3123}" type="slidenum">
              <a:rPr lang="ru-RU"/>
              <a:pPr>
                <a:defRPr/>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4.emf"/><Relationship Id="rId5" Type="http://schemas.openxmlformats.org/officeDocument/2006/relationships/oleObject" Target="../embeddings/oleObject2.bin"/><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jpeg"/><Relationship Id="rId18" Type="http://schemas.openxmlformats.org/officeDocument/2006/relationships/image" Target="../media/image2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jpeg"/><Relationship Id="rId17" Type="http://schemas.openxmlformats.org/officeDocument/2006/relationships/image" Target="../media/image23.png"/><Relationship Id="rId2" Type="http://schemas.openxmlformats.org/officeDocument/2006/relationships/image" Target="../media/image8.png"/><Relationship Id="rId16" Type="http://schemas.openxmlformats.org/officeDocument/2006/relationships/image" Target="../media/image22.png"/><Relationship Id="rId1" Type="http://schemas.openxmlformats.org/officeDocument/2006/relationships/slideLayout" Target="../slideLayouts/slideLayout18.xml"/><Relationship Id="rId6" Type="http://schemas.openxmlformats.org/officeDocument/2006/relationships/image" Target="../media/image12.png"/><Relationship Id="rId11" Type="http://schemas.openxmlformats.org/officeDocument/2006/relationships/image" Target="../media/image17.jpeg"/><Relationship Id="rId5" Type="http://schemas.openxmlformats.org/officeDocument/2006/relationships/image" Target="../media/image11.jpeg"/><Relationship Id="rId15" Type="http://schemas.openxmlformats.org/officeDocument/2006/relationships/image" Target="../media/image21.jpeg"/><Relationship Id="rId10" Type="http://schemas.openxmlformats.org/officeDocument/2006/relationships/image" Target="../media/image16.jpeg"/><Relationship Id="rId19" Type="http://schemas.openxmlformats.org/officeDocument/2006/relationships/image" Target="../media/image25.png"/><Relationship Id="rId4" Type="http://schemas.openxmlformats.org/officeDocument/2006/relationships/image" Target="../media/image10.jpeg"/><Relationship Id="rId9" Type="http://schemas.openxmlformats.org/officeDocument/2006/relationships/image" Target="../media/image15.png"/><Relationship Id="rId1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5" Type="http://schemas.openxmlformats.org/officeDocument/2006/relationships/chart" Target="../charts/chart4.xml"/><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7.xml"/><Relationship Id="rId5" Type="http://schemas.openxmlformats.org/officeDocument/2006/relationships/chart" Target="../charts/chart8.xml"/><Relationship Id="rId4" Type="http://schemas.openxmlformats.org/officeDocument/2006/relationships/chart" Target="../charts/chart7.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1.emf"/><Relationship Id="rId4" Type="http://schemas.openxmlformats.org/officeDocument/2006/relationships/oleObject" Target="../embeddings/Microsoft_Excel_97-2003_Worksheet1.xls"/></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18.xml"/><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21.xml"/><Relationship Id="rId7" Type="http://schemas.openxmlformats.org/officeDocument/2006/relationships/chart" Target="../charts/chart25.xm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chart" Target="../charts/chart24.xml"/><Relationship Id="rId5" Type="http://schemas.openxmlformats.org/officeDocument/2006/relationships/chart" Target="../charts/chart23.xml"/><Relationship Id="rId4" Type="http://schemas.openxmlformats.org/officeDocument/2006/relationships/chart" Target="../charts/chart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hyperlink" Target="#P1515"/><Relationship Id="rId2" Type="http://schemas.openxmlformats.org/officeDocument/2006/relationships/hyperlink" Target="consultantplus://offline/ref=88F0ED16184281189A80B84BCE83C08B78C33C953F781D58272A1AC3A214798D288A8AC98DFBEF7BD43FD3DC7CA125M" TargetMode="Externa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chart" Target="../charts/chart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chart" Target="../charts/chart29.xml"/><Relationship Id="rId1" Type="http://schemas.openxmlformats.org/officeDocument/2006/relationships/slideLayout" Target="../slideLayouts/slideLayout7.xml"/><Relationship Id="rId4" Type="http://schemas.openxmlformats.org/officeDocument/2006/relationships/chart" Target="../charts/chart31.xml"/></Relationships>
</file>

<file path=ppt/slides/_rels/slide40.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7.xml"/><Relationship Id="rId4" Type="http://schemas.openxmlformats.org/officeDocument/2006/relationships/chart" Target="../charts/chart3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chart" Target="../charts/chart35.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chart" Target="../charts/chart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51.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chart" Target="../charts/chart38.xml"/><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chart" Target="../charts/chart41.xml"/><Relationship Id="rId4" Type="http://schemas.openxmlformats.org/officeDocument/2006/relationships/chart" Target="../charts/chart40.xml"/></Relationships>
</file>

<file path=ppt/slides/_rels/slide5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4.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chart" Target="../charts/chart4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chart" Target="../charts/chart4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chart" Target="../charts/chart46.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chart" Target="../charts/chart4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chart" Target="../charts/chart4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2.xml"/><Relationship Id="rId5" Type="http://schemas.openxmlformats.org/officeDocument/2006/relationships/hyperlink" Target="http://mf.nnov.ru/JavaScript'%20type='text/javascript'%3e%20%3c!--%20var%20prefix%20=%20'mailto:';%20var%20suffix%20=%20'';%20var%20attribs%20=%20'';%20var%20path%20=%20'hr'%20+%20'ef'%20+%20'=';%20var%20addy46399%20=%20'official'%20+%20'@';%20addy46399%20=%20addy46399%20+%20'fin'%20+%20'.'%20+%20'kreml'%20+%20'.'%20+%20'nnov'%20+%20'.'%20+%20'ru';%20document.write(%20'%3ca%20'%20+%20path%20+%20'/''%20+%20prefix%20+%20addy46399%20+%20suffix%20+%20'/''%20+%20attribs%20+%20'%3e'%20);%20document.write(%20addy46399%20);%20document.write(%20'%3c/a%3e'%20);%20/--%3e%20%3c/script%3e%3cscript%20language='JavaScript'%20type='text/javascript'%3e%20%3c!--%20document.write(%20'%3cspan%20style=/'display:%20none;/'%3e'%20);%20/--%3e%20%3c/script%3e&#1069;&#1090;&#1086;&#1090;%20e-mail%20&#1072;&#1076;&#1088;&#1077;&#1089;%20&#1079;&#1072;&#1097;&#1080;&#1097;&#1077;&#1085;%20&#1086;&#1090;%20&#1089;&#1087;&#1072;&#1084;-&#1073;&#1086;&#1090;&#1086;&#1074;,%20&#1076;&#1083;&#1103;%20&#1077;&#1075;&#1086;%20&#1087;&#1088;&#1086;&#1089;&#1084;&#1086;&#1090;&#1088;&#1072;%20&#1091;%20&#1042;&#1072;&#1089;%20&#1076;&#1086;&#1083;&#1078;&#1077;&#1085;%20&#1073;&#1099;&#1090;&#1100;%20&#1074;&#1082;&#1083;&#1102;&#1095;&#1077;&#1085;%20Javascript%20%3cscript%20language='JavaScript'%20type='text/javascript'%3e%20%3c!--%20document.write(%20'%3c/'%20);%20document.write(%20'span%3e" TargetMode="External"/><Relationship Id="rId4" Type="http://schemas.openxmlformats.org/officeDocument/2006/relationships/hyperlink" Target="http://www.government-nnov.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txBox="1"/>
          <p:nvPr/>
        </p:nvSpPr>
        <p:spPr>
          <a:xfrm>
            <a:off x="2323845" y="4643447"/>
            <a:ext cx="4468495" cy="1751762"/>
          </a:xfrm>
          <a:prstGeom prst="rect">
            <a:avLst/>
          </a:prstGeom>
        </p:spPr>
        <p:txBody>
          <a:bodyPr vert="horz" wrap="square" lIns="0" tIns="0" rIns="0" bIns="0" rtlCol="0">
            <a:spAutoFit/>
          </a:bodyPr>
          <a:lstStyle/>
          <a:p>
            <a:pPr marL="14604">
              <a:lnSpc>
                <a:spcPct val="100000"/>
              </a:lnSpc>
            </a:pPr>
            <a:r>
              <a:rPr sz="2800" b="1" spc="-15" dirty="0">
                <a:solidFill>
                  <a:srgbClr val="0000FF"/>
                </a:solidFill>
                <a:latin typeface="Constantia"/>
                <a:cs typeface="Constantia"/>
              </a:rPr>
              <a:t>Б</a:t>
            </a:r>
            <a:r>
              <a:rPr sz="2800" b="1" spc="-185" dirty="0">
                <a:solidFill>
                  <a:srgbClr val="0000FF"/>
                </a:solidFill>
                <a:latin typeface="Constantia"/>
                <a:cs typeface="Constantia"/>
              </a:rPr>
              <a:t>Ю</a:t>
            </a:r>
            <a:r>
              <a:rPr sz="2800" b="1" spc="-25" dirty="0">
                <a:solidFill>
                  <a:srgbClr val="0000FF"/>
                </a:solidFill>
                <a:latin typeface="Constantia"/>
                <a:cs typeface="Constantia"/>
              </a:rPr>
              <a:t>ДЖЕТ</a:t>
            </a:r>
            <a:r>
              <a:rPr sz="2800" b="1" spc="-110" dirty="0">
                <a:solidFill>
                  <a:srgbClr val="0000FF"/>
                </a:solidFill>
                <a:latin typeface="Constantia"/>
                <a:cs typeface="Constantia"/>
              </a:rPr>
              <a:t> </a:t>
            </a:r>
            <a:r>
              <a:rPr sz="2800" b="1" spc="-25" dirty="0">
                <a:solidFill>
                  <a:srgbClr val="0000FF"/>
                </a:solidFill>
                <a:latin typeface="Constantia"/>
                <a:cs typeface="Constantia"/>
              </a:rPr>
              <a:t>ДЛЯ</a:t>
            </a:r>
            <a:r>
              <a:rPr sz="2800" b="1" spc="25" dirty="0">
                <a:solidFill>
                  <a:srgbClr val="0000FF"/>
                </a:solidFill>
                <a:latin typeface="Constantia"/>
                <a:cs typeface="Constantia"/>
              </a:rPr>
              <a:t> </a:t>
            </a:r>
            <a:r>
              <a:rPr sz="2800" b="1" spc="-20" dirty="0">
                <a:solidFill>
                  <a:srgbClr val="0000FF"/>
                </a:solidFill>
                <a:latin typeface="Constantia"/>
                <a:cs typeface="Constantia"/>
              </a:rPr>
              <a:t>Г</a:t>
            </a:r>
            <a:r>
              <a:rPr sz="2800" b="1" spc="-215" dirty="0">
                <a:solidFill>
                  <a:srgbClr val="0000FF"/>
                </a:solidFill>
                <a:latin typeface="Constantia"/>
                <a:cs typeface="Constantia"/>
              </a:rPr>
              <a:t>Р</a:t>
            </a:r>
            <a:r>
              <a:rPr sz="2800" b="1" spc="-25" dirty="0">
                <a:solidFill>
                  <a:srgbClr val="0000FF"/>
                </a:solidFill>
                <a:latin typeface="Constantia"/>
                <a:cs typeface="Constantia"/>
              </a:rPr>
              <a:t>АЖ</a:t>
            </a:r>
            <a:r>
              <a:rPr sz="2800" b="1" spc="50" dirty="0">
                <a:solidFill>
                  <a:srgbClr val="0000FF"/>
                </a:solidFill>
                <a:latin typeface="Constantia"/>
                <a:cs typeface="Constantia"/>
              </a:rPr>
              <a:t>Д</a:t>
            </a:r>
            <a:r>
              <a:rPr sz="2800" b="1" spc="-25" dirty="0">
                <a:solidFill>
                  <a:srgbClr val="0000FF"/>
                </a:solidFill>
                <a:latin typeface="Constantia"/>
                <a:cs typeface="Constantia"/>
              </a:rPr>
              <a:t>АН</a:t>
            </a:r>
            <a:endParaRPr sz="2800" dirty="0">
              <a:solidFill>
                <a:srgbClr val="0000FF"/>
              </a:solidFill>
              <a:latin typeface="Constantia"/>
              <a:cs typeface="Constantia"/>
            </a:endParaRPr>
          </a:p>
          <a:p>
            <a:pPr>
              <a:lnSpc>
                <a:spcPts val="700"/>
              </a:lnSpc>
              <a:spcBef>
                <a:spcPts val="47"/>
              </a:spcBef>
            </a:pPr>
            <a:endParaRPr sz="700" dirty="0">
              <a:solidFill>
                <a:srgbClr val="0000FF"/>
              </a:solidFill>
            </a:endParaRPr>
          </a:p>
          <a:p>
            <a:pPr marR="229870" algn="ctr">
              <a:lnSpc>
                <a:spcPct val="100000"/>
              </a:lnSpc>
            </a:pPr>
            <a:r>
              <a:rPr sz="2000" b="1" dirty="0">
                <a:solidFill>
                  <a:srgbClr val="0000FF"/>
                </a:solidFill>
                <a:latin typeface="Times New Roman"/>
                <a:cs typeface="Times New Roman"/>
              </a:rPr>
              <a:t>по </a:t>
            </a:r>
            <a:r>
              <a:rPr sz="2000" b="1" spc="-10" dirty="0">
                <a:solidFill>
                  <a:srgbClr val="0000FF"/>
                </a:solidFill>
                <a:latin typeface="Times New Roman"/>
                <a:cs typeface="Times New Roman"/>
              </a:rPr>
              <a:t>п</a:t>
            </a:r>
            <a:r>
              <a:rPr sz="2000" b="1" dirty="0">
                <a:solidFill>
                  <a:srgbClr val="0000FF"/>
                </a:solidFill>
                <a:latin typeface="Times New Roman"/>
                <a:cs typeface="Times New Roman"/>
              </a:rPr>
              <a:t>р</a:t>
            </a:r>
            <a:r>
              <a:rPr sz="2000" b="1" spc="5" dirty="0">
                <a:solidFill>
                  <a:srgbClr val="0000FF"/>
                </a:solidFill>
                <a:latin typeface="Times New Roman"/>
                <a:cs typeface="Times New Roman"/>
              </a:rPr>
              <a:t>о</a:t>
            </a:r>
            <a:r>
              <a:rPr sz="2000" b="1" dirty="0">
                <a:solidFill>
                  <a:srgbClr val="0000FF"/>
                </a:solidFill>
                <a:latin typeface="Times New Roman"/>
                <a:cs typeface="Times New Roman"/>
              </a:rPr>
              <a:t>ек</a:t>
            </a:r>
            <a:r>
              <a:rPr sz="2000" b="1" spc="-40" dirty="0">
                <a:solidFill>
                  <a:srgbClr val="0000FF"/>
                </a:solidFill>
                <a:latin typeface="Times New Roman"/>
                <a:cs typeface="Times New Roman"/>
              </a:rPr>
              <a:t>т</a:t>
            </a:r>
            <a:r>
              <a:rPr sz="2000" b="1" dirty="0">
                <a:solidFill>
                  <a:srgbClr val="0000FF"/>
                </a:solidFill>
                <a:latin typeface="Times New Roman"/>
                <a:cs typeface="Times New Roman"/>
              </a:rPr>
              <a:t>у</a:t>
            </a:r>
            <a:r>
              <a:rPr sz="2000" b="1" spc="-5" dirty="0">
                <a:solidFill>
                  <a:srgbClr val="0000FF"/>
                </a:solidFill>
                <a:latin typeface="Times New Roman"/>
                <a:cs typeface="Times New Roman"/>
              </a:rPr>
              <a:t> </a:t>
            </a:r>
            <a:r>
              <a:rPr lang="ru-RU" sz="2000" b="1" spc="-5" dirty="0" smtClean="0">
                <a:solidFill>
                  <a:srgbClr val="0000FF"/>
                </a:solidFill>
                <a:latin typeface="Times New Roman"/>
                <a:cs typeface="Times New Roman"/>
              </a:rPr>
              <a:t>решения Земского собрания</a:t>
            </a:r>
            <a:endParaRPr sz="2000" dirty="0">
              <a:solidFill>
                <a:srgbClr val="0000FF"/>
              </a:solidFill>
              <a:latin typeface="Times New Roman"/>
              <a:cs typeface="Times New Roman"/>
            </a:endParaRPr>
          </a:p>
          <a:p>
            <a:pPr marL="12700">
              <a:lnSpc>
                <a:spcPct val="100000"/>
              </a:lnSpc>
            </a:pPr>
            <a:r>
              <a:rPr sz="2000" b="1" dirty="0">
                <a:solidFill>
                  <a:srgbClr val="0000FF"/>
                </a:solidFill>
                <a:latin typeface="Times New Roman"/>
                <a:cs typeface="Times New Roman"/>
              </a:rPr>
              <a:t>"</a:t>
            </a:r>
            <a:r>
              <a:rPr sz="2000" b="1" dirty="0" smtClean="0">
                <a:solidFill>
                  <a:srgbClr val="0000FF"/>
                </a:solidFill>
                <a:latin typeface="Times New Roman"/>
                <a:cs typeface="Times New Roman"/>
              </a:rPr>
              <a:t>О</a:t>
            </a:r>
            <a:r>
              <a:rPr lang="ru-RU" sz="2000" b="1" dirty="0" smtClean="0">
                <a:solidFill>
                  <a:srgbClr val="0000FF"/>
                </a:solidFill>
                <a:latin typeface="Times New Roman"/>
                <a:cs typeface="Times New Roman"/>
              </a:rPr>
              <a:t> районном</a:t>
            </a:r>
            <a:r>
              <a:rPr sz="2000" b="1" spc="-30" dirty="0" smtClean="0">
                <a:solidFill>
                  <a:srgbClr val="0000FF"/>
                </a:solidFill>
                <a:latin typeface="Times New Roman"/>
                <a:cs typeface="Times New Roman"/>
              </a:rPr>
              <a:t> </a:t>
            </a:r>
            <a:r>
              <a:rPr sz="2000" b="1" dirty="0">
                <a:solidFill>
                  <a:srgbClr val="0000FF"/>
                </a:solidFill>
                <a:latin typeface="Times New Roman"/>
                <a:cs typeface="Times New Roman"/>
              </a:rPr>
              <a:t>б</a:t>
            </a:r>
            <a:r>
              <a:rPr sz="2000" b="1" spc="-110" dirty="0">
                <a:solidFill>
                  <a:srgbClr val="0000FF"/>
                </a:solidFill>
                <a:latin typeface="Times New Roman"/>
                <a:cs typeface="Times New Roman"/>
              </a:rPr>
              <a:t>ю</a:t>
            </a:r>
            <a:r>
              <a:rPr sz="2000" b="1" spc="-10" dirty="0">
                <a:solidFill>
                  <a:srgbClr val="0000FF"/>
                </a:solidFill>
                <a:latin typeface="Times New Roman"/>
                <a:cs typeface="Times New Roman"/>
              </a:rPr>
              <a:t>д</a:t>
            </a:r>
            <a:r>
              <a:rPr sz="2000" b="1" spc="-25" dirty="0">
                <a:solidFill>
                  <a:srgbClr val="0000FF"/>
                </a:solidFill>
                <a:latin typeface="Times New Roman"/>
                <a:cs typeface="Times New Roman"/>
              </a:rPr>
              <a:t>ж</a:t>
            </a:r>
            <a:r>
              <a:rPr sz="2000" b="1" dirty="0">
                <a:solidFill>
                  <a:srgbClr val="0000FF"/>
                </a:solidFill>
                <a:latin typeface="Times New Roman"/>
                <a:cs typeface="Times New Roman"/>
              </a:rPr>
              <a:t>е</a:t>
            </a:r>
            <a:r>
              <a:rPr sz="2000" b="1" spc="-15" dirty="0">
                <a:solidFill>
                  <a:srgbClr val="0000FF"/>
                </a:solidFill>
                <a:latin typeface="Times New Roman"/>
                <a:cs typeface="Times New Roman"/>
              </a:rPr>
              <a:t>т</a:t>
            </a:r>
            <a:r>
              <a:rPr sz="2000" b="1" dirty="0">
                <a:solidFill>
                  <a:srgbClr val="0000FF"/>
                </a:solidFill>
                <a:latin typeface="Times New Roman"/>
                <a:cs typeface="Times New Roman"/>
              </a:rPr>
              <a:t>е </a:t>
            </a:r>
            <a:r>
              <a:rPr sz="2000" b="1" dirty="0" err="1">
                <a:solidFill>
                  <a:srgbClr val="0000FF"/>
                </a:solidFill>
                <a:latin typeface="Times New Roman"/>
                <a:cs typeface="Times New Roman"/>
              </a:rPr>
              <a:t>на</a:t>
            </a:r>
            <a:r>
              <a:rPr sz="2000" b="1" dirty="0">
                <a:solidFill>
                  <a:srgbClr val="0000FF"/>
                </a:solidFill>
                <a:latin typeface="Times New Roman"/>
                <a:cs typeface="Times New Roman"/>
              </a:rPr>
              <a:t> </a:t>
            </a:r>
            <a:r>
              <a:rPr sz="2000" b="1" spc="5" dirty="0" smtClean="0">
                <a:solidFill>
                  <a:srgbClr val="0000FF"/>
                </a:solidFill>
                <a:latin typeface="Times New Roman"/>
                <a:cs typeface="Times New Roman"/>
              </a:rPr>
              <a:t>20</a:t>
            </a:r>
            <a:r>
              <a:rPr lang="ru-RU" sz="2000" b="1" spc="5" dirty="0" smtClean="0">
                <a:solidFill>
                  <a:srgbClr val="0000FF"/>
                </a:solidFill>
                <a:latin typeface="Times New Roman"/>
                <a:cs typeface="Times New Roman"/>
              </a:rPr>
              <a:t>22</a:t>
            </a:r>
            <a:r>
              <a:rPr sz="2000" b="1" spc="-170" dirty="0" smtClean="0">
                <a:solidFill>
                  <a:srgbClr val="0000FF"/>
                </a:solidFill>
                <a:latin typeface="Times New Roman"/>
                <a:cs typeface="Times New Roman"/>
              </a:rPr>
              <a:t> </a:t>
            </a:r>
            <a:r>
              <a:rPr sz="2000" b="1" spc="-50" dirty="0" err="1" smtClean="0">
                <a:solidFill>
                  <a:srgbClr val="0000FF"/>
                </a:solidFill>
                <a:latin typeface="Times New Roman"/>
                <a:cs typeface="Times New Roman"/>
              </a:rPr>
              <a:t>г</a:t>
            </a:r>
            <a:r>
              <a:rPr sz="2000" b="1" spc="-55" dirty="0" err="1" smtClean="0">
                <a:solidFill>
                  <a:srgbClr val="0000FF"/>
                </a:solidFill>
                <a:latin typeface="Times New Roman"/>
                <a:cs typeface="Times New Roman"/>
              </a:rPr>
              <a:t>о</a:t>
            </a:r>
            <a:r>
              <a:rPr sz="2000" b="1" spc="-10" dirty="0" err="1" smtClean="0">
                <a:solidFill>
                  <a:srgbClr val="0000FF"/>
                </a:solidFill>
                <a:latin typeface="Times New Roman"/>
                <a:cs typeface="Times New Roman"/>
              </a:rPr>
              <a:t>д</a:t>
            </a:r>
            <a:r>
              <a:rPr lang="ru-RU" sz="2000" b="1" spc="-10" dirty="0" smtClean="0">
                <a:solidFill>
                  <a:srgbClr val="0000FF"/>
                </a:solidFill>
                <a:latin typeface="Times New Roman"/>
                <a:cs typeface="Times New Roman"/>
              </a:rPr>
              <a:t> и плановый период 2023 и 2024 годов</a:t>
            </a:r>
            <a:r>
              <a:rPr sz="2000" b="1" dirty="0" smtClean="0">
                <a:solidFill>
                  <a:srgbClr val="0000FF"/>
                </a:solidFill>
                <a:latin typeface="Times New Roman"/>
                <a:cs typeface="Times New Roman"/>
              </a:rPr>
              <a:t>"</a:t>
            </a:r>
            <a:endParaRPr sz="2000" dirty="0">
              <a:solidFill>
                <a:srgbClr val="0000FF"/>
              </a:solidFill>
              <a:latin typeface="Times New Roman"/>
              <a:cs typeface="Times New Roman"/>
            </a:endParaRPr>
          </a:p>
        </p:txBody>
      </p:sp>
      <p:sp>
        <p:nvSpPr>
          <p:cNvPr id="4" name="object 2"/>
          <p:cNvSpPr txBox="1"/>
          <p:nvPr/>
        </p:nvSpPr>
        <p:spPr>
          <a:xfrm>
            <a:off x="2204210" y="642919"/>
            <a:ext cx="4468495" cy="1200329"/>
          </a:xfrm>
          <a:prstGeom prst="rect">
            <a:avLst/>
          </a:prstGeom>
        </p:spPr>
        <p:txBody>
          <a:bodyPr vert="horz" wrap="square" lIns="0" tIns="0" rIns="0" bIns="0" rtlCol="0">
            <a:spAutoFit/>
          </a:bodyPr>
          <a:lstStyle/>
          <a:p>
            <a:pPr marL="14604" algn="ctr">
              <a:lnSpc>
                <a:spcPct val="100000"/>
              </a:lnSpc>
            </a:pPr>
            <a:r>
              <a:rPr lang="ru-RU" sz="2800" b="1" spc="-15" dirty="0" smtClean="0">
                <a:solidFill>
                  <a:srgbClr val="0000FF"/>
                </a:solidFill>
                <a:latin typeface="Constantia"/>
                <a:cs typeface="Constantia"/>
              </a:rPr>
              <a:t>Тонкинский муниципальный район</a:t>
            </a:r>
            <a:endParaRPr sz="2000" dirty="0">
              <a:solidFill>
                <a:srgbClr val="0000FF"/>
              </a:solidFill>
              <a:latin typeface="Times New Roman"/>
              <a:cs typeface="Times New Roman"/>
            </a:endParaRPr>
          </a:p>
          <a:p>
            <a:pPr marL="12700" algn="ctr">
              <a:lnSpc>
                <a:spcPct val="100000"/>
              </a:lnSpc>
            </a:pPr>
            <a:r>
              <a:rPr lang="ru-RU" sz="2000" b="1" dirty="0" smtClean="0">
                <a:solidFill>
                  <a:srgbClr val="0000FF"/>
                </a:solidFill>
                <a:latin typeface="Times New Roman"/>
                <a:cs typeface="Times New Roman"/>
              </a:rPr>
              <a:t>Информационный сборник</a:t>
            </a:r>
            <a:endParaRPr sz="2000" dirty="0">
              <a:solidFill>
                <a:srgbClr val="0000FF"/>
              </a:solidFill>
              <a:latin typeface="Times New Roman"/>
              <a:cs typeface="Times New Roman"/>
            </a:endParaRPr>
          </a:p>
        </p:txBody>
      </p:sp>
      <p:pic>
        <p:nvPicPr>
          <p:cNvPr id="5" name="Picture 3" descr="Z:\Мои документы\Бюджет 2022\Проект районного бюджета\Бюджет для граждан\фотки для бюджета\DSC_0007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1142" y="1988840"/>
            <a:ext cx="3873899" cy="25825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p:cNvSpPr>
          <p:nvPr>
            <p:ph type="title" idx="4294967295"/>
          </p:nvPr>
        </p:nvSpPr>
        <p:spPr>
          <a:xfrm>
            <a:off x="529433" y="116632"/>
            <a:ext cx="8229600" cy="706437"/>
          </a:xfrm>
        </p:spPr>
        <p:txBody>
          <a:bodyPr/>
          <a:lstStyle/>
          <a:p>
            <a:r>
              <a:rPr lang="ru-RU" sz="3600" b="1" dirty="0" smtClean="0">
                <a:solidFill>
                  <a:schemeClr val="bg1"/>
                </a:solidFill>
                <a:latin typeface="Cambria" pitchFamily="18" charset="0"/>
              </a:rPr>
              <a:t>Что такое « Бюджет для граждан»</a:t>
            </a:r>
          </a:p>
        </p:txBody>
      </p:sp>
      <p:sp>
        <p:nvSpPr>
          <p:cNvPr id="20483" name="Rectangle 5"/>
          <p:cNvSpPr>
            <a:spLocks noGrp="1"/>
          </p:cNvSpPr>
          <p:nvPr>
            <p:ph type="body" idx="4294967295"/>
          </p:nvPr>
        </p:nvSpPr>
        <p:spPr>
          <a:xfrm>
            <a:off x="0" y="1052515"/>
            <a:ext cx="8964488" cy="3240581"/>
          </a:xfrm>
        </p:spPr>
        <p:txBody>
          <a:bodyPr/>
          <a:lstStyle/>
          <a:p>
            <a:pPr algn="just">
              <a:lnSpc>
                <a:spcPct val="90000"/>
              </a:lnSpc>
              <a:buFont typeface="Arial" charset="0"/>
              <a:buNone/>
            </a:pPr>
            <a:r>
              <a:rPr lang="ru-RU" sz="2400" b="1" dirty="0" smtClean="0"/>
              <a:t>	</a:t>
            </a:r>
            <a:r>
              <a:rPr lang="ru-RU" sz="2400" b="1" dirty="0" smtClean="0">
                <a:latin typeface="Cambria" pitchFamily="18" charset="0"/>
              </a:rPr>
              <a:t>«Бюджет для граждан» - </a:t>
            </a:r>
            <a:r>
              <a:rPr lang="ru-RU" sz="2000" b="1" dirty="0" smtClean="0">
                <a:latin typeface="Cambria" pitchFamily="18" charset="0"/>
              </a:rPr>
              <a:t>информационный сборник, который познакомит население района с основными положениями главного финансового документа Тонкинского муниципального района – районного бюджета, а именно проекта районного бюджета на 2022 год и плановый период 2023 и 2024 годов. В сборнике в доступной форме представлено описание доходов, расходов бюджета и их структуры, приоритетные направления расходования бюджетных средств, объемы бюджетных ассигнований, направляемых на финансирование социально – значимых мероприятий в сфере образования, социальной политики и занятости населения, культуры, сельского хозяйства и в других сферах.</a:t>
            </a:r>
          </a:p>
        </p:txBody>
      </p:sp>
      <p:sp>
        <p:nvSpPr>
          <p:cNvPr id="20484" name="Text Box 6"/>
          <p:cNvSpPr txBox="1">
            <a:spLocks noChangeArrowheads="1"/>
          </p:cNvSpPr>
          <p:nvPr/>
        </p:nvSpPr>
        <p:spPr bwMode="auto">
          <a:xfrm>
            <a:off x="755652" y="6184901"/>
            <a:ext cx="7777163" cy="369332"/>
          </a:xfrm>
          <a:prstGeom prst="rect">
            <a:avLst/>
          </a:prstGeom>
          <a:noFill/>
          <a:ln w="9525">
            <a:noFill/>
            <a:miter lim="800000"/>
            <a:headEnd/>
            <a:tailEnd/>
          </a:ln>
        </p:spPr>
        <p:txBody>
          <a:bodyPr>
            <a:spAutoFit/>
          </a:bodyPr>
          <a:lstStyle/>
          <a:p>
            <a:endParaRPr lang="ru-RU" dirty="0"/>
          </a:p>
        </p:txBody>
      </p:sp>
      <p:sp>
        <p:nvSpPr>
          <p:cNvPr id="20485" name="Text Box 7"/>
          <p:cNvSpPr txBox="1">
            <a:spLocks noChangeArrowheads="1"/>
          </p:cNvSpPr>
          <p:nvPr/>
        </p:nvSpPr>
        <p:spPr bwMode="auto">
          <a:xfrm>
            <a:off x="161927" y="4653136"/>
            <a:ext cx="8964612" cy="1587"/>
          </a:xfrm>
          <a:prstGeom prst="rect">
            <a:avLst/>
          </a:prstGeom>
          <a:noFill/>
          <a:ln w="9525">
            <a:noFill/>
            <a:miter lim="800000"/>
            <a:headEnd/>
            <a:tailEnd/>
          </a:ln>
        </p:spPr>
        <p:txBody>
          <a:bodyPr/>
          <a:lstStyle/>
          <a:p>
            <a:pPr algn="just"/>
            <a:r>
              <a:rPr lang="ru-RU" sz="2000" b="1" dirty="0" smtClean="0">
                <a:latin typeface="Cambria" pitchFamily="18" charset="0"/>
              </a:rPr>
              <a:t>«Бюджет </a:t>
            </a:r>
            <a:r>
              <a:rPr lang="ru-RU" sz="2000" b="1" dirty="0">
                <a:latin typeface="Cambria" pitchFamily="18" charset="0"/>
              </a:rPr>
              <a:t>для граждан» нацелен на широкий круг пользователей- всех граждан Тонкинского муниципального района, интересы которых в той или иной мере затронуты районным бюджетом</a:t>
            </a:r>
            <a:r>
              <a:rPr lang="ru-RU" sz="2000" b="1" dirty="0"/>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4564" y="1268760"/>
            <a:ext cx="8568952" cy="4801314"/>
          </a:xfrm>
          <a:prstGeom prst="rect">
            <a:avLst/>
          </a:prstGeom>
        </p:spPr>
        <p:txBody>
          <a:bodyPr wrap="square">
            <a:spAutoFit/>
          </a:bodyPr>
          <a:lstStyle/>
          <a:p>
            <a:pPr marL="342900" indent="-342900">
              <a:buAutoNum type="arabicPeriod"/>
            </a:pPr>
            <a:r>
              <a:rPr lang="ru-RU" dirty="0" smtClean="0"/>
              <a:t>Единство </a:t>
            </a:r>
            <a:r>
              <a:rPr lang="ru-RU" dirty="0"/>
              <a:t>бюджетной системы Российской Федерации; </a:t>
            </a:r>
            <a:endParaRPr lang="ru-RU" dirty="0" smtClean="0"/>
          </a:p>
          <a:p>
            <a:pPr marL="342900" indent="-342900">
              <a:buAutoNum type="arabicPeriod"/>
            </a:pPr>
            <a:r>
              <a:rPr lang="ru-RU" dirty="0" smtClean="0"/>
              <a:t>Разграничение </a:t>
            </a:r>
            <a:r>
              <a:rPr lang="ru-RU" dirty="0"/>
              <a:t>доходов, расходов и источников финансирования дефицитов бюджетов между бюджетами бюджетной системы Российской Федерации; </a:t>
            </a:r>
            <a:endParaRPr lang="ru-RU" dirty="0" smtClean="0"/>
          </a:p>
          <a:p>
            <a:pPr marL="342900" indent="-342900">
              <a:buAutoNum type="arabicPeriod"/>
            </a:pPr>
            <a:r>
              <a:rPr lang="ru-RU" dirty="0" smtClean="0"/>
              <a:t>Самостоятельность </a:t>
            </a:r>
            <a:r>
              <a:rPr lang="ru-RU" dirty="0"/>
              <a:t>бюджетов; </a:t>
            </a:r>
            <a:endParaRPr lang="ru-RU" dirty="0" smtClean="0"/>
          </a:p>
          <a:p>
            <a:pPr marL="342900" indent="-342900">
              <a:buAutoNum type="arabicPeriod"/>
            </a:pPr>
            <a:r>
              <a:rPr lang="ru-RU" dirty="0" smtClean="0"/>
              <a:t>Равенство </a:t>
            </a:r>
            <a:r>
              <a:rPr lang="ru-RU" dirty="0"/>
              <a:t>бюджетных прав субъектов Российской Федерации, муниципальных образований; </a:t>
            </a:r>
            <a:endParaRPr lang="ru-RU" dirty="0" smtClean="0"/>
          </a:p>
          <a:p>
            <a:pPr marL="342900" indent="-342900">
              <a:buAutoNum type="arabicPeriod"/>
            </a:pPr>
            <a:r>
              <a:rPr lang="ru-RU" dirty="0" smtClean="0"/>
              <a:t>Полнота </a:t>
            </a:r>
            <a:r>
              <a:rPr lang="ru-RU" dirty="0"/>
              <a:t>отражения доходов, расходов и источников финансирования дефицитов бюджетов; </a:t>
            </a:r>
            <a:endParaRPr lang="ru-RU" dirty="0" smtClean="0"/>
          </a:p>
          <a:p>
            <a:pPr marL="342900" indent="-342900">
              <a:buAutoNum type="arabicPeriod"/>
            </a:pPr>
            <a:r>
              <a:rPr lang="ru-RU" dirty="0" smtClean="0"/>
              <a:t>Сбалансированность </a:t>
            </a:r>
            <a:r>
              <a:rPr lang="ru-RU" dirty="0"/>
              <a:t>бюджета; </a:t>
            </a:r>
            <a:endParaRPr lang="ru-RU" dirty="0" smtClean="0"/>
          </a:p>
          <a:p>
            <a:pPr marL="342900" indent="-342900">
              <a:buAutoNum type="arabicPeriod"/>
            </a:pPr>
            <a:r>
              <a:rPr lang="ru-RU" dirty="0" smtClean="0"/>
              <a:t>Эффективность </a:t>
            </a:r>
            <a:r>
              <a:rPr lang="ru-RU" dirty="0"/>
              <a:t>использования бюджетных средств; </a:t>
            </a:r>
            <a:endParaRPr lang="ru-RU" dirty="0" smtClean="0"/>
          </a:p>
          <a:p>
            <a:pPr marL="342900" indent="-342900">
              <a:buAutoNum type="arabicPeriod"/>
            </a:pPr>
            <a:r>
              <a:rPr lang="ru-RU" dirty="0" smtClean="0"/>
              <a:t>Общее </a:t>
            </a:r>
            <a:r>
              <a:rPr lang="ru-RU" dirty="0"/>
              <a:t>(</a:t>
            </a:r>
            <a:r>
              <a:rPr lang="ru-RU" dirty="0" smtClean="0"/>
              <a:t>совокупное) покрытие </a:t>
            </a:r>
            <a:r>
              <a:rPr lang="ru-RU" dirty="0"/>
              <a:t>расходов бюджетов; </a:t>
            </a:r>
            <a:endParaRPr lang="ru-RU" dirty="0" smtClean="0"/>
          </a:p>
          <a:p>
            <a:pPr marL="342900" indent="-342900">
              <a:buAutoNum type="arabicPeriod"/>
            </a:pPr>
            <a:r>
              <a:rPr lang="ru-RU" dirty="0" smtClean="0"/>
              <a:t>Прозрачность </a:t>
            </a:r>
            <a:r>
              <a:rPr lang="ru-RU" dirty="0"/>
              <a:t>(</a:t>
            </a:r>
            <a:r>
              <a:rPr lang="ru-RU" dirty="0" smtClean="0"/>
              <a:t>открытость); </a:t>
            </a:r>
          </a:p>
          <a:p>
            <a:pPr marL="342900" indent="-342900">
              <a:buAutoNum type="arabicPeriod"/>
            </a:pPr>
            <a:r>
              <a:rPr lang="ru-RU" dirty="0" smtClean="0"/>
              <a:t>Достоверность </a:t>
            </a:r>
            <a:r>
              <a:rPr lang="ru-RU" dirty="0"/>
              <a:t>бюджета; </a:t>
            </a:r>
            <a:endParaRPr lang="ru-RU" dirty="0" smtClean="0"/>
          </a:p>
          <a:p>
            <a:pPr marL="342900" indent="-342900">
              <a:buAutoNum type="arabicPeriod"/>
            </a:pPr>
            <a:r>
              <a:rPr lang="ru-RU" dirty="0" smtClean="0"/>
              <a:t>Адресность </a:t>
            </a:r>
            <a:r>
              <a:rPr lang="ru-RU" dirty="0"/>
              <a:t>и </a:t>
            </a:r>
            <a:r>
              <a:rPr lang="ru-RU" dirty="0" smtClean="0"/>
              <a:t>целевой характер </a:t>
            </a:r>
            <a:r>
              <a:rPr lang="ru-RU" dirty="0"/>
              <a:t>бюджетных средств; </a:t>
            </a:r>
            <a:endParaRPr lang="ru-RU" dirty="0" smtClean="0"/>
          </a:p>
          <a:p>
            <a:pPr marL="342900" indent="-342900">
              <a:buAutoNum type="arabicPeriod"/>
            </a:pPr>
            <a:r>
              <a:rPr lang="ru-RU" dirty="0" smtClean="0"/>
              <a:t>Подведомственность </a:t>
            </a:r>
            <a:r>
              <a:rPr lang="ru-RU" dirty="0"/>
              <a:t>расходов бюджетов; </a:t>
            </a:r>
            <a:endParaRPr lang="ru-RU" dirty="0" smtClean="0"/>
          </a:p>
          <a:p>
            <a:pPr marL="342900" indent="-342900">
              <a:buAutoNum type="arabicPeriod"/>
            </a:pPr>
            <a:r>
              <a:rPr lang="ru-RU" dirty="0" smtClean="0"/>
              <a:t>Принцип </a:t>
            </a:r>
            <a:r>
              <a:rPr lang="ru-RU" dirty="0"/>
              <a:t>единства кассы.</a:t>
            </a:r>
          </a:p>
        </p:txBody>
      </p:sp>
      <p:sp>
        <p:nvSpPr>
          <p:cNvPr id="3" name="Прямоугольник 2"/>
          <p:cNvSpPr/>
          <p:nvPr/>
        </p:nvSpPr>
        <p:spPr>
          <a:xfrm>
            <a:off x="293247" y="322263"/>
            <a:ext cx="8568952" cy="461665"/>
          </a:xfrm>
          <a:prstGeom prst="rect">
            <a:avLst/>
          </a:prstGeom>
        </p:spPr>
        <p:txBody>
          <a:bodyPr wrap="square">
            <a:spAutoFit/>
          </a:bodyPr>
          <a:lstStyle/>
          <a:p>
            <a:pPr algn="ctr"/>
            <a:r>
              <a:rPr lang="ru-RU" sz="2400" b="1" dirty="0">
                <a:solidFill>
                  <a:schemeClr val="bg1"/>
                </a:solidFill>
                <a:latin typeface="Cambria" pitchFamily="18" charset="0"/>
              </a:rPr>
              <a:t>О</a:t>
            </a:r>
            <a:r>
              <a:rPr lang="ru-RU" sz="2400" b="1" dirty="0" smtClean="0">
                <a:solidFill>
                  <a:schemeClr val="bg1"/>
                </a:solidFill>
                <a:latin typeface="Cambria" pitchFamily="18" charset="0"/>
              </a:rPr>
              <a:t>сновные принципы  бюджетной системы РФ</a:t>
            </a:r>
            <a:endParaRPr lang="ru-RU" sz="2400" dirty="0"/>
          </a:p>
        </p:txBody>
      </p:sp>
    </p:spTree>
    <p:extLst>
      <p:ext uri="{BB962C8B-B14F-4D97-AF65-F5344CB8AC3E}">
        <p14:creationId xmlns:p14="http://schemas.microsoft.com/office/powerpoint/2010/main" val="5765254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69" name="Rectangle 4"/>
          <p:cNvSpPr>
            <a:spLocks noGrp="1"/>
          </p:cNvSpPr>
          <p:nvPr>
            <p:ph type="title" sz="quarter"/>
          </p:nvPr>
        </p:nvSpPr>
        <p:spPr>
          <a:xfrm>
            <a:off x="468315" y="0"/>
            <a:ext cx="8229600" cy="922337"/>
          </a:xfrm>
          <a:noFill/>
        </p:spPr>
        <p:txBody>
          <a:bodyPr/>
          <a:lstStyle/>
          <a:p>
            <a:r>
              <a:rPr lang="ru-RU" b="1" dirty="0" smtClean="0">
                <a:solidFill>
                  <a:schemeClr val="bg1"/>
                </a:solidFill>
                <a:latin typeface="Albertus Extra Bold"/>
              </a:rPr>
              <a:t>Что такое бюджет</a:t>
            </a:r>
          </a:p>
        </p:txBody>
      </p:sp>
      <p:graphicFrame>
        <p:nvGraphicFramePr>
          <p:cNvPr id="22567" name="Object 39"/>
          <p:cNvGraphicFramePr>
            <a:graphicFrameLocks noGrp="1" noChangeAspect="1"/>
          </p:cNvGraphicFramePr>
          <p:nvPr>
            <p:ph sz="quarter" idx="1"/>
            <p:extLst>
              <p:ext uri="{D42A27DB-BD31-4B8C-83A1-F6EECF244321}">
                <p14:modId xmlns:p14="http://schemas.microsoft.com/office/powerpoint/2010/main" val="302028385"/>
              </p:ext>
            </p:extLst>
          </p:nvPr>
        </p:nvGraphicFramePr>
        <p:xfrm>
          <a:off x="684212" y="1844824"/>
          <a:ext cx="3887790" cy="2520804"/>
        </p:xfrm>
        <a:graphic>
          <a:graphicData uri="http://schemas.openxmlformats.org/presentationml/2006/ole">
            <mc:AlternateContent xmlns:mc="http://schemas.openxmlformats.org/markup-compatibility/2006">
              <mc:Choice xmlns:v="urn:schemas-microsoft-com:vml" Requires="v">
                <p:oleObj spid="_x0000_s57799" name="Диаграмма" r:id="rId3" imgW="4038600" imgH="2181149" progId="MSGraph.Chart.8">
                  <p:embed followColorScheme="full"/>
                </p:oleObj>
              </mc:Choice>
              <mc:Fallback>
                <p:oleObj name="Диаграмма" r:id="rId3" imgW="4038600" imgH="2181149" progId="MSGraph.Chart.8">
                  <p:embed followColorScheme="full"/>
                  <p:pic>
                    <p:nvPicPr>
                      <p:cNvPr id="0" name="Picture 161"/>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2" y="1844824"/>
                        <a:ext cx="3887790" cy="2520804"/>
                      </a:xfrm>
                      <a:prstGeom prst="rect">
                        <a:avLst/>
                      </a:prstGeom>
                      <a:noFill/>
                      <a:extLst/>
                    </p:spPr>
                  </p:pic>
                </p:oleObj>
              </mc:Fallback>
            </mc:AlternateContent>
          </a:graphicData>
        </a:graphic>
      </p:graphicFrame>
      <p:graphicFrame>
        <p:nvGraphicFramePr>
          <p:cNvPr id="22568" name="Object 40"/>
          <p:cNvGraphicFramePr>
            <a:graphicFrameLocks noGrp="1" noChangeAspect="1"/>
          </p:cNvGraphicFramePr>
          <p:nvPr>
            <p:ph sz="quarter" idx="2"/>
            <p:extLst>
              <p:ext uri="{D42A27DB-BD31-4B8C-83A1-F6EECF244321}">
                <p14:modId xmlns:p14="http://schemas.microsoft.com/office/powerpoint/2010/main" val="4109636583"/>
              </p:ext>
            </p:extLst>
          </p:nvPr>
        </p:nvGraphicFramePr>
        <p:xfrm>
          <a:off x="4852069" y="1934835"/>
          <a:ext cx="4040411" cy="2412265"/>
        </p:xfrm>
        <a:graphic>
          <a:graphicData uri="http://schemas.openxmlformats.org/presentationml/2006/ole">
            <mc:AlternateContent xmlns:mc="http://schemas.openxmlformats.org/markup-compatibility/2006">
              <mc:Choice xmlns:v="urn:schemas-microsoft-com:vml" Requires="v">
                <p:oleObj spid="_x0000_s57800" name="Диаграмма" r:id="rId5" imgW="4038600" imgH="2181149" progId="MSGraph.Chart.8">
                  <p:embed followColorScheme="full"/>
                </p:oleObj>
              </mc:Choice>
              <mc:Fallback>
                <p:oleObj name="Диаграмма" r:id="rId5" imgW="4038600" imgH="2181149" progId="MSGraph.Chart.8">
                  <p:embed followColorScheme="full"/>
                  <p:pic>
                    <p:nvPicPr>
                      <p:cNvPr id="0" name="Picture 16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52069" y="1934835"/>
                        <a:ext cx="4040411" cy="2412265"/>
                      </a:xfrm>
                      <a:prstGeom prst="rect">
                        <a:avLst/>
                      </a:prstGeom>
                      <a:noFill/>
                      <a:extLst/>
                    </p:spPr>
                  </p:pic>
                </p:oleObj>
              </mc:Fallback>
            </mc:AlternateContent>
          </a:graphicData>
        </a:graphic>
      </p:graphicFrame>
      <p:sp>
        <p:nvSpPr>
          <p:cNvPr id="22570" name="Rectangle 7"/>
          <p:cNvSpPr>
            <a:spLocks noGrp="1"/>
          </p:cNvSpPr>
          <p:nvPr>
            <p:ph sz="quarter" idx="3"/>
          </p:nvPr>
        </p:nvSpPr>
        <p:spPr>
          <a:xfrm>
            <a:off x="0" y="4149727"/>
            <a:ext cx="4607718" cy="1584325"/>
          </a:xfrm>
          <a:solidFill>
            <a:srgbClr val="FFFF99"/>
          </a:solidFill>
        </p:spPr>
        <p:txBody>
          <a:bodyPr/>
          <a:lstStyle/>
          <a:p>
            <a:r>
              <a:rPr lang="ru-RU" sz="1600" b="1" dirty="0" smtClean="0">
                <a:latin typeface="Arial" charset="0"/>
              </a:rPr>
              <a:t>В случае превышения расходов над доходами образуется дефицит бюджета ( необходимы источники покрытия дефицита, можно например использовать остатки средств или привлечь средства в долг)</a:t>
            </a:r>
          </a:p>
          <a:p>
            <a:endParaRPr lang="ru-RU" sz="1400" b="1" dirty="0" smtClean="0">
              <a:latin typeface="Arial" charset="0"/>
            </a:endParaRPr>
          </a:p>
        </p:txBody>
      </p:sp>
      <p:sp>
        <p:nvSpPr>
          <p:cNvPr id="22571" name="Rectangle 8"/>
          <p:cNvSpPr>
            <a:spLocks noGrp="1"/>
          </p:cNvSpPr>
          <p:nvPr>
            <p:ph sz="quarter" idx="4"/>
          </p:nvPr>
        </p:nvSpPr>
        <p:spPr>
          <a:xfrm>
            <a:off x="4648200" y="4149081"/>
            <a:ext cx="4038600" cy="1584972"/>
          </a:xfrm>
          <a:solidFill>
            <a:srgbClr val="FFFF99"/>
          </a:solidFill>
        </p:spPr>
        <p:txBody>
          <a:bodyPr/>
          <a:lstStyle/>
          <a:p>
            <a:r>
              <a:rPr lang="ru-RU" sz="1600" b="1" dirty="0" smtClean="0">
                <a:latin typeface="Arial" charset="0"/>
              </a:rPr>
              <a:t>В случае превышения доходов над расходами образуется профицит бюджета ( можно накапливать резервы, погашать имеющиеся долги)</a:t>
            </a:r>
          </a:p>
        </p:txBody>
      </p:sp>
      <p:sp>
        <p:nvSpPr>
          <p:cNvPr id="22572" name="Text Box 10"/>
          <p:cNvSpPr txBox="1">
            <a:spLocks noChangeArrowheads="1"/>
          </p:cNvSpPr>
          <p:nvPr/>
        </p:nvSpPr>
        <p:spPr bwMode="auto">
          <a:xfrm flipH="1">
            <a:off x="468315" y="6237288"/>
            <a:ext cx="8207375" cy="369332"/>
          </a:xfrm>
          <a:prstGeom prst="rect">
            <a:avLst/>
          </a:prstGeom>
          <a:noFill/>
          <a:ln w="9525">
            <a:noFill/>
            <a:miter lim="800000"/>
            <a:headEnd/>
            <a:tailEnd/>
          </a:ln>
        </p:spPr>
        <p:txBody>
          <a:bodyPr>
            <a:spAutoFit/>
          </a:bodyPr>
          <a:lstStyle/>
          <a:p>
            <a:endParaRPr lang="ru-RU" dirty="0"/>
          </a:p>
        </p:txBody>
      </p:sp>
      <p:sp>
        <p:nvSpPr>
          <p:cNvPr id="22573" name="Text Box 11"/>
          <p:cNvSpPr txBox="1">
            <a:spLocks noChangeArrowheads="1"/>
          </p:cNvSpPr>
          <p:nvPr/>
        </p:nvSpPr>
        <p:spPr bwMode="auto">
          <a:xfrm>
            <a:off x="539749" y="5805490"/>
            <a:ext cx="8135939" cy="830997"/>
          </a:xfrm>
          <a:prstGeom prst="rect">
            <a:avLst/>
          </a:prstGeom>
          <a:solidFill>
            <a:srgbClr val="00CCFF"/>
          </a:solidFill>
          <a:ln w="9525">
            <a:noFill/>
            <a:miter lim="800000"/>
            <a:headEnd/>
            <a:tailEnd/>
          </a:ln>
        </p:spPr>
        <p:txBody>
          <a:bodyPr>
            <a:spAutoFit/>
          </a:bodyPr>
          <a:lstStyle/>
          <a:p>
            <a:r>
              <a:rPr lang="ru-RU" sz="1600" b="1" dirty="0">
                <a:solidFill>
                  <a:schemeClr val="bg1">
                    <a:lumMod val="95000"/>
                  </a:schemeClr>
                </a:solidFill>
              </a:rPr>
              <a:t>Сбалансированность бюджета по доходам и расходам – основополагающее требование, предъявляемое к органам, составляющим и утверждающим бюджет.</a:t>
            </a:r>
          </a:p>
        </p:txBody>
      </p:sp>
      <p:sp>
        <p:nvSpPr>
          <p:cNvPr id="22574" name="Text Box 12"/>
          <p:cNvSpPr txBox="1">
            <a:spLocks noChangeArrowheads="1"/>
          </p:cNvSpPr>
          <p:nvPr/>
        </p:nvSpPr>
        <p:spPr bwMode="auto">
          <a:xfrm>
            <a:off x="179512" y="836712"/>
            <a:ext cx="8424863" cy="1077218"/>
          </a:xfrm>
          <a:prstGeom prst="rect">
            <a:avLst/>
          </a:prstGeom>
          <a:noFill/>
          <a:ln w="9525">
            <a:noFill/>
            <a:miter lim="800000"/>
            <a:headEnd/>
            <a:tailEnd/>
          </a:ln>
        </p:spPr>
        <p:txBody>
          <a:bodyPr>
            <a:spAutoFit/>
          </a:bodyPr>
          <a:lstStyle/>
          <a:p>
            <a:pPr algn="ctr"/>
            <a:r>
              <a:rPr lang="ru-RU" sz="1600" b="1" dirty="0">
                <a:solidFill>
                  <a:schemeClr val="hlink"/>
                </a:solidFill>
              </a:rPr>
              <a:t>Бюджет – это форма образования и расходования денежных средств, </a:t>
            </a:r>
          </a:p>
          <a:p>
            <a:pPr algn="ctr"/>
            <a:r>
              <a:rPr lang="ru-RU" sz="1600" b="1" dirty="0">
                <a:solidFill>
                  <a:schemeClr val="hlink"/>
                </a:solidFill>
              </a:rPr>
              <a:t>предназначенных для финансового обеспечения задач и функций государства</a:t>
            </a:r>
          </a:p>
          <a:p>
            <a:pPr algn="ctr"/>
            <a:r>
              <a:rPr lang="ru-RU" sz="1600" b="1" dirty="0">
                <a:solidFill>
                  <a:schemeClr val="hlink"/>
                </a:solidFill>
              </a:rPr>
              <a:t> и местного самоуправления. Районный бюджет это план доходов и расходов </a:t>
            </a:r>
          </a:p>
          <a:p>
            <a:pPr algn="ctr"/>
            <a:r>
              <a:rPr lang="ru-RU" sz="1600" b="1" dirty="0">
                <a:solidFill>
                  <a:schemeClr val="hlink"/>
                </a:solidFill>
              </a:rPr>
              <a:t>Тонкинского муниципального района Нижегородской области</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4"/>
          <p:cNvSpPr>
            <a:spLocks noGrp="1"/>
          </p:cNvSpPr>
          <p:nvPr>
            <p:ph type="title"/>
          </p:nvPr>
        </p:nvSpPr>
        <p:spPr>
          <a:xfrm>
            <a:off x="415703" y="0"/>
            <a:ext cx="8229600" cy="908720"/>
          </a:xfrm>
        </p:spPr>
        <p:txBody>
          <a:bodyPr/>
          <a:lstStyle/>
          <a:p>
            <a:r>
              <a:rPr lang="ru-RU" sz="2400" b="1" dirty="0" smtClean="0">
                <a:solidFill>
                  <a:schemeClr val="bg1"/>
                </a:solidFill>
                <a:latin typeface="Arial" pitchFamily="34" charset="0"/>
                <a:cs typeface="Arial" pitchFamily="34" charset="0"/>
              </a:rPr>
              <a:t>Из чего состоит бюджетная система Тонкинского муниципального района</a:t>
            </a:r>
          </a:p>
        </p:txBody>
      </p:sp>
      <p:grpSp>
        <p:nvGrpSpPr>
          <p:cNvPr id="132099" name="Organization Chart 9"/>
          <p:cNvGrpSpPr>
            <a:grpSpLocks/>
          </p:cNvGrpSpPr>
          <p:nvPr/>
        </p:nvGrpSpPr>
        <p:grpSpPr bwMode="auto">
          <a:xfrm>
            <a:off x="323528" y="1196752"/>
            <a:ext cx="8521700" cy="5040312"/>
            <a:chOff x="272" y="999"/>
            <a:chExt cx="1831" cy="720"/>
          </a:xfrm>
        </p:grpSpPr>
        <p:cxnSp>
          <p:nvCxnSpPr>
            <p:cNvPr id="132100" name="_s56336"/>
            <p:cNvCxnSpPr>
              <a:cxnSpLocks noChangeShapeType="1"/>
              <a:stCxn id="132104" idx="0"/>
              <a:endCxn id="132102" idx="2"/>
            </p:cNvCxnSpPr>
            <p:nvPr/>
          </p:nvCxnSpPr>
          <p:spPr bwMode="auto">
            <a:xfrm rot="16200000" flipV="1">
              <a:off x="1557" y="1317"/>
              <a:ext cx="144" cy="85"/>
            </a:xfrm>
            <a:prstGeom prst="bentConnector3">
              <a:avLst>
                <a:gd name="adj1" fmla="val 50000"/>
              </a:avLst>
            </a:prstGeom>
            <a:noFill/>
            <a:ln w="28575">
              <a:solidFill>
                <a:schemeClr val="tx1"/>
              </a:solidFill>
              <a:miter lim="800000"/>
              <a:headEnd/>
              <a:tailEnd/>
            </a:ln>
          </p:spPr>
        </p:cxnSp>
        <p:cxnSp>
          <p:nvCxnSpPr>
            <p:cNvPr id="132101" name="_s56335"/>
            <p:cNvCxnSpPr>
              <a:cxnSpLocks noChangeShapeType="1"/>
              <a:stCxn id="132103" idx="0"/>
              <a:endCxn id="132102" idx="2"/>
            </p:cNvCxnSpPr>
            <p:nvPr/>
          </p:nvCxnSpPr>
          <p:spPr bwMode="auto">
            <a:xfrm rot="5400000" flipH="1" flipV="1">
              <a:off x="1073" y="918"/>
              <a:ext cx="144" cy="882"/>
            </a:xfrm>
            <a:prstGeom prst="bentConnector3">
              <a:avLst>
                <a:gd name="adj1" fmla="val 50000"/>
              </a:avLst>
            </a:prstGeom>
            <a:noFill/>
            <a:ln w="28575">
              <a:solidFill>
                <a:schemeClr val="tx1"/>
              </a:solidFill>
              <a:miter lim="800000"/>
              <a:headEnd/>
              <a:tailEnd/>
            </a:ln>
          </p:spPr>
        </p:cxnSp>
        <p:sp>
          <p:nvSpPr>
            <p:cNvPr id="132102" name="_s56330"/>
            <p:cNvSpPr>
              <a:spLocks noChangeArrowheads="1"/>
            </p:cNvSpPr>
            <p:nvPr/>
          </p:nvSpPr>
          <p:spPr bwMode="auto">
            <a:xfrm>
              <a:off x="1154" y="999"/>
              <a:ext cx="864" cy="288"/>
            </a:xfrm>
            <a:prstGeom prst="roundRect">
              <a:avLst>
                <a:gd name="adj" fmla="val 16667"/>
              </a:avLst>
            </a:prstGeom>
            <a:solidFill>
              <a:srgbClr val="CCFFCC"/>
            </a:solidFill>
            <a:ln w="9525">
              <a:solidFill>
                <a:schemeClr val="tx1"/>
              </a:solidFill>
              <a:round/>
              <a:headEnd/>
              <a:tailEnd/>
            </a:ln>
          </p:spPr>
          <p:txBody>
            <a:bodyPr wrap="none" lIns="0" tIns="0" rIns="0" bIns="0" anchor="ctr"/>
            <a:lstStyle/>
            <a:p>
              <a:pPr algn="ctr"/>
              <a:r>
                <a:rPr lang="ru-RU" sz="2400" b="1" dirty="0">
                  <a:cs typeface="Arial" charset="0"/>
                </a:rPr>
                <a:t>Консолидированный </a:t>
              </a:r>
              <a:endParaRPr lang="en-US" sz="2400" b="1" dirty="0" smtClean="0">
                <a:cs typeface="Arial" charset="0"/>
              </a:endParaRPr>
            </a:p>
            <a:p>
              <a:pPr algn="ctr"/>
              <a:r>
                <a:rPr lang="ru-RU" sz="2400" b="1" dirty="0" smtClean="0">
                  <a:cs typeface="Arial" charset="0"/>
                </a:rPr>
                <a:t>бюджет </a:t>
              </a:r>
              <a:endParaRPr lang="ru-RU" sz="2400" b="1" dirty="0">
                <a:cs typeface="Arial" charset="0"/>
              </a:endParaRPr>
            </a:p>
            <a:p>
              <a:pPr algn="ctr"/>
              <a:r>
                <a:rPr lang="ru-RU" sz="2400" b="1" dirty="0">
                  <a:cs typeface="Arial" charset="0"/>
                </a:rPr>
                <a:t>Тонкинского </a:t>
              </a:r>
              <a:endParaRPr lang="en-US" sz="2400" b="1" dirty="0" smtClean="0">
                <a:cs typeface="Arial" charset="0"/>
              </a:endParaRPr>
            </a:p>
            <a:p>
              <a:pPr algn="ctr"/>
              <a:r>
                <a:rPr lang="ru-RU" sz="2400" b="1" dirty="0" smtClean="0">
                  <a:cs typeface="Arial" charset="0"/>
                </a:rPr>
                <a:t>муниципального</a:t>
              </a:r>
              <a:endParaRPr lang="ru-RU" sz="2400" b="1" dirty="0">
                <a:cs typeface="Arial" charset="0"/>
              </a:endParaRPr>
            </a:p>
            <a:p>
              <a:pPr algn="ctr"/>
              <a:r>
                <a:rPr lang="ru-RU" sz="2400" b="1" dirty="0">
                  <a:cs typeface="Arial" charset="0"/>
                </a:rPr>
                <a:t> района</a:t>
              </a:r>
            </a:p>
          </p:txBody>
        </p:sp>
        <p:sp>
          <p:nvSpPr>
            <p:cNvPr id="132103" name="_s56332"/>
            <p:cNvSpPr>
              <a:spLocks noChangeArrowheads="1"/>
            </p:cNvSpPr>
            <p:nvPr/>
          </p:nvSpPr>
          <p:spPr bwMode="auto">
            <a:xfrm>
              <a:off x="272" y="1431"/>
              <a:ext cx="864" cy="288"/>
            </a:xfrm>
            <a:prstGeom prst="roundRect">
              <a:avLst>
                <a:gd name="adj" fmla="val 16667"/>
              </a:avLst>
            </a:prstGeom>
            <a:solidFill>
              <a:srgbClr val="CCFFCC"/>
            </a:solidFill>
            <a:ln w="9525">
              <a:solidFill>
                <a:schemeClr val="tx1"/>
              </a:solidFill>
              <a:round/>
              <a:headEnd/>
              <a:tailEnd/>
            </a:ln>
          </p:spPr>
          <p:txBody>
            <a:bodyPr wrap="none" lIns="0" tIns="0" rIns="0" bIns="0" anchor="ctr"/>
            <a:lstStyle/>
            <a:p>
              <a:pPr algn="ctr"/>
              <a:r>
                <a:rPr lang="ru-RU" sz="2400" b="1" dirty="0">
                  <a:cs typeface="Arial" charset="0"/>
                </a:rPr>
                <a:t>Районный бюджет</a:t>
              </a:r>
            </a:p>
          </p:txBody>
        </p:sp>
        <p:sp>
          <p:nvSpPr>
            <p:cNvPr id="132104" name="_s56333"/>
            <p:cNvSpPr>
              <a:spLocks noChangeArrowheads="1"/>
            </p:cNvSpPr>
            <p:nvPr/>
          </p:nvSpPr>
          <p:spPr bwMode="auto">
            <a:xfrm>
              <a:off x="1239" y="1431"/>
              <a:ext cx="864" cy="288"/>
            </a:xfrm>
            <a:prstGeom prst="roundRect">
              <a:avLst>
                <a:gd name="adj" fmla="val 16667"/>
              </a:avLst>
            </a:prstGeom>
            <a:solidFill>
              <a:srgbClr val="CCFFCC"/>
            </a:solidFill>
            <a:ln w="9525">
              <a:solidFill>
                <a:schemeClr val="tx1"/>
              </a:solidFill>
              <a:round/>
              <a:headEnd/>
              <a:tailEnd/>
            </a:ln>
          </p:spPr>
          <p:txBody>
            <a:bodyPr wrap="none" lIns="0" tIns="0" rIns="0" bIns="0" anchor="ctr"/>
            <a:lstStyle/>
            <a:p>
              <a:pPr algn="ctr"/>
              <a:r>
                <a:rPr lang="ru-RU" sz="2400" b="1" dirty="0">
                  <a:cs typeface="Arial" charset="0"/>
                </a:rPr>
                <a:t>Бюджеты </a:t>
              </a:r>
            </a:p>
            <a:p>
              <a:pPr algn="ctr"/>
              <a:r>
                <a:rPr lang="ru-RU" sz="2400" b="1" dirty="0">
                  <a:cs typeface="Arial" charset="0"/>
                </a:rPr>
                <a:t>1 городского </a:t>
              </a:r>
            </a:p>
            <a:p>
              <a:pPr algn="ctr"/>
              <a:r>
                <a:rPr lang="ru-RU" sz="2400" b="1" dirty="0">
                  <a:cs typeface="Arial" charset="0"/>
                </a:rPr>
                <a:t>поселения и</a:t>
              </a:r>
            </a:p>
            <a:p>
              <a:pPr algn="ctr"/>
              <a:r>
                <a:rPr lang="ru-RU" sz="2400" b="1" dirty="0">
                  <a:cs typeface="Arial" charset="0"/>
                </a:rPr>
                <a:t>4 сельских</a:t>
              </a:r>
            </a:p>
            <a:p>
              <a:pPr algn="ctr"/>
              <a:r>
                <a:rPr lang="ru-RU" sz="2400" b="1" dirty="0">
                  <a:cs typeface="Arial" charset="0"/>
                </a:rPr>
                <a:t> поселений</a:t>
              </a:r>
            </a:p>
          </p:txBody>
        </p:sp>
      </p:grpSp>
      <p:pic>
        <p:nvPicPr>
          <p:cNvPr id="9" name="Picture 2" descr="Z:\Мои документы\Бюджет 2022\Проект районного бюджета\Бюджет для граждан\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052736"/>
            <a:ext cx="3360373"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6646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69" name="Rectangle 4"/>
          <p:cNvSpPr>
            <a:spLocks noGrp="1"/>
          </p:cNvSpPr>
          <p:nvPr>
            <p:ph type="title" sz="quarter"/>
          </p:nvPr>
        </p:nvSpPr>
        <p:spPr>
          <a:xfrm>
            <a:off x="468315" y="0"/>
            <a:ext cx="8229600" cy="922337"/>
          </a:xfrm>
          <a:noFill/>
        </p:spPr>
        <p:txBody>
          <a:bodyPr/>
          <a:lstStyle/>
          <a:p>
            <a:pPr marL="484505" marR="12700" indent="-472440">
              <a:lnSpc>
                <a:spcPct val="100000"/>
              </a:lnSpc>
              <a:tabLst>
                <a:tab pos="3314065" algn="l"/>
              </a:tabLst>
            </a:pPr>
            <a:r>
              <a:rPr lang="ru-RU" sz="2400" b="1" dirty="0" smtClean="0">
                <a:solidFill>
                  <a:schemeClr val="bg1"/>
                </a:solidFill>
                <a:latin typeface="Arial"/>
                <a:cs typeface="Arial"/>
              </a:rPr>
              <a:t>На</a:t>
            </a:r>
            <a:r>
              <a:rPr lang="ru-RU" sz="2400" b="1" spc="-25" dirty="0" smtClean="0">
                <a:solidFill>
                  <a:schemeClr val="bg1"/>
                </a:solidFill>
                <a:latin typeface="Arial"/>
                <a:cs typeface="Arial"/>
              </a:rPr>
              <a:t> </a:t>
            </a:r>
            <a:r>
              <a:rPr lang="ru-RU" sz="2400" b="1" spc="-20" dirty="0" smtClean="0">
                <a:solidFill>
                  <a:schemeClr val="bg1"/>
                </a:solidFill>
                <a:latin typeface="Arial"/>
                <a:cs typeface="Arial"/>
              </a:rPr>
              <a:t>ч</a:t>
            </a:r>
            <a:r>
              <a:rPr lang="ru-RU" sz="2400" b="1" spc="-50" dirty="0" smtClean="0">
                <a:solidFill>
                  <a:schemeClr val="bg1"/>
                </a:solidFill>
                <a:latin typeface="Arial"/>
                <a:cs typeface="Arial"/>
              </a:rPr>
              <a:t>е</a:t>
            </a:r>
            <a:r>
              <a:rPr lang="ru-RU" sz="2400" b="1" dirty="0" smtClean="0">
                <a:solidFill>
                  <a:schemeClr val="bg1"/>
                </a:solidFill>
                <a:latin typeface="Arial"/>
                <a:cs typeface="Arial"/>
              </a:rPr>
              <a:t>м</a:t>
            </a:r>
            <a:r>
              <a:rPr lang="ru-RU" sz="2400" b="1" spc="-30" dirty="0" smtClean="0">
                <a:solidFill>
                  <a:schemeClr val="bg1"/>
                </a:solidFill>
                <a:latin typeface="Arial"/>
                <a:cs typeface="Arial"/>
              </a:rPr>
              <a:t> </a:t>
            </a:r>
            <a:r>
              <a:rPr lang="ru-RU" sz="2400" b="1" spc="-55" dirty="0" smtClean="0">
                <a:solidFill>
                  <a:schemeClr val="bg1"/>
                </a:solidFill>
                <a:latin typeface="Arial"/>
                <a:cs typeface="Arial"/>
              </a:rPr>
              <a:t>о</a:t>
            </a:r>
            <a:r>
              <a:rPr lang="ru-RU" sz="2400" b="1" spc="-10" dirty="0" smtClean="0">
                <a:solidFill>
                  <a:schemeClr val="bg1"/>
                </a:solidFill>
                <a:latin typeface="Arial"/>
                <a:cs typeface="Arial"/>
              </a:rPr>
              <a:t>с</a:t>
            </a:r>
            <a:r>
              <a:rPr lang="ru-RU" sz="2400" b="1" spc="-15" dirty="0" smtClean="0">
                <a:solidFill>
                  <a:schemeClr val="bg1"/>
                </a:solidFill>
                <a:latin typeface="Arial"/>
                <a:cs typeface="Arial"/>
              </a:rPr>
              <a:t>н</a:t>
            </a:r>
            <a:r>
              <a:rPr lang="ru-RU" sz="2400" b="1" spc="-20" dirty="0" smtClean="0">
                <a:solidFill>
                  <a:schemeClr val="bg1"/>
                </a:solidFill>
                <a:latin typeface="Arial"/>
                <a:cs typeface="Arial"/>
              </a:rPr>
              <a:t>о</a:t>
            </a:r>
            <a:r>
              <a:rPr lang="ru-RU" sz="2400" b="1" spc="-15" dirty="0" smtClean="0">
                <a:solidFill>
                  <a:schemeClr val="bg1"/>
                </a:solidFill>
                <a:latin typeface="Arial"/>
                <a:cs typeface="Arial"/>
              </a:rPr>
              <a:t>вы</a:t>
            </a:r>
            <a:r>
              <a:rPr lang="ru-RU" sz="2400" b="1" spc="-50" dirty="0" smtClean="0">
                <a:solidFill>
                  <a:schemeClr val="bg1"/>
                </a:solidFill>
                <a:latin typeface="Arial"/>
                <a:cs typeface="Arial"/>
              </a:rPr>
              <a:t>в</a:t>
            </a:r>
            <a:r>
              <a:rPr lang="ru-RU" sz="2400" b="1" spc="-10" dirty="0" smtClean="0">
                <a:solidFill>
                  <a:schemeClr val="bg1"/>
                </a:solidFill>
                <a:latin typeface="Arial"/>
                <a:cs typeface="Arial"/>
              </a:rPr>
              <a:t>а</a:t>
            </a:r>
            <a:r>
              <a:rPr lang="ru-RU" sz="2400" b="1" spc="-50" dirty="0" smtClean="0">
                <a:solidFill>
                  <a:schemeClr val="bg1"/>
                </a:solidFill>
                <a:latin typeface="Arial"/>
                <a:cs typeface="Arial"/>
              </a:rPr>
              <a:t>е</a:t>
            </a:r>
            <a:r>
              <a:rPr lang="ru-RU" sz="2400" b="1" spc="-100" dirty="0" smtClean="0">
                <a:solidFill>
                  <a:schemeClr val="bg1"/>
                </a:solidFill>
                <a:latin typeface="Arial"/>
                <a:cs typeface="Arial"/>
              </a:rPr>
              <a:t>т</a:t>
            </a:r>
            <a:r>
              <a:rPr lang="ru-RU" sz="2400" b="1" spc="-10" dirty="0" smtClean="0">
                <a:solidFill>
                  <a:schemeClr val="bg1"/>
                </a:solidFill>
                <a:latin typeface="Arial"/>
                <a:cs typeface="Arial"/>
              </a:rPr>
              <a:t>с</a:t>
            </a:r>
            <a:r>
              <a:rPr lang="ru-RU" sz="2400" b="1" dirty="0" smtClean="0">
                <a:solidFill>
                  <a:schemeClr val="bg1"/>
                </a:solidFill>
                <a:latin typeface="Arial"/>
                <a:cs typeface="Arial"/>
              </a:rPr>
              <a:t>я 	</a:t>
            </a:r>
            <a:r>
              <a:rPr lang="ru-RU" sz="2400" b="1" spc="-10" dirty="0" smtClean="0">
                <a:solidFill>
                  <a:schemeClr val="bg1"/>
                </a:solidFill>
                <a:latin typeface="Arial"/>
                <a:cs typeface="Arial"/>
              </a:rPr>
              <a:t>с</a:t>
            </a:r>
            <a:r>
              <a:rPr lang="ru-RU" sz="2400" b="1" spc="-55" dirty="0" smtClean="0">
                <a:solidFill>
                  <a:schemeClr val="bg1"/>
                </a:solidFill>
                <a:latin typeface="Arial"/>
                <a:cs typeface="Arial"/>
              </a:rPr>
              <a:t>о</a:t>
            </a:r>
            <a:r>
              <a:rPr lang="ru-RU" sz="2400" b="1" spc="-10" dirty="0" smtClean="0">
                <a:solidFill>
                  <a:schemeClr val="bg1"/>
                </a:solidFill>
                <a:latin typeface="Arial"/>
                <a:cs typeface="Arial"/>
              </a:rPr>
              <a:t>с</a:t>
            </a:r>
            <a:r>
              <a:rPr lang="ru-RU" sz="2400" b="1" spc="-60" dirty="0" smtClean="0">
                <a:solidFill>
                  <a:schemeClr val="bg1"/>
                </a:solidFill>
                <a:latin typeface="Arial"/>
                <a:cs typeface="Arial"/>
              </a:rPr>
              <a:t>т</a:t>
            </a:r>
            <a:r>
              <a:rPr lang="ru-RU" sz="2400" b="1" spc="-10" dirty="0" smtClean="0">
                <a:solidFill>
                  <a:schemeClr val="bg1"/>
                </a:solidFill>
                <a:latin typeface="Arial"/>
                <a:cs typeface="Arial"/>
              </a:rPr>
              <a:t>а</a:t>
            </a:r>
            <a:r>
              <a:rPr lang="ru-RU" sz="2400" b="1" spc="-50" dirty="0" smtClean="0">
                <a:solidFill>
                  <a:schemeClr val="bg1"/>
                </a:solidFill>
                <a:latin typeface="Arial"/>
                <a:cs typeface="Arial"/>
              </a:rPr>
              <a:t>вл</a:t>
            </a:r>
            <a:r>
              <a:rPr lang="ru-RU" sz="2400" b="1" spc="-10" dirty="0" smtClean="0">
                <a:solidFill>
                  <a:schemeClr val="bg1"/>
                </a:solidFill>
                <a:latin typeface="Arial"/>
                <a:cs typeface="Arial"/>
              </a:rPr>
              <a:t>е</a:t>
            </a:r>
            <a:r>
              <a:rPr lang="ru-RU" sz="2400" b="1" spc="-15" dirty="0" smtClean="0">
                <a:solidFill>
                  <a:schemeClr val="bg1"/>
                </a:solidFill>
                <a:latin typeface="Arial"/>
                <a:cs typeface="Arial"/>
              </a:rPr>
              <a:t>ни</a:t>
            </a:r>
            <a:r>
              <a:rPr lang="ru-RU" sz="2400" b="1" dirty="0" smtClean="0">
                <a:solidFill>
                  <a:schemeClr val="bg1"/>
                </a:solidFill>
                <a:latin typeface="Arial"/>
                <a:cs typeface="Arial"/>
              </a:rPr>
              <a:t>е пр</a:t>
            </a:r>
            <a:r>
              <a:rPr lang="ru-RU" sz="2400" b="1" spc="-10" dirty="0" smtClean="0">
                <a:solidFill>
                  <a:schemeClr val="bg1"/>
                </a:solidFill>
                <a:latin typeface="Arial"/>
                <a:cs typeface="Arial"/>
              </a:rPr>
              <a:t>о</a:t>
            </a:r>
            <a:r>
              <a:rPr lang="ru-RU" sz="2400" b="1" dirty="0" smtClean="0">
                <a:solidFill>
                  <a:schemeClr val="bg1"/>
                </a:solidFill>
                <a:latin typeface="Arial"/>
                <a:cs typeface="Arial"/>
              </a:rPr>
              <a:t>е</a:t>
            </a:r>
            <a:r>
              <a:rPr lang="ru-RU" sz="2400" b="1" spc="-10" dirty="0" smtClean="0">
                <a:solidFill>
                  <a:schemeClr val="bg1"/>
                </a:solidFill>
                <a:latin typeface="Arial"/>
                <a:cs typeface="Arial"/>
              </a:rPr>
              <a:t>к</a:t>
            </a:r>
            <a:r>
              <a:rPr lang="ru-RU" sz="2400" b="1" spc="-50" dirty="0" smtClean="0">
                <a:solidFill>
                  <a:schemeClr val="bg1"/>
                </a:solidFill>
                <a:latin typeface="Arial"/>
                <a:cs typeface="Arial"/>
              </a:rPr>
              <a:t>т</a:t>
            </a:r>
            <a:r>
              <a:rPr lang="ru-RU" sz="2400" b="1" dirty="0" smtClean="0">
                <a:solidFill>
                  <a:schemeClr val="bg1"/>
                </a:solidFill>
                <a:latin typeface="Arial"/>
                <a:cs typeface="Arial"/>
              </a:rPr>
              <a:t>а</a:t>
            </a:r>
            <a:r>
              <a:rPr lang="ru-RU" sz="2400" b="1" spc="35" dirty="0" smtClean="0">
                <a:solidFill>
                  <a:schemeClr val="bg1"/>
                </a:solidFill>
                <a:latin typeface="Arial"/>
                <a:cs typeface="Arial"/>
              </a:rPr>
              <a:t> районного</a:t>
            </a:r>
            <a:r>
              <a:rPr lang="ru-RU" sz="2400" b="1" spc="5" dirty="0" smtClean="0">
                <a:solidFill>
                  <a:schemeClr val="bg1"/>
                </a:solidFill>
                <a:latin typeface="Arial"/>
                <a:cs typeface="Arial"/>
              </a:rPr>
              <a:t> </a:t>
            </a:r>
            <a:r>
              <a:rPr lang="ru-RU" sz="2400" b="1" spc="-35" dirty="0" smtClean="0">
                <a:solidFill>
                  <a:schemeClr val="bg1"/>
                </a:solidFill>
                <a:latin typeface="Arial"/>
                <a:cs typeface="Arial"/>
              </a:rPr>
              <a:t>б</a:t>
            </a:r>
            <a:r>
              <a:rPr lang="ru-RU" sz="2400" b="1" spc="-75" dirty="0" smtClean="0">
                <a:solidFill>
                  <a:schemeClr val="bg1"/>
                </a:solidFill>
                <a:latin typeface="Arial"/>
                <a:cs typeface="Arial"/>
              </a:rPr>
              <a:t>ю</a:t>
            </a:r>
            <a:r>
              <a:rPr lang="ru-RU" sz="2400" b="1" spc="-35" dirty="0" smtClean="0">
                <a:solidFill>
                  <a:schemeClr val="bg1"/>
                </a:solidFill>
                <a:latin typeface="Arial"/>
                <a:cs typeface="Arial"/>
              </a:rPr>
              <a:t>д</a:t>
            </a:r>
            <a:r>
              <a:rPr lang="ru-RU" sz="2400" b="1" spc="-75" dirty="0" smtClean="0">
                <a:solidFill>
                  <a:schemeClr val="bg1"/>
                </a:solidFill>
                <a:latin typeface="Arial"/>
                <a:cs typeface="Arial"/>
              </a:rPr>
              <a:t>ж</a:t>
            </a:r>
            <a:r>
              <a:rPr lang="ru-RU" sz="2400" b="1" spc="-60" dirty="0" smtClean="0">
                <a:solidFill>
                  <a:schemeClr val="bg1"/>
                </a:solidFill>
                <a:latin typeface="Arial"/>
                <a:cs typeface="Arial"/>
              </a:rPr>
              <a:t>е</a:t>
            </a:r>
            <a:r>
              <a:rPr lang="ru-RU" sz="2400" b="1" spc="-90" dirty="0" smtClean="0">
                <a:solidFill>
                  <a:schemeClr val="bg1"/>
                </a:solidFill>
                <a:latin typeface="Arial"/>
                <a:cs typeface="Arial"/>
              </a:rPr>
              <a:t>т</a:t>
            </a:r>
            <a:r>
              <a:rPr lang="ru-RU" sz="2400" b="1" dirty="0" smtClean="0">
                <a:solidFill>
                  <a:schemeClr val="bg1"/>
                </a:solidFill>
                <a:latin typeface="Arial"/>
                <a:cs typeface="Arial"/>
              </a:rPr>
              <a:t>а</a:t>
            </a:r>
            <a:endParaRPr lang="ru-RU" sz="2400" dirty="0">
              <a:solidFill>
                <a:schemeClr val="bg1"/>
              </a:solidFill>
              <a:latin typeface="Arial"/>
              <a:cs typeface="Arial"/>
            </a:endParaRPr>
          </a:p>
        </p:txBody>
      </p:sp>
      <p:sp>
        <p:nvSpPr>
          <p:cNvPr id="22572" name="Text Box 10"/>
          <p:cNvSpPr txBox="1">
            <a:spLocks noChangeArrowheads="1"/>
          </p:cNvSpPr>
          <p:nvPr/>
        </p:nvSpPr>
        <p:spPr bwMode="auto">
          <a:xfrm flipH="1">
            <a:off x="468315" y="6237288"/>
            <a:ext cx="8207375" cy="369332"/>
          </a:xfrm>
          <a:prstGeom prst="rect">
            <a:avLst/>
          </a:prstGeom>
          <a:noFill/>
          <a:ln w="9525">
            <a:noFill/>
            <a:miter lim="800000"/>
            <a:headEnd/>
            <a:tailEnd/>
          </a:ln>
        </p:spPr>
        <p:txBody>
          <a:bodyPr>
            <a:spAutoFit/>
          </a:bodyPr>
          <a:lstStyle/>
          <a:p>
            <a:endParaRPr lang="ru-RU" dirty="0"/>
          </a:p>
        </p:txBody>
      </p:sp>
      <p:sp>
        <p:nvSpPr>
          <p:cNvPr id="17" name="Скругленный прямоугольник 16"/>
          <p:cNvSpPr/>
          <p:nvPr/>
        </p:nvSpPr>
        <p:spPr>
          <a:xfrm>
            <a:off x="1088008" y="1000110"/>
            <a:ext cx="7143800" cy="714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Послание Президента Российской Федерации Федеральному Собранию</a:t>
            </a:r>
            <a:endParaRPr lang="ru-RU" b="1" dirty="0"/>
          </a:p>
        </p:txBody>
      </p:sp>
      <p:sp>
        <p:nvSpPr>
          <p:cNvPr id="18" name="Скругленный прямоугольник 17"/>
          <p:cNvSpPr/>
          <p:nvPr/>
        </p:nvSpPr>
        <p:spPr>
          <a:xfrm>
            <a:off x="1063500" y="2852936"/>
            <a:ext cx="7143800"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Основные направления бюджетной и налоговой политики Тонкинского муниципального района Нижегородской области на 2022 год и плановый период 2023 и 2024 годов</a:t>
            </a:r>
            <a:endParaRPr lang="ru-RU" b="1" dirty="0"/>
          </a:p>
        </p:txBody>
      </p:sp>
      <p:sp>
        <p:nvSpPr>
          <p:cNvPr id="20" name="Скругленный прямоугольник 19"/>
          <p:cNvSpPr/>
          <p:nvPr/>
        </p:nvSpPr>
        <p:spPr>
          <a:xfrm>
            <a:off x="1000102" y="3789040"/>
            <a:ext cx="7143800" cy="8286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Прогноз  социально-экономического развития Тонкинского муниципального района Нижегородской области на 2022 год и на период до 2024 года</a:t>
            </a:r>
            <a:endParaRPr lang="ru-RU" b="1" dirty="0"/>
          </a:p>
        </p:txBody>
      </p:sp>
      <p:sp>
        <p:nvSpPr>
          <p:cNvPr id="21" name="Скругленный прямоугольник 20"/>
          <p:cNvSpPr/>
          <p:nvPr/>
        </p:nvSpPr>
        <p:spPr>
          <a:xfrm>
            <a:off x="1000102" y="4725144"/>
            <a:ext cx="7143800"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Итоги исполнения консолидированного бюджета за 2020 год и текущий период 2021 года</a:t>
            </a:r>
            <a:endParaRPr lang="ru-RU" b="1" dirty="0"/>
          </a:p>
        </p:txBody>
      </p:sp>
      <p:sp>
        <p:nvSpPr>
          <p:cNvPr id="23" name="Скругленный прямоугольник 22"/>
          <p:cNvSpPr/>
          <p:nvPr/>
        </p:nvSpPr>
        <p:spPr>
          <a:xfrm>
            <a:off x="1000102" y="5636136"/>
            <a:ext cx="7143800"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20 муниципальных программ</a:t>
            </a:r>
            <a:endParaRPr lang="ru-RU" b="1" dirty="0"/>
          </a:p>
        </p:txBody>
      </p:sp>
      <p:sp>
        <p:nvSpPr>
          <p:cNvPr id="9" name="Скругленный прямоугольник 8"/>
          <p:cNvSpPr/>
          <p:nvPr/>
        </p:nvSpPr>
        <p:spPr>
          <a:xfrm>
            <a:off x="1063500" y="1844824"/>
            <a:ext cx="7143800"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Указы Президента Российской Федерации от 7 мая 2012 г и Указ </a:t>
            </a:r>
            <a:r>
              <a:rPr lang="ru-RU" b="1" smtClean="0"/>
              <a:t>от   7 </a:t>
            </a:r>
            <a:r>
              <a:rPr lang="ru-RU" b="1" dirty="0" smtClean="0"/>
              <a:t>мая 2018 г № 204 « О национальных целях и стратегических задачах развития Российской Федерации на период до 2024 года»</a:t>
            </a:r>
            <a:endParaRPr lang="ru-RU"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5931643" y="5899808"/>
            <a:ext cx="259548" cy="454149"/>
          </a:xfrm>
          <a:prstGeom prst="rect">
            <a:avLst/>
          </a:prstGeom>
          <a:blipFill>
            <a:blip r:embed="rId2" cstate="print"/>
            <a:stretch>
              <a:fillRect/>
            </a:stretch>
          </a:blipFill>
        </p:spPr>
        <p:txBody>
          <a:bodyPr wrap="square" lIns="0" tIns="0" rIns="0" bIns="0" rtlCol="0">
            <a:noAutofit/>
          </a:bodyPr>
          <a:lstStyle/>
          <a:p>
            <a:endParaRPr dirty="0"/>
          </a:p>
        </p:txBody>
      </p:sp>
      <p:sp>
        <p:nvSpPr>
          <p:cNvPr id="4" name="object 4"/>
          <p:cNvSpPr txBox="1"/>
          <p:nvPr/>
        </p:nvSpPr>
        <p:spPr>
          <a:xfrm>
            <a:off x="323528" y="117440"/>
            <a:ext cx="8568952" cy="647669"/>
          </a:xfrm>
          <a:prstGeom prst="rect">
            <a:avLst/>
          </a:prstGeom>
        </p:spPr>
        <p:txBody>
          <a:bodyPr vert="horz" wrap="square" lIns="0" tIns="0" rIns="0" bIns="0" rtlCol="0">
            <a:noAutofit/>
          </a:bodyPr>
          <a:lstStyle/>
          <a:p>
            <a:pPr marL="512313" marR="10257" indent="-502569" algn="ctr"/>
            <a:r>
              <a:rPr sz="2400" b="1" spc="4" dirty="0" smtClean="0">
                <a:solidFill>
                  <a:schemeClr val="bg1"/>
                </a:solidFill>
                <a:latin typeface="Arial"/>
                <a:cs typeface="Arial"/>
              </a:rPr>
              <a:t>К</a:t>
            </a:r>
            <a:r>
              <a:rPr sz="2400" b="1" spc="-12" dirty="0" smtClean="0">
                <a:solidFill>
                  <a:schemeClr val="bg1"/>
                </a:solidFill>
                <a:latin typeface="Arial"/>
                <a:cs typeface="Arial"/>
              </a:rPr>
              <a:t>а</a:t>
            </a:r>
            <a:r>
              <a:rPr sz="2400" b="1" dirty="0" smtClean="0">
                <a:solidFill>
                  <a:schemeClr val="bg1"/>
                </a:solidFill>
                <a:latin typeface="Arial"/>
                <a:cs typeface="Arial"/>
              </a:rPr>
              <a:t>к</a:t>
            </a:r>
            <a:r>
              <a:rPr sz="2400" b="1" spc="-24" dirty="0" smtClean="0">
                <a:solidFill>
                  <a:schemeClr val="bg1"/>
                </a:solidFill>
                <a:latin typeface="Arial"/>
                <a:cs typeface="Arial"/>
              </a:rPr>
              <a:t> </a:t>
            </a:r>
            <a:r>
              <a:rPr sz="2400" b="1" spc="-20" dirty="0" smtClean="0">
                <a:solidFill>
                  <a:schemeClr val="bg1"/>
                </a:solidFill>
                <a:latin typeface="Arial"/>
                <a:cs typeface="Arial"/>
              </a:rPr>
              <a:t>п</a:t>
            </a:r>
            <a:r>
              <a:rPr sz="2400" b="1" spc="-24" dirty="0" smtClean="0">
                <a:solidFill>
                  <a:schemeClr val="bg1"/>
                </a:solidFill>
                <a:latin typeface="Arial"/>
                <a:cs typeface="Arial"/>
              </a:rPr>
              <a:t>ро</a:t>
            </a:r>
            <a:r>
              <a:rPr sz="2400" b="1" spc="-20" dirty="0" smtClean="0">
                <a:solidFill>
                  <a:schemeClr val="bg1"/>
                </a:solidFill>
                <a:latin typeface="Arial"/>
                <a:cs typeface="Arial"/>
              </a:rPr>
              <a:t>и</a:t>
            </a:r>
            <a:r>
              <a:rPr sz="2400" b="1" spc="-52" dirty="0" smtClean="0">
                <a:solidFill>
                  <a:schemeClr val="bg1"/>
                </a:solidFill>
                <a:latin typeface="Arial"/>
                <a:cs typeface="Arial"/>
              </a:rPr>
              <a:t>с</a:t>
            </a:r>
            <a:r>
              <a:rPr sz="2400" b="1" spc="-73" dirty="0" smtClean="0">
                <a:solidFill>
                  <a:schemeClr val="bg1"/>
                </a:solidFill>
                <a:latin typeface="Arial"/>
                <a:cs typeface="Arial"/>
              </a:rPr>
              <a:t>х</a:t>
            </a:r>
            <a:r>
              <a:rPr sz="2400" b="1" spc="-52" dirty="0" smtClean="0">
                <a:solidFill>
                  <a:schemeClr val="bg1"/>
                </a:solidFill>
                <a:latin typeface="Arial"/>
                <a:cs typeface="Arial"/>
              </a:rPr>
              <a:t>о</a:t>
            </a:r>
            <a:r>
              <a:rPr sz="2400" b="1" spc="-20" dirty="0" smtClean="0">
                <a:solidFill>
                  <a:schemeClr val="bg1"/>
                </a:solidFill>
                <a:latin typeface="Arial"/>
                <a:cs typeface="Arial"/>
              </a:rPr>
              <a:t>ди</a:t>
            </a:r>
            <a:r>
              <a:rPr sz="2400" b="1" dirty="0" smtClean="0">
                <a:solidFill>
                  <a:schemeClr val="bg1"/>
                </a:solidFill>
                <a:latin typeface="Arial"/>
                <a:cs typeface="Arial"/>
              </a:rPr>
              <a:t>т</a:t>
            </a:r>
            <a:r>
              <a:rPr sz="2400" b="1" spc="-44" dirty="0" smtClean="0">
                <a:solidFill>
                  <a:schemeClr val="bg1"/>
                </a:solidFill>
                <a:latin typeface="Arial"/>
                <a:cs typeface="Arial"/>
              </a:rPr>
              <a:t> </a:t>
            </a:r>
            <a:r>
              <a:rPr sz="2400" b="1" dirty="0" smtClean="0">
                <a:solidFill>
                  <a:schemeClr val="bg1"/>
                </a:solidFill>
                <a:latin typeface="Arial"/>
                <a:cs typeface="Arial"/>
              </a:rPr>
              <a:t>с</a:t>
            </a:r>
            <a:r>
              <a:rPr sz="2400" b="1" spc="-36" dirty="0" smtClean="0">
                <a:solidFill>
                  <a:schemeClr val="bg1"/>
                </a:solidFill>
                <a:latin typeface="Arial"/>
                <a:cs typeface="Arial"/>
              </a:rPr>
              <a:t>о</a:t>
            </a:r>
            <a:r>
              <a:rPr sz="2400" b="1" dirty="0" smtClean="0">
                <a:solidFill>
                  <a:schemeClr val="bg1"/>
                </a:solidFill>
                <a:latin typeface="Arial"/>
                <a:cs typeface="Arial"/>
              </a:rPr>
              <a:t>с</a:t>
            </a:r>
            <a:r>
              <a:rPr sz="2400" b="1" spc="-24" dirty="0" smtClean="0">
                <a:solidFill>
                  <a:schemeClr val="bg1"/>
                </a:solidFill>
                <a:latin typeface="Arial"/>
                <a:cs typeface="Arial"/>
              </a:rPr>
              <a:t>т</a:t>
            </a:r>
            <a:r>
              <a:rPr sz="2400" b="1" dirty="0" smtClean="0">
                <a:solidFill>
                  <a:schemeClr val="bg1"/>
                </a:solidFill>
                <a:latin typeface="Arial"/>
                <a:cs typeface="Arial"/>
              </a:rPr>
              <a:t>а</a:t>
            </a:r>
            <a:r>
              <a:rPr sz="2400" b="1" spc="-32" dirty="0" smtClean="0">
                <a:solidFill>
                  <a:schemeClr val="bg1"/>
                </a:solidFill>
                <a:latin typeface="Arial"/>
                <a:cs typeface="Arial"/>
              </a:rPr>
              <a:t>вл</a:t>
            </a:r>
            <a:r>
              <a:rPr sz="2400" b="1" dirty="0" smtClean="0">
                <a:solidFill>
                  <a:schemeClr val="bg1"/>
                </a:solidFill>
                <a:latin typeface="Arial"/>
                <a:cs typeface="Arial"/>
              </a:rPr>
              <a:t>ение </a:t>
            </a:r>
            <a:r>
              <a:rPr lang="ru-RU" sz="2400" b="1" spc="-12" dirty="0" smtClean="0">
                <a:solidFill>
                  <a:schemeClr val="bg1"/>
                </a:solidFill>
                <a:latin typeface="Arial"/>
                <a:cs typeface="Arial"/>
              </a:rPr>
              <a:t>районного</a:t>
            </a:r>
            <a:r>
              <a:rPr sz="2400" b="1" spc="-16" dirty="0" smtClean="0">
                <a:solidFill>
                  <a:schemeClr val="bg1"/>
                </a:solidFill>
                <a:latin typeface="Arial"/>
                <a:cs typeface="Arial"/>
              </a:rPr>
              <a:t> </a:t>
            </a:r>
            <a:r>
              <a:rPr sz="2400" b="1" spc="-28" dirty="0" smtClean="0">
                <a:solidFill>
                  <a:schemeClr val="bg1"/>
                </a:solidFill>
                <a:latin typeface="Arial"/>
                <a:cs typeface="Arial"/>
              </a:rPr>
              <a:t>б</a:t>
            </a:r>
            <a:r>
              <a:rPr sz="2400" b="1" spc="-57" dirty="0" smtClean="0">
                <a:solidFill>
                  <a:schemeClr val="bg1"/>
                </a:solidFill>
                <a:latin typeface="Arial"/>
                <a:cs typeface="Arial"/>
              </a:rPr>
              <a:t>ю</a:t>
            </a:r>
            <a:r>
              <a:rPr sz="2400" b="1" spc="-32" dirty="0" smtClean="0">
                <a:solidFill>
                  <a:schemeClr val="bg1"/>
                </a:solidFill>
                <a:latin typeface="Arial"/>
                <a:cs typeface="Arial"/>
              </a:rPr>
              <a:t>д</a:t>
            </a:r>
            <a:r>
              <a:rPr sz="2400" b="1" spc="-57" dirty="0" smtClean="0">
                <a:solidFill>
                  <a:schemeClr val="bg1"/>
                </a:solidFill>
                <a:latin typeface="Arial"/>
                <a:cs typeface="Arial"/>
              </a:rPr>
              <a:t>ж</a:t>
            </a:r>
            <a:r>
              <a:rPr sz="2400" b="1" spc="-52" dirty="0" smtClean="0">
                <a:solidFill>
                  <a:schemeClr val="bg1"/>
                </a:solidFill>
                <a:latin typeface="Arial"/>
                <a:cs typeface="Arial"/>
              </a:rPr>
              <a:t>е</a:t>
            </a:r>
            <a:r>
              <a:rPr sz="2400" b="1" spc="-40" dirty="0" smtClean="0">
                <a:solidFill>
                  <a:schemeClr val="bg1"/>
                </a:solidFill>
                <a:latin typeface="Arial"/>
                <a:cs typeface="Arial"/>
              </a:rPr>
              <a:t>т</a:t>
            </a:r>
            <a:r>
              <a:rPr sz="2400" b="1" dirty="0" smtClean="0">
                <a:solidFill>
                  <a:schemeClr val="bg1"/>
                </a:solidFill>
                <a:latin typeface="Arial"/>
                <a:cs typeface="Arial"/>
              </a:rPr>
              <a:t>а</a:t>
            </a:r>
            <a:endParaRPr sz="2400" dirty="0">
              <a:solidFill>
                <a:schemeClr val="bg1"/>
              </a:solidFill>
              <a:latin typeface="Arial"/>
              <a:cs typeface="Arial"/>
            </a:endParaRPr>
          </a:p>
        </p:txBody>
      </p:sp>
      <p:graphicFrame>
        <p:nvGraphicFramePr>
          <p:cNvPr id="2" name="object 2"/>
          <p:cNvGraphicFramePr>
            <a:graphicFrameLocks noGrp="1"/>
          </p:cNvGraphicFramePr>
          <p:nvPr>
            <p:extLst>
              <p:ext uri="{D42A27DB-BD31-4B8C-83A1-F6EECF244321}">
                <p14:modId xmlns:p14="http://schemas.microsoft.com/office/powerpoint/2010/main" val="3794268463"/>
              </p:ext>
            </p:extLst>
          </p:nvPr>
        </p:nvGraphicFramePr>
        <p:xfrm>
          <a:off x="275494" y="1340768"/>
          <a:ext cx="8184938" cy="4515651"/>
        </p:xfrm>
        <a:graphic>
          <a:graphicData uri="http://schemas.openxmlformats.org/drawingml/2006/table">
            <a:tbl>
              <a:tblPr firstRow="1" bandRow="1">
                <a:tableStyleId>{2D5ABB26-0587-4C30-8999-92F81FD0307C}</a:tableStyleId>
              </a:tblPr>
              <a:tblGrid>
                <a:gridCol w="1560204"/>
                <a:gridCol w="6624734"/>
              </a:tblGrid>
              <a:tr h="281052">
                <a:tc>
                  <a:txBody>
                    <a:bodyPr/>
                    <a:lstStyle/>
                    <a:p>
                      <a:pPr marL="34290">
                        <a:lnSpc>
                          <a:spcPts val="2030"/>
                        </a:lnSpc>
                      </a:pPr>
                      <a:r>
                        <a:rPr sz="1600" b="1" baseline="0" dirty="0" smtClean="0">
                          <a:solidFill>
                            <a:srgbClr val="224F77"/>
                          </a:solidFill>
                          <a:latin typeface="Arial"/>
                          <a:cs typeface="Arial"/>
                        </a:rPr>
                        <a:t>Срок</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c>
                  <a:txBody>
                    <a:bodyPr/>
                    <a:lstStyle/>
                    <a:p>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r>
              <a:tr h="521296">
                <a:tc>
                  <a:txBody>
                    <a:bodyPr/>
                    <a:lstStyle/>
                    <a:p>
                      <a:pPr marL="34290">
                        <a:lnSpc>
                          <a:spcPct val="100000"/>
                        </a:lnSpc>
                      </a:pPr>
                      <a:r>
                        <a:rPr lang="ru-RU" sz="1600" b="1" baseline="0" dirty="0" smtClean="0">
                          <a:solidFill>
                            <a:srgbClr val="224F77"/>
                          </a:solidFill>
                          <a:latin typeface="Arial"/>
                          <a:cs typeface="Arial"/>
                        </a:rPr>
                        <a:t>август</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c>
                  <a:txBody>
                    <a:bodyPr/>
                    <a:lstStyle/>
                    <a:p>
                      <a:pPr marL="65405" marR="283210">
                        <a:lnSpc>
                          <a:spcPct val="100000"/>
                        </a:lnSpc>
                      </a:pPr>
                      <a:r>
                        <a:rPr sz="1600" spc="-60" baseline="0" dirty="0" smtClean="0">
                          <a:latin typeface="Arial"/>
                          <a:cs typeface="Arial"/>
                        </a:rPr>
                        <a:t>Р</a:t>
                      </a:r>
                      <a:r>
                        <a:rPr sz="1600" spc="-25" baseline="0" dirty="0" smtClean="0">
                          <a:latin typeface="Arial"/>
                          <a:cs typeface="Arial"/>
                        </a:rPr>
                        <a:t>а</a:t>
                      </a:r>
                      <a:r>
                        <a:rPr sz="1600" spc="0" baseline="0" dirty="0" smtClean="0">
                          <a:latin typeface="Arial"/>
                          <a:cs typeface="Arial"/>
                        </a:rPr>
                        <a:t>зраб</a:t>
                      </a:r>
                      <a:r>
                        <a:rPr sz="1600" spc="-40" baseline="0" dirty="0" smtClean="0">
                          <a:latin typeface="Arial"/>
                          <a:cs typeface="Arial"/>
                        </a:rPr>
                        <a:t>о</a:t>
                      </a:r>
                      <a:r>
                        <a:rPr sz="1600" spc="0" baseline="0" dirty="0" smtClean="0">
                          <a:latin typeface="Arial"/>
                          <a:cs typeface="Arial"/>
                        </a:rPr>
                        <a:t>т</a:t>
                      </a:r>
                      <a:r>
                        <a:rPr sz="1600" spc="30" baseline="0" dirty="0" smtClean="0">
                          <a:latin typeface="Arial"/>
                          <a:cs typeface="Arial"/>
                        </a:rPr>
                        <a:t>к</a:t>
                      </a:r>
                      <a:r>
                        <a:rPr sz="1600" spc="0" baseline="0" dirty="0" smtClean="0">
                          <a:latin typeface="Arial"/>
                          <a:cs typeface="Arial"/>
                        </a:rPr>
                        <a:t>а</a:t>
                      </a:r>
                      <a:r>
                        <a:rPr sz="1600" spc="-35" baseline="0" dirty="0" smtClean="0">
                          <a:latin typeface="Arial"/>
                          <a:cs typeface="Arial"/>
                        </a:rPr>
                        <a:t> </a:t>
                      </a:r>
                      <a:r>
                        <a:rPr sz="1600" spc="0" baseline="0" dirty="0" smtClean="0">
                          <a:latin typeface="Arial"/>
                          <a:cs typeface="Arial"/>
                        </a:rPr>
                        <a:t>осно</a:t>
                      </a:r>
                      <a:r>
                        <a:rPr sz="1600" spc="-10" baseline="0" dirty="0" smtClean="0">
                          <a:latin typeface="Arial"/>
                          <a:cs typeface="Arial"/>
                        </a:rPr>
                        <a:t>в</a:t>
                      </a:r>
                      <a:r>
                        <a:rPr sz="1600" spc="0" baseline="0" dirty="0" smtClean="0">
                          <a:latin typeface="Arial"/>
                          <a:cs typeface="Arial"/>
                        </a:rPr>
                        <a:t>н</a:t>
                      </a:r>
                      <a:r>
                        <a:rPr sz="1600" spc="-10" baseline="0" dirty="0" smtClean="0">
                          <a:latin typeface="Arial"/>
                          <a:cs typeface="Arial"/>
                        </a:rPr>
                        <a:t>ы</a:t>
                      </a:r>
                      <a:r>
                        <a:rPr sz="1600" spc="0" baseline="0" dirty="0" smtClean="0">
                          <a:latin typeface="Arial"/>
                          <a:cs typeface="Arial"/>
                        </a:rPr>
                        <a:t>х</a:t>
                      </a:r>
                      <a:r>
                        <a:rPr sz="1600" spc="55" baseline="0" dirty="0" smtClean="0">
                          <a:latin typeface="Arial"/>
                          <a:cs typeface="Arial"/>
                        </a:rPr>
                        <a:t> </a:t>
                      </a:r>
                      <a:r>
                        <a:rPr sz="1600" spc="0" baseline="0" dirty="0" smtClean="0">
                          <a:latin typeface="Arial"/>
                          <a:cs typeface="Arial"/>
                        </a:rPr>
                        <a:t>по</a:t>
                      </a:r>
                      <a:r>
                        <a:rPr sz="1600" spc="30" baseline="0" dirty="0" smtClean="0">
                          <a:latin typeface="Arial"/>
                          <a:cs typeface="Arial"/>
                        </a:rPr>
                        <a:t>к</a:t>
                      </a:r>
                      <a:r>
                        <a:rPr sz="1600" spc="-25" baseline="0" dirty="0" smtClean="0">
                          <a:latin typeface="Arial"/>
                          <a:cs typeface="Arial"/>
                        </a:rPr>
                        <a:t>а</a:t>
                      </a:r>
                      <a:r>
                        <a:rPr sz="1600" spc="0" baseline="0" dirty="0" smtClean="0">
                          <a:latin typeface="Arial"/>
                          <a:cs typeface="Arial"/>
                        </a:rPr>
                        <a:t>з</a:t>
                      </a:r>
                      <a:r>
                        <a:rPr sz="1600" spc="-40" baseline="0" dirty="0" smtClean="0">
                          <a:latin typeface="Arial"/>
                          <a:cs typeface="Arial"/>
                        </a:rPr>
                        <a:t>а</a:t>
                      </a:r>
                      <a:r>
                        <a:rPr sz="1600" spc="-25" baseline="0" dirty="0" smtClean="0">
                          <a:latin typeface="Arial"/>
                          <a:cs typeface="Arial"/>
                        </a:rPr>
                        <a:t>т</a:t>
                      </a:r>
                      <a:r>
                        <a:rPr sz="1600" spc="-60" baseline="0" dirty="0" smtClean="0">
                          <a:latin typeface="Arial"/>
                          <a:cs typeface="Arial"/>
                        </a:rPr>
                        <a:t>е</a:t>
                      </a:r>
                      <a:r>
                        <a:rPr sz="1600" spc="0" baseline="0" dirty="0" smtClean="0">
                          <a:latin typeface="Arial"/>
                          <a:cs typeface="Arial"/>
                        </a:rPr>
                        <a:t>лей</a:t>
                      </a:r>
                      <a:r>
                        <a:rPr sz="1600" spc="-40" baseline="0" dirty="0" smtClean="0">
                          <a:latin typeface="Arial"/>
                          <a:cs typeface="Arial"/>
                        </a:rPr>
                        <a:t> </a:t>
                      </a:r>
                      <a:r>
                        <a:rPr sz="1600" spc="0" baseline="0" dirty="0" smtClean="0">
                          <a:latin typeface="Arial"/>
                          <a:cs typeface="Arial"/>
                        </a:rPr>
                        <a:t>прогн</a:t>
                      </a:r>
                      <a:r>
                        <a:rPr sz="1600" spc="-25" baseline="0" dirty="0" smtClean="0">
                          <a:latin typeface="Arial"/>
                          <a:cs typeface="Arial"/>
                        </a:rPr>
                        <a:t>о</a:t>
                      </a:r>
                      <a:r>
                        <a:rPr sz="1600" spc="0" baseline="0" dirty="0" smtClean="0">
                          <a:latin typeface="Arial"/>
                          <a:cs typeface="Arial"/>
                        </a:rPr>
                        <a:t>за </a:t>
                      </a:r>
                      <a:r>
                        <a:rPr sz="1600" spc="10" baseline="0" dirty="0" smtClean="0">
                          <a:latin typeface="Arial"/>
                          <a:cs typeface="Arial"/>
                        </a:rPr>
                        <a:t>с</a:t>
                      </a:r>
                      <a:r>
                        <a:rPr sz="1600" spc="-15" baseline="0" dirty="0" smtClean="0">
                          <a:latin typeface="Arial"/>
                          <a:cs typeface="Arial"/>
                        </a:rPr>
                        <a:t>о</a:t>
                      </a:r>
                      <a:r>
                        <a:rPr sz="1600" spc="-20" baseline="0" dirty="0" smtClean="0">
                          <a:latin typeface="Arial"/>
                          <a:cs typeface="Arial"/>
                        </a:rPr>
                        <a:t>ци</a:t>
                      </a:r>
                      <a:r>
                        <a:rPr sz="1600" spc="-15" baseline="0" dirty="0" smtClean="0">
                          <a:latin typeface="Arial"/>
                          <a:cs typeface="Arial"/>
                        </a:rPr>
                        <a:t>аль</a:t>
                      </a:r>
                      <a:r>
                        <a:rPr sz="1600" spc="-20" baseline="0" dirty="0" smtClean="0">
                          <a:latin typeface="Arial"/>
                          <a:cs typeface="Arial"/>
                        </a:rPr>
                        <a:t>н</a:t>
                      </a:r>
                      <a:r>
                        <a:rPr sz="1600" spc="-5" baseline="0" dirty="0" smtClean="0">
                          <a:latin typeface="Arial"/>
                          <a:cs typeface="Arial"/>
                        </a:rPr>
                        <a:t>о</a:t>
                      </a:r>
                      <a:r>
                        <a:rPr sz="1600" spc="-20" baseline="0" dirty="0" smtClean="0">
                          <a:latin typeface="Arial"/>
                          <a:cs typeface="Arial"/>
                        </a:rPr>
                        <a:t>-э</a:t>
                      </a:r>
                      <a:r>
                        <a:rPr sz="1600" spc="5" baseline="0" dirty="0" smtClean="0">
                          <a:latin typeface="Arial"/>
                          <a:cs typeface="Arial"/>
                        </a:rPr>
                        <a:t>к</a:t>
                      </a:r>
                      <a:r>
                        <a:rPr sz="1600" spc="-15" baseline="0" dirty="0" smtClean="0">
                          <a:latin typeface="Arial"/>
                          <a:cs typeface="Arial"/>
                        </a:rPr>
                        <a:t>о</a:t>
                      </a:r>
                      <a:r>
                        <a:rPr sz="1600" spc="-20" baseline="0" dirty="0" smtClean="0">
                          <a:latin typeface="Arial"/>
                          <a:cs typeface="Arial"/>
                        </a:rPr>
                        <a:t>н</a:t>
                      </a:r>
                      <a:r>
                        <a:rPr sz="1600" spc="-15" baseline="0" dirty="0" smtClean="0">
                          <a:latin typeface="Arial"/>
                          <a:cs typeface="Arial"/>
                        </a:rPr>
                        <a:t>о</a:t>
                      </a:r>
                      <a:r>
                        <a:rPr sz="1600" spc="-10" baseline="0" dirty="0" smtClean="0">
                          <a:latin typeface="Arial"/>
                          <a:cs typeface="Arial"/>
                        </a:rPr>
                        <a:t>м</a:t>
                      </a:r>
                      <a:r>
                        <a:rPr sz="1600" spc="-20" baseline="0" dirty="0" smtClean="0">
                          <a:latin typeface="Arial"/>
                          <a:cs typeface="Arial"/>
                        </a:rPr>
                        <a:t>и</a:t>
                      </a:r>
                      <a:r>
                        <a:rPr sz="1600" spc="-15" baseline="0" dirty="0" smtClean="0">
                          <a:latin typeface="Arial"/>
                          <a:cs typeface="Arial"/>
                        </a:rPr>
                        <a:t>чес</a:t>
                      </a:r>
                      <a:r>
                        <a:rPr sz="1600" spc="5" baseline="0" dirty="0" smtClean="0">
                          <a:latin typeface="Arial"/>
                          <a:cs typeface="Arial"/>
                        </a:rPr>
                        <a:t>к</a:t>
                      </a:r>
                      <a:r>
                        <a:rPr sz="1600" spc="-15" baseline="0" dirty="0" smtClean="0">
                          <a:latin typeface="Arial"/>
                          <a:cs typeface="Arial"/>
                        </a:rPr>
                        <a:t>о</a:t>
                      </a:r>
                      <a:r>
                        <a:rPr sz="1600" spc="-50" baseline="0" dirty="0" smtClean="0">
                          <a:latin typeface="Arial"/>
                          <a:cs typeface="Arial"/>
                        </a:rPr>
                        <a:t>г</a:t>
                      </a:r>
                      <a:r>
                        <a:rPr sz="1600" spc="0" baseline="0" dirty="0" smtClean="0">
                          <a:latin typeface="Arial"/>
                          <a:cs typeface="Arial"/>
                        </a:rPr>
                        <a:t>о </a:t>
                      </a:r>
                      <a:r>
                        <a:rPr sz="1600" spc="35" baseline="0" dirty="0" smtClean="0">
                          <a:latin typeface="Arial"/>
                          <a:cs typeface="Arial"/>
                        </a:rPr>
                        <a:t> </a:t>
                      </a:r>
                      <a:r>
                        <a:rPr sz="1600" spc="0" baseline="0" dirty="0" smtClean="0">
                          <a:latin typeface="Arial"/>
                          <a:cs typeface="Arial"/>
                        </a:rPr>
                        <a:t>р</a:t>
                      </a:r>
                      <a:r>
                        <a:rPr sz="1600" spc="-25" baseline="0" dirty="0" smtClean="0">
                          <a:latin typeface="Arial"/>
                          <a:cs typeface="Arial"/>
                        </a:rPr>
                        <a:t>а</a:t>
                      </a:r>
                      <a:r>
                        <a:rPr sz="1600" spc="0" baseline="0" dirty="0" smtClean="0">
                          <a:latin typeface="Arial"/>
                          <a:cs typeface="Arial"/>
                        </a:rPr>
                        <a:t>з</a:t>
                      </a:r>
                      <a:r>
                        <a:rPr sz="1600" spc="-10" baseline="0" dirty="0" smtClean="0">
                          <a:latin typeface="Arial"/>
                          <a:cs typeface="Arial"/>
                        </a:rPr>
                        <a:t>в</a:t>
                      </a:r>
                      <a:r>
                        <a:rPr sz="1600" spc="0" baseline="0" dirty="0" smtClean="0">
                          <a:latin typeface="Arial"/>
                          <a:cs typeface="Arial"/>
                        </a:rPr>
                        <a:t>ит</a:t>
                      </a:r>
                      <a:r>
                        <a:rPr sz="1600" spc="-15" baseline="0" dirty="0" smtClean="0">
                          <a:latin typeface="Arial"/>
                          <a:cs typeface="Arial"/>
                        </a:rPr>
                        <a:t>и</a:t>
                      </a:r>
                      <a:r>
                        <a:rPr sz="1600" spc="0" baseline="0" dirty="0" smtClean="0">
                          <a:latin typeface="Arial"/>
                          <a:cs typeface="Arial"/>
                        </a:rPr>
                        <a:t>я</a:t>
                      </a:r>
                      <a:r>
                        <a:rPr sz="1600" spc="5" baseline="0" dirty="0" smtClean="0">
                          <a:latin typeface="Arial"/>
                          <a:cs typeface="Arial"/>
                        </a:rPr>
                        <a:t> </a:t>
                      </a:r>
                      <a:r>
                        <a:rPr lang="ru-RU" sz="1600" spc="5" baseline="0" dirty="0" smtClean="0">
                          <a:latin typeface="Arial"/>
                          <a:cs typeface="Arial"/>
                        </a:rPr>
                        <a:t> </a:t>
                      </a:r>
                      <a:r>
                        <a:rPr lang="ru-RU" sz="1600" spc="0" baseline="0" dirty="0" smtClean="0">
                          <a:latin typeface="Arial"/>
                          <a:cs typeface="Arial"/>
                        </a:rPr>
                        <a:t>района </a:t>
                      </a:r>
                      <a:r>
                        <a:rPr sz="1600" spc="0" baseline="0" dirty="0" smtClean="0">
                          <a:latin typeface="Arial"/>
                          <a:cs typeface="Arial"/>
                        </a:rPr>
                        <a:t>на </a:t>
                      </a:r>
                      <a:r>
                        <a:rPr lang="ru-RU" sz="1600" spc="0" baseline="0" dirty="0" smtClean="0">
                          <a:latin typeface="Arial"/>
                          <a:cs typeface="Arial"/>
                        </a:rPr>
                        <a:t> </a:t>
                      </a:r>
                      <a:r>
                        <a:rPr sz="1600" spc="0" baseline="0" dirty="0" smtClean="0">
                          <a:latin typeface="Arial"/>
                          <a:cs typeface="Arial"/>
                        </a:rPr>
                        <a:t>тр</a:t>
                      </a:r>
                      <a:r>
                        <a:rPr sz="1600" spc="-35" baseline="0" dirty="0" smtClean="0">
                          <a:latin typeface="Arial"/>
                          <a:cs typeface="Arial"/>
                        </a:rPr>
                        <a:t>е</a:t>
                      </a:r>
                      <a:r>
                        <a:rPr sz="1600" spc="-15" baseline="0" dirty="0" smtClean="0">
                          <a:latin typeface="Arial"/>
                          <a:cs typeface="Arial"/>
                        </a:rPr>
                        <a:t>х</a:t>
                      </a:r>
                      <a:r>
                        <a:rPr sz="1600" spc="0" baseline="0" dirty="0" smtClean="0">
                          <a:latin typeface="Arial"/>
                          <a:cs typeface="Arial"/>
                        </a:rPr>
                        <a:t>л</a:t>
                      </a:r>
                      <a:r>
                        <a:rPr sz="1600" spc="-60" baseline="0" dirty="0" smtClean="0">
                          <a:latin typeface="Arial"/>
                          <a:cs typeface="Arial"/>
                        </a:rPr>
                        <a:t>е</a:t>
                      </a:r>
                      <a:r>
                        <a:rPr sz="1600" spc="0" baseline="0" dirty="0" smtClean="0">
                          <a:latin typeface="Arial"/>
                          <a:cs typeface="Arial"/>
                        </a:rPr>
                        <a:t>тн</a:t>
                      </a:r>
                      <a:r>
                        <a:rPr sz="1600" spc="-15" baseline="0" dirty="0" smtClean="0">
                          <a:latin typeface="Arial"/>
                          <a:cs typeface="Arial"/>
                        </a:rPr>
                        <a:t>и</a:t>
                      </a:r>
                      <a:r>
                        <a:rPr sz="1600" spc="0" baseline="0" dirty="0" smtClean="0">
                          <a:latin typeface="Arial"/>
                          <a:cs typeface="Arial"/>
                        </a:rPr>
                        <a:t>й</a:t>
                      </a:r>
                      <a:r>
                        <a:rPr sz="1600" spc="-114" baseline="0" dirty="0" smtClean="0">
                          <a:latin typeface="Arial"/>
                          <a:cs typeface="Arial"/>
                        </a:rPr>
                        <a:t> </a:t>
                      </a:r>
                      <a:r>
                        <a:rPr sz="1600" spc="0" baseline="0" dirty="0" smtClean="0">
                          <a:latin typeface="Arial"/>
                          <a:cs typeface="Arial"/>
                        </a:rPr>
                        <a:t>пери</a:t>
                      </a:r>
                      <a:r>
                        <a:rPr sz="1600" spc="-40" baseline="0" dirty="0" smtClean="0">
                          <a:latin typeface="Arial"/>
                          <a:cs typeface="Arial"/>
                        </a:rPr>
                        <a:t>о</a:t>
                      </a:r>
                      <a:r>
                        <a:rPr sz="1600" spc="0" baseline="0" dirty="0" smtClean="0">
                          <a:latin typeface="Arial"/>
                          <a:cs typeface="Arial"/>
                        </a:rPr>
                        <a:t>д</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00066">
                <a:tc>
                  <a:txBody>
                    <a:bodyPr/>
                    <a:lstStyle/>
                    <a:p>
                      <a:pPr marL="34290">
                        <a:lnSpc>
                          <a:spcPct val="100000"/>
                        </a:lnSpc>
                      </a:pPr>
                      <a:r>
                        <a:rPr lang="ru-RU" sz="1600" b="1" baseline="0" dirty="0" smtClean="0">
                          <a:solidFill>
                            <a:srgbClr val="224F77"/>
                          </a:solidFill>
                          <a:latin typeface="Arial"/>
                          <a:cs typeface="Arial"/>
                        </a:rPr>
                        <a:t>сентябрь</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c>
                  <a:txBody>
                    <a:bodyPr/>
                    <a:lstStyle/>
                    <a:p>
                      <a:pPr marL="65405" marR="281940">
                        <a:lnSpc>
                          <a:spcPct val="100099"/>
                        </a:lnSpc>
                      </a:pPr>
                      <a:r>
                        <a:rPr sz="1600" spc="-10" baseline="0" dirty="0" smtClean="0">
                          <a:latin typeface="Arial"/>
                          <a:cs typeface="Arial"/>
                        </a:rPr>
                        <a:t>О</a:t>
                      </a:r>
                      <a:r>
                        <a:rPr sz="1600" spc="0" baseline="0" dirty="0" smtClean="0">
                          <a:latin typeface="Arial"/>
                          <a:cs typeface="Arial"/>
                        </a:rPr>
                        <a:t>пр</a:t>
                      </a:r>
                      <a:r>
                        <a:rPr sz="1600" spc="-35" baseline="0" dirty="0" smtClean="0">
                          <a:latin typeface="Arial"/>
                          <a:cs typeface="Arial"/>
                        </a:rPr>
                        <a:t>е</a:t>
                      </a:r>
                      <a:r>
                        <a:rPr sz="1600" spc="0" baseline="0" dirty="0" smtClean="0">
                          <a:latin typeface="Arial"/>
                          <a:cs typeface="Arial"/>
                        </a:rPr>
                        <a:t>д</a:t>
                      </a:r>
                      <a:r>
                        <a:rPr sz="1600" spc="-60" baseline="0" dirty="0" smtClean="0">
                          <a:latin typeface="Arial"/>
                          <a:cs typeface="Arial"/>
                        </a:rPr>
                        <a:t>е</a:t>
                      </a:r>
                      <a:r>
                        <a:rPr sz="1600" spc="0" baseline="0" dirty="0" smtClean="0">
                          <a:latin typeface="Arial"/>
                          <a:cs typeface="Arial"/>
                        </a:rPr>
                        <a:t>ле</a:t>
                      </a:r>
                      <a:r>
                        <a:rPr sz="1600" spc="-15" baseline="0" dirty="0" smtClean="0">
                          <a:latin typeface="Arial"/>
                          <a:cs typeface="Arial"/>
                        </a:rPr>
                        <a:t>н</a:t>
                      </a:r>
                      <a:r>
                        <a:rPr sz="1600" spc="0" baseline="0" dirty="0" smtClean="0">
                          <a:latin typeface="Arial"/>
                          <a:cs typeface="Arial"/>
                        </a:rPr>
                        <a:t>ие</a:t>
                      </a:r>
                      <a:r>
                        <a:rPr sz="1600" spc="-45" baseline="0" dirty="0" smtClean="0">
                          <a:latin typeface="Arial"/>
                          <a:cs typeface="Arial"/>
                        </a:rPr>
                        <a:t> </a:t>
                      </a:r>
                      <a:r>
                        <a:rPr sz="1600" spc="0" baseline="0" dirty="0" smtClean="0">
                          <a:latin typeface="Arial"/>
                          <a:cs typeface="Arial"/>
                        </a:rPr>
                        <a:t>осно</a:t>
                      </a:r>
                      <a:r>
                        <a:rPr sz="1600" spc="-10" baseline="0" dirty="0" smtClean="0">
                          <a:latin typeface="Arial"/>
                          <a:cs typeface="Arial"/>
                        </a:rPr>
                        <a:t>в</a:t>
                      </a:r>
                      <a:r>
                        <a:rPr sz="1600" spc="0" baseline="0" dirty="0" smtClean="0">
                          <a:latin typeface="Arial"/>
                          <a:cs typeface="Arial"/>
                        </a:rPr>
                        <a:t>н</a:t>
                      </a:r>
                      <a:r>
                        <a:rPr sz="1600" spc="-10" baseline="0" dirty="0" smtClean="0">
                          <a:latin typeface="Arial"/>
                          <a:cs typeface="Arial"/>
                        </a:rPr>
                        <a:t>ы</a:t>
                      </a:r>
                      <a:r>
                        <a:rPr sz="1600" spc="0" baseline="0" dirty="0" smtClean="0">
                          <a:latin typeface="Arial"/>
                          <a:cs typeface="Arial"/>
                        </a:rPr>
                        <a:t>х</a:t>
                      </a:r>
                      <a:r>
                        <a:rPr sz="1600" spc="55" baseline="0" dirty="0" smtClean="0">
                          <a:latin typeface="Arial"/>
                          <a:cs typeface="Arial"/>
                        </a:rPr>
                        <a:t> </a:t>
                      </a:r>
                      <a:r>
                        <a:rPr sz="1600" spc="0" baseline="0" dirty="0" smtClean="0">
                          <a:latin typeface="Arial"/>
                          <a:cs typeface="Arial"/>
                        </a:rPr>
                        <a:t>напра</a:t>
                      </a:r>
                      <a:r>
                        <a:rPr sz="1600" spc="-45" baseline="0" dirty="0" smtClean="0">
                          <a:latin typeface="Arial"/>
                          <a:cs typeface="Arial"/>
                        </a:rPr>
                        <a:t>в</a:t>
                      </a:r>
                      <a:r>
                        <a:rPr sz="1600" spc="-15" baseline="0" dirty="0" smtClean="0">
                          <a:latin typeface="Arial"/>
                          <a:cs typeface="Arial"/>
                        </a:rPr>
                        <a:t>л</a:t>
                      </a:r>
                      <a:r>
                        <a:rPr sz="1600" spc="0" baseline="0" dirty="0" smtClean="0">
                          <a:latin typeface="Arial"/>
                          <a:cs typeface="Arial"/>
                        </a:rPr>
                        <a:t>ен</a:t>
                      </a:r>
                      <a:r>
                        <a:rPr sz="1600" spc="-10" baseline="0" dirty="0" smtClean="0">
                          <a:latin typeface="Arial"/>
                          <a:cs typeface="Arial"/>
                        </a:rPr>
                        <a:t>и</a:t>
                      </a:r>
                      <a:r>
                        <a:rPr sz="1600" spc="0" baseline="0" dirty="0" smtClean="0">
                          <a:latin typeface="Arial"/>
                          <a:cs typeface="Arial"/>
                        </a:rPr>
                        <a:t>й </a:t>
                      </a:r>
                      <a:r>
                        <a:rPr sz="1600" spc="-20" baseline="0" dirty="0" err="1" smtClean="0">
                          <a:latin typeface="Arial"/>
                          <a:cs typeface="Arial"/>
                        </a:rPr>
                        <a:t>б</a:t>
                      </a:r>
                      <a:r>
                        <a:rPr sz="1600" spc="-45" baseline="0" dirty="0" err="1" smtClean="0">
                          <a:latin typeface="Arial"/>
                          <a:cs typeface="Arial"/>
                        </a:rPr>
                        <a:t>ю</a:t>
                      </a:r>
                      <a:r>
                        <a:rPr sz="1600" spc="-15" baseline="0" dirty="0" err="1" smtClean="0">
                          <a:latin typeface="Arial"/>
                          <a:cs typeface="Arial"/>
                        </a:rPr>
                        <a:t>дж</a:t>
                      </a:r>
                      <a:r>
                        <a:rPr sz="1600" spc="-75" baseline="0" dirty="0" err="1" smtClean="0">
                          <a:latin typeface="Arial"/>
                          <a:cs typeface="Arial"/>
                        </a:rPr>
                        <a:t>е</a:t>
                      </a:r>
                      <a:r>
                        <a:rPr sz="1600" spc="-15" baseline="0" dirty="0" err="1" smtClean="0">
                          <a:latin typeface="Arial"/>
                          <a:cs typeface="Arial"/>
                        </a:rPr>
                        <a:t>т</a:t>
                      </a:r>
                      <a:r>
                        <a:rPr sz="1600" spc="-20" baseline="0" dirty="0" err="1" smtClean="0">
                          <a:latin typeface="Arial"/>
                          <a:cs typeface="Arial"/>
                        </a:rPr>
                        <a:t>н</a:t>
                      </a:r>
                      <a:r>
                        <a:rPr sz="1600" spc="-15" baseline="0" dirty="0" err="1" smtClean="0">
                          <a:latin typeface="Arial"/>
                          <a:cs typeface="Arial"/>
                        </a:rPr>
                        <a:t>о</a:t>
                      </a:r>
                      <a:r>
                        <a:rPr sz="1600" spc="0" baseline="0" dirty="0" err="1" smtClean="0">
                          <a:latin typeface="Arial"/>
                          <a:cs typeface="Arial"/>
                        </a:rPr>
                        <a:t>й</a:t>
                      </a:r>
                      <a:r>
                        <a:rPr sz="1600" spc="-20" baseline="0" dirty="0" smtClean="0">
                          <a:latin typeface="Arial"/>
                          <a:cs typeface="Arial"/>
                        </a:rPr>
                        <a:t> </a:t>
                      </a:r>
                      <a:r>
                        <a:rPr lang="ru-RU" sz="1600" spc="-20" baseline="0" dirty="0" smtClean="0">
                          <a:latin typeface="Arial"/>
                          <a:cs typeface="Arial"/>
                        </a:rPr>
                        <a:t>и налоговой </a:t>
                      </a:r>
                      <a:r>
                        <a:rPr sz="1600" spc="-15" baseline="0" dirty="0" err="1" smtClean="0">
                          <a:latin typeface="Arial"/>
                          <a:cs typeface="Arial"/>
                        </a:rPr>
                        <a:t>п</a:t>
                      </a:r>
                      <a:r>
                        <a:rPr sz="1600" spc="-50" baseline="0" dirty="0" err="1" smtClean="0">
                          <a:latin typeface="Arial"/>
                          <a:cs typeface="Arial"/>
                        </a:rPr>
                        <a:t>о</a:t>
                      </a:r>
                      <a:r>
                        <a:rPr sz="1600" spc="-15" baseline="0" dirty="0" err="1" smtClean="0">
                          <a:latin typeface="Arial"/>
                          <a:cs typeface="Arial"/>
                        </a:rPr>
                        <a:t>л</a:t>
                      </a:r>
                      <a:r>
                        <a:rPr sz="1600" spc="-20" baseline="0" dirty="0" err="1" smtClean="0">
                          <a:latin typeface="Arial"/>
                          <a:cs typeface="Arial"/>
                        </a:rPr>
                        <a:t>и</a:t>
                      </a:r>
                      <a:r>
                        <a:rPr sz="1600" spc="-15" baseline="0" dirty="0" err="1" smtClean="0">
                          <a:latin typeface="Arial"/>
                          <a:cs typeface="Arial"/>
                        </a:rPr>
                        <a:t>т</a:t>
                      </a:r>
                      <a:r>
                        <a:rPr sz="1600" spc="-20" baseline="0" dirty="0" err="1" smtClean="0">
                          <a:latin typeface="Arial"/>
                          <a:cs typeface="Arial"/>
                        </a:rPr>
                        <a:t>и</a:t>
                      </a:r>
                      <a:r>
                        <a:rPr sz="1600" spc="-15" baseline="0" dirty="0" err="1" smtClean="0">
                          <a:latin typeface="Arial"/>
                          <a:cs typeface="Arial"/>
                        </a:rPr>
                        <a:t>к</a:t>
                      </a:r>
                      <a:r>
                        <a:rPr sz="1600" spc="0" baseline="0" dirty="0" err="1" smtClean="0">
                          <a:latin typeface="Arial"/>
                          <a:cs typeface="Arial"/>
                        </a:rPr>
                        <a:t>и</a:t>
                      </a:r>
                      <a:r>
                        <a:rPr sz="1600" spc="-10" baseline="0" dirty="0" smtClean="0">
                          <a:latin typeface="Arial"/>
                          <a:cs typeface="Arial"/>
                        </a:rPr>
                        <a:t> </a:t>
                      </a:r>
                      <a:r>
                        <a:rPr sz="1600" spc="-5" baseline="0" dirty="0" err="1" smtClean="0">
                          <a:latin typeface="Arial"/>
                          <a:cs typeface="Arial"/>
                        </a:rPr>
                        <a:t>на</a:t>
                      </a:r>
                      <a:r>
                        <a:rPr sz="1600" spc="-5" baseline="0" dirty="0" smtClean="0">
                          <a:latin typeface="Arial"/>
                          <a:cs typeface="Arial"/>
                        </a:rPr>
                        <a:t> </a:t>
                      </a:r>
                      <a:r>
                        <a:rPr sz="1600" spc="0" baseline="0" dirty="0" smtClean="0">
                          <a:latin typeface="Arial"/>
                          <a:cs typeface="Arial"/>
                        </a:rPr>
                        <a:t>тр</a:t>
                      </a:r>
                      <a:r>
                        <a:rPr sz="1600" spc="-40" baseline="0" dirty="0" smtClean="0">
                          <a:latin typeface="Arial"/>
                          <a:cs typeface="Arial"/>
                        </a:rPr>
                        <a:t>е</a:t>
                      </a:r>
                      <a:r>
                        <a:rPr sz="1600" spc="-15" baseline="0" dirty="0" smtClean="0">
                          <a:latin typeface="Arial"/>
                          <a:cs typeface="Arial"/>
                        </a:rPr>
                        <a:t>х</a:t>
                      </a:r>
                      <a:r>
                        <a:rPr sz="1600" spc="0" baseline="0" dirty="0" smtClean="0">
                          <a:latin typeface="Arial"/>
                          <a:cs typeface="Arial"/>
                        </a:rPr>
                        <a:t>л</a:t>
                      </a:r>
                      <a:r>
                        <a:rPr sz="1600" spc="-60" baseline="0" dirty="0" smtClean="0">
                          <a:latin typeface="Arial"/>
                          <a:cs typeface="Arial"/>
                        </a:rPr>
                        <a:t>е</a:t>
                      </a:r>
                      <a:r>
                        <a:rPr sz="1600" spc="0" baseline="0" dirty="0" smtClean="0">
                          <a:latin typeface="Arial"/>
                          <a:cs typeface="Arial"/>
                        </a:rPr>
                        <a:t>тн</a:t>
                      </a:r>
                      <a:r>
                        <a:rPr sz="1600" spc="-15" baseline="0" dirty="0" smtClean="0">
                          <a:latin typeface="Arial"/>
                          <a:cs typeface="Arial"/>
                        </a:rPr>
                        <a:t>и</a:t>
                      </a:r>
                      <a:r>
                        <a:rPr sz="1600" spc="0" baseline="0" dirty="0" smtClean="0">
                          <a:latin typeface="Arial"/>
                          <a:cs typeface="Arial"/>
                        </a:rPr>
                        <a:t>й</a:t>
                      </a:r>
                      <a:r>
                        <a:rPr sz="1600" spc="-90" baseline="0" dirty="0" smtClean="0">
                          <a:latin typeface="Arial"/>
                          <a:cs typeface="Arial"/>
                        </a:rPr>
                        <a:t> </a:t>
                      </a:r>
                      <a:r>
                        <a:rPr sz="1600" spc="0" baseline="0" dirty="0" smtClean="0">
                          <a:latin typeface="Arial"/>
                          <a:cs typeface="Arial"/>
                        </a:rPr>
                        <a:t>пери</a:t>
                      </a:r>
                      <a:r>
                        <a:rPr sz="1600" spc="-40" baseline="0" dirty="0" smtClean="0">
                          <a:latin typeface="Arial"/>
                          <a:cs typeface="Arial"/>
                        </a:rPr>
                        <a:t>о</a:t>
                      </a:r>
                      <a:r>
                        <a:rPr sz="1600" spc="0" baseline="0" dirty="0" smtClean="0">
                          <a:latin typeface="Arial"/>
                          <a:cs typeface="Arial"/>
                        </a:rPr>
                        <a:t>д</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85752">
                <a:tc>
                  <a:txBody>
                    <a:bodyPr/>
                    <a:lstStyle/>
                    <a:p>
                      <a:pPr marL="34290">
                        <a:lnSpc>
                          <a:spcPct val="100000"/>
                        </a:lnSpc>
                      </a:pPr>
                      <a:r>
                        <a:rPr lang="ru-RU" sz="1600" b="1" baseline="0" dirty="0" smtClean="0">
                          <a:solidFill>
                            <a:srgbClr val="224F77"/>
                          </a:solidFill>
                          <a:latin typeface="Arial"/>
                          <a:cs typeface="Arial"/>
                        </a:rPr>
                        <a:t>сентябрь</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c>
                  <a:txBody>
                    <a:bodyPr/>
                    <a:lstStyle/>
                    <a:p>
                      <a:pPr marL="65405">
                        <a:lnSpc>
                          <a:spcPct val="100000"/>
                        </a:lnSpc>
                      </a:pPr>
                      <a:r>
                        <a:rPr sz="1600" spc="-10" baseline="0" dirty="0" smtClean="0">
                          <a:latin typeface="Arial"/>
                          <a:cs typeface="Arial"/>
                        </a:rPr>
                        <a:t>О</a:t>
                      </a:r>
                      <a:r>
                        <a:rPr sz="1600" spc="0" baseline="0" dirty="0" smtClean="0">
                          <a:latin typeface="Arial"/>
                          <a:cs typeface="Arial"/>
                        </a:rPr>
                        <a:t>пр</a:t>
                      </a:r>
                      <a:r>
                        <a:rPr sz="1600" spc="-35" baseline="0" dirty="0" smtClean="0">
                          <a:latin typeface="Arial"/>
                          <a:cs typeface="Arial"/>
                        </a:rPr>
                        <a:t>е</a:t>
                      </a:r>
                      <a:r>
                        <a:rPr sz="1600" spc="0" baseline="0" dirty="0" smtClean="0">
                          <a:latin typeface="Arial"/>
                          <a:cs typeface="Arial"/>
                        </a:rPr>
                        <a:t>д</a:t>
                      </a:r>
                      <a:r>
                        <a:rPr sz="1600" spc="-60" baseline="0" dirty="0" smtClean="0">
                          <a:latin typeface="Arial"/>
                          <a:cs typeface="Arial"/>
                        </a:rPr>
                        <a:t>е</a:t>
                      </a:r>
                      <a:r>
                        <a:rPr sz="1600" spc="0" baseline="0" dirty="0" smtClean="0">
                          <a:latin typeface="Arial"/>
                          <a:cs typeface="Arial"/>
                        </a:rPr>
                        <a:t>лен</a:t>
                      </a:r>
                      <a:r>
                        <a:rPr sz="1600" spc="-10" baseline="0" dirty="0" smtClean="0">
                          <a:latin typeface="Arial"/>
                          <a:cs typeface="Arial"/>
                        </a:rPr>
                        <a:t>и</a:t>
                      </a:r>
                      <a:r>
                        <a:rPr sz="1600" spc="0" baseline="0" dirty="0" smtClean="0">
                          <a:latin typeface="Arial"/>
                          <a:cs typeface="Arial"/>
                        </a:rPr>
                        <a:t>е</a:t>
                      </a:r>
                      <a:r>
                        <a:rPr sz="1600" spc="10" baseline="0" dirty="0" smtClean="0">
                          <a:latin typeface="Arial"/>
                          <a:cs typeface="Arial"/>
                        </a:rPr>
                        <a:t> </a:t>
                      </a:r>
                      <a:r>
                        <a:rPr sz="1600" spc="0" baseline="0" dirty="0" smtClean="0">
                          <a:latin typeface="Arial"/>
                          <a:cs typeface="Arial"/>
                        </a:rPr>
                        <a:t>осно</a:t>
                      </a:r>
                      <a:r>
                        <a:rPr sz="1600" spc="-10" baseline="0" dirty="0" smtClean="0">
                          <a:latin typeface="Arial"/>
                          <a:cs typeface="Arial"/>
                        </a:rPr>
                        <a:t>в</a:t>
                      </a:r>
                      <a:r>
                        <a:rPr sz="1600" spc="0" baseline="0" dirty="0" smtClean="0">
                          <a:latin typeface="Arial"/>
                          <a:cs typeface="Arial"/>
                        </a:rPr>
                        <a:t>н</a:t>
                      </a:r>
                      <a:r>
                        <a:rPr sz="1600" spc="-10" baseline="0" dirty="0" smtClean="0">
                          <a:latin typeface="Arial"/>
                          <a:cs typeface="Arial"/>
                        </a:rPr>
                        <a:t>ы</a:t>
                      </a:r>
                      <a:r>
                        <a:rPr sz="1600" spc="0" baseline="0" dirty="0" smtClean="0">
                          <a:latin typeface="Arial"/>
                          <a:cs typeface="Arial"/>
                        </a:rPr>
                        <a:t>х</a:t>
                      </a:r>
                      <a:r>
                        <a:rPr sz="1600" spc="55" baseline="0" dirty="0" smtClean="0">
                          <a:latin typeface="Arial"/>
                          <a:cs typeface="Arial"/>
                        </a:rPr>
                        <a:t> </a:t>
                      </a:r>
                      <a:r>
                        <a:rPr sz="1600" spc="0" baseline="0" dirty="0" smtClean="0">
                          <a:latin typeface="Arial"/>
                          <a:cs typeface="Arial"/>
                        </a:rPr>
                        <a:t>парам</a:t>
                      </a:r>
                      <a:r>
                        <a:rPr sz="1600" spc="-60" baseline="0" dirty="0" smtClean="0">
                          <a:latin typeface="Arial"/>
                          <a:cs typeface="Arial"/>
                        </a:rPr>
                        <a:t>е</a:t>
                      </a:r>
                      <a:r>
                        <a:rPr sz="1600" spc="0" baseline="0" dirty="0" smtClean="0">
                          <a:latin typeface="Arial"/>
                          <a:cs typeface="Arial"/>
                        </a:rPr>
                        <a:t>тров</a:t>
                      </a:r>
                      <a:r>
                        <a:rPr sz="1600" spc="5" baseline="0" dirty="0" smtClean="0">
                          <a:latin typeface="Arial"/>
                          <a:cs typeface="Arial"/>
                        </a:rPr>
                        <a:t> </a:t>
                      </a:r>
                      <a:r>
                        <a:rPr sz="1600" spc="-20" baseline="0" dirty="0" smtClean="0">
                          <a:latin typeface="Arial"/>
                          <a:cs typeface="Arial"/>
                        </a:rPr>
                        <a:t>б</a:t>
                      </a:r>
                      <a:r>
                        <a:rPr sz="1600" spc="-45" baseline="0" dirty="0" smtClean="0">
                          <a:latin typeface="Arial"/>
                          <a:cs typeface="Arial"/>
                        </a:rPr>
                        <a:t>ю</a:t>
                      </a:r>
                      <a:r>
                        <a:rPr sz="1600" spc="-15" baseline="0" dirty="0" smtClean="0">
                          <a:latin typeface="Arial"/>
                          <a:cs typeface="Arial"/>
                        </a:rPr>
                        <a:t>дж</a:t>
                      </a:r>
                      <a:r>
                        <a:rPr sz="1600" spc="-75" baseline="0" dirty="0" smtClean="0">
                          <a:latin typeface="Arial"/>
                          <a:cs typeface="Arial"/>
                        </a:rPr>
                        <a:t>е</a:t>
                      </a:r>
                      <a:r>
                        <a:rPr sz="1600" spc="-40" baseline="0" dirty="0" smtClean="0">
                          <a:latin typeface="Arial"/>
                          <a:cs typeface="Arial"/>
                        </a:rPr>
                        <a:t>т</a:t>
                      </a:r>
                      <a:r>
                        <a:rPr sz="1600" spc="0" baseline="0" dirty="0" smtClean="0">
                          <a:latin typeface="Arial"/>
                          <a:cs typeface="Arial"/>
                        </a:rPr>
                        <a:t>а</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71504">
                <a:tc>
                  <a:txBody>
                    <a:bodyPr/>
                    <a:lstStyle/>
                    <a:p>
                      <a:pPr marL="34290" marR="246379">
                        <a:lnSpc>
                          <a:spcPct val="100000"/>
                        </a:lnSpc>
                      </a:pPr>
                      <a:r>
                        <a:rPr lang="ru-RU" sz="1600" b="1" spc="0" baseline="0" dirty="0" smtClean="0">
                          <a:solidFill>
                            <a:srgbClr val="224F77"/>
                          </a:solidFill>
                          <a:latin typeface="Arial"/>
                          <a:cs typeface="Arial"/>
                        </a:rPr>
                        <a:t>с</a:t>
                      </a:r>
                      <a:r>
                        <a:rPr sz="1600" b="1" spc="0" baseline="0" dirty="0" smtClean="0">
                          <a:solidFill>
                            <a:srgbClr val="224F77"/>
                          </a:solidFill>
                          <a:latin typeface="Arial"/>
                          <a:cs typeface="Arial"/>
                        </a:rPr>
                        <a:t>ен</a:t>
                      </a:r>
                      <a:r>
                        <a:rPr sz="1600" b="1" spc="-20" baseline="0" dirty="0" smtClean="0">
                          <a:solidFill>
                            <a:srgbClr val="224F77"/>
                          </a:solidFill>
                          <a:latin typeface="Arial"/>
                          <a:cs typeface="Arial"/>
                        </a:rPr>
                        <a:t>т</a:t>
                      </a:r>
                      <a:r>
                        <a:rPr sz="1600" b="1" spc="0" baseline="0" dirty="0" smtClean="0">
                          <a:solidFill>
                            <a:srgbClr val="224F77"/>
                          </a:solidFill>
                          <a:latin typeface="Arial"/>
                          <a:cs typeface="Arial"/>
                        </a:rPr>
                        <a:t>ябрь</a:t>
                      </a:r>
                      <a:r>
                        <a:rPr lang="ru-RU" sz="1600" b="1" spc="0" baseline="0" dirty="0" smtClean="0">
                          <a:solidFill>
                            <a:srgbClr val="224F77"/>
                          </a:solidFill>
                          <a:latin typeface="Arial"/>
                          <a:cs typeface="Arial"/>
                        </a:rPr>
                        <a:t> - октябрь</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c>
                  <a:txBody>
                    <a:bodyPr/>
                    <a:lstStyle/>
                    <a:p>
                      <a:pPr marL="65405" marR="151765">
                        <a:lnSpc>
                          <a:spcPct val="100000"/>
                        </a:lnSpc>
                      </a:pPr>
                      <a:r>
                        <a:rPr sz="1600" spc="-60" baseline="0" dirty="0" err="1" smtClean="0">
                          <a:latin typeface="Arial"/>
                          <a:cs typeface="Arial"/>
                        </a:rPr>
                        <a:t>Р</a:t>
                      </a:r>
                      <a:r>
                        <a:rPr sz="1600" spc="0" baseline="0" dirty="0" err="1" smtClean="0">
                          <a:latin typeface="Arial"/>
                          <a:cs typeface="Arial"/>
                        </a:rPr>
                        <a:t>аб</a:t>
                      </a:r>
                      <a:r>
                        <a:rPr sz="1600" spc="-40" baseline="0" dirty="0" err="1" smtClean="0">
                          <a:latin typeface="Arial"/>
                          <a:cs typeface="Arial"/>
                        </a:rPr>
                        <a:t>о</a:t>
                      </a:r>
                      <a:r>
                        <a:rPr sz="1600" spc="-25" baseline="0" dirty="0" err="1" smtClean="0">
                          <a:latin typeface="Arial"/>
                          <a:cs typeface="Arial"/>
                        </a:rPr>
                        <a:t>т</a:t>
                      </a:r>
                      <a:r>
                        <a:rPr sz="1600" spc="0" baseline="0" dirty="0" err="1" smtClean="0">
                          <a:latin typeface="Arial"/>
                          <a:cs typeface="Arial"/>
                        </a:rPr>
                        <a:t>а</a:t>
                      </a:r>
                      <a:r>
                        <a:rPr sz="1600" spc="-30" baseline="0" dirty="0" smtClean="0">
                          <a:latin typeface="Arial"/>
                          <a:cs typeface="Arial"/>
                        </a:rPr>
                        <a:t> </a:t>
                      </a:r>
                      <a:r>
                        <a:rPr lang="ru-RU" sz="1600" spc="-40" baseline="0" dirty="0" smtClean="0">
                          <a:latin typeface="Arial"/>
                          <a:cs typeface="Arial"/>
                        </a:rPr>
                        <a:t>главных распорядителей бюджетных средств </a:t>
                      </a:r>
                      <a:r>
                        <a:rPr sz="1600" spc="0" baseline="0" dirty="0" err="1" smtClean="0">
                          <a:latin typeface="Arial"/>
                          <a:cs typeface="Arial"/>
                        </a:rPr>
                        <a:t>по</a:t>
                      </a:r>
                      <a:r>
                        <a:rPr sz="1600" spc="20" baseline="0" dirty="0" smtClean="0">
                          <a:latin typeface="Arial"/>
                          <a:cs typeface="Arial"/>
                        </a:rPr>
                        <a:t> </a:t>
                      </a:r>
                      <a:r>
                        <a:rPr sz="1600" spc="-15" baseline="0" dirty="0" smtClean="0">
                          <a:latin typeface="Arial"/>
                          <a:cs typeface="Arial"/>
                        </a:rPr>
                        <a:t>п</a:t>
                      </a:r>
                      <a:r>
                        <a:rPr sz="1600" spc="-50" baseline="0" dirty="0" smtClean="0">
                          <a:latin typeface="Arial"/>
                          <a:cs typeface="Arial"/>
                        </a:rPr>
                        <a:t>о</a:t>
                      </a:r>
                      <a:r>
                        <a:rPr sz="1600" spc="-15" baseline="0" dirty="0" smtClean="0">
                          <a:latin typeface="Arial"/>
                          <a:cs typeface="Arial"/>
                        </a:rPr>
                        <a:t>д</a:t>
                      </a:r>
                      <a:r>
                        <a:rPr sz="1600" spc="-50" baseline="0" dirty="0" smtClean="0">
                          <a:latin typeface="Arial"/>
                          <a:cs typeface="Arial"/>
                        </a:rPr>
                        <a:t>го</a:t>
                      </a:r>
                      <a:r>
                        <a:rPr sz="1600" spc="-40" baseline="0" dirty="0" smtClean="0">
                          <a:latin typeface="Arial"/>
                          <a:cs typeface="Arial"/>
                        </a:rPr>
                        <a:t>т</a:t>
                      </a:r>
                      <a:r>
                        <a:rPr sz="1600" spc="-15" baseline="0" dirty="0" smtClean="0">
                          <a:latin typeface="Arial"/>
                          <a:cs typeface="Arial"/>
                        </a:rPr>
                        <a:t>о</a:t>
                      </a:r>
                      <a:r>
                        <a:rPr sz="1600" spc="-20" baseline="0" dirty="0" smtClean="0">
                          <a:latin typeface="Arial"/>
                          <a:cs typeface="Arial"/>
                        </a:rPr>
                        <a:t>в</a:t>
                      </a:r>
                      <a:r>
                        <a:rPr sz="1600" spc="5" baseline="0" dirty="0" smtClean="0">
                          <a:latin typeface="Arial"/>
                          <a:cs typeface="Arial"/>
                        </a:rPr>
                        <a:t>к</a:t>
                      </a:r>
                      <a:r>
                        <a:rPr sz="1600" spc="0" baseline="0" dirty="0" smtClean="0">
                          <a:latin typeface="Arial"/>
                          <a:cs typeface="Arial"/>
                        </a:rPr>
                        <a:t>е </a:t>
                      </a:r>
                      <a:r>
                        <a:rPr sz="1600" spc="-65" baseline="0" dirty="0" smtClean="0">
                          <a:latin typeface="Arial"/>
                          <a:cs typeface="Arial"/>
                        </a:rPr>
                        <a:t> </a:t>
                      </a:r>
                      <a:r>
                        <a:rPr sz="1600" spc="0" baseline="0" dirty="0" smtClean="0">
                          <a:latin typeface="Arial"/>
                          <a:cs typeface="Arial"/>
                        </a:rPr>
                        <a:t>обос</a:t>
                      </a:r>
                      <a:r>
                        <a:rPr sz="1600" spc="-10" baseline="0" dirty="0" smtClean="0">
                          <a:latin typeface="Arial"/>
                          <a:cs typeface="Arial"/>
                        </a:rPr>
                        <a:t>н</a:t>
                      </a:r>
                      <a:r>
                        <a:rPr sz="1600" spc="0" baseline="0" dirty="0" smtClean="0">
                          <a:latin typeface="Arial"/>
                          <a:cs typeface="Arial"/>
                        </a:rPr>
                        <a:t>о</a:t>
                      </a:r>
                      <a:r>
                        <a:rPr sz="1600" spc="-30" baseline="0" dirty="0" smtClean="0">
                          <a:latin typeface="Arial"/>
                          <a:cs typeface="Arial"/>
                        </a:rPr>
                        <a:t>в</a:t>
                      </a:r>
                      <a:r>
                        <a:rPr sz="1600" spc="0" baseline="0" dirty="0" smtClean="0">
                          <a:latin typeface="Arial"/>
                          <a:cs typeface="Arial"/>
                        </a:rPr>
                        <a:t>ан</a:t>
                      </a:r>
                      <a:r>
                        <a:rPr sz="1600" spc="-10" baseline="0" dirty="0" smtClean="0">
                          <a:latin typeface="Arial"/>
                          <a:cs typeface="Arial"/>
                        </a:rPr>
                        <a:t>и</a:t>
                      </a:r>
                      <a:r>
                        <a:rPr sz="1600" spc="0" baseline="0" dirty="0" smtClean="0">
                          <a:latin typeface="Arial"/>
                          <a:cs typeface="Arial"/>
                        </a:rPr>
                        <a:t>й</a:t>
                      </a:r>
                      <a:r>
                        <a:rPr sz="1600" spc="15" baseline="0" dirty="0" smtClean="0">
                          <a:latin typeface="Arial"/>
                          <a:cs typeface="Arial"/>
                        </a:rPr>
                        <a:t> </a:t>
                      </a:r>
                      <a:r>
                        <a:rPr sz="1600" spc="-20" baseline="0" dirty="0" smtClean="0">
                          <a:latin typeface="Arial"/>
                          <a:cs typeface="Arial"/>
                        </a:rPr>
                        <a:t>б</a:t>
                      </a:r>
                      <a:r>
                        <a:rPr sz="1600" spc="-45" baseline="0" dirty="0" smtClean="0">
                          <a:latin typeface="Arial"/>
                          <a:cs typeface="Arial"/>
                        </a:rPr>
                        <a:t>ю</a:t>
                      </a:r>
                      <a:r>
                        <a:rPr sz="1600" spc="-15" baseline="0" dirty="0" smtClean="0">
                          <a:latin typeface="Arial"/>
                          <a:cs typeface="Arial"/>
                        </a:rPr>
                        <a:t>дж</a:t>
                      </a:r>
                      <a:r>
                        <a:rPr sz="1600" spc="-75" baseline="0" dirty="0" smtClean="0">
                          <a:latin typeface="Arial"/>
                          <a:cs typeface="Arial"/>
                        </a:rPr>
                        <a:t>е</a:t>
                      </a:r>
                      <a:r>
                        <a:rPr sz="1600" spc="-15" baseline="0" dirty="0" smtClean="0">
                          <a:latin typeface="Arial"/>
                          <a:cs typeface="Arial"/>
                        </a:rPr>
                        <a:t>т</a:t>
                      </a:r>
                      <a:r>
                        <a:rPr sz="1600" spc="-20" baseline="0" dirty="0" smtClean="0">
                          <a:latin typeface="Arial"/>
                          <a:cs typeface="Arial"/>
                        </a:rPr>
                        <a:t>н</a:t>
                      </a:r>
                      <a:r>
                        <a:rPr sz="1600" spc="-15" baseline="0" dirty="0" smtClean="0">
                          <a:latin typeface="Arial"/>
                          <a:cs typeface="Arial"/>
                        </a:rPr>
                        <a:t>ы</a:t>
                      </a:r>
                      <a:r>
                        <a:rPr sz="1600" spc="0" baseline="0" dirty="0" smtClean="0">
                          <a:latin typeface="Arial"/>
                          <a:cs typeface="Arial"/>
                        </a:rPr>
                        <a:t>х ассиг</a:t>
                      </a:r>
                      <a:r>
                        <a:rPr sz="1600" spc="-10" baseline="0" dirty="0" smtClean="0">
                          <a:latin typeface="Arial"/>
                          <a:cs typeface="Arial"/>
                        </a:rPr>
                        <a:t>н</a:t>
                      </a:r>
                      <a:r>
                        <a:rPr sz="1600" spc="0" baseline="0" dirty="0" smtClean="0">
                          <a:latin typeface="Arial"/>
                          <a:cs typeface="Arial"/>
                        </a:rPr>
                        <a:t>о</a:t>
                      </a:r>
                      <a:r>
                        <a:rPr sz="1600" spc="-30" baseline="0" dirty="0" smtClean="0">
                          <a:latin typeface="Arial"/>
                          <a:cs typeface="Arial"/>
                        </a:rPr>
                        <a:t>в</a:t>
                      </a:r>
                      <a:r>
                        <a:rPr sz="1600" spc="0" baseline="0" dirty="0" smtClean="0">
                          <a:latin typeface="Arial"/>
                          <a:cs typeface="Arial"/>
                        </a:rPr>
                        <a:t>ан</a:t>
                      </a:r>
                      <a:r>
                        <a:rPr sz="1600" spc="-10" baseline="0" dirty="0" smtClean="0">
                          <a:latin typeface="Arial"/>
                          <a:cs typeface="Arial"/>
                        </a:rPr>
                        <a:t>и</a:t>
                      </a:r>
                      <a:r>
                        <a:rPr sz="1600" spc="0" baseline="0" dirty="0" smtClean="0">
                          <a:latin typeface="Arial"/>
                          <a:cs typeface="Arial"/>
                        </a:rPr>
                        <a:t>й</a:t>
                      </a:r>
                      <a:r>
                        <a:rPr sz="1600" spc="-20" baseline="0" dirty="0" smtClean="0">
                          <a:latin typeface="Arial"/>
                          <a:cs typeface="Arial"/>
                        </a:rPr>
                        <a:t> </a:t>
                      </a:r>
                      <a:r>
                        <a:rPr sz="1600" spc="0" baseline="0" dirty="0" smtClean="0">
                          <a:latin typeface="Arial"/>
                          <a:cs typeface="Arial"/>
                        </a:rPr>
                        <a:t>и</a:t>
                      </a:r>
                      <a:r>
                        <a:rPr sz="1600" spc="-35" baseline="0" dirty="0" smtClean="0">
                          <a:latin typeface="Arial"/>
                          <a:cs typeface="Arial"/>
                        </a:rPr>
                        <a:t> </a:t>
                      </a:r>
                      <a:r>
                        <a:rPr sz="1600" spc="-20" baseline="0" dirty="0" smtClean="0">
                          <a:latin typeface="Arial"/>
                          <a:cs typeface="Arial"/>
                        </a:rPr>
                        <a:t>б</a:t>
                      </a:r>
                      <a:r>
                        <a:rPr sz="1600" spc="-45" baseline="0" dirty="0" smtClean="0">
                          <a:latin typeface="Arial"/>
                          <a:cs typeface="Arial"/>
                        </a:rPr>
                        <a:t>ю</a:t>
                      </a:r>
                      <a:r>
                        <a:rPr sz="1600" spc="-15" baseline="0" dirty="0" smtClean="0">
                          <a:latin typeface="Arial"/>
                          <a:cs typeface="Arial"/>
                        </a:rPr>
                        <a:t>дж</a:t>
                      </a:r>
                      <a:r>
                        <a:rPr sz="1600" spc="-75" baseline="0" dirty="0" smtClean="0">
                          <a:latin typeface="Arial"/>
                          <a:cs typeface="Arial"/>
                        </a:rPr>
                        <a:t>е</a:t>
                      </a:r>
                      <a:r>
                        <a:rPr sz="1600" spc="-15" baseline="0" dirty="0" smtClean="0">
                          <a:latin typeface="Arial"/>
                          <a:cs typeface="Arial"/>
                        </a:rPr>
                        <a:t>т</a:t>
                      </a:r>
                      <a:r>
                        <a:rPr sz="1600" spc="-20" baseline="0" dirty="0" smtClean="0">
                          <a:latin typeface="Arial"/>
                          <a:cs typeface="Arial"/>
                        </a:rPr>
                        <a:t>н</a:t>
                      </a:r>
                      <a:r>
                        <a:rPr sz="1600" spc="-15" baseline="0" dirty="0" smtClean="0">
                          <a:latin typeface="Arial"/>
                          <a:cs typeface="Arial"/>
                        </a:rPr>
                        <a:t>ы</a:t>
                      </a:r>
                      <a:r>
                        <a:rPr sz="1600" spc="0" baseline="0" dirty="0" smtClean="0">
                          <a:latin typeface="Arial"/>
                          <a:cs typeface="Arial"/>
                        </a:rPr>
                        <a:t>х</a:t>
                      </a:r>
                      <a:r>
                        <a:rPr sz="1600" spc="-95" baseline="0" dirty="0" smtClean="0">
                          <a:latin typeface="Arial"/>
                          <a:cs typeface="Arial"/>
                        </a:rPr>
                        <a:t> </a:t>
                      </a:r>
                      <a:r>
                        <a:rPr sz="1600" spc="0" baseline="0" dirty="0" smtClean="0">
                          <a:latin typeface="Arial"/>
                          <a:cs typeface="Arial"/>
                        </a:rPr>
                        <a:t>зая</a:t>
                      </a:r>
                      <a:r>
                        <a:rPr sz="1600" spc="-30" baseline="0" dirty="0" smtClean="0">
                          <a:latin typeface="Arial"/>
                          <a:cs typeface="Arial"/>
                        </a:rPr>
                        <a:t>в</a:t>
                      </a:r>
                      <a:r>
                        <a:rPr sz="1600" spc="0" baseline="0" dirty="0" smtClean="0">
                          <a:latin typeface="Arial"/>
                          <a:cs typeface="Arial"/>
                        </a:rPr>
                        <a:t>ок</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00066">
                <a:tc>
                  <a:txBody>
                    <a:bodyPr/>
                    <a:lstStyle/>
                    <a:p>
                      <a:pPr marL="34290" marR="246379">
                        <a:lnSpc>
                          <a:spcPct val="100000"/>
                        </a:lnSpc>
                      </a:pPr>
                      <a:r>
                        <a:rPr lang="ru-RU" sz="1600" b="1" spc="0" baseline="0" dirty="0" smtClean="0">
                          <a:solidFill>
                            <a:srgbClr val="224F77"/>
                          </a:solidFill>
                          <a:latin typeface="Arial"/>
                          <a:cs typeface="Arial"/>
                        </a:rPr>
                        <a:t>С</a:t>
                      </a:r>
                      <a:r>
                        <a:rPr sz="1600" b="1" spc="0" baseline="0" dirty="0" smtClean="0">
                          <a:solidFill>
                            <a:srgbClr val="224F77"/>
                          </a:solidFill>
                          <a:latin typeface="Arial"/>
                          <a:cs typeface="Arial"/>
                        </a:rPr>
                        <a:t>ен</a:t>
                      </a:r>
                      <a:r>
                        <a:rPr sz="1600" b="1" spc="-20" baseline="0" dirty="0" smtClean="0">
                          <a:solidFill>
                            <a:srgbClr val="224F77"/>
                          </a:solidFill>
                          <a:latin typeface="Arial"/>
                          <a:cs typeface="Arial"/>
                        </a:rPr>
                        <a:t>т</a:t>
                      </a:r>
                      <a:r>
                        <a:rPr sz="1600" b="1" spc="0" baseline="0" dirty="0" smtClean="0">
                          <a:solidFill>
                            <a:srgbClr val="224F77"/>
                          </a:solidFill>
                          <a:latin typeface="Arial"/>
                          <a:cs typeface="Arial"/>
                        </a:rPr>
                        <a:t>ябрь</a:t>
                      </a:r>
                      <a:r>
                        <a:rPr lang="ru-RU" sz="1600" b="1" spc="0" baseline="0" dirty="0" smtClean="0">
                          <a:solidFill>
                            <a:srgbClr val="224F77"/>
                          </a:solidFill>
                          <a:latin typeface="Arial"/>
                          <a:cs typeface="Arial"/>
                        </a:rPr>
                        <a:t> - октябрь</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c>
                  <a:txBody>
                    <a:bodyPr/>
                    <a:lstStyle/>
                    <a:p>
                      <a:pPr marL="65405">
                        <a:lnSpc>
                          <a:spcPct val="100000"/>
                        </a:lnSpc>
                      </a:pPr>
                      <a:r>
                        <a:rPr sz="1600" baseline="0" dirty="0" smtClean="0">
                          <a:latin typeface="Arial"/>
                          <a:cs typeface="Arial"/>
                        </a:rPr>
                        <a:t>Формиро</a:t>
                      </a:r>
                      <a:r>
                        <a:rPr sz="1600" spc="-35" baseline="0" dirty="0" smtClean="0">
                          <a:latin typeface="Arial"/>
                          <a:cs typeface="Arial"/>
                        </a:rPr>
                        <a:t>в</a:t>
                      </a:r>
                      <a:r>
                        <a:rPr sz="1600" spc="0" baseline="0" dirty="0" smtClean="0">
                          <a:latin typeface="Arial"/>
                          <a:cs typeface="Arial"/>
                        </a:rPr>
                        <a:t>ан</a:t>
                      </a:r>
                      <a:r>
                        <a:rPr sz="1600" spc="-25" baseline="0" dirty="0" smtClean="0">
                          <a:latin typeface="Arial"/>
                          <a:cs typeface="Arial"/>
                        </a:rPr>
                        <a:t>и</a:t>
                      </a:r>
                      <a:r>
                        <a:rPr sz="1600" spc="0" baseline="0" dirty="0" smtClean="0">
                          <a:latin typeface="Arial"/>
                          <a:cs typeface="Arial"/>
                        </a:rPr>
                        <a:t>е</a:t>
                      </a:r>
                      <a:r>
                        <a:rPr sz="1600" spc="-35" baseline="0" dirty="0" smtClean="0">
                          <a:latin typeface="Arial"/>
                          <a:cs typeface="Arial"/>
                        </a:rPr>
                        <a:t> </a:t>
                      </a:r>
                      <a:r>
                        <a:rPr sz="1600" spc="0" baseline="0" dirty="0" smtClean="0">
                          <a:latin typeface="Arial"/>
                          <a:cs typeface="Arial"/>
                        </a:rPr>
                        <a:t>прое</a:t>
                      </a:r>
                      <a:r>
                        <a:rPr sz="1600" spc="20" baseline="0" dirty="0" smtClean="0">
                          <a:latin typeface="Arial"/>
                          <a:cs typeface="Arial"/>
                        </a:rPr>
                        <a:t>к</a:t>
                      </a:r>
                      <a:r>
                        <a:rPr sz="1600" spc="-25" baseline="0" dirty="0" smtClean="0">
                          <a:latin typeface="Arial"/>
                          <a:cs typeface="Arial"/>
                        </a:rPr>
                        <a:t>т</a:t>
                      </a:r>
                      <a:r>
                        <a:rPr sz="1600" spc="0" baseline="0" dirty="0" smtClean="0">
                          <a:latin typeface="Arial"/>
                          <a:cs typeface="Arial"/>
                        </a:rPr>
                        <a:t>а</a:t>
                      </a:r>
                      <a:r>
                        <a:rPr sz="1600" spc="20" baseline="0" dirty="0" smtClean="0">
                          <a:latin typeface="Arial"/>
                          <a:cs typeface="Arial"/>
                        </a:rPr>
                        <a:t> </a:t>
                      </a:r>
                      <a:r>
                        <a:rPr lang="ru-RU" sz="1600" spc="-15" baseline="0" dirty="0" smtClean="0">
                          <a:latin typeface="Arial"/>
                          <a:cs typeface="Arial"/>
                        </a:rPr>
                        <a:t>районного </a:t>
                      </a:r>
                      <a:r>
                        <a:rPr sz="1600" spc="-20" baseline="0" dirty="0" err="1" smtClean="0">
                          <a:latin typeface="Arial"/>
                          <a:cs typeface="Arial"/>
                        </a:rPr>
                        <a:t>б</a:t>
                      </a:r>
                      <a:r>
                        <a:rPr sz="1600" spc="-45" baseline="0" dirty="0" err="1" smtClean="0">
                          <a:latin typeface="Arial"/>
                          <a:cs typeface="Arial"/>
                        </a:rPr>
                        <a:t>ю</a:t>
                      </a:r>
                      <a:r>
                        <a:rPr sz="1600" spc="-15" baseline="0" dirty="0" err="1" smtClean="0">
                          <a:latin typeface="Arial"/>
                          <a:cs typeface="Arial"/>
                        </a:rPr>
                        <a:t>дж</a:t>
                      </a:r>
                      <a:r>
                        <a:rPr sz="1600" spc="-75" baseline="0" dirty="0" err="1" smtClean="0">
                          <a:latin typeface="Arial"/>
                          <a:cs typeface="Arial"/>
                        </a:rPr>
                        <a:t>е</a:t>
                      </a:r>
                      <a:r>
                        <a:rPr sz="1600" spc="-40" baseline="0" dirty="0" err="1" smtClean="0">
                          <a:latin typeface="Arial"/>
                          <a:cs typeface="Arial"/>
                        </a:rPr>
                        <a:t>т</a:t>
                      </a:r>
                      <a:r>
                        <a:rPr sz="1600" spc="0" baseline="0" dirty="0" err="1" smtClean="0">
                          <a:latin typeface="Arial"/>
                          <a:cs typeface="Arial"/>
                        </a:rPr>
                        <a:t>а</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34340">
                <a:tc>
                  <a:txBody>
                    <a:bodyPr/>
                    <a:lstStyle/>
                    <a:p>
                      <a:pPr marL="34290">
                        <a:lnSpc>
                          <a:spcPct val="100000"/>
                        </a:lnSpc>
                      </a:pPr>
                      <a:r>
                        <a:rPr lang="ru-RU" sz="1600" b="1" baseline="0" dirty="0" smtClean="0">
                          <a:solidFill>
                            <a:srgbClr val="002060"/>
                          </a:solidFill>
                          <a:latin typeface="Arial"/>
                          <a:cs typeface="Arial"/>
                        </a:rPr>
                        <a:t>ноябрь</a:t>
                      </a:r>
                      <a:endParaRPr sz="1600" b="1" baseline="0" dirty="0">
                        <a:solidFill>
                          <a:srgbClr val="002060"/>
                        </a:solidFill>
                        <a:latin typeface="Arial"/>
                        <a:cs typeface="Arial"/>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solidFill>
                      <a:srgbClr val="D3E4F7"/>
                    </a:solidFill>
                  </a:tcPr>
                </a:tc>
                <a:tc>
                  <a:txBody>
                    <a:bodyPr/>
                    <a:lstStyle/>
                    <a:p>
                      <a:pPr marL="65405" marR="492125">
                        <a:lnSpc>
                          <a:spcPct val="100000"/>
                        </a:lnSpc>
                      </a:pPr>
                      <a:r>
                        <a:rPr sz="1600" spc="-60" baseline="0" dirty="0" smtClean="0">
                          <a:latin typeface="Arial"/>
                          <a:cs typeface="Arial"/>
                        </a:rPr>
                        <a:t>Р</a:t>
                      </a:r>
                      <a:r>
                        <a:rPr sz="1600" spc="0" baseline="0" dirty="0" smtClean="0">
                          <a:latin typeface="Arial"/>
                          <a:cs typeface="Arial"/>
                        </a:rPr>
                        <a:t>ассм</a:t>
                      </a:r>
                      <a:r>
                        <a:rPr sz="1600" spc="-35" baseline="0" dirty="0" smtClean="0">
                          <a:latin typeface="Arial"/>
                          <a:cs typeface="Arial"/>
                        </a:rPr>
                        <a:t>о</a:t>
                      </a:r>
                      <a:r>
                        <a:rPr sz="1600" spc="0" baseline="0" dirty="0" smtClean="0">
                          <a:latin typeface="Arial"/>
                          <a:cs typeface="Arial"/>
                        </a:rPr>
                        <a:t>трен</a:t>
                      </a:r>
                      <a:r>
                        <a:rPr sz="1600" spc="-10" baseline="0" dirty="0" smtClean="0">
                          <a:latin typeface="Arial"/>
                          <a:cs typeface="Arial"/>
                        </a:rPr>
                        <a:t>и</a:t>
                      </a:r>
                      <a:r>
                        <a:rPr sz="1600" spc="0" baseline="0" dirty="0" smtClean="0">
                          <a:latin typeface="Arial"/>
                          <a:cs typeface="Arial"/>
                        </a:rPr>
                        <a:t>е</a:t>
                      </a:r>
                      <a:r>
                        <a:rPr sz="1600" spc="5" baseline="0" dirty="0" smtClean="0">
                          <a:latin typeface="Arial"/>
                          <a:cs typeface="Arial"/>
                        </a:rPr>
                        <a:t> </a:t>
                      </a:r>
                      <a:r>
                        <a:rPr sz="1600" spc="0" baseline="0" dirty="0" smtClean="0">
                          <a:latin typeface="Arial"/>
                          <a:cs typeface="Arial"/>
                        </a:rPr>
                        <a:t>прое</a:t>
                      </a:r>
                      <a:r>
                        <a:rPr sz="1600" spc="20" baseline="0" dirty="0" smtClean="0">
                          <a:latin typeface="Arial"/>
                          <a:cs typeface="Arial"/>
                        </a:rPr>
                        <a:t>к</a:t>
                      </a:r>
                      <a:r>
                        <a:rPr sz="1600" spc="-25" baseline="0" dirty="0" smtClean="0">
                          <a:latin typeface="Arial"/>
                          <a:cs typeface="Arial"/>
                        </a:rPr>
                        <a:t>т</a:t>
                      </a:r>
                      <a:r>
                        <a:rPr sz="1600" spc="0" baseline="0" dirty="0" smtClean="0">
                          <a:latin typeface="Arial"/>
                          <a:cs typeface="Arial"/>
                        </a:rPr>
                        <a:t>а</a:t>
                      </a:r>
                      <a:r>
                        <a:rPr sz="1600" spc="15" baseline="0" dirty="0" smtClean="0">
                          <a:latin typeface="Arial"/>
                          <a:cs typeface="Arial"/>
                        </a:rPr>
                        <a:t> </a:t>
                      </a:r>
                      <a:r>
                        <a:rPr lang="ru-RU" sz="1600" spc="-15" baseline="0" dirty="0" smtClean="0">
                          <a:latin typeface="Arial"/>
                          <a:cs typeface="Arial"/>
                        </a:rPr>
                        <a:t>районного  </a:t>
                      </a:r>
                      <a:r>
                        <a:rPr sz="1600" spc="-20" baseline="0" dirty="0" smtClean="0">
                          <a:latin typeface="Arial"/>
                          <a:cs typeface="Arial"/>
                        </a:rPr>
                        <a:t>б</a:t>
                      </a:r>
                      <a:r>
                        <a:rPr sz="1600" spc="-45" baseline="0" dirty="0" smtClean="0">
                          <a:latin typeface="Arial"/>
                          <a:cs typeface="Arial"/>
                        </a:rPr>
                        <a:t>ю</a:t>
                      </a:r>
                      <a:r>
                        <a:rPr sz="1600" spc="-15" baseline="0" dirty="0" smtClean="0">
                          <a:latin typeface="Arial"/>
                          <a:cs typeface="Arial"/>
                        </a:rPr>
                        <a:t>дж</a:t>
                      </a:r>
                      <a:r>
                        <a:rPr sz="1600" spc="-75" baseline="0" dirty="0" smtClean="0">
                          <a:latin typeface="Arial"/>
                          <a:cs typeface="Arial"/>
                        </a:rPr>
                        <a:t>е</a:t>
                      </a:r>
                      <a:r>
                        <a:rPr sz="1600" spc="-40" baseline="0" dirty="0" smtClean="0">
                          <a:latin typeface="Arial"/>
                          <a:cs typeface="Arial"/>
                        </a:rPr>
                        <a:t>т</a:t>
                      </a:r>
                      <a:r>
                        <a:rPr sz="1600" spc="0" baseline="0" dirty="0" smtClean="0">
                          <a:latin typeface="Arial"/>
                          <a:cs typeface="Arial"/>
                        </a:rPr>
                        <a:t>а </a:t>
                      </a:r>
                      <a:r>
                        <a:rPr lang="ru-RU" sz="1600" spc="0" baseline="0" dirty="0" smtClean="0">
                          <a:latin typeface="Arial"/>
                          <a:cs typeface="Arial"/>
                        </a:rPr>
                        <a:t>администрацией района</a:t>
                      </a:r>
                      <a:endParaRPr sz="1600" baseline="0" dirty="0">
                        <a:latin typeface="Arial"/>
                        <a:cs typeface="Arial"/>
                      </a:endParaRPr>
                    </a:p>
                  </a:txBody>
                  <a:tcPr marL="0" marR="0" marT="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r>
              <a:tr h="422916">
                <a:tc>
                  <a:txBody>
                    <a:bodyPr/>
                    <a:lstStyle/>
                    <a:p>
                      <a:pPr marL="34290">
                        <a:lnSpc>
                          <a:spcPct val="100000"/>
                        </a:lnSpc>
                      </a:pPr>
                      <a:r>
                        <a:rPr lang="ru-RU" sz="1600" b="1" baseline="0" dirty="0" smtClean="0">
                          <a:solidFill>
                            <a:srgbClr val="002060"/>
                          </a:solidFill>
                          <a:latin typeface="Arial"/>
                          <a:cs typeface="Arial"/>
                        </a:rPr>
                        <a:t>ноябрь</a:t>
                      </a:r>
                      <a:endParaRPr sz="1600" b="1" baseline="0" dirty="0">
                        <a:solidFill>
                          <a:srgbClr val="002060"/>
                        </a:solidFill>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c>
                  <a:txBody>
                    <a:bodyPr/>
                    <a:lstStyle/>
                    <a:p>
                      <a:pPr marL="65405" marR="777240">
                        <a:lnSpc>
                          <a:spcPct val="100099"/>
                        </a:lnSpc>
                      </a:pPr>
                      <a:r>
                        <a:rPr sz="1600" baseline="0" dirty="0" smtClean="0">
                          <a:latin typeface="Arial"/>
                          <a:cs typeface="Arial"/>
                        </a:rPr>
                        <a:t>Внесен</a:t>
                      </a:r>
                      <a:r>
                        <a:rPr sz="1600" spc="-10" baseline="0" dirty="0" smtClean="0">
                          <a:latin typeface="Arial"/>
                          <a:cs typeface="Arial"/>
                        </a:rPr>
                        <a:t>и</a:t>
                      </a:r>
                      <a:r>
                        <a:rPr sz="1600" spc="0" baseline="0" dirty="0" smtClean="0">
                          <a:latin typeface="Arial"/>
                          <a:cs typeface="Arial"/>
                        </a:rPr>
                        <a:t>е</a:t>
                      </a:r>
                      <a:r>
                        <a:rPr sz="1600" spc="55" baseline="0" dirty="0" smtClean="0">
                          <a:latin typeface="Arial"/>
                          <a:cs typeface="Arial"/>
                        </a:rPr>
                        <a:t> </a:t>
                      </a:r>
                      <a:r>
                        <a:rPr sz="1600" spc="0" baseline="0" dirty="0" smtClean="0">
                          <a:latin typeface="Arial"/>
                          <a:cs typeface="Arial"/>
                        </a:rPr>
                        <a:t>прое</a:t>
                      </a:r>
                      <a:r>
                        <a:rPr sz="1600" spc="20" baseline="0" dirty="0" smtClean="0">
                          <a:latin typeface="Arial"/>
                          <a:cs typeface="Arial"/>
                        </a:rPr>
                        <a:t>к</a:t>
                      </a:r>
                      <a:r>
                        <a:rPr sz="1600" spc="-25" baseline="0" dirty="0" smtClean="0">
                          <a:latin typeface="Arial"/>
                          <a:cs typeface="Arial"/>
                        </a:rPr>
                        <a:t>т</a:t>
                      </a:r>
                      <a:r>
                        <a:rPr sz="1600" spc="0" baseline="0" dirty="0" smtClean="0">
                          <a:latin typeface="Arial"/>
                          <a:cs typeface="Arial"/>
                        </a:rPr>
                        <a:t>а</a:t>
                      </a:r>
                      <a:r>
                        <a:rPr sz="1600" spc="10" baseline="0" dirty="0" smtClean="0">
                          <a:latin typeface="Arial"/>
                          <a:cs typeface="Arial"/>
                        </a:rPr>
                        <a:t> </a:t>
                      </a:r>
                      <a:r>
                        <a:rPr lang="ru-RU" sz="1600" spc="0" baseline="0" dirty="0" smtClean="0">
                          <a:latin typeface="Arial"/>
                          <a:cs typeface="Arial"/>
                        </a:rPr>
                        <a:t>районного </a:t>
                      </a:r>
                      <a:r>
                        <a:rPr sz="1600" spc="-20" baseline="0" dirty="0" smtClean="0">
                          <a:latin typeface="Arial"/>
                          <a:cs typeface="Arial"/>
                        </a:rPr>
                        <a:t>б</a:t>
                      </a:r>
                      <a:r>
                        <a:rPr sz="1600" spc="-45" baseline="0" dirty="0" smtClean="0">
                          <a:latin typeface="Arial"/>
                          <a:cs typeface="Arial"/>
                        </a:rPr>
                        <a:t>ю</a:t>
                      </a:r>
                      <a:r>
                        <a:rPr sz="1600" spc="-25" baseline="0" dirty="0" smtClean="0">
                          <a:latin typeface="Arial"/>
                          <a:cs typeface="Arial"/>
                        </a:rPr>
                        <a:t>дж</a:t>
                      </a:r>
                      <a:r>
                        <a:rPr sz="1600" spc="-75" baseline="0" dirty="0" smtClean="0">
                          <a:latin typeface="Arial"/>
                          <a:cs typeface="Arial"/>
                        </a:rPr>
                        <a:t>е</a:t>
                      </a:r>
                      <a:r>
                        <a:rPr sz="1600" spc="-40" baseline="0" dirty="0" smtClean="0">
                          <a:latin typeface="Arial"/>
                          <a:cs typeface="Arial"/>
                        </a:rPr>
                        <a:t>т</a:t>
                      </a:r>
                      <a:r>
                        <a:rPr sz="1600" spc="0" baseline="0" dirty="0" smtClean="0">
                          <a:latin typeface="Arial"/>
                          <a:cs typeface="Arial"/>
                        </a:rPr>
                        <a:t>а</a:t>
                      </a:r>
                      <a:r>
                        <a:rPr sz="1600" spc="-65" baseline="0" dirty="0" smtClean="0">
                          <a:latin typeface="Arial"/>
                          <a:cs typeface="Arial"/>
                        </a:rPr>
                        <a:t> </a:t>
                      </a:r>
                      <a:r>
                        <a:rPr sz="1600" spc="0" baseline="0" dirty="0" smtClean="0">
                          <a:latin typeface="Arial"/>
                          <a:cs typeface="Arial"/>
                        </a:rPr>
                        <a:t>в </a:t>
                      </a:r>
                      <a:r>
                        <a:rPr lang="ru-RU" sz="1600" spc="-10" baseline="0" dirty="0" smtClean="0">
                          <a:latin typeface="Arial"/>
                          <a:cs typeface="Arial"/>
                        </a:rPr>
                        <a:t>Земское собрание района</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24824">
                <a:tc>
                  <a:txBody>
                    <a:bodyPr/>
                    <a:lstStyle/>
                    <a:p>
                      <a:pPr marL="34290">
                        <a:lnSpc>
                          <a:spcPct val="100000"/>
                        </a:lnSpc>
                      </a:pPr>
                      <a:r>
                        <a:rPr lang="ru-RU" sz="1600" b="1" baseline="0" dirty="0" smtClean="0">
                          <a:solidFill>
                            <a:srgbClr val="002060"/>
                          </a:solidFill>
                          <a:latin typeface="Arial"/>
                          <a:cs typeface="Arial"/>
                        </a:rPr>
                        <a:t>ноябрь</a:t>
                      </a:r>
                      <a:endParaRPr sz="1600" b="1" baseline="0" dirty="0">
                        <a:solidFill>
                          <a:srgbClr val="002060"/>
                        </a:solidFill>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c>
                  <a:txBody>
                    <a:bodyPr/>
                    <a:lstStyle/>
                    <a:p>
                      <a:pPr algn="l" fontAlgn="b"/>
                      <a:r>
                        <a:rPr lang="ru-RU" sz="1600" b="0" i="0" u="none" strike="noStrike" baseline="0" dirty="0" smtClean="0">
                          <a:solidFill>
                            <a:srgbClr val="000000"/>
                          </a:solidFill>
                          <a:latin typeface="Arial" pitchFamily="34" charset="0"/>
                          <a:cs typeface="Arial" pitchFamily="34" charset="0"/>
                        </a:rPr>
                        <a:t> Рассмотрение проекта бюджета комиссиями Земского собрания</a:t>
                      </a:r>
                    </a:p>
                    <a:p>
                      <a:pPr marL="65405" marR="928369" algn="just">
                        <a:lnSpc>
                          <a:spcPct val="100000"/>
                        </a:lnSpc>
                      </a:pP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92875">
                <a:tc>
                  <a:txBody>
                    <a:bodyPr/>
                    <a:lstStyle/>
                    <a:p>
                      <a:pPr marL="34290">
                        <a:lnSpc>
                          <a:spcPct val="100000"/>
                        </a:lnSpc>
                      </a:pPr>
                      <a:r>
                        <a:rPr sz="1600" b="1" spc="-5" baseline="0" dirty="0" smtClean="0">
                          <a:solidFill>
                            <a:srgbClr val="224F77"/>
                          </a:solidFill>
                          <a:latin typeface="Arial"/>
                          <a:cs typeface="Arial"/>
                        </a:rPr>
                        <a:t>д</a:t>
                      </a:r>
                      <a:r>
                        <a:rPr sz="1600" b="1" spc="0" baseline="0" dirty="0" smtClean="0">
                          <a:solidFill>
                            <a:srgbClr val="224F77"/>
                          </a:solidFill>
                          <a:latin typeface="Arial"/>
                          <a:cs typeface="Arial"/>
                        </a:rPr>
                        <a:t>екабрь</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3E4F7"/>
                    </a:solidFill>
                  </a:tcPr>
                </a:tc>
                <a:tc>
                  <a:txBody>
                    <a:bodyPr/>
                    <a:lstStyle/>
                    <a:p>
                      <a:pPr marL="65405" marR="723900">
                        <a:lnSpc>
                          <a:spcPct val="100000"/>
                        </a:lnSpc>
                      </a:pPr>
                      <a:r>
                        <a:rPr sz="1600" baseline="0" dirty="0" smtClean="0">
                          <a:latin typeface="Arial"/>
                          <a:cs typeface="Arial"/>
                        </a:rPr>
                        <a:t>Пр</a:t>
                      </a:r>
                      <a:r>
                        <a:rPr sz="1600" spc="-10" baseline="0" dirty="0" smtClean="0">
                          <a:latin typeface="Arial"/>
                          <a:cs typeface="Arial"/>
                        </a:rPr>
                        <a:t>и</a:t>
                      </a:r>
                      <a:r>
                        <a:rPr sz="1600" spc="0" baseline="0" dirty="0" smtClean="0">
                          <a:latin typeface="Arial"/>
                          <a:cs typeface="Arial"/>
                        </a:rPr>
                        <a:t>нят</a:t>
                      </a:r>
                      <a:r>
                        <a:rPr sz="1600" spc="-10" baseline="0" dirty="0" smtClean="0">
                          <a:latin typeface="Arial"/>
                          <a:cs typeface="Arial"/>
                        </a:rPr>
                        <a:t>и</a:t>
                      </a:r>
                      <a:r>
                        <a:rPr sz="1600" spc="0" baseline="0" dirty="0" smtClean="0">
                          <a:latin typeface="Arial"/>
                          <a:cs typeface="Arial"/>
                        </a:rPr>
                        <a:t>е</a:t>
                      </a:r>
                      <a:r>
                        <a:rPr sz="1600" spc="5" baseline="0" dirty="0" smtClean="0">
                          <a:latin typeface="Arial"/>
                          <a:cs typeface="Arial"/>
                        </a:rPr>
                        <a:t> </a:t>
                      </a:r>
                      <a:r>
                        <a:rPr sz="1600" spc="0" baseline="0" dirty="0" smtClean="0">
                          <a:latin typeface="Arial"/>
                          <a:cs typeface="Arial"/>
                        </a:rPr>
                        <a:t>прое</a:t>
                      </a:r>
                      <a:r>
                        <a:rPr sz="1600" spc="20" baseline="0" dirty="0" smtClean="0">
                          <a:latin typeface="Arial"/>
                          <a:cs typeface="Arial"/>
                        </a:rPr>
                        <a:t>к</a:t>
                      </a:r>
                      <a:r>
                        <a:rPr sz="1600" spc="-25" baseline="0" dirty="0" smtClean="0">
                          <a:latin typeface="Arial"/>
                          <a:cs typeface="Arial"/>
                        </a:rPr>
                        <a:t>т</a:t>
                      </a:r>
                      <a:r>
                        <a:rPr sz="1600" spc="0" baseline="0" dirty="0" smtClean="0">
                          <a:latin typeface="Arial"/>
                          <a:cs typeface="Arial"/>
                        </a:rPr>
                        <a:t>а</a:t>
                      </a:r>
                      <a:r>
                        <a:rPr sz="1600" spc="25" baseline="0" dirty="0" smtClean="0">
                          <a:latin typeface="Arial"/>
                          <a:cs typeface="Arial"/>
                        </a:rPr>
                        <a:t> </a:t>
                      </a:r>
                      <a:r>
                        <a:rPr sz="1600" spc="-20" baseline="0" dirty="0" smtClean="0">
                          <a:latin typeface="Arial"/>
                          <a:cs typeface="Arial"/>
                        </a:rPr>
                        <a:t>б</a:t>
                      </a:r>
                      <a:r>
                        <a:rPr sz="1600" spc="-45" baseline="0" dirty="0" smtClean="0">
                          <a:latin typeface="Arial"/>
                          <a:cs typeface="Arial"/>
                        </a:rPr>
                        <a:t>ю</a:t>
                      </a:r>
                      <a:r>
                        <a:rPr sz="1600" spc="-15" baseline="0" dirty="0" smtClean="0">
                          <a:latin typeface="Arial"/>
                          <a:cs typeface="Arial"/>
                        </a:rPr>
                        <a:t>дж</a:t>
                      </a:r>
                      <a:r>
                        <a:rPr sz="1600" spc="-75" baseline="0" dirty="0" smtClean="0">
                          <a:latin typeface="Arial"/>
                          <a:cs typeface="Arial"/>
                        </a:rPr>
                        <a:t>е</a:t>
                      </a:r>
                      <a:r>
                        <a:rPr sz="1600" spc="-40" baseline="0" dirty="0" smtClean="0">
                          <a:latin typeface="Arial"/>
                          <a:cs typeface="Arial"/>
                        </a:rPr>
                        <a:t>т</a:t>
                      </a:r>
                      <a:r>
                        <a:rPr sz="1600" spc="0" baseline="0" dirty="0" smtClean="0">
                          <a:latin typeface="Arial"/>
                          <a:cs typeface="Arial"/>
                        </a:rPr>
                        <a:t>а</a:t>
                      </a:r>
                      <a:endParaRPr sz="1600" baseline="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extLst>
      <p:ext uri="{BB962C8B-B14F-4D97-AF65-F5344CB8AC3E}">
        <p14:creationId xmlns:p14="http://schemas.microsoft.com/office/powerpoint/2010/main" val="27098047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object 3"/>
          <p:cNvSpPr txBox="1">
            <a:spLocks noChangeArrowheads="1"/>
          </p:cNvSpPr>
          <p:nvPr/>
        </p:nvSpPr>
        <p:spPr bwMode="auto">
          <a:xfrm>
            <a:off x="0" y="21778"/>
            <a:ext cx="9144000" cy="738664"/>
          </a:xfrm>
          <a:prstGeom prst="rect">
            <a:avLst/>
          </a:prstGeom>
          <a:noFill/>
          <a:ln w="9525">
            <a:noFill/>
            <a:miter lim="800000"/>
            <a:headEnd/>
            <a:tailEnd/>
          </a:ln>
        </p:spPr>
        <p:txBody>
          <a:bodyPr wrap="square" lIns="0" tIns="0" rIns="0" bIns="0">
            <a:spAutoFit/>
          </a:bodyPr>
          <a:lstStyle/>
          <a:p>
            <a:pPr indent="11113" algn="ctr"/>
            <a:r>
              <a:rPr lang="ru-RU" sz="2400" b="1" dirty="0" smtClean="0">
                <a:solidFill>
                  <a:srgbClr val="FFFFFF"/>
                </a:solidFill>
                <a:cs typeface="Times New Roman" pitchFamily="18" charset="0"/>
              </a:rPr>
              <a:t>Основные </a:t>
            </a:r>
            <a:r>
              <a:rPr lang="ru-RU" sz="2400" b="1" dirty="0">
                <a:solidFill>
                  <a:srgbClr val="FFFFFF"/>
                </a:solidFill>
                <a:cs typeface="Times New Roman" pitchFamily="18" charset="0"/>
              </a:rPr>
              <a:t>направления бюджетной и </a:t>
            </a:r>
            <a:r>
              <a:rPr lang="ru-RU" sz="2400" b="1" dirty="0" smtClean="0">
                <a:solidFill>
                  <a:srgbClr val="FFFFFF"/>
                </a:solidFill>
                <a:cs typeface="Times New Roman" pitchFamily="18" charset="0"/>
              </a:rPr>
              <a:t>налоговой политики Тонкинского </a:t>
            </a:r>
            <a:r>
              <a:rPr lang="ru-RU" sz="2400" b="1" dirty="0">
                <a:solidFill>
                  <a:srgbClr val="FFFFFF"/>
                </a:solidFill>
                <a:cs typeface="Times New Roman" pitchFamily="18" charset="0"/>
              </a:rPr>
              <a:t>муниципального района на </a:t>
            </a:r>
            <a:r>
              <a:rPr lang="ru-RU" sz="2400" b="1" dirty="0" smtClean="0">
                <a:solidFill>
                  <a:srgbClr val="FFFFFF"/>
                </a:solidFill>
                <a:cs typeface="Times New Roman" pitchFamily="18" charset="0"/>
              </a:rPr>
              <a:t>2022 </a:t>
            </a:r>
            <a:r>
              <a:rPr lang="ru-RU" sz="2400" b="1" dirty="0">
                <a:solidFill>
                  <a:srgbClr val="FFFFFF"/>
                </a:solidFill>
                <a:cs typeface="Times New Roman" pitchFamily="18" charset="0"/>
              </a:rPr>
              <a:t>-</a:t>
            </a:r>
            <a:r>
              <a:rPr lang="ru-RU" sz="2400" b="1" dirty="0" smtClean="0">
                <a:solidFill>
                  <a:srgbClr val="FFFFFF"/>
                </a:solidFill>
                <a:cs typeface="Times New Roman" pitchFamily="18" charset="0"/>
              </a:rPr>
              <a:t>2024 </a:t>
            </a:r>
            <a:r>
              <a:rPr lang="ru-RU" sz="2400" b="1" dirty="0">
                <a:solidFill>
                  <a:srgbClr val="FFFFFF"/>
                </a:solidFill>
                <a:cs typeface="Times New Roman" pitchFamily="18" charset="0"/>
              </a:rPr>
              <a:t>годы</a:t>
            </a:r>
            <a:endParaRPr lang="ru-RU" sz="2400" dirty="0">
              <a:cs typeface="Times New Roman" pitchFamily="18" charset="0"/>
            </a:endParaRPr>
          </a:p>
        </p:txBody>
      </p:sp>
      <p:sp>
        <p:nvSpPr>
          <p:cNvPr id="17414" name="object 6"/>
          <p:cNvSpPr txBox="1">
            <a:spLocks noChangeArrowheads="1"/>
          </p:cNvSpPr>
          <p:nvPr/>
        </p:nvSpPr>
        <p:spPr bwMode="auto">
          <a:xfrm>
            <a:off x="3166999" y="5187580"/>
            <a:ext cx="2952327" cy="941796"/>
          </a:xfrm>
          <a:prstGeom prst="rect">
            <a:avLst/>
          </a:prstGeom>
          <a:noFill/>
          <a:ln w="9525">
            <a:noFill/>
            <a:miter lim="800000"/>
            <a:headEnd/>
            <a:tailEnd/>
          </a:ln>
        </p:spPr>
        <p:txBody>
          <a:bodyPr wrap="square" lIns="0" tIns="0" rIns="0" bIns="0">
            <a:spAutoFit/>
          </a:bodyPr>
          <a:lstStyle/>
          <a:p>
            <a:pPr marL="12700" indent="-12700" algn="ctr">
              <a:lnSpc>
                <a:spcPct val="120000"/>
              </a:lnSpc>
            </a:pPr>
            <a:r>
              <a:rPr lang="ru-RU" sz="1700" b="1" dirty="0" smtClean="0">
                <a:cs typeface="Times New Roman" pitchFamily="18" charset="0"/>
              </a:rPr>
              <a:t>Проведение оптимизации расходов районного бюджета</a:t>
            </a:r>
          </a:p>
        </p:txBody>
      </p:sp>
      <p:sp>
        <p:nvSpPr>
          <p:cNvPr id="17417" name="object 9"/>
          <p:cNvSpPr txBox="1">
            <a:spLocks noChangeArrowheads="1"/>
          </p:cNvSpPr>
          <p:nvPr/>
        </p:nvSpPr>
        <p:spPr bwMode="auto">
          <a:xfrm>
            <a:off x="6335688" y="5187580"/>
            <a:ext cx="2808312" cy="784830"/>
          </a:xfrm>
          <a:prstGeom prst="rect">
            <a:avLst/>
          </a:prstGeom>
          <a:noFill/>
          <a:ln w="9525">
            <a:noFill/>
            <a:miter lim="800000"/>
            <a:headEnd/>
            <a:tailEnd/>
          </a:ln>
        </p:spPr>
        <p:txBody>
          <a:bodyPr wrap="square" lIns="0" tIns="0" rIns="0" bIns="0">
            <a:spAutoFit/>
          </a:bodyPr>
          <a:lstStyle/>
          <a:p>
            <a:pPr indent="11113" algn="ctr"/>
            <a:r>
              <a:rPr lang="ru-RU" sz="1700" b="1" dirty="0">
                <a:cs typeface="Times New Roman" pitchFamily="18" charset="0"/>
              </a:rPr>
              <a:t>Безусловное </a:t>
            </a:r>
            <a:r>
              <a:rPr lang="ru-RU" sz="1700" b="1" dirty="0" smtClean="0">
                <a:cs typeface="Times New Roman" pitchFamily="18" charset="0"/>
              </a:rPr>
              <a:t>исполнение </a:t>
            </a:r>
            <a:r>
              <a:rPr lang="ru-RU" sz="1700" b="1" dirty="0">
                <a:cs typeface="Times New Roman" pitchFamily="18" charset="0"/>
              </a:rPr>
              <a:t>всех принятых обязательств</a:t>
            </a:r>
          </a:p>
        </p:txBody>
      </p:sp>
      <p:sp>
        <p:nvSpPr>
          <p:cNvPr id="12" name="object 12"/>
          <p:cNvSpPr txBox="1"/>
          <p:nvPr/>
        </p:nvSpPr>
        <p:spPr>
          <a:xfrm>
            <a:off x="603413" y="980728"/>
            <a:ext cx="7643866" cy="246221"/>
          </a:xfrm>
          <a:prstGeom prst="rect">
            <a:avLst/>
          </a:prstGeom>
        </p:spPr>
        <p:txBody>
          <a:bodyPr wrap="square" lIns="0" tIns="0" rIns="0" bIns="0">
            <a:spAutoFit/>
          </a:bodyPr>
          <a:lstStyle/>
          <a:p>
            <a:pPr marL="12700" fontAlgn="auto">
              <a:spcBef>
                <a:spcPts val="0"/>
              </a:spcBef>
              <a:spcAft>
                <a:spcPts val="0"/>
              </a:spcAft>
              <a:defRPr/>
            </a:pPr>
            <a:r>
              <a:rPr sz="1600" b="1" dirty="0" err="1" smtClean="0">
                <a:latin typeface="Arial" pitchFamily="34" charset="0"/>
                <a:cs typeface="Arial" pitchFamily="34" charset="0"/>
              </a:rPr>
              <a:t>С</a:t>
            </a:r>
            <a:r>
              <a:rPr sz="1600" b="1" spc="-35" dirty="0" err="1" smtClean="0">
                <a:latin typeface="Arial" pitchFamily="34" charset="0"/>
                <a:cs typeface="Arial" pitchFamily="34" charset="0"/>
              </a:rPr>
              <a:t>о</a:t>
            </a:r>
            <a:r>
              <a:rPr sz="1600" b="1" dirty="0" err="1" smtClean="0">
                <a:latin typeface="Arial" pitchFamily="34" charset="0"/>
                <a:cs typeface="Arial" pitchFamily="34" charset="0"/>
              </a:rPr>
              <a:t>хра</a:t>
            </a:r>
            <a:r>
              <a:rPr sz="1600" b="1" spc="-5" dirty="0" err="1" smtClean="0">
                <a:latin typeface="Arial" pitchFamily="34" charset="0"/>
                <a:cs typeface="Arial" pitchFamily="34" charset="0"/>
              </a:rPr>
              <a:t>н</a:t>
            </a:r>
            <a:r>
              <a:rPr sz="1600" b="1" dirty="0" err="1" smtClean="0">
                <a:latin typeface="Arial" pitchFamily="34" charset="0"/>
                <a:cs typeface="Arial" pitchFamily="34" charset="0"/>
              </a:rPr>
              <a:t>ен</a:t>
            </a:r>
            <a:r>
              <a:rPr sz="1600" b="1" spc="-10" dirty="0" err="1" smtClean="0">
                <a:latin typeface="Arial" pitchFamily="34" charset="0"/>
                <a:cs typeface="Arial" pitchFamily="34" charset="0"/>
              </a:rPr>
              <a:t>и</a:t>
            </a:r>
            <a:r>
              <a:rPr sz="1600" b="1" dirty="0" err="1" smtClean="0">
                <a:latin typeface="Arial" pitchFamily="34" charset="0"/>
                <a:cs typeface="Arial" pitchFamily="34" charset="0"/>
              </a:rPr>
              <a:t>е</a:t>
            </a:r>
            <a:r>
              <a:rPr lang="ru-RU" sz="1600" b="1" dirty="0" smtClean="0">
                <a:latin typeface="Arial" pitchFamily="34" charset="0"/>
                <a:cs typeface="Arial" pitchFamily="34" charset="0"/>
              </a:rPr>
              <a:t> </a:t>
            </a:r>
            <a:r>
              <a:rPr sz="1600" b="1" dirty="0" smtClean="0">
                <a:latin typeface="Arial" pitchFamily="34" charset="0"/>
                <a:cs typeface="Arial" pitchFamily="34" charset="0"/>
              </a:rPr>
              <a:t>и</a:t>
            </a:r>
            <a:r>
              <a:rPr lang="ru-RU" sz="1600" b="1" dirty="0" smtClean="0">
                <a:latin typeface="Arial" pitchFamily="34" charset="0"/>
                <a:cs typeface="Arial" pitchFamily="34" charset="0"/>
              </a:rPr>
              <a:t> </a:t>
            </a:r>
            <a:r>
              <a:rPr sz="1600" b="1" dirty="0" err="1" smtClean="0">
                <a:latin typeface="Arial" pitchFamily="34" charset="0"/>
                <a:cs typeface="Arial" pitchFamily="34" charset="0"/>
              </a:rPr>
              <a:t>разв</a:t>
            </a:r>
            <a:r>
              <a:rPr sz="1600" b="1" spc="-10" dirty="0" err="1" smtClean="0">
                <a:latin typeface="Arial" pitchFamily="34" charset="0"/>
                <a:cs typeface="Arial" pitchFamily="34" charset="0"/>
              </a:rPr>
              <a:t>и</a:t>
            </a:r>
            <a:r>
              <a:rPr sz="1600" b="1" spc="5" dirty="0" err="1" smtClean="0">
                <a:latin typeface="Arial" pitchFamily="34" charset="0"/>
                <a:cs typeface="Arial" pitchFamily="34" charset="0"/>
              </a:rPr>
              <a:t>т</a:t>
            </a:r>
            <a:r>
              <a:rPr sz="1600" b="1" spc="-5" dirty="0" err="1" smtClean="0">
                <a:latin typeface="Arial" pitchFamily="34" charset="0"/>
                <a:cs typeface="Arial" pitchFamily="34" charset="0"/>
              </a:rPr>
              <a:t>и</a:t>
            </a:r>
            <a:r>
              <a:rPr sz="1600" b="1" dirty="0" err="1" smtClean="0">
                <a:latin typeface="Arial" pitchFamily="34" charset="0"/>
                <a:cs typeface="Arial" pitchFamily="34" charset="0"/>
              </a:rPr>
              <a:t>е</a:t>
            </a:r>
            <a:r>
              <a:rPr lang="ru-RU" sz="1600" b="1" spc="50" dirty="0" smtClean="0">
                <a:latin typeface="Arial" pitchFamily="34" charset="0"/>
                <a:cs typeface="Arial" pitchFamily="34" charset="0"/>
              </a:rPr>
              <a:t> </a:t>
            </a:r>
            <a:r>
              <a:rPr sz="1600" b="1" spc="-5" dirty="0" err="1" smtClean="0">
                <a:latin typeface="Arial" pitchFamily="34" charset="0"/>
                <a:cs typeface="Arial" pitchFamily="34" charset="0"/>
              </a:rPr>
              <a:t>н</a:t>
            </a:r>
            <a:r>
              <a:rPr sz="1600" b="1" spc="15" dirty="0" err="1" smtClean="0">
                <a:latin typeface="Arial" pitchFamily="34" charset="0"/>
                <a:cs typeface="Arial" pitchFamily="34" charset="0"/>
              </a:rPr>
              <a:t>а</a:t>
            </a:r>
            <a:r>
              <a:rPr sz="1600" b="1" dirty="0" err="1" smtClean="0">
                <a:latin typeface="Arial" pitchFamily="34" charset="0"/>
                <a:cs typeface="Arial" pitchFamily="34" charset="0"/>
              </a:rPr>
              <a:t>ло</a:t>
            </a:r>
            <a:r>
              <a:rPr sz="1600" b="1" spc="-40" dirty="0" err="1" smtClean="0">
                <a:latin typeface="Arial" pitchFamily="34" charset="0"/>
                <a:cs typeface="Arial" pitchFamily="34" charset="0"/>
              </a:rPr>
              <a:t>г</a:t>
            </a:r>
            <a:r>
              <a:rPr sz="1600" b="1" spc="-30" dirty="0" err="1" smtClean="0">
                <a:latin typeface="Arial" pitchFamily="34" charset="0"/>
                <a:cs typeface="Arial" pitchFamily="34" charset="0"/>
              </a:rPr>
              <a:t>о</a:t>
            </a:r>
            <a:r>
              <a:rPr sz="1600" b="1" spc="-15" dirty="0" err="1" smtClean="0">
                <a:latin typeface="Arial" pitchFamily="34" charset="0"/>
                <a:cs typeface="Arial" pitchFamily="34" charset="0"/>
              </a:rPr>
              <a:t>в</a:t>
            </a:r>
            <a:r>
              <a:rPr sz="1600" b="1" dirty="0" err="1" smtClean="0">
                <a:latin typeface="Arial" pitchFamily="34" charset="0"/>
                <a:cs typeface="Arial" pitchFamily="34" charset="0"/>
              </a:rPr>
              <a:t>о</a:t>
            </a:r>
            <a:r>
              <a:rPr sz="1600" b="1" spc="-40" dirty="0" err="1" smtClean="0">
                <a:latin typeface="Arial" pitchFamily="34" charset="0"/>
                <a:cs typeface="Arial" pitchFamily="34" charset="0"/>
              </a:rPr>
              <a:t>г</a:t>
            </a:r>
            <a:r>
              <a:rPr sz="1600" b="1" dirty="0" err="1" smtClean="0">
                <a:latin typeface="Arial" pitchFamily="34" charset="0"/>
                <a:cs typeface="Arial" pitchFamily="34" charset="0"/>
              </a:rPr>
              <a:t>о</a:t>
            </a:r>
            <a:r>
              <a:rPr lang="ru-RU" sz="1600" b="1" dirty="0" smtClean="0">
                <a:latin typeface="Arial" pitchFamily="34" charset="0"/>
                <a:cs typeface="Arial" pitchFamily="34" charset="0"/>
              </a:rPr>
              <a:t> </a:t>
            </a:r>
            <a:r>
              <a:rPr sz="1600" b="1" spc="-10" dirty="0" smtClean="0">
                <a:latin typeface="Arial" pitchFamily="34" charset="0"/>
                <a:cs typeface="Arial" pitchFamily="34" charset="0"/>
              </a:rPr>
              <a:t>п</a:t>
            </a:r>
            <a:r>
              <a:rPr sz="1600" b="1" spc="-20" dirty="0" smtClean="0">
                <a:latin typeface="Arial" pitchFamily="34" charset="0"/>
                <a:cs typeface="Arial" pitchFamily="34" charset="0"/>
              </a:rPr>
              <a:t>о</a:t>
            </a:r>
            <a:r>
              <a:rPr sz="1600" b="1" dirty="0" smtClean="0">
                <a:latin typeface="Arial" pitchFamily="34" charset="0"/>
                <a:cs typeface="Arial" pitchFamily="34" charset="0"/>
              </a:rPr>
              <a:t>те</a:t>
            </a:r>
            <a:r>
              <a:rPr sz="1600" b="1" spc="-10" dirty="0" smtClean="0">
                <a:latin typeface="Arial" pitchFamily="34" charset="0"/>
                <a:cs typeface="Arial" pitchFamily="34" charset="0"/>
              </a:rPr>
              <a:t>нци</a:t>
            </a:r>
            <a:r>
              <a:rPr sz="1600" b="1" spc="15" dirty="0" smtClean="0">
                <a:latin typeface="Arial" pitchFamily="34" charset="0"/>
                <a:cs typeface="Arial" pitchFamily="34" charset="0"/>
              </a:rPr>
              <a:t>а</a:t>
            </a:r>
            <a:r>
              <a:rPr sz="1600" b="1" dirty="0" smtClean="0">
                <a:latin typeface="Arial" pitchFamily="34" charset="0"/>
                <a:cs typeface="Arial" pitchFamily="34" charset="0"/>
              </a:rPr>
              <a:t>ла</a:t>
            </a:r>
            <a:r>
              <a:rPr sz="1600" b="1" spc="10" dirty="0" smtClean="0">
                <a:latin typeface="Arial" pitchFamily="34" charset="0"/>
                <a:cs typeface="Arial" pitchFamily="34" charset="0"/>
              </a:rPr>
              <a:t> </a:t>
            </a:r>
            <a:r>
              <a:rPr sz="1600" b="1" spc="-10" dirty="0">
                <a:latin typeface="Arial" pitchFamily="34" charset="0"/>
                <a:cs typeface="Arial" pitchFamily="34" charset="0"/>
              </a:rPr>
              <a:t>н</a:t>
            </a:r>
            <a:r>
              <a:rPr sz="1600" b="1" dirty="0">
                <a:latin typeface="Arial" pitchFamily="34" charset="0"/>
                <a:cs typeface="Arial" pitchFamily="34" charset="0"/>
              </a:rPr>
              <a:t>а</a:t>
            </a:r>
            <a:r>
              <a:rPr sz="1600" b="1" spc="10" dirty="0">
                <a:latin typeface="Arial" pitchFamily="34" charset="0"/>
                <a:cs typeface="Arial" pitchFamily="34" charset="0"/>
              </a:rPr>
              <a:t> </a:t>
            </a:r>
            <a:r>
              <a:rPr sz="1600" b="1" dirty="0">
                <a:latin typeface="Arial" pitchFamily="34" charset="0"/>
                <a:cs typeface="Arial" pitchFamily="34" charset="0"/>
              </a:rPr>
              <a:t>тер</a:t>
            </a:r>
            <a:r>
              <a:rPr sz="1600" b="1" spc="-5" dirty="0">
                <a:latin typeface="Arial" pitchFamily="34" charset="0"/>
                <a:cs typeface="Arial" pitchFamily="34" charset="0"/>
              </a:rPr>
              <a:t>р</a:t>
            </a:r>
            <a:r>
              <a:rPr sz="1600" b="1" spc="-10" dirty="0">
                <a:latin typeface="Arial" pitchFamily="34" charset="0"/>
                <a:cs typeface="Arial" pitchFamily="34" charset="0"/>
              </a:rPr>
              <a:t>и</a:t>
            </a:r>
            <a:r>
              <a:rPr sz="1600" b="1" spc="-20" dirty="0">
                <a:latin typeface="Arial" pitchFamily="34" charset="0"/>
                <a:cs typeface="Arial" pitchFamily="34" charset="0"/>
              </a:rPr>
              <a:t>т</a:t>
            </a:r>
            <a:r>
              <a:rPr sz="1600" b="1" dirty="0">
                <a:latin typeface="Arial" pitchFamily="34" charset="0"/>
                <a:cs typeface="Arial" pitchFamily="34" charset="0"/>
              </a:rPr>
              <a:t>ор</a:t>
            </a:r>
            <a:r>
              <a:rPr sz="1600" b="1" spc="-10" dirty="0">
                <a:latin typeface="Arial" pitchFamily="34" charset="0"/>
                <a:cs typeface="Arial" pitchFamily="34" charset="0"/>
              </a:rPr>
              <a:t>и</a:t>
            </a:r>
            <a:r>
              <a:rPr sz="1600" b="1" dirty="0">
                <a:latin typeface="Arial" pitchFamily="34" charset="0"/>
                <a:cs typeface="Arial" pitchFamily="34" charset="0"/>
              </a:rPr>
              <a:t>и</a:t>
            </a:r>
            <a:r>
              <a:rPr sz="1600" b="1" spc="-20" dirty="0">
                <a:latin typeface="Arial" pitchFamily="34" charset="0"/>
                <a:cs typeface="Arial" pitchFamily="34" charset="0"/>
              </a:rPr>
              <a:t> </a:t>
            </a:r>
            <a:r>
              <a:rPr lang="ru-RU" sz="1600" b="1" spc="-20" dirty="0">
                <a:latin typeface="Arial" pitchFamily="34" charset="0"/>
                <a:cs typeface="Arial" pitchFamily="34" charset="0"/>
              </a:rPr>
              <a:t>района</a:t>
            </a:r>
            <a:endParaRPr sz="1600" dirty="0">
              <a:latin typeface="Arial" pitchFamily="34" charset="0"/>
              <a:cs typeface="Arial" pitchFamily="34" charset="0"/>
            </a:endParaRPr>
          </a:p>
        </p:txBody>
      </p:sp>
      <p:sp>
        <p:nvSpPr>
          <p:cNvPr id="17423" name="object 15"/>
          <p:cNvSpPr txBox="1">
            <a:spLocks noChangeArrowheads="1"/>
          </p:cNvSpPr>
          <p:nvPr/>
        </p:nvSpPr>
        <p:spPr bwMode="auto">
          <a:xfrm>
            <a:off x="561424" y="1340768"/>
            <a:ext cx="8072494" cy="492443"/>
          </a:xfrm>
          <a:prstGeom prst="rect">
            <a:avLst/>
          </a:prstGeom>
          <a:noFill/>
          <a:ln w="9525">
            <a:noFill/>
            <a:miter lim="800000"/>
            <a:headEnd/>
            <a:tailEnd/>
          </a:ln>
        </p:spPr>
        <p:txBody>
          <a:bodyPr wrap="square" lIns="0" tIns="0" rIns="0" bIns="0">
            <a:spAutoFit/>
          </a:bodyPr>
          <a:lstStyle/>
          <a:p>
            <a:pPr marL="12700"/>
            <a:r>
              <a:rPr lang="ru-RU" sz="1600" b="1" dirty="0">
                <a:cs typeface="Times New Roman" pitchFamily="18" charset="0"/>
              </a:rPr>
              <a:t>Обеспечение сбалансированности и устойчивости бюджетной системы района</a:t>
            </a:r>
            <a:endParaRPr lang="ru-RU" sz="1600" dirty="0">
              <a:cs typeface="Times New Roman" pitchFamily="18" charset="0"/>
            </a:endParaRPr>
          </a:p>
        </p:txBody>
      </p:sp>
      <p:sp>
        <p:nvSpPr>
          <p:cNvPr id="17426" name="object 18"/>
          <p:cNvSpPr txBox="1">
            <a:spLocks noChangeArrowheads="1"/>
          </p:cNvSpPr>
          <p:nvPr/>
        </p:nvSpPr>
        <p:spPr bwMode="auto">
          <a:xfrm>
            <a:off x="548848" y="1876067"/>
            <a:ext cx="7929617" cy="492443"/>
          </a:xfrm>
          <a:prstGeom prst="rect">
            <a:avLst/>
          </a:prstGeom>
          <a:noFill/>
          <a:ln w="9525">
            <a:noFill/>
            <a:miter lim="800000"/>
            <a:headEnd/>
            <a:tailEnd/>
          </a:ln>
        </p:spPr>
        <p:txBody>
          <a:bodyPr wrap="square" lIns="0" tIns="0" rIns="0" bIns="0">
            <a:spAutoFit/>
          </a:bodyPr>
          <a:lstStyle/>
          <a:p>
            <a:pPr marL="12700"/>
            <a:r>
              <a:rPr lang="ru-RU" sz="1600" b="1" dirty="0">
                <a:cs typeface="Times New Roman" pitchFamily="18" charset="0"/>
              </a:rPr>
              <a:t>Повышение качества финансового контроля в управлении бюджетным процессом</a:t>
            </a:r>
            <a:endParaRPr lang="ru-RU" sz="1600" dirty="0">
              <a:cs typeface="Times New Roman" pitchFamily="18" charset="0"/>
            </a:endParaRPr>
          </a:p>
        </p:txBody>
      </p:sp>
      <p:sp>
        <p:nvSpPr>
          <p:cNvPr id="17429" name="object 21"/>
          <p:cNvSpPr txBox="1">
            <a:spLocks noChangeArrowheads="1"/>
          </p:cNvSpPr>
          <p:nvPr/>
        </p:nvSpPr>
        <p:spPr bwMode="auto">
          <a:xfrm>
            <a:off x="549249" y="2633423"/>
            <a:ext cx="7858180" cy="492443"/>
          </a:xfrm>
          <a:prstGeom prst="rect">
            <a:avLst/>
          </a:prstGeom>
          <a:noFill/>
          <a:ln w="9525">
            <a:noFill/>
            <a:miter lim="800000"/>
            <a:headEnd/>
            <a:tailEnd/>
          </a:ln>
        </p:spPr>
        <p:txBody>
          <a:bodyPr wrap="square" lIns="0" tIns="0" rIns="0" bIns="0">
            <a:spAutoFit/>
          </a:bodyPr>
          <a:lstStyle/>
          <a:p>
            <a:pPr marL="12700"/>
            <a:r>
              <a:rPr lang="ru-RU" sz="1600" b="1" dirty="0">
                <a:cs typeface="Times New Roman" pitchFamily="18" charset="0"/>
              </a:rPr>
              <a:t>Повышение эффективности расходования бюджетных средств, выявление и использование резервов для достижения планируемых результатов</a:t>
            </a:r>
            <a:endParaRPr lang="ru-RU" sz="1600" dirty="0">
              <a:cs typeface="Times New Roman" pitchFamily="18" charset="0"/>
            </a:endParaRPr>
          </a:p>
        </p:txBody>
      </p:sp>
      <p:sp>
        <p:nvSpPr>
          <p:cNvPr id="17440" name="object 32"/>
          <p:cNvSpPr>
            <a:spLocks noChangeArrowheads="1"/>
          </p:cNvSpPr>
          <p:nvPr/>
        </p:nvSpPr>
        <p:spPr bwMode="auto">
          <a:xfrm>
            <a:off x="500034" y="3909930"/>
            <a:ext cx="8215370" cy="733516"/>
          </a:xfrm>
          <a:custGeom>
            <a:avLst/>
            <a:gdLst>
              <a:gd name="T0" fmla="*/ 0 w 7412304"/>
              <a:gd name="T1" fmla="*/ 82617 h 498601"/>
              <a:gd name="T2" fmla="*/ 10763 w 7412304"/>
              <a:gd name="T3" fmla="*/ 41923 h 498601"/>
              <a:gd name="T4" fmla="*/ 39146 w 7412304"/>
              <a:gd name="T5" fmla="*/ 12483 h 498601"/>
              <a:gd name="T6" fmla="*/ 79315 w 7412304"/>
              <a:gd name="T7" fmla="*/ 81 h 498601"/>
              <a:gd name="T8" fmla="*/ 7323700 w 7412304"/>
              <a:gd name="T9" fmla="*/ 0 h 498601"/>
              <a:gd name="T10" fmla="*/ 7338224 w 7412304"/>
              <a:gd name="T11" fmla="*/ 1268 h 498601"/>
              <a:gd name="T12" fmla="*/ 7375956 w 7412304"/>
              <a:gd name="T13" fmla="*/ 18463 h 498601"/>
              <a:gd name="T14" fmla="*/ 7400490 w 7412304"/>
              <a:gd name="T15" fmla="*/ 51283 h 498601"/>
              <a:gd name="T16" fmla="*/ 7406682 w 7412304"/>
              <a:gd name="T17" fmla="*/ 413341 h 498601"/>
              <a:gd name="T18" fmla="*/ 7405410 w 7412304"/>
              <a:gd name="T19" fmla="*/ 427800 h 498601"/>
              <a:gd name="T20" fmla="*/ 7388116 w 7412304"/>
              <a:gd name="T21" fmla="*/ 465392 h 498601"/>
              <a:gd name="T22" fmla="*/ 7355134 w 7412304"/>
              <a:gd name="T23" fmla="*/ 489808 h 498601"/>
              <a:gd name="T24" fmla="*/ 83033 w 7412304"/>
              <a:gd name="T25" fmla="*/ 495961 h 498601"/>
              <a:gd name="T26" fmla="*/ 68511 w 7412304"/>
              <a:gd name="T27" fmla="*/ 494702 h 498601"/>
              <a:gd name="T28" fmla="*/ 30721 w 7412304"/>
              <a:gd name="T29" fmla="*/ 477500 h 498601"/>
              <a:gd name="T30" fmla="*/ 6196 w 7412304"/>
              <a:gd name="T31" fmla="*/ 444697 h 498601"/>
              <a:gd name="T32" fmla="*/ 0 w 7412304"/>
              <a:gd name="T33" fmla="*/ 82617 h 49860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412304"/>
              <a:gd name="T52" fmla="*/ 0 h 498601"/>
              <a:gd name="T53" fmla="*/ 7412304 w 7412304"/>
              <a:gd name="T54" fmla="*/ 498601 h 49860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412304" h="498601">
                <a:moveTo>
                  <a:pt x="0" y="83058"/>
                </a:moveTo>
                <a:lnTo>
                  <a:pt x="10763" y="42154"/>
                </a:lnTo>
                <a:lnTo>
                  <a:pt x="39167" y="12546"/>
                </a:lnTo>
                <a:lnTo>
                  <a:pt x="79378" y="81"/>
                </a:lnTo>
                <a:lnTo>
                  <a:pt x="7329246" y="0"/>
                </a:lnTo>
                <a:lnTo>
                  <a:pt x="7343778" y="1268"/>
                </a:lnTo>
                <a:lnTo>
                  <a:pt x="7381572" y="18568"/>
                </a:lnTo>
                <a:lnTo>
                  <a:pt x="7406114" y="51556"/>
                </a:lnTo>
                <a:lnTo>
                  <a:pt x="7412304" y="415544"/>
                </a:lnTo>
                <a:lnTo>
                  <a:pt x="7411035" y="430075"/>
                </a:lnTo>
                <a:lnTo>
                  <a:pt x="7393735" y="467870"/>
                </a:lnTo>
                <a:lnTo>
                  <a:pt x="7360747" y="492412"/>
                </a:lnTo>
                <a:lnTo>
                  <a:pt x="83096" y="498602"/>
                </a:lnTo>
                <a:lnTo>
                  <a:pt x="68553" y="497333"/>
                </a:lnTo>
                <a:lnTo>
                  <a:pt x="30742" y="480041"/>
                </a:lnTo>
                <a:lnTo>
                  <a:pt x="6196" y="447066"/>
                </a:lnTo>
                <a:lnTo>
                  <a:pt x="0" y="83058"/>
                </a:lnTo>
                <a:close/>
              </a:path>
            </a:pathLst>
          </a:custGeom>
          <a:noFill/>
          <a:ln w="25400">
            <a:solidFill>
              <a:srgbClr val="385D89"/>
            </a:solidFill>
            <a:miter lim="800000"/>
            <a:headEnd/>
            <a:tailEnd/>
          </a:ln>
        </p:spPr>
        <p:txBody>
          <a:bodyPr wrap="square" lIns="0" tIns="0" rIns="0" bIns="0">
            <a:spAutoFit/>
          </a:bodyPr>
          <a:lstStyle/>
          <a:p>
            <a:endParaRPr lang="ru-RU" dirty="0"/>
          </a:p>
        </p:txBody>
      </p:sp>
      <p:sp>
        <p:nvSpPr>
          <p:cNvPr id="17441" name="object 33"/>
          <p:cNvSpPr txBox="1">
            <a:spLocks noChangeArrowheads="1"/>
          </p:cNvSpPr>
          <p:nvPr/>
        </p:nvSpPr>
        <p:spPr bwMode="auto">
          <a:xfrm>
            <a:off x="642910" y="3968910"/>
            <a:ext cx="8609610" cy="307777"/>
          </a:xfrm>
          <a:prstGeom prst="rect">
            <a:avLst/>
          </a:prstGeom>
          <a:noFill/>
          <a:ln w="9525">
            <a:noFill/>
            <a:miter lim="800000"/>
            <a:headEnd/>
            <a:tailEnd/>
          </a:ln>
        </p:spPr>
        <p:txBody>
          <a:bodyPr wrap="square" lIns="0" tIns="0" rIns="0" bIns="0">
            <a:spAutoFit/>
          </a:bodyPr>
          <a:lstStyle/>
          <a:p>
            <a:pPr marL="12700"/>
            <a:r>
              <a:rPr lang="ru-RU" sz="2000" b="1" dirty="0">
                <a:cs typeface="Times New Roman" pitchFamily="18" charset="0"/>
              </a:rPr>
              <a:t>Главные приоритеты бюджетной политики на </a:t>
            </a:r>
            <a:r>
              <a:rPr lang="ru-RU" sz="2000" b="1" dirty="0" smtClean="0">
                <a:cs typeface="Times New Roman" pitchFamily="18" charset="0"/>
              </a:rPr>
              <a:t>2022 </a:t>
            </a:r>
            <a:r>
              <a:rPr lang="ru-RU" sz="2000" b="1" dirty="0">
                <a:cs typeface="Times New Roman" pitchFamily="18" charset="0"/>
              </a:rPr>
              <a:t>-</a:t>
            </a:r>
            <a:r>
              <a:rPr lang="ru-RU" sz="2000" b="1" dirty="0" smtClean="0">
                <a:cs typeface="Times New Roman" pitchFamily="18" charset="0"/>
              </a:rPr>
              <a:t>2024</a:t>
            </a:r>
            <a:r>
              <a:rPr lang="en-US" sz="2000" b="1" dirty="0" smtClean="0">
                <a:cs typeface="Times New Roman" pitchFamily="18" charset="0"/>
              </a:rPr>
              <a:t> </a:t>
            </a:r>
            <a:r>
              <a:rPr lang="ru-RU" sz="2000" b="1" dirty="0" smtClean="0">
                <a:cs typeface="Times New Roman" pitchFamily="18" charset="0"/>
              </a:rPr>
              <a:t>годы</a:t>
            </a:r>
            <a:endParaRPr lang="ru-RU" sz="2000" dirty="0">
              <a:cs typeface="Times New Roman" pitchFamily="18" charset="0"/>
            </a:endParaRPr>
          </a:p>
        </p:txBody>
      </p:sp>
      <p:sp>
        <p:nvSpPr>
          <p:cNvPr id="17442" name="object 34"/>
          <p:cNvSpPr>
            <a:spLocks noChangeArrowheads="1"/>
          </p:cNvSpPr>
          <p:nvPr/>
        </p:nvSpPr>
        <p:spPr bwMode="auto">
          <a:xfrm>
            <a:off x="790975" y="4657346"/>
            <a:ext cx="649288" cy="276999"/>
          </a:xfrm>
          <a:custGeom>
            <a:avLst/>
            <a:gdLst>
              <a:gd name="T0" fmla="*/ 673905 w 648081"/>
              <a:gd name="T1" fmla="*/ 148692 h 293497"/>
              <a:gd name="T2" fmla="*/ 0 w 648081"/>
              <a:gd name="T3" fmla="*/ 148692 h 293497"/>
              <a:gd name="T4" fmla="*/ 337020 w 648081"/>
              <a:gd name="T5" fmla="*/ 297511 h 293497"/>
              <a:gd name="T6" fmla="*/ 673905 w 648081"/>
              <a:gd name="T7" fmla="*/ 148692 h 293497"/>
              <a:gd name="T8" fmla="*/ 505397 w 648081"/>
              <a:gd name="T9" fmla="*/ 0 h 293497"/>
              <a:gd name="T10" fmla="*/ 168508 w 648081"/>
              <a:gd name="T11" fmla="*/ 0 h 293497"/>
              <a:gd name="T12" fmla="*/ 168508 w 648081"/>
              <a:gd name="T13" fmla="*/ 148692 h 293497"/>
              <a:gd name="T14" fmla="*/ 505397 w 648081"/>
              <a:gd name="T15" fmla="*/ 148692 h 293497"/>
              <a:gd name="T16" fmla="*/ 505397 w 648081"/>
              <a:gd name="T17" fmla="*/ 0 h 2934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8081"/>
              <a:gd name="T28" fmla="*/ 0 h 293497"/>
              <a:gd name="T29" fmla="*/ 648081 w 648081"/>
              <a:gd name="T30" fmla="*/ 293497 h 2934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8081" h="293497">
                <a:moveTo>
                  <a:pt x="648081" y="146685"/>
                </a:moveTo>
                <a:lnTo>
                  <a:pt x="0" y="146685"/>
                </a:lnTo>
                <a:lnTo>
                  <a:pt x="324104" y="293497"/>
                </a:lnTo>
                <a:lnTo>
                  <a:pt x="648081" y="146685"/>
                </a:lnTo>
                <a:close/>
              </a:path>
              <a:path w="648081" h="293497">
                <a:moveTo>
                  <a:pt x="486029" y="0"/>
                </a:moveTo>
                <a:lnTo>
                  <a:pt x="162051" y="0"/>
                </a:lnTo>
                <a:lnTo>
                  <a:pt x="162051" y="146685"/>
                </a:lnTo>
                <a:lnTo>
                  <a:pt x="486029" y="146685"/>
                </a:lnTo>
                <a:lnTo>
                  <a:pt x="486029" y="0"/>
                </a:lnTo>
                <a:close/>
              </a:path>
            </a:pathLst>
          </a:custGeom>
          <a:solidFill>
            <a:srgbClr val="4F81BC"/>
          </a:solidFill>
          <a:ln w="9525">
            <a:noFill/>
            <a:miter lim="800000"/>
            <a:headEnd/>
            <a:tailEnd/>
          </a:ln>
        </p:spPr>
        <p:txBody>
          <a:bodyPr lIns="0" tIns="0" rIns="0" bIns="0">
            <a:spAutoFit/>
          </a:bodyPr>
          <a:lstStyle/>
          <a:p>
            <a:endParaRPr lang="ru-RU" dirty="0"/>
          </a:p>
        </p:txBody>
      </p:sp>
      <p:sp>
        <p:nvSpPr>
          <p:cNvPr id="17444" name="object 36"/>
          <p:cNvSpPr>
            <a:spLocks noChangeArrowheads="1"/>
          </p:cNvSpPr>
          <p:nvPr/>
        </p:nvSpPr>
        <p:spPr bwMode="auto">
          <a:xfrm>
            <a:off x="7398622" y="4643446"/>
            <a:ext cx="647700" cy="276999"/>
          </a:xfrm>
          <a:custGeom>
            <a:avLst/>
            <a:gdLst>
              <a:gd name="T0" fmla="*/ 640146 w 648080"/>
              <a:gd name="T1" fmla="*/ 150049 h 293370"/>
              <a:gd name="T2" fmla="*/ 0 w 648080"/>
              <a:gd name="T3" fmla="*/ 150049 h 293370"/>
              <a:gd name="T4" fmla="*/ 320009 w 648080"/>
              <a:gd name="T5" fmla="*/ 300098 h 293370"/>
              <a:gd name="T6" fmla="*/ 640146 w 648080"/>
              <a:gd name="T7" fmla="*/ 150049 h 293370"/>
              <a:gd name="T8" fmla="*/ 480077 w 648080"/>
              <a:gd name="T9" fmla="*/ 0 h 293370"/>
              <a:gd name="T10" fmla="*/ 160067 w 648080"/>
              <a:gd name="T11" fmla="*/ 0 h 293370"/>
              <a:gd name="T12" fmla="*/ 160067 w 648080"/>
              <a:gd name="T13" fmla="*/ 150049 h 293370"/>
              <a:gd name="T14" fmla="*/ 480077 w 648080"/>
              <a:gd name="T15" fmla="*/ 150049 h 293370"/>
              <a:gd name="T16" fmla="*/ 480077 w 648080"/>
              <a:gd name="T17" fmla="*/ 0 h 2933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8080"/>
              <a:gd name="T28" fmla="*/ 0 h 293370"/>
              <a:gd name="T29" fmla="*/ 648080 w 648080"/>
              <a:gd name="T30" fmla="*/ 293370 h 29337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8080" h="293370">
                <a:moveTo>
                  <a:pt x="648080" y="146684"/>
                </a:moveTo>
                <a:lnTo>
                  <a:pt x="0" y="146684"/>
                </a:lnTo>
                <a:lnTo>
                  <a:pt x="323976" y="293369"/>
                </a:lnTo>
                <a:lnTo>
                  <a:pt x="648080" y="146684"/>
                </a:lnTo>
                <a:close/>
              </a:path>
              <a:path w="648080" h="293370">
                <a:moveTo>
                  <a:pt x="486028" y="0"/>
                </a:moveTo>
                <a:lnTo>
                  <a:pt x="162051" y="0"/>
                </a:lnTo>
                <a:lnTo>
                  <a:pt x="162051" y="146684"/>
                </a:lnTo>
                <a:lnTo>
                  <a:pt x="486028" y="146684"/>
                </a:lnTo>
                <a:lnTo>
                  <a:pt x="486028" y="0"/>
                </a:lnTo>
                <a:close/>
              </a:path>
            </a:pathLst>
          </a:custGeom>
          <a:solidFill>
            <a:srgbClr val="4F81BC"/>
          </a:solidFill>
          <a:ln w="9525">
            <a:noFill/>
            <a:miter lim="800000"/>
            <a:headEnd/>
            <a:tailEnd/>
          </a:ln>
        </p:spPr>
        <p:txBody>
          <a:bodyPr wrap="square" lIns="0" tIns="0" rIns="0" bIns="0">
            <a:spAutoFit/>
          </a:bodyPr>
          <a:lstStyle/>
          <a:p>
            <a:endParaRPr lang="ru-RU" dirty="0"/>
          </a:p>
        </p:txBody>
      </p:sp>
      <p:sp>
        <p:nvSpPr>
          <p:cNvPr id="13" name="object 18"/>
          <p:cNvSpPr txBox="1">
            <a:spLocks noChangeArrowheads="1"/>
          </p:cNvSpPr>
          <p:nvPr/>
        </p:nvSpPr>
        <p:spPr bwMode="auto">
          <a:xfrm>
            <a:off x="549249" y="2383448"/>
            <a:ext cx="7929617" cy="246221"/>
          </a:xfrm>
          <a:prstGeom prst="rect">
            <a:avLst/>
          </a:prstGeom>
          <a:noFill/>
          <a:ln w="9525">
            <a:noFill/>
            <a:miter lim="800000"/>
            <a:headEnd/>
            <a:tailEnd/>
          </a:ln>
        </p:spPr>
        <p:txBody>
          <a:bodyPr wrap="square" lIns="0" tIns="0" rIns="0" bIns="0">
            <a:spAutoFit/>
          </a:bodyPr>
          <a:lstStyle/>
          <a:p>
            <a:pPr marL="12700"/>
            <a:r>
              <a:rPr lang="ru-RU" sz="1600" b="1" dirty="0">
                <a:cs typeface="Times New Roman" pitchFamily="18" charset="0"/>
              </a:rPr>
              <a:t>Повышение качества </a:t>
            </a:r>
            <a:r>
              <a:rPr lang="ru-RU" sz="1600" b="1" dirty="0" smtClean="0">
                <a:cs typeface="Times New Roman" pitchFamily="18" charset="0"/>
              </a:rPr>
              <a:t>оказываемых муниципальных услуг</a:t>
            </a:r>
            <a:endParaRPr lang="ru-RU" sz="1600" dirty="0">
              <a:cs typeface="Times New Roman" pitchFamily="18" charset="0"/>
            </a:endParaRPr>
          </a:p>
        </p:txBody>
      </p:sp>
      <p:sp>
        <p:nvSpPr>
          <p:cNvPr id="14" name="object 18"/>
          <p:cNvSpPr txBox="1">
            <a:spLocks noChangeArrowheads="1"/>
          </p:cNvSpPr>
          <p:nvPr/>
        </p:nvSpPr>
        <p:spPr bwMode="auto">
          <a:xfrm>
            <a:off x="561424" y="3212976"/>
            <a:ext cx="7929617" cy="246221"/>
          </a:xfrm>
          <a:prstGeom prst="rect">
            <a:avLst/>
          </a:prstGeom>
          <a:noFill/>
          <a:ln w="9525">
            <a:noFill/>
            <a:miter lim="800000"/>
            <a:headEnd/>
            <a:tailEnd/>
          </a:ln>
        </p:spPr>
        <p:txBody>
          <a:bodyPr wrap="square" lIns="0" tIns="0" rIns="0" bIns="0">
            <a:spAutoFit/>
          </a:bodyPr>
          <a:lstStyle/>
          <a:p>
            <a:pPr marL="12700"/>
            <a:r>
              <a:rPr lang="ru-RU" sz="1600" b="1" dirty="0">
                <a:cs typeface="Times New Roman" pitchFamily="18" charset="0"/>
              </a:rPr>
              <a:t>Повышение </a:t>
            </a:r>
            <a:r>
              <a:rPr lang="ru-RU" sz="1600" b="1" dirty="0" smtClean="0">
                <a:cs typeface="Times New Roman" pitchFamily="18" charset="0"/>
              </a:rPr>
              <a:t>эффективности муниципального управления</a:t>
            </a:r>
            <a:endParaRPr lang="ru-RU" sz="1600" dirty="0">
              <a:cs typeface="Times New Roman" pitchFamily="18" charset="0"/>
            </a:endParaRPr>
          </a:p>
        </p:txBody>
      </p:sp>
      <p:sp>
        <p:nvSpPr>
          <p:cNvPr id="15" name="object 34"/>
          <p:cNvSpPr>
            <a:spLocks noChangeArrowheads="1"/>
          </p:cNvSpPr>
          <p:nvPr/>
        </p:nvSpPr>
        <p:spPr bwMode="auto">
          <a:xfrm>
            <a:off x="4283075" y="4657346"/>
            <a:ext cx="649288" cy="276999"/>
          </a:xfrm>
          <a:custGeom>
            <a:avLst/>
            <a:gdLst>
              <a:gd name="T0" fmla="*/ 673905 w 648081"/>
              <a:gd name="T1" fmla="*/ 148692 h 293497"/>
              <a:gd name="T2" fmla="*/ 0 w 648081"/>
              <a:gd name="T3" fmla="*/ 148692 h 293497"/>
              <a:gd name="T4" fmla="*/ 337020 w 648081"/>
              <a:gd name="T5" fmla="*/ 297511 h 293497"/>
              <a:gd name="T6" fmla="*/ 673905 w 648081"/>
              <a:gd name="T7" fmla="*/ 148692 h 293497"/>
              <a:gd name="T8" fmla="*/ 505397 w 648081"/>
              <a:gd name="T9" fmla="*/ 0 h 293497"/>
              <a:gd name="T10" fmla="*/ 168508 w 648081"/>
              <a:gd name="T11" fmla="*/ 0 h 293497"/>
              <a:gd name="T12" fmla="*/ 168508 w 648081"/>
              <a:gd name="T13" fmla="*/ 148692 h 293497"/>
              <a:gd name="T14" fmla="*/ 505397 w 648081"/>
              <a:gd name="T15" fmla="*/ 148692 h 293497"/>
              <a:gd name="T16" fmla="*/ 505397 w 648081"/>
              <a:gd name="T17" fmla="*/ 0 h 2934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8081"/>
              <a:gd name="T28" fmla="*/ 0 h 293497"/>
              <a:gd name="T29" fmla="*/ 648081 w 648081"/>
              <a:gd name="T30" fmla="*/ 293497 h 2934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8081" h="293497">
                <a:moveTo>
                  <a:pt x="648081" y="146685"/>
                </a:moveTo>
                <a:lnTo>
                  <a:pt x="0" y="146685"/>
                </a:lnTo>
                <a:lnTo>
                  <a:pt x="324104" y="293497"/>
                </a:lnTo>
                <a:lnTo>
                  <a:pt x="648081" y="146685"/>
                </a:lnTo>
                <a:close/>
              </a:path>
              <a:path w="648081" h="293497">
                <a:moveTo>
                  <a:pt x="486029" y="0"/>
                </a:moveTo>
                <a:lnTo>
                  <a:pt x="162051" y="0"/>
                </a:lnTo>
                <a:lnTo>
                  <a:pt x="162051" y="146685"/>
                </a:lnTo>
                <a:lnTo>
                  <a:pt x="486029" y="146685"/>
                </a:lnTo>
                <a:lnTo>
                  <a:pt x="486029" y="0"/>
                </a:lnTo>
                <a:close/>
              </a:path>
            </a:pathLst>
          </a:custGeom>
          <a:solidFill>
            <a:srgbClr val="4F81BC"/>
          </a:solidFill>
          <a:ln w="9525">
            <a:noFill/>
            <a:miter lim="800000"/>
            <a:headEnd/>
            <a:tailEnd/>
          </a:ln>
        </p:spPr>
        <p:txBody>
          <a:bodyPr lIns="0" tIns="0" rIns="0" bIns="0">
            <a:spAutoFit/>
          </a:bodyPr>
          <a:lstStyle/>
          <a:p>
            <a:endParaRPr lang="ru-RU" dirty="0"/>
          </a:p>
        </p:txBody>
      </p:sp>
      <p:sp>
        <p:nvSpPr>
          <p:cNvPr id="16" name="object 6"/>
          <p:cNvSpPr txBox="1">
            <a:spLocks noChangeArrowheads="1"/>
          </p:cNvSpPr>
          <p:nvPr/>
        </p:nvSpPr>
        <p:spPr bwMode="auto">
          <a:xfrm>
            <a:off x="214672" y="5231165"/>
            <a:ext cx="2952327" cy="941796"/>
          </a:xfrm>
          <a:prstGeom prst="rect">
            <a:avLst/>
          </a:prstGeom>
          <a:noFill/>
          <a:ln w="9525">
            <a:noFill/>
            <a:miter lim="800000"/>
            <a:headEnd/>
            <a:tailEnd/>
          </a:ln>
        </p:spPr>
        <p:txBody>
          <a:bodyPr wrap="square" lIns="0" tIns="0" rIns="0" bIns="0">
            <a:spAutoFit/>
          </a:bodyPr>
          <a:lstStyle/>
          <a:p>
            <a:pPr marL="12700" indent="-12700" algn="ctr">
              <a:lnSpc>
                <a:spcPct val="120000"/>
              </a:lnSpc>
            </a:pPr>
            <a:r>
              <a:rPr lang="ru-RU" sz="1700" b="1" dirty="0">
                <a:cs typeface="Times New Roman" pitchFamily="18" charset="0"/>
              </a:rPr>
              <a:t>Повышение качества </a:t>
            </a:r>
            <a:r>
              <a:rPr lang="ru-RU" sz="1700" b="1" dirty="0" smtClean="0">
                <a:cs typeface="Times New Roman" pitchFamily="18" charset="0"/>
              </a:rPr>
              <a:t>оказываемых муниципальных услуг</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object 6"/>
          <p:cNvSpPr txBox="1">
            <a:spLocks noChangeArrowheads="1"/>
          </p:cNvSpPr>
          <p:nvPr/>
        </p:nvSpPr>
        <p:spPr bwMode="auto">
          <a:xfrm>
            <a:off x="1062039" y="1341438"/>
            <a:ext cx="7397751" cy="738664"/>
          </a:xfrm>
          <a:prstGeom prst="rect">
            <a:avLst/>
          </a:prstGeom>
          <a:noFill/>
          <a:ln w="9525">
            <a:noFill/>
            <a:miter lim="800000"/>
            <a:headEnd/>
            <a:tailEnd/>
          </a:ln>
        </p:spPr>
        <p:txBody>
          <a:bodyPr lIns="0" tIns="0" rIns="0" bIns="0">
            <a:spAutoFit/>
          </a:bodyPr>
          <a:lstStyle/>
          <a:p>
            <a:pPr algn="ctr"/>
            <a:r>
              <a:rPr lang="ru-RU" sz="2400" b="1" dirty="0">
                <a:solidFill>
                  <a:srgbClr val="6600CC"/>
                </a:solidFill>
                <a:latin typeface="Times New Roman" pitchFamily="18" charset="0"/>
                <a:cs typeface="Times New Roman" pitchFamily="18" charset="0"/>
              </a:rPr>
              <a:t>Доходы бюджета – безвозмездные и безвозвратные поступления денежных средств в бюджет</a:t>
            </a:r>
            <a:endParaRPr lang="ru-RU" sz="2400" dirty="0">
              <a:solidFill>
                <a:srgbClr val="6600CC"/>
              </a:solidFill>
              <a:latin typeface="Times New Roman" pitchFamily="18" charset="0"/>
              <a:cs typeface="Times New Roman" pitchFamily="18" charset="0"/>
            </a:endParaRPr>
          </a:p>
        </p:txBody>
      </p:sp>
      <p:sp>
        <p:nvSpPr>
          <p:cNvPr id="8" name="object 8"/>
          <p:cNvSpPr txBox="1"/>
          <p:nvPr/>
        </p:nvSpPr>
        <p:spPr>
          <a:xfrm>
            <a:off x="847725" y="2359025"/>
            <a:ext cx="1960563" cy="276999"/>
          </a:xfrm>
          <a:prstGeom prst="rect">
            <a:avLst/>
          </a:prstGeom>
        </p:spPr>
        <p:txBody>
          <a:bodyPr lIns="0" tIns="0" rIns="0" bIns="0">
            <a:spAutoFit/>
          </a:bodyPr>
          <a:lstStyle/>
          <a:p>
            <a:pPr marL="12700" fontAlgn="auto">
              <a:spcBef>
                <a:spcPts val="0"/>
              </a:spcBef>
              <a:spcAft>
                <a:spcPts val="0"/>
              </a:spcAft>
              <a:defRPr/>
            </a:pPr>
            <a:r>
              <a:rPr b="1" dirty="0">
                <a:latin typeface="Times New Roman"/>
                <a:cs typeface="Times New Roman"/>
              </a:rPr>
              <a:t>Н</a:t>
            </a:r>
            <a:r>
              <a:rPr b="1" spc="10" dirty="0">
                <a:latin typeface="Times New Roman"/>
                <a:cs typeface="Times New Roman"/>
              </a:rPr>
              <a:t>а</a:t>
            </a:r>
            <a:r>
              <a:rPr b="1" dirty="0">
                <a:latin typeface="Times New Roman"/>
                <a:cs typeface="Times New Roman"/>
              </a:rPr>
              <a:t>ло</a:t>
            </a:r>
            <a:r>
              <a:rPr b="1" spc="-55" dirty="0">
                <a:latin typeface="Times New Roman"/>
                <a:cs typeface="Times New Roman"/>
              </a:rPr>
              <a:t>г</a:t>
            </a:r>
            <a:r>
              <a:rPr b="1" spc="-50" dirty="0">
                <a:latin typeface="Times New Roman"/>
                <a:cs typeface="Times New Roman"/>
              </a:rPr>
              <a:t>о</a:t>
            </a:r>
            <a:r>
              <a:rPr b="1" dirty="0">
                <a:latin typeface="Times New Roman"/>
                <a:cs typeface="Times New Roman"/>
              </a:rPr>
              <a:t>вые</a:t>
            </a:r>
            <a:r>
              <a:rPr b="1" spc="5" dirty="0">
                <a:latin typeface="Times New Roman"/>
                <a:cs typeface="Times New Roman"/>
              </a:rPr>
              <a:t> </a:t>
            </a:r>
            <a:r>
              <a:rPr b="1" dirty="0">
                <a:latin typeface="Times New Roman"/>
                <a:cs typeface="Times New Roman"/>
              </a:rPr>
              <a:t>д</a:t>
            </a:r>
            <a:r>
              <a:rPr b="1" spc="-50" dirty="0">
                <a:latin typeface="Times New Roman"/>
                <a:cs typeface="Times New Roman"/>
              </a:rPr>
              <a:t>о</a:t>
            </a:r>
            <a:r>
              <a:rPr b="1" spc="-75" dirty="0">
                <a:latin typeface="Times New Roman"/>
                <a:cs typeface="Times New Roman"/>
              </a:rPr>
              <a:t>х</a:t>
            </a:r>
            <a:r>
              <a:rPr b="1" spc="-50" dirty="0">
                <a:latin typeface="Times New Roman"/>
                <a:cs typeface="Times New Roman"/>
              </a:rPr>
              <a:t>о</a:t>
            </a:r>
            <a:r>
              <a:rPr b="1" dirty="0">
                <a:latin typeface="Times New Roman"/>
                <a:cs typeface="Times New Roman"/>
              </a:rPr>
              <a:t>ды</a:t>
            </a:r>
            <a:endParaRPr dirty="0">
              <a:latin typeface="Times New Roman"/>
              <a:cs typeface="Times New Roman"/>
            </a:endParaRPr>
          </a:p>
        </p:txBody>
      </p:sp>
      <p:sp>
        <p:nvSpPr>
          <p:cNvPr id="72710" name="object 9"/>
          <p:cNvSpPr txBox="1">
            <a:spLocks noChangeArrowheads="1"/>
          </p:cNvSpPr>
          <p:nvPr/>
        </p:nvSpPr>
        <p:spPr bwMode="auto">
          <a:xfrm>
            <a:off x="493713" y="3016250"/>
            <a:ext cx="2668587" cy="2365375"/>
          </a:xfrm>
          <a:prstGeom prst="rect">
            <a:avLst/>
          </a:prstGeom>
          <a:noFill/>
          <a:ln w="9525">
            <a:noFill/>
            <a:miter lim="800000"/>
            <a:headEnd/>
            <a:tailEnd/>
          </a:ln>
        </p:spPr>
        <p:txBody>
          <a:bodyPr lIns="0" tIns="0" rIns="0" bIns="0">
            <a:spAutoFit/>
          </a:bodyPr>
          <a:lstStyle/>
          <a:p>
            <a:pPr marL="12700" algn="just">
              <a:lnSpc>
                <a:spcPct val="86000"/>
              </a:lnSpc>
            </a:pPr>
            <a:r>
              <a:rPr lang="ru-RU" dirty="0">
                <a:latin typeface="Times New Roman" pitchFamily="18" charset="0"/>
                <a:cs typeface="Times New Roman" pitchFamily="18" charset="0"/>
              </a:rPr>
              <a:t>Поступления от уплаты налогов, установленных Налоговым кодексом РФ         </a:t>
            </a:r>
            <a:r>
              <a:rPr lang="ru-RU" dirty="0" smtClean="0">
                <a:latin typeface="Times New Roman" pitchFamily="18" charset="0"/>
                <a:cs typeface="Times New Roman" pitchFamily="18" charset="0"/>
              </a:rPr>
              <a:t>(налог </a:t>
            </a:r>
            <a:r>
              <a:rPr lang="ru-RU" dirty="0">
                <a:latin typeface="Times New Roman" pitchFamily="18" charset="0"/>
                <a:cs typeface="Times New Roman" pitchFamily="18" charset="0"/>
              </a:rPr>
              <a:t>на доходы физических лиц, единый налог на вмененный доход, налог на имущество физических лиц, земельный налог</a:t>
            </a:r>
            <a:r>
              <a:rPr lang="ru-RU" dirty="0" smtClean="0">
                <a:latin typeface="Times New Roman" pitchFamily="18" charset="0"/>
                <a:cs typeface="Times New Roman" pitchFamily="18" charset="0"/>
              </a:rPr>
              <a:t>, акцизы </a:t>
            </a:r>
            <a:r>
              <a:rPr lang="ru-RU" dirty="0">
                <a:latin typeface="Times New Roman" pitchFamily="18" charset="0"/>
                <a:cs typeface="Times New Roman" pitchFamily="18" charset="0"/>
              </a:rPr>
              <a:t>и др.)</a:t>
            </a:r>
          </a:p>
        </p:txBody>
      </p:sp>
      <p:sp>
        <p:nvSpPr>
          <p:cNvPr id="11" name="object 11"/>
          <p:cNvSpPr txBox="1"/>
          <p:nvPr/>
        </p:nvSpPr>
        <p:spPr>
          <a:xfrm>
            <a:off x="3656015" y="2324101"/>
            <a:ext cx="2193925" cy="276999"/>
          </a:xfrm>
          <a:prstGeom prst="rect">
            <a:avLst/>
          </a:prstGeom>
        </p:spPr>
        <p:txBody>
          <a:bodyPr lIns="0" tIns="0" rIns="0" bIns="0">
            <a:spAutoFit/>
          </a:bodyPr>
          <a:lstStyle/>
          <a:p>
            <a:pPr marL="12700" fontAlgn="auto">
              <a:spcBef>
                <a:spcPts val="0"/>
              </a:spcBef>
              <a:spcAft>
                <a:spcPts val="0"/>
              </a:spcAft>
              <a:defRPr/>
            </a:pPr>
            <a:r>
              <a:rPr b="1" dirty="0">
                <a:latin typeface="Times New Roman"/>
                <a:cs typeface="Times New Roman"/>
              </a:rPr>
              <a:t>Н</a:t>
            </a:r>
            <a:r>
              <a:rPr b="1" spc="5" dirty="0">
                <a:latin typeface="Times New Roman"/>
                <a:cs typeface="Times New Roman"/>
              </a:rPr>
              <a:t>е</a:t>
            </a:r>
            <a:r>
              <a:rPr b="1" dirty="0">
                <a:latin typeface="Times New Roman"/>
                <a:cs typeface="Times New Roman"/>
              </a:rPr>
              <a:t>н</a:t>
            </a:r>
            <a:r>
              <a:rPr b="1" spc="5" dirty="0">
                <a:latin typeface="Times New Roman"/>
                <a:cs typeface="Times New Roman"/>
              </a:rPr>
              <a:t>а</a:t>
            </a:r>
            <a:r>
              <a:rPr b="1" dirty="0">
                <a:latin typeface="Times New Roman"/>
                <a:cs typeface="Times New Roman"/>
              </a:rPr>
              <a:t>ло</a:t>
            </a:r>
            <a:r>
              <a:rPr b="1" spc="-55" dirty="0">
                <a:latin typeface="Times New Roman"/>
                <a:cs typeface="Times New Roman"/>
              </a:rPr>
              <a:t>г</a:t>
            </a:r>
            <a:r>
              <a:rPr b="1" spc="-50" dirty="0">
                <a:latin typeface="Times New Roman"/>
                <a:cs typeface="Times New Roman"/>
              </a:rPr>
              <a:t>о</a:t>
            </a:r>
            <a:r>
              <a:rPr b="1" dirty="0">
                <a:latin typeface="Times New Roman"/>
                <a:cs typeface="Times New Roman"/>
              </a:rPr>
              <a:t>вые</a:t>
            </a:r>
            <a:r>
              <a:rPr b="1" spc="5" dirty="0">
                <a:latin typeface="Times New Roman"/>
                <a:cs typeface="Times New Roman"/>
              </a:rPr>
              <a:t> </a:t>
            </a:r>
            <a:r>
              <a:rPr b="1" dirty="0">
                <a:latin typeface="Times New Roman"/>
                <a:cs typeface="Times New Roman"/>
              </a:rPr>
              <a:t>д</a:t>
            </a:r>
            <a:r>
              <a:rPr b="1" spc="-50" dirty="0">
                <a:latin typeface="Times New Roman"/>
                <a:cs typeface="Times New Roman"/>
              </a:rPr>
              <a:t>о</a:t>
            </a:r>
            <a:r>
              <a:rPr b="1" spc="-75" dirty="0">
                <a:latin typeface="Times New Roman"/>
                <a:cs typeface="Times New Roman"/>
              </a:rPr>
              <a:t>х</a:t>
            </a:r>
            <a:r>
              <a:rPr b="1" spc="-50" dirty="0">
                <a:latin typeface="Times New Roman"/>
                <a:cs typeface="Times New Roman"/>
              </a:rPr>
              <a:t>о</a:t>
            </a:r>
            <a:r>
              <a:rPr b="1" dirty="0">
                <a:latin typeface="Times New Roman"/>
                <a:cs typeface="Times New Roman"/>
              </a:rPr>
              <a:t>ды</a:t>
            </a:r>
            <a:endParaRPr dirty="0">
              <a:latin typeface="Times New Roman"/>
              <a:cs typeface="Times New Roman"/>
            </a:endParaRPr>
          </a:p>
        </p:txBody>
      </p:sp>
      <p:sp>
        <p:nvSpPr>
          <p:cNvPr id="72713" name="object 12"/>
          <p:cNvSpPr txBox="1">
            <a:spLocks noChangeArrowheads="1"/>
          </p:cNvSpPr>
          <p:nvPr/>
        </p:nvSpPr>
        <p:spPr bwMode="auto">
          <a:xfrm>
            <a:off x="3438527" y="3019426"/>
            <a:ext cx="2627313" cy="2620269"/>
          </a:xfrm>
          <a:prstGeom prst="rect">
            <a:avLst/>
          </a:prstGeom>
          <a:noFill/>
          <a:ln w="9525">
            <a:noFill/>
            <a:miter lim="800000"/>
            <a:headEnd/>
            <a:tailEnd/>
          </a:ln>
        </p:spPr>
        <p:txBody>
          <a:bodyPr lIns="0" tIns="0" rIns="0" bIns="0">
            <a:spAutoFit/>
          </a:bodyPr>
          <a:lstStyle/>
          <a:p>
            <a:pPr marL="12700" indent="-1588" algn="just">
              <a:lnSpc>
                <a:spcPct val="86000"/>
              </a:lnSpc>
            </a:pPr>
            <a:r>
              <a:rPr lang="ru-RU" dirty="0">
                <a:latin typeface="Times New Roman" pitchFamily="18" charset="0"/>
                <a:cs typeface="Times New Roman" pitchFamily="18" charset="0"/>
              </a:rPr>
              <a:t>Поступления от уплаты пошлин и сборов, установленных законодательством РФ (доходы от использования </a:t>
            </a:r>
            <a:r>
              <a:rPr lang="ru-RU" dirty="0" smtClean="0">
                <a:latin typeface="Times New Roman" pitchFamily="18" charset="0"/>
                <a:cs typeface="Times New Roman" pitchFamily="18" charset="0"/>
              </a:rPr>
              <a:t>муниципального имущества</a:t>
            </a:r>
            <a:r>
              <a:rPr lang="ru-RU" dirty="0">
                <a:latin typeface="Times New Roman" pitchFamily="18" charset="0"/>
                <a:cs typeface="Times New Roman" pitchFamily="18" charset="0"/>
              </a:rPr>
              <a:t>, плата за негативное воздействие на окружающую среду, штрафы за нарушение законодательства и др.)</a:t>
            </a:r>
          </a:p>
        </p:txBody>
      </p:sp>
      <p:sp>
        <p:nvSpPr>
          <p:cNvPr id="72715" name="object 14"/>
          <p:cNvSpPr txBox="1">
            <a:spLocks noChangeArrowheads="1"/>
          </p:cNvSpPr>
          <p:nvPr/>
        </p:nvSpPr>
        <p:spPr bwMode="auto">
          <a:xfrm>
            <a:off x="6367463" y="2184402"/>
            <a:ext cx="2616200" cy="3468898"/>
          </a:xfrm>
          <a:prstGeom prst="rect">
            <a:avLst/>
          </a:prstGeom>
          <a:noFill/>
          <a:ln w="9525">
            <a:noFill/>
            <a:miter lim="800000"/>
            <a:headEnd/>
            <a:tailEnd/>
          </a:ln>
        </p:spPr>
        <p:txBody>
          <a:bodyPr lIns="0" tIns="0" rIns="0" bIns="0">
            <a:spAutoFit/>
          </a:bodyPr>
          <a:lstStyle/>
          <a:p>
            <a:pPr marL="1588" algn="ctr"/>
            <a:r>
              <a:rPr lang="ru-RU" b="1" dirty="0">
                <a:latin typeface="Times New Roman" pitchFamily="18" charset="0"/>
                <a:cs typeface="Times New Roman" pitchFamily="18" charset="0"/>
              </a:rPr>
              <a:t>Безвозмездные</a:t>
            </a:r>
            <a:endParaRPr lang="ru-RU" dirty="0">
              <a:latin typeface="Times New Roman" pitchFamily="18" charset="0"/>
              <a:cs typeface="Times New Roman" pitchFamily="18" charset="0"/>
            </a:endParaRPr>
          </a:p>
          <a:p>
            <a:pPr marL="1588" algn="ctr">
              <a:lnSpc>
                <a:spcPts val="1863"/>
              </a:lnSpc>
            </a:pPr>
            <a:r>
              <a:rPr lang="ru-RU" b="1" dirty="0">
                <a:latin typeface="Times New Roman" pitchFamily="18" charset="0"/>
                <a:cs typeface="Times New Roman" pitchFamily="18" charset="0"/>
              </a:rPr>
              <a:t>поступления</a:t>
            </a:r>
            <a:endParaRPr lang="ru-RU" dirty="0">
              <a:latin typeface="Times New Roman" pitchFamily="18" charset="0"/>
              <a:cs typeface="Times New Roman" pitchFamily="18" charset="0"/>
            </a:endParaRPr>
          </a:p>
          <a:p>
            <a:pPr marL="1588">
              <a:lnSpc>
                <a:spcPts val="700"/>
              </a:lnSpc>
              <a:spcBef>
                <a:spcPts val="25"/>
              </a:spcBef>
            </a:pPr>
            <a:endParaRPr lang="ru-RU" sz="700" dirty="0">
              <a:latin typeface="Calibri" pitchFamily="34" charset="0"/>
            </a:endParaRPr>
          </a:p>
          <a:p>
            <a:pPr marL="1588" algn="just">
              <a:lnSpc>
                <a:spcPct val="86000"/>
              </a:lnSpc>
            </a:pPr>
            <a:r>
              <a:rPr lang="ru-RU" dirty="0">
                <a:latin typeface="Times New Roman" pitchFamily="18" charset="0"/>
                <a:cs typeface="Times New Roman" pitchFamily="18" charset="0"/>
              </a:rPr>
              <a:t>Поступления от других бюджетов бюджетной системы, граждан и организаций (межбюджетные трансферты в виде дотаций, субвенций, субсидий,  поступления от юридических и физических лиц, кроме налоговых и неналоговых доходов)</a:t>
            </a:r>
          </a:p>
        </p:txBody>
      </p:sp>
      <p:sp>
        <p:nvSpPr>
          <p:cNvPr id="72716" name="object 4"/>
          <p:cNvSpPr txBox="1">
            <a:spLocks noChangeArrowheads="1"/>
          </p:cNvSpPr>
          <p:nvPr/>
        </p:nvSpPr>
        <p:spPr bwMode="auto">
          <a:xfrm>
            <a:off x="395536" y="233076"/>
            <a:ext cx="8208963" cy="369332"/>
          </a:xfrm>
          <a:prstGeom prst="rect">
            <a:avLst/>
          </a:prstGeom>
          <a:noFill/>
          <a:ln w="9525">
            <a:noFill/>
            <a:miter lim="800000"/>
            <a:headEnd/>
            <a:tailEnd/>
          </a:ln>
        </p:spPr>
        <p:txBody>
          <a:bodyPr lIns="0" tIns="0" rIns="0" bIns="0">
            <a:spAutoFit/>
          </a:bodyPr>
          <a:lstStyle/>
          <a:p>
            <a:pPr marL="12700" algn="ctr"/>
            <a:r>
              <a:rPr lang="ru-RU" sz="2400" b="1" dirty="0">
                <a:solidFill>
                  <a:schemeClr val="bg1"/>
                </a:solidFill>
                <a:latin typeface="Arial" pitchFamily="34" charset="0"/>
                <a:cs typeface="Arial" pitchFamily="34" charset="0"/>
              </a:rPr>
              <a:t>Из чего складываются доходы бюджета</a:t>
            </a:r>
          </a:p>
        </p:txBody>
      </p:sp>
    </p:spTree>
    <p:extLst>
      <p:ext uri="{BB962C8B-B14F-4D97-AF65-F5344CB8AC3E}">
        <p14:creationId xmlns:p14="http://schemas.microsoft.com/office/powerpoint/2010/main" val="27291856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p:cNvSpPr/>
          <p:nvPr/>
        </p:nvSpPr>
        <p:spPr>
          <a:xfrm>
            <a:off x="384065" y="2344618"/>
            <a:ext cx="5040560" cy="3012364"/>
          </a:xfrm>
          <a:prstGeom prst="rect">
            <a:avLst/>
          </a:prstGeom>
          <a:blipFill>
            <a:blip r:embed="rId2" cstate="print"/>
            <a:stretch>
              <a:fillRect/>
            </a:stretch>
          </a:blipFill>
        </p:spPr>
        <p:txBody>
          <a:bodyPr wrap="square" lIns="0" tIns="0" rIns="0" bIns="0" rtlCol="0">
            <a:spAutoFit/>
          </a:bodyPr>
          <a:lstStyle/>
          <a:p>
            <a:endParaRPr dirty="0"/>
          </a:p>
        </p:txBody>
      </p:sp>
      <p:sp>
        <p:nvSpPr>
          <p:cNvPr id="3" name="object 15"/>
          <p:cNvSpPr>
            <a:spLocks noChangeArrowheads="1"/>
          </p:cNvSpPr>
          <p:nvPr/>
        </p:nvSpPr>
        <p:spPr bwMode="auto">
          <a:xfrm>
            <a:off x="350394" y="5157192"/>
            <a:ext cx="3013075" cy="2215991"/>
          </a:xfrm>
          <a:prstGeom prst="rect">
            <a:avLst/>
          </a:prstGeom>
          <a:noFill/>
          <a:ln w="9525">
            <a:noFill/>
            <a:miter lim="800000"/>
            <a:headEnd/>
            <a:tailEnd/>
          </a:ln>
        </p:spPr>
        <p:txBody>
          <a:bodyPr wrap="square" lIns="0" tIns="0" rIns="0" bIns="0">
            <a:spAutoFit/>
          </a:bodyPr>
          <a:lstStyle/>
          <a:p>
            <a:pPr algn="just"/>
            <a:endParaRPr lang="ru-RU" sz="1600" b="1" dirty="0" smtClean="0">
              <a:latin typeface="Calibri" pitchFamily="34" charset="0"/>
            </a:endParaRPr>
          </a:p>
          <a:p>
            <a:pPr algn="just"/>
            <a:endParaRPr lang="ru-RU" sz="1600" b="1" dirty="0" smtClean="0">
              <a:latin typeface="Calibri" pitchFamily="34" charset="0"/>
            </a:endParaRPr>
          </a:p>
          <a:p>
            <a:pPr algn="just"/>
            <a:r>
              <a:rPr lang="ru-RU" sz="1600" b="1" dirty="0" smtClean="0">
                <a:latin typeface="Calibri" pitchFamily="34" charset="0"/>
              </a:rPr>
              <a:t>Госпошлина</a:t>
            </a:r>
            <a:r>
              <a:rPr lang="en-US" sz="1600" b="1" dirty="0" smtClean="0">
                <a:latin typeface="Calibri" pitchFamily="34" charset="0"/>
              </a:rPr>
              <a:t> </a:t>
            </a:r>
            <a:r>
              <a:rPr lang="ru-RU" sz="1600" b="1" dirty="0" smtClean="0">
                <a:latin typeface="Calibri" pitchFamily="34" charset="0"/>
              </a:rPr>
              <a:t>гл. 25.3 Налогового кодекса РФ</a:t>
            </a:r>
          </a:p>
          <a:p>
            <a:pPr algn="just"/>
            <a:endParaRPr lang="ru-RU" sz="1600" b="1" dirty="0" smtClean="0">
              <a:latin typeface="Calibri" pitchFamily="34" charset="0"/>
            </a:endParaRPr>
          </a:p>
          <a:p>
            <a:pPr algn="just"/>
            <a:endParaRPr lang="ru-RU" sz="1600" b="1" dirty="0" smtClean="0">
              <a:latin typeface="Calibri" pitchFamily="34" charset="0"/>
            </a:endParaRPr>
          </a:p>
          <a:p>
            <a:pPr algn="just"/>
            <a:endParaRPr lang="ru-RU" sz="1600" b="1" dirty="0" smtClean="0">
              <a:latin typeface="Calibri" pitchFamily="34" charset="0"/>
            </a:endParaRPr>
          </a:p>
          <a:p>
            <a:pPr algn="just"/>
            <a:endParaRPr lang="ru-RU" sz="1600" b="1" dirty="0" smtClean="0">
              <a:latin typeface="Calibri" pitchFamily="34" charset="0"/>
            </a:endParaRPr>
          </a:p>
          <a:p>
            <a:pPr algn="just"/>
            <a:endParaRPr lang="ru-RU" sz="1600" dirty="0">
              <a:latin typeface="Calibri" pitchFamily="34" charset="0"/>
            </a:endParaRPr>
          </a:p>
        </p:txBody>
      </p:sp>
      <p:sp>
        <p:nvSpPr>
          <p:cNvPr id="4" name="object 11"/>
          <p:cNvSpPr>
            <a:spLocks noChangeArrowheads="1"/>
          </p:cNvSpPr>
          <p:nvPr/>
        </p:nvSpPr>
        <p:spPr bwMode="auto">
          <a:xfrm>
            <a:off x="350394" y="1196755"/>
            <a:ext cx="4437630" cy="1477328"/>
          </a:xfrm>
          <a:prstGeom prst="rect">
            <a:avLst/>
          </a:prstGeom>
          <a:noFill/>
          <a:ln w="9525">
            <a:noFill/>
            <a:miter lim="800000"/>
            <a:headEnd/>
            <a:tailEnd/>
          </a:ln>
        </p:spPr>
        <p:txBody>
          <a:bodyPr wrap="square" lIns="0" tIns="0" rIns="0" bIns="0">
            <a:spAutoFit/>
          </a:bodyPr>
          <a:lstStyle/>
          <a:p>
            <a:pPr marL="12700" algn="just"/>
            <a:endParaRPr lang="ru-RU" sz="1600" b="1" dirty="0" smtClean="0">
              <a:latin typeface="Calibri" pitchFamily="34" charset="0"/>
            </a:endParaRPr>
          </a:p>
          <a:p>
            <a:pPr marL="12700" algn="just"/>
            <a:r>
              <a:rPr lang="ru-RU" sz="1600" b="1" dirty="0" smtClean="0">
                <a:latin typeface="Calibri" pitchFamily="34" charset="0"/>
              </a:rPr>
              <a:t>Налог на доходы физических лиц</a:t>
            </a:r>
            <a:r>
              <a:rPr lang="en-US" sz="1600" b="1" dirty="0" smtClean="0">
                <a:latin typeface="Calibri" pitchFamily="34" charset="0"/>
              </a:rPr>
              <a:t> </a:t>
            </a:r>
            <a:r>
              <a:rPr lang="ru-RU" sz="1600" b="1" dirty="0" smtClean="0">
                <a:latin typeface="Calibri" pitchFamily="34" charset="0"/>
              </a:rPr>
              <a:t>гл.23 Налогового кодекса РФ, ставка налога 13%,</a:t>
            </a:r>
            <a:r>
              <a:rPr lang="en-US" sz="1600" b="1" dirty="0" smtClean="0">
                <a:latin typeface="Calibri" pitchFamily="34" charset="0"/>
              </a:rPr>
              <a:t> </a:t>
            </a:r>
            <a:r>
              <a:rPr lang="ru-RU" sz="1600" b="1" dirty="0" smtClean="0">
                <a:latin typeface="Calibri" pitchFamily="34" charset="0"/>
              </a:rPr>
              <a:t>в отдельных случаях 9%, 30%</a:t>
            </a:r>
            <a:r>
              <a:rPr lang="en-US" sz="1600" b="1" dirty="0" smtClean="0">
                <a:latin typeface="Calibri" pitchFamily="34" charset="0"/>
              </a:rPr>
              <a:t> </a:t>
            </a:r>
            <a:r>
              <a:rPr lang="ru-RU" sz="1600" b="1" dirty="0" smtClean="0">
                <a:latin typeface="Calibri" pitchFamily="34" charset="0"/>
              </a:rPr>
              <a:t>и 35%</a:t>
            </a:r>
          </a:p>
          <a:p>
            <a:pPr marL="12700" algn="just"/>
            <a:endParaRPr lang="ru-RU" sz="1600" b="1" dirty="0" smtClean="0">
              <a:latin typeface="Calibri" pitchFamily="34" charset="0"/>
            </a:endParaRPr>
          </a:p>
          <a:p>
            <a:pPr marL="12700" algn="just"/>
            <a:endParaRPr lang="ru-RU" sz="1600" b="1" dirty="0">
              <a:latin typeface="Calibri" pitchFamily="34" charset="0"/>
            </a:endParaRPr>
          </a:p>
        </p:txBody>
      </p:sp>
      <p:sp>
        <p:nvSpPr>
          <p:cNvPr id="5" name="object 13"/>
          <p:cNvSpPr>
            <a:spLocks noChangeArrowheads="1"/>
          </p:cNvSpPr>
          <p:nvPr/>
        </p:nvSpPr>
        <p:spPr bwMode="auto">
          <a:xfrm>
            <a:off x="5004048" y="980728"/>
            <a:ext cx="3851920" cy="2462213"/>
          </a:xfrm>
          <a:prstGeom prst="rect">
            <a:avLst/>
          </a:prstGeom>
          <a:noFill/>
          <a:ln w="9525">
            <a:noFill/>
            <a:miter lim="800000"/>
            <a:headEnd/>
            <a:tailEnd/>
          </a:ln>
        </p:spPr>
        <p:txBody>
          <a:bodyPr wrap="square" lIns="0" tIns="0" rIns="0" bIns="0">
            <a:spAutoFit/>
          </a:bodyPr>
          <a:lstStyle/>
          <a:p>
            <a:pPr marL="519113" algn="just"/>
            <a:endParaRPr lang="ru-RU" sz="1600" b="1" dirty="0" smtClean="0">
              <a:latin typeface="Calibri" pitchFamily="34" charset="0"/>
            </a:endParaRPr>
          </a:p>
          <a:p>
            <a:pPr marL="519113" algn="just"/>
            <a:r>
              <a:rPr lang="ru-RU" sz="1600" b="1" dirty="0" smtClean="0">
                <a:latin typeface="Calibri" pitchFamily="34" charset="0"/>
              </a:rPr>
              <a:t>Налог на имущество физических лиц</a:t>
            </a:r>
            <a:endParaRPr lang="ru-RU" sz="1600" dirty="0" smtClean="0">
              <a:latin typeface="Calibri" pitchFamily="34" charset="0"/>
            </a:endParaRPr>
          </a:p>
          <a:p>
            <a:pPr marL="519113" algn="just"/>
            <a:r>
              <a:rPr lang="ru-RU" sz="1600" b="1" dirty="0" smtClean="0">
                <a:latin typeface="Calibri" pitchFamily="34" charset="0"/>
              </a:rPr>
              <a:t>-Жилые дома, жилые помещения, гаражи, хозяйственные строения, площадь каждого из которых не превышает 50 кв.м – от 0,2% до 0,3%;</a:t>
            </a:r>
          </a:p>
          <a:p>
            <a:pPr marL="519113" algn="just">
              <a:buFontTx/>
              <a:buChar char="-"/>
            </a:pPr>
            <a:r>
              <a:rPr lang="ru-RU" sz="1600" b="1" dirty="0" smtClean="0">
                <a:latin typeface="Calibri" pitchFamily="34" charset="0"/>
              </a:rPr>
              <a:t>объекты, кадастровая стоимость которых превышает 300 миллионов рублей – 2%;</a:t>
            </a:r>
          </a:p>
          <a:p>
            <a:pPr marL="519113" algn="just"/>
            <a:r>
              <a:rPr lang="ru-RU" sz="1600" b="1" dirty="0" smtClean="0">
                <a:latin typeface="Calibri" pitchFamily="34" charset="0"/>
              </a:rPr>
              <a:t>- прочие – 0,5%.</a:t>
            </a:r>
            <a:endParaRPr lang="ru-RU" sz="1600" dirty="0">
              <a:latin typeface="Calibri" pitchFamily="34" charset="0"/>
            </a:endParaRPr>
          </a:p>
        </p:txBody>
      </p:sp>
      <p:sp>
        <p:nvSpPr>
          <p:cNvPr id="6" name="object 13"/>
          <p:cNvSpPr>
            <a:spLocks noChangeArrowheads="1"/>
          </p:cNvSpPr>
          <p:nvPr/>
        </p:nvSpPr>
        <p:spPr bwMode="auto">
          <a:xfrm>
            <a:off x="5546110" y="3933056"/>
            <a:ext cx="3319147" cy="2215991"/>
          </a:xfrm>
          <a:prstGeom prst="rect">
            <a:avLst/>
          </a:prstGeom>
          <a:noFill/>
          <a:ln w="9525">
            <a:noFill/>
            <a:miter lim="800000"/>
            <a:headEnd/>
            <a:tailEnd/>
          </a:ln>
        </p:spPr>
        <p:txBody>
          <a:bodyPr wrap="square" lIns="0" tIns="0" rIns="0" bIns="0">
            <a:spAutoFit/>
          </a:bodyPr>
          <a:lstStyle/>
          <a:p>
            <a:pPr marL="93663" algn="just"/>
            <a:r>
              <a:rPr lang="ru-RU" sz="1600" b="1" dirty="0" smtClean="0">
                <a:latin typeface="Calibri" pitchFamily="34" charset="0"/>
              </a:rPr>
              <a:t>Земельный  налог Ставка налога от кадастровой стоимости земельных участков: 0,3% по</a:t>
            </a:r>
            <a:r>
              <a:rPr lang="en-US" sz="1600" b="1" dirty="0" smtClean="0">
                <a:latin typeface="Calibri" pitchFamily="34" charset="0"/>
              </a:rPr>
              <a:t> </a:t>
            </a:r>
            <a:r>
              <a:rPr lang="ru-RU" sz="1600" b="1" dirty="0" smtClean="0">
                <a:latin typeface="Calibri" pitchFamily="34" charset="0"/>
              </a:rPr>
              <a:t>участкам, занятым</a:t>
            </a:r>
            <a:r>
              <a:rPr lang="en-US" sz="1600" b="1" dirty="0" smtClean="0">
                <a:latin typeface="Calibri" pitchFamily="34" charset="0"/>
              </a:rPr>
              <a:t> </a:t>
            </a:r>
            <a:r>
              <a:rPr lang="ru-RU" sz="1600" b="1" dirty="0" smtClean="0">
                <a:latin typeface="Calibri" pitchFamily="34" charset="0"/>
              </a:rPr>
              <a:t>жилищным фондом, с/х назначения,  для личного подсобного хозяйства, дачного хозяйства; 1,5% - в отношении других участков</a:t>
            </a:r>
          </a:p>
          <a:p>
            <a:pPr marL="93663" indent="446088" algn="just"/>
            <a:endParaRPr lang="ru-RU" sz="1600" b="1" dirty="0">
              <a:latin typeface="Calibri" pitchFamily="34" charset="0"/>
            </a:endParaRPr>
          </a:p>
        </p:txBody>
      </p:sp>
      <p:sp>
        <p:nvSpPr>
          <p:cNvPr id="7" name="Прямоугольник 6"/>
          <p:cNvSpPr/>
          <p:nvPr/>
        </p:nvSpPr>
        <p:spPr>
          <a:xfrm>
            <a:off x="571471" y="536"/>
            <a:ext cx="7500991" cy="830997"/>
          </a:xfrm>
          <a:prstGeom prst="rect">
            <a:avLst/>
          </a:prstGeom>
        </p:spPr>
        <p:txBody>
          <a:bodyPr wrap="square">
            <a:spAutoFit/>
          </a:bodyPr>
          <a:lstStyle/>
          <a:p>
            <a:pPr algn="ctr"/>
            <a:r>
              <a:rPr lang="ru-RU" sz="2400" b="1" dirty="0" smtClean="0">
                <a:solidFill>
                  <a:schemeClr val="bg1"/>
                </a:solidFill>
              </a:rPr>
              <a:t>Какие налоги уплачивают жители Тонкинского муниципального района</a:t>
            </a:r>
            <a:endParaRPr lang="ru-RU" sz="2400" b="1" dirty="0">
              <a:solidFill>
                <a:schemeClr val="bg1"/>
              </a:solidFill>
            </a:endParaRPr>
          </a:p>
        </p:txBody>
      </p:sp>
    </p:spTree>
    <p:extLst>
      <p:ext uri="{BB962C8B-B14F-4D97-AF65-F5344CB8AC3E}">
        <p14:creationId xmlns:p14="http://schemas.microsoft.com/office/powerpoint/2010/main" val="38902105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67718" y="2809996"/>
            <a:ext cx="795223" cy="418830"/>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1619677" y="2924527"/>
            <a:ext cx="2232245" cy="261132"/>
          </a:xfrm>
          <a:prstGeom prst="rect">
            <a:avLst/>
          </a:prstGeom>
        </p:spPr>
        <p:txBody>
          <a:bodyPr vert="horz" wrap="square" lIns="0" tIns="0" rIns="0" bIns="0" rtlCol="0">
            <a:noAutofit/>
          </a:bodyPr>
          <a:lstStyle/>
          <a:p>
            <a:pPr marL="10257" marR="10257"/>
            <a:r>
              <a:rPr sz="1200" dirty="0" smtClean="0">
                <a:solidFill>
                  <a:srgbClr val="224F77"/>
                </a:solidFill>
                <a:latin typeface="Arial"/>
                <a:cs typeface="Arial"/>
              </a:rPr>
              <a:t>О</a:t>
            </a:r>
            <a:r>
              <a:rPr sz="1200" spc="4" dirty="0" smtClean="0">
                <a:solidFill>
                  <a:srgbClr val="224F77"/>
                </a:solidFill>
                <a:latin typeface="Arial"/>
                <a:cs typeface="Arial"/>
              </a:rPr>
              <a:t>Б</a:t>
            </a:r>
            <a:r>
              <a:rPr sz="1200" dirty="0" smtClean="0">
                <a:solidFill>
                  <a:srgbClr val="224F77"/>
                </a:solidFill>
                <a:latin typeface="Arial"/>
                <a:cs typeface="Arial"/>
              </a:rPr>
              <a:t>ЩЕ</a:t>
            </a:r>
            <a:r>
              <a:rPr sz="1200" spc="-61" dirty="0" smtClean="0">
                <a:solidFill>
                  <a:srgbClr val="224F77"/>
                </a:solidFill>
                <a:latin typeface="Arial"/>
                <a:cs typeface="Arial"/>
              </a:rPr>
              <a:t>Г</a:t>
            </a:r>
            <a:r>
              <a:rPr sz="1200" dirty="0" smtClean="0">
                <a:solidFill>
                  <a:srgbClr val="224F77"/>
                </a:solidFill>
                <a:latin typeface="Arial"/>
                <a:cs typeface="Arial"/>
              </a:rPr>
              <a:t>О</a:t>
            </a:r>
            <a:r>
              <a:rPr sz="1200" spc="-32" dirty="0" smtClean="0">
                <a:solidFill>
                  <a:srgbClr val="224F77"/>
                </a:solidFill>
                <a:latin typeface="Arial"/>
                <a:cs typeface="Arial"/>
              </a:rPr>
              <a:t>С</a:t>
            </a:r>
            <a:r>
              <a:rPr sz="1200" spc="-36" dirty="0" smtClean="0">
                <a:solidFill>
                  <a:srgbClr val="224F77"/>
                </a:solidFill>
                <a:latin typeface="Arial"/>
                <a:cs typeface="Arial"/>
              </a:rPr>
              <a:t>У</a:t>
            </a:r>
            <a:r>
              <a:rPr sz="1200" dirty="0" smtClean="0">
                <a:solidFill>
                  <a:srgbClr val="224F77"/>
                </a:solidFill>
                <a:latin typeface="Arial"/>
                <a:cs typeface="Arial"/>
              </a:rPr>
              <a:t>ДА</a:t>
            </a:r>
            <a:r>
              <a:rPr sz="1200" spc="-8" dirty="0" smtClean="0">
                <a:solidFill>
                  <a:srgbClr val="224F77"/>
                </a:solidFill>
                <a:latin typeface="Arial"/>
                <a:cs typeface="Arial"/>
              </a:rPr>
              <a:t>Р</a:t>
            </a:r>
            <a:r>
              <a:rPr sz="1200" spc="-32" dirty="0" smtClean="0">
                <a:solidFill>
                  <a:srgbClr val="224F77"/>
                </a:solidFill>
                <a:latin typeface="Arial"/>
                <a:cs typeface="Arial"/>
              </a:rPr>
              <a:t>С</a:t>
            </a:r>
            <a:r>
              <a:rPr sz="1200" dirty="0" smtClean="0">
                <a:solidFill>
                  <a:srgbClr val="224F77"/>
                </a:solidFill>
                <a:latin typeface="Arial"/>
                <a:cs typeface="Arial"/>
              </a:rPr>
              <a:t>ТВЕН</a:t>
            </a:r>
            <a:r>
              <a:rPr sz="1200" spc="-16" dirty="0" smtClean="0">
                <a:solidFill>
                  <a:srgbClr val="224F77"/>
                </a:solidFill>
                <a:latin typeface="Arial"/>
                <a:cs typeface="Arial"/>
              </a:rPr>
              <a:t>Н</a:t>
            </a:r>
            <a:r>
              <a:rPr sz="1200" dirty="0" smtClean="0">
                <a:solidFill>
                  <a:srgbClr val="224F77"/>
                </a:solidFill>
                <a:latin typeface="Arial"/>
                <a:cs typeface="Arial"/>
              </a:rPr>
              <a:t>ЫЕ </a:t>
            </a:r>
            <a:r>
              <a:rPr sz="1200" spc="-28" dirty="0" smtClean="0">
                <a:solidFill>
                  <a:srgbClr val="224F77"/>
                </a:solidFill>
                <a:latin typeface="Arial"/>
                <a:cs typeface="Arial"/>
              </a:rPr>
              <a:t>В</a:t>
            </a:r>
            <a:r>
              <a:rPr sz="1200" dirty="0" smtClean="0">
                <a:solidFill>
                  <a:srgbClr val="224F77"/>
                </a:solidFill>
                <a:latin typeface="Arial"/>
                <a:cs typeface="Arial"/>
              </a:rPr>
              <a:t>ОП</a:t>
            </a:r>
            <a:r>
              <a:rPr sz="1200" spc="-20" dirty="0" smtClean="0">
                <a:solidFill>
                  <a:srgbClr val="224F77"/>
                </a:solidFill>
                <a:latin typeface="Arial"/>
                <a:cs typeface="Arial"/>
              </a:rPr>
              <a:t>Р</a:t>
            </a:r>
            <a:r>
              <a:rPr sz="1200" dirty="0" smtClean="0">
                <a:solidFill>
                  <a:srgbClr val="224F77"/>
                </a:solidFill>
                <a:latin typeface="Arial"/>
                <a:cs typeface="Arial"/>
              </a:rPr>
              <a:t>ОСЫ</a:t>
            </a:r>
            <a:endParaRPr sz="1200" dirty="0">
              <a:latin typeface="Arial"/>
              <a:cs typeface="Arial"/>
            </a:endParaRPr>
          </a:p>
        </p:txBody>
      </p:sp>
      <p:sp>
        <p:nvSpPr>
          <p:cNvPr id="4" name="object 4"/>
          <p:cNvSpPr txBox="1"/>
          <p:nvPr/>
        </p:nvSpPr>
        <p:spPr>
          <a:xfrm>
            <a:off x="1651285" y="3321323"/>
            <a:ext cx="1958340" cy="134522"/>
          </a:xfrm>
          <a:prstGeom prst="rect">
            <a:avLst/>
          </a:prstGeom>
        </p:spPr>
        <p:txBody>
          <a:bodyPr vert="horz" wrap="square" lIns="0" tIns="0" rIns="0" bIns="0" rtlCol="0">
            <a:noAutofit/>
          </a:bodyPr>
          <a:lstStyle/>
          <a:p>
            <a:pPr marL="10257"/>
            <a:r>
              <a:rPr sz="1200" dirty="0" smtClean="0">
                <a:solidFill>
                  <a:srgbClr val="224F77"/>
                </a:solidFill>
                <a:latin typeface="Arial"/>
                <a:cs typeface="Arial"/>
              </a:rPr>
              <a:t>НАЦИОН</a:t>
            </a:r>
            <a:r>
              <a:rPr sz="1200" spc="16" dirty="0" smtClean="0">
                <a:solidFill>
                  <a:srgbClr val="224F77"/>
                </a:solidFill>
                <a:latin typeface="Arial"/>
                <a:cs typeface="Arial"/>
              </a:rPr>
              <a:t>А</a:t>
            </a:r>
            <a:r>
              <a:rPr sz="1200" dirty="0" smtClean="0">
                <a:solidFill>
                  <a:srgbClr val="224F77"/>
                </a:solidFill>
                <a:latin typeface="Arial"/>
                <a:cs typeface="Arial"/>
              </a:rPr>
              <a:t>ЛЬНАЯ</a:t>
            </a:r>
            <a:r>
              <a:rPr sz="1200" spc="-20" dirty="0" smtClean="0">
                <a:solidFill>
                  <a:srgbClr val="224F77"/>
                </a:solidFill>
                <a:latin typeface="Arial"/>
                <a:cs typeface="Arial"/>
              </a:rPr>
              <a:t> </a:t>
            </a:r>
            <a:r>
              <a:rPr sz="1200" dirty="0" smtClean="0">
                <a:solidFill>
                  <a:srgbClr val="224F77"/>
                </a:solidFill>
                <a:latin typeface="Arial"/>
                <a:cs typeface="Arial"/>
              </a:rPr>
              <a:t>О</a:t>
            </a:r>
            <a:r>
              <a:rPr sz="1200" spc="-4" dirty="0" smtClean="0">
                <a:solidFill>
                  <a:srgbClr val="224F77"/>
                </a:solidFill>
                <a:latin typeface="Arial"/>
                <a:cs typeface="Arial"/>
              </a:rPr>
              <a:t>Б</a:t>
            </a:r>
            <a:r>
              <a:rPr sz="1200" dirty="0" smtClean="0">
                <a:solidFill>
                  <a:srgbClr val="224F77"/>
                </a:solidFill>
                <a:latin typeface="Arial"/>
                <a:cs typeface="Arial"/>
              </a:rPr>
              <a:t>О</a:t>
            </a:r>
            <a:r>
              <a:rPr sz="1200" spc="-16" dirty="0" smtClean="0">
                <a:solidFill>
                  <a:srgbClr val="224F77"/>
                </a:solidFill>
                <a:latin typeface="Arial"/>
                <a:cs typeface="Arial"/>
              </a:rPr>
              <a:t>Р</a:t>
            </a:r>
            <a:r>
              <a:rPr sz="1200" dirty="0" smtClean="0">
                <a:solidFill>
                  <a:srgbClr val="224F77"/>
                </a:solidFill>
                <a:latin typeface="Arial"/>
                <a:cs typeface="Arial"/>
              </a:rPr>
              <a:t>ОНА</a:t>
            </a:r>
            <a:endParaRPr sz="1200" dirty="0">
              <a:latin typeface="Arial"/>
              <a:cs typeface="Arial"/>
            </a:endParaRPr>
          </a:p>
        </p:txBody>
      </p:sp>
      <p:sp>
        <p:nvSpPr>
          <p:cNvPr id="5" name="object 5"/>
          <p:cNvSpPr txBox="1"/>
          <p:nvPr/>
        </p:nvSpPr>
        <p:spPr>
          <a:xfrm>
            <a:off x="1651284" y="3823363"/>
            <a:ext cx="2632686" cy="836148"/>
          </a:xfrm>
          <a:prstGeom prst="rect">
            <a:avLst/>
          </a:prstGeom>
        </p:spPr>
        <p:txBody>
          <a:bodyPr vert="horz" wrap="square" lIns="0" tIns="0" rIns="0" bIns="0" rtlCol="0">
            <a:noAutofit/>
          </a:bodyPr>
          <a:lstStyle/>
          <a:p>
            <a:pPr marL="10257" marR="10257"/>
            <a:r>
              <a:rPr sz="1200" dirty="0" smtClean="0">
                <a:solidFill>
                  <a:srgbClr val="224F77"/>
                </a:solidFill>
                <a:latin typeface="Arial"/>
                <a:cs typeface="Arial"/>
              </a:rPr>
              <a:t>НАЦИОН</a:t>
            </a:r>
            <a:r>
              <a:rPr sz="1200" spc="16" dirty="0" smtClean="0">
                <a:solidFill>
                  <a:srgbClr val="224F77"/>
                </a:solidFill>
                <a:latin typeface="Arial"/>
                <a:cs typeface="Arial"/>
              </a:rPr>
              <a:t>А</a:t>
            </a:r>
            <a:r>
              <a:rPr sz="1200" dirty="0" smtClean="0">
                <a:solidFill>
                  <a:srgbClr val="224F77"/>
                </a:solidFill>
                <a:latin typeface="Arial"/>
                <a:cs typeface="Arial"/>
              </a:rPr>
              <a:t>ЛЬНАЯ Б</a:t>
            </a:r>
            <a:r>
              <a:rPr sz="1200" spc="-20" dirty="0" smtClean="0">
                <a:solidFill>
                  <a:srgbClr val="224F77"/>
                </a:solidFill>
                <a:latin typeface="Arial"/>
                <a:cs typeface="Arial"/>
              </a:rPr>
              <a:t>Е</a:t>
            </a:r>
            <a:r>
              <a:rPr sz="1200" spc="-16" dirty="0" smtClean="0">
                <a:solidFill>
                  <a:srgbClr val="224F77"/>
                </a:solidFill>
                <a:latin typeface="Arial"/>
                <a:cs typeface="Arial"/>
              </a:rPr>
              <a:t>З</a:t>
            </a:r>
            <a:r>
              <a:rPr sz="1200" dirty="0" smtClean="0">
                <a:solidFill>
                  <a:srgbClr val="224F77"/>
                </a:solidFill>
                <a:latin typeface="Arial"/>
                <a:cs typeface="Arial"/>
              </a:rPr>
              <a:t>ОП</a:t>
            </a:r>
            <a:r>
              <a:rPr sz="1200" spc="-20" dirty="0" smtClean="0">
                <a:solidFill>
                  <a:srgbClr val="224F77"/>
                </a:solidFill>
                <a:latin typeface="Arial"/>
                <a:cs typeface="Arial"/>
              </a:rPr>
              <a:t>А</a:t>
            </a:r>
            <a:r>
              <a:rPr sz="1200" dirty="0" smtClean="0">
                <a:solidFill>
                  <a:srgbClr val="224F77"/>
                </a:solidFill>
                <a:latin typeface="Arial"/>
                <a:cs typeface="Arial"/>
              </a:rPr>
              <a:t>С</a:t>
            </a:r>
            <a:r>
              <a:rPr sz="1200" spc="-4" dirty="0" smtClean="0">
                <a:solidFill>
                  <a:srgbClr val="224F77"/>
                </a:solidFill>
                <a:latin typeface="Arial"/>
                <a:cs typeface="Arial"/>
              </a:rPr>
              <a:t>Н</a:t>
            </a:r>
            <a:r>
              <a:rPr sz="1200" dirty="0" smtClean="0">
                <a:solidFill>
                  <a:srgbClr val="224F77"/>
                </a:solidFill>
                <a:latin typeface="Arial"/>
                <a:cs typeface="Arial"/>
              </a:rPr>
              <a:t>О</a:t>
            </a:r>
            <a:r>
              <a:rPr sz="1200" spc="-32" dirty="0" smtClean="0">
                <a:solidFill>
                  <a:srgbClr val="224F77"/>
                </a:solidFill>
                <a:latin typeface="Arial"/>
                <a:cs typeface="Arial"/>
              </a:rPr>
              <a:t>С</a:t>
            </a:r>
            <a:r>
              <a:rPr sz="1200" spc="4" dirty="0" smtClean="0">
                <a:solidFill>
                  <a:srgbClr val="224F77"/>
                </a:solidFill>
                <a:latin typeface="Arial"/>
                <a:cs typeface="Arial"/>
              </a:rPr>
              <a:t>Т</a:t>
            </a:r>
            <a:r>
              <a:rPr sz="1200" dirty="0" smtClean="0">
                <a:solidFill>
                  <a:srgbClr val="224F77"/>
                </a:solidFill>
                <a:latin typeface="Arial"/>
                <a:cs typeface="Arial"/>
              </a:rPr>
              <a:t>Ь</a:t>
            </a:r>
            <a:r>
              <a:rPr sz="1200" spc="-24" dirty="0" smtClean="0">
                <a:solidFill>
                  <a:srgbClr val="224F77"/>
                </a:solidFill>
                <a:latin typeface="Arial"/>
                <a:cs typeface="Arial"/>
              </a:rPr>
              <a:t> </a:t>
            </a:r>
            <a:r>
              <a:rPr sz="1200" dirty="0" smtClean="0">
                <a:solidFill>
                  <a:srgbClr val="224F77"/>
                </a:solidFill>
                <a:latin typeface="Arial"/>
                <a:cs typeface="Arial"/>
              </a:rPr>
              <a:t>И П</a:t>
            </a:r>
            <a:r>
              <a:rPr sz="1200" spc="-65" dirty="0" smtClean="0">
                <a:solidFill>
                  <a:srgbClr val="224F77"/>
                </a:solidFill>
                <a:latin typeface="Arial"/>
                <a:cs typeface="Arial"/>
              </a:rPr>
              <a:t>Р</a:t>
            </a:r>
            <a:r>
              <a:rPr sz="1200" dirty="0" smtClean="0">
                <a:solidFill>
                  <a:srgbClr val="224F77"/>
                </a:solidFill>
                <a:latin typeface="Arial"/>
                <a:cs typeface="Arial"/>
              </a:rPr>
              <a:t>А</a:t>
            </a:r>
            <a:r>
              <a:rPr sz="1200" spc="-28" dirty="0" smtClean="0">
                <a:solidFill>
                  <a:srgbClr val="224F77"/>
                </a:solidFill>
                <a:latin typeface="Arial"/>
                <a:cs typeface="Arial"/>
              </a:rPr>
              <a:t>В</a:t>
            </a:r>
            <a:r>
              <a:rPr sz="1200" dirty="0" smtClean="0">
                <a:solidFill>
                  <a:srgbClr val="224F77"/>
                </a:solidFill>
                <a:latin typeface="Arial"/>
                <a:cs typeface="Arial"/>
              </a:rPr>
              <a:t>О</a:t>
            </a:r>
            <a:r>
              <a:rPr sz="1200" spc="-36" dirty="0" smtClean="0">
                <a:solidFill>
                  <a:srgbClr val="224F77"/>
                </a:solidFill>
                <a:latin typeface="Arial"/>
                <a:cs typeface="Arial"/>
              </a:rPr>
              <a:t>О</a:t>
            </a:r>
            <a:r>
              <a:rPr sz="1200" spc="-8" dirty="0" smtClean="0">
                <a:solidFill>
                  <a:srgbClr val="224F77"/>
                </a:solidFill>
                <a:latin typeface="Arial"/>
                <a:cs typeface="Arial"/>
              </a:rPr>
              <a:t>Х</a:t>
            </a:r>
            <a:r>
              <a:rPr sz="1200" spc="-69" dirty="0" smtClean="0">
                <a:solidFill>
                  <a:srgbClr val="224F77"/>
                </a:solidFill>
                <a:latin typeface="Arial"/>
                <a:cs typeface="Arial"/>
              </a:rPr>
              <a:t>Р</a:t>
            </a:r>
            <a:r>
              <a:rPr sz="1200" dirty="0" smtClean="0">
                <a:solidFill>
                  <a:srgbClr val="224F77"/>
                </a:solidFill>
                <a:latin typeface="Arial"/>
                <a:cs typeface="Arial"/>
              </a:rPr>
              <a:t>АНИ</a:t>
            </a:r>
            <a:r>
              <a:rPr sz="1200" spc="4" dirty="0" smtClean="0">
                <a:solidFill>
                  <a:srgbClr val="224F77"/>
                </a:solidFill>
                <a:latin typeface="Arial"/>
                <a:cs typeface="Arial"/>
              </a:rPr>
              <a:t>Т</a:t>
            </a:r>
            <a:r>
              <a:rPr sz="1200" dirty="0" smtClean="0">
                <a:solidFill>
                  <a:srgbClr val="224F77"/>
                </a:solidFill>
                <a:latin typeface="Arial"/>
                <a:cs typeface="Arial"/>
              </a:rPr>
              <a:t>ЕЛЬНАЯ ДЕЯ</a:t>
            </a:r>
            <a:r>
              <a:rPr sz="1200" spc="4" dirty="0" smtClean="0">
                <a:solidFill>
                  <a:srgbClr val="224F77"/>
                </a:solidFill>
                <a:latin typeface="Arial"/>
                <a:cs typeface="Arial"/>
              </a:rPr>
              <a:t>Т</a:t>
            </a:r>
            <a:r>
              <a:rPr sz="1200" dirty="0" smtClean="0">
                <a:solidFill>
                  <a:srgbClr val="224F77"/>
                </a:solidFill>
                <a:latin typeface="Arial"/>
                <a:cs typeface="Arial"/>
              </a:rPr>
              <a:t>ЕЛЬНО</a:t>
            </a:r>
            <a:r>
              <a:rPr sz="1200" spc="-32" dirty="0" smtClean="0">
                <a:solidFill>
                  <a:srgbClr val="224F77"/>
                </a:solidFill>
                <a:latin typeface="Arial"/>
                <a:cs typeface="Arial"/>
              </a:rPr>
              <a:t>С</a:t>
            </a:r>
            <a:r>
              <a:rPr sz="1200" spc="4" dirty="0" smtClean="0">
                <a:solidFill>
                  <a:srgbClr val="224F77"/>
                </a:solidFill>
                <a:latin typeface="Arial"/>
                <a:cs typeface="Arial"/>
              </a:rPr>
              <a:t>Т</a:t>
            </a:r>
            <a:r>
              <a:rPr sz="1200" dirty="0" smtClean="0">
                <a:solidFill>
                  <a:srgbClr val="224F77"/>
                </a:solidFill>
                <a:latin typeface="Arial"/>
                <a:cs typeface="Arial"/>
              </a:rPr>
              <a:t>Ь</a:t>
            </a:r>
            <a:endParaRPr sz="1200" dirty="0">
              <a:latin typeface="Arial"/>
              <a:cs typeface="Arial"/>
            </a:endParaRPr>
          </a:p>
          <a:p>
            <a:pPr>
              <a:lnSpc>
                <a:spcPts val="606"/>
              </a:lnSpc>
              <a:spcBef>
                <a:spcPts val="23"/>
              </a:spcBef>
            </a:pPr>
            <a:endParaRPr sz="1200" dirty="0"/>
          </a:p>
          <a:p>
            <a:pPr marL="10257" marR="473851"/>
            <a:r>
              <a:rPr sz="1200" dirty="0" smtClean="0">
                <a:solidFill>
                  <a:srgbClr val="224F77"/>
                </a:solidFill>
                <a:latin typeface="Arial"/>
                <a:cs typeface="Arial"/>
              </a:rPr>
              <a:t>НАЦИОН</a:t>
            </a:r>
            <a:r>
              <a:rPr sz="1200" spc="16" dirty="0" smtClean="0">
                <a:solidFill>
                  <a:srgbClr val="224F77"/>
                </a:solidFill>
                <a:latin typeface="Arial"/>
                <a:cs typeface="Arial"/>
              </a:rPr>
              <a:t>А</a:t>
            </a:r>
            <a:r>
              <a:rPr sz="1200" dirty="0" smtClean="0">
                <a:solidFill>
                  <a:srgbClr val="224F77"/>
                </a:solidFill>
                <a:latin typeface="Arial"/>
                <a:cs typeface="Arial"/>
              </a:rPr>
              <a:t>ЛЬНАЯ Э</a:t>
            </a:r>
            <a:r>
              <a:rPr sz="1200" spc="-12" dirty="0" smtClean="0">
                <a:solidFill>
                  <a:srgbClr val="224F77"/>
                </a:solidFill>
                <a:latin typeface="Arial"/>
                <a:cs typeface="Arial"/>
              </a:rPr>
              <a:t>К</a:t>
            </a:r>
            <a:r>
              <a:rPr sz="1200" dirty="0" smtClean="0">
                <a:solidFill>
                  <a:srgbClr val="224F77"/>
                </a:solidFill>
                <a:latin typeface="Arial"/>
                <a:cs typeface="Arial"/>
              </a:rPr>
              <a:t>ОНОМИ</a:t>
            </a:r>
            <a:r>
              <a:rPr sz="1200" spc="-4" dirty="0" smtClean="0">
                <a:solidFill>
                  <a:srgbClr val="224F77"/>
                </a:solidFill>
                <a:latin typeface="Arial"/>
                <a:cs typeface="Arial"/>
              </a:rPr>
              <a:t>К</a:t>
            </a:r>
            <a:r>
              <a:rPr sz="1200" dirty="0" smtClean="0">
                <a:solidFill>
                  <a:srgbClr val="224F77"/>
                </a:solidFill>
                <a:latin typeface="Arial"/>
                <a:cs typeface="Arial"/>
              </a:rPr>
              <a:t>А</a:t>
            </a:r>
            <a:endParaRPr sz="1200" dirty="0">
              <a:latin typeface="Arial"/>
              <a:cs typeface="Arial"/>
            </a:endParaRPr>
          </a:p>
        </p:txBody>
      </p:sp>
      <p:sp>
        <p:nvSpPr>
          <p:cNvPr id="6" name="object 6"/>
          <p:cNvSpPr txBox="1"/>
          <p:nvPr/>
        </p:nvSpPr>
        <p:spPr>
          <a:xfrm>
            <a:off x="1651282" y="4914490"/>
            <a:ext cx="2200639" cy="387741"/>
          </a:xfrm>
          <a:prstGeom prst="rect">
            <a:avLst/>
          </a:prstGeom>
        </p:spPr>
        <p:txBody>
          <a:bodyPr vert="horz" wrap="square" lIns="0" tIns="0" rIns="0" bIns="0" rtlCol="0">
            <a:noAutofit/>
          </a:bodyPr>
          <a:lstStyle/>
          <a:p>
            <a:pPr marL="10257" marR="10257"/>
            <a:r>
              <a:rPr sz="1200" dirty="0" smtClean="0">
                <a:solidFill>
                  <a:srgbClr val="224F77"/>
                </a:solidFill>
                <a:latin typeface="Arial"/>
                <a:cs typeface="Arial"/>
              </a:rPr>
              <a:t>ЖИЛИЩН</a:t>
            </a:r>
            <a:r>
              <a:rPr sz="1200" spc="4" dirty="0" smtClean="0">
                <a:solidFill>
                  <a:srgbClr val="224F77"/>
                </a:solidFill>
                <a:latin typeface="Arial"/>
                <a:cs typeface="Arial"/>
              </a:rPr>
              <a:t>О</a:t>
            </a:r>
            <a:r>
              <a:rPr sz="1200" dirty="0" smtClean="0">
                <a:solidFill>
                  <a:srgbClr val="224F77"/>
                </a:solidFill>
                <a:latin typeface="Arial"/>
                <a:cs typeface="Arial"/>
              </a:rPr>
              <a:t>- </a:t>
            </a:r>
            <a:r>
              <a:rPr sz="1200" spc="-16" dirty="0" smtClean="0">
                <a:solidFill>
                  <a:srgbClr val="224F77"/>
                </a:solidFill>
                <a:latin typeface="Arial"/>
                <a:cs typeface="Arial"/>
              </a:rPr>
              <a:t>К</a:t>
            </a:r>
            <a:r>
              <a:rPr sz="1200" dirty="0" smtClean="0">
                <a:solidFill>
                  <a:srgbClr val="224F77"/>
                </a:solidFill>
                <a:latin typeface="Arial"/>
                <a:cs typeface="Arial"/>
              </a:rPr>
              <a:t>ОМ</a:t>
            </a:r>
            <a:r>
              <a:rPr sz="1200" spc="-4" dirty="0" smtClean="0">
                <a:solidFill>
                  <a:srgbClr val="224F77"/>
                </a:solidFill>
                <a:latin typeface="Arial"/>
                <a:cs typeface="Arial"/>
              </a:rPr>
              <a:t>М</a:t>
            </a:r>
            <a:r>
              <a:rPr sz="1200" dirty="0" smtClean="0">
                <a:solidFill>
                  <a:srgbClr val="224F77"/>
                </a:solidFill>
                <a:latin typeface="Arial"/>
                <a:cs typeface="Arial"/>
              </a:rPr>
              <a:t>УН</a:t>
            </a:r>
            <a:r>
              <a:rPr sz="1200" spc="16" dirty="0" smtClean="0">
                <a:solidFill>
                  <a:srgbClr val="224F77"/>
                </a:solidFill>
                <a:latin typeface="Arial"/>
                <a:cs typeface="Arial"/>
              </a:rPr>
              <a:t>А</a:t>
            </a:r>
            <a:r>
              <a:rPr sz="1200" dirty="0" smtClean="0">
                <a:solidFill>
                  <a:srgbClr val="224F77"/>
                </a:solidFill>
                <a:latin typeface="Arial"/>
                <a:cs typeface="Arial"/>
              </a:rPr>
              <a:t>ЛЬНОЕ </a:t>
            </a:r>
            <a:r>
              <a:rPr sz="1200" spc="-36" dirty="0" smtClean="0">
                <a:solidFill>
                  <a:srgbClr val="224F77"/>
                </a:solidFill>
                <a:latin typeface="Arial"/>
                <a:cs typeface="Arial"/>
              </a:rPr>
              <a:t>Х</a:t>
            </a:r>
            <a:r>
              <a:rPr sz="1200" dirty="0" smtClean="0">
                <a:solidFill>
                  <a:srgbClr val="224F77"/>
                </a:solidFill>
                <a:latin typeface="Arial"/>
                <a:cs typeface="Arial"/>
              </a:rPr>
              <a:t>О</a:t>
            </a:r>
            <a:r>
              <a:rPr sz="1200" spc="-12" dirty="0" smtClean="0">
                <a:solidFill>
                  <a:srgbClr val="224F77"/>
                </a:solidFill>
                <a:latin typeface="Arial"/>
                <a:cs typeface="Arial"/>
              </a:rPr>
              <a:t>З</a:t>
            </a:r>
            <a:r>
              <a:rPr sz="1200" dirty="0" smtClean="0">
                <a:solidFill>
                  <a:srgbClr val="224F77"/>
                </a:solidFill>
                <a:latin typeface="Arial"/>
                <a:cs typeface="Arial"/>
              </a:rPr>
              <a:t>ЯЙ</a:t>
            </a:r>
            <a:r>
              <a:rPr sz="1200" spc="-32" dirty="0" smtClean="0">
                <a:solidFill>
                  <a:srgbClr val="224F77"/>
                </a:solidFill>
                <a:latin typeface="Arial"/>
                <a:cs typeface="Arial"/>
              </a:rPr>
              <a:t>С</a:t>
            </a:r>
            <a:r>
              <a:rPr sz="1200" spc="4" dirty="0" smtClean="0">
                <a:solidFill>
                  <a:srgbClr val="224F77"/>
                </a:solidFill>
                <a:latin typeface="Arial"/>
                <a:cs typeface="Arial"/>
              </a:rPr>
              <a:t>Т</a:t>
            </a:r>
            <a:r>
              <a:rPr sz="1200" spc="-28" dirty="0" smtClean="0">
                <a:solidFill>
                  <a:srgbClr val="224F77"/>
                </a:solidFill>
                <a:latin typeface="Arial"/>
                <a:cs typeface="Arial"/>
              </a:rPr>
              <a:t>В</a:t>
            </a:r>
            <a:r>
              <a:rPr sz="1200" dirty="0" smtClean="0">
                <a:solidFill>
                  <a:srgbClr val="224F77"/>
                </a:solidFill>
                <a:latin typeface="Arial"/>
                <a:cs typeface="Arial"/>
              </a:rPr>
              <a:t>О</a:t>
            </a:r>
            <a:endParaRPr sz="1200" dirty="0">
              <a:latin typeface="Arial"/>
              <a:cs typeface="Arial"/>
            </a:endParaRPr>
          </a:p>
        </p:txBody>
      </p:sp>
      <p:sp>
        <p:nvSpPr>
          <p:cNvPr id="8" name="object 8"/>
          <p:cNvSpPr txBox="1"/>
          <p:nvPr/>
        </p:nvSpPr>
        <p:spPr>
          <a:xfrm>
            <a:off x="1619677" y="5579817"/>
            <a:ext cx="1662405" cy="225030"/>
          </a:xfrm>
          <a:prstGeom prst="rect">
            <a:avLst/>
          </a:prstGeom>
        </p:spPr>
        <p:txBody>
          <a:bodyPr vert="horz" wrap="square" lIns="0" tIns="0" rIns="0" bIns="0" rtlCol="0">
            <a:noAutofit/>
          </a:bodyPr>
          <a:lstStyle/>
          <a:p>
            <a:pPr marL="10257"/>
            <a:r>
              <a:rPr sz="1200" dirty="0" smtClean="0">
                <a:solidFill>
                  <a:srgbClr val="224F77"/>
                </a:solidFill>
                <a:latin typeface="Arial"/>
                <a:cs typeface="Arial"/>
              </a:rPr>
              <a:t>О</a:t>
            </a:r>
            <a:r>
              <a:rPr sz="1200" spc="4" dirty="0" smtClean="0">
                <a:solidFill>
                  <a:srgbClr val="224F77"/>
                </a:solidFill>
                <a:latin typeface="Arial"/>
                <a:cs typeface="Arial"/>
              </a:rPr>
              <a:t>Б</a:t>
            </a:r>
            <a:r>
              <a:rPr sz="1200" spc="-69" dirty="0" smtClean="0">
                <a:solidFill>
                  <a:srgbClr val="224F77"/>
                </a:solidFill>
                <a:latin typeface="Arial"/>
                <a:cs typeface="Arial"/>
              </a:rPr>
              <a:t>Р</a:t>
            </a:r>
            <a:r>
              <a:rPr sz="1200" spc="-8" dirty="0" smtClean="0">
                <a:solidFill>
                  <a:srgbClr val="224F77"/>
                </a:solidFill>
                <a:latin typeface="Arial"/>
                <a:cs typeface="Arial"/>
              </a:rPr>
              <a:t>А</a:t>
            </a:r>
            <a:r>
              <a:rPr sz="1200" spc="-16" dirty="0" smtClean="0">
                <a:solidFill>
                  <a:srgbClr val="224F77"/>
                </a:solidFill>
                <a:latin typeface="Arial"/>
                <a:cs typeface="Arial"/>
              </a:rPr>
              <a:t>З</a:t>
            </a:r>
            <a:r>
              <a:rPr sz="1200" dirty="0" smtClean="0">
                <a:solidFill>
                  <a:srgbClr val="224F77"/>
                </a:solidFill>
                <a:latin typeface="Arial"/>
                <a:cs typeface="Arial"/>
              </a:rPr>
              <a:t>О</a:t>
            </a:r>
            <a:r>
              <a:rPr sz="1200" spc="-24" dirty="0" smtClean="0">
                <a:solidFill>
                  <a:srgbClr val="224F77"/>
                </a:solidFill>
                <a:latin typeface="Arial"/>
                <a:cs typeface="Arial"/>
              </a:rPr>
              <a:t>В</a:t>
            </a:r>
            <a:r>
              <a:rPr sz="1200" dirty="0" smtClean="0">
                <a:solidFill>
                  <a:srgbClr val="224F77"/>
                </a:solidFill>
                <a:latin typeface="Arial"/>
                <a:cs typeface="Arial"/>
              </a:rPr>
              <a:t>АНИЕ</a:t>
            </a:r>
            <a:endParaRPr sz="1200" dirty="0">
              <a:latin typeface="Arial"/>
              <a:cs typeface="Arial"/>
            </a:endParaRPr>
          </a:p>
        </p:txBody>
      </p:sp>
      <p:sp>
        <p:nvSpPr>
          <p:cNvPr id="9" name="object 9"/>
          <p:cNvSpPr txBox="1"/>
          <p:nvPr/>
        </p:nvSpPr>
        <p:spPr>
          <a:xfrm>
            <a:off x="5436098" y="2852521"/>
            <a:ext cx="2088232" cy="261571"/>
          </a:xfrm>
          <a:prstGeom prst="rect">
            <a:avLst/>
          </a:prstGeom>
        </p:spPr>
        <p:txBody>
          <a:bodyPr vert="horz" wrap="square" lIns="0" tIns="0" rIns="0" bIns="0" rtlCol="0">
            <a:noAutofit/>
          </a:bodyPr>
          <a:lstStyle/>
          <a:p>
            <a:pPr marL="10257" marR="10257">
              <a:lnSpc>
                <a:spcPct val="100099"/>
              </a:lnSpc>
            </a:pPr>
            <a:r>
              <a:rPr sz="1200" spc="4" dirty="0" smtClean="0">
                <a:solidFill>
                  <a:srgbClr val="224F77"/>
                </a:solidFill>
                <a:latin typeface="Arial"/>
                <a:cs typeface="Arial"/>
              </a:rPr>
              <a:t>К</a:t>
            </a:r>
            <a:r>
              <a:rPr sz="1200" spc="-24" dirty="0" smtClean="0">
                <a:solidFill>
                  <a:srgbClr val="224F77"/>
                </a:solidFill>
                <a:latin typeface="Arial"/>
                <a:cs typeface="Arial"/>
              </a:rPr>
              <a:t>У</a:t>
            </a:r>
            <a:r>
              <a:rPr sz="1200" dirty="0" smtClean="0">
                <a:solidFill>
                  <a:srgbClr val="224F77"/>
                </a:solidFill>
                <a:latin typeface="Arial"/>
                <a:cs typeface="Arial"/>
              </a:rPr>
              <a:t>Л</a:t>
            </a:r>
            <a:r>
              <a:rPr sz="1200" spc="-97" dirty="0" smtClean="0">
                <a:solidFill>
                  <a:srgbClr val="224F77"/>
                </a:solidFill>
                <a:latin typeface="Arial"/>
                <a:cs typeface="Arial"/>
              </a:rPr>
              <a:t>Ь</a:t>
            </a:r>
            <a:r>
              <a:rPr sz="1200" spc="4" dirty="0" smtClean="0">
                <a:solidFill>
                  <a:srgbClr val="224F77"/>
                </a:solidFill>
                <a:latin typeface="Arial"/>
                <a:cs typeface="Arial"/>
              </a:rPr>
              <a:t>Т</a:t>
            </a:r>
            <a:r>
              <a:rPr sz="1200" dirty="0" smtClean="0">
                <a:solidFill>
                  <a:srgbClr val="224F77"/>
                </a:solidFill>
                <a:latin typeface="Arial"/>
                <a:cs typeface="Arial"/>
              </a:rPr>
              <a:t>У</a:t>
            </a:r>
            <a:r>
              <a:rPr sz="1200" spc="-69" dirty="0" smtClean="0">
                <a:solidFill>
                  <a:srgbClr val="224F77"/>
                </a:solidFill>
                <a:latin typeface="Arial"/>
                <a:cs typeface="Arial"/>
              </a:rPr>
              <a:t>Р</a:t>
            </a:r>
            <a:r>
              <a:rPr sz="1200" dirty="0" smtClean="0">
                <a:solidFill>
                  <a:srgbClr val="224F77"/>
                </a:solidFill>
                <a:latin typeface="Arial"/>
                <a:cs typeface="Arial"/>
              </a:rPr>
              <a:t>А</a:t>
            </a:r>
            <a:r>
              <a:rPr sz="1200" spc="-16" dirty="0" smtClean="0">
                <a:solidFill>
                  <a:srgbClr val="224F77"/>
                </a:solidFill>
                <a:latin typeface="Arial"/>
                <a:cs typeface="Arial"/>
              </a:rPr>
              <a:t> </a:t>
            </a:r>
            <a:r>
              <a:rPr sz="1200" dirty="0" smtClean="0">
                <a:solidFill>
                  <a:srgbClr val="224F77"/>
                </a:solidFill>
                <a:latin typeface="Arial"/>
                <a:cs typeface="Arial"/>
              </a:rPr>
              <a:t>И </a:t>
            </a:r>
            <a:r>
              <a:rPr sz="1200" spc="-4" dirty="0" smtClean="0">
                <a:solidFill>
                  <a:srgbClr val="224F77"/>
                </a:solidFill>
                <a:latin typeface="Arial"/>
                <a:cs typeface="Arial"/>
              </a:rPr>
              <a:t>К</a:t>
            </a:r>
            <a:r>
              <a:rPr sz="1200" dirty="0" smtClean="0">
                <a:solidFill>
                  <a:srgbClr val="224F77"/>
                </a:solidFill>
                <a:latin typeface="Arial"/>
                <a:cs typeface="Arial"/>
              </a:rPr>
              <a:t>ИНЕМ</a:t>
            </a:r>
            <a:r>
              <a:rPr sz="1200" spc="-77" dirty="0" smtClean="0">
                <a:solidFill>
                  <a:srgbClr val="224F77"/>
                </a:solidFill>
                <a:latin typeface="Arial"/>
                <a:cs typeface="Arial"/>
              </a:rPr>
              <a:t>А</a:t>
            </a:r>
            <a:r>
              <a:rPr sz="1200" spc="-32" dirty="0" smtClean="0">
                <a:solidFill>
                  <a:srgbClr val="224F77"/>
                </a:solidFill>
                <a:latin typeface="Arial"/>
                <a:cs typeface="Arial"/>
              </a:rPr>
              <a:t>Т</a:t>
            </a:r>
            <a:r>
              <a:rPr sz="1200" dirty="0" smtClean="0">
                <a:solidFill>
                  <a:srgbClr val="224F77"/>
                </a:solidFill>
                <a:latin typeface="Arial"/>
                <a:cs typeface="Arial"/>
              </a:rPr>
              <a:t>ОГ</a:t>
            </a:r>
            <a:r>
              <a:rPr sz="1200" spc="-69" dirty="0" smtClean="0">
                <a:solidFill>
                  <a:srgbClr val="224F77"/>
                </a:solidFill>
                <a:latin typeface="Arial"/>
                <a:cs typeface="Arial"/>
              </a:rPr>
              <a:t>Р</a:t>
            </a:r>
            <a:r>
              <a:rPr sz="1200" spc="-28" dirty="0" smtClean="0">
                <a:solidFill>
                  <a:srgbClr val="224F77"/>
                </a:solidFill>
                <a:latin typeface="Arial"/>
                <a:cs typeface="Arial"/>
              </a:rPr>
              <a:t>А</a:t>
            </a:r>
            <a:r>
              <a:rPr sz="1200" dirty="0" smtClean="0">
                <a:solidFill>
                  <a:srgbClr val="224F77"/>
                </a:solidFill>
                <a:latin typeface="Arial"/>
                <a:cs typeface="Arial"/>
              </a:rPr>
              <a:t>ФИЯ</a:t>
            </a:r>
            <a:endParaRPr sz="1200" dirty="0">
              <a:latin typeface="Arial"/>
              <a:cs typeface="Arial"/>
            </a:endParaRPr>
          </a:p>
        </p:txBody>
      </p:sp>
      <p:sp>
        <p:nvSpPr>
          <p:cNvPr id="10" name="object 10"/>
          <p:cNvSpPr txBox="1"/>
          <p:nvPr/>
        </p:nvSpPr>
        <p:spPr>
          <a:xfrm rot="10800000" flipV="1">
            <a:off x="5580115" y="3356576"/>
            <a:ext cx="2376262" cy="287864"/>
          </a:xfrm>
          <a:prstGeom prst="rect">
            <a:avLst/>
          </a:prstGeom>
        </p:spPr>
        <p:txBody>
          <a:bodyPr vert="horz" wrap="square" lIns="0" tIns="0" rIns="0" bIns="0" rtlCol="0">
            <a:noAutofit/>
          </a:bodyPr>
          <a:lstStyle/>
          <a:p>
            <a:pPr marL="10257"/>
            <a:r>
              <a:rPr sz="1200" spc="-4" dirty="0" smtClean="0">
                <a:solidFill>
                  <a:srgbClr val="224F77"/>
                </a:solidFill>
                <a:latin typeface="Arial"/>
                <a:cs typeface="Arial"/>
              </a:rPr>
              <a:t>З</a:t>
            </a:r>
            <a:r>
              <a:rPr sz="1200" dirty="0" smtClean="0">
                <a:solidFill>
                  <a:srgbClr val="224F77"/>
                </a:solidFill>
                <a:latin typeface="Arial"/>
                <a:cs typeface="Arial"/>
              </a:rPr>
              <a:t>Д</a:t>
            </a:r>
            <a:r>
              <a:rPr sz="1200" spc="-69" dirty="0" smtClean="0">
                <a:solidFill>
                  <a:srgbClr val="224F77"/>
                </a:solidFill>
                <a:latin typeface="Arial"/>
                <a:cs typeface="Arial"/>
              </a:rPr>
              <a:t>Р</a:t>
            </a:r>
            <a:r>
              <a:rPr sz="1200" dirty="0" smtClean="0">
                <a:solidFill>
                  <a:srgbClr val="224F77"/>
                </a:solidFill>
                <a:latin typeface="Arial"/>
                <a:cs typeface="Arial"/>
              </a:rPr>
              <a:t>А</a:t>
            </a:r>
            <a:r>
              <a:rPr sz="1200" spc="-28" dirty="0" smtClean="0">
                <a:solidFill>
                  <a:srgbClr val="224F77"/>
                </a:solidFill>
                <a:latin typeface="Arial"/>
                <a:cs typeface="Arial"/>
              </a:rPr>
              <a:t>В</a:t>
            </a:r>
            <a:r>
              <a:rPr sz="1200" dirty="0" smtClean="0">
                <a:solidFill>
                  <a:srgbClr val="224F77"/>
                </a:solidFill>
                <a:latin typeface="Arial"/>
                <a:cs typeface="Arial"/>
              </a:rPr>
              <a:t>О</a:t>
            </a:r>
            <a:r>
              <a:rPr sz="1200" spc="-36" dirty="0" smtClean="0">
                <a:solidFill>
                  <a:srgbClr val="224F77"/>
                </a:solidFill>
                <a:latin typeface="Arial"/>
                <a:cs typeface="Arial"/>
              </a:rPr>
              <a:t>О</a:t>
            </a:r>
            <a:r>
              <a:rPr sz="1200" spc="-8" dirty="0" smtClean="0">
                <a:solidFill>
                  <a:srgbClr val="224F77"/>
                </a:solidFill>
                <a:latin typeface="Arial"/>
                <a:cs typeface="Arial"/>
              </a:rPr>
              <a:t>Х</a:t>
            </a:r>
            <a:r>
              <a:rPr sz="1200" spc="-69" dirty="0" smtClean="0">
                <a:solidFill>
                  <a:srgbClr val="224F77"/>
                </a:solidFill>
                <a:latin typeface="Arial"/>
                <a:cs typeface="Arial"/>
              </a:rPr>
              <a:t>Р</a:t>
            </a:r>
            <a:r>
              <a:rPr sz="1200" dirty="0" smtClean="0">
                <a:solidFill>
                  <a:srgbClr val="224F77"/>
                </a:solidFill>
                <a:latin typeface="Arial"/>
                <a:cs typeface="Arial"/>
              </a:rPr>
              <a:t>АНЕНИЕ</a:t>
            </a:r>
            <a:endParaRPr sz="1200" dirty="0">
              <a:latin typeface="Arial"/>
              <a:cs typeface="Arial"/>
            </a:endParaRPr>
          </a:p>
        </p:txBody>
      </p:sp>
      <p:sp>
        <p:nvSpPr>
          <p:cNvPr id="11" name="object 11"/>
          <p:cNvSpPr txBox="1"/>
          <p:nvPr/>
        </p:nvSpPr>
        <p:spPr>
          <a:xfrm>
            <a:off x="5580117" y="3788623"/>
            <a:ext cx="1728189" cy="261132"/>
          </a:xfrm>
          <a:prstGeom prst="rect">
            <a:avLst/>
          </a:prstGeom>
        </p:spPr>
        <p:txBody>
          <a:bodyPr vert="horz" wrap="square" lIns="0" tIns="0" rIns="0" bIns="0" rtlCol="0">
            <a:noAutofit/>
          </a:bodyPr>
          <a:lstStyle/>
          <a:p>
            <a:pPr marL="10257" marR="10257"/>
            <a:r>
              <a:rPr sz="1200" spc="-24" dirty="0" smtClean="0">
                <a:solidFill>
                  <a:srgbClr val="224F77"/>
                </a:solidFill>
                <a:latin typeface="Arial"/>
                <a:cs typeface="Arial"/>
              </a:rPr>
              <a:t>С</a:t>
            </a:r>
            <a:r>
              <a:rPr sz="1200" dirty="0" smtClean="0">
                <a:solidFill>
                  <a:srgbClr val="224F77"/>
                </a:solidFill>
                <a:latin typeface="Arial"/>
                <a:cs typeface="Arial"/>
              </a:rPr>
              <a:t>ОЦИ</a:t>
            </a:r>
            <a:r>
              <a:rPr sz="1200" spc="20" dirty="0" smtClean="0">
                <a:solidFill>
                  <a:srgbClr val="224F77"/>
                </a:solidFill>
                <a:latin typeface="Arial"/>
                <a:cs typeface="Arial"/>
              </a:rPr>
              <a:t>А</a:t>
            </a:r>
            <a:r>
              <a:rPr sz="1200" dirty="0" smtClean="0">
                <a:solidFill>
                  <a:srgbClr val="224F77"/>
                </a:solidFill>
                <a:latin typeface="Arial"/>
                <a:cs typeface="Arial"/>
              </a:rPr>
              <a:t>ЛЬНАЯ П</a:t>
            </a:r>
            <a:r>
              <a:rPr sz="1200" spc="-8" dirty="0" smtClean="0">
                <a:solidFill>
                  <a:srgbClr val="224F77"/>
                </a:solidFill>
                <a:latin typeface="Arial"/>
                <a:cs typeface="Arial"/>
              </a:rPr>
              <a:t>О</a:t>
            </a:r>
            <a:r>
              <a:rPr sz="1200" dirty="0" smtClean="0">
                <a:solidFill>
                  <a:srgbClr val="224F77"/>
                </a:solidFill>
                <a:latin typeface="Arial"/>
                <a:cs typeface="Arial"/>
              </a:rPr>
              <a:t>ЛИ</a:t>
            </a:r>
            <a:r>
              <a:rPr sz="1200" spc="8" dirty="0" smtClean="0">
                <a:solidFill>
                  <a:srgbClr val="224F77"/>
                </a:solidFill>
                <a:latin typeface="Arial"/>
                <a:cs typeface="Arial"/>
              </a:rPr>
              <a:t>Т</a:t>
            </a:r>
            <a:r>
              <a:rPr sz="1200" dirty="0" smtClean="0">
                <a:solidFill>
                  <a:srgbClr val="224F77"/>
                </a:solidFill>
                <a:latin typeface="Arial"/>
                <a:cs typeface="Arial"/>
              </a:rPr>
              <a:t>ИКА</a:t>
            </a:r>
            <a:endParaRPr sz="1200" dirty="0">
              <a:latin typeface="Arial"/>
              <a:cs typeface="Arial"/>
            </a:endParaRPr>
          </a:p>
        </p:txBody>
      </p:sp>
      <p:sp>
        <p:nvSpPr>
          <p:cNvPr id="12" name="object 12"/>
          <p:cNvSpPr txBox="1"/>
          <p:nvPr/>
        </p:nvSpPr>
        <p:spPr>
          <a:xfrm>
            <a:off x="5652122" y="4220671"/>
            <a:ext cx="2736304" cy="261132"/>
          </a:xfrm>
          <a:prstGeom prst="rect">
            <a:avLst/>
          </a:prstGeom>
        </p:spPr>
        <p:txBody>
          <a:bodyPr vert="horz" wrap="square" lIns="0" tIns="0" rIns="0" bIns="0" rtlCol="0">
            <a:noAutofit/>
          </a:bodyPr>
          <a:lstStyle/>
          <a:p>
            <a:pPr marL="10257"/>
            <a:r>
              <a:rPr sz="1200" dirty="0" smtClean="0">
                <a:solidFill>
                  <a:srgbClr val="224F77"/>
                </a:solidFill>
                <a:latin typeface="Arial"/>
                <a:cs typeface="Arial"/>
              </a:rPr>
              <a:t>ФИ</a:t>
            </a:r>
            <a:r>
              <a:rPr sz="1200" spc="-4" dirty="0" smtClean="0">
                <a:solidFill>
                  <a:srgbClr val="224F77"/>
                </a:solidFill>
                <a:latin typeface="Arial"/>
                <a:cs typeface="Arial"/>
              </a:rPr>
              <a:t>З</a:t>
            </a:r>
            <a:r>
              <a:rPr sz="1200" dirty="0" smtClean="0">
                <a:solidFill>
                  <a:srgbClr val="224F77"/>
                </a:solidFill>
                <a:latin typeface="Arial"/>
                <a:cs typeface="Arial"/>
              </a:rPr>
              <a:t>ИЧЕС</a:t>
            </a:r>
            <a:r>
              <a:rPr sz="1200" spc="-8" dirty="0" smtClean="0">
                <a:solidFill>
                  <a:srgbClr val="224F77"/>
                </a:solidFill>
                <a:latin typeface="Arial"/>
                <a:cs typeface="Arial"/>
              </a:rPr>
              <a:t>К</a:t>
            </a:r>
            <a:r>
              <a:rPr sz="1200" dirty="0" smtClean="0">
                <a:solidFill>
                  <a:srgbClr val="224F77"/>
                </a:solidFill>
                <a:latin typeface="Arial"/>
                <a:cs typeface="Arial"/>
              </a:rPr>
              <a:t>АЯ</a:t>
            </a:r>
            <a:r>
              <a:rPr lang="ru-RU" sz="1200" dirty="0" smtClean="0">
                <a:solidFill>
                  <a:srgbClr val="224F77"/>
                </a:solidFill>
                <a:latin typeface="Arial"/>
                <a:cs typeface="Arial"/>
              </a:rPr>
              <a:t> К</a:t>
            </a:r>
            <a:r>
              <a:rPr sz="1200" spc="-28" dirty="0" smtClean="0">
                <a:solidFill>
                  <a:srgbClr val="224F77"/>
                </a:solidFill>
                <a:latin typeface="Arial"/>
                <a:cs typeface="Arial"/>
              </a:rPr>
              <a:t>У</a:t>
            </a:r>
            <a:r>
              <a:rPr sz="1200" dirty="0" smtClean="0">
                <a:solidFill>
                  <a:srgbClr val="224F77"/>
                </a:solidFill>
                <a:latin typeface="Arial"/>
                <a:cs typeface="Arial"/>
              </a:rPr>
              <a:t>Л</a:t>
            </a:r>
            <a:r>
              <a:rPr sz="1200" spc="-92" dirty="0" smtClean="0">
                <a:solidFill>
                  <a:srgbClr val="224F77"/>
                </a:solidFill>
                <a:latin typeface="Arial"/>
                <a:cs typeface="Arial"/>
              </a:rPr>
              <a:t>Ь</a:t>
            </a:r>
            <a:r>
              <a:rPr sz="1200" spc="4" dirty="0" smtClean="0">
                <a:solidFill>
                  <a:srgbClr val="224F77"/>
                </a:solidFill>
                <a:latin typeface="Arial"/>
                <a:cs typeface="Arial"/>
              </a:rPr>
              <a:t>Т</a:t>
            </a:r>
            <a:r>
              <a:rPr sz="1200" dirty="0" smtClean="0">
                <a:solidFill>
                  <a:srgbClr val="224F77"/>
                </a:solidFill>
                <a:latin typeface="Arial"/>
                <a:cs typeface="Arial"/>
              </a:rPr>
              <a:t>У</a:t>
            </a:r>
            <a:r>
              <a:rPr sz="1200" spc="-69" dirty="0" smtClean="0">
                <a:solidFill>
                  <a:srgbClr val="224F77"/>
                </a:solidFill>
                <a:latin typeface="Arial"/>
                <a:cs typeface="Arial"/>
              </a:rPr>
              <a:t>Р</a:t>
            </a:r>
            <a:r>
              <a:rPr sz="1200" dirty="0" smtClean="0">
                <a:solidFill>
                  <a:srgbClr val="224F77"/>
                </a:solidFill>
                <a:latin typeface="Arial"/>
                <a:cs typeface="Arial"/>
              </a:rPr>
              <a:t>А</a:t>
            </a:r>
            <a:r>
              <a:rPr lang="ru-RU" sz="1200" dirty="0" smtClean="0">
                <a:solidFill>
                  <a:srgbClr val="224F77"/>
                </a:solidFill>
                <a:latin typeface="Arial"/>
                <a:cs typeface="Arial"/>
              </a:rPr>
              <a:t> </a:t>
            </a:r>
            <a:r>
              <a:rPr sz="1200" spc="-16" dirty="0" smtClean="0">
                <a:solidFill>
                  <a:srgbClr val="224F77"/>
                </a:solidFill>
                <a:latin typeface="Arial"/>
                <a:cs typeface="Arial"/>
              </a:rPr>
              <a:t> </a:t>
            </a:r>
            <a:r>
              <a:rPr sz="1200" dirty="0" smtClean="0">
                <a:solidFill>
                  <a:srgbClr val="224F77"/>
                </a:solidFill>
                <a:latin typeface="Arial"/>
                <a:cs typeface="Arial"/>
              </a:rPr>
              <a:t>И </a:t>
            </a:r>
            <a:r>
              <a:rPr lang="ru-RU" sz="1200" dirty="0" smtClean="0">
                <a:solidFill>
                  <a:srgbClr val="224F77"/>
                </a:solidFill>
                <a:latin typeface="Arial"/>
                <a:cs typeface="Arial"/>
              </a:rPr>
              <a:t> </a:t>
            </a:r>
            <a:r>
              <a:rPr sz="1200" dirty="0" smtClean="0">
                <a:solidFill>
                  <a:srgbClr val="224F77"/>
                </a:solidFill>
                <a:latin typeface="Arial"/>
                <a:cs typeface="Arial"/>
              </a:rPr>
              <a:t>СПО</a:t>
            </a:r>
            <a:r>
              <a:rPr sz="1200" spc="-40" dirty="0" smtClean="0">
                <a:solidFill>
                  <a:srgbClr val="224F77"/>
                </a:solidFill>
                <a:latin typeface="Arial"/>
                <a:cs typeface="Arial"/>
              </a:rPr>
              <a:t>Р</a:t>
            </a:r>
            <a:r>
              <a:rPr sz="1200" dirty="0" smtClean="0">
                <a:solidFill>
                  <a:srgbClr val="224F77"/>
                </a:solidFill>
                <a:latin typeface="Arial"/>
                <a:cs typeface="Arial"/>
              </a:rPr>
              <a:t>Т</a:t>
            </a:r>
            <a:endParaRPr sz="1200" dirty="0">
              <a:latin typeface="Arial"/>
              <a:cs typeface="Arial"/>
            </a:endParaRPr>
          </a:p>
        </p:txBody>
      </p:sp>
      <p:sp>
        <p:nvSpPr>
          <p:cNvPr id="13" name="object 13"/>
          <p:cNvSpPr txBox="1"/>
          <p:nvPr/>
        </p:nvSpPr>
        <p:spPr>
          <a:xfrm>
            <a:off x="5652124" y="4724728"/>
            <a:ext cx="2520278" cy="387741"/>
          </a:xfrm>
          <a:prstGeom prst="rect">
            <a:avLst/>
          </a:prstGeom>
        </p:spPr>
        <p:txBody>
          <a:bodyPr vert="horz" wrap="square" lIns="0" tIns="0" rIns="0" bIns="0" rtlCol="0">
            <a:noAutofit/>
          </a:bodyPr>
          <a:lstStyle/>
          <a:p>
            <a:pPr marL="10257" marR="10257"/>
            <a:r>
              <a:rPr sz="1200" dirty="0" smtClean="0">
                <a:solidFill>
                  <a:srgbClr val="224F77"/>
                </a:solidFill>
                <a:latin typeface="Arial"/>
                <a:cs typeface="Arial"/>
              </a:rPr>
              <a:t>СРЕД</a:t>
            </a:r>
            <a:r>
              <a:rPr sz="1200" spc="-32" dirty="0" smtClean="0">
                <a:solidFill>
                  <a:srgbClr val="224F77"/>
                </a:solidFill>
                <a:latin typeface="Arial"/>
                <a:cs typeface="Arial"/>
              </a:rPr>
              <a:t>С</a:t>
            </a:r>
            <a:r>
              <a:rPr sz="1200" spc="4" dirty="0" smtClean="0">
                <a:solidFill>
                  <a:srgbClr val="224F77"/>
                </a:solidFill>
                <a:latin typeface="Arial"/>
                <a:cs typeface="Arial"/>
              </a:rPr>
              <a:t>Т</a:t>
            </a:r>
            <a:r>
              <a:rPr sz="1200" spc="-28" dirty="0" smtClean="0">
                <a:solidFill>
                  <a:srgbClr val="224F77"/>
                </a:solidFill>
                <a:latin typeface="Arial"/>
                <a:cs typeface="Arial"/>
              </a:rPr>
              <a:t>В</a:t>
            </a:r>
            <a:r>
              <a:rPr sz="1200" dirty="0" smtClean="0">
                <a:solidFill>
                  <a:srgbClr val="224F77"/>
                </a:solidFill>
                <a:latin typeface="Arial"/>
                <a:cs typeface="Arial"/>
              </a:rPr>
              <a:t>А </a:t>
            </a:r>
            <a:r>
              <a:rPr sz="1200" spc="-4" dirty="0" smtClean="0">
                <a:solidFill>
                  <a:srgbClr val="224F77"/>
                </a:solidFill>
                <a:latin typeface="Arial"/>
                <a:cs typeface="Arial"/>
              </a:rPr>
              <a:t>М</a:t>
            </a:r>
            <a:r>
              <a:rPr sz="1200" spc="-20" dirty="0" smtClean="0">
                <a:solidFill>
                  <a:srgbClr val="224F77"/>
                </a:solidFill>
                <a:latin typeface="Arial"/>
                <a:cs typeface="Arial"/>
              </a:rPr>
              <a:t>А</a:t>
            </a:r>
            <a:r>
              <a:rPr sz="1200" dirty="0" smtClean="0">
                <a:solidFill>
                  <a:srgbClr val="224F77"/>
                </a:solidFill>
                <a:latin typeface="Arial"/>
                <a:cs typeface="Arial"/>
              </a:rPr>
              <a:t>С</a:t>
            </a:r>
            <a:r>
              <a:rPr sz="1200" spc="-24" dirty="0" smtClean="0">
                <a:solidFill>
                  <a:srgbClr val="224F77"/>
                </a:solidFill>
                <a:latin typeface="Arial"/>
                <a:cs typeface="Arial"/>
              </a:rPr>
              <a:t>С</a:t>
            </a:r>
            <a:r>
              <a:rPr sz="1200" dirty="0" smtClean="0">
                <a:solidFill>
                  <a:srgbClr val="224F77"/>
                </a:solidFill>
                <a:latin typeface="Arial"/>
                <a:cs typeface="Arial"/>
              </a:rPr>
              <a:t>О</a:t>
            </a:r>
            <a:r>
              <a:rPr sz="1200" spc="-24" dirty="0" smtClean="0">
                <a:solidFill>
                  <a:srgbClr val="224F77"/>
                </a:solidFill>
                <a:latin typeface="Arial"/>
                <a:cs typeface="Arial"/>
              </a:rPr>
              <a:t>В</a:t>
            </a:r>
            <a:r>
              <a:rPr sz="1200" dirty="0" smtClean="0">
                <a:solidFill>
                  <a:srgbClr val="224F77"/>
                </a:solidFill>
                <a:latin typeface="Arial"/>
                <a:cs typeface="Arial"/>
              </a:rPr>
              <a:t>ОЙ ИНФО</a:t>
            </a:r>
            <a:r>
              <a:rPr sz="1200" spc="-8" dirty="0" smtClean="0">
                <a:solidFill>
                  <a:srgbClr val="224F77"/>
                </a:solidFill>
                <a:latin typeface="Arial"/>
                <a:cs typeface="Arial"/>
              </a:rPr>
              <a:t>Р</a:t>
            </a:r>
            <a:r>
              <a:rPr sz="1200" spc="-4" dirty="0" smtClean="0">
                <a:solidFill>
                  <a:srgbClr val="224F77"/>
                </a:solidFill>
                <a:latin typeface="Arial"/>
                <a:cs typeface="Arial"/>
              </a:rPr>
              <a:t>М</a:t>
            </a:r>
            <a:r>
              <a:rPr sz="1200" dirty="0" smtClean="0">
                <a:solidFill>
                  <a:srgbClr val="224F77"/>
                </a:solidFill>
                <a:latin typeface="Arial"/>
                <a:cs typeface="Arial"/>
              </a:rPr>
              <a:t>АЦИИ</a:t>
            </a:r>
            <a:endParaRPr sz="1200" dirty="0">
              <a:latin typeface="Arial"/>
              <a:cs typeface="Arial"/>
            </a:endParaRPr>
          </a:p>
        </p:txBody>
      </p:sp>
      <p:sp>
        <p:nvSpPr>
          <p:cNvPr id="14" name="object 14"/>
          <p:cNvSpPr txBox="1"/>
          <p:nvPr/>
        </p:nvSpPr>
        <p:spPr>
          <a:xfrm>
            <a:off x="5652124" y="5302231"/>
            <a:ext cx="2922116" cy="836588"/>
          </a:xfrm>
          <a:prstGeom prst="rect">
            <a:avLst/>
          </a:prstGeom>
        </p:spPr>
        <p:txBody>
          <a:bodyPr vert="horz" wrap="square" lIns="0" tIns="0" rIns="0" bIns="0" rtlCol="0">
            <a:noAutofit/>
          </a:bodyPr>
          <a:lstStyle/>
          <a:p>
            <a:pPr marL="10257" marR="10257"/>
            <a:r>
              <a:rPr sz="1200" dirty="0" smtClean="0">
                <a:solidFill>
                  <a:srgbClr val="224F77"/>
                </a:solidFill>
                <a:latin typeface="Arial"/>
                <a:cs typeface="Arial"/>
              </a:rPr>
              <a:t>О</a:t>
            </a:r>
            <a:r>
              <a:rPr sz="1200" spc="-4" dirty="0" smtClean="0">
                <a:solidFill>
                  <a:srgbClr val="224F77"/>
                </a:solidFill>
                <a:latin typeface="Arial"/>
                <a:cs typeface="Arial"/>
              </a:rPr>
              <a:t>Б</a:t>
            </a:r>
            <a:r>
              <a:rPr sz="1200" spc="-32" dirty="0" smtClean="0">
                <a:solidFill>
                  <a:srgbClr val="224F77"/>
                </a:solidFill>
                <a:latin typeface="Arial"/>
                <a:cs typeface="Arial"/>
              </a:rPr>
              <a:t>С</a:t>
            </a:r>
            <a:r>
              <a:rPr sz="1200" dirty="0" smtClean="0">
                <a:solidFill>
                  <a:srgbClr val="224F77"/>
                </a:solidFill>
                <a:latin typeface="Arial"/>
                <a:cs typeface="Arial"/>
              </a:rPr>
              <a:t>ЛУЖИ</a:t>
            </a:r>
            <a:r>
              <a:rPr sz="1200" spc="-28" dirty="0" smtClean="0">
                <a:solidFill>
                  <a:srgbClr val="224F77"/>
                </a:solidFill>
                <a:latin typeface="Arial"/>
                <a:cs typeface="Arial"/>
              </a:rPr>
              <a:t>В</a:t>
            </a:r>
            <a:r>
              <a:rPr sz="1200" dirty="0" smtClean="0">
                <a:solidFill>
                  <a:srgbClr val="224F77"/>
                </a:solidFill>
                <a:latin typeface="Arial"/>
                <a:cs typeface="Arial"/>
              </a:rPr>
              <a:t>АНИЕ  </a:t>
            </a:r>
            <a:r>
              <a:rPr sz="1200" spc="-4" dirty="0" smtClean="0">
                <a:solidFill>
                  <a:srgbClr val="224F77"/>
                </a:solidFill>
                <a:latin typeface="Arial"/>
                <a:cs typeface="Arial"/>
              </a:rPr>
              <a:t>М</a:t>
            </a:r>
            <a:r>
              <a:rPr sz="1200" dirty="0" smtClean="0">
                <a:solidFill>
                  <a:srgbClr val="224F77"/>
                </a:solidFill>
                <a:latin typeface="Arial"/>
                <a:cs typeface="Arial"/>
              </a:rPr>
              <a:t>УНИЦИП</a:t>
            </a:r>
            <a:r>
              <a:rPr sz="1200" spc="20" dirty="0" smtClean="0">
                <a:solidFill>
                  <a:srgbClr val="224F77"/>
                </a:solidFill>
                <a:latin typeface="Arial"/>
                <a:cs typeface="Arial"/>
              </a:rPr>
              <a:t>А</a:t>
            </a:r>
            <a:r>
              <a:rPr sz="1200" dirty="0" smtClean="0">
                <a:solidFill>
                  <a:srgbClr val="224F77"/>
                </a:solidFill>
                <a:latin typeface="Arial"/>
                <a:cs typeface="Arial"/>
              </a:rPr>
              <a:t>ЛЬНО</a:t>
            </a:r>
            <a:r>
              <a:rPr sz="1200" spc="-61" dirty="0" smtClean="0">
                <a:solidFill>
                  <a:srgbClr val="224F77"/>
                </a:solidFill>
                <a:latin typeface="Arial"/>
                <a:cs typeface="Arial"/>
              </a:rPr>
              <a:t>Г</a:t>
            </a:r>
            <a:r>
              <a:rPr sz="1200" dirty="0" smtClean="0">
                <a:solidFill>
                  <a:srgbClr val="224F77"/>
                </a:solidFill>
                <a:latin typeface="Arial"/>
                <a:cs typeface="Arial"/>
              </a:rPr>
              <a:t>О Д</a:t>
            </a:r>
            <a:r>
              <a:rPr sz="1200" spc="-8" dirty="0" smtClean="0">
                <a:solidFill>
                  <a:srgbClr val="224F77"/>
                </a:solidFill>
                <a:latin typeface="Arial"/>
                <a:cs typeface="Arial"/>
              </a:rPr>
              <a:t>О</a:t>
            </a:r>
            <a:r>
              <a:rPr sz="1200" dirty="0" smtClean="0">
                <a:solidFill>
                  <a:srgbClr val="224F77"/>
                </a:solidFill>
                <a:latin typeface="Arial"/>
                <a:cs typeface="Arial"/>
              </a:rPr>
              <a:t>Л</a:t>
            </a:r>
            <a:r>
              <a:rPr sz="1200" spc="-73" dirty="0" smtClean="0">
                <a:solidFill>
                  <a:srgbClr val="224F77"/>
                </a:solidFill>
                <a:latin typeface="Arial"/>
                <a:cs typeface="Arial"/>
              </a:rPr>
              <a:t>Г</a:t>
            </a:r>
            <a:r>
              <a:rPr sz="1200" dirty="0" smtClean="0">
                <a:solidFill>
                  <a:srgbClr val="224F77"/>
                </a:solidFill>
                <a:latin typeface="Arial"/>
                <a:cs typeface="Arial"/>
              </a:rPr>
              <a:t>А</a:t>
            </a:r>
            <a:endParaRPr sz="1200" dirty="0">
              <a:latin typeface="Arial"/>
              <a:cs typeface="Arial"/>
            </a:endParaRPr>
          </a:p>
          <a:p>
            <a:pPr>
              <a:lnSpc>
                <a:spcPts val="606"/>
              </a:lnSpc>
              <a:spcBef>
                <a:spcPts val="23"/>
              </a:spcBef>
            </a:pPr>
            <a:endParaRPr sz="1200" dirty="0"/>
          </a:p>
          <a:p>
            <a:pPr marL="10257"/>
            <a:r>
              <a:rPr sz="1200" spc="-4" dirty="0" smtClean="0">
                <a:solidFill>
                  <a:srgbClr val="224F77"/>
                </a:solidFill>
                <a:latin typeface="Arial"/>
                <a:cs typeface="Arial"/>
              </a:rPr>
              <a:t>М</a:t>
            </a:r>
            <a:r>
              <a:rPr sz="1200" dirty="0" smtClean="0">
                <a:solidFill>
                  <a:srgbClr val="224F77"/>
                </a:solidFill>
                <a:latin typeface="Arial"/>
                <a:cs typeface="Arial"/>
              </a:rPr>
              <a:t>ЕЖБ</a:t>
            </a:r>
            <a:r>
              <a:rPr sz="1200" spc="-40" dirty="0" smtClean="0">
                <a:solidFill>
                  <a:srgbClr val="224F77"/>
                </a:solidFill>
                <a:latin typeface="Arial"/>
                <a:cs typeface="Arial"/>
              </a:rPr>
              <a:t>Ю</a:t>
            </a:r>
            <a:r>
              <a:rPr sz="1200" dirty="0" smtClean="0">
                <a:solidFill>
                  <a:srgbClr val="224F77"/>
                </a:solidFill>
                <a:latin typeface="Arial"/>
                <a:cs typeface="Arial"/>
              </a:rPr>
              <a:t>ДЖЕ</a:t>
            </a:r>
            <a:r>
              <a:rPr sz="1200" spc="4" dirty="0" smtClean="0">
                <a:solidFill>
                  <a:srgbClr val="224F77"/>
                </a:solidFill>
                <a:latin typeface="Arial"/>
                <a:cs typeface="Arial"/>
              </a:rPr>
              <a:t>Т</a:t>
            </a:r>
            <a:r>
              <a:rPr sz="1200" dirty="0" smtClean="0">
                <a:solidFill>
                  <a:srgbClr val="224F77"/>
                </a:solidFill>
                <a:latin typeface="Arial"/>
                <a:cs typeface="Arial"/>
              </a:rPr>
              <a:t>НЫЕ</a:t>
            </a:r>
            <a:endParaRPr sz="1200" dirty="0">
              <a:latin typeface="Arial"/>
              <a:cs typeface="Arial"/>
            </a:endParaRPr>
          </a:p>
          <a:p>
            <a:pPr marL="10257"/>
            <a:r>
              <a:rPr sz="1200" spc="4" dirty="0" smtClean="0">
                <a:solidFill>
                  <a:srgbClr val="224F77"/>
                </a:solidFill>
                <a:latin typeface="Arial"/>
                <a:cs typeface="Arial"/>
              </a:rPr>
              <a:t>Т</a:t>
            </a:r>
            <a:r>
              <a:rPr sz="1200" spc="-69" dirty="0" smtClean="0">
                <a:solidFill>
                  <a:srgbClr val="224F77"/>
                </a:solidFill>
                <a:latin typeface="Arial"/>
                <a:cs typeface="Arial"/>
              </a:rPr>
              <a:t>Р</a:t>
            </a:r>
            <a:r>
              <a:rPr sz="1200" dirty="0" smtClean="0">
                <a:solidFill>
                  <a:srgbClr val="224F77"/>
                </a:solidFill>
                <a:latin typeface="Arial"/>
                <a:cs typeface="Arial"/>
              </a:rPr>
              <a:t>АН</a:t>
            </a:r>
            <a:r>
              <a:rPr sz="1200" spc="-8" dirty="0" smtClean="0">
                <a:solidFill>
                  <a:srgbClr val="224F77"/>
                </a:solidFill>
                <a:latin typeface="Arial"/>
                <a:cs typeface="Arial"/>
              </a:rPr>
              <a:t>С</a:t>
            </a:r>
            <a:r>
              <a:rPr sz="1200" dirty="0" smtClean="0">
                <a:solidFill>
                  <a:srgbClr val="224F77"/>
                </a:solidFill>
                <a:latin typeface="Arial"/>
                <a:cs typeface="Arial"/>
              </a:rPr>
              <a:t>ФЕ</a:t>
            </a:r>
            <a:r>
              <a:rPr sz="1200" spc="-40" dirty="0" smtClean="0">
                <a:solidFill>
                  <a:srgbClr val="224F77"/>
                </a:solidFill>
                <a:latin typeface="Arial"/>
                <a:cs typeface="Arial"/>
              </a:rPr>
              <a:t>Р</a:t>
            </a:r>
            <a:r>
              <a:rPr sz="1200" spc="4" dirty="0" smtClean="0">
                <a:solidFill>
                  <a:srgbClr val="224F77"/>
                </a:solidFill>
                <a:latin typeface="Arial"/>
                <a:cs typeface="Arial"/>
              </a:rPr>
              <a:t>Т</a:t>
            </a:r>
            <a:r>
              <a:rPr sz="1200" dirty="0" smtClean="0">
                <a:solidFill>
                  <a:srgbClr val="224F77"/>
                </a:solidFill>
                <a:latin typeface="Arial"/>
                <a:cs typeface="Arial"/>
              </a:rPr>
              <a:t>Ы</a:t>
            </a:r>
            <a:endParaRPr sz="1200" dirty="0">
              <a:latin typeface="Arial"/>
              <a:cs typeface="Arial"/>
            </a:endParaRPr>
          </a:p>
        </p:txBody>
      </p:sp>
      <p:sp>
        <p:nvSpPr>
          <p:cNvPr id="15" name="object 15"/>
          <p:cNvSpPr/>
          <p:nvPr/>
        </p:nvSpPr>
        <p:spPr>
          <a:xfrm>
            <a:off x="992493" y="2577826"/>
            <a:ext cx="395655" cy="567561"/>
          </a:xfrm>
          <a:prstGeom prst="rect">
            <a:avLst/>
          </a:prstGeom>
          <a:blipFill>
            <a:blip r:embed="rId3" cstate="print"/>
            <a:stretch>
              <a:fillRect/>
            </a:stretch>
          </a:blipFill>
        </p:spPr>
        <p:txBody>
          <a:bodyPr wrap="square" lIns="0" tIns="0" rIns="0" bIns="0" rtlCol="0">
            <a:noAutofit/>
          </a:bodyPr>
          <a:lstStyle/>
          <a:p>
            <a:endParaRPr/>
          </a:p>
        </p:txBody>
      </p:sp>
      <p:sp>
        <p:nvSpPr>
          <p:cNvPr id="16" name="object 16"/>
          <p:cNvSpPr/>
          <p:nvPr/>
        </p:nvSpPr>
        <p:spPr>
          <a:xfrm>
            <a:off x="692006" y="3182809"/>
            <a:ext cx="568159" cy="461631"/>
          </a:xfrm>
          <a:prstGeom prst="rect">
            <a:avLst/>
          </a:prstGeom>
          <a:blipFill>
            <a:blip r:embed="rId4" cstate="print"/>
            <a:stretch>
              <a:fillRect/>
            </a:stretch>
          </a:blipFill>
        </p:spPr>
        <p:txBody>
          <a:bodyPr wrap="square" lIns="0" tIns="0" rIns="0" bIns="0" rtlCol="0">
            <a:noAutofit/>
          </a:bodyPr>
          <a:lstStyle/>
          <a:p>
            <a:endParaRPr/>
          </a:p>
        </p:txBody>
      </p:sp>
      <p:sp>
        <p:nvSpPr>
          <p:cNvPr id="17" name="object 17"/>
          <p:cNvSpPr/>
          <p:nvPr/>
        </p:nvSpPr>
        <p:spPr>
          <a:xfrm>
            <a:off x="738361" y="3712800"/>
            <a:ext cx="552591" cy="486962"/>
          </a:xfrm>
          <a:prstGeom prst="rect">
            <a:avLst/>
          </a:prstGeom>
          <a:blipFill>
            <a:blip r:embed="rId5" cstate="print"/>
            <a:stretch>
              <a:fillRect/>
            </a:stretch>
          </a:blipFill>
        </p:spPr>
        <p:txBody>
          <a:bodyPr wrap="square" lIns="0" tIns="0" rIns="0" bIns="0" rtlCol="0">
            <a:noAutofit/>
          </a:bodyPr>
          <a:lstStyle/>
          <a:p>
            <a:endParaRPr/>
          </a:p>
        </p:txBody>
      </p:sp>
      <p:sp>
        <p:nvSpPr>
          <p:cNvPr id="19" name="object 19"/>
          <p:cNvSpPr/>
          <p:nvPr/>
        </p:nvSpPr>
        <p:spPr>
          <a:xfrm>
            <a:off x="697505" y="4293021"/>
            <a:ext cx="748120" cy="485186"/>
          </a:xfrm>
          <a:prstGeom prst="rect">
            <a:avLst/>
          </a:prstGeom>
          <a:blipFill>
            <a:blip r:embed="rId6" cstate="print"/>
            <a:stretch>
              <a:fillRect/>
            </a:stretch>
          </a:blipFill>
        </p:spPr>
        <p:txBody>
          <a:bodyPr wrap="square" lIns="0" tIns="0" rIns="0" bIns="0" rtlCol="0">
            <a:noAutofit/>
          </a:bodyPr>
          <a:lstStyle/>
          <a:p>
            <a:endParaRPr/>
          </a:p>
        </p:txBody>
      </p:sp>
      <p:sp>
        <p:nvSpPr>
          <p:cNvPr id="20" name="object 20"/>
          <p:cNvSpPr/>
          <p:nvPr/>
        </p:nvSpPr>
        <p:spPr>
          <a:xfrm>
            <a:off x="589219" y="4700160"/>
            <a:ext cx="773723" cy="541931"/>
          </a:xfrm>
          <a:prstGeom prst="rect">
            <a:avLst/>
          </a:prstGeom>
          <a:blipFill>
            <a:blip r:embed="rId7" cstate="print"/>
            <a:stretch>
              <a:fillRect/>
            </a:stretch>
          </a:blipFill>
        </p:spPr>
        <p:txBody>
          <a:bodyPr wrap="square" lIns="0" tIns="0" rIns="0" bIns="0" rtlCol="0">
            <a:noAutofit/>
          </a:bodyPr>
          <a:lstStyle/>
          <a:p>
            <a:endParaRPr/>
          </a:p>
        </p:txBody>
      </p:sp>
      <p:sp>
        <p:nvSpPr>
          <p:cNvPr id="22" name="object 22"/>
          <p:cNvSpPr/>
          <p:nvPr/>
        </p:nvSpPr>
        <p:spPr>
          <a:xfrm>
            <a:off x="662963" y="5445246"/>
            <a:ext cx="703385" cy="403663"/>
          </a:xfrm>
          <a:prstGeom prst="rect">
            <a:avLst/>
          </a:prstGeom>
          <a:blipFill>
            <a:blip r:embed="rId8" cstate="print"/>
            <a:stretch>
              <a:fillRect/>
            </a:stretch>
          </a:blipFill>
        </p:spPr>
        <p:txBody>
          <a:bodyPr wrap="square" lIns="0" tIns="0" rIns="0" bIns="0" rtlCol="0">
            <a:noAutofit/>
          </a:bodyPr>
          <a:lstStyle/>
          <a:p>
            <a:endParaRPr/>
          </a:p>
        </p:txBody>
      </p:sp>
      <p:sp>
        <p:nvSpPr>
          <p:cNvPr id="23" name="object 23"/>
          <p:cNvSpPr/>
          <p:nvPr/>
        </p:nvSpPr>
        <p:spPr>
          <a:xfrm>
            <a:off x="4499994" y="2708503"/>
            <a:ext cx="881000" cy="598044"/>
          </a:xfrm>
          <a:prstGeom prst="rect">
            <a:avLst/>
          </a:prstGeom>
          <a:blipFill>
            <a:blip r:embed="rId9" cstate="print"/>
            <a:stretch>
              <a:fillRect/>
            </a:stretch>
          </a:blipFill>
        </p:spPr>
        <p:txBody>
          <a:bodyPr wrap="square" lIns="0" tIns="0" rIns="0" bIns="0" rtlCol="0">
            <a:noAutofit/>
          </a:bodyPr>
          <a:lstStyle/>
          <a:p>
            <a:endParaRPr/>
          </a:p>
        </p:txBody>
      </p:sp>
      <p:sp>
        <p:nvSpPr>
          <p:cNvPr id="24" name="object 24"/>
          <p:cNvSpPr/>
          <p:nvPr/>
        </p:nvSpPr>
        <p:spPr>
          <a:xfrm>
            <a:off x="4572004" y="3212560"/>
            <a:ext cx="693513" cy="485775"/>
          </a:xfrm>
          <a:prstGeom prst="rect">
            <a:avLst/>
          </a:prstGeom>
          <a:blipFill>
            <a:blip r:embed="rId10" cstate="print"/>
            <a:stretch>
              <a:fillRect/>
            </a:stretch>
          </a:blipFill>
        </p:spPr>
        <p:txBody>
          <a:bodyPr wrap="square" lIns="0" tIns="0" rIns="0" bIns="0" rtlCol="0">
            <a:noAutofit/>
          </a:bodyPr>
          <a:lstStyle/>
          <a:p>
            <a:endParaRPr/>
          </a:p>
        </p:txBody>
      </p:sp>
      <p:sp>
        <p:nvSpPr>
          <p:cNvPr id="25" name="object 25"/>
          <p:cNvSpPr/>
          <p:nvPr/>
        </p:nvSpPr>
        <p:spPr>
          <a:xfrm>
            <a:off x="4572002" y="3716615"/>
            <a:ext cx="708237" cy="508186"/>
          </a:xfrm>
          <a:prstGeom prst="rect">
            <a:avLst/>
          </a:prstGeom>
          <a:blipFill>
            <a:blip r:embed="rId11" cstate="print"/>
            <a:stretch>
              <a:fillRect/>
            </a:stretch>
          </a:blipFill>
        </p:spPr>
        <p:txBody>
          <a:bodyPr wrap="square" lIns="0" tIns="0" rIns="0" bIns="0" rtlCol="0">
            <a:noAutofit/>
          </a:bodyPr>
          <a:lstStyle/>
          <a:p>
            <a:endParaRPr/>
          </a:p>
        </p:txBody>
      </p:sp>
      <p:sp>
        <p:nvSpPr>
          <p:cNvPr id="26" name="object 26"/>
          <p:cNvSpPr/>
          <p:nvPr/>
        </p:nvSpPr>
        <p:spPr>
          <a:xfrm>
            <a:off x="4644011" y="4292681"/>
            <a:ext cx="773723" cy="381437"/>
          </a:xfrm>
          <a:prstGeom prst="rect">
            <a:avLst/>
          </a:prstGeom>
          <a:blipFill>
            <a:blip r:embed="rId12" cstate="print"/>
            <a:stretch>
              <a:fillRect/>
            </a:stretch>
          </a:blipFill>
        </p:spPr>
        <p:txBody>
          <a:bodyPr wrap="square" lIns="0" tIns="0" rIns="0" bIns="0" rtlCol="0">
            <a:noAutofit/>
          </a:bodyPr>
          <a:lstStyle/>
          <a:p>
            <a:endParaRPr/>
          </a:p>
        </p:txBody>
      </p:sp>
      <p:sp>
        <p:nvSpPr>
          <p:cNvPr id="27" name="object 27"/>
          <p:cNvSpPr/>
          <p:nvPr/>
        </p:nvSpPr>
        <p:spPr>
          <a:xfrm>
            <a:off x="4499996" y="4724729"/>
            <a:ext cx="800100" cy="451889"/>
          </a:xfrm>
          <a:prstGeom prst="rect">
            <a:avLst/>
          </a:prstGeom>
          <a:blipFill>
            <a:blip r:embed="rId13" cstate="print"/>
            <a:stretch>
              <a:fillRect/>
            </a:stretch>
          </a:blipFill>
        </p:spPr>
        <p:txBody>
          <a:bodyPr wrap="square" lIns="0" tIns="0" rIns="0" bIns="0" rtlCol="0">
            <a:noAutofit/>
          </a:bodyPr>
          <a:lstStyle/>
          <a:p>
            <a:endParaRPr/>
          </a:p>
        </p:txBody>
      </p:sp>
      <p:sp>
        <p:nvSpPr>
          <p:cNvPr id="28" name="object 28"/>
          <p:cNvSpPr/>
          <p:nvPr/>
        </p:nvSpPr>
        <p:spPr>
          <a:xfrm>
            <a:off x="4644011" y="5804847"/>
            <a:ext cx="844063" cy="458624"/>
          </a:xfrm>
          <a:prstGeom prst="rect">
            <a:avLst/>
          </a:prstGeom>
          <a:blipFill>
            <a:blip r:embed="rId14" cstate="print"/>
            <a:stretch>
              <a:fillRect/>
            </a:stretch>
          </a:blipFill>
        </p:spPr>
        <p:txBody>
          <a:bodyPr wrap="square" lIns="0" tIns="0" rIns="0" bIns="0" rtlCol="0">
            <a:noAutofit/>
          </a:bodyPr>
          <a:lstStyle/>
          <a:p>
            <a:endParaRPr/>
          </a:p>
        </p:txBody>
      </p:sp>
      <p:sp>
        <p:nvSpPr>
          <p:cNvPr id="29" name="object 29"/>
          <p:cNvSpPr/>
          <p:nvPr/>
        </p:nvSpPr>
        <p:spPr>
          <a:xfrm>
            <a:off x="4716020" y="5228785"/>
            <a:ext cx="647759" cy="526299"/>
          </a:xfrm>
          <a:prstGeom prst="rect">
            <a:avLst/>
          </a:prstGeom>
          <a:blipFill>
            <a:blip r:embed="rId15" cstate="print"/>
            <a:stretch>
              <a:fillRect/>
            </a:stretch>
          </a:blipFill>
        </p:spPr>
        <p:txBody>
          <a:bodyPr wrap="square" lIns="0" tIns="0" rIns="0" bIns="0" rtlCol="0">
            <a:noAutofit/>
          </a:bodyPr>
          <a:lstStyle/>
          <a:p>
            <a:endParaRPr/>
          </a:p>
        </p:txBody>
      </p:sp>
      <p:sp>
        <p:nvSpPr>
          <p:cNvPr id="30" name="object 30"/>
          <p:cNvSpPr/>
          <p:nvPr/>
        </p:nvSpPr>
        <p:spPr>
          <a:xfrm>
            <a:off x="872415" y="4215889"/>
            <a:ext cx="667699" cy="408807"/>
          </a:xfrm>
          <a:prstGeom prst="rect">
            <a:avLst/>
          </a:prstGeom>
          <a:blipFill>
            <a:blip r:embed="rId16" cstate="print"/>
            <a:stretch>
              <a:fillRect/>
            </a:stretch>
          </a:blipFill>
        </p:spPr>
        <p:txBody>
          <a:bodyPr wrap="square" lIns="0" tIns="0" rIns="0" bIns="0" rtlCol="0">
            <a:noAutofit/>
          </a:bodyPr>
          <a:lstStyle/>
          <a:p>
            <a:endParaRPr/>
          </a:p>
        </p:txBody>
      </p:sp>
      <p:sp>
        <p:nvSpPr>
          <p:cNvPr id="35" name="object 35"/>
          <p:cNvSpPr/>
          <p:nvPr/>
        </p:nvSpPr>
        <p:spPr>
          <a:xfrm>
            <a:off x="4323005" y="640434"/>
            <a:ext cx="482521" cy="412534"/>
          </a:xfrm>
          <a:prstGeom prst="rect">
            <a:avLst/>
          </a:prstGeom>
          <a:blipFill>
            <a:blip r:embed="rId17" cstate="print"/>
            <a:stretch>
              <a:fillRect/>
            </a:stretch>
          </a:blipFill>
        </p:spPr>
        <p:txBody>
          <a:bodyPr wrap="square" lIns="0" tIns="0" rIns="0" bIns="0" rtlCol="0">
            <a:noAutofit/>
          </a:bodyPr>
          <a:lstStyle/>
          <a:p>
            <a:endParaRPr/>
          </a:p>
        </p:txBody>
      </p:sp>
      <p:sp>
        <p:nvSpPr>
          <p:cNvPr id="37" name="object 37"/>
          <p:cNvSpPr/>
          <p:nvPr/>
        </p:nvSpPr>
        <p:spPr>
          <a:xfrm>
            <a:off x="5870448" y="640434"/>
            <a:ext cx="396709" cy="412534"/>
          </a:xfrm>
          <a:prstGeom prst="rect">
            <a:avLst/>
          </a:prstGeom>
          <a:blipFill>
            <a:blip r:embed="rId18" cstate="print"/>
            <a:stretch>
              <a:fillRect/>
            </a:stretch>
          </a:blipFill>
        </p:spPr>
        <p:txBody>
          <a:bodyPr wrap="square" lIns="0" tIns="0" rIns="0" bIns="0" rtlCol="0">
            <a:noAutofit/>
          </a:bodyPr>
          <a:lstStyle/>
          <a:p>
            <a:endParaRPr/>
          </a:p>
        </p:txBody>
      </p:sp>
      <p:sp>
        <p:nvSpPr>
          <p:cNvPr id="39" name="object 39"/>
          <p:cNvSpPr/>
          <p:nvPr/>
        </p:nvSpPr>
        <p:spPr>
          <a:xfrm>
            <a:off x="2869812" y="861999"/>
            <a:ext cx="392489" cy="412534"/>
          </a:xfrm>
          <a:prstGeom prst="rect">
            <a:avLst/>
          </a:prstGeom>
          <a:blipFill>
            <a:blip r:embed="rId19" cstate="print"/>
            <a:stretch>
              <a:fillRect/>
            </a:stretch>
          </a:blipFill>
        </p:spPr>
        <p:txBody>
          <a:bodyPr wrap="square" lIns="0" tIns="0" rIns="0" bIns="0" rtlCol="0">
            <a:noAutofit/>
          </a:bodyPr>
          <a:lstStyle/>
          <a:p>
            <a:endParaRPr/>
          </a:p>
        </p:txBody>
      </p:sp>
      <p:sp>
        <p:nvSpPr>
          <p:cNvPr id="41" name="object 41"/>
          <p:cNvSpPr/>
          <p:nvPr/>
        </p:nvSpPr>
        <p:spPr>
          <a:xfrm>
            <a:off x="4384900" y="861999"/>
            <a:ext cx="398115" cy="412534"/>
          </a:xfrm>
          <a:prstGeom prst="rect">
            <a:avLst/>
          </a:prstGeom>
          <a:blipFill>
            <a:blip r:embed="rId18" cstate="print"/>
            <a:stretch>
              <a:fillRect/>
            </a:stretch>
          </a:blipFill>
        </p:spPr>
        <p:txBody>
          <a:bodyPr wrap="square" lIns="0" tIns="0" rIns="0" bIns="0" rtlCol="0">
            <a:noAutofit/>
          </a:bodyPr>
          <a:lstStyle/>
          <a:p>
            <a:endParaRPr/>
          </a:p>
        </p:txBody>
      </p:sp>
      <p:sp>
        <p:nvSpPr>
          <p:cNvPr id="49" name="object 49"/>
          <p:cNvSpPr txBox="1"/>
          <p:nvPr/>
        </p:nvSpPr>
        <p:spPr>
          <a:xfrm>
            <a:off x="357158" y="1071546"/>
            <a:ext cx="8001056" cy="1571635"/>
          </a:xfrm>
          <a:prstGeom prst="rect">
            <a:avLst/>
          </a:prstGeom>
        </p:spPr>
        <p:txBody>
          <a:bodyPr vert="horz" wrap="square" lIns="0" tIns="0" rIns="0" bIns="0" rtlCol="0">
            <a:noAutofit/>
          </a:bodyPr>
          <a:lstStyle/>
          <a:p>
            <a:pPr marL="10257" marR="10257" indent="120514" algn="just"/>
            <a:r>
              <a:rPr sz="1600" b="1" dirty="0" smtClean="0">
                <a:solidFill>
                  <a:srgbClr val="224F77"/>
                </a:solidFill>
                <a:latin typeface="Arial"/>
                <a:cs typeface="Arial"/>
              </a:rPr>
              <a:t>Ф</a:t>
            </a:r>
            <a:r>
              <a:rPr sz="1600" b="1" spc="-4" dirty="0" smtClean="0">
                <a:solidFill>
                  <a:srgbClr val="224F77"/>
                </a:solidFill>
                <a:latin typeface="Arial"/>
                <a:cs typeface="Arial"/>
              </a:rPr>
              <a:t>о</a:t>
            </a:r>
            <a:r>
              <a:rPr sz="1600" b="1" spc="-36" dirty="0" smtClean="0">
                <a:solidFill>
                  <a:srgbClr val="224F77"/>
                </a:solidFill>
                <a:latin typeface="Arial"/>
                <a:cs typeface="Arial"/>
              </a:rPr>
              <a:t>р</a:t>
            </a:r>
            <a:r>
              <a:rPr sz="1600" b="1" dirty="0" smtClean="0">
                <a:solidFill>
                  <a:srgbClr val="224F77"/>
                </a:solidFill>
                <a:latin typeface="Arial"/>
                <a:cs typeface="Arial"/>
              </a:rPr>
              <a:t>ми</a:t>
            </a:r>
            <a:r>
              <a:rPr sz="1600" b="1" spc="-8" dirty="0" smtClean="0">
                <a:solidFill>
                  <a:srgbClr val="224F77"/>
                </a:solidFill>
                <a:latin typeface="Arial"/>
                <a:cs typeface="Arial"/>
              </a:rPr>
              <a:t>ро</a:t>
            </a:r>
            <a:r>
              <a:rPr sz="1600" b="1" spc="-20" dirty="0" smtClean="0">
                <a:solidFill>
                  <a:srgbClr val="224F77"/>
                </a:solidFill>
                <a:latin typeface="Arial"/>
                <a:cs typeface="Arial"/>
              </a:rPr>
              <a:t>в</a:t>
            </a:r>
            <a:r>
              <a:rPr sz="1600" b="1" dirty="0" smtClean="0">
                <a:solidFill>
                  <a:srgbClr val="224F77"/>
                </a:solidFill>
                <a:latin typeface="Arial"/>
                <a:cs typeface="Arial"/>
              </a:rPr>
              <a:t>ан</a:t>
            </a:r>
            <a:r>
              <a:rPr sz="1600" b="1" spc="-8" dirty="0" smtClean="0">
                <a:solidFill>
                  <a:srgbClr val="224F77"/>
                </a:solidFill>
                <a:latin typeface="Arial"/>
                <a:cs typeface="Arial"/>
              </a:rPr>
              <a:t>и</a:t>
            </a:r>
            <a:r>
              <a:rPr sz="1600" b="1" dirty="0" smtClean="0">
                <a:solidFill>
                  <a:srgbClr val="224F77"/>
                </a:solidFill>
                <a:latin typeface="Arial"/>
                <a:cs typeface="Arial"/>
              </a:rPr>
              <a:t>е    </a:t>
            </a:r>
            <a:r>
              <a:rPr sz="1600" b="1" spc="-137" dirty="0" smtClean="0">
                <a:solidFill>
                  <a:srgbClr val="224F77"/>
                </a:solidFill>
                <a:latin typeface="Arial"/>
                <a:cs typeface="Arial"/>
              </a:rPr>
              <a:t> </a:t>
            </a:r>
            <a:r>
              <a:rPr sz="1600" b="1" spc="-8" dirty="0" smtClean="0">
                <a:solidFill>
                  <a:srgbClr val="224F77"/>
                </a:solidFill>
                <a:latin typeface="Arial"/>
                <a:cs typeface="Arial"/>
              </a:rPr>
              <a:t>р</a:t>
            </a:r>
            <a:r>
              <a:rPr sz="1600" b="1" dirty="0" smtClean="0">
                <a:solidFill>
                  <a:srgbClr val="224F77"/>
                </a:solidFill>
                <a:latin typeface="Arial"/>
                <a:cs typeface="Arial"/>
              </a:rPr>
              <a:t>а</a:t>
            </a:r>
            <a:r>
              <a:rPr sz="1600" b="1" spc="-24" dirty="0" smtClean="0">
                <a:solidFill>
                  <a:srgbClr val="224F77"/>
                </a:solidFill>
                <a:latin typeface="Arial"/>
                <a:cs typeface="Arial"/>
              </a:rPr>
              <a:t>с</a:t>
            </a:r>
            <a:r>
              <a:rPr sz="1600" b="1" spc="-32" dirty="0" smtClean="0">
                <a:solidFill>
                  <a:srgbClr val="224F77"/>
                </a:solidFill>
                <a:latin typeface="Arial"/>
                <a:cs typeface="Arial"/>
              </a:rPr>
              <a:t>х</a:t>
            </a:r>
            <a:r>
              <a:rPr sz="1600" b="1" spc="-24" dirty="0" smtClean="0">
                <a:solidFill>
                  <a:srgbClr val="224F77"/>
                </a:solidFill>
                <a:latin typeface="Arial"/>
                <a:cs typeface="Arial"/>
              </a:rPr>
              <a:t>о</a:t>
            </a:r>
            <a:r>
              <a:rPr sz="1600" b="1" dirty="0" smtClean="0">
                <a:solidFill>
                  <a:srgbClr val="224F77"/>
                </a:solidFill>
                <a:latin typeface="Arial"/>
                <a:cs typeface="Arial"/>
              </a:rPr>
              <a:t>д</a:t>
            </a:r>
            <a:r>
              <a:rPr sz="1600" b="1" spc="-8" dirty="0" smtClean="0">
                <a:solidFill>
                  <a:srgbClr val="224F77"/>
                </a:solidFill>
                <a:latin typeface="Arial"/>
                <a:cs typeface="Arial"/>
              </a:rPr>
              <a:t>о</a:t>
            </a:r>
            <a:r>
              <a:rPr sz="1600" b="1" dirty="0" smtClean="0">
                <a:solidFill>
                  <a:srgbClr val="224F77"/>
                </a:solidFill>
                <a:latin typeface="Arial"/>
                <a:cs typeface="Arial"/>
              </a:rPr>
              <a:t>в    </a:t>
            </a:r>
            <a:r>
              <a:rPr sz="1600" b="1" spc="-137" dirty="0" smtClean="0">
                <a:solidFill>
                  <a:srgbClr val="224F77"/>
                </a:solidFill>
                <a:latin typeface="Arial"/>
                <a:cs typeface="Arial"/>
              </a:rPr>
              <a:t> </a:t>
            </a:r>
            <a:r>
              <a:rPr sz="1600" b="1" spc="-24" dirty="0" smtClean="0">
                <a:solidFill>
                  <a:srgbClr val="224F77"/>
                </a:solidFill>
                <a:latin typeface="Arial"/>
                <a:cs typeface="Arial"/>
              </a:rPr>
              <a:t>о</a:t>
            </a:r>
            <a:r>
              <a:rPr sz="1600" b="1" spc="-12" dirty="0" smtClean="0">
                <a:solidFill>
                  <a:srgbClr val="224F77"/>
                </a:solidFill>
                <a:latin typeface="Arial"/>
                <a:cs typeface="Arial"/>
              </a:rPr>
              <a:t>с</a:t>
            </a:r>
            <a:r>
              <a:rPr sz="1600" b="1" spc="-24" dirty="0" smtClean="0">
                <a:solidFill>
                  <a:srgbClr val="224F77"/>
                </a:solidFill>
                <a:latin typeface="Arial"/>
                <a:cs typeface="Arial"/>
              </a:rPr>
              <a:t>у</a:t>
            </a:r>
            <a:r>
              <a:rPr sz="1600" b="1" spc="8" dirty="0" smtClean="0">
                <a:solidFill>
                  <a:srgbClr val="224F77"/>
                </a:solidFill>
                <a:latin typeface="Arial"/>
                <a:cs typeface="Arial"/>
              </a:rPr>
              <a:t>щ</a:t>
            </a:r>
            <a:r>
              <a:rPr sz="1600" b="1" spc="-24" dirty="0" smtClean="0">
                <a:solidFill>
                  <a:srgbClr val="224F77"/>
                </a:solidFill>
                <a:latin typeface="Arial"/>
                <a:cs typeface="Arial"/>
              </a:rPr>
              <a:t>е</a:t>
            </a:r>
            <a:r>
              <a:rPr sz="1600" b="1" dirty="0" smtClean="0">
                <a:solidFill>
                  <a:srgbClr val="224F77"/>
                </a:solidFill>
                <a:latin typeface="Arial"/>
                <a:cs typeface="Arial"/>
              </a:rPr>
              <a:t>с</a:t>
            </a:r>
            <a:r>
              <a:rPr sz="1600" b="1" spc="-4" dirty="0" smtClean="0">
                <a:solidFill>
                  <a:srgbClr val="224F77"/>
                </a:solidFill>
                <a:latin typeface="Arial"/>
                <a:cs typeface="Arial"/>
              </a:rPr>
              <a:t>т</a:t>
            </a:r>
            <a:r>
              <a:rPr sz="1600" b="1" spc="-20" dirty="0" smtClean="0">
                <a:solidFill>
                  <a:srgbClr val="224F77"/>
                </a:solidFill>
                <a:latin typeface="Arial"/>
                <a:cs typeface="Arial"/>
              </a:rPr>
              <a:t>в</a:t>
            </a:r>
            <a:r>
              <a:rPr sz="1600" b="1" dirty="0" smtClean="0">
                <a:solidFill>
                  <a:srgbClr val="224F77"/>
                </a:solidFill>
                <a:latin typeface="Arial"/>
                <a:cs typeface="Arial"/>
              </a:rPr>
              <a:t>л</a:t>
            </a:r>
            <a:r>
              <a:rPr sz="1600" b="1" spc="-8" dirty="0" smtClean="0">
                <a:solidFill>
                  <a:srgbClr val="224F77"/>
                </a:solidFill>
                <a:latin typeface="Arial"/>
                <a:cs typeface="Arial"/>
              </a:rPr>
              <a:t>я</a:t>
            </a:r>
            <a:r>
              <a:rPr sz="1600" b="1" spc="-12" dirty="0" smtClean="0">
                <a:solidFill>
                  <a:srgbClr val="224F77"/>
                </a:solidFill>
                <a:latin typeface="Arial"/>
                <a:cs typeface="Arial"/>
              </a:rPr>
              <a:t>е</a:t>
            </a:r>
            <a:r>
              <a:rPr sz="1600" b="1" spc="-32" dirty="0" smtClean="0">
                <a:solidFill>
                  <a:srgbClr val="224F77"/>
                </a:solidFill>
                <a:latin typeface="Arial"/>
                <a:cs typeface="Arial"/>
              </a:rPr>
              <a:t>т</a:t>
            </a:r>
            <a:r>
              <a:rPr sz="1600" b="1" dirty="0" smtClean="0">
                <a:solidFill>
                  <a:srgbClr val="224F77"/>
                </a:solidFill>
                <a:latin typeface="Arial"/>
                <a:cs typeface="Arial"/>
              </a:rPr>
              <a:t>ся    </a:t>
            </a:r>
            <a:r>
              <a:rPr sz="1600" b="1" spc="-129" dirty="0" smtClean="0">
                <a:solidFill>
                  <a:srgbClr val="224F77"/>
                </a:solidFill>
                <a:latin typeface="Arial"/>
                <a:cs typeface="Arial"/>
              </a:rPr>
              <a:t> </a:t>
            </a:r>
            <a:r>
              <a:rPr sz="1600" b="1" dirty="0" smtClean="0">
                <a:solidFill>
                  <a:srgbClr val="224F77"/>
                </a:solidFill>
                <a:latin typeface="Arial"/>
                <a:cs typeface="Arial"/>
              </a:rPr>
              <a:t>в    </a:t>
            </a:r>
            <a:r>
              <a:rPr sz="1600" b="1" spc="-129" dirty="0" smtClean="0">
                <a:solidFill>
                  <a:srgbClr val="224F77"/>
                </a:solidFill>
                <a:latin typeface="Arial"/>
                <a:cs typeface="Arial"/>
              </a:rPr>
              <a:t> </a:t>
            </a:r>
            <a:r>
              <a:rPr sz="1600" b="1" dirty="0" smtClean="0">
                <a:solidFill>
                  <a:srgbClr val="224F77"/>
                </a:solidFill>
                <a:latin typeface="Arial"/>
                <a:cs typeface="Arial"/>
              </a:rPr>
              <a:t>с</a:t>
            </a:r>
            <a:r>
              <a:rPr sz="1600" b="1" spc="-8" dirty="0" smtClean="0">
                <a:solidFill>
                  <a:srgbClr val="224F77"/>
                </a:solidFill>
                <a:latin typeface="Arial"/>
                <a:cs typeface="Arial"/>
              </a:rPr>
              <a:t>о</a:t>
            </a:r>
            <a:r>
              <a:rPr sz="1600" b="1" spc="-36" dirty="0" smtClean="0">
                <a:solidFill>
                  <a:srgbClr val="224F77"/>
                </a:solidFill>
                <a:latin typeface="Arial"/>
                <a:cs typeface="Arial"/>
              </a:rPr>
              <a:t>о</a:t>
            </a:r>
            <a:r>
              <a:rPr sz="1600" b="1" spc="-16" dirty="0" smtClean="0">
                <a:solidFill>
                  <a:srgbClr val="224F77"/>
                </a:solidFill>
                <a:latin typeface="Arial"/>
                <a:cs typeface="Arial"/>
              </a:rPr>
              <a:t>т</a:t>
            </a:r>
            <a:r>
              <a:rPr sz="1600" b="1" spc="-20" dirty="0" smtClean="0">
                <a:solidFill>
                  <a:srgbClr val="224F77"/>
                </a:solidFill>
                <a:latin typeface="Arial"/>
                <a:cs typeface="Arial"/>
              </a:rPr>
              <a:t>в</a:t>
            </a:r>
            <a:r>
              <a:rPr sz="1600" b="1" spc="-12" dirty="0" smtClean="0">
                <a:solidFill>
                  <a:srgbClr val="224F77"/>
                </a:solidFill>
                <a:latin typeface="Arial"/>
                <a:cs typeface="Arial"/>
              </a:rPr>
              <a:t>е</a:t>
            </a:r>
            <a:r>
              <a:rPr sz="1600" b="1" spc="-32" dirty="0" smtClean="0">
                <a:solidFill>
                  <a:srgbClr val="224F77"/>
                </a:solidFill>
                <a:latin typeface="Arial"/>
                <a:cs typeface="Arial"/>
              </a:rPr>
              <a:t>т</a:t>
            </a:r>
            <a:r>
              <a:rPr sz="1600" b="1" spc="4" dirty="0" smtClean="0">
                <a:solidFill>
                  <a:srgbClr val="224F77"/>
                </a:solidFill>
                <a:latin typeface="Arial"/>
                <a:cs typeface="Arial"/>
              </a:rPr>
              <a:t>с</a:t>
            </a:r>
            <a:r>
              <a:rPr sz="1600" b="1" spc="-16" dirty="0" smtClean="0">
                <a:solidFill>
                  <a:srgbClr val="224F77"/>
                </a:solidFill>
                <a:latin typeface="Arial"/>
                <a:cs typeface="Arial"/>
              </a:rPr>
              <a:t>т</a:t>
            </a:r>
            <a:r>
              <a:rPr sz="1600" b="1" dirty="0" smtClean="0">
                <a:solidFill>
                  <a:srgbClr val="224F77"/>
                </a:solidFill>
                <a:latin typeface="Arial"/>
                <a:cs typeface="Arial"/>
              </a:rPr>
              <a:t>вии    </a:t>
            </a:r>
            <a:r>
              <a:rPr sz="1600" b="1" spc="-117" dirty="0" smtClean="0">
                <a:solidFill>
                  <a:srgbClr val="224F77"/>
                </a:solidFill>
                <a:latin typeface="Arial"/>
                <a:cs typeface="Arial"/>
              </a:rPr>
              <a:t> </a:t>
            </a:r>
            <a:r>
              <a:rPr sz="1600" b="1" dirty="0" smtClean="0">
                <a:solidFill>
                  <a:srgbClr val="224F77"/>
                </a:solidFill>
                <a:latin typeface="Arial"/>
                <a:cs typeface="Arial"/>
              </a:rPr>
              <a:t>с </a:t>
            </a:r>
            <a:r>
              <a:rPr sz="1600" b="1" spc="-8" dirty="0" smtClean="0">
                <a:solidFill>
                  <a:srgbClr val="224F77"/>
                </a:solidFill>
                <a:latin typeface="Arial"/>
                <a:cs typeface="Arial"/>
              </a:rPr>
              <a:t>р</a:t>
            </a:r>
            <a:r>
              <a:rPr sz="1600" b="1" dirty="0" smtClean="0">
                <a:solidFill>
                  <a:srgbClr val="224F77"/>
                </a:solidFill>
                <a:latin typeface="Arial"/>
                <a:cs typeface="Arial"/>
              </a:rPr>
              <a:t>а</a:t>
            </a:r>
            <a:r>
              <a:rPr sz="1600" b="1" spc="-24" dirty="0" smtClean="0">
                <a:solidFill>
                  <a:srgbClr val="224F77"/>
                </a:solidFill>
                <a:latin typeface="Arial"/>
                <a:cs typeface="Arial"/>
              </a:rPr>
              <a:t>с</a:t>
            </a:r>
            <a:r>
              <a:rPr sz="1600" b="1" spc="-32" dirty="0" smtClean="0">
                <a:solidFill>
                  <a:srgbClr val="224F77"/>
                </a:solidFill>
                <a:latin typeface="Arial"/>
                <a:cs typeface="Arial"/>
              </a:rPr>
              <a:t>х</a:t>
            </a:r>
            <a:r>
              <a:rPr sz="1600" b="1" spc="-24" dirty="0" smtClean="0">
                <a:solidFill>
                  <a:srgbClr val="224F77"/>
                </a:solidFill>
                <a:latin typeface="Arial"/>
                <a:cs typeface="Arial"/>
              </a:rPr>
              <a:t>о</a:t>
            </a:r>
            <a:r>
              <a:rPr sz="1600" b="1" dirty="0" smtClean="0">
                <a:solidFill>
                  <a:srgbClr val="224F77"/>
                </a:solidFill>
                <a:latin typeface="Arial"/>
                <a:cs typeface="Arial"/>
              </a:rPr>
              <a:t>дны</a:t>
            </a:r>
            <a:r>
              <a:rPr sz="1600" b="1" spc="4" dirty="0" smtClean="0">
                <a:solidFill>
                  <a:srgbClr val="224F77"/>
                </a:solidFill>
                <a:latin typeface="Arial"/>
                <a:cs typeface="Arial"/>
              </a:rPr>
              <a:t>м</a:t>
            </a:r>
            <a:r>
              <a:rPr sz="1600" b="1" dirty="0" smtClean="0">
                <a:solidFill>
                  <a:srgbClr val="224F77"/>
                </a:solidFill>
                <a:latin typeface="Arial"/>
                <a:cs typeface="Arial"/>
              </a:rPr>
              <a:t>и    </a:t>
            </a:r>
            <a:r>
              <a:rPr sz="1600" b="1" spc="-117" dirty="0" smtClean="0">
                <a:solidFill>
                  <a:srgbClr val="224F77"/>
                </a:solidFill>
                <a:latin typeface="Arial"/>
                <a:cs typeface="Arial"/>
              </a:rPr>
              <a:t> </a:t>
            </a:r>
            <a:r>
              <a:rPr sz="1600" b="1" spc="-16" dirty="0" smtClean="0">
                <a:solidFill>
                  <a:srgbClr val="224F77"/>
                </a:solidFill>
                <a:latin typeface="Arial"/>
                <a:cs typeface="Arial"/>
              </a:rPr>
              <a:t>о</a:t>
            </a:r>
            <a:r>
              <a:rPr sz="1600" b="1" spc="-24" dirty="0" smtClean="0">
                <a:solidFill>
                  <a:srgbClr val="224F77"/>
                </a:solidFill>
                <a:latin typeface="Arial"/>
                <a:cs typeface="Arial"/>
              </a:rPr>
              <a:t>б</a:t>
            </a:r>
            <a:r>
              <a:rPr sz="1600" b="1" dirty="0" smtClean="0">
                <a:solidFill>
                  <a:srgbClr val="224F77"/>
                </a:solidFill>
                <a:latin typeface="Arial"/>
                <a:cs typeface="Arial"/>
              </a:rPr>
              <a:t>я</a:t>
            </a:r>
            <a:r>
              <a:rPr sz="1600" b="1" spc="-24" dirty="0" smtClean="0">
                <a:solidFill>
                  <a:srgbClr val="224F77"/>
                </a:solidFill>
                <a:latin typeface="Arial"/>
                <a:cs typeface="Arial"/>
              </a:rPr>
              <a:t>з</a:t>
            </a:r>
            <a:r>
              <a:rPr sz="1600" b="1" spc="4" dirty="0" smtClean="0">
                <a:solidFill>
                  <a:srgbClr val="224F77"/>
                </a:solidFill>
                <a:latin typeface="Arial"/>
                <a:cs typeface="Arial"/>
              </a:rPr>
              <a:t>а</a:t>
            </a:r>
            <a:r>
              <a:rPr sz="1600" b="1" spc="-16" dirty="0" smtClean="0">
                <a:solidFill>
                  <a:srgbClr val="224F77"/>
                </a:solidFill>
                <a:latin typeface="Arial"/>
                <a:cs typeface="Arial"/>
              </a:rPr>
              <a:t>т</a:t>
            </a:r>
            <a:r>
              <a:rPr sz="1600" b="1" dirty="0" smtClean="0">
                <a:solidFill>
                  <a:srgbClr val="224F77"/>
                </a:solidFill>
                <a:latin typeface="Arial"/>
                <a:cs typeface="Arial"/>
              </a:rPr>
              <a:t>ель</a:t>
            </a:r>
            <a:r>
              <a:rPr sz="1600" b="1" spc="-4" dirty="0" smtClean="0">
                <a:solidFill>
                  <a:srgbClr val="224F77"/>
                </a:solidFill>
                <a:latin typeface="Arial"/>
                <a:cs typeface="Arial"/>
              </a:rPr>
              <a:t>с</a:t>
            </a:r>
            <a:r>
              <a:rPr sz="1600" b="1" spc="-16" dirty="0" smtClean="0">
                <a:solidFill>
                  <a:srgbClr val="224F77"/>
                </a:solidFill>
                <a:latin typeface="Arial"/>
                <a:cs typeface="Arial"/>
              </a:rPr>
              <a:t>т</a:t>
            </a:r>
            <a:r>
              <a:rPr sz="1600" b="1" spc="-20" dirty="0" smtClean="0">
                <a:solidFill>
                  <a:srgbClr val="224F77"/>
                </a:solidFill>
                <a:latin typeface="Arial"/>
                <a:cs typeface="Arial"/>
              </a:rPr>
              <a:t>в</a:t>
            </a:r>
            <a:r>
              <a:rPr sz="1600" b="1" dirty="0" smtClean="0">
                <a:solidFill>
                  <a:srgbClr val="224F77"/>
                </a:solidFill>
                <a:latin typeface="Arial"/>
                <a:cs typeface="Arial"/>
              </a:rPr>
              <a:t>ами, </a:t>
            </a:r>
            <a:r>
              <a:rPr sz="1600" b="1" spc="113" dirty="0" smtClean="0">
                <a:solidFill>
                  <a:srgbClr val="224F77"/>
                </a:solidFill>
                <a:latin typeface="Arial"/>
                <a:cs typeface="Arial"/>
              </a:rPr>
              <a:t> </a:t>
            </a:r>
            <a:r>
              <a:rPr sz="1600" b="1" spc="-24" dirty="0" smtClean="0">
                <a:solidFill>
                  <a:srgbClr val="224F77"/>
                </a:solidFill>
                <a:latin typeface="Arial"/>
                <a:cs typeface="Arial"/>
              </a:rPr>
              <a:t>з</a:t>
            </a:r>
            <a:r>
              <a:rPr sz="1600" b="1" dirty="0" smtClean="0">
                <a:solidFill>
                  <a:srgbClr val="224F77"/>
                </a:solidFill>
                <a:latin typeface="Arial"/>
                <a:cs typeface="Arial"/>
              </a:rPr>
              <a:t>а</a:t>
            </a:r>
            <a:r>
              <a:rPr sz="1600" b="1" spc="-16" dirty="0" smtClean="0">
                <a:solidFill>
                  <a:srgbClr val="224F77"/>
                </a:solidFill>
                <a:latin typeface="Arial"/>
                <a:cs typeface="Arial"/>
              </a:rPr>
              <a:t>к</a:t>
            </a:r>
            <a:r>
              <a:rPr sz="1600" b="1" spc="-8" dirty="0" smtClean="0">
                <a:solidFill>
                  <a:srgbClr val="224F77"/>
                </a:solidFill>
                <a:latin typeface="Arial"/>
                <a:cs typeface="Arial"/>
              </a:rPr>
              <a:t>о</a:t>
            </a:r>
            <a:r>
              <a:rPr sz="1600" b="1" dirty="0" smtClean="0">
                <a:solidFill>
                  <a:srgbClr val="224F77"/>
                </a:solidFill>
                <a:latin typeface="Arial"/>
                <a:cs typeface="Arial"/>
              </a:rPr>
              <a:t>н</a:t>
            </a:r>
            <a:r>
              <a:rPr sz="1600" b="1" spc="-24" dirty="0" smtClean="0">
                <a:solidFill>
                  <a:srgbClr val="224F77"/>
                </a:solidFill>
                <a:latin typeface="Arial"/>
                <a:cs typeface="Arial"/>
              </a:rPr>
              <a:t>о</a:t>
            </a:r>
            <a:r>
              <a:rPr sz="1600" b="1" dirty="0" smtClean="0">
                <a:solidFill>
                  <a:srgbClr val="224F77"/>
                </a:solidFill>
                <a:latin typeface="Arial"/>
                <a:cs typeface="Arial"/>
              </a:rPr>
              <a:t>да</a:t>
            </a:r>
            <a:r>
              <a:rPr sz="1600" b="1" spc="-16" dirty="0" smtClean="0">
                <a:solidFill>
                  <a:srgbClr val="224F77"/>
                </a:solidFill>
                <a:latin typeface="Arial"/>
                <a:cs typeface="Arial"/>
              </a:rPr>
              <a:t>т</a:t>
            </a:r>
            <a:r>
              <a:rPr sz="1600" b="1" dirty="0" smtClean="0">
                <a:solidFill>
                  <a:srgbClr val="224F77"/>
                </a:solidFill>
                <a:latin typeface="Arial"/>
                <a:cs typeface="Arial"/>
              </a:rPr>
              <a:t>ельно </a:t>
            </a:r>
            <a:r>
              <a:rPr sz="1600" b="1" spc="92" dirty="0" smtClean="0">
                <a:solidFill>
                  <a:srgbClr val="224F77"/>
                </a:solidFill>
                <a:latin typeface="Arial"/>
                <a:cs typeface="Arial"/>
              </a:rPr>
              <a:t> </a:t>
            </a:r>
            <a:r>
              <a:rPr sz="1600" b="1" spc="-24" dirty="0" smtClean="0">
                <a:solidFill>
                  <a:srgbClr val="224F77"/>
                </a:solidFill>
                <a:latin typeface="Arial"/>
                <a:cs typeface="Arial"/>
              </a:rPr>
              <a:t>з</a:t>
            </a:r>
            <a:r>
              <a:rPr sz="1600" b="1" dirty="0" smtClean="0">
                <a:solidFill>
                  <a:srgbClr val="224F77"/>
                </a:solidFill>
                <a:latin typeface="Arial"/>
                <a:cs typeface="Arial"/>
              </a:rPr>
              <a:t>ак</a:t>
            </a:r>
            <a:r>
              <a:rPr sz="1600" b="1" spc="-8" dirty="0" smtClean="0">
                <a:solidFill>
                  <a:srgbClr val="224F77"/>
                </a:solidFill>
                <a:latin typeface="Arial"/>
                <a:cs typeface="Arial"/>
              </a:rPr>
              <a:t>р</a:t>
            </a:r>
            <a:r>
              <a:rPr sz="1600" b="1" spc="-12" dirty="0" smtClean="0">
                <a:solidFill>
                  <a:srgbClr val="224F77"/>
                </a:solidFill>
                <a:latin typeface="Arial"/>
                <a:cs typeface="Arial"/>
              </a:rPr>
              <a:t>е</a:t>
            </a:r>
            <a:r>
              <a:rPr sz="1600" b="1" dirty="0" smtClean="0">
                <a:solidFill>
                  <a:srgbClr val="224F77"/>
                </a:solidFill>
                <a:latin typeface="Arial"/>
                <a:cs typeface="Arial"/>
              </a:rPr>
              <a:t>п</a:t>
            </a:r>
            <a:r>
              <a:rPr sz="1600" b="1" spc="-20" dirty="0" smtClean="0">
                <a:solidFill>
                  <a:srgbClr val="224F77"/>
                </a:solidFill>
                <a:latin typeface="Arial"/>
                <a:cs typeface="Arial"/>
              </a:rPr>
              <a:t>л</a:t>
            </a:r>
            <a:r>
              <a:rPr sz="1600" b="1" dirty="0" smtClean="0">
                <a:solidFill>
                  <a:srgbClr val="224F77"/>
                </a:solidFill>
                <a:latin typeface="Arial"/>
                <a:cs typeface="Arial"/>
              </a:rPr>
              <a:t>ен</a:t>
            </a:r>
            <a:r>
              <a:rPr sz="1600" b="1" spc="4" dirty="0" smtClean="0">
                <a:solidFill>
                  <a:srgbClr val="224F77"/>
                </a:solidFill>
                <a:latin typeface="Arial"/>
                <a:cs typeface="Arial"/>
              </a:rPr>
              <a:t>н</a:t>
            </a:r>
            <a:r>
              <a:rPr sz="1600" b="1" dirty="0" smtClean="0">
                <a:solidFill>
                  <a:srgbClr val="224F77"/>
                </a:solidFill>
                <a:latin typeface="Arial"/>
                <a:cs typeface="Arial"/>
              </a:rPr>
              <a:t>ы</a:t>
            </a:r>
            <a:r>
              <a:rPr sz="1600" b="1" spc="-8" dirty="0" smtClean="0">
                <a:solidFill>
                  <a:srgbClr val="224F77"/>
                </a:solidFill>
                <a:latin typeface="Arial"/>
                <a:cs typeface="Arial"/>
              </a:rPr>
              <a:t>м</a:t>
            </a:r>
            <a:r>
              <a:rPr sz="1600" b="1" dirty="0" smtClean="0">
                <a:solidFill>
                  <a:srgbClr val="224F77"/>
                </a:solidFill>
                <a:latin typeface="Arial"/>
                <a:cs typeface="Arial"/>
              </a:rPr>
              <a:t>и </a:t>
            </a:r>
            <a:r>
              <a:rPr sz="1600" b="1" spc="101" dirty="0" smtClean="0">
                <a:solidFill>
                  <a:srgbClr val="224F77"/>
                </a:solidFill>
                <a:latin typeface="Arial"/>
                <a:cs typeface="Arial"/>
              </a:rPr>
              <a:t> </a:t>
            </a:r>
            <a:r>
              <a:rPr sz="1600" b="1" spc="-24" dirty="0" smtClean="0">
                <a:solidFill>
                  <a:srgbClr val="224F77"/>
                </a:solidFill>
                <a:latin typeface="Arial"/>
                <a:cs typeface="Arial"/>
              </a:rPr>
              <a:t>за </a:t>
            </a:r>
            <a:r>
              <a:rPr sz="1600" b="1" dirty="0" smtClean="0">
                <a:solidFill>
                  <a:srgbClr val="224F77"/>
                </a:solidFill>
                <a:latin typeface="Arial"/>
                <a:cs typeface="Arial"/>
              </a:rPr>
              <a:t>с</a:t>
            </a:r>
            <a:r>
              <a:rPr sz="1600" b="1" spc="-8" dirty="0" smtClean="0">
                <a:solidFill>
                  <a:srgbClr val="224F77"/>
                </a:solidFill>
                <a:latin typeface="Arial"/>
                <a:cs typeface="Arial"/>
              </a:rPr>
              <a:t>о</a:t>
            </a:r>
            <a:r>
              <a:rPr sz="1600" b="1" spc="-36" dirty="0" smtClean="0">
                <a:solidFill>
                  <a:srgbClr val="224F77"/>
                </a:solidFill>
                <a:latin typeface="Arial"/>
                <a:cs typeface="Arial"/>
              </a:rPr>
              <a:t>о</a:t>
            </a:r>
            <a:r>
              <a:rPr sz="1600" b="1" spc="-16" dirty="0" smtClean="0">
                <a:solidFill>
                  <a:srgbClr val="224F77"/>
                </a:solidFill>
                <a:latin typeface="Arial"/>
                <a:cs typeface="Arial"/>
              </a:rPr>
              <a:t>т</a:t>
            </a:r>
            <a:r>
              <a:rPr sz="1600" b="1" spc="-20" dirty="0" smtClean="0">
                <a:solidFill>
                  <a:srgbClr val="224F77"/>
                </a:solidFill>
                <a:latin typeface="Arial"/>
                <a:cs typeface="Arial"/>
              </a:rPr>
              <a:t>в</a:t>
            </a:r>
            <a:r>
              <a:rPr sz="1600" b="1" spc="-24" dirty="0" smtClean="0">
                <a:solidFill>
                  <a:srgbClr val="224F77"/>
                </a:solidFill>
                <a:latin typeface="Arial"/>
                <a:cs typeface="Arial"/>
              </a:rPr>
              <a:t>е</a:t>
            </a:r>
            <a:r>
              <a:rPr sz="1600" b="1" spc="-32" dirty="0" smtClean="0">
                <a:solidFill>
                  <a:srgbClr val="224F77"/>
                </a:solidFill>
                <a:latin typeface="Arial"/>
                <a:cs typeface="Arial"/>
              </a:rPr>
              <a:t>т</a:t>
            </a:r>
            <a:r>
              <a:rPr sz="1600" b="1" dirty="0" smtClean="0">
                <a:solidFill>
                  <a:srgbClr val="224F77"/>
                </a:solidFill>
                <a:latin typeface="Arial"/>
                <a:cs typeface="Arial"/>
              </a:rPr>
              <a:t>с</a:t>
            </a:r>
            <a:r>
              <a:rPr sz="1600" b="1" spc="-16" dirty="0" smtClean="0">
                <a:solidFill>
                  <a:srgbClr val="224F77"/>
                </a:solidFill>
                <a:latin typeface="Arial"/>
                <a:cs typeface="Arial"/>
              </a:rPr>
              <a:t>т</a:t>
            </a:r>
            <a:r>
              <a:rPr sz="1600" b="1" spc="-20" dirty="0" smtClean="0">
                <a:solidFill>
                  <a:srgbClr val="224F77"/>
                </a:solidFill>
                <a:latin typeface="Arial"/>
                <a:cs typeface="Arial"/>
              </a:rPr>
              <a:t>в</a:t>
            </a:r>
            <a:r>
              <a:rPr sz="1600" b="1" spc="-32" dirty="0" smtClean="0">
                <a:solidFill>
                  <a:srgbClr val="224F77"/>
                </a:solidFill>
                <a:latin typeface="Arial"/>
                <a:cs typeface="Arial"/>
              </a:rPr>
              <a:t>у</a:t>
            </a:r>
            <a:r>
              <a:rPr sz="1600" b="1" dirty="0" smtClean="0">
                <a:solidFill>
                  <a:srgbClr val="224F77"/>
                </a:solidFill>
                <a:latin typeface="Arial"/>
                <a:cs typeface="Arial"/>
              </a:rPr>
              <a:t>ющими</a:t>
            </a:r>
            <a:r>
              <a:rPr sz="1600" b="1" spc="48" dirty="0" smtClean="0">
                <a:solidFill>
                  <a:srgbClr val="224F77"/>
                </a:solidFill>
                <a:latin typeface="Arial"/>
                <a:cs typeface="Arial"/>
              </a:rPr>
              <a:t> </a:t>
            </a:r>
            <a:r>
              <a:rPr sz="1600" b="1" spc="-61" dirty="0" smtClean="0">
                <a:solidFill>
                  <a:srgbClr val="224F77"/>
                </a:solidFill>
                <a:latin typeface="Arial"/>
                <a:cs typeface="Arial"/>
              </a:rPr>
              <a:t>у</a:t>
            </a:r>
            <a:r>
              <a:rPr sz="1600" b="1" spc="-8" dirty="0" smtClean="0">
                <a:solidFill>
                  <a:srgbClr val="224F77"/>
                </a:solidFill>
                <a:latin typeface="Arial"/>
                <a:cs typeface="Arial"/>
              </a:rPr>
              <a:t>ро</a:t>
            </a:r>
            <a:r>
              <a:rPr sz="1600" b="1" dirty="0" smtClean="0">
                <a:solidFill>
                  <a:srgbClr val="224F77"/>
                </a:solidFill>
                <a:latin typeface="Arial"/>
                <a:cs typeface="Arial"/>
              </a:rPr>
              <a:t>внями </a:t>
            </a:r>
            <a:r>
              <a:rPr sz="1600" b="1" spc="24" dirty="0" smtClean="0">
                <a:solidFill>
                  <a:srgbClr val="224F77"/>
                </a:solidFill>
                <a:latin typeface="Arial"/>
                <a:cs typeface="Arial"/>
              </a:rPr>
              <a:t> </a:t>
            </a:r>
            <a:r>
              <a:rPr sz="1600" b="1" dirty="0" smtClean="0">
                <a:solidFill>
                  <a:srgbClr val="224F77"/>
                </a:solidFill>
                <a:latin typeface="Arial"/>
                <a:cs typeface="Arial"/>
              </a:rPr>
              <a:t>б</a:t>
            </a:r>
            <a:r>
              <a:rPr sz="1600" b="1" spc="-24" dirty="0" smtClean="0">
                <a:solidFill>
                  <a:srgbClr val="224F77"/>
                </a:solidFill>
                <a:latin typeface="Arial"/>
                <a:cs typeface="Arial"/>
              </a:rPr>
              <a:t>ю</a:t>
            </a:r>
            <a:r>
              <a:rPr sz="1600" b="1" dirty="0" smtClean="0">
                <a:solidFill>
                  <a:srgbClr val="224F77"/>
                </a:solidFill>
                <a:latin typeface="Arial"/>
                <a:cs typeface="Arial"/>
              </a:rPr>
              <a:t>д</a:t>
            </a:r>
            <a:r>
              <a:rPr sz="1600" b="1" spc="-24" dirty="0" smtClean="0">
                <a:solidFill>
                  <a:srgbClr val="224F77"/>
                </a:solidFill>
                <a:latin typeface="Arial"/>
                <a:cs typeface="Arial"/>
              </a:rPr>
              <a:t>же</a:t>
            </a:r>
            <a:r>
              <a:rPr sz="1600" b="1" spc="-32" dirty="0" smtClean="0">
                <a:solidFill>
                  <a:srgbClr val="224F77"/>
                </a:solidFill>
                <a:latin typeface="Arial"/>
                <a:cs typeface="Arial"/>
              </a:rPr>
              <a:t>т</a:t>
            </a:r>
            <a:r>
              <a:rPr sz="1600" b="1" spc="-8" dirty="0" smtClean="0">
                <a:solidFill>
                  <a:srgbClr val="224F77"/>
                </a:solidFill>
                <a:latin typeface="Arial"/>
                <a:cs typeface="Arial"/>
              </a:rPr>
              <a:t>о</a:t>
            </a:r>
            <a:r>
              <a:rPr sz="1600" b="1" dirty="0" smtClean="0">
                <a:solidFill>
                  <a:srgbClr val="224F77"/>
                </a:solidFill>
                <a:latin typeface="Arial"/>
                <a:cs typeface="Arial"/>
              </a:rPr>
              <a:t>в</a:t>
            </a:r>
            <a:endParaRPr sz="1600" dirty="0">
              <a:latin typeface="Arial"/>
              <a:cs typeface="Arial"/>
            </a:endParaRPr>
          </a:p>
          <a:p>
            <a:pPr marL="10257" marR="12308" indent="120514" algn="just">
              <a:lnSpc>
                <a:spcPct val="100099"/>
              </a:lnSpc>
            </a:pPr>
            <a:r>
              <a:rPr sz="1600" b="1" dirty="0" smtClean="0">
                <a:solidFill>
                  <a:srgbClr val="224F77"/>
                </a:solidFill>
                <a:latin typeface="Arial"/>
                <a:cs typeface="Arial"/>
              </a:rPr>
              <a:t>П</a:t>
            </a:r>
            <a:r>
              <a:rPr sz="1600" b="1" spc="-8" dirty="0" smtClean="0">
                <a:solidFill>
                  <a:srgbClr val="224F77"/>
                </a:solidFill>
                <a:latin typeface="Arial"/>
                <a:cs typeface="Arial"/>
              </a:rPr>
              <a:t>р</a:t>
            </a:r>
            <a:r>
              <a:rPr sz="1600" b="1" dirty="0" smtClean="0">
                <a:solidFill>
                  <a:srgbClr val="224F77"/>
                </a:solidFill>
                <a:latin typeface="Arial"/>
                <a:cs typeface="Arial"/>
              </a:rPr>
              <a:t>инц</a:t>
            </a:r>
            <a:r>
              <a:rPr sz="1600" b="1" spc="-12" dirty="0" smtClean="0">
                <a:solidFill>
                  <a:srgbClr val="224F77"/>
                </a:solidFill>
                <a:latin typeface="Arial"/>
                <a:cs typeface="Arial"/>
              </a:rPr>
              <a:t>и</a:t>
            </a:r>
            <a:r>
              <a:rPr sz="1600" b="1" dirty="0" smtClean="0">
                <a:solidFill>
                  <a:srgbClr val="224F77"/>
                </a:solidFill>
                <a:latin typeface="Arial"/>
                <a:cs typeface="Arial"/>
              </a:rPr>
              <a:t>пы</a:t>
            </a:r>
            <a:r>
              <a:rPr sz="1600" b="1" spc="125" dirty="0" smtClean="0">
                <a:solidFill>
                  <a:srgbClr val="224F77"/>
                </a:solidFill>
                <a:latin typeface="Arial"/>
                <a:cs typeface="Arial"/>
              </a:rPr>
              <a:t> </a:t>
            </a:r>
            <a:r>
              <a:rPr sz="1600" b="1" spc="-36" dirty="0" smtClean="0">
                <a:solidFill>
                  <a:srgbClr val="224F77"/>
                </a:solidFill>
                <a:latin typeface="Arial"/>
                <a:cs typeface="Arial"/>
              </a:rPr>
              <a:t>ф</a:t>
            </a:r>
            <a:r>
              <a:rPr sz="1600" b="1" spc="-8" dirty="0" smtClean="0">
                <a:solidFill>
                  <a:srgbClr val="224F77"/>
                </a:solidFill>
                <a:latin typeface="Arial"/>
                <a:cs typeface="Arial"/>
              </a:rPr>
              <a:t>о</a:t>
            </a:r>
            <a:r>
              <a:rPr sz="1600" b="1" spc="-16" dirty="0" smtClean="0">
                <a:solidFill>
                  <a:srgbClr val="224F77"/>
                </a:solidFill>
                <a:latin typeface="Arial"/>
                <a:cs typeface="Arial"/>
              </a:rPr>
              <a:t>р</a:t>
            </a:r>
            <a:r>
              <a:rPr sz="1600" b="1" dirty="0" smtClean="0">
                <a:solidFill>
                  <a:srgbClr val="224F77"/>
                </a:solidFill>
                <a:latin typeface="Arial"/>
                <a:cs typeface="Arial"/>
              </a:rPr>
              <a:t>ми</a:t>
            </a:r>
            <a:r>
              <a:rPr sz="1600" b="1" spc="-8" dirty="0" smtClean="0">
                <a:solidFill>
                  <a:srgbClr val="224F77"/>
                </a:solidFill>
                <a:latin typeface="Arial"/>
                <a:cs typeface="Arial"/>
              </a:rPr>
              <a:t>ро</a:t>
            </a:r>
            <a:r>
              <a:rPr sz="1600" b="1" spc="-20" dirty="0" smtClean="0">
                <a:solidFill>
                  <a:srgbClr val="224F77"/>
                </a:solidFill>
                <a:latin typeface="Arial"/>
                <a:cs typeface="Arial"/>
              </a:rPr>
              <a:t>в</a:t>
            </a:r>
            <a:r>
              <a:rPr sz="1600" b="1" dirty="0" smtClean="0">
                <a:solidFill>
                  <a:srgbClr val="224F77"/>
                </a:solidFill>
                <a:latin typeface="Arial"/>
                <a:cs typeface="Arial"/>
              </a:rPr>
              <a:t>ан</a:t>
            </a:r>
            <a:r>
              <a:rPr sz="1600" b="1" spc="-8" dirty="0" smtClean="0">
                <a:solidFill>
                  <a:srgbClr val="224F77"/>
                </a:solidFill>
                <a:latin typeface="Arial"/>
                <a:cs typeface="Arial"/>
              </a:rPr>
              <a:t>и</a:t>
            </a:r>
            <a:r>
              <a:rPr sz="1600" b="1" dirty="0" smtClean="0">
                <a:solidFill>
                  <a:srgbClr val="224F77"/>
                </a:solidFill>
                <a:latin typeface="Arial"/>
                <a:cs typeface="Arial"/>
              </a:rPr>
              <a:t>я</a:t>
            </a:r>
            <a:r>
              <a:rPr sz="1600" b="1" spc="121" dirty="0" smtClean="0">
                <a:solidFill>
                  <a:srgbClr val="224F77"/>
                </a:solidFill>
                <a:latin typeface="Arial"/>
                <a:cs typeface="Arial"/>
              </a:rPr>
              <a:t> </a:t>
            </a:r>
            <a:r>
              <a:rPr sz="1600" b="1" spc="-16" dirty="0" smtClean="0">
                <a:solidFill>
                  <a:srgbClr val="224F77"/>
                </a:solidFill>
                <a:latin typeface="Arial"/>
                <a:cs typeface="Arial"/>
              </a:rPr>
              <a:t>р</a:t>
            </a:r>
            <a:r>
              <a:rPr sz="1600" b="1" dirty="0" smtClean="0">
                <a:solidFill>
                  <a:srgbClr val="224F77"/>
                </a:solidFill>
                <a:latin typeface="Arial"/>
                <a:cs typeface="Arial"/>
              </a:rPr>
              <a:t>а</a:t>
            </a:r>
            <a:r>
              <a:rPr sz="1600" b="1" spc="-24" dirty="0" smtClean="0">
                <a:solidFill>
                  <a:srgbClr val="224F77"/>
                </a:solidFill>
                <a:latin typeface="Arial"/>
                <a:cs typeface="Arial"/>
              </a:rPr>
              <a:t>с</a:t>
            </a:r>
            <a:r>
              <a:rPr sz="1600" b="1" spc="-32" dirty="0" smtClean="0">
                <a:solidFill>
                  <a:srgbClr val="224F77"/>
                </a:solidFill>
                <a:latin typeface="Arial"/>
                <a:cs typeface="Arial"/>
              </a:rPr>
              <a:t>х</a:t>
            </a:r>
            <a:r>
              <a:rPr sz="1600" b="1" spc="-36" dirty="0" smtClean="0">
                <a:solidFill>
                  <a:srgbClr val="224F77"/>
                </a:solidFill>
                <a:latin typeface="Arial"/>
                <a:cs typeface="Arial"/>
              </a:rPr>
              <a:t>о</a:t>
            </a:r>
            <a:r>
              <a:rPr sz="1600" b="1" dirty="0" smtClean="0">
                <a:solidFill>
                  <a:srgbClr val="224F77"/>
                </a:solidFill>
                <a:latin typeface="Arial"/>
                <a:cs typeface="Arial"/>
              </a:rPr>
              <a:t>д</a:t>
            </a:r>
            <a:r>
              <a:rPr sz="1600" b="1" spc="-8" dirty="0" smtClean="0">
                <a:solidFill>
                  <a:srgbClr val="224F77"/>
                </a:solidFill>
                <a:latin typeface="Arial"/>
                <a:cs typeface="Arial"/>
              </a:rPr>
              <a:t>о</a:t>
            </a:r>
            <a:r>
              <a:rPr sz="1600" b="1" dirty="0" smtClean="0">
                <a:solidFill>
                  <a:srgbClr val="224F77"/>
                </a:solidFill>
                <a:latin typeface="Arial"/>
                <a:cs typeface="Arial"/>
              </a:rPr>
              <a:t>в</a:t>
            </a:r>
            <a:r>
              <a:rPr sz="1600" b="1" spc="125" dirty="0" smtClean="0">
                <a:solidFill>
                  <a:srgbClr val="224F77"/>
                </a:solidFill>
                <a:latin typeface="Arial"/>
                <a:cs typeface="Arial"/>
              </a:rPr>
              <a:t> </a:t>
            </a:r>
            <a:r>
              <a:rPr sz="1600" b="1" dirty="0" smtClean="0">
                <a:solidFill>
                  <a:srgbClr val="224F77"/>
                </a:solidFill>
                <a:latin typeface="Arial"/>
                <a:cs typeface="Arial"/>
              </a:rPr>
              <a:t>б</a:t>
            </a:r>
            <a:r>
              <a:rPr sz="1600" b="1" spc="-24" dirty="0" smtClean="0">
                <a:solidFill>
                  <a:srgbClr val="224F77"/>
                </a:solidFill>
                <a:latin typeface="Arial"/>
                <a:cs typeface="Arial"/>
              </a:rPr>
              <a:t>ю</a:t>
            </a:r>
            <a:r>
              <a:rPr sz="1600" b="1" dirty="0" smtClean="0">
                <a:solidFill>
                  <a:srgbClr val="224F77"/>
                </a:solidFill>
                <a:latin typeface="Arial"/>
                <a:cs typeface="Arial"/>
              </a:rPr>
              <a:t>д</a:t>
            </a:r>
            <a:r>
              <a:rPr sz="1600" b="1" spc="-24" dirty="0" smtClean="0">
                <a:solidFill>
                  <a:srgbClr val="224F77"/>
                </a:solidFill>
                <a:latin typeface="Arial"/>
                <a:cs typeface="Arial"/>
              </a:rPr>
              <a:t>же</a:t>
            </a:r>
            <a:r>
              <a:rPr sz="1600" b="1" spc="-16" dirty="0" smtClean="0">
                <a:solidFill>
                  <a:srgbClr val="224F77"/>
                </a:solidFill>
                <a:latin typeface="Arial"/>
                <a:cs typeface="Arial"/>
              </a:rPr>
              <a:t>т</a:t>
            </a:r>
            <a:r>
              <a:rPr sz="1600" b="1" spc="-4" dirty="0" smtClean="0">
                <a:solidFill>
                  <a:srgbClr val="224F77"/>
                </a:solidFill>
                <a:latin typeface="Arial"/>
                <a:cs typeface="Arial"/>
              </a:rPr>
              <a:t>а</a:t>
            </a:r>
            <a:r>
              <a:rPr sz="1600" b="1" dirty="0" smtClean="0">
                <a:solidFill>
                  <a:srgbClr val="224F77"/>
                </a:solidFill>
                <a:latin typeface="Arial"/>
                <a:cs typeface="Arial"/>
              </a:rPr>
              <a:t>:</a:t>
            </a:r>
            <a:r>
              <a:rPr sz="1600" b="1" spc="109" dirty="0" smtClean="0">
                <a:solidFill>
                  <a:srgbClr val="224F77"/>
                </a:solidFill>
                <a:latin typeface="Arial"/>
                <a:cs typeface="Arial"/>
              </a:rPr>
              <a:t> </a:t>
            </a:r>
            <a:r>
              <a:rPr sz="1600" b="1" smtClean="0">
                <a:solidFill>
                  <a:srgbClr val="224F77"/>
                </a:solidFill>
                <a:latin typeface="Arial"/>
                <a:cs typeface="Arial"/>
              </a:rPr>
              <a:t>по  </a:t>
            </a:r>
            <a:r>
              <a:rPr sz="1600" b="1" spc="-77" smtClean="0">
                <a:solidFill>
                  <a:srgbClr val="224F77"/>
                </a:solidFill>
                <a:latin typeface="Arial"/>
                <a:cs typeface="Arial"/>
              </a:rPr>
              <a:t> </a:t>
            </a:r>
            <a:r>
              <a:rPr lang="ru-RU" sz="1600" b="1" spc="-77" dirty="0" smtClean="0">
                <a:solidFill>
                  <a:srgbClr val="224F77"/>
                </a:solidFill>
                <a:latin typeface="Arial"/>
                <a:cs typeface="Arial"/>
              </a:rPr>
              <a:t>муниципальным</a:t>
            </a:r>
            <a:r>
              <a:rPr sz="1600" b="1" smtClean="0">
                <a:solidFill>
                  <a:srgbClr val="224F77"/>
                </a:solidFill>
                <a:latin typeface="Arial"/>
                <a:cs typeface="Arial"/>
              </a:rPr>
              <a:t> </a:t>
            </a:r>
            <a:r>
              <a:rPr sz="1600" b="1" dirty="0" smtClean="0">
                <a:solidFill>
                  <a:srgbClr val="224F77"/>
                </a:solidFill>
                <a:latin typeface="Arial"/>
                <a:cs typeface="Arial"/>
              </a:rPr>
              <a:t>пр</a:t>
            </a:r>
            <a:r>
              <a:rPr sz="1600" b="1" spc="-8" dirty="0" smtClean="0">
                <a:solidFill>
                  <a:srgbClr val="224F77"/>
                </a:solidFill>
                <a:latin typeface="Arial"/>
                <a:cs typeface="Arial"/>
              </a:rPr>
              <a:t>о</a:t>
            </a:r>
            <a:r>
              <a:rPr sz="1600" b="1" dirty="0" smtClean="0">
                <a:solidFill>
                  <a:srgbClr val="224F77"/>
                </a:solidFill>
                <a:latin typeface="Arial"/>
                <a:cs typeface="Arial"/>
              </a:rPr>
              <a:t>гр</a:t>
            </a:r>
            <a:r>
              <a:rPr sz="1600" b="1" spc="-16" dirty="0" smtClean="0">
                <a:solidFill>
                  <a:srgbClr val="224F77"/>
                </a:solidFill>
                <a:latin typeface="Arial"/>
                <a:cs typeface="Arial"/>
              </a:rPr>
              <a:t>а</a:t>
            </a:r>
            <a:r>
              <a:rPr sz="1600" b="1" dirty="0" smtClean="0">
                <a:solidFill>
                  <a:srgbClr val="224F77"/>
                </a:solidFill>
                <a:latin typeface="Arial"/>
                <a:cs typeface="Arial"/>
              </a:rPr>
              <a:t>м</a:t>
            </a:r>
            <a:r>
              <a:rPr sz="1600" b="1" spc="-16" dirty="0" smtClean="0">
                <a:solidFill>
                  <a:srgbClr val="224F77"/>
                </a:solidFill>
                <a:latin typeface="Arial"/>
                <a:cs typeface="Arial"/>
              </a:rPr>
              <a:t>м</a:t>
            </a:r>
            <a:r>
              <a:rPr sz="1600" b="1" spc="-12" dirty="0" smtClean="0">
                <a:solidFill>
                  <a:srgbClr val="224F77"/>
                </a:solidFill>
                <a:latin typeface="Arial"/>
                <a:cs typeface="Arial"/>
              </a:rPr>
              <a:t>а</a:t>
            </a:r>
            <a:r>
              <a:rPr sz="1600" b="1" dirty="0" smtClean="0">
                <a:solidFill>
                  <a:srgbClr val="224F77"/>
                </a:solidFill>
                <a:latin typeface="Arial"/>
                <a:cs typeface="Arial"/>
              </a:rPr>
              <a:t>м,</a:t>
            </a:r>
            <a:r>
              <a:rPr sz="1600" b="1" spc="61" dirty="0" smtClean="0">
                <a:solidFill>
                  <a:srgbClr val="224F77"/>
                </a:solidFill>
                <a:latin typeface="Arial"/>
                <a:cs typeface="Arial"/>
              </a:rPr>
              <a:t> </a:t>
            </a:r>
            <a:r>
              <a:rPr sz="1600" b="1" spc="-8" dirty="0" smtClean="0">
                <a:solidFill>
                  <a:srgbClr val="224F77"/>
                </a:solidFill>
                <a:latin typeface="Arial"/>
                <a:cs typeface="Arial"/>
              </a:rPr>
              <a:t>п</a:t>
            </a:r>
            <a:r>
              <a:rPr sz="1600" b="1" dirty="0" smtClean="0">
                <a:solidFill>
                  <a:srgbClr val="224F77"/>
                </a:solidFill>
                <a:latin typeface="Arial"/>
                <a:cs typeface="Arial"/>
              </a:rPr>
              <a:t>о</a:t>
            </a:r>
            <a:r>
              <a:rPr sz="1600" b="1" spc="36" dirty="0" smtClean="0">
                <a:solidFill>
                  <a:srgbClr val="224F77"/>
                </a:solidFill>
                <a:latin typeface="Arial"/>
                <a:cs typeface="Arial"/>
              </a:rPr>
              <a:t> </a:t>
            </a:r>
            <a:r>
              <a:rPr sz="1600" b="1" spc="-8" dirty="0" smtClean="0">
                <a:solidFill>
                  <a:srgbClr val="224F77"/>
                </a:solidFill>
                <a:latin typeface="Arial"/>
                <a:cs typeface="Arial"/>
              </a:rPr>
              <a:t>р</a:t>
            </a:r>
            <a:r>
              <a:rPr sz="1600" b="1" spc="4" dirty="0" smtClean="0">
                <a:solidFill>
                  <a:srgbClr val="224F77"/>
                </a:solidFill>
                <a:latin typeface="Arial"/>
                <a:cs typeface="Arial"/>
              </a:rPr>
              <a:t>а</a:t>
            </a:r>
            <a:r>
              <a:rPr sz="1600" b="1" dirty="0" smtClean="0">
                <a:solidFill>
                  <a:srgbClr val="224F77"/>
                </a:solidFill>
                <a:latin typeface="Arial"/>
                <a:cs typeface="Arial"/>
              </a:rPr>
              <a:t>з</a:t>
            </a:r>
            <a:r>
              <a:rPr sz="1600" b="1" spc="-8" dirty="0" smtClean="0">
                <a:solidFill>
                  <a:srgbClr val="224F77"/>
                </a:solidFill>
                <a:latin typeface="Arial"/>
                <a:cs typeface="Arial"/>
              </a:rPr>
              <a:t>д</a:t>
            </a:r>
            <a:r>
              <a:rPr sz="1600" b="1" dirty="0" smtClean="0">
                <a:solidFill>
                  <a:srgbClr val="224F77"/>
                </a:solidFill>
                <a:latin typeface="Arial"/>
                <a:cs typeface="Arial"/>
              </a:rPr>
              <a:t>ел</a:t>
            </a:r>
            <a:r>
              <a:rPr sz="1600" b="1" spc="-4" dirty="0" smtClean="0">
                <a:solidFill>
                  <a:srgbClr val="224F77"/>
                </a:solidFill>
                <a:latin typeface="Arial"/>
                <a:cs typeface="Arial"/>
              </a:rPr>
              <a:t>а</a:t>
            </a:r>
            <a:r>
              <a:rPr sz="1600" b="1" dirty="0" smtClean="0">
                <a:solidFill>
                  <a:srgbClr val="224F77"/>
                </a:solidFill>
                <a:latin typeface="Arial"/>
                <a:cs typeface="Arial"/>
              </a:rPr>
              <a:t>м</a:t>
            </a:r>
            <a:r>
              <a:rPr sz="1600" b="1" spc="48" dirty="0" smtClean="0">
                <a:solidFill>
                  <a:srgbClr val="224F77"/>
                </a:solidFill>
                <a:latin typeface="Arial"/>
                <a:cs typeface="Arial"/>
              </a:rPr>
              <a:t> </a:t>
            </a:r>
            <a:r>
              <a:rPr sz="1600" b="1" dirty="0" smtClean="0">
                <a:solidFill>
                  <a:srgbClr val="224F77"/>
                </a:solidFill>
                <a:latin typeface="Arial"/>
                <a:cs typeface="Arial"/>
              </a:rPr>
              <a:t>(п</a:t>
            </a:r>
            <a:r>
              <a:rPr sz="1600" b="1" spc="-24" dirty="0" smtClean="0">
                <a:solidFill>
                  <a:srgbClr val="224F77"/>
                </a:solidFill>
                <a:latin typeface="Arial"/>
                <a:cs typeface="Arial"/>
              </a:rPr>
              <a:t>о</a:t>
            </a:r>
            <a:r>
              <a:rPr sz="1600" b="1" dirty="0" smtClean="0">
                <a:solidFill>
                  <a:srgbClr val="224F77"/>
                </a:solidFill>
                <a:latin typeface="Arial"/>
                <a:cs typeface="Arial"/>
              </a:rPr>
              <a:t>д</a:t>
            </a:r>
            <a:r>
              <a:rPr sz="1600" b="1" spc="-8" dirty="0" smtClean="0">
                <a:solidFill>
                  <a:srgbClr val="224F77"/>
                </a:solidFill>
                <a:latin typeface="Arial"/>
                <a:cs typeface="Arial"/>
              </a:rPr>
              <a:t>р</a:t>
            </a:r>
            <a:r>
              <a:rPr sz="1600" b="1" dirty="0" smtClean="0">
                <a:solidFill>
                  <a:srgbClr val="224F77"/>
                </a:solidFill>
                <a:latin typeface="Arial"/>
                <a:cs typeface="Arial"/>
              </a:rPr>
              <a:t>аз</a:t>
            </a:r>
            <a:r>
              <a:rPr sz="1600" b="1" spc="-8" dirty="0" smtClean="0">
                <a:solidFill>
                  <a:srgbClr val="224F77"/>
                </a:solidFill>
                <a:latin typeface="Arial"/>
                <a:cs typeface="Arial"/>
              </a:rPr>
              <a:t>д</a:t>
            </a:r>
            <a:r>
              <a:rPr sz="1600" b="1" dirty="0" smtClean="0">
                <a:solidFill>
                  <a:srgbClr val="224F77"/>
                </a:solidFill>
                <a:latin typeface="Arial"/>
                <a:cs typeface="Arial"/>
              </a:rPr>
              <a:t>ел</a:t>
            </a:r>
            <a:r>
              <a:rPr sz="1600" b="1" spc="-4" dirty="0" smtClean="0">
                <a:solidFill>
                  <a:srgbClr val="224F77"/>
                </a:solidFill>
                <a:latin typeface="Arial"/>
                <a:cs typeface="Arial"/>
              </a:rPr>
              <a:t>а</a:t>
            </a:r>
            <a:r>
              <a:rPr sz="1600" b="1" spc="-8" dirty="0" smtClean="0">
                <a:solidFill>
                  <a:srgbClr val="224F77"/>
                </a:solidFill>
                <a:latin typeface="Arial"/>
                <a:cs typeface="Arial"/>
              </a:rPr>
              <a:t>м</a:t>
            </a:r>
            <a:r>
              <a:rPr sz="1600" b="1" dirty="0" smtClean="0">
                <a:solidFill>
                  <a:srgbClr val="224F77"/>
                </a:solidFill>
                <a:latin typeface="Arial"/>
                <a:cs typeface="Arial"/>
              </a:rPr>
              <a:t>)</a:t>
            </a:r>
            <a:r>
              <a:rPr sz="1600" b="1" spc="65" dirty="0" smtClean="0">
                <a:solidFill>
                  <a:srgbClr val="224F77"/>
                </a:solidFill>
                <a:latin typeface="Arial"/>
                <a:cs typeface="Arial"/>
              </a:rPr>
              <a:t> </a:t>
            </a:r>
            <a:r>
              <a:rPr sz="1600" b="1" spc="-16" dirty="0" smtClean="0">
                <a:solidFill>
                  <a:srgbClr val="224F77"/>
                </a:solidFill>
                <a:latin typeface="Arial"/>
                <a:cs typeface="Arial"/>
              </a:rPr>
              <a:t>ф</a:t>
            </a:r>
            <a:r>
              <a:rPr sz="1600" b="1" spc="-32" dirty="0" smtClean="0">
                <a:solidFill>
                  <a:srgbClr val="224F77"/>
                </a:solidFill>
                <a:latin typeface="Arial"/>
                <a:cs typeface="Arial"/>
              </a:rPr>
              <a:t>у</a:t>
            </a:r>
            <a:r>
              <a:rPr sz="1600" b="1" dirty="0" smtClean="0">
                <a:solidFill>
                  <a:srgbClr val="224F77"/>
                </a:solidFill>
                <a:latin typeface="Arial"/>
                <a:cs typeface="Arial"/>
              </a:rPr>
              <a:t>н</a:t>
            </a:r>
            <a:r>
              <a:rPr sz="1600" b="1" spc="4" dirty="0" smtClean="0">
                <a:solidFill>
                  <a:srgbClr val="224F77"/>
                </a:solidFill>
                <a:latin typeface="Arial"/>
                <a:cs typeface="Arial"/>
              </a:rPr>
              <a:t>к</a:t>
            </a:r>
            <a:r>
              <a:rPr sz="1600" b="1" dirty="0" smtClean="0">
                <a:solidFill>
                  <a:srgbClr val="224F77"/>
                </a:solidFill>
                <a:latin typeface="Arial"/>
                <a:cs typeface="Arial"/>
              </a:rPr>
              <a:t>ци</a:t>
            </a:r>
            <a:r>
              <a:rPr sz="1600" b="1" spc="-16" dirty="0" smtClean="0">
                <a:solidFill>
                  <a:srgbClr val="224F77"/>
                </a:solidFill>
                <a:latin typeface="Arial"/>
                <a:cs typeface="Arial"/>
              </a:rPr>
              <a:t>о</a:t>
            </a:r>
            <a:r>
              <a:rPr sz="1600" b="1" dirty="0" smtClean="0">
                <a:solidFill>
                  <a:srgbClr val="224F77"/>
                </a:solidFill>
                <a:latin typeface="Arial"/>
                <a:cs typeface="Arial"/>
              </a:rPr>
              <a:t>нальн</a:t>
            </a:r>
            <a:r>
              <a:rPr sz="1600" b="1" spc="-8" dirty="0" smtClean="0">
                <a:solidFill>
                  <a:srgbClr val="224F77"/>
                </a:solidFill>
                <a:latin typeface="Arial"/>
                <a:cs typeface="Arial"/>
              </a:rPr>
              <a:t>о</a:t>
            </a:r>
            <a:r>
              <a:rPr sz="1600" b="1" dirty="0" smtClean="0">
                <a:solidFill>
                  <a:srgbClr val="224F77"/>
                </a:solidFill>
                <a:latin typeface="Arial"/>
                <a:cs typeface="Arial"/>
              </a:rPr>
              <a:t>й</a:t>
            </a:r>
            <a:r>
              <a:rPr sz="1600" b="1" spc="57" dirty="0" smtClean="0">
                <a:solidFill>
                  <a:srgbClr val="224F77"/>
                </a:solidFill>
                <a:latin typeface="Arial"/>
                <a:cs typeface="Arial"/>
              </a:rPr>
              <a:t> </a:t>
            </a:r>
            <a:r>
              <a:rPr sz="1600" b="1" dirty="0" smtClean="0">
                <a:solidFill>
                  <a:srgbClr val="224F77"/>
                </a:solidFill>
                <a:latin typeface="Arial"/>
                <a:cs typeface="Arial"/>
              </a:rPr>
              <a:t>с</a:t>
            </a:r>
            <a:r>
              <a:rPr sz="1600" b="1" spc="-16" dirty="0" smtClean="0">
                <a:solidFill>
                  <a:srgbClr val="224F77"/>
                </a:solidFill>
                <a:latin typeface="Arial"/>
                <a:cs typeface="Arial"/>
              </a:rPr>
              <a:t>т</a:t>
            </a:r>
            <a:r>
              <a:rPr sz="1600" b="1" spc="-8" dirty="0" smtClean="0">
                <a:solidFill>
                  <a:srgbClr val="224F77"/>
                </a:solidFill>
                <a:latin typeface="Arial"/>
                <a:cs typeface="Arial"/>
              </a:rPr>
              <a:t>р</a:t>
            </a:r>
            <a:r>
              <a:rPr sz="1600" b="1" spc="-40" dirty="0" smtClean="0">
                <a:solidFill>
                  <a:srgbClr val="224F77"/>
                </a:solidFill>
                <a:latin typeface="Arial"/>
                <a:cs typeface="Arial"/>
              </a:rPr>
              <a:t>у</a:t>
            </a:r>
            <a:r>
              <a:rPr sz="1600" b="1" spc="12" dirty="0" smtClean="0">
                <a:solidFill>
                  <a:srgbClr val="224F77"/>
                </a:solidFill>
                <a:latin typeface="Arial"/>
                <a:cs typeface="Arial"/>
              </a:rPr>
              <a:t>к</a:t>
            </a:r>
            <a:r>
              <a:rPr sz="1600" b="1" spc="32" dirty="0" smtClean="0">
                <a:solidFill>
                  <a:srgbClr val="224F77"/>
                </a:solidFill>
                <a:latin typeface="Arial"/>
                <a:cs typeface="Arial"/>
              </a:rPr>
              <a:t>т</a:t>
            </a:r>
            <a:r>
              <a:rPr sz="1600" b="1" spc="-32" dirty="0" smtClean="0">
                <a:solidFill>
                  <a:srgbClr val="224F77"/>
                </a:solidFill>
                <a:latin typeface="Arial"/>
                <a:cs typeface="Arial"/>
              </a:rPr>
              <a:t>у</a:t>
            </a:r>
            <a:r>
              <a:rPr sz="1600" b="1" spc="-8" dirty="0" smtClean="0">
                <a:solidFill>
                  <a:srgbClr val="224F77"/>
                </a:solidFill>
                <a:latin typeface="Arial"/>
                <a:cs typeface="Arial"/>
              </a:rPr>
              <a:t>р</a:t>
            </a:r>
            <a:r>
              <a:rPr sz="1600" b="1" spc="8" dirty="0" smtClean="0">
                <a:solidFill>
                  <a:srgbClr val="224F77"/>
                </a:solidFill>
                <a:latin typeface="Arial"/>
                <a:cs typeface="Arial"/>
              </a:rPr>
              <a:t>ы</a:t>
            </a:r>
            <a:r>
              <a:rPr sz="1600" b="1" dirty="0" smtClean="0">
                <a:solidFill>
                  <a:srgbClr val="224F77"/>
                </a:solidFill>
                <a:latin typeface="Arial"/>
                <a:cs typeface="Arial"/>
              </a:rPr>
              <a:t>, по</a:t>
            </a:r>
            <a:r>
              <a:rPr sz="1600" b="1" spc="-12" dirty="0" smtClean="0">
                <a:solidFill>
                  <a:srgbClr val="224F77"/>
                </a:solidFill>
                <a:latin typeface="Arial"/>
                <a:cs typeface="Arial"/>
              </a:rPr>
              <a:t> </a:t>
            </a:r>
            <a:r>
              <a:rPr sz="1600" b="1" spc="-24" dirty="0" smtClean="0">
                <a:solidFill>
                  <a:srgbClr val="224F77"/>
                </a:solidFill>
                <a:latin typeface="Arial"/>
                <a:cs typeface="Arial"/>
              </a:rPr>
              <a:t>в</a:t>
            </a:r>
            <a:r>
              <a:rPr sz="1600" b="1" dirty="0" smtClean="0">
                <a:solidFill>
                  <a:srgbClr val="224F77"/>
                </a:solidFill>
                <a:latin typeface="Arial"/>
                <a:cs typeface="Arial"/>
              </a:rPr>
              <a:t>е</a:t>
            </a:r>
            <a:r>
              <a:rPr sz="1600" b="1" spc="-8" dirty="0" smtClean="0">
                <a:solidFill>
                  <a:srgbClr val="224F77"/>
                </a:solidFill>
                <a:latin typeface="Arial"/>
                <a:cs typeface="Arial"/>
              </a:rPr>
              <a:t>д</a:t>
            </a:r>
            <a:r>
              <a:rPr sz="1600" b="1" spc="-28" dirty="0" smtClean="0">
                <a:solidFill>
                  <a:srgbClr val="224F77"/>
                </a:solidFill>
                <a:latin typeface="Arial"/>
                <a:cs typeface="Arial"/>
              </a:rPr>
              <a:t>о</a:t>
            </a:r>
            <a:r>
              <a:rPr sz="1600" b="1" spc="-20" dirty="0" smtClean="0">
                <a:solidFill>
                  <a:srgbClr val="224F77"/>
                </a:solidFill>
                <a:latin typeface="Arial"/>
                <a:cs typeface="Arial"/>
              </a:rPr>
              <a:t>м</a:t>
            </a:r>
            <a:r>
              <a:rPr sz="1600" b="1" dirty="0" smtClean="0">
                <a:solidFill>
                  <a:srgbClr val="224F77"/>
                </a:solidFill>
                <a:latin typeface="Arial"/>
                <a:cs typeface="Arial"/>
              </a:rPr>
              <a:t>с</a:t>
            </a:r>
            <a:r>
              <a:rPr sz="1600" b="1" spc="-16" dirty="0" smtClean="0">
                <a:solidFill>
                  <a:srgbClr val="224F77"/>
                </a:solidFill>
                <a:latin typeface="Arial"/>
                <a:cs typeface="Arial"/>
              </a:rPr>
              <a:t>т</a:t>
            </a:r>
            <a:r>
              <a:rPr sz="1600" b="1" spc="-24" dirty="0" smtClean="0">
                <a:solidFill>
                  <a:srgbClr val="224F77"/>
                </a:solidFill>
                <a:latin typeface="Arial"/>
                <a:cs typeface="Arial"/>
              </a:rPr>
              <a:t>в</a:t>
            </a:r>
            <a:r>
              <a:rPr sz="1600" b="1" dirty="0" smtClean="0">
                <a:solidFill>
                  <a:srgbClr val="224F77"/>
                </a:solidFill>
                <a:latin typeface="Arial"/>
                <a:cs typeface="Arial"/>
              </a:rPr>
              <a:t>а</a:t>
            </a:r>
            <a:r>
              <a:rPr sz="1600" b="1" spc="4" dirty="0" smtClean="0">
                <a:solidFill>
                  <a:srgbClr val="224F77"/>
                </a:solidFill>
                <a:latin typeface="Arial"/>
                <a:cs typeface="Arial"/>
              </a:rPr>
              <a:t>м</a:t>
            </a:r>
            <a:r>
              <a:rPr sz="1600" b="1" dirty="0" smtClean="0">
                <a:solidFill>
                  <a:srgbClr val="224F77"/>
                </a:solidFill>
                <a:latin typeface="Arial"/>
                <a:cs typeface="Arial"/>
              </a:rPr>
              <a:t>.</a:t>
            </a:r>
            <a:endParaRPr sz="1600" dirty="0">
              <a:latin typeface="Arial"/>
              <a:cs typeface="Arial"/>
            </a:endParaRPr>
          </a:p>
          <a:p>
            <a:pPr>
              <a:lnSpc>
                <a:spcPts val="606"/>
              </a:lnSpc>
              <a:spcBef>
                <a:spcPts val="24"/>
              </a:spcBef>
            </a:pPr>
            <a:endParaRPr sz="600" dirty="0"/>
          </a:p>
          <a:p>
            <a:pPr marR="2051" algn="ctr"/>
            <a:r>
              <a:rPr sz="1400" b="1" u="heavy" smtClean="0">
                <a:solidFill>
                  <a:srgbClr val="224F77"/>
                </a:solidFill>
                <a:latin typeface="Arial"/>
                <a:cs typeface="Arial"/>
              </a:rPr>
              <a:t> </a:t>
            </a:r>
            <a:endParaRPr sz="1400" dirty="0">
              <a:latin typeface="Arial"/>
              <a:cs typeface="Arial"/>
            </a:endParaRPr>
          </a:p>
        </p:txBody>
      </p:sp>
      <p:sp>
        <p:nvSpPr>
          <p:cNvPr id="59" name="object 59"/>
          <p:cNvSpPr txBox="1"/>
          <p:nvPr/>
        </p:nvSpPr>
        <p:spPr>
          <a:xfrm>
            <a:off x="6103621" y="6658734"/>
            <a:ext cx="146539" cy="163097"/>
          </a:xfrm>
          <a:prstGeom prst="rect">
            <a:avLst/>
          </a:prstGeom>
        </p:spPr>
        <p:txBody>
          <a:bodyPr vert="horz" wrap="square" lIns="0" tIns="0" rIns="0" bIns="0" rtlCol="0">
            <a:noAutofit/>
          </a:bodyPr>
          <a:lstStyle/>
          <a:p>
            <a:pPr marL="28205"/>
            <a:endParaRPr sz="1100" dirty="0">
              <a:latin typeface="Constantia"/>
              <a:cs typeface="Constantia"/>
            </a:endParaRPr>
          </a:p>
        </p:txBody>
      </p:sp>
      <p:sp>
        <p:nvSpPr>
          <p:cNvPr id="60" name="object 49"/>
          <p:cNvSpPr txBox="1"/>
          <p:nvPr/>
        </p:nvSpPr>
        <p:spPr>
          <a:xfrm>
            <a:off x="107504" y="348"/>
            <a:ext cx="8784976" cy="714380"/>
          </a:xfrm>
          <a:prstGeom prst="rect">
            <a:avLst/>
          </a:prstGeom>
        </p:spPr>
        <p:txBody>
          <a:bodyPr vert="horz" wrap="square" lIns="0" tIns="0" rIns="0" bIns="0" rtlCol="0">
            <a:noAutofit/>
          </a:bodyPr>
          <a:lstStyle/>
          <a:p>
            <a:pPr>
              <a:lnSpc>
                <a:spcPts val="606"/>
              </a:lnSpc>
              <a:spcBef>
                <a:spcPts val="24"/>
              </a:spcBef>
            </a:pPr>
            <a:endParaRPr sz="2400" dirty="0">
              <a:solidFill>
                <a:schemeClr val="bg1"/>
              </a:solidFill>
            </a:endParaRPr>
          </a:p>
          <a:p>
            <a:pPr marR="2051" algn="ctr"/>
            <a:r>
              <a:rPr sz="2400" b="1" dirty="0" smtClean="0">
                <a:solidFill>
                  <a:schemeClr val="bg1"/>
                </a:solidFill>
                <a:latin typeface="Arial"/>
                <a:cs typeface="Arial"/>
              </a:rPr>
              <a:t> Фо</a:t>
            </a:r>
            <a:r>
              <a:rPr sz="2400" b="1" spc="-20" dirty="0" smtClean="0">
                <a:solidFill>
                  <a:schemeClr val="bg1"/>
                </a:solidFill>
                <a:latin typeface="Arial"/>
                <a:cs typeface="Arial"/>
              </a:rPr>
              <a:t>р</a:t>
            </a:r>
            <a:r>
              <a:rPr sz="2400" b="1" dirty="0" smtClean="0">
                <a:solidFill>
                  <a:schemeClr val="bg1"/>
                </a:solidFill>
                <a:latin typeface="Arial"/>
                <a:cs typeface="Arial"/>
              </a:rPr>
              <a:t>миро</a:t>
            </a:r>
            <a:r>
              <a:rPr sz="2400" b="1" spc="-24" dirty="0" smtClean="0">
                <a:solidFill>
                  <a:schemeClr val="bg1"/>
                </a:solidFill>
                <a:latin typeface="Arial"/>
                <a:cs typeface="Arial"/>
              </a:rPr>
              <a:t>в</a:t>
            </a:r>
            <a:r>
              <a:rPr sz="2400" b="1" dirty="0" smtClean="0">
                <a:solidFill>
                  <a:schemeClr val="bg1"/>
                </a:solidFill>
                <a:latin typeface="Arial"/>
                <a:cs typeface="Arial"/>
              </a:rPr>
              <a:t>ание </a:t>
            </a:r>
            <a:r>
              <a:rPr sz="2400" b="1" spc="-4" dirty="0" smtClean="0">
                <a:solidFill>
                  <a:schemeClr val="bg1"/>
                </a:solidFill>
                <a:latin typeface="Arial"/>
                <a:cs typeface="Arial"/>
              </a:rPr>
              <a:t> </a:t>
            </a:r>
            <a:r>
              <a:rPr sz="2400" b="1" dirty="0" err="1" smtClean="0">
                <a:solidFill>
                  <a:schemeClr val="bg1"/>
                </a:solidFill>
                <a:latin typeface="Arial"/>
                <a:cs typeface="Arial"/>
              </a:rPr>
              <a:t>ра</a:t>
            </a:r>
            <a:r>
              <a:rPr sz="2400" b="1" spc="-20" dirty="0" err="1" smtClean="0">
                <a:solidFill>
                  <a:schemeClr val="bg1"/>
                </a:solidFill>
                <a:latin typeface="Arial"/>
                <a:cs typeface="Arial"/>
              </a:rPr>
              <a:t>с</a:t>
            </a:r>
            <a:r>
              <a:rPr sz="2400" b="1" spc="-40" dirty="0" err="1" smtClean="0">
                <a:solidFill>
                  <a:schemeClr val="bg1"/>
                </a:solidFill>
                <a:latin typeface="Arial"/>
                <a:cs typeface="Arial"/>
              </a:rPr>
              <a:t>х</a:t>
            </a:r>
            <a:r>
              <a:rPr sz="2400" b="1" spc="-20" dirty="0" err="1" smtClean="0">
                <a:solidFill>
                  <a:schemeClr val="bg1"/>
                </a:solidFill>
                <a:latin typeface="Arial"/>
                <a:cs typeface="Arial"/>
              </a:rPr>
              <a:t>о</a:t>
            </a:r>
            <a:r>
              <a:rPr sz="2400" b="1" dirty="0" err="1" smtClean="0">
                <a:solidFill>
                  <a:schemeClr val="bg1"/>
                </a:solidFill>
                <a:latin typeface="Arial"/>
                <a:cs typeface="Arial"/>
              </a:rPr>
              <a:t>дов</a:t>
            </a:r>
            <a:r>
              <a:rPr sz="2400" b="1" dirty="0" smtClean="0">
                <a:solidFill>
                  <a:schemeClr val="bg1"/>
                </a:solidFill>
                <a:latin typeface="Arial"/>
                <a:cs typeface="Arial"/>
              </a:rPr>
              <a:t> </a:t>
            </a:r>
            <a:r>
              <a:rPr sz="2400" b="1" spc="-8" dirty="0" smtClean="0">
                <a:solidFill>
                  <a:schemeClr val="bg1"/>
                </a:solidFill>
                <a:latin typeface="Arial"/>
                <a:cs typeface="Arial"/>
              </a:rPr>
              <a:t> </a:t>
            </a:r>
            <a:endParaRPr lang="en-US" sz="2400" b="1" spc="-8" dirty="0" smtClean="0">
              <a:solidFill>
                <a:schemeClr val="bg1"/>
              </a:solidFill>
              <a:latin typeface="Arial"/>
              <a:cs typeface="Arial"/>
            </a:endParaRPr>
          </a:p>
          <a:p>
            <a:pPr marR="2051" algn="ctr"/>
            <a:r>
              <a:rPr sz="2400" b="1" dirty="0" err="1" smtClean="0">
                <a:solidFill>
                  <a:schemeClr val="bg1"/>
                </a:solidFill>
                <a:latin typeface="Arial"/>
                <a:cs typeface="Arial"/>
              </a:rPr>
              <a:t>по</a:t>
            </a:r>
            <a:r>
              <a:rPr sz="2400" b="1" dirty="0" smtClean="0">
                <a:solidFill>
                  <a:schemeClr val="bg1"/>
                </a:solidFill>
                <a:latin typeface="Arial"/>
                <a:cs typeface="Arial"/>
              </a:rPr>
              <a:t> </a:t>
            </a:r>
            <a:r>
              <a:rPr sz="2400" b="1" spc="-4" dirty="0" smtClean="0">
                <a:solidFill>
                  <a:schemeClr val="bg1"/>
                </a:solidFill>
                <a:latin typeface="Arial"/>
                <a:cs typeface="Arial"/>
              </a:rPr>
              <a:t> </a:t>
            </a:r>
            <a:r>
              <a:rPr sz="2400" b="1" dirty="0" err="1" smtClean="0">
                <a:solidFill>
                  <a:schemeClr val="bg1"/>
                </a:solidFill>
                <a:latin typeface="Arial"/>
                <a:cs typeface="Arial"/>
              </a:rPr>
              <a:t>разделам</a:t>
            </a:r>
            <a:r>
              <a:rPr sz="2400" b="1" dirty="0" smtClean="0">
                <a:solidFill>
                  <a:schemeClr val="bg1"/>
                </a:solidFill>
                <a:latin typeface="Arial"/>
                <a:cs typeface="Arial"/>
              </a:rPr>
              <a:t> </a:t>
            </a:r>
            <a:r>
              <a:rPr sz="2400" b="1" spc="-16" dirty="0" smtClean="0">
                <a:solidFill>
                  <a:schemeClr val="bg1"/>
                </a:solidFill>
                <a:latin typeface="Arial"/>
                <a:cs typeface="Arial"/>
              </a:rPr>
              <a:t> </a:t>
            </a:r>
            <a:r>
              <a:rPr lang="ru-RU" sz="2400" b="1" spc="16" dirty="0" smtClean="0">
                <a:solidFill>
                  <a:schemeClr val="bg1"/>
                </a:solidFill>
                <a:latin typeface="Arial"/>
                <a:cs typeface="Arial"/>
              </a:rPr>
              <a:t>к</a:t>
            </a:r>
            <a:r>
              <a:rPr sz="2400" b="1" dirty="0" err="1" smtClean="0">
                <a:solidFill>
                  <a:schemeClr val="bg1"/>
                </a:solidFill>
                <a:latin typeface="Arial"/>
                <a:cs typeface="Arial"/>
              </a:rPr>
              <a:t>ласси</a:t>
            </a:r>
            <a:r>
              <a:rPr sz="2400" b="1" spc="-28" dirty="0" err="1" smtClean="0">
                <a:solidFill>
                  <a:schemeClr val="bg1"/>
                </a:solidFill>
                <a:latin typeface="Arial"/>
                <a:cs typeface="Arial"/>
              </a:rPr>
              <a:t>ф</a:t>
            </a:r>
            <a:r>
              <a:rPr sz="2400" b="1" dirty="0" err="1" smtClean="0">
                <a:solidFill>
                  <a:schemeClr val="bg1"/>
                </a:solidFill>
                <a:latin typeface="Arial"/>
                <a:cs typeface="Arial"/>
              </a:rPr>
              <a:t>ика</a:t>
            </a:r>
            <a:r>
              <a:rPr sz="2400" b="1" spc="-8" dirty="0" err="1" smtClean="0">
                <a:solidFill>
                  <a:schemeClr val="bg1"/>
                </a:solidFill>
                <a:latin typeface="Arial"/>
                <a:cs typeface="Arial"/>
              </a:rPr>
              <a:t>ц</a:t>
            </a:r>
            <a:r>
              <a:rPr sz="2400" b="1" dirty="0" err="1" smtClean="0">
                <a:solidFill>
                  <a:schemeClr val="bg1"/>
                </a:solidFill>
                <a:latin typeface="Arial"/>
                <a:cs typeface="Arial"/>
              </a:rPr>
              <a:t>и</a:t>
            </a:r>
            <a:r>
              <a:rPr sz="2400" b="1" spc="-4" dirty="0" err="1" smtClean="0">
                <a:solidFill>
                  <a:schemeClr val="bg1"/>
                </a:solidFill>
                <a:latin typeface="Arial"/>
                <a:cs typeface="Arial"/>
              </a:rPr>
              <a:t>и</a:t>
            </a:r>
            <a:r>
              <a:rPr sz="2400" b="1" spc="-4" dirty="0" smtClean="0">
                <a:solidFill>
                  <a:schemeClr val="bg1"/>
                </a:solidFill>
                <a:latin typeface="Arial"/>
                <a:cs typeface="Arial"/>
              </a:rPr>
              <a:t> </a:t>
            </a:r>
            <a:r>
              <a:rPr sz="2400" b="1" spc="4" dirty="0" smtClean="0">
                <a:solidFill>
                  <a:schemeClr val="bg1"/>
                </a:solidFill>
                <a:latin typeface="Arial"/>
                <a:cs typeface="Arial"/>
              </a:rPr>
              <a:t> </a:t>
            </a:r>
            <a:r>
              <a:rPr sz="2400" b="1" dirty="0" smtClean="0">
                <a:solidFill>
                  <a:schemeClr val="bg1"/>
                </a:solidFill>
                <a:latin typeface="Arial"/>
                <a:cs typeface="Arial"/>
              </a:rPr>
              <a:t>ра</a:t>
            </a:r>
            <a:r>
              <a:rPr sz="2400" b="1" spc="-20" dirty="0" smtClean="0">
                <a:solidFill>
                  <a:schemeClr val="bg1"/>
                </a:solidFill>
                <a:latin typeface="Arial"/>
                <a:cs typeface="Arial"/>
              </a:rPr>
              <a:t>с</a:t>
            </a:r>
            <a:r>
              <a:rPr sz="2400" b="1" spc="-40" dirty="0" smtClean="0">
                <a:solidFill>
                  <a:schemeClr val="bg1"/>
                </a:solidFill>
                <a:latin typeface="Arial"/>
                <a:cs typeface="Arial"/>
              </a:rPr>
              <a:t>х</a:t>
            </a:r>
            <a:r>
              <a:rPr sz="2400" b="1" spc="-20" dirty="0" smtClean="0">
                <a:solidFill>
                  <a:schemeClr val="bg1"/>
                </a:solidFill>
                <a:latin typeface="Arial"/>
                <a:cs typeface="Arial"/>
              </a:rPr>
              <a:t>о</a:t>
            </a:r>
            <a:r>
              <a:rPr sz="2400" b="1" dirty="0" smtClean="0">
                <a:solidFill>
                  <a:schemeClr val="bg1"/>
                </a:solidFill>
                <a:latin typeface="Arial"/>
                <a:cs typeface="Arial"/>
              </a:rPr>
              <a:t>до</a:t>
            </a:r>
            <a:r>
              <a:rPr sz="2400" b="1" spc="-8" dirty="0" smtClean="0">
                <a:solidFill>
                  <a:schemeClr val="bg1"/>
                </a:solidFill>
                <a:latin typeface="Arial"/>
                <a:cs typeface="Arial"/>
              </a:rPr>
              <a:t>в </a:t>
            </a:r>
            <a:endParaRPr sz="2400" dirty="0">
              <a:solidFill>
                <a:schemeClr val="bg1"/>
              </a:solidFill>
              <a:latin typeface="Arial"/>
              <a:cs typeface="Arial"/>
            </a:endParaRPr>
          </a:p>
        </p:txBody>
      </p:sp>
    </p:spTree>
    <p:extLst>
      <p:ext uri="{BB962C8B-B14F-4D97-AF65-F5344CB8AC3E}">
        <p14:creationId xmlns:p14="http://schemas.microsoft.com/office/powerpoint/2010/main" val="25747288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55877" y="5253"/>
            <a:ext cx="9042086" cy="774314"/>
          </a:xfrm>
        </p:spPr>
        <p:txBody>
          <a:bodyPr wrap="square" lIns="0" tIns="347725" rIns="0" bIns="0" rtlCol="0">
            <a:spAutoFit/>
          </a:bodyPr>
          <a:lstStyle/>
          <a:p>
            <a:pPr>
              <a:lnSpc>
                <a:spcPts val="3345"/>
              </a:lnSpc>
              <a:defRPr/>
            </a:pPr>
            <a:r>
              <a:rPr sz="2400" b="1" spc="-25" dirty="0">
                <a:solidFill>
                  <a:schemeClr val="bg1"/>
                </a:solidFill>
                <a:latin typeface="Arial" pitchFamily="34" charset="0"/>
                <a:cs typeface="Arial" pitchFamily="34" charset="0"/>
              </a:rPr>
              <a:t>Ч</a:t>
            </a:r>
            <a:r>
              <a:rPr sz="2400" b="1" spc="-60" dirty="0">
                <a:solidFill>
                  <a:schemeClr val="bg1"/>
                </a:solidFill>
                <a:latin typeface="Arial" pitchFamily="34" charset="0"/>
                <a:cs typeface="Arial" pitchFamily="34" charset="0"/>
              </a:rPr>
              <a:t>т</a:t>
            </a:r>
            <a:r>
              <a:rPr sz="2400" b="1" spc="-15" dirty="0">
                <a:solidFill>
                  <a:schemeClr val="bg1"/>
                </a:solidFill>
                <a:latin typeface="Arial" pitchFamily="34" charset="0"/>
                <a:cs typeface="Arial" pitchFamily="34" charset="0"/>
              </a:rPr>
              <a:t>о</a:t>
            </a:r>
            <a:r>
              <a:rPr sz="2400" b="1" spc="-5" dirty="0">
                <a:solidFill>
                  <a:schemeClr val="bg1"/>
                </a:solidFill>
                <a:latin typeface="Arial" pitchFamily="34" charset="0"/>
                <a:cs typeface="Arial" pitchFamily="34" charset="0"/>
              </a:rPr>
              <a:t> </a:t>
            </a:r>
            <a:r>
              <a:rPr sz="2400" b="1" spc="15" dirty="0">
                <a:solidFill>
                  <a:schemeClr val="bg1"/>
                </a:solidFill>
                <a:latin typeface="Arial" pitchFamily="34" charset="0"/>
                <a:cs typeface="Arial" pitchFamily="34" charset="0"/>
              </a:rPr>
              <a:t>т</a:t>
            </a:r>
            <a:r>
              <a:rPr sz="2400" b="1" spc="-15" dirty="0">
                <a:solidFill>
                  <a:schemeClr val="bg1"/>
                </a:solidFill>
                <a:latin typeface="Arial" pitchFamily="34" charset="0"/>
                <a:cs typeface="Arial" pitchFamily="34" charset="0"/>
              </a:rPr>
              <a:t>а</a:t>
            </a:r>
            <a:r>
              <a:rPr sz="2400" b="1" spc="-55" dirty="0">
                <a:solidFill>
                  <a:schemeClr val="bg1"/>
                </a:solidFill>
                <a:latin typeface="Arial" pitchFamily="34" charset="0"/>
                <a:cs typeface="Arial" pitchFamily="34" charset="0"/>
              </a:rPr>
              <a:t>к</a:t>
            </a:r>
            <a:r>
              <a:rPr sz="2400" b="1" spc="-15" dirty="0">
                <a:solidFill>
                  <a:schemeClr val="bg1"/>
                </a:solidFill>
                <a:latin typeface="Arial" pitchFamily="34" charset="0"/>
                <a:cs typeface="Arial" pitchFamily="34" charset="0"/>
              </a:rPr>
              <a:t>ое</a:t>
            </a:r>
            <a:r>
              <a:rPr sz="2400" b="1" dirty="0">
                <a:solidFill>
                  <a:schemeClr val="bg1"/>
                </a:solidFill>
                <a:latin typeface="Arial" pitchFamily="34" charset="0"/>
                <a:cs typeface="Arial" pitchFamily="34" charset="0"/>
              </a:rPr>
              <a:t> </a:t>
            </a:r>
            <a:r>
              <a:rPr sz="2400" b="1" spc="-20" dirty="0">
                <a:solidFill>
                  <a:schemeClr val="bg1"/>
                </a:solidFill>
                <a:latin typeface="Arial" pitchFamily="34" charset="0"/>
                <a:cs typeface="Arial" pitchFamily="34" charset="0"/>
              </a:rPr>
              <a:t>пр</a:t>
            </a:r>
            <a:r>
              <a:rPr sz="2400" b="1" spc="-10" dirty="0">
                <a:solidFill>
                  <a:schemeClr val="bg1"/>
                </a:solidFill>
                <a:latin typeface="Arial" pitchFamily="34" charset="0"/>
                <a:cs typeface="Arial" pitchFamily="34" charset="0"/>
              </a:rPr>
              <a:t>о</a:t>
            </a:r>
            <a:r>
              <a:rPr sz="2400" b="1" spc="-15" dirty="0">
                <a:solidFill>
                  <a:schemeClr val="bg1"/>
                </a:solidFill>
                <a:latin typeface="Arial" pitchFamily="34" charset="0"/>
                <a:cs typeface="Arial" pitchFamily="34" charset="0"/>
              </a:rPr>
              <a:t>гр</a:t>
            </a:r>
            <a:r>
              <a:rPr sz="2400" b="1" spc="-5" dirty="0">
                <a:solidFill>
                  <a:schemeClr val="bg1"/>
                </a:solidFill>
                <a:latin typeface="Arial" pitchFamily="34" charset="0"/>
                <a:cs typeface="Arial" pitchFamily="34" charset="0"/>
              </a:rPr>
              <a:t>а</a:t>
            </a:r>
            <a:r>
              <a:rPr sz="2400" b="1" spc="-20" dirty="0">
                <a:solidFill>
                  <a:schemeClr val="bg1"/>
                </a:solidFill>
                <a:latin typeface="Arial" pitchFamily="34" charset="0"/>
                <a:cs typeface="Arial" pitchFamily="34" charset="0"/>
              </a:rPr>
              <a:t>ммный</a:t>
            </a:r>
            <a:r>
              <a:rPr sz="2400" b="1" spc="20" dirty="0">
                <a:solidFill>
                  <a:schemeClr val="bg1"/>
                </a:solidFill>
                <a:latin typeface="Arial" pitchFamily="34" charset="0"/>
                <a:cs typeface="Arial" pitchFamily="34" charset="0"/>
              </a:rPr>
              <a:t> </a:t>
            </a:r>
            <a:r>
              <a:rPr sz="2400" b="1" spc="-15" dirty="0">
                <a:solidFill>
                  <a:schemeClr val="bg1"/>
                </a:solidFill>
                <a:latin typeface="Arial" pitchFamily="34" charset="0"/>
                <a:cs typeface="Arial" pitchFamily="34" charset="0"/>
              </a:rPr>
              <a:t>б</a:t>
            </a:r>
            <a:r>
              <a:rPr sz="2400" b="1" spc="-180" dirty="0">
                <a:solidFill>
                  <a:schemeClr val="bg1"/>
                </a:solidFill>
                <a:latin typeface="Arial" pitchFamily="34" charset="0"/>
                <a:cs typeface="Arial" pitchFamily="34" charset="0"/>
              </a:rPr>
              <a:t>ю</a:t>
            </a:r>
            <a:r>
              <a:rPr sz="2400" b="1" spc="-15" dirty="0">
                <a:solidFill>
                  <a:schemeClr val="bg1"/>
                </a:solidFill>
                <a:latin typeface="Arial" pitchFamily="34" charset="0"/>
                <a:cs typeface="Arial" pitchFamily="34" charset="0"/>
              </a:rPr>
              <a:t>д</a:t>
            </a:r>
            <a:r>
              <a:rPr sz="2400" b="1" spc="-60" dirty="0">
                <a:solidFill>
                  <a:schemeClr val="bg1"/>
                </a:solidFill>
                <a:latin typeface="Arial" pitchFamily="34" charset="0"/>
                <a:cs typeface="Arial" pitchFamily="34" charset="0"/>
              </a:rPr>
              <a:t>ж</a:t>
            </a:r>
            <a:r>
              <a:rPr sz="2400" b="1" spc="-15" dirty="0">
                <a:solidFill>
                  <a:schemeClr val="bg1"/>
                </a:solidFill>
                <a:latin typeface="Arial" pitchFamily="34" charset="0"/>
                <a:cs typeface="Arial" pitchFamily="34" charset="0"/>
              </a:rPr>
              <a:t>ет</a:t>
            </a:r>
            <a:endParaRPr sz="2400" b="1" dirty="0">
              <a:solidFill>
                <a:schemeClr val="bg1"/>
              </a:solidFill>
              <a:latin typeface="Arial" pitchFamily="34" charset="0"/>
              <a:cs typeface="Arial" pitchFamily="34" charset="0"/>
            </a:endParaRPr>
          </a:p>
        </p:txBody>
      </p:sp>
      <p:sp>
        <p:nvSpPr>
          <p:cNvPr id="139268" name="object 8"/>
          <p:cNvSpPr>
            <a:spLocks noChangeArrowheads="1"/>
          </p:cNvSpPr>
          <p:nvPr/>
        </p:nvSpPr>
        <p:spPr bwMode="auto">
          <a:xfrm>
            <a:off x="423435" y="3829826"/>
            <a:ext cx="2608263" cy="276999"/>
          </a:xfrm>
          <a:prstGeom prst="rect">
            <a:avLst/>
          </a:prstGeom>
          <a:blipFill dpi="0" rotWithShape="1">
            <a:blip r:embed="rId2" cstate="print"/>
            <a:srcRect/>
            <a:stretch>
              <a:fillRect/>
            </a:stretch>
          </a:blipFill>
          <a:ln w="9525">
            <a:noFill/>
            <a:miter lim="800000"/>
            <a:headEnd/>
            <a:tailEnd/>
          </a:ln>
        </p:spPr>
        <p:txBody>
          <a:bodyPr lIns="0" tIns="0" rIns="0" bIns="0">
            <a:spAutoFit/>
          </a:bodyPr>
          <a:lstStyle/>
          <a:p>
            <a:endParaRPr lang="ru-RU" dirty="0"/>
          </a:p>
        </p:txBody>
      </p:sp>
      <p:sp>
        <p:nvSpPr>
          <p:cNvPr id="139269" name="object 9"/>
          <p:cNvSpPr txBox="1">
            <a:spLocks noChangeArrowheads="1"/>
          </p:cNvSpPr>
          <p:nvPr/>
        </p:nvSpPr>
        <p:spPr bwMode="auto">
          <a:xfrm>
            <a:off x="661988" y="4144963"/>
            <a:ext cx="2087563" cy="1495794"/>
          </a:xfrm>
          <a:prstGeom prst="rect">
            <a:avLst/>
          </a:prstGeom>
          <a:noFill/>
          <a:ln w="9525">
            <a:noFill/>
            <a:miter lim="800000"/>
            <a:headEnd/>
            <a:tailEnd/>
          </a:ln>
        </p:spPr>
        <p:txBody>
          <a:bodyPr lIns="0" tIns="0" rIns="0" bIns="0">
            <a:spAutoFit/>
          </a:bodyPr>
          <a:lstStyle/>
          <a:p>
            <a:pPr marL="12700" indent="-1588" algn="ctr">
              <a:lnSpc>
                <a:spcPct val="90000"/>
              </a:lnSpc>
            </a:pPr>
            <a:r>
              <a:rPr lang="ru-RU" dirty="0">
                <a:latin typeface="Times New Roman" pitchFamily="18" charset="0"/>
                <a:cs typeface="Times New Roman" pitchFamily="18" charset="0"/>
              </a:rPr>
              <a:t>Осуществление бюджетных расходов посредством финансирования муниципальных программ</a:t>
            </a:r>
          </a:p>
        </p:txBody>
      </p:sp>
      <p:sp>
        <p:nvSpPr>
          <p:cNvPr id="139270" name="object 10"/>
          <p:cNvSpPr>
            <a:spLocks noChangeArrowheads="1"/>
          </p:cNvSpPr>
          <p:nvPr/>
        </p:nvSpPr>
        <p:spPr bwMode="auto">
          <a:xfrm>
            <a:off x="3232153" y="3636190"/>
            <a:ext cx="2608263" cy="276999"/>
          </a:xfrm>
          <a:prstGeom prst="rect">
            <a:avLst/>
          </a:prstGeom>
          <a:blipFill dpi="0" rotWithShape="1">
            <a:blip r:embed="rId3" cstate="print"/>
            <a:srcRect/>
            <a:stretch>
              <a:fillRect/>
            </a:stretch>
          </a:blipFill>
          <a:ln w="9525">
            <a:noFill/>
            <a:miter lim="800000"/>
            <a:headEnd/>
            <a:tailEnd/>
          </a:ln>
        </p:spPr>
        <p:txBody>
          <a:bodyPr lIns="0" tIns="0" rIns="0" bIns="0">
            <a:spAutoFit/>
          </a:bodyPr>
          <a:lstStyle/>
          <a:p>
            <a:endParaRPr lang="ru-RU" dirty="0"/>
          </a:p>
        </p:txBody>
      </p:sp>
      <p:sp>
        <p:nvSpPr>
          <p:cNvPr id="139271" name="object 11"/>
          <p:cNvSpPr>
            <a:spLocks noChangeArrowheads="1"/>
          </p:cNvSpPr>
          <p:nvPr/>
        </p:nvSpPr>
        <p:spPr bwMode="auto">
          <a:xfrm>
            <a:off x="6151565" y="3552827"/>
            <a:ext cx="2608263" cy="276999"/>
          </a:xfrm>
          <a:prstGeom prst="rect">
            <a:avLst/>
          </a:prstGeom>
          <a:blipFill dpi="0" rotWithShape="1">
            <a:blip r:embed="rId4" cstate="print"/>
            <a:srcRect/>
            <a:stretch>
              <a:fillRect/>
            </a:stretch>
          </a:blipFill>
          <a:ln w="9525">
            <a:noFill/>
            <a:miter lim="800000"/>
            <a:headEnd/>
            <a:tailEnd/>
          </a:ln>
        </p:spPr>
        <p:txBody>
          <a:bodyPr lIns="0" tIns="0" rIns="0" bIns="0">
            <a:spAutoFit/>
          </a:bodyPr>
          <a:lstStyle/>
          <a:p>
            <a:endParaRPr lang="ru-RU" dirty="0"/>
          </a:p>
        </p:txBody>
      </p:sp>
      <p:sp>
        <p:nvSpPr>
          <p:cNvPr id="12" name="object 12"/>
          <p:cNvSpPr txBox="1">
            <a:spLocks noGrp="1"/>
          </p:cNvSpPr>
          <p:nvPr>
            <p:ph type="body" idx="1"/>
          </p:nvPr>
        </p:nvSpPr>
        <p:spPr>
          <a:xfrm>
            <a:off x="272056" y="1003162"/>
            <a:ext cx="8229600" cy="2633028"/>
          </a:xfrm>
        </p:spPr>
        <p:txBody>
          <a:bodyPr lIns="0" tIns="0" rIns="0" bIns="0">
            <a:spAutoFit/>
          </a:bodyPr>
          <a:lstStyle/>
          <a:p>
            <a:pPr marL="160338">
              <a:defRPr/>
            </a:pPr>
            <a:r>
              <a:rPr lang="ru-RU" sz="1600" dirty="0" smtClean="0">
                <a:latin typeface="Times New Roman" pitchFamily="18" charset="0"/>
                <a:cs typeface="Times New Roman" pitchFamily="18" charset="0"/>
              </a:rPr>
              <a:t>Программный бюджет </a:t>
            </a:r>
            <a:r>
              <a:rPr lang="ru-RU" sz="1600" dirty="0" smtClean="0"/>
              <a:t>отличается от традиционного тем, что все или почти все расходы включены в </a:t>
            </a:r>
            <a:r>
              <a:rPr lang="ru-RU" sz="1600" dirty="0" smtClean="0">
                <a:latin typeface="Times New Roman" pitchFamily="18" charset="0"/>
                <a:cs typeface="Times New Roman" pitchFamily="18" charset="0"/>
              </a:rPr>
              <a:t>программы </a:t>
            </a:r>
            <a:r>
              <a:rPr lang="ru-RU" sz="1600" dirty="0" smtClean="0"/>
              <a:t>и каждая </a:t>
            </a:r>
            <a:r>
              <a:rPr lang="ru-RU" sz="1600" dirty="0" smtClean="0">
                <a:latin typeface="Times New Roman" pitchFamily="18" charset="0"/>
                <a:cs typeface="Times New Roman" pitchFamily="18" charset="0"/>
              </a:rPr>
              <a:t>программа </a:t>
            </a:r>
            <a:r>
              <a:rPr lang="ru-RU" sz="1600" dirty="0" smtClean="0"/>
              <a:t>своей целью прямо увязана с тем или иным стратегическим итогом деятельности ведомства.</a:t>
            </a:r>
          </a:p>
          <a:p>
            <a:pPr marL="160338">
              <a:defRPr/>
            </a:pPr>
            <a:r>
              <a:rPr lang="ru-RU" sz="1600" dirty="0" smtClean="0">
                <a:latin typeface="Times New Roman" pitchFamily="18" charset="0"/>
                <a:cs typeface="Times New Roman" pitchFamily="18" charset="0"/>
              </a:rPr>
              <a:t>Программное бюджетирование </a:t>
            </a:r>
            <a:r>
              <a:rPr lang="ru-RU" sz="1600" dirty="0" smtClean="0"/>
              <a:t>представляет собой методологию планирования, исполнения и контроля за исполнением бюджета, обеспечивающую взаимосвязь</a:t>
            </a:r>
          </a:p>
          <a:p>
            <a:pPr marL="160338">
              <a:defRPr/>
            </a:pPr>
            <a:r>
              <a:rPr lang="ru-RU" sz="1600" dirty="0" smtClean="0"/>
              <a:t>процесса распределения государственных расходов с результатами от реализации программ, разрабатываемых на основе стратегических целей, с учетом приоритетов государственной политики, общественной значимости ожидаемых и конечных результатов использования бюджетных средств</a:t>
            </a:r>
          </a:p>
          <a:p>
            <a:pPr marL="0" indent="0" algn="r">
              <a:lnSpc>
                <a:spcPts val="2138"/>
              </a:lnSpc>
              <a:buFont typeface="Arial" charset="0"/>
              <a:buNone/>
              <a:defRPr/>
            </a:pPr>
            <a:endParaRPr lang="ru-RU" sz="1600" dirty="0" smtClean="0"/>
          </a:p>
        </p:txBody>
      </p:sp>
      <p:sp>
        <p:nvSpPr>
          <p:cNvPr id="139273" name="object 13"/>
          <p:cNvSpPr txBox="1">
            <a:spLocks noChangeArrowheads="1"/>
          </p:cNvSpPr>
          <p:nvPr/>
        </p:nvSpPr>
        <p:spPr bwMode="auto">
          <a:xfrm>
            <a:off x="3492501" y="3913189"/>
            <a:ext cx="2087563" cy="1661993"/>
          </a:xfrm>
          <a:prstGeom prst="rect">
            <a:avLst/>
          </a:prstGeom>
          <a:noFill/>
          <a:ln w="9525">
            <a:noFill/>
            <a:miter lim="800000"/>
            <a:headEnd/>
            <a:tailEnd/>
          </a:ln>
        </p:spPr>
        <p:txBody>
          <a:bodyPr lIns="0" tIns="0" rIns="0" bIns="0">
            <a:spAutoFit/>
          </a:bodyPr>
          <a:lstStyle/>
          <a:p>
            <a:pPr marL="12700" indent="1588" algn="ctr"/>
            <a:r>
              <a:rPr lang="ru-RU" dirty="0">
                <a:latin typeface="Times New Roman" pitchFamily="18" charset="0"/>
                <a:cs typeface="Times New Roman" pitchFamily="18" charset="0"/>
              </a:rPr>
              <a:t>Взаимосвязь бюджетных расходов с результатами реализации муниципальных программ</a:t>
            </a:r>
          </a:p>
        </p:txBody>
      </p:sp>
      <p:sp>
        <p:nvSpPr>
          <p:cNvPr id="139274" name="object 14"/>
          <p:cNvSpPr txBox="1">
            <a:spLocks noChangeArrowheads="1"/>
          </p:cNvSpPr>
          <p:nvPr/>
        </p:nvSpPr>
        <p:spPr bwMode="auto">
          <a:xfrm>
            <a:off x="6415090" y="3771901"/>
            <a:ext cx="2081212" cy="1107996"/>
          </a:xfrm>
          <a:prstGeom prst="rect">
            <a:avLst/>
          </a:prstGeom>
          <a:noFill/>
          <a:ln w="9525">
            <a:noFill/>
            <a:miter lim="800000"/>
            <a:headEnd/>
            <a:tailEnd/>
          </a:ln>
        </p:spPr>
        <p:txBody>
          <a:bodyPr lIns="0" tIns="0" rIns="0" bIns="0">
            <a:spAutoFit/>
          </a:bodyPr>
          <a:lstStyle/>
          <a:p>
            <a:pPr marL="12700" algn="ctr"/>
            <a:r>
              <a:rPr lang="ru-RU" dirty="0">
                <a:latin typeface="Times New Roman" pitchFamily="18" charset="0"/>
                <a:cs typeface="Times New Roman" pitchFamily="18" charset="0"/>
              </a:rPr>
              <a:t>Повышение качества</a:t>
            </a:r>
          </a:p>
          <a:p>
            <a:pPr marL="12700" algn="ctr"/>
            <a:r>
              <a:rPr lang="ru-RU" dirty="0">
                <a:latin typeface="Times New Roman" pitchFamily="18" charset="0"/>
                <a:cs typeface="Times New Roman" pitchFamily="18" charset="0"/>
              </a:rPr>
              <a:t>бюджетного планирования и исполнения бюджета</a:t>
            </a:r>
          </a:p>
        </p:txBody>
      </p:sp>
      <p:sp>
        <p:nvSpPr>
          <p:cNvPr id="15" name="object 15"/>
          <p:cNvSpPr txBox="1"/>
          <p:nvPr/>
        </p:nvSpPr>
        <p:spPr>
          <a:xfrm>
            <a:off x="781573" y="5750004"/>
            <a:ext cx="7956551" cy="1107996"/>
          </a:xfrm>
          <a:prstGeom prst="rect">
            <a:avLst/>
          </a:prstGeom>
        </p:spPr>
        <p:txBody>
          <a:bodyPr lIns="0" tIns="0" rIns="0" bIns="0">
            <a:spAutoFit/>
          </a:bodyPr>
          <a:lstStyle/>
          <a:p>
            <a:pPr marL="12700" algn="just">
              <a:defRPr/>
            </a:pPr>
            <a:r>
              <a:rPr lang="ru-RU" b="1" spc="10" dirty="0">
                <a:latin typeface="Times New Roman"/>
                <a:cs typeface="Times New Roman"/>
              </a:rPr>
              <a:t>Районный</a:t>
            </a:r>
            <a:r>
              <a:rPr b="1" spc="10" dirty="0">
                <a:latin typeface="Times New Roman"/>
                <a:cs typeface="Times New Roman"/>
              </a:rPr>
              <a:t> </a:t>
            </a:r>
            <a:r>
              <a:rPr b="1" dirty="0">
                <a:latin typeface="Times New Roman"/>
                <a:cs typeface="Times New Roman"/>
              </a:rPr>
              <a:t>б</a:t>
            </a:r>
            <a:r>
              <a:rPr b="1" spc="-105" dirty="0">
                <a:latin typeface="Times New Roman"/>
                <a:cs typeface="Times New Roman"/>
              </a:rPr>
              <a:t>ю</a:t>
            </a:r>
            <a:r>
              <a:rPr b="1" dirty="0">
                <a:latin typeface="Times New Roman"/>
                <a:cs typeface="Times New Roman"/>
              </a:rPr>
              <a:t>д</a:t>
            </a:r>
            <a:r>
              <a:rPr b="1" spc="-45" dirty="0">
                <a:latin typeface="Times New Roman"/>
                <a:cs typeface="Times New Roman"/>
              </a:rPr>
              <a:t>ж</a:t>
            </a:r>
            <a:r>
              <a:rPr b="1" dirty="0">
                <a:latin typeface="Times New Roman"/>
                <a:cs typeface="Times New Roman"/>
              </a:rPr>
              <a:t>ет</a:t>
            </a:r>
            <a:r>
              <a:rPr b="1" spc="25" dirty="0">
                <a:latin typeface="Times New Roman"/>
                <a:cs typeface="Times New Roman"/>
              </a:rPr>
              <a:t> </a:t>
            </a:r>
            <a:r>
              <a:rPr b="1" dirty="0" err="1">
                <a:latin typeface="Times New Roman"/>
                <a:cs typeface="Times New Roman"/>
              </a:rPr>
              <a:t>на</a:t>
            </a:r>
            <a:r>
              <a:rPr b="1" dirty="0">
                <a:latin typeface="Times New Roman"/>
                <a:cs typeface="Times New Roman"/>
              </a:rPr>
              <a:t> </a:t>
            </a:r>
            <a:r>
              <a:rPr b="1" dirty="0" smtClean="0">
                <a:latin typeface="Times New Roman"/>
                <a:cs typeface="Times New Roman"/>
              </a:rPr>
              <a:t>20</a:t>
            </a:r>
            <a:r>
              <a:rPr lang="ru-RU" b="1" dirty="0" smtClean="0">
                <a:latin typeface="Times New Roman"/>
                <a:cs typeface="Times New Roman"/>
              </a:rPr>
              <a:t>22</a:t>
            </a:r>
            <a:r>
              <a:rPr b="1" spc="-10" dirty="0" smtClean="0">
                <a:latin typeface="Times New Roman"/>
                <a:cs typeface="Times New Roman"/>
              </a:rPr>
              <a:t> </a:t>
            </a:r>
            <a:r>
              <a:rPr b="1" spc="-50" dirty="0" err="1">
                <a:latin typeface="Times New Roman"/>
                <a:cs typeface="Times New Roman"/>
              </a:rPr>
              <a:t>го</a:t>
            </a:r>
            <a:r>
              <a:rPr b="1" dirty="0" err="1">
                <a:latin typeface="Times New Roman"/>
                <a:cs typeface="Times New Roman"/>
              </a:rPr>
              <a:t>д</a:t>
            </a:r>
            <a:r>
              <a:rPr b="1" dirty="0">
                <a:latin typeface="Times New Roman"/>
                <a:cs typeface="Times New Roman"/>
              </a:rPr>
              <a:t> </a:t>
            </a:r>
            <a:r>
              <a:rPr b="1" spc="-5" dirty="0">
                <a:latin typeface="Times New Roman"/>
                <a:cs typeface="Times New Roman"/>
              </a:rPr>
              <a:t> </a:t>
            </a:r>
            <a:r>
              <a:rPr lang="ru-RU" b="1" spc="-5" dirty="0" smtClean="0">
                <a:latin typeface="Times New Roman"/>
                <a:cs typeface="Times New Roman"/>
              </a:rPr>
              <a:t>и плановый период 2023 и 2024 годов </a:t>
            </a:r>
            <a:r>
              <a:rPr b="1" spc="-20" dirty="0" err="1" smtClean="0">
                <a:latin typeface="Times New Roman"/>
                <a:cs typeface="Times New Roman"/>
              </a:rPr>
              <a:t>с</a:t>
            </a:r>
            <a:r>
              <a:rPr b="1" spc="-10" dirty="0" err="1" smtClean="0">
                <a:latin typeface="Times New Roman"/>
                <a:cs typeface="Times New Roman"/>
              </a:rPr>
              <a:t>ф</a:t>
            </a:r>
            <a:r>
              <a:rPr b="1" dirty="0" err="1" smtClean="0">
                <a:latin typeface="Times New Roman"/>
                <a:cs typeface="Times New Roman"/>
              </a:rPr>
              <a:t>о</a:t>
            </a:r>
            <a:r>
              <a:rPr b="1" spc="-30" dirty="0" err="1" smtClean="0">
                <a:latin typeface="Times New Roman"/>
                <a:cs typeface="Times New Roman"/>
              </a:rPr>
              <a:t>р</a:t>
            </a:r>
            <a:r>
              <a:rPr lang="ru-RU" b="1" spc="-30" dirty="0" err="1" smtClean="0">
                <a:latin typeface="Times New Roman"/>
                <a:cs typeface="Times New Roman"/>
              </a:rPr>
              <a:t>мирован</a:t>
            </a:r>
            <a:r>
              <a:rPr lang="ru-RU" b="1" spc="-30" dirty="0" smtClean="0">
                <a:latin typeface="Times New Roman"/>
                <a:cs typeface="Times New Roman"/>
              </a:rPr>
              <a:t> в программном формате на основе 20 муниципальных программ (2 программы без финансирования)</a:t>
            </a:r>
          </a:p>
          <a:p>
            <a:pPr marL="12700" algn="just">
              <a:defRPr/>
            </a:pPr>
            <a:endParaRPr dirty="0">
              <a:latin typeface="Times New Roman"/>
              <a:cs typeface="Times New Roman"/>
            </a:endParaRPr>
          </a:p>
        </p:txBody>
      </p:sp>
      <p:sp>
        <p:nvSpPr>
          <p:cNvPr id="139276" name="object 16"/>
          <p:cNvSpPr>
            <a:spLocks noChangeArrowheads="1"/>
          </p:cNvSpPr>
          <p:nvPr/>
        </p:nvSpPr>
        <p:spPr bwMode="auto">
          <a:xfrm>
            <a:off x="5795966" y="4437065"/>
            <a:ext cx="504825" cy="276999"/>
          </a:xfrm>
          <a:custGeom>
            <a:avLst/>
            <a:gdLst>
              <a:gd name="T0" fmla="*/ 0 w 504063"/>
              <a:gd name="T1" fmla="*/ 0 h 433450"/>
              <a:gd name="T2" fmla="*/ 504063 w 504063"/>
              <a:gd name="T3" fmla="*/ 433450 h 433450"/>
            </a:gdLst>
            <a:ahLst/>
            <a:cxnLst/>
            <a:rect l="T0" t="T1" r="T2" b="T3"/>
            <a:pathLst>
              <a:path w="504063" h="433450">
                <a:moveTo>
                  <a:pt x="287274" y="0"/>
                </a:moveTo>
                <a:lnTo>
                  <a:pt x="287274" y="108331"/>
                </a:lnTo>
                <a:lnTo>
                  <a:pt x="0" y="108331"/>
                </a:lnTo>
                <a:lnTo>
                  <a:pt x="108331" y="216788"/>
                </a:lnTo>
                <a:lnTo>
                  <a:pt x="0" y="325119"/>
                </a:lnTo>
                <a:lnTo>
                  <a:pt x="287274" y="325119"/>
                </a:lnTo>
                <a:lnTo>
                  <a:pt x="287274" y="433450"/>
                </a:lnTo>
                <a:lnTo>
                  <a:pt x="504063" y="216788"/>
                </a:lnTo>
                <a:lnTo>
                  <a:pt x="287274" y="0"/>
                </a:lnTo>
                <a:close/>
              </a:path>
            </a:pathLst>
          </a:custGeom>
          <a:solidFill>
            <a:srgbClr val="4F81BC"/>
          </a:solidFill>
          <a:ln w="9525">
            <a:noFill/>
            <a:miter lim="800000"/>
            <a:headEnd/>
            <a:tailEnd/>
          </a:ln>
        </p:spPr>
        <p:txBody>
          <a:bodyPr lIns="0" tIns="0" rIns="0" bIns="0">
            <a:spAutoFit/>
          </a:bodyPr>
          <a:lstStyle/>
          <a:p>
            <a:endParaRPr lang="ru-RU" dirty="0"/>
          </a:p>
        </p:txBody>
      </p:sp>
      <p:sp>
        <p:nvSpPr>
          <p:cNvPr id="139277" name="object 17"/>
          <p:cNvSpPr>
            <a:spLocks noChangeArrowheads="1"/>
          </p:cNvSpPr>
          <p:nvPr/>
        </p:nvSpPr>
        <p:spPr bwMode="auto">
          <a:xfrm>
            <a:off x="5795966" y="4437065"/>
            <a:ext cx="504825" cy="276999"/>
          </a:xfrm>
          <a:custGeom>
            <a:avLst/>
            <a:gdLst>
              <a:gd name="T0" fmla="*/ 0 w 504063"/>
              <a:gd name="T1" fmla="*/ 0 h 433450"/>
              <a:gd name="T2" fmla="*/ 504063 w 504063"/>
              <a:gd name="T3" fmla="*/ 433450 h 433450"/>
            </a:gdLst>
            <a:ahLst/>
            <a:cxnLst/>
            <a:rect l="T0" t="T1" r="T2" b="T3"/>
            <a:pathLst>
              <a:path w="504063" h="433450">
                <a:moveTo>
                  <a:pt x="0" y="108331"/>
                </a:moveTo>
                <a:lnTo>
                  <a:pt x="287274" y="108331"/>
                </a:lnTo>
                <a:lnTo>
                  <a:pt x="287274" y="0"/>
                </a:lnTo>
                <a:lnTo>
                  <a:pt x="504063" y="216788"/>
                </a:lnTo>
                <a:lnTo>
                  <a:pt x="287274" y="433450"/>
                </a:lnTo>
                <a:lnTo>
                  <a:pt x="287274" y="325119"/>
                </a:lnTo>
                <a:lnTo>
                  <a:pt x="0" y="325119"/>
                </a:lnTo>
                <a:lnTo>
                  <a:pt x="108331" y="216788"/>
                </a:lnTo>
                <a:lnTo>
                  <a:pt x="0" y="108331"/>
                </a:lnTo>
                <a:close/>
              </a:path>
            </a:pathLst>
          </a:custGeom>
          <a:noFill/>
          <a:ln w="25400">
            <a:solidFill>
              <a:srgbClr val="385D89"/>
            </a:solidFill>
            <a:miter lim="800000"/>
            <a:headEnd/>
            <a:tailEnd/>
          </a:ln>
        </p:spPr>
        <p:txBody>
          <a:bodyPr lIns="0" tIns="0" rIns="0" bIns="0">
            <a:spAutoFit/>
          </a:bodyPr>
          <a:lstStyle/>
          <a:p>
            <a:endParaRPr lang="ru-RU" dirty="0"/>
          </a:p>
        </p:txBody>
      </p:sp>
      <p:sp>
        <p:nvSpPr>
          <p:cNvPr id="139278" name="object 18"/>
          <p:cNvSpPr>
            <a:spLocks noChangeArrowheads="1"/>
          </p:cNvSpPr>
          <p:nvPr/>
        </p:nvSpPr>
        <p:spPr bwMode="auto">
          <a:xfrm>
            <a:off x="2874964" y="4718052"/>
            <a:ext cx="554037" cy="276999"/>
          </a:xfrm>
          <a:custGeom>
            <a:avLst/>
            <a:gdLst>
              <a:gd name="T0" fmla="*/ 0 w 553465"/>
              <a:gd name="T1" fmla="*/ 0 h 447421"/>
              <a:gd name="T2" fmla="*/ 553465 w 553465"/>
              <a:gd name="T3" fmla="*/ 447421 h 447421"/>
            </a:gdLst>
            <a:ahLst/>
            <a:cxnLst/>
            <a:rect l="T0" t="T1" r="T2" b="T3"/>
            <a:pathLst>
              <a:path w="553465" h="447421">
                <a:moveTo>
                  <a:pt x="329819" y="0"/>
                </a:moveTo>
                <a:lnTo>
                  <a:pt x="329819" y="111887"/>
                </a:lnTo>
                <a:lnTo>
                  <a:pt x="0" y="111887"/>
                </a:lnTo>
                <a:lnTo>
                  <a:pt x="111759" y="223647"/>
                </a:lnTo>
                <a:lnTo>
                  <a:pt x="0" y="335534"/>
                </a:lnTo>
                <a:lnTo>
                  <a:pt x="329819" y="335534"/>
                </a:lnTo>
                <a:lnTo>
                  <a:pt x="329819" y="447421"/>
                </a:lnTo>
                <a:lnTo>
                  <a:pt x="553465" y="223647"/>
                </a:lnTo>
                <a:lnTo>
                  <a:pt x="329819" y="0"/>
                </a:lnTo>
                <a:close/>
              </a:path>
            </a:pathLst>
          </a:custGeom>
          <a:solidFill>
            <a:srgbClr val="4F81BC"/>
          </a:solidFill>
          <a:ln w="9525">
            <a:noFill/>
            <a:miter lim="800000"/>
            <a:headEnd/>
            <a:tailEnd/>
          </a:ln>
        </p:spPr>
        <p:txBody>
          <a:bodyPr lIns="0" tIns="0" rIns="0" bIns="0">
            <a:spAutoFit/>
          </a:bodyPr>
          <a:lstStyle/>
          <a:p>
            <a:endParaRPr lang="ru-RU" dirty="0"/>
          </a:p>
        </p:txBody>
      </p:sp>
      <p:sp>
        <p:nvSpPr>
          <p:cNvPr id="139279" name="object 19"/>
          <p:cNvSpPr>
            <a:spLocks noChangeArrowheads="1"/>
          </p:cNvSpPr>
          <p:nvPr/>
        </p:nvSpPr>
        <p:spPr bwMode="auto">
          <a:xfrm>
            <a:off x="2874964" y="4718052"/>
            <a:ext cx="554037" cy="276999"/>
          </a:xfrm>
          <a:custGeom>
            <a:avLst/>
            <a:gdLst>
              <a:gd name="T0" fmla="*/ 0 w 553465"/>
              <a:gd name="T1" fmla="*/ 0 h 447421"/>
              <a:gd name="T2" fmla="*/ 553465 w 553465"/>
              <a:gd name="T3" fmla="*/ 447421 h 447421"/>
            </a:gdLst>
            <a:ahLst/>
            <a:cxnLst/>
            <a:rect l="T0" t="T1" r="T2" b="T3"/>
            <a:pathLst>
              <a:path w="553465" h="447421">
                <a:moveTo>
                  <a:pt x="0" y="111887"/>
                </a:moveTo>
                <a:lnTo>
                  <a:pt x="329819" y="111887"/>
                </a:lnTo>
                <a:lnTo>
                  <a:pt x="329819" y="0"/>
                </a:lnTo>
                <a:lnTo>
                  <a:pt x="553465" y="223647"/>
                </a:lnTo>
                <a:lnTo>
                  <a:pt x="329819" y="447421"/>
                </a:lnTo>
                <a:lnTo>
                  <a:pt x="329819" y="335534"/>
                </a:lnTo>
                <a:lnTo>
                  <a:pt x="0" y="335534"/>
                </a:lnTo>
                <a:lnTo>
                  <a:pt x="111759" y="223647"/>
                </a:lnTo>
                <a:lnTo>
                  <a:pt x="0" y="111887"/>
                </a:lnTo>
                <a:close/>
              </a:path>
            </a:pathLst>
          </a:custGeom>
          <a:noFill/>
          <a:ln w="25400">
            <a:solidFill>
              <a:srgbClr val="385D89"/>
            </a:solidFill>
            <a:miter lim="800000"/>
            <a:headEnd/>
            <a:tailEnd/>
          </a:ln>
        </p:spPr>
        <p:txBody>
          <a:bodyPr lIns="0" tIns="0" rIns="0" bIns="0">
            <a:spAutoFit/>
          </a:bodyPr>
          <a:lstStyle/>
          <a:p>
            <a:endParaRPr lang="ru-RU" dirty="0"/>
          </a:p>
        </p:txBody>
      </p:sp>
    </p:spTree>
    <p:extLst>
      <p:ext uri="{BB962C8B-B14F-4D97-AF65-F5344CB8AC3E}">
        <p14:creationId xmlns:p14="http://schemas.microsoft.com/office/powerpoint/2010/main" val="17810884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37220" y="188640"/>
            <a:ext cx="8229600" cy="576064"/>
          </a:xfrm>
        </p:spPr>
        <p:txBody>
          <a:bodyPr>
            <a:normAutofit/>
          </a:bodyPr>
          <a:lstStyle/>
          <a:p>
            <a:r>
              <a:rPr lang="ru-RU" sz="2400" b="1" dirty="0" smtClean="0">
                <a:solidFill>
                  <a:schemeClr val="bg1"/>
                </a:solidFill>
              </a:rPr>
              <a:t>Какие показатели характеризуют наш район в 2021 году</a:t>
            </a:r>
            <a:endParaRPr lang="ru-RU" sz="2400" b="1" dirty="0">
              <a:solidFill>
                <a:schemeClr val="bg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052736"/>
            <a:ext cx="4891899" cy="3360568"/>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5457233" y="3174360"/>
            <a:ext cx="3312368" cy="1200329"/>
          </a:xfrm>
          <a:prstGeom prst="rect">
            <a:avLst/>
          </a:prstGeom>
        </p:spPr>
        <p:txBody>
          <a:bodyPr wrap="square">
            <a:spAutoFit/>
          </a:bodyPr>
          <a:lstStyle/>
          <a:p>
            <a:r>
              <a:rPr lang="ru-RU" dirty="0" smtClean="0"/>
              <a:t>Отгрузка товаров собственного производства, выполнено работ и услуг собственными силами – 704,8 млн. руб. </a:t>
            </a:r>
          </a:p>
        </p:txBody>
      </p:sp>
      <p:sp>
        <p:nvSpPr>
          <p:cNvPr id="7" name="Прямоугольник 6"/>
          <p:cNvSpPr/>
          <p:nvPr/>
        </p:nvSpPr>
        <p:spPr>
          <a:xfrm>
            <a:off x="5402817" y="2528029"/>
            <a:ext cx="3463180" cy="646331"/>
          </a:xfrm>
          <a:prstGeom prst="rect">
            <a:avLst/>
          </a:prstGeom>
        </p:spPr>
        <p:txBody>
          <a:bodyPr wrap="square">
            <a:spAutoFit/>
          </a:bodyPr>
          <a:lstStyle/>
          <a:p>
            <a:r>
              <a:rPr lang="ru-RU" dirty="0" smtClean="0"/>
              <a:t>Инвестиции в основной капитал- 127,8 млн. руб.</a:t>
            </a:r>
            <a:endParaRPr lang="ru-RU" dirty="0"/>
          </a:p>
        </p:txBody>
      </p:sp>
      <p:sp>
        <p:nvSpPr>
          <p:cNvPr id="8" name="Прямоугольник 7"/>
          <p:cNvSpPr/>
          <p:nvPr/>
        </p:nvSpPr>
        <p:spPr>
          <a:xfrm>
            <a:off x="5423505" y="1352340"/>
            <a:ext cx="3374152" cy="369332"/>
          </a:xfrm>
          <a:prstGeom prst="rect">
            <a:avLst/>
          </a:prstGeom>
        </p:spPr>
        <p:txBody>
          <a:bodyPr wrap="square">
            <a:spAutoFit/>
          </a:bodyPr>
          <a:lstStyle/>
          <a:p>
            <a:r>
              <a:rPr lang="ru-RU" dirty="0" smtClean="0"/>
              <a:t> Площадь района  -1018 кв. км.</a:t>
            </a:r>
            <a:endParaRPr lang="ru-RU" dirty="0"/>
          </a:p>
        </p:txBody>
      </p:sp>
      <p:sp>
        <p:nvSpPr>
          <p:cNvPr id="9" name="Прямоугольник 8"/>
          <p:cNvSpPr/>
          <p:nvPr/>
        </p:nvSpPr>
        <p:spPr>
          <a:xfrm>
            <a:off x="5464486" y="1881698"/>
            <a:ext cx="3339842" cy="646331"/>
          </a:xfrm>
          <a:prstGeom prst="rect">
            <a:avLst/>
          </a:prstGeom>
        </p:spPr>
        <p:txBody>
          <a:bodyPr wrap="square">
            <a:spAutoFit/>
          </a:bodyPr>
          <a:lstStyle/>
          <a:p>
            <a:r>
              <a:rPr lang="ru-RU" dirty="0" smtClean="0"/>
              <a:t>Численность населения района - 7409 чел.</a:t>
            </a:r>
            <a:endParaRPr lang="ru-RU" dirty="0"/>
          </a:p>
        </p:txBody>
      </p:sp>
      <p:sp>
        <p:nvSpPr>
          <p:cNvPr id="12" name="Прямоугольник 11"/>
          <p:cNvSpPr/>
          <p:nvPr/>
        </p:nvSpPr>
        <p:spPr>
          <a:xfrm>
            <a:off x="179512" y="4797152"/>
            <a:ext cx="8099206" cy="830997"/>
          </a:xfrm>
          <a:prstGeom prst="rect">
            <a:avLst/>
          </a:prstGeom>
        </p:spPr>
        <p:txBody>
          <a:bodyPr wrap="square">
            <a:spAutoFit/>
          </a:bodyPr>
          <a:lstStyle/>
          <a:p>
            <a:pPr fontAlgn="b"/>
            <a:r>
              <a:rPr lang="ru-RU" sz="1600" u="none" strike="noStrike" dirty="0" smtClean="0">
                <a:effectLst/>
              </a:rPr>
              <a:t>Муниципальные  образования района:</a:t>
            </a:r>
            <a:r>
              <a:rPr lang="ru-RU" sz="1600" u="none" strike="noStrike" baseline="0" dirty="0" smtClean="0">
                <a:effectLst/>
              </a:rPr>
              <a:t> </a:t>
            </a:r>
          </a:p>
          <a:p>
            <a:pPr fontAlgn="b"/>
            <a:r>
              <a:rPr lang="ru-RU" sz="1600" u="none" strike="noStrike" baseline="0" dirty="0" err="1" smtClean="0">
                <a:effectLst/>
              </a:rPr>
              <a:t>р.п.Тонкино</a:t>
            </a:r>
            <a:r>
              <a:rPr lang="ru-RU" sz="1600" u="none" strike="noStrike" baseline="0" dirty="0" smtClean="0">
                <a:effectLst/>
              </a:rPr>
              <a:t>, </a:t>
            </a:r>
            <a:r>
              <a:rPr lang="ru-RU" sz="1600" u="none" strike="noStrike" baseline="0" dirty="0" err="1" smtClean="0">
                <a:effectLst/>
              </a:rPr>
              <a:t>Пакалевский</a:t>
            </a:r>
            <a:r>
              <a:rPr lang="ru-RU" sz="1600" u="none" strike="noStrike" baseline="0" dirty="0" smtClean="0">
                <a:effectLst/>
              </a:rPr>
              <a:t> сельсовет, </a:t>
            </a:r>
            <a:r>
              <a:rPr lang="ru-RU" sz="1600" u="none" strike="noStrike" baseline="0" dirty="0" err="1" smtClean="0">
                <a:effectLst/>
              </a:rPr>
              <a:t>Большесодомовский</a:t>
            </a:r>
            <a:r>
              <a:rPr lang="ru-RU" sz="1600" u="none" strike="noStrike" baseline="0" dirty="0" smtClean="0">
                <a:effectLst/>
              </a:rPr>
              <a:t> сельсовет, </a:t>
            </a:r>
            <a:r>
              <a:rPr lang="ru-RU" sz="1600" u="none" strike="noStrike" baseline="0" dirty="0" err="1" smtClean="0">
                <a:effectLst/>
              </a:rPr>
              <a:t>Бердниковский</a:t>
            </a:r>
            <a:r>
              <a:rPr lang="ru-RU" sz="1600" u="none" strike="noStrike" baseline="0" dirty="0" smtClean="0">
                <a:effectLst/>
              </a:rPr>
              <a:t> сельсовет, </a:t>
            </a:r>
            <a:r>
              <a:rPr lang="ru-RU" sz="1600" u="none" strike="noStrike" baseline="0" dirty="0" err="1" smtClean="0">
                <a:effectLst/>
              </a:rPr>
              <a:t>Вязовский</a:t>
            </a:r>
            <a:r>
              <a:rPr lang="ru-RU" sz="1600" u="none" strike="noStrike" baseline="0" dirty="0" smtClean="0">
                <a:effectLst/>
              </a:rPr>
              <a:t> сельсовет</a:t>
            </a:r>
            <a:endParaRPr lang="ru-RU" sz="1600" dirty="0"/>
          </a:p>
        </p:txBody>
      </p:sp>
      <p:sp>
        <p:nvSpPr>
          <p:cNvPr id="13" name="Прямоугольник 12"/>
          <p:cNvSpPr/>
          <p:nvPr/>
        </p:nvSpPr>
        <p:spPr>
          <a:xfrm>
            <a:off x="467544" y="5628149"/>
            <a:ext cx="7936904" cy="830997"/>
          </a:xfrm>
          <a:prstGeom prst="rect">
            <a:avLst/>
          </a:prstGeom>
        </p:spPr>
        <p:txBody>
          <a:bodyPr wrap="square">
            <a:spAutoFit/>
          </a:bodyPr>
          <a:lstStyle/>
          <a:p>
            <a:pPr fontAlgn="b"/>
            <a:r>
              <a:rPr lang="ru-RU" sz="1600" dirty="0">
                <a:solidFill>
                  <a:srgbClr val="000000"/>
                </a:solidFill>
              </a:rPr>
              <a:t>Муниципальных учреждений </a:t>
            </a:r>
            <a:r>
              <a:rPr lang="ru-RU" sz="1600" dirty="0" smtClean="0">
                <a:solidFill>
                  <a:srgbClr val="000000"/>
                </a:solidFill>
              </a:rPr>
              <a:t>– 33, </a:t>
            </a:r>
            <a:r>
              <a:rPr lang="ru-RU" sz="1600" dirty="0">
                <a:solidFill>
                  <a:srgbClr val="000000"/>
                </a:solidFill>
              </a:rPr>
              <a:t>и</a:t>
            </a:r>
            <a:r>
              <a:rPr lang="ru-RU" sz="1600" dirty="0" smtClean="0">
                <a:solidFill>
                  <a:srgbClr val="000000"/>
                </a:solidFill>
              </a:rPr>
              <a:t>з </a:t>
            </a:r>
            <a:r>
              <a:rPr lang="ru-RU" sz="1600" dirty="0">
                <a:solidFill>
                  <a:srgbClr val="000000"/>
                </a:solidFill>
              </a:rPr>
              <a:t>них</a:t>
            </a:r>
            <a:r>
              <a:rPr lang="ru-RU" sz="1600" dirty="0" smtClean="0">
                <a:solidFill>
                  <a:srgbClr val="000000"/>
                </a:solidFill>
              </a:rPr>
              <a:t>:</a:t>
            </a:r>
          </a:p>
          <a:p>
            <a:pPr fontAlgn="b"/>
            <a:r>
              <a:rPr lang="ru-RU" sz="1600" dirty="0" smtClean="0">
                <a:solidFill>
                  <a:srgbClr val="000000"/>
                </a:solidFill>
              </a:rPr>
              <a:t>учреждения, подведомственные Управлению </a:t>
            </a:r>
            <a:r>
              <a:rPr lang="ru-RU" sz="1600" dirty="0">
                <a:solidFill>
                  <a:srgbClr val="000000"/>
                </a:solidFill>
              </a:rPr>
              <a:t>образования -  </a:t>
            </a:r>
            <a:r>
              <a:rPr lang="ru-RU" sz="1600" dirty="0" smtClean="0">
                <a:solidFill>
                  <a:srgbClr val="000000"/>
                </a:solidFill>
              </a:rPr>
              <a:t>13; </a:t>
            </a:r>
          </a:p>
          <a:p>
            <a:pPr fontAlgn="b"/>
            <a:r>
              <a:rPr lang="ru-RU" sz="1600" dirty="0" smtClean="0">
                <a:solidFill>
                  <a:srgbClr val="000000"/>
                </a:solidFill>
              </a:rPr>
              <a:t>учреждения, подведомственные отделу </a:t>
            </a:r>
            <a:r>
              <a:rPr lang="ru-RU" sz="1600" dirty="0">
                <a:solidFill>
                  <a:srgbClr val="000000"/>
                </a:solidFill>
              </a:rPr>
              <a:t>культуры </a:t>
            </a:r>
            <a:r>
              <a:rPr lang="ru-RU" sz="1600" dirty="0" smtClean="0">
                <a:solidFill>
                  <a:srgbClr val="000000"/>
                </a:solidFill>
              </a:rPr>
              <a:t>– 6.</a:t>
            </a:r>
            <a:endParaRPr lang="ru-RU" sz="1600" dirty="0">
              <a:solidFill>
                <a:srgbClr val="000000"/>
              </a:solidFill>
            </a:endParaRPr>
          </a:p>
        </p:txBody>
      </p:sp>
    </p:spTree>
    <p:extLst>
      <p:ext uri="{BB962C8B-B14F-4D97-AF65-F5344CB8AC3E}">
        <p14:creationId xmlns:p14="http://schemas.microsoft.com/office/powerpoint/2010/main" val="4139883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Диаграмма 8"/>
          <p:cNvGraphicFramePr>
            <a:graphicFrameLocks/>
          </p:cNvGraphicFramePr>
          <p:nvPr>
            <p:extLst>
              <p:ext uri="{D42A27DB-BD31-4B8C-83A1-F6EECF244321}">
                <p14:modId xmlns:p14="http://schemas.microsoft.com/office/powerpoint/2010/main" val="575449911"/>
              </p:ext>
            </p:extLst>
          </p:nvPr>
        </p:nvGraphicFramePr>
        <p:xfrm>
          <a:off x="107504" y="404664"/>
          <a:ext cx="4248472" cy="29523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Диаграмма 11"/>
          <p:cNvGraphicFramePr>
            <a:graphicFrameLocks/>
          </p:cNvGraphicFramePr>
          <p:nvPr>
            <p:extLst>
              <p:ext uri="{D42A27DB-BD31-4B8C-83A1-F6EECF244321}">
                <p14:modId xmlns:p14="http://schemas.microsoft.com/office/powerpoint/2010/main" val="246815954"/>
              </p:ext>
            </p:extLst>
          </p:nvPr>
        </p:nvGraphicFramePr>
        <p:xfrm>
          <a:off x="4355976" y="404664"/>
          <a:ext cx="4603030" cy="29523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Диаграмма 12"/>
          <p:cNvGraphicFramePr>
            <a:graphicFrameLocks/>
          </p:cNvGraphicFramePr>
          <p:nvPr>
            <p:extLst>
              <p:ext uri="{D42A27DB-BD31-4B8C-83A1-F6EECF244321}">
                <p14:modId xmlns:p14="http://schemas.microsoft.com/office/powerpoint/2010/main" val="344567304"/>
              </p:ext>
            </p:extLst>
          </p:nvPr>
        </p:nvGraphicFramePr>
        <p:xfrm>
          <a:off x="179512" y="3717032"/>
          <a:ext cx="4320480" cy="267119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Диаграмма 13"/>
          <p:cNvGraphicFramePr>
            <a:graphicFrameLocks/>
          </p:cNvGraphicFramePr>
          <p:nvPr>
            <p:extLst>
              <p:ext uri="{D42A27DB-BD31-4B8C-83A1-F6EECF244321}">
                <p14:modId xmlns:p14="http://schemas.microsoft.com/office/powerpoint/2010/main" val="3556936928"/>
              </p:ext>
            </p:extLst>
          </p:nvPr>
        </p:nvGraphicFramePr>
        <p:xfrm>
          <a:off x="4572000" y="3789040"/>
          <a:ext cx="4355976" cy="267119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853173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Диаграмма 5"/>
          <p:cNvGraphicFramePr>
            <a:graphicFrameLocks/>
          </p:cNvGraphicFramePr>
          <p:nvPr>
            <p:extLst>
              <p:ext uri="{D42A27DB-BD31-4B8C-83A1-F6EECF244321}">
                <p14:modId xmlns:p14="http://schemas.microsoft.com/office/powerpoint/2010/main" val="1032309340"/>
              </p:ext>
            </p:extLst>
          </p:nvPr>
        </p:nvGraphicFramePr>
        <p:xfrm>
          <a:off x="179512" y="476672"/>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Диаграмма 6"/>
          <p:cNvGraphicFramePr>
            <a:graphicFrameLocks/>
          </p:cNvGraphicFramePr>
          <p:nvPr>
            <p:extLst>
              <p:ext uri="{D42A27DB-BD31-4B8C-83A1-F6EECF244321}">
                <p14:modId xmlns:p14="http://schemas.microsoft.com/office/powerpoint/2010/main" val="1111115818"/>
              </p:ext>
            </p:extLst>
          </p:nvPr>
        </p:nvGraphicFramePr>
        <p:xfrm>
          <a:off x="4860032" y="404664"/>
          <a:ext cx="4086200" cy="28803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Диаграмма 11"/>
          <p:cNvGraphicFramePr>
            <a:graphicFrameLocks/>
          </p:cNvGraphicFramePr>
          <p:nvPr>
            <p:extLst>
              <p:ext uri="{D42A27DB-BD31-4B8C-83A1-F6EECF244321}">
                <p14:modId xmlns:p14="http://schemas.microsoft.com/office/powerpoint/2010/main" val="619271752"/>
              </p:ext>
            </p:extLst>
          </p:nvPr>
        </p:nvGraphicFramePr>
        <p:xfrm>
          <a:off x="179512" y="3789040"/>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Диаграмма 12"/>
          <p:cNvGraphicFramePr>
            <a:graphicFrameLocks/>
          </p:cNvGraphicFramePr>
          <p:nvPr>
            <p:extLst>
              <p:ext uri="{D42A27DB-BD31-4B8C-83A1-F6EECF244321}">
                <p14:modId xmlns:p14="http://schemas.microsoft.com/office/powerpoint/2010/main" val="308104499"/>
              </p:ext>
            </p:extLst>
          </p:nvPr>
        </p:nvGraphicFramePr>
        <p:xfrm>
          <a:off x="4716016" y="3933056"/>
          <a:ext cx="4104456" cy="252028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836478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a:graphicFrameLocks noGrp="1"/>
          </p:cNvGraphicFramePr>
          <p:nvPr>
            <p:extLst>
              <p:ext uri="{D42A27DB-BD31-4B8C-83A1-F6EECF244321}">
                <p14:modId xmlns:p14="http://schemas.microsoft.com/office/powerpoint/2010/main" val="2870353428"/>
              </p:ext>
            </p:extLst>
          </p:nvPr>
        </p:nvGraphicFramePr>
        <p:xfrm>
          <a:off x="107503" y="44624"/>
          <a:ext cx="9001001" cy="642832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64904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25188"/>
            <a:ext cx="8009796" cy="830997"/>
          </a:xfrm>
          <a:prstGeom prst="rect">
            <a:avLst/>
          </a:prstGeom>
        </p:spPr>
        <p:txBody>
          <a:bodyPr wrap="square">
            <a:spAutoFit/>
          </a:bodyPr>
          <a:lstStyle/>
          <a:p>
            <a:pPr algn="ctr"/>
            <a:r>
              <a:rPr lang="ru-RU" sz="1600" b="1" dirty="0">
                <a:solidFill>
                  <a:schemeClr val="bg1"/>
                </a:solidFill>
              </a:rPr>
              <a:t>Какое место среди районов Нижегородской области занимает Тонкинский район по отдельным показателям бюджетов в </a:t>
            </a:r>
            <a:r>
              <a:rPr lang="ru-RU" sz="1600" b="1" dirty="0" smtClean="0">
                <a:solidFill>
                  <a:schemeClr val="bg1"/>
                </a:solidFill>
              </a:rPr>
              <a:t>2021 </a:t>
            </a:r>
            <a:r>
              <a:rPr lang="ru-RU" sz="1600" b="1" dirty="0">
                <a:solidFill>
                  <a:schemeClr val="bg1"/>
                </a:solidFill>
              </a:rPr>
              <a:t>году (по данным исполнения бюджетов за </a:t>
            </a:r>
            <a:r>
              <a:rPr lang="ru-RU" sz="1600" b="1" dirty="0" smtClean="0">
                <a:solidFill>
                  <a:schemeClr val="bg1"/>
                </a:solidFill>
              </a:rPr>
              <a:t>январь-сентябрь 2021 </a:t>
            </a:r>
            <a:r>
              <a:rPr lang="ru-RU" sz="1600" b="1" dirty="0">
                <a:solidFill>
                  <a:schemeClr val="bg1"/>
                </a:solidFill>
              </a:rPr>
              <a:t>года)</a:t>
            </a:r>
          </a:p>
        </p:txBody>
      </p:sp>
      <p:graphicFrame>
        <p:nvGraphicFramePr>
          <p:cNvPr id="5" name="Диаграмма 4"/>
          <p:cNvGraphicFramePr>
            <a:graphicFrameLocks noGrp="1"/>
          </p:cNvGraphicFramePr>
          <p:nvPr>
            <p:extLst>
              <p:ext uri="{D42A27DB-BD31-4B8C-83A1-F6EECF244321}">
                <p14:modId xmlns:p14="http://schemas.microsoft.com/office/powerpoint/2010/main" val="3073583347"/>
              </p:ext>
            </p:extLst>
          </p:nvPr>
        </p:nvGraphicFramePr>
        <p:xfrm>
          <a:off x="107503" y="620688"/>
          <a:ext cx="8856985" cy="58522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39914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Диаграмма 4"/>
          <p:cNvGraphicFramePr>
            <a:graphicFrameLocks noGrp="1"/>
          </p:cNvGraphicFramePr>
          <p:nvPr>
            <p:extLst>
              <p:ext uri="{D42A27DB-BD31-4B8C-83A1-F6EECF244321}">
                <p14:modId xmlns:p14="http://schemas.microsoft.com/office/powerpoint/2010/main" val="2976296847"/>
              </p:ext>
            </p:extLst>
          </p:nvPr>
        </p:nvGraphicFramePr>
        <p:xfrm>
          <a:off x="25317" y="116632"/>
          <a:ext cx="9208851" cy="66967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881378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p:cNvGraphicFramePr>
            <a:graphicFrameLocks noGrp="1"/>
          </p:cNvGraphicFramePr>
          <p:nvPr>
            <p:extLst>
              <p:ext uri="{D42A27DB-BD31-4B8C-83A1-F6EECF244321}">
                <p14:modId xmlns:p14="http://schemas.microsoft.com/office/powerpoint/2010/main" val="3828890610"/>
              </p:ext>
            </p:extLst>
          </p:nvPr>
        </p:nvGraphicFramePr>
        <p:xfrm>
          <a:off x="187949" y="188640"/>
          <a:ext cx="8928993" cy="61321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116641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Диаграмма 5"/>
          <p:cNvGraphicFramePr>
            <a:graphicFrameLocks noGrp="1"/>
          </p:cNvGraphicFramePr>
          <p:nvPr>
            <p:extLst>
              <p:ext uri="{D42A27DB-BD31-4B8C-83A1-F6EECF244321}">
                <p14:modId xmlns:p14="http://schemas.microsoft.com/office/powerpoint/2010/main" val="3455425924"/>
              </p:ext>
            </p:extLst>
          </p:nvPr>
        </p:nvGraphicFramePr>
        <p:xfrm>
          <a:off x="107503" y="116632"/>
          <a:ext cx="9036497" cy="62843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875403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a:graphicFrameLocks noGrp="1"/>
          </p:cNvGraphicFramePr>
          <p:nvPr>
            <p:extLst>
              <p:ext uri="{D42A27DB-BD31-4B8C-83A1-F6EECF244321}">
                <p14:modId xmlns:p14="http://schemas.microsoft.com/office/powerpoint/2010/main" val="369227350"/>
              </p:ext>
            </p:extLst>
          </p:nvPr>
        </p:nvGraphicFramePr>
        <p:xfrm>
          <a:off x="107504" y="0"/>
          <a:ext cx="8928993" cy="63563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428820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p:cNvGraphicFramePr>
            <a:graphicFrameLocks noGrp="1"/>
          </p:cNvGraphicFramePr>
          <p:nvPr>
            <p:extLst>
              <p:ext uri="{D42A27DB-BD31-4B8C-83A1-F6EECF244321}">
                <p14:modId xmlns:p14="http://schemas.microsoft.com/office/powerpoint/2010/main" val="2523842282"/>
              </p:ext>
            </p:extLst>
          </p:nvPr>
        </p:nvGraphicFramePr>
        <p:xfrm>
          <a:off x="35495" y="116631"/>
          <a:ext cx="9001001" cy="626469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7583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a:graphicFrameLocks noGrp="1"/>
          </p:cNvGraphicFramePr>
          <p:nvPr>
            <p:extLst>
              <p:ext uri="{D42A27DB-BD31-4B8C-83A1-F6EECF244321}">
                <p14:modId xmlns:p14="http://schemas.microsoft.com/office/powerpoint/2010/main" val="2466076405"/>
              </p:ext>
            </p:extLst>
          </p:nvPr>
        </p:nvGraphicFramePr>
        <p:xfrm>
          <a:off x="35496" y="188640"/>
          <a:ext cx="9001000" cy="64087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984477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Скругленный прямоугольник 11"/>
          <p:cNvSpPr/>
          <p:nvPr/>
        </p:nvSpPr>
        <p:spPr>
          <a:xfrm>
            <a:off x="7164288" y="3794346"/>
            <a:ext cx="1701165" cy="1071570"/>
          </a:xfrm>
          <a:prstGeom prst="roundRect">
            <a:avLst/>
          </a:prstGeom>
          <a:solidFill>
            <a:srgbClr val="A9DCF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4765" lvl="0" algn="ctr"/>
            <a:r>
              <a:rPr lang="ru-RU" sz="1400" b="1" dirty="0">
                <a:solidFill>
                  <a:prstClr val="black"/>
                </a:solidFill>
                <a:latin typeface="Arial"/>
                <a:cs typeface="Arial"/>
              </a:rPr>
              <a:t>В </a:t>
            </a:r>
            <a:r>
              <a:rPr lang="ru-RU" sz="1400" b="1" spc="-5" dirty="0">
                <a:solidFill>
                  <a:prstClr val="black"/>
                </a:solidFill>
                <a:latin typeface="Arial"/>
                <a:cs typeface="Arial"/>
              </a:rPr>
              <a:t> </a:t>
            </a:r>
            <a:r>
              <a:rPr lang="ru-RU" sz="1400" b="1" dirty="0" smtClean="0">
                <a:solidFill>
                  <a:prstClr val="black"/>
                </a:solidFill>
                <a:latin typeface="Arial"/>
                <a:cs typeface="Arial"/>
              </a:rPr>
              <a:t>20</a:t>
            </a:r>
            <a:r>
              <a:rPr lang="ru-RU" sz="1400" b="1" spc="-10" dirty="0" smtClean="0">
                <a:solidFill>
                  <a:prstClr val="black"/>
                </a:solidFill>
                <a:latin typeface="Arial"/>
                <a:cs typeface="Arial"/>
              </a:rPr>
              <a:t>22 </a:t>
            </a:r>
            <a:r>
              <a:rPr lang="ru-RU" sz="1400" b="1" spc="-35" dirty="0" smtClean="0">
                <a:solidFill>
                  <a:prstClr val="black"/>
                </a:solidFill>
                <a:latin typeface="Arial"/>
                <a:cs typeface="Arial"/>
              </a:rPr>
              <a:t> </a:t>
            </a:r>
            <a:r>
              <a:rPr lang="ru-RU" sz="1400" b="1" spc="-25" dirty="0">
                <a:solidFill>
                  <a:prstClr val="black"/>
                </a:solidFill>
                <a:latin typeface="Arial"/>
                <a:cs typeface="Arial"/>
              </a:rPr>
              <a:t>г</a:t>
            </a:r>
            <a:r>
              <a:rPr lang="ru-RU" sz="1400" b="1" spc="-35" dirty="0">
                <a:solidFill>
                  <a:prstClr val="black"/>
                </a:solidFill>
                <a:latin typeface="Arial"/>
                <a:cs typeface="Arial"/>
              </a:rPr>
              <a:t>о</a:t>
            </a:r>
            <a:r>
              <a:rPr lang="ru-RU" sz="1400" b="1" dirty="0">
                <a:solidFill>
                  <a:prstClr val="black"/>
                </a:solidFill>
                <a:latin typeface="Arial"/>
                <a:cs typeface="Arial"/>
              </a:rPr>
              <a:t>ду</a:t>
            </a:r>
            <a:endParaRPr lang="ru-RU" sz="1400" dirty="0">
              <a:solidFill>
                <a:prstClr val="black"/>
              </a:solidFill>
              <a:latin typeface="Arial"/>
              <a:cs typeface="Arial"/>
            </a:endParaRPr>
          </a:p>
          <a:p>
            <a:pPr marL="59690" lvl="0" algn="ctr"/>
            <a:r>
              <a:rPr lang="ru-RU" sz="1400" b="1" dirty="0">
                <a:solidFill>
                  <a:prstClr val="black"/>
                </a:solidFill>
                <a:latin typeface="Arial"/>
                <a:cs typeface="Arial"/>
              </a:rPr>
              <a:t>-</a:t>
            </a:r>
            <a:r>
              <a:rPr lang="ru-RU" sz="1400" b="1" spc="-5" dirty="0">
                <a:solidFill>
                  <a:prstClr val="black"/>
                </a:solidFill>
                <a:latin typeface="Arial"/>
                <a:cs typeface="Arial"/>
              </a:rPr>
              <a:t> </a:t>
            </a:r>
            <a:r>
              <a:rPr lang="ru-RU" sz="1400" b="1" spc="-5" dirty="0" smtClean="0">
                <a:solidFill>
                  <a:prstClr val="black"/>
                </a:solidFill>
                <a:latin typeface="Arial"/>
                <a:cs typeface="Arial"/>
              </a:rPr>
              <a:t>39,6</a:t>
            </a:r>
            <a:r>
              <a:rPr lang="ru-RU" sz="1400" b="1" dirty="0" smtClean="0">
                <a:solidFill>
                  <a:prstClr val="black"/>
                </a:solidFill>
                <a:latin typeface="Arial"/>
                <a:cs typeface="Arial"/>
              </a:rPr>
              <a:t> </a:t>
            </a:r>
            <a:r>
              <a:rPr lang="ru-RU" sz="1400" b="1" spc="-25" dirty="0" smtClean="0">
                <a:solidFill>
                  <a:prstClr val="black"/>
                </a:solidFill>
                <a:latin typeface="Arial"/>
                <a:cs typeface="Arial"/>
              </a:rPr>
              <a:t> </a:t>
            </a:r>
            <a:r>
              <a:rPr lang="ru-RU" sz="1400" b="1" spc="-20" dirty="0">
                <a:solidFill>
                  <a:prstClr val="black"/>
                </a:solidFill>
                <a:latin typeface="Arial"/>
                <a:cs typeface="Arial"/>
              </a:rPr>
              <a:t>т</a:t>
            </a:r>
            <a:r>
              <a:rPr lang="ru-RU" sz="1400" b="1" dirty="0">
                <a:solidFill>
                  <a:prstClr val="black"/>
                </a:solidFill>
                <a:latin typeface="Arial"/>
                <a:cs typeface="Arial"/>
              </a:rPr>
              <a:t>ыс.</a:t>
            </a:r>
            <a:endParaRPr lang="ru-RU" sz="1400" dirty="0">
              <a:solidFill>
                <a:prstClr val="black"/>
              </a:solidFill>
              <a:latin typeface="Arial"/>
              <a:cs typeface="Arial"/>
            </a:endParaRPr>
          </a:p>
          <a:p>
            <a:pPr marL="175260" marR="6350" lvl="0" indent="-163195" algn="ctr"/>
            <a:r>
              <a:rPr lang="ru-RU" sz="1400" b="1" spc="-30" dirty="0">
                <a:solidFill>
                  <a:prstClr val="black"/>
                </a:solidFill>
                <a:latin typeface="Arial"/>
                <a:cs typeface="Arial"/>
              </a:rPr>
              <a:t>р</a:t>
            </a:r>
            <a:r>
              <a:rPr lang="ru-RU" sz="1400" b="1" spc="-50" dirty="0">
                <a:solidFill>
                  <a:prstClr val="black"/>
                </a:solidFill>
                <a:latin typeface="Arial"/>
                <a:cs typeface="Arial"/>
              </a:rPr>
              <a:t>у</a:t>
            </a:r>
            <a:r>
              <a:rPr lang="ru-RU" sz="1400" b="1" spc="-40" dirty="0">
                <a:solidFill>
                  <a:prstClr val="black"/>
                </a:solidFill>
                <a:latin typeface="Arial"/>
                <a:cs typeface="Arial"/>
              </a:rPr>
              <a:t>б</a:t>
            </a:r>
            <a:r>
              <a:rPr lang="ru-RU" sz="1400" b="1" spc="-30" dirty="0">
                <a:solidFill>
                  <a:prstClr val="black"/>
                </a:solidFill>
                <a:latin typeface="Arial"/>
                <a:cs typeface="Arial"/>
              </a:rPr>
              <a:t>л</a:t>
            </a:r>
            <a:r>
              <a:rPr lang="ru-RU" sz="1400" b="1" dirty="0">
                <a:solidFill>
                  <a:prstClr val="black"/>
                </a:solidFill>
                <a:latin typeface="Arial"/>
                <a:cs typeface="Arial"/>
              </a:rPr>
              <a:t>ей</a:t>
            </a:r>
            <a:r>
              <a:rPr lang="ru-RU" sz="1400" b="1" spc="40" dirty="0">
                <a:solidFill>
                  <a:prstClr val="black"/>
                </a:solidFill>
                <a:latin typeface="Arial"/>
                <a:cs typeface="Arial"/>
              </a:rPr>
              <a:t> </a:t>
            </a:r>
            <a:r>
              <a:rPr lang="ru-RU" sz="1400" b="1" dirty="0" smtClean="0">
                <a:solidFill>
                  <a:prstClr val="black"/>
                </a:solidFill>
                <a:latin typeface="Arial"/>
                <a:cs typeface="Arial"/>
              </a:rPr>
              <a:t>на                   </a:t>
            </a:r>
            <a:r>
              <a:rPr lang="ru-RU" sz="1400" b="1" dirty="0">
                <a:solidFill>
                  <a:prstClr val="black"/>
                </a:solidFill>
                <a:latin typeface="Arial"/>
                <a:cs typeface="Arial"/>
              </a:rPr>
              <a:t>1 жи</a:t>
            </a:r>
            <a:r>
              <a:rPr lang="ru-RU" sz="1400" b="1" spc="-20" dirty="0">
                <a:solidFill>
                  <a:prstClr val="black"/>
                </a:solidFill>
                <a:latin typeface="Arial"/>
                <a:cs typeface="Arial"/>
              </a:rPr>
              <a:t>т</a:t>
            </a:r>
            <a:r>
              <a:rPr lang="ru-RU" sz="1400" b="1" dirty="0">
                <a:solidFill>
                  <a:prstClr val="black"/>
                </a:solidFill>
                <a:latin typeface="Arial"/>
                <a:cs typeface="Arial"/>
              </a:rPr>
              <a:t>ел</a:t>
            </a:r>
            <a:r>
              <a:rPr lang="ru-RU" sz="1400" b="1" spc="-10" dirty="0">
                <a:solidFill>
                  <a:prstClr val="black"/>
                </a:solidFill>
                <a:latin typeface="Arial"/>
                <a:cs typeface="Arial"/>
              </a:rPr>
              <a:t>я</a:t>
            </a:r>
            <a:endParaRPr lang="ru-RU" sz="1400" dirty="0">
              <a:solidFill>
                <a:prstClr val="black"/>
              </a:solidFill>
              <a:latin typeface="Arial"/>
              <a:cs typeface="Arial"/>
            </a:endParaRPr>
          </a:p>
        </p:txBody>
      </p:sp>
      <p:sp>
        <p:nvSpPr>
          <p:cNvPr id="11" name="Скругленный прямоугольник 10"/>
          <p:cNvSpPr/>
          <p:nvPr/>
        </p:nvSpPr>
        <p:spPr>
          <a:xfrm>
            <a:off x="250002" y="5161070"/>
            <a:ext cx="1893106" cy="1076242"/>
          </a:xfrm>
          <a:prstGeom prst="roundRect">
            <a:avLst/>
          </a:prstGeom>
          <a:solidFill>
            <a:srgbClr val="A9DCF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Скругленный прямоугольник 9"/>
          <p:cNvSpPr/>
          <p:nvPr/>
        </p:nvSpPr>
        <p:spPr>
          <a:xfrm>
            <a:off x="285720" y="3872930"/>
            <a:ext cx="1857388" cy="1057398"/>
          </a:xfrm>
          <a:prstGeom prst="roundRect">
            <a:avLst/>
          </a:prstGeom>
          <a:solidFill>
            <a:srgbClr val="A9DCF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Rectangle 2"/>
          <p:cNvSpPr txBox="1">
            <a:spLocks/>
          </p:cNvSpPr>
          <p:nvPr/>
        </p:nvSpPr>
        <p:spPr bwMode="auto">
          <a:xfrm>
            <a:off x="0" y="13381"/>
            <a:ext cx="9144000" cy="89533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sz="2400" b="1" i="0" u="none" strike="noStrike" kern="1200" cap="none" spc="0" normalizeH="0" baseline="0" noProof="0" dirty="0" smtClean="0">
                <a:ln>
                  <a:noFill/>
                </a:ln>
                <a:solidFill>
                  <a:schemeClr val="bg1"/>
                </a:solidFill>
                <a:effectLst/>
                <a:uLnTx/>
                <a:uFillTx/>
                <a:latin typeface="Arial" pitchFamily="34" charset="0"/>
                <a:ea typeface="+mj-ea"/>
                <a:cs typeface="Arial" pitchFamily="34" charset="0"/>
              </a:rPr>
              <a:t>Сколько доходов поступает в консолидированный бюджет района</a:t>
            </a:r>
            <a:r>
              <a:rPr kumimoji="0" lang="en-US" sz="2400" b="1" i="0" u="none" strike="noStrike" kern="1200" cap="none" spc="0" normalizeH="0" baseline="0" noProof="0" dirty="0" smtClean="0">
                <a:ln>
                  <a:noFill/>
                </a:ln>
                <a:solidFill>
                  <a:schemeClr val="bg1"/>
                </a:solidFill>
                <a:effectLst/>
                <a:uLnTx/>
                <a:uFillTx/>
                <a:latin typeface="Arial" pitchFamily="34" charset="0"/>
                <a:ea typeface="+mj-ea"/>
                <a:cs typeface="Arial" pitchFamily="34" charset="0"/>
              </a:rPr>
              <a:t> </a:t>
            </a:r>
            <a:r>
              <a:rPr kumimoji="0" lang="ru-RU" sz="2400" b="1" i="0" u="none" strike="noStrike" kern="1200" cap="none" spc="0" normalizeH="0" baseline="0" noProof="0" dirty="0" smtClean="0">
                <a:ln>
                  <a:noFill/>
                </a:ln>
                <a:solidFill>
                  <a:schemeClr val="bg1"/>
                </a:solidFill>
                <a:effectLst/>
                <a:uLnTx/>
                <a:uFillTx/>
                <a:latin typeface="Arial" pitchFamily="34" charset="0"/>
                <a:ea typeface="+mj-ea"/>
                <a:cs typeface="Arial" pitchFamily="34" charset="0"/>
              </a:rPr>
              <a:t>на исполнение собственных полномочий</a:t>
            </a:r>
          </a:p>
        </p:txBody>
      </p:sp>
      <p:sp>
        <p:nvSpPr>
          <p:cNvPr id="5" name="object 2"/>
          <p:cNvSpPr/>
          <p:nvPr/>
        </p:nvSpPr>
        <p:spPr>
          <a:xfrm>
            <a:off x="2267744" y="3645024"/>
            <a:ext cx="4680520" cy="1980394"/>
          </a:xfrm>
          <a:prstGeom prst="rect">
            <a:avLst/>
          </a:prstGeom>
          <a:blipFill>
            <a:blip r:embed="rId2" cstate="print"/>
            <a:stretch>
              <a:fillRect/>
            </a:stretch>
          </a:blipFill>
        </p:spPr>
        <p:txBody>
          <a:bodyPr wrap="square" lIns="0" tIns="0" rIns="0" bIns="0" rtlCol="0">
            <a:spAutoFit/>
          </a:bodyPr>
          <a:lstStyle/>
          <a:p>
            <a:endParaRPr dirty="0"/>
          </a:p>
        </p:txBody>
      </p:sp>
      <p:sp>
        <p:nvSpPr>
          <p:cNvPr id="6" name="object 23"/>
          <p:cNvSpPr txBox="1"/>
          <p:nvPr/>
        </p:nvSpPr>
        <p:spPr>
          <a:xfrm>
            <a:off x="357159" y="3890523"/>
            <a:ext cx="1643075" cy="1077218"/>
          </a:xfrm>
          <a:prstGeom prst="rect">
            <a:avLst/>
          </a:prstGeom>
        </p:spPr>
        <p:txBody>
          <a:bodyPr vert="horz" wrap="square" lIns="0" tIns="0" rIns="0" bIns="0" rtlCol="0">
            <a:spAutoFit/>
          </a:bodyPr>
          <a:lstStyle/>
          <a:p>
            <a:pPr marL="26034" algn="ctr">
              <a:lnSpc>
                <a:spcPct val="100000"/>
              </a:lnSpc>
            </a:pPr>
            <a:r>
              <a:rPr sz="1400" b="1" dirty="0">
                <a:solidFill>
                  <a:srgbClr val="001F5F"/>
                </a:solidFill>
                <a:latin typeface="Arial"/>
                <a:cs typeface="Arial"/>
              </a:rPr>
              <a:t> </a:t>
            </a:r>
            <a:r>
              <a:rPr sz="1400" b="1" dirty="0">
                <a:latin typeface="Arial"/>
                <a:cs typeface="Arial"/>
              </a:rPr>
              <a:t>В </a:t>
            </a:r>
            <a:r>
              <a:rPr sz="1400" b="1" spc="-5" dirty="0">
                <a:latin typeface="Arial"/>
                <a:cs typeface="Arial"/>
              </a:rPr>
              <a:t> </a:t>
            </a:r>
            <a:r>
              <a:rPr sz="1400" b="1" dirty="0" smtClean="0">
                <a:latin typeface="Arial"/>
                <a:cs typeface="Arial"/>
              </a:rPr>
              <a:t>20</a:t>
            </a:r>
            <a:r>
              <a:rPr lang="ru-RU" sz="1400" b="1" dirty="0" smtClean="0">
                <a:latin typeface="Arial"/>
                <a:cs typeface="Arial"/>
              </a:rPr>
              <a:t>20</a:t>
            </a:r>
            <a:r>
              <a:rPr sz="1400" b="1" dirty="0" smtClean="0">
                <a:latin typeface="Arial"/>
                <a:cs typeface="Arial"/>
              </a:rPr>
              <a:t> </a:t>
            </a:r>
            <a:r>
              <a:rPr sz="1400" b="1" spc="-35" dirty="0" smtClean="0">
                <a:latin typeface="Arial"/>
                <a:cs typeface="Arial"/>
              </a:rPr>
              <a:t> </a:t>
            </a:r>
            <a:r>
              <a:rPr sz="1400" b="1" spc="-25" dirty="0" smtClean="0">
                <a:latin typeface="Arial"/>
                <a:cs typeface="Arial"/>
              </a:rPr>
              <a:t>г</a:t>
            </a:r>
            <a:r>
              <a:rPr sz="1400" b="1" spc="-30" dirty="0" smtClean="0">
                <a:latin typeface="Arial"/>
                <a:cs typeface="Arial"/>
              </a:rPr>
              <a:t>о</a:t>
            </a:r>
            <a:r>
              <a:rPr sz="1400" b="1" dirty="0" smtClean="0">
                <a:latin typeface="Arial"/>
                <a:cs typeface="Arial"/>
              </a:rPr>
              <a:t>ду</a:t>
            </a:r>
            <a:endParaRPr sz="1400" b="1" dirty="0">
              <a:latin typeface="Arial"/>
              <a:cs typeface="Arial"/>
            </a:endParaRPr>
          </a:p>
          <a:p>
            <a:pPr marL="64135" algn="ctr">
              <a:lnSpc>
                <a:spcPct val="100000"/>
              </a:lnSpc>
            </a:pPr>
            <a:r>
              <a:rPr sz="1400" b="1" dirty="0">
                <a:latin typeface="Arial"/>
                <a:cs typeface="Arial"/>
              </a:rPr>
              <a:t>–</a:t>
            </a:r>
            <a:r>
              <a:rPr sz="1400" b="1" spc="-10" dirty="0">
                <a:latin typeface="Arial"/>
                <a:cs typeface="Arial"/>
              </a:rPr>
              <a:t> </a:t>
            </a:r>
            <a:r>
              <a:rPr lang="ru-RU" sz="1400" b="1" spc="-10" dirty="0" smtClean="0">
                <a:latin typeface="Arial"/>
                <a:cs typeface="Arial"/>
              </a:rPr>
              <a:t>30,8 </a:t>
            </a:r>
            <a:r>
              <a:rPr sz="1400" b="1" spc="-20" dirty="0" err="1" smtClean="0">
                <a:latin typeface="Arial"/>
                <a:cs typeface="Arial"/>
              </a:rPr>
              <a:t>т</a:t>
            </a:r>
            <a:r>
              <a:rPr sz="1400" b="1" dirty="0" err="1" smtClean="0">
                <a:latin typeface="Arial"/>
                <a:cs typeface="Arial"/>
              </a:rPr>
              <a:t>ыс</a:t>
            </a:r>
            <a:r>
              <a:rPr sz="1400" b="1" dirty="0" smtClean="0">
                <a:latin typeface="Arial"/>
                <a:cs typeface="Arial"/>
              </a:rPr>
              <a:t>.</a:t>
            </a:r>
            <a:r>
              <a:rPr lang="ru-RU" sz="1400" b="1" dirty="0" smtClean="0">
                <a:latin typeface="Arial"/>
                <a:cs typeface="Arial"/>
              </a:rPr>
              <a:t> </a:t>
            </a:r>
            <a:endParaRPr sz="1400" dirty="0">
              <a:latin typeface="Arial"/>
              <a:cs typeface="Arial"/>
            </a:endParaRPr>
          </a:p>
          <a:p>
            <a:pPr marL="208915" marR="6350" indent="-196850" algn="ctr">
              <a:lnSpc>
                <a:spcPct val="100000"/>
              </a:lnSpc>
            </a:pPr>
            <a:r>
              <a:rPr sz="1400" b="1" spc="-30" dirty="0">
                <a:latin typeface="Arial"/>
                <a:cs typeface="Arial"/>
              </a:rPr>
              <a:t>р</a:t>
            </a:r>
            <a:r>
              <a:rPr sz="1400" b="1" spc="-50" dirty="0">
                <a:latin typeface="Arial"/>
                <a:cs typeface="Arial"/>
              </a:rPr>
              <a:t>у</a:t>
            </a:r>
            <a:r>
              <a:rPr sz="1400" b="1" spc="-40" dirty="0">
                <a:latin typeface="Arial"/>
                <a:cs typeface="Arial"/>
              </a:rPr>
              <a:t>б</a:t>
            </a:r>
            <a:r>
              <a:rPr sz="1400" b="1" spc="-30" dirty="0">
                <a:latin typeface="Arial"/>
                <a:cs typeface="Arial"/>
              </a:rPr>
              <a:t>л</a:t>
            </a:r>
            <a:r>
              <a:rPr sz="1400" b="1" dirty="0">
                <a:latin typeface="Arial"/>
                <a:cs typeface="Arial"/>
              </a:rPr>
              <a:t>ей</a:t>
            </a:r>
            <a:r>
              <a:rPr sz="1400" b="1" spc="40" dirty="0">
                <a:latin typeface="Arial"/>
                <a:cs typeface="Arial"/>
              </a:rPr>
              <a:t> </a:t>
            </a:r>
            <a:r>
              <a:rPr sz="1400" b="1" dirty="0" err="1">
                <a:latin typeface="Arial"/>
                <a:cs typeface="Arial"/>
              </a:rPr>
              <a:t>на</a:t>
            </a:r>
            <a:r>
              <a:rPr sz="1400" b="1" dirty="0">
                <a:latin typeface="Arial"/>
                <a:cs typeface="Arial"/>
              </a:rPr>
              <a:t> </a:t>
            </a:r>
            <a:r>
              <a:rPr lang="ru-RU" sz="1400" b="1" dirty="0" smtClean="0">
                <a:latin typeface="Arial"/>
                <a:cs typeface="Arial"/>
              </a:rPr>
              <a:t>                        </a:t>
            </a:r>
            <a:r>
              <a:rPr sz="1400" b="1" dirty="0" smtClean="0">
                <a:latin typeface="Arial"/>
                <a:cs typeface="Arial"/>
              </a:rPr>
              <a:t>1 жи</a:t>
            </a:r>
            <a:r>
              <a:rPr sz="1400" b="1" spc="-20" dirty="0" smtClean="0">
                <a:latin typeface="Arial"/>
                <a:cs typeface="Arial"/>
              </a:rPr>
              <a:t>т</a:t>
            </a:r>
            <a:r>
              <a:rPr sz="1400" b="1" dirty="0" smtClean="0">
                <a:latin typeface="Arial"/>
                <a:cs typeface="Arial"/>
              </a:rPr>
              <a:t>еля</a:t>
            </a:r>
            <a:endParaRPr lang="ru-RU" sz="1400" b="1" dirty="0" smtClean="0">
              <a:latin typeface="Arial"/>
              <a:cs typeface="Arial"/>
            </a:endParaRPr>
          </a:p>
          <a:p>
            <a:pPr marL="208915" marR="6350" indent="-196850" algn="ctr">
              <a:lnSpc>
                <a:spcPct val="100000"/>
              </a:lnSpc>
            </a:pPr>
            <a:endParaRPr sz="1400" dirty="0">
              <a:latin typeface="Arial"/>
              <a:cs typeface="Arial"/>
            </a:endParaRPr>
          </a:p>
        </p:txBody>
      </p:sp>
      <p:sp>
        <p:nvSpPr>
          <p:cNvPr id="7" name="object 22"/>
          <p:cNvSpPr txBox="1"/>
          <p:nvPr/>
        </p:nvSpPr>
        <p:spPr>
          <a:xfrm>
            <a:off x="392878" y="5232508"/>
            <a:ext cx="1571636" cy="861774"/>
          </a:xfrm>
          <a:prstGeom prst="rect">
            <a:avLst/>
          </a:prstGeom>
        </p:spPr>
        <p:txBody>
          <a:bodyPr vert="horz" wrap="square" lIns="0" tIns="0" rIns="0" bIns="0" rtlCol="0">
            <a:spAutoFit/>
          </a:bodyPr>
          <a:lstStyle/>
          <a:p>
            <a:pPr marL="26034" algn="ctr">
              <a:lnSpc>
                <a:spcPct val="100000"/>
              </a:lnSpc>
            </a:pPr>
            <a:r>
              <a:rPr sz="1400" b="1" dirty="0">
                <a:solidFill>
                  <a:srgbClr val="001F5F"/>
                </a:solidFill>
                <a:latin typeface="Arial"/>
                <a:cs typeface="Arial"/>
              </a:rPr>
              <a:t> </a:t>
            </a:r>
            <a:r>
              <a:rPr sz="1400" b="1" dirty="0">
                <a:latin typeface="Arial"/>
                <a:cs typeface="Arial"/>
              </a:rPr>
              <a:t>В </a:t>
            </a:r>
            <a:r>
              <a:rPr sz="1400" b="1" spc="-5" dirty="0">
                <a:latin typeface="Arial"/>
                <a:cs typeface="Arial"/>
              </a:rPr>
              <a:t> </a:t>
            </a:r>
            <a:r>
              <a:rPr sz="1400" b="1" dirty="0" smtClean="0">
                <a:latin typeface="Arial"/>
                <a:cs typeface="Arial"/>
              </a:rPr>
              <a:t>20</a:t>
            </a:r>
            <a:r>
              <a:rPr lang="ru-RU" sz="1400" b="1" spc="-10" dirty="0" smtClean="0">
                <a:latin typeface="Arial"/>
                <a:cs typeface="Arial"/>
              </a:rPr>
              <a:t>21</a:t>
            </a:r>
            <a:r>
              <a:rPr sz="1400" b="1" spc="-35" dirty="0" smtClean="0">
                <a:latin typeface="Arial"/>
                <a:cs typeface="Arial"/>
              </a:rPr>
              <a:t> </a:t>
            </a:r>
            <a:r>
              <a:rPr sz="1400" b="1" spc="-25" dirty="0" smtClean="0">
                <a:latin typeface="Arial"/>
                <a:cs typeface="Arial"/>
              </a:rPr>
              <a:t>г</a:t>
            </a:r>
            <a:r>
              <a:rPr sz="1400" b="1" spc="-35" dirty="0" smtClean="0">
                <a:latin typeface="Arial"/>
                <a:cs typeface="Arial"/>
              </a:rPr>
              <a:t>о</a:t>
            </a:r>
            <a:r>
              <a:rPr sz="1400" b="1" dirty="0" smtClean="0">
                <a:latin typeface="Arial"/>
                <a:cs typeface="Arial"/>
              </a:rPr>
              <a:t>ду</a:t>
            </a:r>
            <a:endParaRPr sz="1400" dirty="0">
              <a:latin typeface="Arial"/>
              <a:cs typeface="Arial"/>
            </a:endParaRPr>
          </a:p>
          <a:p>
            <a:pPr algn="ctr">
              <a:lnSpc>
                <a:spcPct val="100000"/>
              </a:lnSpc>
            </a:pPr>
            <a:r>
              <a:rPr sz="1400" b="1" dirty="0">
                <a:latin typeface="Arial"/>
                <a:cs typeface="Arial"/>
              </a:rPr>
              <a:t>-</a:t>
            </a:r>
            <a:r>
              <a:rPr sz="1400" b="1" spc="-5" dirty="0">
                <a:latin typeface="Arial"/>
                <a:cs typeface="Arial"/>
              </a:rPr>
              <a:t> </a:t>
            </a:r>
            <a:r>
              <a:rPr lang="ru-RU" sz="1400" b="1" spc="-5" dirty="0" smtClean="0">
                <a:latin typeface="Arial"/>
                <a:cs typeface="Arial"/>
              </a:rPr>
              <a:t>35,4 </a:t>
            </a:r>
            <a:r>
              <a:rPr sz="1400" b="1" spc="-20" dirty="0" err="1" smtClean="0">
                <a:latin typeface="Arial"/>
                <a:cs typeface="Arial"/>
              </a:rPr>
              <a:t>т</a:t>
            </a:r>
            <a:r>
              <a:rPr sz="1400" b="1" dirty="0" err="1" smtClean="0">
                <a:latin typeface="Arial"/>
                <a:cs typeface="Arial"/>
              </a:rPr>
              <a:t>ы</a:t>
            </a:r>
            <a:r>
              <a:rPr sz="1400" b="1" spc="-5" dirty="0" err="1" smtClean="0">
                <a:latin typeface="Arial"/>
                <a:cs typeface="Arial"/>
              </a:rPr>
              <a:t>с</a:t>
            </a:r>
            <a:r>
              <a:rPr lang="ru-RU" sz="1400" b="1" dirty="0">
                <a:latin typeface="Arial"/>
                <a:cs typeface="Arial"/>
              </a:rPr>
              <a:t>.</a:t>
            </a:r>
            <a:endParaRPr sz="1400" dirty="0">
              <a:latin typeface="Arial"/>
              <a:cs typeface="Arial"/>
            </a:endParaRPr>
          </a:p>
          <a:p>
            <a:pPr marL="12700" marR="6350" indent="0" algn="ctr">
              <a:lnSpc>
                <a:spcPct val="100000"/>
              </a:lnSpc>
            </a:pPr>
            <a:r>
              <a:rPr sz="1400" b="1" spc="-30" dirty="0" err="1">
                <a:latin typeface="Arial"/>
                <a:cs typeface="Arial"/>
              </a:rPr>
              <a:t>р</a:t>
            </a:r>
            <a:r>
              <a:rPr sz="1400" b="1" spc="-50" dirty="0" err="1">
                <a:latin typeface="Arial"/>
                <a:cs typeface="Arial"/>
              </a:rPr>
              <a:t>у</a:t>
            </a:r>
            <a:r>
              <a:rPr sz="1400" b="1" spc="-40" dirty="0" err="1">
                <a:latin typeface="Arial"/>
                <a:cs typeface="Arial"/>
              </a:rPr>
              <a:t>б</a:t>
            </a:r>
            <a:r>
              <a:rPr sz="1400" b="1" spc="-30" dirty="0" err="1">
                <a:latin typeface="Arial"/>
                <a:cs typeface="Arial"/>
              </a:rPr>
              <a:t>л</a:t>
            </a:r>
            <a:r>
              <a:rPr sz="1400" b="1" dirty="0" err="1">
                <a:latin typeface="Arial"/>
                <a:cs typeface="Arial"/>
              </a:rPr>
              <a:t>ей</a:t>
            </a:r>
            <a:r>
              <a:rPr sz="1400" b="1" spc="40" dirty="0">
                <a:latin typeface="Arial"/>
                <a:cs typeface="Arial"/>
              </a:rPr>
              <a:t> </a:t>
            </a:r>
            <a:r>
              <a:rPr sz="1400" b="1" dirty="0" err="1" smtClean="0">
                <a:latin typeface="Arial"/>
                <a:cs typeface="Arial"/>
              </a:rPr>
              <a:t>на</a:t>
            </a:r>
            <a:r>
              <a:rPr sz="1400" b="1" dirty="0" smtClean="0">
                <a:latin typeface="Arial"/>
                <a:cs typeface="Arial"/>
              </a:rPr>
              <a:t> </a:t>
            </a:r>
            <a:r>
              <a:rPr sz="1400" b="1" dirty="0">
                <a:latin typeface="Arial"/>
                <a:cs typeface="Arial"/>
              </a:rPr>
              <a:t>1 жи</a:t>
            </a:r>
            <a:r>
              <a:rPr sz="1400" b="1" spc="-20" dirty="0">
                <a:latin typeface="Arial"/>
                <a:cs typeface="Arial"/>
              </a:rPr>
              <a:t>т</a:t>
            </a:r>
            <a:r>
              <a:rPr sz="1400" b="1" dirty="0">
                <a:latin typeface="Arial"/>
                <a:cs typeface="Arial"/>
              </a:rPr>
              <a:t>еля</a:t>
            </a:r>
            <a:endParaRPr sz="1400" dirty="0">
              <a:latin typeface="Arial"/>
              <a:cs typeface="Arial"/>
            </a:endParaRPr>
          </a:p>
        </p:txBody>
      </p:sp>
      <p:sp>
        <p:nvSpPr>
          <p:cNvPr id="8" name="object 21"/>
          <p:cNvSpPr txBox="1"/>
          <p:nvPr/>
        </p:nvSpPr>
        <p:spPr>
          <a:xfrm flipH="1">
            <a:off x="7500959" y="4714884"/>
            <a:ext cx="1428760" cy="215444"/>
          </a:xfrm>
          <a:prstGeom prst="rect">
            <a:avLst/>
          </a:prstGeom>
        </p:spPr>
        <p:txBody>
          <a:bodyPr vert="horz" wrap="square" lIns="0" tIns="0" rIns="0" bIns="0" rtlCol="0">
            <a:spAutoFit/>
          </a:bodyPr>
          <a:lstStyle/>
          <a:p>
            <a:pPr marL="24765" algn="ctr">
              <a:lnSpc>
                <a:spcPct val="100000"/>
              </a:lnSpc>
            </a:pPr>
            <a:r>
              <a:rPr sz="1400" b="1" spc="10" dirty="0">
                <a:solidFill>
                  <a:srgbClr val="001F5F"/>
                </a:solidFill>
                <a:latin typeface="Arial"/>
                <a:cs typeface="Arial"/>
              </a:rPr>
              <a:t> </a:t>
            </a:r>
            <a:endParaRPr sz="1400" dirty="0">
              <a:latin typeface="Arial"/>
              <a:cs typeface="Arial"/>
            </a:endParaRPr>
          </a:p>
        </p:txBody>
      </p:sp>
      <p:sp>
        <p:nvSpPr>
          <p:cNvPr id="16" name="Скругленный прямоугольник 15"/>
          <p:cNvSpPr/>
          <p:nvPr/>
        </p:nvSpPr>
        <p:spPr>
          <a:xfrm>
            <a:off x="7164288" y="5059579"/>
            <a:ext cx="1763100" cy="1071570"/>
          </a:xfrm>
          <a:prstGeom prst="roundRect">
            <a:avLst/>
          </a:prstGeom>
          <a:solidFill>
            <a:srgbClr val="A9DCF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4765" lvl="0" algn="ctr"/>
            <a:r>
              <a:rPr lang="ru-RU" sz="1400" b="1" dirty="0">
                <a:solidFill>
                  <a:prstClr val="black"/>
                </a:solidFill>
                <a:latin typeface="Arial"/>
                <a:cs typeface="Arial"/>
              </a:rPr>
              <a:t>В </a:t>
            </a:r>
            <a:r>
              <a:rPr lang="ru-RU" sz="1400" b="1" spc="-5" dirty="0">
                <a:solidFill>
                  <a:prstClr val="black"/>
                </a:solidFill>
                <a:latin typeface="Arial"/>
                <a:cs typeface="Arial"/>
              </a:rPr>
              <a:t> </a:t>
            </a:r>
            <a:r>
              <a:rPr lang="ru-RU" sz="1400" b="1" dirty="0" smtClean="0">
                <a:solidFill>
                  <a:prstClr val="black"/>
                </a:solidFill>
                <a:latin typeface="Arial"/>
                <a:cs typeface="Arial"/>
              </a:rPr>
              <a:t>2023 </a:t>
            </a:r>
            <a:r>
              <a:rPr lang="ru-RU" sz="1400" b="1" spc="-35" dirty="0" smtClean="0">
                <a:solidFill>
                  <a:prstClr val="black"/>
                </a:solidFill>
                <a:latin typeface="Arial"/>
                <a:cs typeface="Arial"/>
              </a:rPr>
              <a:t> </a:t>
            </a:r>
            <a:r>
              <a:rPr lang="ru-RU" sz="1400" b="1" spc="-25" dirty="0">
                <a:solidFill>
                  <a:prstClr val="black"/>
                </a:solidFill>
                <a:latin typeface="Arial"/>
                <a:cs typeface="Arial"/>
              </a:rPr>
              <a:t>г</a:t>
            </a:r>
            <a:r>
              <a:rPr lang="ru-RU" sz="1400" b="1" spc="-35" dirty="0">
                <a:solidFill>
                  <a:prstClr val="black"/>
                </a:solidFill>
                <a:latin typeface="Arial"/>
                <a:cs typeface="Arial"/>
              </a:rPr>
              <a:t>о</a:t>
            </a:r>
            <a:r>
              <a:rPr lang="ru-RU" sz="1400" b="1" dirty="0">
                <a:solidFill>
                  <a:prstClr val="black"/>
                </a:solidFill>
                <a:latin typeface="Arial"/>
                <a:cs typeface="Arial"/>
              </a:rPr>
              <a:t>ду</a:t>
            </a:r>
            <a:endParaRPr lang="ru-RU" sz="1400" dirty="0">
              <a:solidFill>
                <a:prstClr val="black"/>
              </a:solidFill>
              <a:latin typeface="Arial"/>
              <a:cs typeface="Arial"/>
            </a:endParaRPr>
          </a:p>
          <a:p>
            <a:pPr marL="59690" lvl="0" algn="ctr"/>
            <a:r>
              <a:rPr lang="ru-RU" sz="1400" b="1" dirty="0">
                <a:solidFill>
                  <a:prstClr val="black"/>
                </a:solidFill>
                <a:latin typeface="Arial"/>
                <a:cs typeface="Arial"/>
              </a:rPr>
              <a:t>-</a:t>
            </a:r>
            <a:r>
              <a:rPr lang="ru-RU" sz="1400" b="1" spc="-5" dirty="0">
                <a:solidFill>
                  <a:prstClr val="black"/>
                </a:solidFill>
                <a:latin typeface="Arial"/>
                <a:cs typeface="Arial"/>
              </a:rPr>
              <a:t> </a:t>
            </a:r>
            <a:r>
              <a:rPr lang="ru-RU" sz="1400" b="1" spc="-5" dirty="0" smtClean="0">
                <a:solidFill>
                  <a:prstClr val="black"/>
                </a:solidFill>
                <a:latin typeface="Arial"/>
                <a:cs typeface="Arial"/>
              </a:rPr>
              <a:t>41,2</a:t>
            </a:r>
            <a:r>
              <a:rPr lang="ru-RU" sz="1400" b="1" dirty="0" smtClean="0">
                <a:solidFill>
                  <a:prstClr val="black"/>
                </a:solidFill>
                <a:latin typeface="Arial"/>
                <a:cs typeface="Arial"/>
              </a:rPr>
              <a:t> </a:t>
            </a:r>
            <a:r>
              <a:rPr lang="ru-RU" sz="1400" b="1" spc="-25" dirty="0" smtClean="0">
                <a:solidFill>
                  <a:prstClr val="black"/>
                </a:solidFill>
                <a:latin typeface="Arial"/>
                <a:cs typeface="Arial"/>
              </a:rPr>
              <a:t> </a:t>
            </a:r>
            <a:r>
              <a:rPr lang="ru-RU" sz="1400" b="1" spc="-20" dirty="0">
                <a:solidFill>
                  <a:prstClr val="black"/>
                </a:solidFill>
                <a:latin typeface="Arial"/>
                <a:cs typeface="Arial"/>
              </a:rPr>
              <a:t>т</a:t>
            </a:r>
            <a:r>
              <a:rPr lang="ru-RU" sz="1400" b="1" dirty="0">
                <a:solidFill>
                  <a:prstClr val="black"/>
                </a:solidFill>
                <a:latin typeface="Arial"/>
                <a:cs typeface="Arial"/>
              </a:rPr>
              <a:t>ыс.</a:t>
            </a:r>
            <a:endParaRPr lang="ru-RU" sz="1400" dirty="0">
              <a:solidFill>
                <a:prstClr val="black"/>
              </a:solidFill>
              <a:latin typeface="Arial"/>
              <a:cs typeface="Arial"/>
            </a:endParaRPr>
          </a:p>
          <a:p>
            <a:pPr marL="175260" marR="6350" lvl="0" indent="-163195" algn="ctr"/>
            <a:r>
              <a:rPr lang="ru-RU" sz="1400" b="1" spc="-30" dirty="0">
                <a:solidFill>
                  <a:prstClr val="black"/>
                </a:solidFill>
                <a:latin typeface="Arial"/>
                <a:cs typeface="Arial"/>
              </a:rPr>
              <a:t>р</a:t>
            </a:r>
            <a:r>
              <a:rPr lang="ru-RU" sz="1400" b="1" spc="-50" dirty="0">
                <a:solidFill>
                  <a:prstClr val="black"/>
                </a:solidFill>
                <a:latin typeface="Arial"/>
                <a:cs typeface="Arial"/>
              </a:rPr>
              <a:t>у</a:t>
            </a:r>
            <a:r>
              <a:rPr lang="ru-RU" sz="1400" b="1" spc="-40" dirty="0">
                <a:solidFill>
                  <a:prstClr val="black"/>
                </a:solidFill>
                <a:latin typeface="Arial"/>
                <a:cs typeface="Arial"/>
              </a:rPr>
              <a:t>б</a:t>
            </a:r>
            <a:r>
              <a:rPr lang="ru-RU" sz="1400" b="1" spc="-30" dirty="0">
                <a:solidFill>
                  <a:prstClr val="black"/>
                </a:solidFill>
                <a:latin typeface="Arial"/>
                <a:cs typeface="Arial"/>
              </a:rPr>
              <a:t>л</a:t>
            </a:r>
            <a:r>
              <a:rPr lang="ru-RU" sz="1400" b="1" dirty="0">
                <a:solidFill>
                  <a:prstClr val="black"/>
                </a:solidFill>
                <a:latin typeface="Arial"/>
                <a:cs typeface="Arial"/>
              </a:rPr>
              <a:t>ей</a:t>
            </a:r>
            <a:r>
              <a:rPr lang="ru-RU" sz="1400" b="1" spc="40" dirty="0">
                <a:solidFill>
                  <a:prstClr val="black"/>
                </a:solidFill>
                <a:latin typeface="Arial"/>
                <a:cs typeface="Arial"/>
              </a:rPr>
              <a:t> </a:t>
            </a:r>
            <a:r>
              <a:rPr lang="ru-RU" sz="1400" b="1" dirty="0" smtClean="0">
                <a:solidFill>
                  <a:prstClr val="black"/>
                </a:solidFill>
                <a:latin typeface="Arial"/>
                <a:cs typeface="Arial"/>
              </a:rPr>
              <a:t>на                    </a:t>
            </a:r>
            <a:r>
              <a:rPr lang="ru-RU" sz="1400" b="1" dirty="0">
                <a:solidFill>
                  <a:prstClr val="black"/>
                </a:solidFill>
                <a:latin typeface="Arial"/>
                <a:cs typeface="Arial"/>
              </a:rPr>
              <a:t>1 жи</a:t>
            </a:r>
            <a:r>
              <a:rPr lang="ru-RU" sz="1400" b="1" spc="-20" dirty="0">
                <a:solidFill>
                  <a:prstClr val="black"/>
                </a:solidFill>
                <a:latin typeface="Arial"/>
                <a:cs typeface="Arial"/>
              </a:rPr>
              <a:t>т</a:t>
            </a:r>
            <a:r>
              <a:rPr lang="ru-RU" sz="1400" b="1" dirty="0">
                <a:solidFill>
                  <a:prstClr val="black"/>
                </a:solidFill>
                <a:latin typeface="Arial"/>
                <a:cs typeface="Arial"/>
              </a:rPr>
              <a:t>ел</a:t>
            </a:r>
            <a:r>
              <a:rPr lang="ru-RU" sz="1400" b="1" spc="-10" dirty="0">
                <a:solidFill>
                  <a:prstClr val="black"/>
                </a:solidFill>
                <a:latin typeface="Arial"/>
                <a:cs typeface="Arial"/>
              </a:rPr>
              <a:t>я</a:t>
            </a:r>
            <a:endParaRPr lang="ru-RU" sz="1400" dirty="0">
              <a:solidFill>
                <a:prstClr val="black"/>
              </a:solidFill>
              <a:latin typeface="Arial"/>
              <a:cs typeface="Arial"/>
            </a:endParaRPr>
          </a:p>
        </p:txBody>
      </p:sp>
      <p:sp>
        <p:nvSpPr>
          <p:cNvPr id="17" name="Скругленный прямоугольник 16"/>
          <p:cNvSpPr/>
          <p:nvPr/>
        </p:nvSpPr>
        <p:spPr>
          <a:xfrm>
            <a:off x="3491880" y="5595364"/>
            <a:ext cx="1944216" cy="1071570"/>
          </a:xfrm>
          <a:prstGeom prst="roundRect">
            <a:avLst/>
          </a:prstGeom>
          <a:solidFill>
            <a:srgbClr val="A9DCF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4765" lvl="0" algn="ctr"/>
            <a:r>
              <a:rPr lang="ru-RU" sz="1400" b="1" dirty="0">
                <a:solidFill>
                  <a:prstClr val="black"/>
                </a:solidFill>
                <a:latin typeface="Arial"/>
                <a:cs typeface="Arial"/>
              </a:rPr>
              <a:t>В </a:t>
            </a:r>
            <a:r>
              <a:rPr lang="ru-RU" sz="1400" b="1" spc="-5" dirty="0">
                <a:solidFill>
                  <a:prstClr val="black"/>
                </a:solidFill>
                <a:latin typeface="Arial"/>
                <a:cs typeface="Arial"/>
              </a:rPr>
              <a:t> </a:t>
            </a:r>
            <a:r>
              <a:rPr lang="ru-RU" sz="1400" b="1" dirty="0" smtClean="0">
                <a:solidFill>
                  <a:prstClr val="black"/>
                </a:solidFill>
                <a:latin typeface="Arial"/>
                <a:cs typeface="Arial"/>
              </a:rPr>
              <a:t>20</a:t>
            </a:r>
            <a:r>
              <a:rPr lang="ru-RU" sz="1400" b="1" spc="-10" dirty="0" smtClean="0">
                <a:solidFill>
                  <a:prstClr val="black"/>
                </a:solidFill>
                <a:latin typeface="Arial"/>
                <a:cs typeface="Arial"/>
              </a:rPr>
              <a:t>24</a:t>
            </a:r>
            <a:r>
              <a:rPr lang="ru-RU" sz="1400" b="1" dirty="0" smtClean="0">
                <a:solidFill>
                  <a:prstClr val="black"/>
                </a:solidFill>
                <a:latin typeface="Arial"/>
                <a:cs typeface="Arial"/>
              </a:rPr>
              <a:t> </a:t>
            </a:r>
            <a:r>
              <a:rPr lang="ru-RU" sz="1400" b="1" spc="-35" dirty="0" smtClean="0">
                <a:solidFill>
                  <a:prstClr val="black"/>
                </a:solidFill>
                <a:latin typeface="Arial"/>
                <a:cs typeface="Arial"/>
              </a:rPr>
              <a:t> </a:t>
            </a:r>
            <a:r>
              <a:rPr lang="ru-RU" sz="1400" b="1" spc="-25" dirty="0">
                <a:solidFill>
                  <a:prstClr val="black"/>
                </a:solidFill>
                <a:latin typeface="Arial"/>
                <a:cs typeface="Arial"/>
              </a:rPr>
              <a:t>г</a:t>
            </a:r>
            <a:r>
              <a:rPr lang="ru-RU" sz="1400" b="1" spc="-35" dirty="0">
                <a:solidFill>
                  <a:prstClr val="black"/>
                </a:solidFill>
                <a:latin typeface="Arial"/>
                <a:cs typeface="Arial"/>
              </a:rPr>
              <a:t>о</a:t>
            </a:r>
            <a:r>
              <a:rPr lang="ru-RU" sz="1400" b="1" dirty="0">
                <a:solidFill>
                  <a:prstClr val="black"/>
                </a:solidFill>
                <a:latin typeface="Arial"/>
                <a:cs typeface="Arial"/>
              </a:rPr>
              <a:t>ду</a:t>
            </a:r>
            <a:endParaRPr lang="ru-RU" sz="1400" dirty="0">
              <a:solidFill>
                <a:prstClr val="black"/>
              </a:solidFill>
              <a:latin typeface="Arial"/>
              <a:cs typeface="Arial"/>
            </a:endParaRPr>
          </a:p>
          <a:p>
            <a:pPr marL="59690" lvl="0" algn="ctr"/>
            <a:r>
              <a:rPr lang="ru-RU" sz="1400" b="1" dirty="0">
                <a:solidFill>
                  <a:prstClr val="black"/>
                </a:solidFill>
                <a:latin typeface="Arial"/>
                <a:cs typeface="Arial"/>
              </a:rPr>
              <a:t>-</a:t>
            </a:r>
            <a:r>
              <a:rPr lang="ru-RU" sz="1400" b="1" spc="-5" dirty="0">
                <a:solidFill>
                  <a:prstClr val="black"/>
                </a:solidFill>
                <a:latin typeface="Arial"/>
                <a:cs typeface="Arial"/>
              </a:rPr>
              <a:t> </a:t>
            </a:r>
            <a:r>
              <a:rPr lang="ru-RU" sz="1400" b="1" spc="-5" dirty="0" smtClean="0">
                <a:solidFill>
                  <a:prstClr val="black"/>
                </a:solidFill>
                <a:latin typeface="Arial"/>
                <a:cs typeface="Arial"/>
              </a:rPr>
              <a:t>42,8 </a:t>
            </a:r>
            <a:r>
              <a:rPr lang="ru-RU" sz="1400" b="1" spc="-25" dirty="0" smtClean="0">
                <a:solidFill>
                  <a:prstClr val="black"/>
                </a:solidFill>
                <a:latin typeface="Arial"/>
                <a:cs typeface="Arial"/>
              </a:rPr>
              <a:t> </a:t>
            </a:r>
            <a:r>
              <a:rPr lang="ru-RU" sz="1400" b="1" spc="-20" dirty="0">
                <a:solidFill>
                  <a:prstClr val="black"/>
                </a:solidFill>
                <a:latin typeface="Arial"/>
                <a:cs typeface="Arial"/>
              </a:rPr>
              <a:t>т</a:t>
            </a:r>
            <a:r>
              <a:rPr lang="ru-RU" sz="1400" b="1" dirty="0">
                <a:solidFill>
                  <a:prstClr val="black"/>
                </a:solidFill>
                <a:latin typeface="Arial"/>
                <a:cs typeface="Arial"/>
              </a:rPr>
              <a:t>ыс.</a:t>
            </a:r>
            <a:endParaRPr lang="ru-RU" sz="1400" dirty="0">
              <a:solidFill>
                <a:prstClr val="black"/>
              </a:solidFill>
              <a:latin typeface="Arial"/>
              <a:cs typeface="Arial"/>
            </a:endParaRPr>
          </a:p>
          <a:p>
            <a:pPr marL="175260" marR="6350" lvl="0" indent="-163195" algn="ctr"/>
            <a:r>
              <a:rPr lang="ru-RU" sz="1400" b="1" spc="-30" dirty="0">
                <a:solidFill>
                  <a:prstClr val="black"/>
                </a:solidFill>
                <a:latin typeface="Arial"/>
                <a:cs typeface="Arial"/>
              </a:rPr>
              <a:t>р</a:t>
            </a:r>
            <a:r>
              <a:rPr lang="ru-RU" sz="1400" b="1" spc="-50" dirty="0">
                <a:solidFill>
                  <a:prstClr val="black"/>
                </a:solidFill>
                <a:latin typeface="Arial"/>
                <a:cs typeface="Arial"/>
              </a:rPr>
              <a:t>у</a:t>
            </a:r>
            <a:r>
              <a:rPr lang="ru-RU" sz="1400" b="1" spc="-40" dirty="0">
                <a:solidFill>
                  <a:prstClr val="black"/>
                </a:solidFill>
                <a:latin typeface="Arial"/>
                <a:cs typeface="Arial"/>
              </a:rPr>
              <a:t>б</a:t>
            </a:r>
            <a:r>
              <a:rPr lang="ru-RU" sz="1400" b="1" spc="-30" dirty="0">
                <a:solidFill>
                  <a:prstClr val="black"/>
                </a:solidFill>
                <a:latin typeface="Arial"/>
                <a:cs typeface="Arial"/>
              </a:rPr>
              <a:t>л</a:t>
            </a:r>
            <a:r>
              <a:rPr lang="ru-RU" sz="1400" b="1" dirty="0">
                <a:solidFill>
                  <a:prstClr val="black"/>
                </a:solidFill>
                <a:latin typeface="Arial"/>
                <a:cs typeface="Arial"/>
              </a:rPr>
              <a:t>ей</a:t>
            </a:r>
            <a:r>
              <a:rPr lang="ru-RU" sz="1400" b="1" spc="40" dirty="0">
                <a:solidFill>
                  <a:prstClr val="black"/>
                </a:solidFill>
                <a:latin typeface="Arial"/>
                <a:cs typeface="Arial"/>
              </a:rPr>
              <a:t> </a:t>
            </a:r>
            <a:r>
              <a:rPr lang="ru-RU" sz="1400" b="1" dirty="0">
                <a:solidFill>
                  <a:prstClr val="black"/>
                </a:solidFill>
                <a:latin typeface="Arial"/>
                <a:cs typeface="Arial"/>
              </a:rPr>
              <a:t>на </a:t>
            </a:r>
            <a:r>
              <a:rPr lang="ru-RU" sz="1400" b="1" dirty="0" smtClean="0">
                <a:solidFill>
                  <a:prstClr val="black"/>
                </a:solidFill>
                <a:latin typeface="Arial"/>
                <a:cs typeface="Arial"/>
              </a:rPr>
              <a:t>                        1 </a:t>
            </a:r>
            <a:r>
              <a:rPr lang="ru-RU" sz="1400" b="1" dirty="0">
                <a:solidFill>
                  <a:prstClr val="black"/>
                </a:solidFill>
                <a:latin typeface="Arial"/>
                <a:cs typeface="Arial"/>
              </a:rPr>
              <a:t>жи</a:t>
            </a:r>
            <a:r>
              <a:rPr lang="ru-RU" sz="1400" b="1" spc="-20" dirty="0">
                <a:solidFill>
                  <a:prstClr val="black"/>
                </a:solidFill>
                <a:latin typeface="Arial"/>
                <a:cs typeface="Arial"/>
              </a:rPr>
              <a:t>т</a:t>
            </a:r>
            <a:r>
              <a:rPr lang="ru-RU" sz="1400" b="1" dirty="0">
                <a:solidFill>
                  <a:prstClr val="black"/>
                </a:solidFill>
                <a:latin typeface="Arial"/>
                <a:cs typeface="Arial"/>
              </a:rPr>
              <a:t>ел</a:t>
            </a:r>
            <a:r>
              <a:rPr lang="ru-RU" sz="1400" b="1" spc="-10" dirty="0">
                <a:solidFill>
                  <a:prstClr val="black"/>
                </a:solidFill>
                <a:latin typeface="Arial"/>
                <a:cs typeface="Arial"/>
              </a:rPr>
              <a:t>я</a:t>
            </a:r>
            <a:endParaRPr lang="ru-RU" sz="1400" dirty="0">
              <a:solidFill>
                <a:prstClr val="black"/>
              </a:solidFill>
              <a:latin typeface="Arial"/>
              <a:cs typeface="Arial"/>
            </a:endParaRPr>
          </a:p>
        </p:txBody>
      </p:sp>
      <p:graphicFrame>
        <p:nvGraphicFramePr>
          <p:cNvPr id="13" name="Диаграмма 12"/>
          <p:cNvGraphicFramePr>
            <a:graphicFrameLocks noGrp="1"/>
          </p:cNvGraphicFramePr>
          <p:nvPr>
            <p:extLst>
              <p:ext uri="{D42A27DB-BD31-4B8C-83A1-F6EECF244321}">
                <p14:modId xmlns:p14="http://schemas.microsoft.com/office/powerpoint/2010/main" val="680960396"/>
              </p:ext>
            </p:extLst>
          </p:nvPr>
        </p:nvGraphicFramePr>
        <p:xfrm>
          <a:off x="392878" y="836712"/>
          <a:ext cx="7995546" cy="280831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2"/>
          <p:cNvSpPr>
            <a:spLocks noGrp="1"/>
          </p:cNvSpPr>
          <p:nvPr>
            <p:ph type="title"/>
          </p:nvPr>
        </p:nvSpPr>
        <p:spPr>
          <a:xfrm>
            <a:off x="395536" y="0"/>
            <a:ext cx="8229600" cy="836712"/>
          </a:xfrm>
          <a:solidFill>
            <a:srgbClr val="66CCFF">
              <a:alpha val="0"/>
            </a:srgbClr>
          </a:solidFill>
          <a:ln>
            <a:noFill/>
          </a:ln>
        </p:spPr>
        <p:txBody>
          <a:bodyPr/>
          <a:lstStyle/>
          <a:p>
            <a:r>
              <a:rPr lang="ru-RU" sz="2400" b="1" dirty="0" smtClean="0">
                <a:solidFill>
                  <a:schemeClr val="bg1"/>
                </a:solidFill>
                <a:latin typeface="Arial" pitchFamily="34" charset="0"/>
                <a:cs typeface="Arial" pitchFamily="34" charset="0"/>
              </a:rPr>
              <a:t>Сколько налоговых и неналоговых доходов поступает</a:t>
            </a:r>
            <a:r>
              <a:rPr lang="en-US" sz="2400" b="1" dirty="0" smtClean="0">
                <a:solidFill>
                  <a:schemeClr val="bg1"/>
                </a:solidFill>
                <a:latin typeface="Arial" pitchFamily="34" charset="0"/>
                <a:cs typeface="Arial" pitchFamily="34" charset="0"/>
              </a:rPr>
              <a:t> </a:t>
            </a:r>
            <a:r>
              <a:rPr lang="ru-RU" sz="2400" b="1" dirty="0" smtClean="0">
                <a:solidFill>
                  <a:schemeClr val="bg1"/>
                </a:solidFill>
                <a:latin typeface="Arial" pitchFamily="34" charset="0"/>
                <a:cs typeface="Arial" pitchFamily="34" charset="0"/>
              </a:rPr>
              <a:t>в консолидированный бюджет района</a:t>
            </a:r>
          </a:p>
        </p:txBody>
      </p:sp>
      <p:graphicFrame>
        <p:nvGraphicFramePr>
          <p:cNvPr id="45059" name="Object 3"/>
          <p:cNvGraphicFramePr>
            <a:graphicFrameLocks noGrp="1" noChangeAspect="1"/>
          </p:cNvGraphicFramePr>
          <p:nvPr>
            <p:ph idx="1"/>
            <p:extLst>
              <p:ext uri="{D42A27DB-BD31-4B8C-83A1-F6EECF244321}">
                <p14:modId xmlns:p14="http://schemas.microsoft.com/office/powerpoint/2010/main" val="3050198395"/>
              </p:ext>
            </p:extLst>
          </p:nvPr>
        </p:nvGraphicFramePr>
        <p:xfrm>
          <a:off x="395288" y="1268760"/>
          <a:ext cx="8569325" cy="4608512"/>
        </p:xfrm>
        <a:graphic>
          <a:graphicData uri="http://schemas.openxmlformats.org/presentationml/2006/ole">
            <mc:AlternateContent xmlns:mc="http://schemas.openxmlformats.org/markup-compatibility/2006">
              <mc:Choice xmlns:v="urn:schemas-microsoft-com:vml" Requires="v">
                <p:oleObj spid="_x0000_s58587" name="Лист" r:id="rId4" imgW="7871458" imgH="2499336" progId="Excel.Sheet.8">
                  <p:embed/>
                </p:oleObj>
              </mc:Choice>
              <mc:Fallback>
                <p:oleObj name="Лист" r:id="rId4" imgW="7871458" imgH="2499336" progId="Excel.Sheet.8">
                  <p:embed/>
                  <p:pic>
                    <p:nvPicPr>
                      <p:cNvPr id="0" name="Picture 63"/>
                      <p:cNvPicPr>
                        <a:picLocks noGrp="1" noChangeAspect="1" noChangeArrowheads="1"/>
                      </p:cNvPicPr>
                      <p:nvPr/>
                    </p:nvPicPr>
                    <p:blipFill>
                      <a:blip r:embed="rId5"/>
                      <a:srcRect/>
                      <a:stretch>
                        <a:fillRect/>
                      </a:stretch>
                    </p:blipFill>
                    <p:spPr bwMode="auto">
                      <a:xfrm>
                        <a:off x="395288" y="1268760"/>
                        <a:ext cx="8569325" cy="4608512"/>
                      </a:xfrm>
                      <a:prstGeom prst="rect">
                        <a:avLst/>
                      </a:prstGeom>
                      <a:noFill/>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4"/>
          <p:cNvSpPr>
            <a:spLocks noGrp="1"/>
          </p:cNvSpPr>
          <p:nvPr>
            <p:ph type="title"/>
          </p:nvPr>
        </p:nvSpPr>
        <p:spPr>
          <a:xfrm>
            <a:off x="467544" y="116632"/>
            <a:ext cx="8229600" cy="634080"/>
          </a:xfrm>
        </p:spPr>
        <p:txBody>
          <a:bodyPr/>
          <a:lstStyle/>
          <a:p>
            <a:r>
              <a:rPr lang="ru-RU" sz="2400" b="1" dirty="0" smtClean="0">
                <a:solidFill>
                  <a:schemeClr val="bg1"/>
                </a:solidFill>
                <a:latin typeface="Arial" pitchFamily="34" charset="0"/>
                <a:cs typeface="Arial" pitchFamily="34" charset="0"/>
              </a:rPr>
              <a:t>Как зачисляются налоги на территории района</a:t>
            </a:r>
          </a:p>
        </p:txBody>
      </p:sp>
      <p:graphicFrame>
        <p:nvGraphicFramePr>
          <p:cNvPr id="76850" name="Group 50"/>
          <p:cNvGraphicFramePr>
            <a:graphicFrameLocks noGrp="1"/>
          </p:cNvGraphicFramePr>
          <p:nvPr>
            <p:extLst>
              <p:ext uri="{D42A27DB-BD31-4B8C-83A1-F6EECF244321}">
                <p14:modId xmlns:p14="http://schemas.microsoft.com/office/powerpoint/2010/main" val="3356177932"/>
              </p:ext>
            </p:extLst>
          </p:nvPr>
        </p:nvGraphicFramePr>
        <p:xfrm>
          <a:off x="107504" y="764706"/>
          <a:ext cx="8590411" cy="5952474"/>
        </p:xfrm>
        <a:graphic>
          <a:graphicData uri="http://schemas.openxmlformats.org/drawingml/2006/table">
            <a:tbl>
              <a:tblPr/>
              <a:tblGrid>
                <a:gridCol w="659260"/>
                <a:gridCol w="3816351"/>
                <a:gridCol w="2057400"/>
                <a:gridCol w="2057400"/>
              </a:tblGrid>
              <a:tr h="353917">
                <a:tc rowSpan="2" gridSpan="2">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600" b="1" i="0" u="none" strike="noStrike" cap="none" normalizeH="0" baseline="0" dirty="0" smtClean="0">
                          <a:ln>
                            <a:noFill/>
                          </a:ln>
                          <a:solidFill>
                            <a:schemeClr val="tx1"/>
                          </a:solidFill>
                          <a:effectLst/>
                          <a:latin typeface="Calibri" pitchFamily="34" charset="0"/>
                        </a:rPr>
                        <a:t>Налоги и сборы, установленные законодательством</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600" b="1" i="0" u="none" strike="noStrike" cap="none" normalizeH="0" baseline="0" dirty="0" smtClean="0">
                          <a:ln>
                            <a:noFill/>
                          </a:ln>
                          <a:solidFill>
                            <a:schemeClr val="tx1"/>
                          </a:solidFill>
                          <a:effectLst/>
                          <a:latin typeface="Calibri" pitchFamily="34" charset="0"/>
                        </a:rPr>
                        <a:t>Уровни бюджета</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r>
              <a:tr h="834940">
                <a:tc gridSpan="2" vMerge="1">
                  <a:txBody>
                    <a:bodyPr/>
                    <a:lstStyle/>
                    <a:p>
                      <a:endParaRPr lang="ru-RU"/>
                    </a:p>
                  </a:txBody>
                  <a:tcPr/>
                </a:tc>
                <a:tc hMerge="1" vMerge="1">
                  <a:txBody>
                    <a:bodyPr/>
                    <a:lstStyle/>
                    <a:p>
                      <a:endParaRPr lang="ru-RU"/>
                    </a:p>
                  </a:txBody>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600" b="1" i="0" u="none" strike="noStrike" cap="none" normalizeH="0" baseline="0" dirty="0" smtClean="0">
                          <a:ln>
                            <a:noFill/>
                          </a:ln>
                          <a:solidFill>
                            <a:schemeClr val="tx1"/>
                          </a:solidFill>
                          <a:effectLst/>
                          <a:latin typeface="Calibri" pitchFamily="34" charset="0"/>
                        </a:rPr>
                        <a:t>Бюджет муниципального района</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600" b="1" i="0" u="none" strike="noStrike" cap="none" normalizeH="0" baseline="0" dirty="0" smtClean="0">
                          <a:ln>
                            <a:noFill/>
                          </a:ln>
                          <a:solidFill>
                            <a:schemeClr val="tx1"/>
                          </a:solidFill>
                          <a:effectLst/>
                          <a:latin typeface="Calibri" pitchFamily="34" charset="0"/>
                        </a:rPr>
                        <a:t>Бюджеты поселений</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7878">
                <a:tc rowSpan="8">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800" b="0" i="0" u="none" strike="noStrike" cap="none" normalizeH="0" baseline="0" dirty="0" smtClean="0">
                        <a:ln>
                          <a:noFill/>
                        </a:ln>
                        <a:solidFill>
                          <a:schemeClr val="tx1"/>
                        </a:solidFill>
                        <a:effectLst/>
                        <a:latin typeface="Arial" charset="0"/>
                      </a:endParaRP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800" b="0" i="0" u="none" strike="noStrike" cap="none" normalizeH="0" baseline="0" dirty="0" smtClean="0">
                          <a:ln>
                            <a:noFill/>
                          </a:ln>
                          <a:solidFill>
                            <a:schemeClr val="tx1"/>
                          </a:solidFill>
                          <a:effectLst/>
                          <a:latin typeface="Arial" charset="0"/>
                        </a:rPr>
                        <a:t>Федеральные</a:t>
                      </a:r>
                    </a:p>
                  </a:txBody>
                  <a:tcPr marL="0" marR="0" marT="0" marB="0" vert="eaVert"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Calibri" pitchFamily="34" charset="0"/>
                        </a:rPr>
                        <a:t>1.Акцизы на нефтепродукты</a:t>
                      </a:r>
                    </a:p>
                  </a:txBody>
                  <a:tcPr marL="54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1,0462%</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4027">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Calibri" pitchFamily="34" charset="0"/>
                        </a:rPr>
                        <a:t>2.Налог на доходы физических лиц</a:t>
                      </a:r>
                    </a:p>
                  </a:txBody>
                  <a:tcPr marL="54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100%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10%</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300" b="0" i="0" u="none" strike="noStrike" cap="none" normalizeH="0" baseline="0" dirty="0" smtClean="0">
                        <a:ln>
                          <a:noFill/>
                        </a:ln>
                        <a:solidFill>
                          <a:schemeClr val="tx1"/>
                        </a:solidFill>
                        <a:effectLst/>
                        <a:latin typeface="Calibri" pitchFamily="34"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8401">
                <a:tc v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3.Налоги со специальными налоговыми режимами, в том числе:</a:t>
                      </a:r>
                    </a:p>
                  </a:txBody>
                  <a:tcPr marL="54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300" b="0" i="0" u="none" strike="noStrike" cap="none" normalizeH="0" baseline="0" dirty="0" smtClean="0">
                        <a:ln>
                          <a:noFill/>
                        </a:ln>
                        <a:solidFill>
                          <a:schemeClr val="tx1"/>
                        </a:solidFill>
                        <a:effectLst/>
                        <a:latin typeface="Calibri"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300" b="0" i="0" u="none" strike="noStrike" cap="none" normalizeH="0" baseline="0" dirty="0" smtClean="0">
                        <a:ln>
                          <a:noFill/>
                        </a:ln>
                        <a:solidFill>
                          <a:schemeClr val="tx1"/>
                        </a:solidFill>
                        <a:effectLst/>
                        <a:latin typeface="Calibri" pitchFamily="34"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5064">
                <a:tc vMerge="1">
                  <a:txBody>
                    <a:bodyPr/>
                    <a:lstStyle/>
                    <a:p>
                      <a:endParaRPr lang="ru-RU"/>
                    </a:p>
                  </a:txBody>
                  <a:tcPr/>
                </a:tc>
                <a:tc>
                  <a:txBody>
                    <a:bodyPr/>
                    <a:lstStyle/>
                    <a:p>
                      <a:r>
                        <a:rPr lang="ru-RU" sz="1300" b="0" i="0" u="none" strike="noStrike" baseline="0" dirty="0" smtClean="0">
                          <a:solidFill>
                            <a:srgbClr val="000000"/>
                          </a:solidFill>
                          <a:latin typeface="+mn-lt"/>
                        </a:rPr>
                        <a:t>налог, взимаемый в связи с применением упрощенной системы налогообложения </a:t>
                      </a:r>
                      <a:endParaRPr kumimoji="0" lang="ru-RU" sz="1300" b="0" i="0" u="none" strike="noStrike" cap="none" normalizeH="0" baseline="0" dirty="0" smtClean="0">
                        <a:ln>
                          <a:noFill/>
                        </a:ln>
                        <a:solidFill>
                          <a:schemeClr val="tx1"/>
                        </a:solidFill>
                        <a:effectLst/>
                        <a:latin typeface="+mn-lt"/>
                      </a:endParaRPr>
                    </a:p>
                  </a:txBody>
                  <a:tcPr marL="54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mn-lt"/>
                        </a:rPr>
                        <a:t>30%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9954">
                <a:tc v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единый налог на вмененный доход</a:t>
                      </a:r>
                    </a:p>
                  </a:txBody>
                  <a:tcPr marL="108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100%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9561">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Calibri" pitchFamily="34" charset="0"/>
                        </a:rPr>
                        <a:t>единый сельскохозяйственный налог</a:t>
                      </a:r>
                    </a:p>
                  </a:txBody>
                  <a:tcPr marL="108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50%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50%</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8052">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Calibri" pitchFamily="34" charset="0"/>
                        </a:rPr>
                        <a:t>налог, взимаемый в связи с применением патентной системы налогообложения</a:t>
                      </a:r>
                    </a:p>
                  </a:txBody>
                  <a:tcPr marL="108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100%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9794">
                <a:tc v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4.Государственная пошлина ( в зависимости от установленных полномочий)</a:t>
                      </a:r>
                    </a:p>
                  </a:txBody>
                  <a:tcPr marL="54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100%</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9207">
                <a:tc rowSpan="2">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800" b="0" i="0" u="none" strike="noStrike" cap="none" normalizeH="0" baseline="0" dirty="0" smtClean="0">
                          <a:ln>
                            <a:noFill/>
                          </a:ln>
                          <a:solidFill>
                            <a:schemeClr val="tx1"/>
                          </a:solidFill>
                          <a:effectLst/>
                          <a:latin typeface="Arial" pitchFamily="34" charset="0"/>
                          <a:cs typeface="Arial" pitchFamily="34" charset="0"/>
                        </a:rPr>
                        <a:t>местные</a:t>
                      </a:r>
                    </a:p>
                  </a:txBody>
                  <a:tcPr marL="0" marR="0" marT="90000" marB="0" vert="eaVert"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1.Налог на имущество физических лиц</a:t>
                      </a:r>
                    </a:p>
                  </a:txBody>
                  <a:tcPr marL="54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100%</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842">
                <a:tc v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2. Земельный налог</a:t>
                      </a:r>
                    </a:p>
                  </a:txBody>
                  <a:tcPr marL="5400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300" b="0" i="0" u="none" strike="noStrike" cap="none" normalizeH="0" baseline="0" dirty="0" smtClean="0">
                          <a:ln>
                            <a:noFill/>
                          </a:ln>
                          <a:solidFill>
                            <a:schemeClr val="tx1"/>
                          </a:solidFill>
                          <a:effectLst/>
                          <a:latin typeface="Calibri" pitchFamily="34" charset="0"/>
                        </a:rPr>
                        <a:t>100%</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780" y="0"/>
            <a:ext cx="9144000" cy="830997"/>
          </a:xfrm>
          <a:prstGeom prst="rect">
            <a:avLst/>
          </a:prstGeom>
          <a:noFill/>
        </p:spPr>
        <p:txBody>
          <a:bodyPr wrap="square" rtlCol="0">
            <a:spAutoFit/>
          </a:bodyPr>
          <a:lstStyle/>
          <a:p>
            <a:pPr marR="239490" indent="9525" algn="ctr"/>
            <a:r>
              <a:rPr lang="ru-RU" sz="2400" b="1" spc="-32" dirty="0" smtClean="0">
                <a:solidFill>
                  <a:schemeClr val="bg1"/>
                </a:solidFill>
                <a:latin typeface="Arial"/>
                <a:cs typeface="Arial"/>
              </a:rPr>
              <a:t>Р</a:t>
            </a:r>
            <a:r>
              <a:rPr lang="ru-RU" sz="2400" b="1" spc="-12" dirty="0" smtClean="0">
                <a:solidFill>
                  <a:schemeClr val="bg1"/>
                </a:solidFill>
                <a:latin typeface="Arial"/>
                <a:cs typeface="Arial"/>
              </a:rPr>
              <a:t>а</a:t>
            </a:r>
            <a:r>
              <a:rPr lang="ru-RU" sz="2400" b="1" spc="-28" dirty="0" smtClean="0">
                <a:solidFill>
                  <a:schemeClr val="bg1"/>
                </a:solidFill>
                <a:latin typeface="Arial"/>
                <a:cs typeface="Arial"/>
              </a:rPr>
              <a:t>с</a:t>
            </a:r>
            <a:r>
              <a:rPr lang="ru-RU" sz="2400" b="1" spc="-61" dirty="0" smtClean="0">
                <a:solidFill>
                  <a:schemeClr val="bg1"/>
                </a:solidFill>
                <a:latin typeface="Arial"/>
                <a:cs typeface="Arial"/>
              </a:rPr>
              <a:t>х</a:t>
            </a:r>
            <a:r>
              <a:rPr lang="ru-RU" sz="2400" b="1" spc="-28" dirty="0" smtClean="0">
                <a:solidFill>
                  <a:schemeClr val="bg1"/>
                </a:solidFill>
                <a:latin typeface="Arial"/>
                <a:cs typeface="Arial"/>
              </a:rPr>
              <a:t>о</a:t>
            </a:r>
            <a:r>
              <a:rPr lang="ru-RU" sz="2400" b="1" spc="-16" dirty="0" smtClean="0">
                <a:solidFill>
                  <a:schemeClr val="bg1"/>
                </a:solidFill>
                <a:latin typeface="Arial"/>
                <a:cs typeface="Arial"/>
              </a:rPr>
              <a:t>ды</a:t>
            </a:r>
            <a:r>
              <a:rPr lang="ru-RU" sz="2400" b="1" spc="4" dirty="0" smtClean="0">
                <a:solidFill>
                  <a:schemeClr val="bg1"/>
                </a:solidFill>
                <a:latin typeface="Arial"/>
                <a:cs typeface="Arial"/>
              </a:rPr>
              <a:t> </a:t>
            </a:r>
            <a:r>
              <a:rPr lang="ru-RU" sz="2400" b="1" spc="-28" dirty="0" smtClean="0">
                <a:solidFill>
                  <a:schemeClr val="bg1"/>
                </a:solidFill>
                <a:latin typeface="Arial"/>
                <a:cs typeface="Arial"/>
              </a:rPr>
              <a:t>к</a:t>
            </a:r>
            <a:r>
              <a:rPr lang="ru-RU" sz="2400" b="1" spc="-12" dirty="0" smtClean="0">
                <a:solidFill>
                  <a:schemeClr val="bg1"/>
                </a:solidFill>
                <a:latin typeface="Arial"/>
                <a:cs typeface="Arial"/>
              </a:rPr>
              <a:t>о</a:t>
            </a:r>
            <a:r>
              <a:rPr lang="ru-RU" sz="2400" b="1" spc="-4" dirty="0" smtClean="0">
                <a:solidFill>
                  <a:schemeClr val="bg1"/>
                </a:solidFill>
                <a:latin typeface="Arial"/>
                <a:cs typeface="Arial"/>
              </a:rPr>
              <a:t>н</a:t>
            </a:r>
            <a:r>
              <a:rPr lang="ru-RU" sz="2400" b="1" spc="-12" dirty="0" smtClean="0">
                <a:solidFill>
                  <a:schemeClr val="bg1"/>
                </a:solidFill>
                <a:latin typeface="Arial"/>
                <a:cs typeface="Arial"/>
              </a:rPr>
              <a:t>с</a:t>
            </a:r>
            <a:r>
              <a:rPr lang="ru-RU" sz="2400" b="1" spc="-57" dirty="0" smtClean="0">
                <a:solidFill>
                  <a:schemeClr val="bg1"/>
                </a:solidFill>
                <a:latin typeface="Arial"/>
                <a:cs typeface="Arial"/>
              </a:rPr>
              <a:t>о</a:t>
            </a:r>
            <a:r>
              <a:rPr lang="ru-RU" sz="2400" b="1" spc="-12" dirty="0" smtClean="0">
                <a:solidFill>
                  <a:schemeClr val="bg1"/>
                </a:solidFill>
                <a:latin typeface="Arial"/>
                <a:cs typeface="Arial"/>
              </a:rPr>
              <a:t>лид</a:t>
            </a:r>
            <a:r>
              <a:rPr lang="ru-RU" sz="2400" b="1" spc="-20" dirty="0" smtClean="0">
                <a:solidFill>
                  <a:schemeClr val="bg1"/>
                </a:solidFill>
                <a:latin typeface="Arial"/>
                <a:cs typeface="Arial"/>
              </a:rPr>
              <a:t>и</a:t>
            </a:r>
            <a:r>
              <a:rPr lang="ru-RU" sz="2400" b="1" spc="-12" dirty="0" smtClean="0">
                <a:solidFill>
                  <a:schemeClr val="bg1"/>
                </a:solidFill>
                <a:latin typeface="Arial"/>
                <a:cs typeface="Arial"/>
              </a:rPr>
              <a:t>р</a:t>
            </a:r>
            <a:r>
              <a:rPr lang="ru-RU" sz="2400" b="1" spc="-8" dirty="0" smtClean="0">
                <a:solidFill>
                  <a:schemeClr val="bg1"/>
                </a:solidFill>
                <a:latin typeface="Arial"/>
                <a:cs typeface="Arial"/>
              </a:rPr>
              <a:t>о</a:t>
            </a:r>
            <a:r>
              <a:rPr lang="ru-RU" sz="2400" b="1" spc="-36" dirty="0" smtClean="0">
                <a:solidFill>
                  <a:schemeClr val="bg1"/>
                </a:solidFill>
                <a:latin typeface="Arial"/>
                <a:cs typeface="Arial"/>
              </a:rPr>
              <a:t>в</a:t>
            </a:r>
            <a:r>
              <a:rPr lang="ru-RU" sz="2400" b="1" spc="-12" dirty="0" smtClean="0">
                <a:solidFill>
                  <a:schemeClr val="bg1"/>
                </a:solidFill>
                <a:latin typeface="Arial"/>
                <a:cs typeface="Arial"/>
              </a:rPr>
              <a:t>а</a:t>
            </a:r>
            <a:r>
              <a:rPr lang="ru-RU" sz="2400" b="1" spc="-8" dirty="0" smtClean="0">
                <a:solidFill>
                  <a:schemeClr val="bg1"/>
                </a:solidFill>
                <a:latin typeface="Arial"/>
                <a:cs typeface="Arial"/>
              </a:rPr>
              <a:t>нн</a:t>
            </a:r>
            <a:r>
              <a:rPr lang="ru-RU" sz="2400" b="1" spc="-12" dirty="0" smtClean="0">
                <a:solidFill>
                  <a:schemeClr val="bg1"/>
                </a:solidFill>
                <a:latin typeface="Arial"/>
                <a:cs typeface="Arial"/>
              </a:rPr>
              <a:t>о</a:t>
            </a:r>
            <a:r>
              <a:rPr lang="ru-RU" sz="2400" b="1" spc="-28" dirty="0" smtClean="0">
                <a:solidFill>
                  <a:schemeClr val="bg1"/>
                </a:solidFill>
                <a:latin typeface="Arial"/>
                <a:cs typeface="Arial"/>
              </a:rPr>
              <a:t>г</a:t>
            </a:r>
            <a:r>
              <a:rPr lang="ru-RU" sz="2400" b="1" spc="-12" dirty="0" smtClean="0">
                <a:solidFill>
                  <a:schemeClr val="bg1"/>
                </a:solidFill>
                <a:latin typeface="Arial"/>
                <a:cs typeface="Arial"/>
              </a:rPr>
              <a:t>о</a:t>
            </a:r>
            <a:r>
              <a:rPr lang="ru-RU" sz="2400" b="1" spc="12" dirty="0" smtClean="0">
                <a:solidFill>
                  <a:schemeClr val="bg1"/>
                </a:solidFill>
                <a:latin typeface="Arial"/>
                <a:cs typeface="Arial"/>
              </a:rPr>
              <a:t> </a:t>
            </a:r>
            <a:r>
              <a:rPr lang="ru-RU" sz="2400" b="1" spc="-12" dirty="0" smtClean="0">
                <a:solidFill>
                  <a:schemeClr val="bg1"/>
                </a:solidFill>
                <a:latin typeface="Arial"/>
                <a:cs typeface="Arial"/>
              </a:rPr>
              <a:t>б</a:t>
            </a:r>
            <a:r>
              <a:rPr lang="ru-RU" sz="2400" b="1" spc="-36" dirty="0" smtClean="0">
                <a:solidFill>
                  <a:schemeClr val="bg1"/>
                </a:solidFill>
                <a:latin typeface="Arial"/>
                <a:cs typeface="Arial"/>
              </a:rPr>
              <a:t>ю</a:t>
            </a:r>
            <a:r>
              <a:rPr lang="ru-RU" sz="2400" b="1" spc="-12" dirty="0" smtClean="0">
                <a:solidFill>
                  <a:schemeClr val="bg1"/>
                </a:solidFill>
                <a:latin typeface="Arial"/>
                <a:cs typeface="Arial"/>
              </a:rPr>
              <a:t>д</a:t>
            </a:r>
            <a:r>
              <a:rPr lang="ru-RU" sz="2400" b="1" spc="-32" dirty="0" smtClean="0">
                <a:solidFill>
                  <a:schemeClr val="bg1"/>
                </a:solidFill>
                <a:latin typeface="Arial"/>
                <a:cs typeface="Arial"/>
              </a:rPr>
              <a:t>же</a:t>
            </a:r>
            <a:r>
              <a:rPr lang="ru-RU" sz="2400" b="1" spc="-40" dirty="0" smtClean="0">
                <a:solidFill>
                  <a:schemeClr val="bg1"/>
                </a:solidFill>
                <a:latin typeface="Arial"/>
                <a:cs typeface="Arial"/>
              </a:rPr>
              <a:t>т</a:t>
            </a:r>
            <a:r>
              <a:rPr lang="ru-RU" sz="2400" b="1" spc="-12" dirty="0" smtClean="0">
                <a:solidFill>
                  <a:schemeClr val="bg1"/>
                </a:solidFill>
                <a:latin typeface="Arial"/>
                <a:cs typeface="Arial"/>
              </a:rPr>
              <a:t>а Тонкинского </a:t>
            </a:r>
            <a:r>
              <a:rPr lang="en-US" sz="2400" b="1" spc="-12" dirty="0" smtClean="0">
                <a:solidFill>
                  <a:schemeClr val="bg1"/>
                </a:solidFill>
                <a:latin typeface="Arial"/>
                <a:cs typeface="Arial"/>
              </a:rPr>
              <a:t> </a:t>
            </a:r>
            <a:r>
              <a:rPr lang="ru-RU" sz="2400" b="1" spc="-12" dirty="0" smtClean="0">
                <a:solidFill>
                  <a:schemeClr val="bg1"/>
                </a:solidFill>
                <a:latin typeface="Arial"/>
                <a:cs typeface="Arial"/>
              </a:rPr>
              <a:t>муниципального района</a:t>
            </a:r>
            <a:endParaRPr lang="ru-RU" sz="2400" dirty="0">
              <a:solidFill>
                <a:schemeClr val="bg1"/>
              </a:solidFill>
              <a:latin typeface="Arial"/>
              <a:cs typeface="Arial"/>
            </a:endParaRPr>
          </a:p>
        </p:txBody>
      </p:sp>
      <p:graphicFrame>
        <p:nvGraphicFramePr>
          <p:cNvPr id="7" name="Диаграмма 6"/>
          <p:cNvGraphicFramePr>
            <a:graphicFrameLocks/>
          </p:cNvGraphicFramePr>
          <p:nvPr>
            <p:extLst>
              <p:ext uri="{D42A27DB-BD31-4B8C-83A1-F6EECF244321}">
                <p14:modId xmlns:p14="http://schemas.microsoft.com/office/powerpoint/2010/main" val="2209698817"/>
              </p:ext>
            </p:extLst>
          </p:nvPr>
        </p:nvGraphicFramePr>
        <p:xfrm>
          <a:off x="2051720" y="830997"/>
          <a:ext cx="6696744" cy="30047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Диаграмма 8"/>
          <p:cNvGraphicFramePr>
            <a:graphicFrameLocks/>
          </p:cNvGraphicFramePr>
          <p:nvPr>
            <p:extLst>
              <p:ext uri="{D42A27DB-BD31-4B8C-83A1-F6EECF244321}">
                <p14:modId xmlns:p14="http://schemas.microsoft.com/office/powerpoint/2010/main" val="2750566671"/>
              </p:ext>
            </p:extLst>
          </p:nvPr>
        </p:nvGraphicFramePr>
        <p:xfrm>
          <a:off x="251520" y="3645024"/>
          <a:ext cx="5904656" cy="2991660"/>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2" descr="Z:\Мои документы\Бюджет 2022\Проект районного бюджета\Бюджет для граждан\фотки для бюджета\DSC_000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2805" y="4005064"/>
            <a:ext cx="3132348" cy="208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6512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a:graphicFrameLocks noGrp="1"/>
          </p:cNvGraphicFramePr>
          <p:nvPr>
            <p:extLst>
              <p:ext uri="{D42A27DB-BD31-4B8C-83A1-F6EECF244321}">
                <p14:modId xmlns:p14="http://schemas.microsoft.com/office/powerpoint/2010/main" val="2366948077"/>
              </p:ext>
            </p:extLst>
          </p:nvPr>
        </p:nvGraphicFramePr>
        <p:xfrm>
          <a:off x="-67733" y="385233"/>
          <a:ext cx="9279467" cy="608753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467544" y="32296"/>
            <a:ext cx="8352928" cy="738664"/>
          </a:xfrm>
          <a:prstGeom prst="rect">
            <a:avLst/>
          </a:prstGeom>
          <a:noFill/>
        </p:spPr>
        <p:txBody>
          <a:bodyPr wrap="square" rtlCol="0">
            <a:spAutoFit/>
          </a:bodyPr>
          <a:lstStyle/>
          <a:p>
            <a:pPr algn="ctr"/>
            <a:r>
              <a:rPr lang="ru-RU" sz="2400" b="1" dirty="0">
                <a:solidFill>
                  <a:prstClr val="white"/>
                </a:solidFill>
                <a:ea typeface="+mj-ea"/>
                <a:cs typeface="+mj-cs"/>
              </a:rPr>
              <a:t>Каковы основные параметры районного бюджета</a:t>
            </a:r>
            <a:br>
              <a:rPr lang="ru-RU" sz="2400" b="1" dirty="0">
                <a:solidFill>
                  <a:prstClr val="white"/>
                </a:solidFill>
                <a:ea typeface="+mj-ea"/>
                <a:cs typeface="+mj-cs"/>
              </a:rPr>
            </a:br>
            <a:endParaRPr lang="ru-RU" dirty="0"/>
          </a:p>
        </p:txBody>
      </p:sp>
    </p:spTree>
    <p:extLst>
      <p:ext uri="{BB962C8B-B14F-4D97-AF65-F5344CB8AC3E}">
        <p14:creationId xmlns:p14="http://schemas.microsoft.com/office/powerpoint/2010/main" val="8964843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56" name="Rectangle 12"/>
          <p:cNvSpPr>
            <a:spLocks noGrp="1"/>
          </p:cNvSpPr>
          <p:nvPr>
            <p:ph type="title"/>
          </p:nvPr>
        </p:nvSpPr>
        <p:spPr>
          <a:xfrm>
            <a:off x="385765" y="0"/>
            <a:ext cx="8229600" cy="836712"/>
          </a:xfrm>
        </p:spPr>
        <p:txBody>
          <a:bodyPr/>
          <a:lstStyle/>
          <a:p>
            <a:r>
              <a:rPr lang="ru-RU" sz="2200" b="1" dirty="0" smtClean="0">
                <a:solidFill>
                  <a:schemeClr val="bg1"/>
                </a:solidFill>
                <a:latin typeface="Arial" pitchFamily="34" charset="0"/>
                <a:cs typeface="Arial" pitchFamily="34" charset="0"/>
              </a:rPr>
              <a:t>Из каких поступлений формируются доходы районного бюджета </a:t>
            </a:r>
          </a:p>
        </p:txBody>
      </p:sp>
      <p:sp>
        <p:nvSpPr>
          <p:cNvPr id="24657" name="Text Box 29"/>
          <p:cNvSpPr txBox="1">
            <a:spLocks noChangeArrowheads="1"/>
          </p:cNvSpPr>
          <p:nvPr/>
        </p:nvSpPr>
        <p:spPr bwMode="auto">
          <a:xfrm>
            <a:off x="684164" y="3951069"/>
            <a:ext cx="7992291" cy="369332"/>
          </a:xfrm>
          <a:prstGeom prst="rect">
            <a:avLst/>
          </a:prstGeom>
          <a:solidFill>
            <a:srgbClr val="FFFF99"/>
          </a:solidFill>
          <a:ln w="9525">
            <a:noFill/>
            <a:miter lim="800000"/>
            <a:headEnd/>
            <a:tailEnd/>
          </a:ln>
        </p:spPr>
        <p:txBody>
          <a:bodyPr wrap="square">
            <a:spAutoFit/>
          </a:bodyPr>
          <a:lstStyle/>
          <a:p>
            <a:pPr>
              <a:spcBef>
                <a:spcPct val="50000"/>
              </a:spcBef>
            </a:pPr>
            <a:r>
              <a:rPr lang="ru-RU" b="1" dirty="0"/>
              <a:t>исполнено </a:t>
            </a:r>
            <a:r>
              <a:rPr lang="ru-RU" b="1" dirty="0" smtClean="0"/>
              <a:t>2020               </a:t>
            </a:r>
            <a:r>
              <a:rPr lang="ru-RU" b="1" dirty="0"/>
              <a:t>ожидаемое  </a:t>
            </a:r>
            <a:r>
              <a:rPr lang="ru-RU" b="1" dirty="0" smtClean="0"/>
              <a:t>2021</a:t>
            </a:r>
            <a:r>
              <a:rPr lang="ru-RU" b="1" dirty="0"/>
              <a:t>	    прогноз </a:t>
            </a:r>
            <a:r>
              <a:rPr lang="ru-RU" b="1" dirty="0" smtClean="0"/>
              <a:t>2022 </a:t>
            </a:r>
            <a:endParaRPr lang="ru-RU" b="1" dirty="0"/>
          </a:p>
        </p:txBody>
      </p:sp>
      <p:sp>
        <p:nvSpPr>
          <p:cNvPr id="4" name="TextBox 3"/>
          <p:cNvSpPr txBox="1"/>
          <p:nvPr/>
        </p:nvSpPr>
        <p:spPr>
          <a:xfrm>
            <a:off x="219944" y="6268015"/>
            <a:ext cx="8384504" cy="369332"/>
          </a:xfrm>
          <a:prstGeom prst="rect">
            <a:avLst/>
          </a:prstGeom>
          <a:solidFill>
            <a:srgbClr val="FFFF66"/>
          </a:solidFill>
        </p:spPr>
        <p:txBody>
          <a:bodyPr wrap="square" rtlCol="0">
            <a:spAutoFit/>
          </a:bodyPr>
          <a:lstStyle/>
          <a:p>
            <a:pPr>
              <a:spcBef>
                <a:spcPct val="50000"/>
              </a:spcBef>
            </a:pPr>
            <a:r>
              <a:rPr lang="ru-RU" b="1" dirty="0" smtClean="0"/>
              <a:t>          прогноз 2023 </a:t>
            </a:r>
            <a:endParaRPr lang="ru-RU" b="1" dirty="0"/>
          </a:p>
        </p:txBody>
      </p:sp>
      <p:sp>
        <p:nvSpPr>
          <p:cNvPr id="5" name="TextBox 4"/>
          <p:cNvSpPr txBox="1"/>
          <p:nvPr/>
        </p:nvSpPr>
        <p:spPr>
          <a:xfrm>
            <a:off x="5364088" y="6268015"/>
            <a:ext cx="2232248" cy="369332"/>
          </a:xfrm>
          <a:prstGeom prst="rect">
            <a:avLst/>
          </a:prstGeom>
          <a:noFill/>
        </p:spPr>
        <p:txBody>
          <a:bodyPr wrap="square" rtlCol="0">
            <a:spAutoFit/>
          </a:bodyPr>
          <a:lstStyle/>
          <a:p>
            <a:r>
              <a:rPr lang="ru-RU" b="1" dirty="0" smtClean="0"/>
              <a:t>прогноз 2024 год</a:t>
            </a:r>
            <a:endParaRPr lang="ru-RU" b="1" dirty="0"/>
          </a:p>
        </p:txBody>
      </p:sp>
      <p:graphicFrame>
        <p:nvGraphicFramePr>
          <p:cNvPr id="17" name="Диаграмма 16"/>
          <p:cNvGraphicFramePr>
            <a:graphicFrameLocks/>
          </p:cNvGraphicFramePr>
          <p:nvPr>
            <p:extLst>
              <p:ext uri="{D42A27DB-BD31-4B8C-83A1-F6EECF244321}">
                <p14:modId xmlns:p14="http://schemas.microsoft.com/office/powerpoint/2010/main" val="560435757"/>
              </p:ext>
            </p:extLst>
          </p:nvPr>
        </p:nvGraphicFramePr>
        <p:xfrm>
          <a:off x="1" y="908721"/>
          <a:ext cx="3923928" cy="30423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Диаграмма 17"/>
          <p:cNvGraphicFramePr>
            <a:graphicFrameLocks/>
          </p:cNvGraphicFramePr>
          <p:nvPr>
            <p:extLst>
              <p:ext uri="{D42A27DB-BD31-4B8C-83A1-F6EECF244321}">
                <p14:modId xmlns:p14="http://schemas.microsoft.com/office/powerpoint/2010/main" val="2641117767"/>
              </p:ext>
            </p:extLst>
          </p:nvPr>
        </p:nvGraphicFramePr>
        <p:xfrm>
          <a:off x="3275856" y="836712"/>
          <a:ext cx="3312368" cy="25922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Диаграмма 19"/>
          <p:cNvGraphicFramePr>
            <a:graphicFrameLocks/>
          </p:cNvGraphicFramePr>
          <p:nvPr>
            <p:extLst>
              <p:ext uri="{D42A27DB-BD31-4B8C-83A1-F6EECF244321}">
                <p14:modId xmlns:p14="http://schemas.microsoft.com/office/powerpoint/2010/main" val="1198029057"/>
              </p:ext>
            </p:extLst>
          </p:nvPr>
        </p:nvGraphicFramePr>
        <p:xfrm>
          <a:off x="35496" y="4320401"/>
          <a:ext cx="3816424" cy="194761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1" name="Диаграмма 20"/>
          <p:cNvGraphicFramePr>
            <a:graphicFrameLocks/>
          </p:cNvGraphicFramePr>
          <p:nvPr>
            <p:extLst>
              <p:ext uri="{D42A27DB-BD31-4B8C-83A1-F6EECF244321}">
                <p14:modId xmlns:p14="http://schemas.microsoft.com/office/powerpoint/2010/main" val="2888674868"/>
              </p:ext>
            </p:extLst>
          </p:nvPr>
        </p:nvGraphicFramePr>
        <p:xfrm>
          <a:off x="4680309" y="4077072"/>
          <a:ext cx="4101143" cy="244827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Диаграмма 10"/>
          <p:cNvGraphicFramePr>
            <a:graphicFrameLocks/>
          </p:cNvGraphicFramePr>
          <p:nvPr>
            <p:extLst>
              <p:ext uri="{D42A27DB-BD31-4B8C-83A1-F6EECF244321}">
                <p14:modId xmlns:p14="http://schemas.microsoft.com/office/powerpoint/2010/main" val="971997713"/>
              </p:ext>
            </p:extLst>
          </p:nvPr>
        </p:nvGraphicFramePr>
        <p:xfrm>
          <a:off x="5796136" y="260647"/>
          <a:ext cx="3600400" cy="3690421"/>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4624"/>
            <a:ext cx="8229600" cy="648072"/>
          </a:xfrm>
        </p:spPr>
        <p:txBody>
          <a:bodyPr/>
          <a:lstStyle/>
          <a:p>
            <a:r>
              <a:rPr lang="ru-RU" sz="2400" b="1" dirty="0" smtClean="0">
                <a:solidFill>
                  <a:prstClr val="white"/>
                </a:solidFill>
                <a:latin typeface="Arial" pitchFamily="34" charset="0"/>
                <a:cs typeface="Arial" pitchFamily="34" charset="0"/>
              </a:rPr>
              <a:t/>
            </a:r>
            <a:br>
              <a:rPr lang="ru-RU" sz="2400" b="1" dirty="0" smtClean="0">
                <a:solidFill>
                  <a:prstClr val="white"/>
                </a:solidFill>
                <a:latin typeface="Arial" pitchFamily="34" charset="0"/>
                <a:cs typeface="Arial" pitchFamily="34" charset="0"/>
              </a:rPr>
            </a:br>
            <a:r>
              <a:rPr lang="ru-RU" sz="2400" b="1" dirty="0">
                <a:solidFill>
                  <a:prstClr val="white"/>
                </a:solidFill>
                <a:latin typeface="Arial" pitchFamily="34" charset="0"/>
                <a:cs typeface="Arial" pitchFamily="34" charset="0"/>
              </a:rPr>
              <a:t/>
            </a:r>
            <a:br>
              <a:rPr lang="ru-RU" sz="2400" b="1" dirty="0">
                <a:solidFill>
                  <a:prstClr val="white"/>
                </a:solidFill>
                <a:latin typeface="Arial" pitchFamily="34" charset="0"/>
                <a:cs typeface="Arial" pitchFamily="34" charset="0"/>
              </a:rPr>
            </a:br>
            <a:r>
              <a:rPr lang="ru-RU" sz="2400" b="1" dirty="0" smtClean="0">
                <a:solidFill>
                  <a:prstClr val="white"/>
                </a:solidFill>
                <a:latin typeface="Arial" pitchFamily="34" charset="0"/>
                <a:cs typeface="Arial" pitchFamily="34" charset="0"/>
              </a:rPr>
              <a:t>Структура доходов районного бюджета</a:t>
            </a:r>
            <a:r>
              <a:rPr lang="ru-RU" sz="2400" b="1" dirty="0">
                <a:solidFill>
                  <a:prstClr val="white"/>
                </a:solidFill>
                <a:latin typeface="Arial" pitchFamily="34" charset="0"/>
                <a:cs typeface="Arial" pitchFamily="34" charset="0"/>
              </a:rPr>
              <a:t/>
            </a:r>
            <a:br>
              <a:rPr lang="ru-RU" sz="2400" b="1" dirty="0">
                <a:solidFill>
                  <a:prstClr val="white"/>
                </a:solidFill>
                <a:latin typeface="Arial" pitchFamily="34" charset="0"/>
                <a:cs typeface="Arial" pitchFamily="34" charset="0"/>
              </a:rPr>
            </a:br>
            <a:endParaRPr lang="ru-RU" dirty="0"/>
          </a:p>
        </p:txBody>
      </p:sp>
      <p:graphicFrame>
        <p:nvGraphicFramePr>
          <p:cNvPr id="4" name="Таблица 3"/>
          <p:cNvGraphicFramePr>
            <a:graphicFrameLocks noGrp="1"/>
          </p:cNvGraphicFramePr>
          <p:nvPr>
            <p:ph type="tbl" idx="1"/>
            <p:extLst>
              <p:ext uri="{D42A27DB-BD31-4B8C-83A1-F6EECF244321}">
                <p14:modId xmlns:p14="http://schemas.microsoft.com/office/powerpoint/2010/main" val="3102634524"/>
              </p:ext>
            </p:extLst>
          </p:nvPr>
        </p:nvGraphicFramePr>
        <p:xfrm>
          <a:off x="107506" y="692696"/>
          <a:ext cx="8856981" cy="6048672"/>
        </p:xfrm>
        <a:graphic>
          <a:graphicData uri="http://schemas.openxmlformats.org/drawingml/2006/table">
            <a:tbl>
              <a:tblPr/>
              <a:tblGrid>
                <a:gridCol w="2283877"/>
                <a:gridCol w="988750"/>
                <a:gridCol w="849490"/>
                <a:gridCol w="849490"/>
                <a:gridCol w="891268"/>
                <a:gridCol w="891268"/>
                <a:gridCol w="1044457"/>
                <a:gridCol w="1058381"/>
              </a:tblGrid>
              <a:tr h="552824">
                <a:tc rowSpan="2">
                  <a:txBody>
                    <a:bodyPr/>
                    <a:lstStyle/>
                    <a:p>
                      <a:pPr algn="ctr" rtl="0" fontAlgn="ctr"/>
                      <a:r>
                        <a:rPr lang="ru-RU" sz="1200" b="1" i="0" u="none" strike="noStrike" dirty="0">
                          <a:solidFill>
                            <a:srgbClr val="000000"/>
                          </a:solidFill>
                          <a:effectLst/>
                          <a:latin typeface="Times New Roman"/>
                        </a:rPr>
                        <a:t>Наименование</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0" fontAlgn="ctr"/>
                      <a:r>
                        <a:rPr lang="ru-RU" sz="1200" b="1" i="0" u="none" strike="noStrike" dirty="0">
                          <a:solidFill>
                            <a:srgbClr val="000000"/>
                          </a:solidFill>
                          <a:effectLst/>
                          <a:latin typeface="Times New Roman"/>
                        </a:rPr>
                        <a:t>Факт </a:t>
                      </a:r>
                      <a:r>
                        <a:rPr lang="ru-RU" sz="1200" b="1" i="0" u="none" strike="noStrike" dirty="0" smtClean="0">
                          <a:solidFill>
                            <a:srgbClr val="000000"/>
                          </a:solidFill>
                          <a:effectLst/>
                          <a:latin typeface="Times New Roman"/>
                        </a:rPr>
                        <a:t>2020 </a:t>
                      </a:r>
                      <a:r>
                        <a:rPr lang="ru-RU" sz="1200" b="1" i="0" u="none" strike="noStrike" dirty="0">
                          <a:solidFill>
                            <a:srgbClr val="000000"/>
                          </a:solidFill>
                          <a:effectLst/>
                          <a:latin typeface="Times New Roman"/>
                        </a:rPr>
                        <a:t>года</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rtl="0" fontAlgn="ctr"/>
                      <a:r>
                        <a:rPr lang="ru-RU" sz="1200" b="1" i="0" u="none" strike="noStrike" dirty="0">
                          <a:solidFill>
                            <a:srgbClr val="000000"/>
                          </a:solidFill>
                          <a:effectLst/>
                          <a:latin typeface="Times New Roman"/>
                        </a:rPr>
                        <a:t>Ожидаемое исполнение в </a:t>
                      </a:r>
                      <a:r>
                        <a:rPr lang="ru-RU" sz="1200" b="1" i="0" u="none" strike="noStrike" dirty="0" smtClean="0">
                          <a:solidFill>
                            <a:srgbClr val="000000"/>
                          </a:solidFill>
                          <a:effectLst/>
                          <a:latin typeface="Times New Roman"/>
                        </a:rPr>
                        <a:t>2021 </a:t>
                      </a:r>
                      <a:r>
                        <a:rPr lang="ru-RU" sz="1200" b="1" i="0" u="none" strike="noStrike" dirty="0">
                          <a:solidFill>
                            <a:srgbClr val="000000"/>
                          </a:solidFill>
                          <a:effectLst/>
                          <a:latin typeface="Times New Roman"/>
                        </a:rPr>
                        <a:t>году</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rtl="0" fontAlgn="ctr"/>
                      <a:r>
                        <a:rPr lang="ru-RU" sz="1200" b="1" i="0" u="none" strike="noStrike" dirty="0">
                          <a:solidFill>
                            <a:srgbClr val="000000"/>
                          </a:solidFill>
                          <a:effectLst/>
                          <a:latin typeface="Times New Roman"/>
                        </a:rPr>
                        <a:t>Прогноз на </a:t>
                      </a:r>
                      <a:r>
                        <a:rPr lang="ru-RU" sz="1200" b="1" i="0" u="none" strike="noStrike" dirty="0" smtClean="0">
                          <a:solidFill>
                            <a:srgbClr val="000000"/>
                          </a:solidFill>
                          <a:effectLst/>
                          <a:latin typeface="Times New Roman"/>
                        </a:rPr>
                        <a:t>2022 </a:t>
                      </a:r>
                      <a:r>
                        <a:rPr lang="ru-RU" sz="1200" b="1" i="0" u="none" strike="noStrike" dirty="0">
                          <a:solidFill>
                            <a:srgbClr val="000000"/>
                          </a:solidFill>
                          <a:effectLst/>
                          <a:latin typeface="Times New Roman"/>
                        </a:rPr>
                        <a:t>год</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rtl="0" fontAlgn="ctr"/>
                      <a:r>
                        <a:rPr lang="ru-RU" sz="1200" b="1" i="0" u="none" strike="noStrike" dirty="0">
                          <a:solidFill>
                            <a:srgbClr val="000000"/>
                          </a:solidFill>
                          <a:effectLst/>
                          <a:latin typeface="Times New Roman"/>
                        </a:rPr>
                        <a:t>Прогноз на </a:t>
                      </a:r>
                      <a:r>
                        <a:rPr lang="ru-RU" sz="1200" b="1" i="0" u="none" strike="noStrike" dirty="0" smtClean="0">
                          <a:solidFill>
                            <a:srgbClr val="000000"/>
                          </a:solidFill>
                          <a:effectLst/>
                          <a:latin typeface="Times New Roman"/>
                        </a:rPr>
                        <a:t>2023 </a:t>
                      </a:r>
                      <a:r>
                        <a:rPr lang="ru-RU" sz="1200" b="1" i="0" u="none" strike="noStrike" dirty="0">
                          <a:solidFill>
                            <a:srgbClr val="000000"/>
                          </a:solidFill>
                          <a:effectLst/>
                          <a:latin typeface="Times New Roman"/>
                        </a:rPr>
                        <a:t>год</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0" fontAlgn="ctr"/>
                      <a:r>
                        <a:rPr lang="ru-RU" sz="1200" b="1" i="0" u="none" strike="noStrike" dirty="0">
                          <a:solidFill>
                            <a:srgbClr val="000000"/>
                          </a:solidFill>
                          <a:effectLst/>
                          <a:latin typeface="Times New Roman"/>
                        </a:rPr>
                        <a:t>Прогноз на </a:t>
                      </a:r>
                      <a:r>
                        <a:rPr lang="ru-RU" sz="1200" b="1" i="0" u="none" strike="noStrike" dirty="0" smtClean="0">
                          <a:solidFill>
                            <a:srgbClr val="000000"/>
                          </a:solidFill>
                          <a:effectLst/>
                          <a:latin typeface="Times New Roman"/>
                        </a:rPr>
                        <a:t>2024 </a:t>
                      </a:r>
                      <a:r>
                        <a:rPr lang="ru-RU" sz="1200" b="1" i="0" u="none" strike="noStrike" dirty="0">
                          <a:solidFill>
                            <a:srgbClr val="000000"/>
                          </a:solidFill>
                          <a:effectLst/>
                          <a:latin typeface="Times New Roman"/>
                        </a:rPr>
                        <a:t>год</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6412">
                <a:tc vMerge="1">
                  <a:txBody>
                    <a:bodyPr/>
                    <a:lstStyle/>
                    <a:p>
                      <a:endParaRPr lang="ru-RU"/>
                    </a:p>
                  </a:txBody>
                  <a:tcPr/>
                </a:tc>
                <a:tc vMerge="1">
                  <a:txBody>
                    <a:bodyPr/>
                    <a:lstStyle/>
                    <a:p>
                      <a:endParaRPr lang="ru-RU"/>
                    </a:p>
                  </a:txBody>
                  <a:tcPr/>
                </a:tc>
                <a:tc>
                  <a:txBody>
                    <a:bodyPr/>
                    <a:lstStyle/>
                    <a:p>
                      <a:pPr algn="ctr" rtl="0" fontAlgn="ctr"/>
                      <a:r>
                        <a:rPr lang="ru-RU" sz="1200" b="1" i="0" u="none" strike="noStrike">
                          <a:solidFill>
                            <a:srgbClr val="000000"/>
                          </a:solidFill>
                          <a:effectLst/>
                          <a:latin typeface="Times New Roman"/>
                        </a:rPr>
                        <a:t>млн.руб.</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млн.руб.</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r>
              <a:tr h="476810">
                <a:tc>
                  <a:txBody>
                    <a:bodyPr/>
                    <a:lstStyle/>
                    <a:p>
                      <a:pPr algn="l" rtl="0" fontAlgn="ctr"/>
                      <a:r>
                        <a:rPr lang="ru-RU" sz="1200" b="1" i="0" u="none" strike="noStrike">
                          <a:solidFill>
                            <a:srgbClr val="000000"/>
                          </a:solidFill>
                          <a:effectLst/>
                          <a:latin typeface="Times New Roman"/>
                        </a:rPr>
                        <a:t>Налоговые и неналоговые доходы всего,</a:t>
                      </a:r>
                      <a:r>
                        <a:rPr lang="ru-RU" sz="1200" b="0" i="0" u="none" strike="noStrike">
                          <a:solidFill>
                            <a:srgbClr val="000000"/>
                          </a:solidFill>
                          <a:effectLst/>
                          <a:latin typeface="Times New Roman"/>
                        </a:rPr>
                        <a:t> </a:t>
                      </a:r>
                      <a:r>
                        <a:rPr lang="ru-RU" sz="1200" b="1" i="0" u="none" strike="noStrike">
                          <a:solidFill>
                            <a:srgbClr val="000000"/>
                          </a:solidFill>
                          <a:effectLst/>
                          <a:latin typeface="Times New Roman"/>
                        </a:rPr>
                        <a:t>из них:</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67,1</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68,6</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15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71,0</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15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75,5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80,4</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9335">
                <a:tc>
                  <a:txBody>
                    <a:bodyPr/>
                    <a:lstStyle/>
                    <a:p>
                      <a:pPr algn="l" rtl="0" fontAlgn="ctr"/>
                      <a:r>
                        <a:rPr lang="ru-RU" sz="1200" b="1" i="0" u="none" strike="noStrike">
                          <a:solidFill>
                            <a:srgbClr val="000000"/>
                          </a:solidFill>
                          <a:effectLst/>
                          <a:latin typeface="Times New Roman"/>
                        </a:rPr>
                        <a:t>Налоговые доходы, в том числе</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61,1</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65,1</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15</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68,5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15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73,1</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77,8</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9335">
                <a:tc>
                  <a:txBody>
                    <a:bodyPr/>
                    <a:lstStyle/>
                    <a:p>
                      <a:pPr algn="l" rtl="0" fontAlgn="ctr"/>
                      <a:r>
                        <a:rPr lang="ru-RU" sz="1200" b="0" i="0" u="none" strike="noStrike">
                          <a:solidFill>
                            <a:srgbClr val="000000"/>
                          </a:solidFill>
                          <a:effectLst/>
                          <a:latin typeface="Times New Roman"/>
                        </a:rPr>
                        <a:t>Налог на доходы физических лиц</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55,7</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59,2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13</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62,9</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13</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67,0</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71,4</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518">
                <a:tc>
                  <a:txBody>
                    <a:bodyPr/>
                    <a:lstStyle/>
                    <a:p>
                      <a:pPr algn="l" rtl="0" fontAlgn="ctr"/>
                      <a:r>
                        <a:rPr lang="ru-RU" sz="1200" b="0" i="0" u="none" strike="noStrike">
                          <a:solidFill>
                            <a:srgbClr val="000000"/>
                          </a:solidFill>
                          <a:effectLst/>
                          <a:latin typeface="Times New Roman"/>
                        </a:rPr>
                        <a:t>Упрощенная система налогообложения</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2,2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4,1</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a:solidFill>
                            <a:srgbClr val="000000"/>
                          </a:solidFill>
                          <a:effectLst/>
                          <a:latin typeface="Times New Roman"/>
                        </a:rPr>
                        <a:t>1</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3,8</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a:solidFill>
                            <a:srgbClr val="000000"/>
                          </a:solidFill>
                          <a:effectLst/>
                          <a:latin typeface="Times New Roman"/>
                        </a:rPr>
                        <a:t>1</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4,1</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4,3</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518">
                <a:tc>
                  <a:txBody>
                    <a:bodyPr/>
                    <a:lstStyle/>
                    <a:p>
                      <a:pPr algn="l" rtl="0" fontAlgn="ctr"/>
                      <a:r>
                        <a:rPr lang="ru-RU" sz="1200" b="0" i="0" u="none" strike="noStrike">
                          <a:solidFill>
                            <a:srgbClr val="000000"/>
                          </a:solidFill>
                          <a:effectLst/>
                          <a:latin typeface="Times New Roman"/>
                        </a:rPr>
                        <a:t>Единый налог на вмененный доход</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1,8</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0,5</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0</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0</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0</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0,0</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a:solidFill>
                            <a:srgbClr val="000000"/>
                          </a:solidFill>
                          <a:effectLst/>
                          <a:latin typeface="Times New Roman"/>
                        </a:rPr>
                        <a:t>0</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518">
                <a:tc>
                  <a:txBody>
                    <a:bodyPr/>
                    <a:lstStyle/>
                    <a:p>
                      <a:pPr algn="l" rtl="0" fontAlgn="ctr"/>
                      <a:r>
                        <a:rPr lang="ru-RU" sz="1200" b="1" i="0" u="none" strike="noStrike">
                          <a:solidFill>
                            <a:srgbClr val="000000"/>
                          </a:solidFill>
                          <a:effectLst/>
                          <a:latin typeface="Times New Roman"/>
                        </a:rPr>
                        <a:t>Неналоговые доходы, в том числе</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6,0</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3,5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1</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2,5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1</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2,4</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2,6</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128">
                <a:tc>
                  <a:txBody>
                    <a:bodyPr/>
                    <a:lstStyle/>
                    <a:p>
                      <a:pPr algn="l" rtl="0" fontAlgn="ctr"/>
                      <a:r>
                        <a:rPr lang="ru-RU" sz="1200" b="0" i="0" u="none" strike="noStrike">
                          <a:solidFill>
                            <a:srgbClr val="000000"/>
                          </a:solidFill>
                          <a:effectLst/>
                          <a:latin typeface="Times New Roman"/>
                        </a:rPr>
                        <a:t>Аренда земли</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1,2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1,3</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0</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1,2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0</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1,3</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1,3</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8771">
                <a:tc>
                  <a:txBody>
                    <a:bodyPr/>
                    <a:lstStyle/>
                    <a:p>
                      <a:pPr algn="l" rtl="0" fontAlgn="ctr"/>
                      <a:r>
                        <a:rPr lang="ru-RU" sz="1200" b="0" i="0" u="none" strike="noStrike">
                          <a:solidFill>
                            <a:srgbClr val="000000"/>
                          </a:solidFill>
                          <a:effectLst/>
                          <a:latin typeface="Times New Roman"/>
                        </a:rPr>
                        <a:t>Аренда имущества</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0,3</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0,6</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0</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0,6</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0</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0,7</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0" i="0" u="none" strike="noStrike" dirty="0" smtClean="0">
                          <a:solidFill>
                            <a:srgbClr val="000000"/>
                          </a:solidFill>
                          <a:effectLst/>
                          <a:latin typeface="Times New Roman"/>
                        </a:rPr>
                        <a:t>0,7</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7708">
                <a:tc>
                  <a:txBody>
                    <a:bodyPr/>
                    <a:lstStyle/>
                    <a:p>
                      <a:pPr algn="l" fontAlgn="b"/>
                      <a:r>
                        <a:rPr lang="ru-RU" sz="1200" b="1" i="0" u="none" strike="noStrike">
                          <a:solidFill>
                            <a:srgbClr val="000000"/>
                          </a:solidFill>
                          <a:effectLst/>
                          <a:latin typeface="Times New Roman"/>
                        </a:rPr>
                        <a:t>Безвозмездные поступления всего, из них:</a:t>
                      </a:r>
                    </a:p>
                  </a:txBody>
                  <a:tcPr marL="5281" marR="5281" marT="52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352,8</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375,8</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85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398,3</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85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352,7</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342,5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1860">
                <a:tc>
                  <a:txBody>
                    <a:bodyPr/>
                    <a:lstStyle/>
                    <a:p>
                      <a:pPr algn="l" fontAlgn="b"/>
                      <a:r>
                        <a:rPr lang="ru-RU" sz="1200" b="0" i="0" u="none" strike="noStrike" dirty="0">
                          <a:solidFill>
                            <a:srgbClr val="000000"/>
                          </a:solidFill>
                          <a:effectLst/>
                          <a:latin typeface="Times New Roman"/>
                        </a:rPr>
                        <a:t>Дотации</a:t>
                      </a:r>
                    </a:p>
                  </a:txBody>
                  <a:tcPr marL="5281" marR="5281" marT="52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146,2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138,1</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31</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165,0</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35</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138,2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143,5</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2590">
                <a:tc>
                  <a:txBody>
                    <a:bodyPr/>
                    <a:lstStyle/>
                    <a:p>
                      <a:pPr algn="l" fontAlgn="b"/>
                      <a:r>
                        <a:rPr lang="ru-RU" sz="1200" b="0" i="0" u="none" strike="noStrike" dirty="0">
                          <a:solidFill>
                            <a:srgbClr val="000000"/>
                          </a:solidFill>
                          <a:effectLst/>
                          <a:latin typeface="Times New Roman"/>
                        </a:rPr>
                        <a:t>Субсидии</a:t>
                      </a:r>
                    </a:p>
                  </a:txBody>
                  <a:tcPr marL="5281" marR="5281" marT="52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45,5</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79,9</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19</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53,1</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11</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40,7</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24,9</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9502">
                <a:tc>
                  <a:txBody>
                    <a:bodyPr/>
                    <a:lstStyle/>
                    <a:p>
                      <a:pPr algn="l" fontAlgn="b"/>
                      <a:r>
                        <a:rPr lang="ru-RU" sz="1200" b="0" i="0" u="none" strike="noStrike" dirty="0">
                          <a:solidFill>
                            <a:srgbClr val="000000"/>
                          </a:solidFill>
                          <a:effectLst/>
                          <a:latin typeface="Times New Roman"/>
                        </a:rPr>
                        <a:t>Субвенции</a:t>
                      </a:r>
                    </a:p>
                  </a:txBody>
                  <a:tcPr marL="5281" marR="5281" marT="52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126,9</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129,2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29</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147,5</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32</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141,0</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141,2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8439">
                <a:tc>
                  <a:txBody>
                    <a:bodyPr/>
                    <a:lstStyle/>
                    <a:p>
                      <a:pPr algn="l" fontAlgn="b"/>
                      <a:r>
                        <a:rPr lang="ru-RU" sz="1200" b="0" i="0" u="none" strike="noStrike" dirty="0">
                          <a:solidFill>
                            <a:srgbClr val="000000"/>
                          </a:solidFill>
                          <a:effectLst/>
                          <a:latin typeface="Times New Roman"/>
                        </a:rPr>
                        <a:t>Иные межбюджетные трансферты</a:t>
                      </a:r>
                    </a:p>
                  </a:txBody>
                  <a:tcPr marL="5281" marR="5281" marT="52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34,2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28,8</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smtClean="0">
                          <a:solidFill>
                            <a:srgbClr val="000000"/>
                          </a:solidFill>
                          <a:effectLst/>
                          <a:latin typeface="Times New Roman"/>
                        </a:rPr>
                        <a:t>6</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32,7</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a:solidFill>
                            <a:srgbClr val="000000"/>
                          </a:solidFill>
                          <a:effectLst/>
                          <a:latin typeface="Times New Roman"/>
                        </a:rPr>
                        <a:t>7</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32,8</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32,9</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8439">
                <a:tc>
                  <a:txBody>
                    <a:bodyPr/>
                    <a:lstStyle/>
                    <a:p>
                      <a:pPr algn="l" fontAlgn="b"/>
                      <a:r>
                        <a:rPr lang="ru-RU" sz="1200" b="0" i="0" u="none" strike="noStrike" dirty="0">
                          <a:solidFill>
                            <a:srgbClr val="000000"/>
                          </a:solidFill>
                          <a:effectLst/>
                          <a:latin typeface="Times New Roman"/>
                        </a:rPr>
                        <a:t>Возврат остатков </a:t>
                      </a:r>
                    </a:p>
                  </a:txBody>
                  <a:tcPr marL="5281" marR="5281" marT="52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a:t>
                      </a:r>
                      <a:r>
                        <a:rPr lang="ru-RU" sz="1200" b="0" i="0" u="none" strike="noStrike" dirty="0" smtClean="0">
                          <a:solidFill>
                            <a:srgbClr val="000000"/>
                          </a:solidFill>
                          <a:effectLst/>
                          <a:latin typeface="Times New Roman"/>
                        </a:rPr>
                        <a:t>0,2</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0</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 </a:t>
                      </a:r>
                      <a:r>
                        <a:rPr lang="ru-RU" sz="1200" b="0" i="0" u="none" strike="noStrike" dirty="0" smtClean="0">
                          <a:solidFill>
                            <a:srgbClr val="000000"/>
                          </a:solidFill>
                          <a:effectLst/>
                          <a:latin typeface="Times New Roman"/>
                        </a:rPr>
                        <a:t>0</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0</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Times New Roman"/>
                        </a:rPr>
                        <a:t>0</a:t>
                      </a:r>
                      <a:r>
                        <a:rPr lang="ru-RU" sz="1200" b="0" i="0" u="none" strike="noStrike" dirty="0">
                          <a:solidFill>
                            <a:srgbClr val="000000"/>
                          </a:solidFill>
                          <a:effectLst/>
                          <a:latin typeface="Times New Roman"/>
                        </a:rPr>
                        <a:t> </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 </a:t>
                      </a:r>
                      <a:r>
                        <a:rPr lang="ru-RU" sz="1200" b="0" i="0" u="none" strike="noStrike" dirty="0" smtClean="0">
                          <a:solidFill>
                            <a:srgbClr val="000000"/>
                          </a:solidFill>
                          <a:effectLst/>
                          <a:latin typeface="Times New Roman"/>
                        </a:rPr>
                        <a:t>0</a:t>
                      </a:r>
                      <a:endParaRPr lang="ru-RU" sz="1200" b="0"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0965">
                <a:tc>
                  <a:txBody>
                    <a:bodyPr/>
                    <a:lstStyle/>
                    <a:p>
                      <a:pPr algn="l" fontAlgn="b"/>
                      <a:r>
                        <a:rPr lang="ru-RU" sz="1200" b="1" i="0" u="none" strike="noStrike" dirty="0">
                          <a:solidFill>
                            <a:srgbClr val="000000"/>
                          </a:solidFill>
                          <a:effectLst/>
                          <a:latin typeface="Times New Roman"/>
                        </a:rPr>
                        <a:t>Всего доходов</a:t>
                      </a:r>
                    </a:p>
                  </a:txBody>
                  <a:tcPr marL="5281" marR="5281" marT="52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419,9</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444,4</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dirty="0">
                          <a:solidFill>
                            <a:srgbClr val="000000"/>
                          </a:solidFill>
                          <a:effectLst/>
                          <a:latin typeface="Times New Roman"/>
                        </a:rPr>
                        <a:t>100</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469,3</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200" b="1" i="0" u="none" strike="noStrike">
                          <a:solidFill>
                            <a:srgbClr val="000000"/>
                          </a:solidFill>
                          <a:effectLst/>
                          <a:latin typeface="Times New Roman"/>
                        </a:rPr>
                        <a:t>100</a:t>
                      </a: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428,2</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solidFill>
                            <a:srgbClr val="000000"/>
                          </a:solidFill>
                          <a:effectLst/>
                          <a:latin typeface="Times New Roman"/>
                        </a:rPr>
                        <a:t>422,9</a:t>
                      </a:r>
                      <a:endParaRPr lang="ru-RU" sz="1200" b="1" i="0" u="none" strike="noStrike" dirty="0">
                        <a:solidFill>
                          <a:srgbClr val="000000"/>
                        </a:solidFill>
                        <a:effectLst/>
                        <a:latin typeface="Times New Roman"/>
                      </a:endParaRPr>
                    </a:p>
                  </a:txBody>
                  <a:tcPr marL="5281" marR="5281" marT="5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123372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a:graphicFrameLocks noGrp="1"/>
          </p:cNvGraphicFramePr>
          <p:nvPr>
            <p:extLst>
              <p:ext uri="{D42A27DB-BD31-4B8C-83A1-F6EECF244321}">
                <p14:modId xmlns:p14="http://schemas.microsoft.com/office/powerpoint/2010/main" val="2142664008"/>
              </p:ext>
            </p:extLst>
          </p:nvPr>
        </p:nvGraphicFramePr>
        <p:xfrm>
          <a:off x="179512" y="44624"/>
          <a:ext cx="8784976" cy="66967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045382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9"/>
          <p:cNvSpPr/>
          <p:nvPr/>
        </p:nvSpPr>
        <p:spPr>
          <a:xfrm>
            <a:off x="5279607" y="852502"/>
            <a:ext cx="412183" cy="431526"/>
          </a:xfrm>
          <a:prstGeom prst="rect">
            <a:avLst/>
          </a:prstGeom>
          <a:blipFill>
            <a:blip r:embed="rId2" cstate="print"/>
            <a:stretch>
              <a:fillRect/>
            </a:stretch>
          </a:blipFill>
        </p:spPr>
        <p:txBody>
          <a:bodyPr wrap="square" lIns="0" tIns="0" rIns="0" bIns="0" rtlCol="0">
            <a:noAutofit/>
          </a:bodyPr>
          <a:lstStyle/>
          <a:p>
            <a:endParaRPr dirty="0"/>
          </a:p>
        </p:txBody>
      </p:sp>
      <p:sp>
        <p:nvSpPr>
          <p:cNvPr id="25" name="object 25"/>
          <p:cNvSpPr txBox="1"/>
          <p:nvPr/>
        </p:nvSpPr>
        <p:spPr>
          <a:xfrm>
            <a:off x="107504" y="214290"/>
            <a:ext cx="8928992" cy="357190"/>
          </a:xfrm>
          <a:prstGeom prst="rect">
            <a:avLst/>
          </a:prstGeom>
        </p:spPr>
        <p:txBody>
          <a:bodyPr vert="horz" wrap="square" lIns="0" tIns="0" rIns="0" bIns="0" rtlCol="0">
            <a:noAutofit/>
          </a:bodyPr>
          <a:lstStyle/>
          <a:p>
            <a:pPr marL="10257" marR="10257" algn="ctr"/>
            <a:endParaRPr sz="2400" dirty="0">
              <a:solidFill>
                <a:schemeClr val="bg1"/>
              </a:solidFill>
              <a:latin typeface="Arial"/>
              <a:cs typeface="Arial"/>
            </a:endParaRPr>
          </a:p>
        </p:txBody>
      </p:sp>
      <p:sp>
        <p:nvSpPr>
          <p:cNvPr id="66561" name="Rectangle 1"/>
          <p:cNvSpPr>
            <a:spLocks noChangeArrowheads="1"/>
          </p:cNvSpPr>
          <p:nvPr/>
        </p:nvSpPr>
        <p:spPr bwMode="auto">
          <a:xfrm>
            <a:off x="295997" y="483490"/>
            <a:ext cx="849694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tabLst/>
            </a:pPr>
            <a:r>
              <a:rPr kumimoji="0" lang="ru-RU"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Содействие устойчивому развитию экономики района, обеспечение мер финансовой поддержки организаций, пострадавших от распространения коронавирусной инфекции;</a:t>
            </a:r>
          </a:p>
          <a:p>
            <a:pPr marL="0" marR="0" lvl="0" indent="450850" algn="just" defTabSz="914400" rtl="0" eaLnBrk="1" fontAlgn="base" latinLnBrk="0" hangingPunct="1">
              <a:lnSpc>
                <a:spcPct val="100000"/>
              </a:lnSpc>
              <a:spcBef>
                <a:spcPct val="0"/>
              </a:spcBef>
              <a:spcAft>
                <a:spcPct val="0"/>
              </a:spcAft>
              <a:buClrTx/>
              <a:buSzTx/>
              <a:buFontTx/>
              <a:buChar char="-"/>
              <a:tabLst/>
            </a:pPr>
            <a:endParaRPr lang="ru-RU" dirty="0" smtClean="0">
              <a:latin typeface="Times New Roman" pitchFamily="18" charset="0"/>
              <a:ea typeface="Times New Roman" pitchFamily="18" charset="0"/>
              <a:cs typeface="Times New Roman" pitchFamily="18" charset="0"/>
            </a:endParaRPr>
          </a:p>
          <a:p>
            <a:pPr algn="just"/>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Софинансирование</a:t>
            </a:r>
            <a:r>
              <a:rPr lang="ru-RU" dirty="0" smtClean="0">
                <a:latin typeface="Times New Roman" panose="02020603050405020304" pitchFamily="18" charset="0"/>
                <a:cs typeface="Times New Roman" panose="02020603050405020304" pitchFamily="18" charset="0"/>
              </a:rPr>
              <a:t> социально-значимых расходов органов местного самоуправления;</a:t>
            </a:r>
          </a:p>
          <a:p>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	Реализация жилищных программ. Формирование комфортной городской среды;</a:t>
            </a:r>
          </a:p>
          <a:p>
            <a:endParaRPr lang="ru-RU" dirty="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реализация </a:t>
            </a:r>
            <a:r>
              <a:rPr lang="ru-RU" dirty="0">
                <a:latin typeface="Times New Roman" panose="02020603050405020304" pitchFamily="18" charset="0"/>
                <a:cs typeface="Times New Roman" panose="02020603050405020304" pitchFamily="18" charset="0"/>
              </a:rPr>
              <a:t>муниципальных программ, направленных на содействие устойчивому развитию экономики Тонкинского муниципального района Нижегородской области, в том числе программ </a:t>
            </a:r>
            <a:r>
              <a:rPr lang="ru-RU" dirty="0" smtClean="0">
                <a:latin typeface="Times New Roman" panose="02020603050405020304" pitchFamily="18" charset="0"/>
                <a:cs typeface="Times New Roman" panose="02020603050405020304" pitchFamily="18" charset="0"/>
              </a:rPr>
              <a:t>поддержки </a:t>
            </a:r>
            <a:r>
              <a:rPr lang="ru-RU" dirty="0">
                <a:latin typeface="Times New Roman" panose="02020603050405020304" pitchFamily="18" charset="0"/>
                <a:cs typeface="Times New Roman" panose="02020603050405020304" pitchFamily="18" charset="0"/>
              </a:rPr>
              <a:t>приоритетных отраслей экономики, поддержки сельскохозяйственного производства, а также малого бизнеса и предпринимательства.</a:t>
            </a:r>
          </a:p>
          <a:p>
            <a:endParaRPr lang="ru-RU" dirty="0"/>
          </a:p>
        </p:txBody>
      </p:sp>
      <p:pic>
        <p:nvPicPr>
          <p:cNvPr id="5" name="Picture 2" descr="Z:\Мои документы\Бюджет 2022\Проект районного бюджета\Бюджет для граждан\фотки для бюджета\DSC_001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32301" y="4437625"/>
            <a:ext cx="3024336" cy="2016224"/>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95998" y="208219"/>
            <a:ext cx="8740498" cy="369332"/>
          </a:xfrm>
          <a:prstGeom prst="rect">
            <a:avLst/>
          </a:prstGeom>
        </p:spPr>
        <p:txBody>
          <a:bodyPr wrap="square">
            <a:spAutoFit/>
          </a:bodyPr>
          <a:lstStyle/>
          <a:p>
            <a:pPr marL="10257" marR="10257" algn="ctr"/>
            <a:r>
              <a:rPr lang="ru-RU" dirty="0" smtClean="0">
                <a:solidFill>
                  <a:schemeClr val="bg1"/>
                </a:solidFill>
                <a:latin typeface="Arial"/>
                <a:cs typeface="Arial"/>
              </a:rPr>
              <a:t>Основные направления бюджетной политики</a:t>
            </a:r>
            <a:endParaRPr lang="ru-RU" dirty="0">
              <a:solidFill>
                <a:schemeClr val="bg1"/>
              </a:solidFill>
              <a:latin typeface="Arial"/>
              <a:cs typeface="Aria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6632"/>
            <a:ext cx="9036495" cy="461665"/>
          </a:xfrm>
          <a:prstGeom prst="rect">
            <a:avLst/>
          </a:prstGeom>
        </p:spPr>
        <p:txBody>
          <a:bodyPr wrap="square">
            <a:spAutoFit/>
          </a:bodyPr>
          <a:lstStyle/>
          <a:p>
            <a:pPr marL="10257" marR="10257" algn="ctr"/>
            <a:r>
              <a:rPr lang="ru-RU" sz="2400" b="1" spc="-12" dirty="0" smtClean="0">
                <a:solidFill>
                  <a:schemeClr val="bg1"/>
                </a:solidFill>
                <a:latin typeface="Arial"/>
                <a:cs typeface="Arial"/>
              </a:rPr>
              <a:t>Условно утверждаемые расходы</a:t>
            </a:r>
            <a:endParaRPr lang="ru-RU" sz="2400" dirty="0">
              <a:solidFill>
                <a:schemeClr val="bg1"/>
              </a:solidFill>
              <a:latin typeface="Arial"/>
              <a:cs typeface="Arial"/>
            </a:endParaRPr>
          </a:p>
        </p:txBody>
      </p:sp>
      <p:sp>
        <p:nvSpPr>
          <p:cNvPr id="3" name="Прямоугольник 2"/>
          <p:cNvSpPr/>
          <p:nvPr/>
        </p:nvSpPr>
        <p:spPr>
          <a:xfrm>
            <a:off x="449795" y="1340768"/>
            <a:ext cx="8136904" cy="4524315"/>
          </a:xfrm>
          <a:prstGeom prst="rect">
            <a:avLst/>
          </a:prstGeom>
        </p:spPr>
        <p:txBody>
          <a:bodyPr wrap="square">
            <a:spAutoFit/>
          </a:bodyPr>
          <a:lstStyle/>
          <a:p>
            <a:r>
              <a:rPr lang="ru-RU" sz="1600" dirty="0" smtClean="0"/>
              <a:t>	</a:t>
            </a:r>
            <a:r>
              <a:rPr lang="ru-RU" dirty="0" smtClean="0"/>
              <a:t>В соответствии с п. 3 ст. 184.1 Бюджетного кодекса РФ в решении о бюджете утверждается общий </a:t>
            </a:r>
            <a:r>
              <a:rPr lang="ru-RU" dirty="0"/>
              <a:t>объем условно утверждаемых (утвержденных) расходов в случае утверждения бюджета на очередной финансовый год и плановый период на первый год планового периода в объеме не менее 2,5 процента общего объема расходов бюджета (без учета расходов бюджета, предусмотренных за счет межбюджетных трансфертов из других бюджетов бюджетной системы Российской Федерации, имеющих целевое назначение), на второй год планового периода в объеме не менее 5 процентов общего объема расходов бюджета (без учета расходов бюджета, предусмотренных за счет межбюджетных трансфертов из других бюджетов бюджетной системы Российской Федерации, имеющих целевое назначение</a:t>
            </a:r>
            <a:r>
              <a:rPr lang="ru-RU" dirty="0" smtClean="0"/>
              <a:t>).</a:t>
            </a:r>
          </a:p>
          <a:p>
            <a:r>
              <a:rPr lang="ru-RU" dirty="0"/>
              <a:t>	</a:t>
            </a:r>
            <a:r>
              <a:rPr lang="ru-RU" dirty="0" smtClean="0"/>
              <a:t>На 2023 год объем условно утверждаемых </a:t>
            </a:r>
            <a:r>
              <a:rPr lang="ru-RU" dirty="0"/>
              <a:t>расходов </a:t>
            </a:r>
            <a:r>
              <a:rPr lang="ru-RU" dirty="0" smtClean="0"/>
              <a:t>запланирован 6 млн. руб.</a:t>
            </a:r>
          </a:p>
          <a:p>
            <a:r>
              <a:rPr lang="ru-RU" dirty="0" smtClean="0"/>
              <a:t>	На 2024 </a:t>
            </a:r>
            <a:r>
              <a:rPr lang="ru-RU" dirty="0"/>
              <a:t>год объем условно утверждаемых расходов запланирован </a:t>
            </a:r>
            <a:r>
              <a:rPr lang="ru-RU" dirty="0" smtClean="0"/>
              <a:t>12 </a:t>
            </a:r>
            <a:r>
              <a:rPr lang="ru-RU" dirty="0"/>
              <a:t>млн. руб.</a:t>
            </a:r>
          </a:p>
        </p:txBody>
      </p:sp>
    </p:spTree>
    <p:extLst>
      <p:ext uri="{BB962C8B-B14F-4D97-AF65-F5344CB8AC3E}">
        <p14:creationId xmlns:p14="http://schemas.microsoft.com/office/powerpoint/2010/main" val="33041993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935689" y="116632"/>
            <a:ext cx="3272627" cy="461665"/>
          </a:xfrm>
          <a:prstGeom prst="rect">
            <a:avLst/>
          </a:prstGeom>
        </p:spPr>
        <p:txBody>
          <a:bodyPr wrap="none">
            <a:spAutoFit/>
          </a:bodyPr>
          <a:lstStyle/>
          <a:p>
            <a:pPr marL="10257" marR="10257" algn="ctr"/>
            <a:r>
              <a:rPr lang="ru-RU" sz="2400" b="1" spc="-12" dirty="0" smtClean="0">
                <a:solidFill>
                  <a:schemeClr val="bg1"/>
                </a:solidFill>
                <a:latin typeface="Arial"/>
                <a:cs typeface="Arial"/>
              </a:rPr>
              <a:t>Модельный бюджет</a:t>
            </a:r>
            <a:endParaRPr lang="ru-RU" sz="2400" dirty="0">
              <a:solidFill>
                <a:schemeClr val="bg1"/>
              </a:solidFill>
              <a:latin typeface="Arial"/>
              <a:cs typeface="Arial"/>
            </a:endParaRPr>
          </a:p>
        </p:txBody>
      </p:sp>
      <p:sp>
        <p:nvSpPr>
          <p:cNvPr id="4" name="Прямоугольник 3"/>
          <p:cNvSpPr/>
          <p:nvPr/>
        </p:nvSpPr>
        <p:spPr>
          <a:xfrm>
            <a:off x="449795" y="1340768"/>
            <a:ext cx="8136904" cy="4370427"/>
          </a:xfrm>
          <a:prstGeom prst="rect">
            <a:avLst/>
          </a:prstGeom>
        </p:spPr>
        <p:txBody>
          <a:bodyPr wrap="square">
            <a:spAutoFit/>
          </a:bodyPr>
          <a:lstStyle/>
          <a:p>
            <a:pPr algn="just"/>
            <a:r>
              <a:rPr lang="ru-RU" sz="1600" dirty="0" smtClean="0"/>
              <a:t>	</a:t>
            </a:r>
            <a:r>
              <a:rPr lang="ru-RU" sz="1600" dirty="0"/>
              <a:t>Методика </a:t>
            </a:r>
            <a:r>
              <a:rPr lang="ru-RU" sz="1600" dirty="0" smtClean="0"/>
              <a:t>расчета </a:t>
            </a:r>
            <a:r>
              <a:rPr lang="ru-RU" sz="1600" dirty="0"/>
              <a:t>модельных расходов муниципальных образований Нижегородской области, представляющих собой расчетный объем расходов муниципальных образований, максимально учитывающих специфику муниципалитетов и оценивающих объем средств, необходимых для полноценного исполнения собственных полномочий, закрепленных </a:t>
            </a:r>
            <a:r>
              <a:rPr lang="ru-RU" sz="1600" dirty="0">
                <a:solidFill>
                  <a:srgbClr val="002060"/>
                </a:solidFill>
              </a:rPr>
              <a:t>Федеральным </a:t>
            </a:r>
            <a:r>
              <a:rPr lang="ru-RU" sz="1600" dirty="0">
                <a:solidFill>
                  <a:srgbClr val="002060"/>
                </a:solidFill>
                <a:hlinkClick r:id="rId2"/>
              </a:rPr>
              <a:t>законом</a:t>
            </a:r>
            <a:r>
              <a:rPr lang="ru-RU" sz="1600" dirty="0">
                <a:solidFill>
                  <a:srgbClr val="002060"/>
                </a:solidFill>
              </a:rPr>
              <a:t> </a:t>
            </a:r>
            <a:r>
              <a:rPr lang="ru-RU" sz="1600" dirty="0"/>
              <a:t>от 6 октября 2003 года N 131-ФЗ "Об общих принципах организации местного самоуправления в Российской Федерации", с целью дальнейшего их применения при формировании межбюджетных отношений с органами местного самоуправления муниципальных районов, муниципальных округов и городских округов Нижегородской области на очередной финансовый год и на плановый </a:t>
            </a:r>
            <a:r>
              <a:rPr lang="ru-RU" sz="1600" dirty="0" smtClean="0"/>
              <a:t>период, начала применяться для формирования бюджетов с 2019 года.</a:t>
            </a:r>
          </a:p>
          <a:p>
            <a:pPr algn="just"/>
            <a:r>
              <a:rPr lang="ru-RU" sz="1600" dirty="0"/>
              <a:t>	В целях расчета модельных расходов на очередной финансовый год и на плановый период муниципальные образования подлежат </a:t>
            </a:r>
            <a:r>
              <a:rPr lang="ru-RU" sz="1600" dirty="0">
                <a:hlinkClick r:id="rId3" action="ppaction://hlinkfile"/>
              </a:rPr>
              <a:t>группировке</a:t>
            </a:r>
            <a:r>
              <a:rPr lang="ru-RU" sz="1600" dirty="0"/>
              <a:t> в зависимости от численности постоянного </a:t>
            </a:r>
            <a:r>
              <a:rPr lang="ru-RU" sz="1600" dirty="0" smtClean="0"/>
              <a:t>населения. </a:t>
            </a:r>
          </a:p>
          <a:p>
            <a:pPr algn="just"/>
            <a:r>
              <a:rPr lang="ru-RU" sz="1600" dirty="0" smtClean="0"/>
              <a:t>	Расчетный </a:t>
            </a:r>
            <a:r>
              <a:rPr lang="ru-RU" sz="1600" dirty="0"/>
              <a:t>объем расходов по каждой группе </a:t>
            </a:r>
            <a:r>
              <a:rPr lang="ru-RU" sz="1600" dirty="0" smtClean="0"/>
              <a:t>определяется </a:t>
            </a:r>
            <a:r>
              <a:rPr lang="ru-RU" sz="1600" dirty="0"/>
              <a:t>как средний объем расходов по группе обязательств, </a:t>
            </a:r>
            <a:r>
              <a:rPr lang="ru-RU" sz="1600" dirty="0" smtClean="0"/>
              <a:t>скорректированный </a:t>
            </a:r>
            <a:r>
              <a:rPr lang="ru-RU" sz="1600" dirty="0"/>
              <a:t>на показатель приведения и </a:t>
            </a:r>
            <a:r>
              <a:rPr lang="ru-RU" sz="1600" dirty="0" smtClean="0"/>
              <a:t>корректирующие коэффициенты.</a:t>
            </a:r>
            <a:endParaRPr lang="ru-RU" sz="1600" dirty="0"/>
          </a:p>
        </p:txBody>
      </p:sp>
    </p:spTree>
    <p:extLst>
      <p:ext uri="{BB962C8B-B14F-4D97-AF65-F5344CB8AC3E}">
        <p14:creationId xmlns:p14="http://schemas.microsoft.com/office/powerpoint/2010/main" val="11590401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object 3"/>
          <p:cNvSpPr>
            <a:spLocks noGrp="1"/>
          </p:cNvSpPr>
          <p:nvPr>
            <p:ph type="title"/>
          </p:nvPr>
        </p:nvSpPr>
        <p:spPr>
          <a:xfrm>
            <a:off x="0" y="0"/>
            <a:ext cx="9080502" cy="715195"/>
          </a:xfrm>
        </p:spPr>
        <p:txBody>
          <a:bodyPr wrap="square" lIns="0" tIns="47878" rIns="0" bIns="0">
            <a:spAutoFit/>
          </a:bodyPr>
          <a:lstStyle/>
          <a:p>
            <a:pPr marL="796925" indent="-566738">
              <a:lnSpc>
                <a:spcPts val="2588"/>
              </a:lnSpc>
            </a:pPr>
            <a:r>
              <a:rPr lang="ru-RU" sz="2400" b="1" dirty="0" smtClean="0">
                <a:solidFill>
                  <a:schemeClr val="bg1"/>
                </a:solidFill>
                <a:latin typeface="Arial" pitchFamily="34" charset="0"/>
                <a:cs typeface="Arial" pitchFamily="34" charset="0"/>
              </a:rPr>
              <a:t>Сколько средств районного бюджета в 2022 году распределено в рамках муниципальных программ </a:t>
            </a:r>
          </a:p>
        </p:txBody>
      </p:sp>
      <p:sp>
        <p:nvSpPr>
          <p:cNvPr id="140292" name="object 7"/>
          <p:cNvSpPr>
            <a:spLocks noChangeArrowheads="1"/>
          </p:cNvSpPr>
          <p:nvPr/>
        </p:nvSpPr>
        <p:spPr bwMode="auto">
          <a:xfrm>
            <a:off x="8724901" y="6321427"/>
            <a:ext cx="374651" cy="276999"/>
          </a:xfrm>
          <a:prstGeom prst="rect">
            <a:avLst/>
          </a:prstGeom>
          <a:blipFill dpi="0" rotWithShape="1">
            <a:blip r:embed="rId2" cstate="print"/>
            <a:srcRect/>
            <a:stretch>
              <a:fillRect/>
            </a:stretch>
          </a:blipFill>
          <a:ln w="9525">
            <a:noFill/>
            <a:miter lim="800000"/>
            <a:headEnd/>
            <a:tailEnd/>
          </a:ln>
        </p:spPr>
        <p:txBody>
          <a:bodyPr lIns="0" tIns="0" rIns="0" bIns="0">
            <a:spAutoFit/>
          </a:bodyPr>
          <a:lstStyle/>
          <a:p>
            <a:endParaRPr lang="ru-RU" dirty="0"/>
          </a:p>
        </p:txBody>
      </p:sp>
      <p:sp>
        <p:nvSpPr>
          <p:cNvPr id="140299" name="object 18"/>
          <p:cNvSpPr txBox="1">
            <a:spLocks noChangeArrowheads="1"/>
          </p:cNvSpPr>
          <p:nvPr/>
        </p:nvSpPr>
        <p:spPr bwMode="auto">
          <a:xfrm>
            <a:off x="2448564" y="1196752"/>
            <a:ext cx="4714908" cy="677108"/>
          </a:xfrm>
          <a:prstGeom prst="rect">
            <a:avLst/>
          </a:prstGeom>
          <a:noFill/>
          <a:ln w="9525">
            <a:noFill/>
            <a:miter lim="800000"/>
            <a:headEnd/>
            <a:tailEnd/>
          </a:ln>
        </p:spPr>
        <p:txBody>
          <a:bodyPr wrap="square" lIns="0" tIns="0" rIns="0" bIns="0">
            <a:spAutoFit/>
          </a:bodyPr>
          <a:lstStyle/>
          <a:p>
            <a:pPr marL="12700" algn="ctr"/>
            <a:r>
              <a:rPr lang="ru-RU" sz="2200" b="1" dirty="0" smtClean="0">
                <a:latin typeface="Candara" pitchFamily="34" charset="0"/>
              </a:rPr>
              <a:t>Всего расходы районного бюджета 469 275,1</a:t>
            </a:r>
            <a:r>
              <a:rPr lang="en-US" sz="2200" b="1" dirty="0" smtClean="0">
                <a:latin typeface="Candara" pitchFamily="34" charset="0"/>
              </a:rPr>
              <a:t> </a:t>
            </a:r>
            <a:r>
              <a:rPr lang="ru-RU" sz="2200" b="1" dirty="0" smtClean="0">
                <a:latin typeface="Candara" pitchFamily="34" charset="0"/>
              </a:rPr>
              <a:t>тыс</a:t>
            </a:r>
            <a:r>
              <a:rPr lang="ru-RU" sz="2200" b="1" dirty="0">
                <a:latin typeface="Candara" pitchFamily="34" charset="0"/>
              </a:rPr>
              <a:t>. руб.</a:t>
            </a:r>
            <a:endParaRPr lang="ru-RU" sz="2200" dirty="0">
              <a:latin typeface="Candara" pitchFamily="34" charset="0"/>
            </a:endParaRPr>
          </a:p>
        </p:txBody>
      </p:sp>
      <p:sp>
        <p:nvSpPr>
          <p:cNvPr id="140304" name="object 23"/>
          <p:cNvSpPr txBox="1">
            <a:spLocks noChangeArrowheads="1"/>
          </p:cNvSpPr>
          <p:nvPr/>
        </p:nvSpPr>
        <p:spPr bwMode="auto">
          <a:xfrm>
            <a:off x="179512" y="3006274"/>
            <a:ext cx="2625729" cy="2180469"/>
          </a:xfrm>
          <a:prstGeom prst="rect">
            <a:avLst/>
          </a:prstGeom>
          <a:noFill/>
          <a:ln w="9525">
            <a:noFill/>
            <a:miter lim="800000"/>
            <a:headEnd/>
            <a:tailEnd/>
          </a:ln>
        </p:spPr>
        <p:txBody>
          <a:bodyPr wrap="square" lIns="0" tIns="0" rIns="0" bIns="0">
            <a:spAutoFit/>
          </a:bodyPr>
          <a:lstStyle/>
          <a:p>
            <a:pPr marL="12700">
              <a:lnSpc>
                <a:spcPct val="92000"/>
              </a:lnSpc>
            </a:pPr>
            <a:r>
              <a:rPr lang="ru-RU" sz="2200" b="1" dirty="0">
                <a:latin typeface="Candara" pitchFamily="34" charset="0"/>
              </a:rPr>
              <a:t>Программные</a:t>
            </a:r>
            <a:r>
              <a:rPr lang="en-US" sz="2200" b="1" dirty="0">
                <a:latin typeface="Candara" pitchFamily="34" charset="0"/>
              </a:rPr>
              <a:t> </a:t>
            </a:r>
            <a:r>
              <a:rPr lang="ru-RU" sz="2200" b="1" dirty="0">
                <a:latin typeface="Candara" pitchFamily="34" charset="0"/>
              </a:rPr>
              <a:t>расходы</a:t>
            </a:r>
            <a:r>
              <a:rPr lang="en-US" sz="2200" b="1" dirty="0">
                <a:latin typeface="Candara" pitchFamily="34" charset="0"/>
              </a:rPr>
              <a:t> </a:t>
            </a:r>
            <a:r>
              <a:rPr lang="ru-RU" sz="2200" b="1" dirty="0">
                <a:latin typeface="Candara" pitchFamily="34" charset="0"/>
              </a:rPr>
              <a:t>по</a:t>
            </a:r>
            <a:r>
              <a:rPr lang="en-US" sz="2200" b="1" dirty="0">
                <a:latin typeface="Candara" pitchFamily="34" charset="0"/>
              </a:rPr>
              <a:t> </a:t>
            </a:r>
            <a:r>
              <a:rPr lang="ru-RU" sz="2200" b="1" dirty="0" smtClean="0">
                <a:latin typeface="Candara" pitchFamily="34" charset="0"/>
              </a:rPr>
              <a:t>20</a:t>
            </a:r>
            <a:r>
              <a:rPr lang="en-US" sz="2200" b="1" dirty="0" smtClean="0">
                <a:latin typeface="Candara" pitchFamily="34" charset="0"/>
              </a:rPr>
              <a:t> </a:t>
            </a:r>
            <a:r>
              <a:rPr lang="ru-RU" sz="2200" b="1" dirty="0">
                <a:latin typeface="Candara" pitchFamily="34" charset="0"/>
              </a:rPr>
              <a:t>муниципальным программам ( </a:t>
            </a:r>
            <a:r>
              <a:rPr lang="ru-RU" sz="2200" b="1" dirty="0" smtClean="0">
                <a:latin typeface="Candara" pitchFamily="34" charset="0"/>
              </a:rPr>
              <a:t>две </a:t>
            </a:r>
            <a:r>
              <a:rPr lang="ru-RU" sz="2200" b="1" dirty="0">
                <a:latin typeface="Candara" pitchFamily="34" charset="0"/>
              </a:rPr>
              <a:t>программы не имеют финансирования):</a:t>
            </a:r>
            <a:endParaRPr lang="ru-RU" sz="2200" dirty="0">
              <a:latin typeface="Candara" pitchFamily="34" charset="0"/>
            </a:endParaRPr>
          </a:p>
        </p:txBody>
      </p:sp>
      <p:sp>
        <p:nvSpPr>
          <p:cNvPr id="140309" name="object 28"/>
          <p:cNvSpPr txBox="1">
            <a:spLocks noChangeArrowheads="1"/>
          </p:cNvSpPr>
          <p:nvPr/>
        </p:nvSpPr>
        <p:spPr bwMode="auto">
          <a:xfrm>
            <a:off x="777372" y="5560204"/>
            <a:ext cx="2386713" cy="677108"/>
          </a:xfrm>
          <a:prstGeom prst="rect">
            <a:avLst/>
          </a:prstGeom>
          <a:noFill/>
          <a:ln w="9525">
            <a:noFill/>
            <a:miter lim="800000"/>
            <a:headEnd/>
            <a:tailEnd/>
          </a:ln>
        </p:spPr>
        <p:txBody>
          <a:bodyPr wrap="square" lIns="0" tIns="0" rIns="0" bIns="0">
            <a:spAutoFit/>
          </a:bodyPr>
          <a:lstStyle/>
          <a:p>
            <a:pPr marL="12700" algn="ctr"/>
            <a:r>
              <a:rPr lang="ru-RU" sz="2200" b="1" dirty="0" smtClean="0">
                <a:latin typeface="Candara" pitchFamily="34" charset="0"/>
              </a:rPr>
              <a:t>428 083,8</a:t>
            </a:r>
            <a:r>
              <a:rPr lang="en-US" sz="2200" b="1" dirty="0" smtClean="0">
                <a:latin typeface="Candara" pitchFamily="34" charset="0"/>
              </a:rPr>
              <a:t> </a:t>
            </a:r>
            <a:r>
              <a:rPr lang="ru-RU" sz="2200" b="1" dirty="0" smtClean="0">
                <a:latin typeface="Candara" pitchFamily="34" charset="0"/>
              </a:rPr>
              <a:t>тыс</a:t>
            </a:r>
            <a:r>
              <a:rPr lang="ru-RU" sz="2200" b="1" dirty="0">
                <a:latin typeface="Candara" pitchFamily="34" charset="0"/>
              </a:rPr>
              <a:t>. руб. </a:t>
            </a:r>
            <a:r>
              <a:rPr lang="ru-RU" sz="2200" b="1" dirty="0" smtClean="0">
                <a:latin typeface="Candara" pitchFamily="34" charset="0"/>
              </a:rPr>
              <a:t>91,2 %</a:t>
            </a:r>
            <a:endParaRPr lang="ru-RU" sz="2200" b="1" dirty="0">
              <a:latin typeface="Candara" pitchFamily="34" charset="0"/>
            </a:endParaRPr>
          </a:p>
        </p:txBody>
      </p:sp>
      <p:sp>
        <p:nvSpPr>
          <p:cNvPr id="140314" name="object 34"/>
          <p:cNvSpPr txBox="1">
            <a:spLocks noChangeArrowheads="1"/>
          </p:cNvSpPr>
          <p:nvPr/>
        </p:nvSpPr>
        <p:spPr bwMode="auto">
          <a:xfrm>
            <a:off x="6845301" y="3773342"/>
            <a:ext cx="2066925" cy="646331"/>
          </a:xfrm>
          <a:prstGeom prst="rect">
            <a:avLst/>
          </a:prstGeom>
          <a:noFill/>
          <a:ln w="9525">
            <a:noFill/>
            <a:miter lim="800000"/>
            <a:headEnd/>
            <a:tailEnd/>
          </a:ln>
        </p:spPr>
        <p:txBody>
          <a:bodyPr wrap="square" lIns="0" tIns="0" rIns="0" bIns="0">
            <a:spAutoFit/>
          </a:bodyPr>
          <a:lstStyle/>
          <a:p>
            <a:pPr algn="ctr"/>
            <a:r>
              <a:rPr lang="ru-RU" sz="2200" b="1" dirty="0">
                <a:latin typeface="Candara" pitchFamily="34" charset="0"/>
              </a:rPr>
              <a:t>Непрограммные</a:t>
            </a:r>
            <a:endParaRPr lang="ru-RU" sz="2200" dirty="0">
              <a:latin typeface="Candara" pitchFamily="34" charset="0"/>
            </a:endParaRPr>
          </a:p>
          <a:p>
            <a:pPr algn="ctr">
              <a:lnSpc>
                <a:spcPts val="2425"/>
              </a:lnSpc>
            </a:pPr>
            <a:r>
              <a:rPr lang="ru-RU" sz="2200" b="1" dirty="0">
                <a:latin typeface="Candara" pitchFamily="34" charset="0"/>
              </a:rPr>
              <a:t>расходы:</a:t>
            </a:r>
            <a:endParaRPr lang="ru-RU" sz="2200" dirty="0">
              <a:latin typeface="Candara" pitchFamily="34" charset="0"/>
            </a:endParaRPr>
          </a:p>
        </p:txBody>
      </p:sp>
      <p:sp>
        <p:nvSpPr>
          <p:cNvPr id="140319" name="object 39"/>
          <p:cNvSpPr txBox="1">
            <a:spLocks noChangeArrowheads="1"/>
          </p:cNvSpPr>
          <p:nvPr/>
        </p:nvSpPr>
        <p:spPr bwMode="auto">
          <a:xfrm>
            <a:off x="6347669" y="5517232"/>
            <a:ext cx="2382967" cy="677108"/>
          </a:xfrm>
          <a:prstGeom prst="rect">
            <a:avLst/>
          </a:prstGeom>
          <a:noFill/>
          <a:ln w="9525">
            <a:noFill/>
            <a:miter lim="800000"/>
            <a:headEnd/>
            <a:tailEnd/>
          </a:ln>
        </p:spPr>
        <p:txBody>
          <a:bodyPr wrap="square" lIns="0" tIns="0" rIns="0" bIns="0">
            <a:spAutoFit/>
          </a:bodyPr>
          <a:lstStyle/>
          <a:p>
            <a:pPr marL="12700" algn="ctr"/>
            <a:r>
              <a:rPr lang="ru-RU" sz="2200" b="1" dirty="0" smtClean="0">
                <a:latin typeface="Candara" pitchFamily="34" charset="0"/>
              </a:rPr>
              <a:t>41 191,3</a:t>
            </a:r>
            <a:r>
              <a:rPr lang="en-US" sz="2200" b="1" dirty="0" smtClean="0">
                <a:latin typeface="Candara" pitchFamily="34" charset="0"/>
              </a:rPr>
              <a:t> </a:t>
            </a:r>
            <a:r>
              <a:rPr lang="ru-RU" sz="2200" b="1" dirty="0" smtClean="0">
                <a:latin typeface="Candara" pitchFamily="34" charset="0"/>
              </a:rPr>
              <a:t>тыс</a:t>
            </a:r>
            <a:r>
              <a:rPr lang="ru-RU" sz="2200" b="1" dirty="0">
                <a:latin typeface="Candara" pitchFamily="34" charset="0"/>
              </a:rPr>
              <a:t>. руб. </a:t>
            </a:r>
            <a:endParaRPr lang="en-US" sz="2200" b="1" dirty="0" smtClean="0">
              <a:latin typeface="Candara" pitchFamily="34" charset="0"/>
            </a:endParaRPr>
          </a:p>
          <a:p>
            <a:pPr marL="12700" algn="ctr"/>
            <a:r>
              <a:rPr lang="ru-RU" sz="2200" b="1" dirty="0" smtClean="0">
                <a:latin typeface="Candara" pitchFamily="34" charset="0"/>
              </a:rPr>
              <a:t>8,8 %</a:t>
            </a:r>
            <a:endParaRPr lang="ru-RU" sz="2200" b="1" dirty="0">
              <a:latin typeface="Candara" pitchFamily="34" charset="0"/>
            </a:endParaRPr>
          </a:p>
        </p:txBody>
      </p:sp>
      <p:sp>
        <p:nvSpPr>
          <p:cNvPr id="33" name="Стрелка вниз 32"/>
          <p:cNvSpPr/>
          <p:nvPr/>
        </p:nvSpPr>
        <p:spPr>
          <a:xfrm rot="2700000">
            <a:off x="2374602" y="1997890"/>
            <a:ext cx="484632"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4" name="Стрелка вниз 33"/>
          <p:cNvSpPr/>
          <p:nvPr/>
        </p:nvSpPr>
        <p:spPr>
          <a:xfrm rot="-2700000">
            <a:off x="6322036" y="2014433"/>
            <a:ext cx="484632"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2" name="Picture 2" descr="Z:\Мои документы\Бюджет 2022\Проект районного бюджета\Бюджет для граждан\i (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6331" y="2833716"/>
            <a:ext cx="3578021" cy="2683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67905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object 3"/>
          <p:cNvSpPr>
            <a:spLocks noGrp="1"/>
          </p:cNvSpPr>
          <p:nvPr>
            <p:ph type="title"/>
          </p:nvPr>
        </p:nvSpPr>
        <p:spPr>
          <a:xfrm>
            <a:off x="-14519" y="0"/>
            <a:ext cx="9080503" cy="715195"/>
          </a:xfrm>
        </p:spPr>
        <p:txBody>
          <a:bodyPr wrap="square" lIns="0" tIns="47878" rIns="0" bIns="0">
            <a:spAutoFit/>
          </a:bodyPr>
          <a:lstStyle/>
          <a:p>
            <a:pPr marL="796925" indent="-566738">
              <a:lnSpc>
                <a:spcPts val="2588"/>
              </a:lnSpc>
            </a:pPr>
            <a:r>
              <a:rPr lang="ru-RU" sz="2400" b="1" dirty="0" smtClean="0">
                <a:solidFill>
                  <a:schemeClr val="bg1"/>
                </a:solidFill>
                <a:latin typeface="Arial" pitchFamily="34" charset="0"/>
                <a:cs typeface="Arial" pitchFamily="34" charset="0"/>
              </a:rPr>
              <a:t>Сколько средств районного бюджета в 2023 году распределено в рамках муниципальных программ </a:t>
            </a:r>
          </a:p>
        </p:txBody>
      </p:sp>
      <p:sp>
        <p:nvSpPr>
          <p:cNvPr id="140292" name="object 7"/>
          <p:cNvSpPr>
            <a:spLocks noChangeArrowheads="1"/>
          </p:cNvSpPr>
          <p:nvPr/>
        </p:nvSpPr>
        <p:spPr bwMode="auto">
          <a:xfrm>
            <a:off x="8724901" y="6321427"/>
            <a:ext cx="374651" cy="276999"/>
          </a:xfrm>
          <a:prstGeom prst="rect">
            <a:avLst/>
          </a:prstGeom>
          <a:blipFill dpi="0" rotWithShape="1">
            <a:blip r:embed="rId2" cstate="print"/>
            <a:srcRect/>
            <a:stretch>
              <a:fillRect/>
            </a:stretch>
          </a:blipFill>
          <a:ln w="9525">
            <a:noFill/>
            <a:miter lim="800000"/>
            <a:headEnd/>
            <a:tailEnd/>
          </a:ln>
        </p:spPr>
        <p:txBody>
          <a:bodyPr lIns="0" tIns="0" rIns="0" bIns="0">
            <a:spAutoFit/>
          </a:bodyPr>
          <a:lstStyle/>
          <a:p>
            <a:endParaRPr lang="ru-RU" dirty="0"/>
          </a:p>
        </p:txBody>
      </p:sp>
      <p:sp>
        <p:nvSpPr>
          <p:cNvPr id="140299" name="object 18"/>
          <p:cNvSpPr txBox="1">
            <a:spLocks noChangeArrowheads="1"/>
          </p:cNvSpPr>
          <p:nvPr/>
        </p:nvSpPr>
        <p:spPr bwMode="auto">
          <a:xfrm>
            <a:off x="2448564" y="1196752"/>
            <a:ext cx="4714908" cy="677108"/>
          </a:xfrm>
          <a:prstGeom prst="rect">
            <a:avLst/>
          </a:prstGeom>
          <a:noFill/>
          <a:ln w="9525">
            <a:noFill/>
            <a:miter lim="800000"/>
            <a:headEnd/>
            <a:tailEnd/>
          </a:ln>
        </p:spPr>
        <p:txBody>
          <a:bodyPr wrap="square" lIns="0" tIns="0" rIns="0" bIns="0">
            <a:spAutoFit/>
          </a:bodyPr>
          <a:lstStyle/>
          <a:p>
            <a:pPr marL="12700" algn="ctr"/>
            <a:r>
              <a:rPr lang="ru-RU" sz="2200" b="1" dirty="0" smtClean="0">
                <a:latin typeface="Candara" pitchFamily="34" charset="0"/>
              </a:rPr>
              <a:t>Всего расходы районного бюджета 428 245,7 тыс</a:t>
            </a:r>
            <a:r>
              <a:rPr lang="ru-RU" sz="2200" b="1" dirty="0">
                <a:latin typeface="Candara" pitchFamily="34" charset="0"/>
              </a:rPr>
              <a:t>. руб.</a:t>
            </a:r>
            <a:endParaRPr lang="ru-RU" sz="2200" dirty="0">
              <a:latin typeface="Candara" pitchFamily="34" charset="0"/>
            </a:endParaRPr>
          </a:p>
        </p:txBody>
      </p:sp>
      <p:sp>
        <p:nvSpPr>
          <p:cNvPr id="140304" name="object 23"/>
          <p:cNvSpPr txBox="1">
            <a:spLocks noChangeArrowheads="1"/>
          </p:cNvSpPr>
          <p:nvPr/>
        </p:nvSpPr>
        <p:spPr bwMode="auto">
          <a:xfrm>
            <a:off x="179512" y="3006274"/>
            <a:ext cx="2625729" cy="2180469"/>
          </a:xfrm>
          <a:prstGeom prst="rect">
            <a:avLst/>
          </a:prstGeom>
          <a:noFill/>
          <a:ln w="9525">
            <a:noFill/>
            <a:miter lim="800000"/>
            <a:headEnd/>
            <a:tailEnd/>
          </a:ln>
        </p:spPr>
        <p:txBody>
          <a:bodyPr wrap="square" lIns="0" tIns="0" rIns="0" bIns="0">
            <a:spAutoFit/>
          </a:bodyPr>
          <a:lstStyle/>
          <a:p>
            <a:pPr marL="12700">
              <a:lnSpc>
                <a:spcPct val="92000"/>
              </a:lnSpc>
            </a:pPr>
            <a:r>
              <a:rPr lang="ru-RU" sz="2200" b="1" dirty="0">
                <a:latin typeface="Candara" pitchFamily="34" charset="0"/>
              </a:rPr>
              <a:t>Программные</a:t>
            </a:r>
            <a:r>
              <a:rPr lang="en-US" sz="2200" b="1" dirty="0">
                <a:latin typeface="Candara" pitchFamily="34" charset="0"/>
              </a:rPr>
              <a:t> </a:t>
            </a:r>
            <a:r>
              <a:rPr lang="ru-RU" sz="2200" b="1" dirty="0">
                <a:latin typeface="Candara" pitchFamily="34" charset="0"/>
              </a:rPr>
              <a:t>расходы</a:t>
            </a:r>
            <a:r>
              <a:rPr lang="en-US" sz="2200" b="1" dirty="0">
                <a:latin typeface="Candara" pitchFamily="34" charset="0"/>
              </a:rPr>
              <a:t> </a:t>
            </a:r>
            <a:r>
              <a:rPr lang="ru-RU" sz="2200" b="1" dirty="0">
                <a:latin typeface="Candara" pitchFamily="34" charset="0"/>
              </a:rPr>
              <a:t>по</a:t>
            </a:r>
            <a:r>
              <a:rPr lang="en-US" sz="2200" b="1" dirty="0">
                <a:latin typeface="Candara" pitchFamily="34" charset="0"/>
              </a:rPr>
              <a:t> </a:t>
            </a:r>
            <a:r>
              <a:rPr lang="ru-RU" sz="2200" b="1" dirty="0" smtClean="0">
                <a:latin typeface="Candara" pitchFamily="34" charset="0"/>
              </a:rPr>
              <a:t>20</a:t>
            </a:r>
            <a:r>
              <a:rPr lang="en-US" sz="2200" b="1" dirty="0" smtClean="0">
                <a:latin typeface="Candara" pitchFamily="34" charset="0"/>
              </a:rPr>
              <a:t> </a:t>
            </a:r>
            <a:r>
              <a:rPr lang="ru-RU" sz="2200" b="1" dirty="0">
                <a:latin typeface="Candara" pitchFamily="34" charset="0"/>
              </a:rPr>
              <a:t>муниципальным </a:t>
            </a:r>
            <a:r>
              <a:rPr lang="ru-RU" sz="2200" b="1" dirty="0" smtClean="0">
                <a:latin typeface="Candara" pitchFamily="34" charset="0"/>
              </a:rPr>
              <a:t>программам</a:t>
            </a:r>
          </a:p>
          <a:p>
            <a:pPr marL="12700">
              <a:lnSpc>
                <a:spcPct val="92000"/>
              </a:lnSpc>
            </a:pPr>
            <a:r>
              <a:rPr lang="ru-RU" sz="2200" b="1" dirty="0" smtClean="0">
                <a:latin typeface="Candara" pitchFamily="34" charset="0"/>
              </a:rPr>
              <a:t>(две </a:t>
            </a:r>
            <a:r>
              <a:rPr lang="ru-RU" sz="2200" b="1" dirty="0">
                <a:latin typeface="Candara" pitchFamily="34" charset="0"/>
              </a:rPr>
              <a:t>программы не имеют финансирования):</a:t>
            </a:r>
            <a:endParaRPr lang="ru-RU" sz="2200" dirty="0">
              <a:latin typeface="Candara" pitchFamily="34" charset="0"/>
            </a:endParaRPr>
          </a:p>
        </p:txBody>
      </p:sp>
      <p:sp>
        <p:nvSpPr>
          <p:cNvPr id="140309" name="object 28"/>
          <p:cNvSpPr txBox="1">
            <a:spLocks noChangeArrowheads="1"/>
          </p:cNvSpPr>
          <p:nvPr/>
        </p:nvSpPr>
        <p:spPr bwMode="auto">
          <a:xfrm>
            <a:off x="678589" y="5327405"/>
            <a:ext cx="2592288" cy="677108"/>
          </a:xfrm>
          <a:prstGeom prst="rect">
            <a:avLst/>
          </a:prstGeom>
          <a:noFill/>
          <a:ln w="9525">
            <a:noFill/>
            <a:miter lim="800000"/>
            <a:headEnd/>
            <a:tailEnd/>
          </a:ln>
        </p:spPr>
        <p:txBody>
          <a:bodyPr wrap="square" lIns="0" tIns="0" rIns="0" bIns="0">
            <a:spAutoFit/>
          </a:bodyPr>
          <a:lstStyle/>
          <a:p>
            <a:pPr marL="12700" algn="ctr"/>
            <a:r>
              <a:rPr lang="ru-RU" sz="2200" b="1" dirty="0" smtClean="0">
                <a:latin typeface="Candara" pitchFamily="34" charset="0"/>
              </a:rPr>
              <a:t>394 406,8</a:t>
            </a:r>
            <a:r>
              <a:rPr lang="en-US" sz="2200" b="1" dirty="0" smtClean="0">
                <a:latin typeface="Candara" pitchFamily="34" charset="0"/>
              </a:rPr>
              <a:t> </a:t>
            </a:r>
            <a:r>
              <a:rPr lang="ru-RU" sz="2200" b="1" dirty="0" smtClean="0">
                <a:latin typeface="Candara" pitchFamily="34" charset="0"/>
              </a:rPr>
              <a:t> тыс</a:t>
            </a:r>
            <a:r>
              <a:rPr lang="ru-RU" sz="2200" b="1" dirty="0">
                <a:latin typeface="Candara" pitchFamily="34" charset="0"/>
              </a:rPr>
              <a:t>. руб. </a:t>
            </a:r>
            <a:r>
              <a:rPr lang="ru-RU" sz="2200" b="1" dirty="0" smtClean="0">
                <a:latin typeface="Candara" pitchFamily="34" charset="0"/>
              </a:rPr>
              <a:t>92,1  %</a:t>
            </a:r>
            <a:endParaRPr lang="ru-RU" sz="2200" b="1" dirty="0">
              <a:latin typeface="Candara" pitchFamily="34" charset="0"/>
            </a:endParaRPr>
          </a:p>
        </p:txBody>
      </p:sp>
      <p:sp>
        <p:nvSpPr>
          <p:cNvPr id="140314" name="object 34"/>
          <p:cNvSpPr txBox="1">
            <a:spLocks noChangeArrowheads="1"/>
          </p:cNvSpPr>
          <p:nvPr/>
        </p:nvSpPr>
        <p:spPr bwMode="auto">
          <a:xfrm>
            <a:off x="6845301" y="3006274"/>
            <a:ext cx="2066925" cy="646331"/>
          </a:xfrm>
          <a:prstGeom prst="rect">
            <a:avLst/>
          </a:prstGeom>
          <a:noFill/>
          <a:ln w="9525">
            <a:noFill/>
            <a:miter lim="800000"/>
            <a:headEnd/>
            <a:tailEnd/>
          </a:ln>
        </p:spPr>
        <p:txBody>
          <a:bodyPr wrap="square" lIns="0" tIns="0" rIns="0" bIns="0">
            <a:spAutoFit/>
          </a:bodyPr>
          <a:lstStyle/>
          <a:p>
            <a:pPr algn="ctr"/>
            <a:r>
              <a:rPr lang="ru-RU" sz="2200" b="1" dirty="0">
                <a:latin typeface="Candara" pitchFamily="34" charset="0"/>
              </a:rPr>
              <a:t>Непрограммные</a:t>
            </a:r>
            <a:endParaRPr lang="ru-RU" sz="2200" dirty="0">
              <a:latin typeface="Candara" pitchFamily="34" charset="0"/>
            </a:endParaRPr>
          </a:p>
          <a:p>
            <a:pPr algn="ctr">
              <a:lnSpc>
                <a:spcPts val="2425"/>
              </a:lnSpc>
            </a:pPr>
            <a:r>
              <a:rPr lang="ru-RU" sz="2200" b="1" dirty="0">
                <a:latin typeface="Candara" pitchFamily="34" charset="0"/>
              </a:rPr>
              <a:t>расходы:</a:t>
            </a:r>
            <a:endParaRPr lang="ru-RU" sz="2200" dirty="0">
              <a:latin typeface="Candara" pitchFamily="34" charset="0"/>
            </a:endParaRPr>
          </a:p>
        </p:txBody>
      </p:sp>
      <p:sp>
        <p:nvSpPr>
          <p:cNvPr id="140319" name="object 39"/>
          <p:cNvSpPr txBox="1">
            <a:spLocks noChangeArrowheads="1"/>
          </p:cNvSpPr>
          <p:nvPr/>
        </p:nvSpPr>
        <p:spPr bwMode="auto">
          <a:xfrm>
            <a:off x="6564352" y="3573016"/>
            <a:ext cx="2472143" cy="677108"/>
          </a:xfrm>
          <a:prstGeom prst="rect">
            <a:avLst/>
          </a:prstGeom>
          <a:noFill/>
          <a:ln w="9525">
            <a:noFill/>
            <a:miter lim="800000"/>
            <a:headEnd/>
            <a:tailEnd/>
          </a:ln>
        </p:spPr>
        <p:txBody>
          <a:bodyPr wrap="square" lIns="0" tIns="0" rIns="0" bIns="0">
            <a:spAutoFit/>
          </a:bodyPr>
          <a:lstStyle/>
          <a:p>
            <a:pPr marL="12700" algn="ctr"/>
            <a:r>
              <a:rPr lang="ru-RU" sz="2200" b="1" dirty="0" smtClean="0">
                <a:latin typeface="Candara" pitchFamily="34" charset="0"/>
              </a:rPr>
              <a:t>27 838,9</a:t>
            </a:r>
            <a:r>
              <a:rPr lang="en-US" sz="2200" b="1" dirty="0" smtClean="0">
                <a:latin typeface="Candara" pitchFamily="34" charset="0"/>
              </a:rPr>
              <a:t> </a:t>
            </a:r>
            <a:r>
              <a:rPr lang="ru-RU" sz="2200" b="1" dirty="0" smtClean="0">
                <a:latin typeface="Candara" pitchFamily="34" charset="0"/>
              </a:rPr>
              <a:t>тыс</a:t>
            </a:r>
            <a:r>
              <a:rPr lang="ru-RU" sz="2200" b="1" dirty="0">
                <a:latin typeface="Candara" pitchFamily="34" charset="0"/>
              </a:rPr>
              <a:t>. руб</a:t>
            </a:r>
            <a:r>
              <a:rPr lang="ru-RU" sz="2200" b="1" dirty="0" smtClean="0">
                <a:latin typeface="Candara" pitchFamily="34" charset="0"/>
              </a:rPr>
              <a:t>. </a:t>
            </a:r>
          </a:p>
          <a:p>
            <a:pPr marL="12700" algn="ctr"/>
            <a:r>
              <a:rPr lang="ru-RU" sz="2200" b="1" dirty="0" smtClean="0">
                <a:latin typeface="Candara" pitchFamily="34" charset="0"/>
              </a:rPr>
              <a:t>6,5 %</a:t>
            </a:r>
            <a:endParaRPr lang="ru-RU" sz="2200" b="1" dirty="0">
              <a:latin typeface="Candara" pitchFamily="34" charset="0"/>
            </a:endParaRPr>
          </a:p>
        </p:txBody>
      </p:sp>
      <p:sp>
        <p:nvSpPr>
          <p:cNvPr id="33" name="Стрелка вниз 32"/>
          <p:cNvSpPr/>
          <p:nvPr/>
        </p:nvSpPr>
        <p:spPr>
          <a:xfrm rot="2700000">
            <a:off x="2374602" y="1997890"/>
            <a:ext cx="484632"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4" name="Стрелка вниз 33"/>
          <p:cNvSpPr/>
          <p:nvPr/>
        </p:nvSpPr>
        <p:spPr>
          <a:xfrm rot="-2700000">
            <a:off x="6322036" y="2014433"/>
            <a:ext cx="484632"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Прямоугольник 1"/>
          <p:cNvSpPr/>
          <p:nvPr/>
        </p:nvSpPr>
        <p:spPr>
          <a:xfrm rot="10800000" flipV="1">
            <a:off x="6029147" y="5345750"/>
            <a:ext cx="3114851" cy="1015663"/>
          </a:xfrm>
          <a:prstGeom prst="rect">
            <a:avLst/>
          </a:prstGeom>
        </p:spPr>
        <p:txBody>
          <a:bodyPr wrap="square">
            <a:spAutoFit/>
          </a:bodyPr>
          <a:lstStyle/>
          <a:p>
            <a:r>
              <a:rPr lang="ru-RU" sz="2000" b="1" dirty="0">
                <a:latin typeface="Candara" pitchFamily="34" charset="0"/>
              </a:rPr>
              <a:t>Условно утверждаемые </a:t>
            </a:r>
            <a:r>
              <a:rPr lang="ru-RU" sz="2000" b="1" dirty="0" smtClean="0">
                <a:latin typeface="Candara" pitchFamily="34" charset="0"/>
              </a:rPr>
              <a:t>расходы 6 000,0 тыс. руб.      </a:t>
            </a:r>
          </a:p>
          <a:p>
            <a:r>
              <a:rPr lang="ru-RU" sz="2000" b="1" dirty="0" smtClean="0">
                <a:latin typeface="Candara" pitchFamily="34" charset="0"/>
              </a:rPr>
              <a:t>                   1,4 %</a:t>
            </a:r>
            <a:endParaRPr lang="ru-RU" sz="2000" b="1" dirty="0">
              <a:latin typeface="Candara" pitchFamily="34" charset="0"/>
            </a:endParaRPr>
          </a:p>
        </p:txBody>
      </p:sp>
      <p:pic>
        <p:nvPicPr>
          <p:cNvPr id="13" name="Picture 2" descr="Z:\Мои документы\Бюджет 2022\Проект районного бюджета\Бюджет для граждан\i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5576" y="2564904"/>
            <a:ext cx="3286352" cy="2464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76062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object 3"/>
          <p:cNvSpPr>
            <a:spLocks noGrp="1"/>
          </p:cNvSpPr>
          <p:nvPr>
            <p:ph type="title"/>
          </p:nvPr>
        </p:nvSpPr>
        <p:spPr>
          <a:xfrm>
            <a:off x="21367" y="0"/>
            <a:ext cx="9080502" cy="715195"/>
          </a:xfrm>
        </p:spPr>
        <p:txBody>
          <a:bodyPr wrap="square" lIns="0" tIns="47878" rIns="0" bIns="0">
            <a:spAutoFit/>
          </a:bodyPr>
          <a:lstStyle/>
          <a:p>
            <a:pPr marL="796925" indent="-566738">
              <a:lnSpc>
                <a:spcPts val="2588"/>
              </a:lnSpc>
            </a:pPr>
            <a:r>
              <a:rPr lang="ru-RU" sz="2400" b="1" dirty="0" smtClean="0">
                <a:solidFill>
                  <a:schemeClr val="bg1"/>
                </a:solidFill>
                <a:latin typeface="Arial" pitchFamily="34" charset="0"/>
                <a:cs typeface="Arial" pitchFamily="34" charset="0"/>
              </a:rPr>
              <a:t>Сколько средств районного бюджета в 2024 году распределено в рамках муниципальных программ </a:t>
            </a:r>
          </a:p>
        </p:txBody>
      </p:sp>
      <p:sp>
        <p:nvSpPr>
          <p:cNvPr id="140292" name="object 7"/>
          <p:cNvSpPr>
            <a:spLocks noChangeArrowheads="1"/>
          </p:cNvSpPr>
          <p:nvPr/>
        </p:nvSpPr>
        <p:spPr bwMode="auto">
          <a:xfrm>
            <a:off x="8724901" y="6309320"/>
            <a:ext cx="374651" cy="276999"/>
          </a:xfrm>
          <a:prstGeom prst="rect">
            <a:avLst/>
          </a:prstGeom>
          <a:blipFill dpi="0" rotWithShape="1">
            <a:blip r:embed="rId2" cstate="print"/>
            <a:srcRect/>
            <a:stretch>
              <a:fillRect/>
            </a:stretch>
          </a:blipFill>
          <a:ln w="9525">
            <a:noFill/>
            <a:miter lim="800000"/>
            <a:headEnd/>
            <a:tailEnd/>
          </a:ln>
        </p:spPr>
        <p:txBody>
          <a:bodyPr lIns="0" tIns="0" rIns="0" bIns="0">
            <a:spAutoFit/>
          </a:bodyPr>
          <a:lstStyle/>
          <a:p>
            <a:endParaRPr lang="ru-RU" dirty="0"/>
          </a:p>
        </p:txBody>
      </p:sp>
      <p:sp>
        <p:nvSpPr>
          <p:cNvPr id="140299" name="object 18"/>
          <p:cNvSpPr txBox="1">
            <a:spLocks noChangeArrowheads="1"/>
          </p:cNvSpPr>
          <p:nvPr/>
        </p:nvSpPr>
        <p:spPr bwMode="auto">
          <a:xfrm>
            <a:off x="2448564" y="1196752"/>
            <a:ext cx="4714908" cy="677108"/>
          </a:xfrm>
          <a:prstGeom prst="rect">
            <a:avLst/>
          </a:prstGeom>
          <a:noFill/>
          <a:ln w="9525">
            <a:noFill/>
            <a:miter lim="800000"/>
            <a:headEnd/>
            <a:tailEnd/>
          </a:ln>
        </p:spPr>
        <p:txBody>
          <a:bodyPr wrap="square" lIns="0" tIns="0" rIns="0" bIns="0">
            <a:spAutoFit/>
          </a:bodyPr>
          <a:lstStyle/>
          <a:p>
            <a:pPr marL="12700" algn="ctr"/>
            <a:r>
              <a:rPr lang="ru-RU" sz="2200" b="1" dirty="0" smtClean="0">
                <a:latin typeface="Candara" pitchFamily="34" charset="0"/>
              </a:rPr>
              <a:t>Всего расходы районного бюджета 422 958,5 тыс</a:t>
            </a:r>
            <a:r>
              <a:rPr lang="ru-RU" sz="2200" b="1" dirty="0">
                <a:latin typeface="Candara" pitchFamily="34" charset="0"/>
              </a:rPr>
              <a:t>. руб.</a:t>
            </a:r>
            <a:endParaRPr lang="ru-RU" sz="2200" dirty="0">
              <a:latin typeface="Candara" pitchFamily="34" charset="0"/>
            </a:endParaRPr>
          </a:p>
        </p:txBody>
      </p:sp>
      <p:sp>
        <p:nvSpPr>
          <p:cNvPr id="140304" name="object 23"/>
          <p:cNvSpPr txBox="1">
            <a:spLocks noChangeArrowheads="1"/>
          </p:cNvSpPr>
          <p:nvPr/>
        </p:nvSpPr>
        <p:spPr bwMode="auto">
          <a:xfrm>
            <a:off x="179512" y="3006274"/>
            <a:ext cx="2625729" cy="2180469"/>
          </a:xfrm>
          <a:prstGeom prst="rect">
            <a:avLst/>
          </a:prstGeom>
          <a:noFill/>
          <a:ln w="9525">
            <a:noFill/>
            <a:miter lim="800000"/>
            <a:headEnd/>
            <a:tailEnd/>
          </a:ln>
        </p:spPr>
        <p:txBody>
          <a:bodyPr wrap="square" lIns="0" tIns="0" rIns="0" bIns="0">
            <a:spAutoFit/>
          </a:bodyPr>
          <a:lstStyle/>
          <a:p>
            <a:pPr marL="12700">
              <a:lnSpc>
                <a:spcPct val="92000"/>
              </a:lnSpc>
            </a:pPr>
            <a:r>
              <a:rPr lang="ru-RU" sz="2200" b="1" dirty="0">
                <a:latin typeface="Candara" pitchFamily="34" charset="0"/>
              </a:rPr>
              <a:t>Программные</a:t>
            </a:r>
            <a:r>
              <a:rPr lang="en-US" sz="2200" b="1" dirty="0">
                <a:latin typeface="Candara" pitchFamily="34" charset="0"/>
              </a:rPr>
              <a:t> </a:t>
            </a:r>
            <a:r>
              <a:rPr lang="ru-RU" sz="2200" b="1" dirty="0">
                <a:latin typeface="Candara" pitchFamily="34" charset="0"/>
              </a:rPr>
              <a:t>расходы</a:t>
            </a:r>
            <a:r>
              <a:rPr lang="en-US" sz="2200" b="1" dirty="0">
                <a:latin typeface="Candara" pitchFamily="34" charset="0"/>
              </a:rPr>
              <a:t> </a:t>
            </a:r>
            <a:r>
              <a:rPr lang="ru-RU" sz="2200" b="1" dirty="0">
                <a:latin typeface="Candara" pitchFamily="34" charset="0"/>
              </a:rPr>
              <a:t>по</a:t>
            </a:r>
            <a:r>
              <a:rPr lang="en-US" sz="2200" b="1" dirty="0">
                <a:latin typeface="Candara" pitchFamily="34" charset="0"/>
              </a:rPr>
              <a:t> </a:t>
            </a:r>
            <a:r>
              <a:rPr lang="ru-RU" sz="2200" b="1" dirty="0" smtClean="0">
                <a:latin typeface="Candara" pitchFamily="34" charset="0"/>
              </a:rPr>
              <a:t>20</a:t>
            </a:r>
            <a:r>
              <a:rPr lang="en-US" sz="2200" b="1" dirty="0" smtClean="0">
                <a:latin typeface="Candara" pitchFamily="34" charset="0"/>
              </a:rPr>
              <a:t> </a:t>
            </a:r>
            <a:r>
              <a:rPr lang="ru-RU" sz="2200" b="1" dirty="0">
                <a:latin typeface="Candara" pitchFamily="34" charset="0"/>
              </a:rPr>
              <a:t>муниципальным программам </a:t>
            </a:r>
            <a:r>
              <a:rPr lang="ru-RU" sz="2200" b="1" dirty="0" smtClean="0">
                <a:latin typeface="Candara" pitchFamily="34" charset="0"/>
              </a:rPr>
              <a:t>               (две </a:t>
            </a:r>
            <a:r>
              <a:rPr lang="ru-RU" sz="2200" b="1" dirty="0">
                <a:latin typeface="Candara" pitchFamily="34" charset="0"/>
              </a:rPr>
              <a:t>программы не имеют финансирования):</a:t>
            </a:r>
            <a:endParaRPr lang="ru-RU" sz="2200" dirty="0">
              <a:latin typeface="Candara" pitchFamily="34" charset="0"/>
            </a:endParaRPr>
          </a:p>
        </p:txBody>
      </p:sp>
      <p:sp>
        <p:nvSpPr>
          <p:cNvPr id="140309" name="object 28"/>
          <p:cNvSpPr txBox="1">
            <a:spLocks noChangeArrowheads="1"/>
          </p:cNvSpPr>
          <p:nvPr/>
        </p:nvSpPr>
        <p:spPr bwMode="auto">
          <a:xfrm>
            <a:off x="567930" y="5445224"/>
            <a:ext cx="2664296" cy="677108"/>
          </a:xfrm>
          <a:prstGeom prst="rect">
            <a:avLst/>
          </a:prstGeom>
          <a:noFill/>
          <a:ln w="9525">
            <a:noFill/>
            <a:miter lim="800000"/>
            <a:headEnd/>
            <a:tailEnd/>
          </a:ln>
        </p:spPr>
        <p:txBody>
          <a:bodyPr wrap="square" lIns="0" tIns="0" rIns="0" bIns="0">
            <a:spAutoFit/>
          </a:bodyPr>
          <a:lstStyle/>
          <a:p>
            <a:pPr marL="12700" algn="ctr"/>
            <a:r>
              <a:rPr lang="ru-RU" sz="2200" b="1" dirty="0" smtClean="0">
                <a:latin typeface="Candara" pitchFamily="34" charset="0"/>
              </a:rPr>
              <a:t>383 107,8</a:t>
            </a:r>
            <a:r>
              <a:rPr lang="en-US" sz="2200" b="1" dirty="0" smtClean="0">
                <a:latin typeface="Candara" pitchFamily="34" charset="0"/>
              </a:rPr>
              <a:t> </a:t>
            </a:r>
            <a:r>
              <a:rPr lang="ru-RU" sz="2200" b="1" dirty="0" smtClean="0">
                <a:latin typeface="Candara" pitchFamily="34" charset="0"/>
              </a:rPr>
              <a:t>тыс</a:t>
            </a:r>
            <a:r>
              <a:rPr lang="ru-RU" sz="2200" b="1" dirty="0">
                <a:latin typeface="Candara" pitchFamily="34" charset="0"/>
              </a:rPr>
              <a:t>. руб. </a:t>
            </a:r>
            <a:r>
              <a:rPr lang="ru-RU" sz="2200" b="1" dirty="0" smtClean="0">
                <a:latin typeface="Candara" pitchFamily="34" charset="0"/>
              </a:rPr>
              <a:t>90,6 %</a:t>
            </a:r>
            <a:endParaRPr lang="ru-RU" sz="2200" b="1" dirty="0">
              <a:latin typeface="Candara" pitchFamily="34" charset="0"/>
            </a:endParaRPr>
          </a:p>
        </p:txBody>
      </p:sp>
      <p:sp>
        <p:nvSpPr>
          <p:cNvPr id="140314" name="object 34"/>
          <p:cNvSpPr txBox="1">
            <a:spLocks noChangeArrowheads="1"/>
          </p:cNvSpPr>
          <p:nvPr/>
        </p:nvSpPr>
        <p:spPr bwMode="auto">
          <a:xfrm>
            <a:off x="6845301" y="3006274"/>
            <a:ext cx="2066925" cy="646331"/>
          </a:xfrm>
          <a:prstGeom prst="rect">
            <a:avLst/>
          </a:prstGeom>
          <a:noFill/>
          <a:ln w="9525">
            <a:noFill/>
            <a:miter lim="800000"/>
            <a:headEnd/>
            <a:tailEnd/>
          </a:ln>
        </p:spPr>
        <p:txBody>
          <a:bodyPr wrap="square" lIns="0" tIns="0" rIns="0" bIns="0">
            <a:spAutoFit/>
          </a:bodyPr>
          <a:lstStyle/>
          <a:p>
            <a:pPr algn="ctr"/>
            <a:r>
              <a:rPr lang="ru-RU" sz="2200" b="1" dirty="0">
                <a:latin typeface="Candara" pitchFamily="34" charset="0"/>
              </a:rPr>
              <a:t>Непрограммные</a:t>
            </a:r>
            <a:endParaRPr lang="ru-RU" sz="2200" dirty="0">
              <a:latin typeface="Candara" pitchFamily="34" charset="0"/>
            </a:endParaRPr>
          </a:p>
          <a:p>
            <a:pPr algn="ctr">
              <a:lnSpc>
                <a:spcPts val="2425"/>
              </a:lnSpc>
            </a:pPr>
            <a:r>
              <a:rPr lang="ru-RU" sz="2200" b="1" dirty="0">
                <a:latin typeface="Candara" pitchFamily="34" charset="0"/>
              </a:rPr>
              <a:t>расходы:</a:t>
            </a:r>
            <a:endParaRPr lang="ru-RU" sz="2200" dirty="0">
              <a:latin typeface="Candara" pitchFamily="34" charset="0"/>
            </a:endParaRPr>
          </a:p>
        </p:txBody>
      </p:sp>
      <p:sp>
        <p:nvSpPr>
          <p:cNvPr id="140319" name="object 39"/>
          <p:cNvSpPr txBox="1">
            <a:spLocks noChangeArrowheads="1"/>
          </p:cNvSpPr>
          <p:nvPr/>
        </p:nvSpPr>
        <p:spPr bwMode="auto">
          <a:xfrm>
            <a:off x="6963010" y="3652605"/>
            <a:ext cx="1838047" cy="677108"/>
          </a:xfrm>
          <a:prstGeom prst="rect">
            <a:avLst/>
          </a:prstGeom>
          <a:noFill/>
          <a:ln w="9525">
            <a:noFill/>
            <a:miter lim="800000"/>
            <a:headEnd/>
            <a:tailEnd/>
          </a:ln>
        </p:spPr>
        <p:txBody>
          <a:bodyPr wrap="square" lIns="0" tIns="0" rIns="0" bIns="0">
            <a:spAutoFit/>
          </a:bodyPr>
          <a:lstStyle/>
          <a:p>
            <a:pPr marL="12700" algn="ctr"/>
            <a:r>
              <a:rPr lang="ru-RU" sz="2200" b="1" dirty="0" smtClean="0">
                <a:latin typeface="Candara" pitchFamily="34" charset="0"/>
              </a:rPr>
              <a:t>27 850,7</a:t>
            </a:r>
            <a:r>
              <a:rPr lang="en-US" sz="2200" b="1" dirty="0" smtClean="0">
                <a:latin typeface="Candara" pitchFamily="34" charset="0"/>
              </a:rPr>
              <a:t>  </a:t>
            </a:r>
            <a:r>
              <a:rPr lang="ru-RU" sz="2200" b="1" dirty="0" smtClean="0">
                <a:latin typeface="Candara" pitchFamily="34" charset="0"/>
              </a:rPr>
              <a:t>тыс</a:t>
            </a:r>
            <a:r>
              <a:rPr lang="ru-RU" sz="2200" b="1" dirty="0">
                <a:latin typeface="Candara" pitchFamily="34" charset="0"/>
              </a:rPr>
              <a:t>. руб. </a:t>
            </a:r>
            <a:r>
              <a:rPr lang="ru-RU" sz="2200" b="1" smtClean="0">
                <a:latin typeface="Candara" pitchFamily="34" charset="0"/>
              </a:rPr>
              <a:t>6,6 </a:t>
            </a:r>
            <a:r>
              <a:rPr lang="ru-RU" sz="2200" b="1" dirty="0" smtClean="0">
                <a:latin typeface="Candara" pitchFamily="34" charset="0"/>
              </a:rPr>
              <a:t>%</a:t>
            </a:r>
            <a:endParaRPr lang="ru-RU" sz="2200" b="1" dirty="0">
              <a:latin typeface="Candara" pitchFamily="34" charset="0"/>
            </a:endParaRPr>
          </a:p>
        </p:txBody>
      </p:sp>
      <p:sp>
        <p:nvSpPr>
          <p:cNvPr id="33" name="Стрелка вниз 32"/>
          <p:cNvSpPr/>
          <p:nvPr/>
        </p:nvSpPr>
        <p:spPr>
          <a:xfrm rot="2700000">
            <a:off x="2374602" y="1997890"/>
            <a:ext cx="484632"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4" name="Стрелка вниз 33"/>
          <p:cNvSpPr/>
          <p:nvPr/>
        </p:nvSpPr>
        <p:spPr>
          <a:xfrm rot="-2700000">
            <a:off x="6689675" y="1997092"/>
            <a:ext cx="484632"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Прямоугольник 1"/>
          <p:cNvSpPr/>
          <p:nvPr/>
        </p:nvSpPr>
        <p:spPr>
          <a:xfrm rot="10800000" flipV="1">
            <a:off x="6084168" y="5460326"/>
            <a:ext cx="3015384" cy="923330"/>
          </a:xfrm>
          <a:prstGeom prst="rect">
            <a:avLst/>
          </a:prstGeom>
        </p:spPr>
        <p:txBody>
          <a:bodyPr wrap="square">
            <a:spAutoFit/>
          </a:bodyPr>
          <a:lstStyle/>
          <a:p>
            <a:r>
              <a:rPr lang="ru-RU" b="1" dirty="0">
                <a:latin typeface="Candara" pitchFamily="34" charset="0"/>
              </a:rPr>
              <a:t>Условно утверждаемые расходы </a:t>
            </a:r>
            <a:r>
              <a:rPr lang="ru-RU" b="1" dirty="0" smtClean="0">
                <a:latin typeface="Candara" pitchFamily="34" charset="0"/>
              </a:rPr>
              <a:t>12 000,0 </a:t>
            </a:r>
            <a:r>
              <a:rPr lang="ru-RU" b="1" dirty="0">
                <a:latin typeface="Candara" pitchFamily="34" charset="0"/>
              </a:rPr>
              <a:t>тыс. руб.      </a:t>
            </a:r>
          </a:p>
          <a:p>
            <a:r>
              <a:rPr lang="ru-RU" b="1" dirty="0">
                <a:latin typeface="Candara" pitchFamily="34" charset="0"/>
              </a:rPr>
              <a:t>                   </a:t>
            </a:r>
            <a:r>
              <a:rPr lang="ru-RU" b="1" dirty="0" smtClean="0">
                <a:latin typeface="Candara" pitchFamily="34" charset="0"/>
              </a:rPr>
              <a:t>2,8 </a:t>
            </a:r>
            <a:r>
              <a:rPr lang="ru-RU" b="1" dirty="0">
                <a:latin typeface="Candara" pitchFamily="34" charset="0"/>
              </a:rPr>
              <a:t>%</a:t>
            </a:r>
          </a:p>
        </p:txBody>
      </p:sp>
      <p:pic>
        <p:nvPicPr>
          <p:cNvPr id="13" name="Picture 2" descr="Z:\Мои документы\Бюджет 2022\Проект районного бюджета\Бюджет для граждан\i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8890" y="2452581"/>
            <a:ext cx="3652984" cy="2739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4830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34" name="Text Box 2"/>
          <p:cNvSpPr txBox="1">
            <a:spLocks noChangeArrowheads="1"/>
          </p:cNvSpPr>
          <p:nvPr/>
        </p:nvSpPr>
        <p:spPr bwMode="auto">
          <a:xfrm>
            <a:off x="1116013" y="903290"/>
            <a:ext cx="6335712" cy="276999"/>
          </a:xfrm>
          <a:prstGeom prst="rect">
            <a:avLst/>
          </a:prstGeom>
          <a:noFill/>
          <a:ln w="9525" algn="ctr">
            <a:noFill/>
            <a:miter lim="800000"/>
            <a:headEnd/>
            <a:tailEnd/>
          </a:ln>
        </p:spPr>
        <p:txBody>
          <a:bodyPr lIns="0" tIns="0" rIns="0" bIns="0">
            <a:spAutoFit/>
          </a:bodyPr>
          <a:lstStyle/>
          <a:p>
            <a:endParaRPr lang="ru-RU" dirty="0"/>
          </a:p>
        </p:txBody>
      </p:sp>
      <p:sp>
        <p:nvSpPr>
          <p:cNvPr id="90135" name="Text Box 3"/>
          <p:cNvSpPr txBox="1">
            <a:spLocks noChangeArrowheads="1"/>
          </p:cNvSpPr>
          <p:nvPr/>
        </p:nvSpPr>
        <p:spPr bwMode="auto">
          <a:xfrm>
            <a:off x="1116013" y="908051"/>
            <a:ext cx="8027987" cy="276999"/>
          </a:xfrm>
          <a:prstGeom prst="rect">
            <a:avLst/>
          </a:prstGeom>
          <a:noFill/>
          <a:ln w="9525" algn="ctr">
            <a:noFill/>
            <a:miter lim="800000"/>
            <a:headEnd/>
            <a:tailEnd/>
          </a:ln>
        </p:spPr>
        <p:txBody>
          <a:bodyPr lIns="0" tIns="0" rIns="0" bIns="0">
            <a:spAutoFit/>
          </a:bodyPr>
          <a:lstStyle/>
          <a:p>
            <a:pPr>
              <a:spcBef>
                <a:spcPct val="50000"/>
              </a:spcBef>
            </a:pPr>
            <a:endParaRPr lang="ru-RU" dirty="0"/>
          </a:p>
        </p:txBody>
      </p:sp>
      <p:graphicFrame>
        <p:nvGraphicFramePr>
          <p:cNvPr id="5" name="Диаграмма 4"/>
          <p:cNvGraphicFramePr>
            <a:graphicFrameLocks noGrp="1"/>
          </p:cNvGraphicFramePr>
          <p:nvPr>
            <p:extLst>
              <p:ext uri="{D42A27DB-BD31-4B8C-83A1-F6EECF244321}">
                <p14:modId xmlns:p14="http://schemas.microsoft.com/office/powerpoint/2010/main" val="690878737"/>
              </p:ext>
            </p:extLst>
          </p:nvPr>
        </p:nvGraphicFramePr>
        <p:xfrm>
          <a:off x="-468560" y="-315416"/>
          <a:ext cx="9756576" cy="746144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Диаграмма 6"/>
          <p:cNvGraphicFramePr>
            <a:graphicFrameLocks noGrp="1"/>
          </p:cNvGraphicFramePr>
          <p:nvPr>
            <p:extLst>
              <p:ext uri="{D42A27DB-BD31-4B8C-83A1-F6EECF244321}">
                <p14:modId xmlns:p14="http://schemas.microsoft.com/office/powerpoint/2010/main" val="2090704849"/>
              </p:ext>
            </p:extLst>
          </p:nvPr>
        </p:nvGraphicFramePr>
        <p:xfrm>
          <a:off x="107504" y="878860"/>
          <a:ext cx="8856984" cy="563931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16126241"/>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a:graphicFrameLocks noGrp="1"/>
          </p:cNvGraphicFramePr>
          <p:nvPr>
            <p:extLst>
              <p:ext uri="{D42A27DB-BD31-4B8C-83A1-F6EECF244321}">
                <p14:modId xmlns:p14="http://schemas.microsoft.com/office/powerpoint/2010/main" val="266426922"/>
              </p:ext>
            </p:extLst>
          </p:nvPr>
        </p:nvGraphicFramePr>
        <p:xfrm>
          <a:off x="1" y="1"/>
          <a:ext cx="9144000" cy="6858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Диаграмма 3"/>
          <p:cNvGraphicFramePr>
            <a:graphicFrameLocks noGrp="1"/>
          </p:cNvGraphicFramePr>
          <p:nvPr>
            <p:extLst>
              <p:ext uri="{D42A27DB-BD31-4B8C-83A1-F6EECF244321}">
                <p14:modId xmlns:p14="http://schemas.microsoft.com/office/powerpoint/2010/main" val="2078809522"/>
              </p:ext>
            </p:extLst>
          </p:nvPr>
        </p:nvGraphicFramePr>
        <p:xfrm>
          <a:off x="-72455" y="380186"/>
          <a:ext cx="9288910" cy="60976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Диаграмма 4"/>
          <p:cNvGraphicFramePr>
            <a:graphicFrameLocks noGrp="1"/>
          </p:cNvGraphicFramePr>
          <p:nvPr>
            <p:extLst>
              <p:ext uri="{D42A27DB-BD31-4B8C-83A1-F6EECF244321}">
                <p14:modId xmlns:p14="http://schemas.microsoft.com/office/powerpoint/2010/main" val="3137239753"/>
              </p:ext>
            </p:extLst>
          </p:nvPr>
        </p:nvGraphicFramePr>
        <p:xfrm>
          <a:off x="107504" y="836712"/>
          <a:ext cx="8928992" cy="59046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584810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a:graphicFrameLocks noGrp="1"/>
          </p:cNvGraphicFramePr>
          <p:nvPr>
            <p:extLst>
              <p:ext uri="{D42A27DB-BD31-4B8C-83A1-F6EECF244321}">
                <p14:modId xmlns:p14="http://schemas.microsoft.com/office/powerpoint/2010/main" val="3184435549"/>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Диаграмма 3"/>
          <p:cNvGraphicFramePr>
            <a:graphicFrameLocks noGrp="1"/>
          </p:cNvGraphicFramePr>
          <p:nvPr>
            <p:extLst>
              <p:ext uri="{D42A27DB-BD31-4B8C-83A1-F6EECF244321}">
                <p14:modId xmlns:p14="http://schemas.microsoft.com/office/powerpoint/2010/main" val="1972538217"/>
              </p:ext>
            </p:extLst>
          </p:nvPr>
        </p:nvGraphicFramePr>
        <p:xfrm>
          <a:off x="79945" y="532586"/>
          <a:ext cx="9288910" cy="60976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Диаграмма 4"/>
          <p:cNvGraphicFramePr>
            <a:graphicFrameLocks noGrp="1"/>
          </p:cNvGraphicFramePr>
          <p:nvPr>
            <p:extLst>
              <p:ext uri="{D42A27DB-BD31-4B8C-83A1-F6EECF244321}">
                <p14:modId xmlns:p14="http://schemas.microsoft.com/office/powerpoint/2010/main" val="1600798276"/>
              </p:ext>
            </p:extLst>
          </p:nvPr>
        </p:nvGraphicFramePr>
        <p:xfrm>
          <a:off x="107505" y="908720"/>
          <a:ext cx="8856984" cy="583264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083622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46567" y="132554"/>
            <a:ext cx="8136904" cy="461665"/>
          </a:xfrm>
          <a:prstGeom prst="rect">
            <a:avLst/>
          </a:prstGeom>
        </p:spPr>
        <p:txBody>
          <a:bodyPr wrap="square">
            <a:spAutoFit/>
          </a:bodyPr>
          <a:lstStyle/>
          <a:p>
            <a:pPr algn="ctr"/>
            <a:r>
              <a:rPr lang="ru-RU" sz="2400" b="1" dirty="0">
                <a:solidFill>
                  <a:schemeClr val="bg1"/>
                </a:solidFill>
                <a:latin typeface="Arial" pitchFamily="34" charset="0"/>
                <a:cs typeface="Arial" pitchFamily="34" charset="0"/>
              </a:rPr>
              <a:t>Сравнение расходов по </a:t>
            </a:r>
            <a:r>
              <a:rPr lang="ru-RU" sz="2400" b="1" dirty="0" smtClean="0">
                <a:solidFill>
                  <a:schemeClr val="bg1"/>
                </a:solidFill>
                <a:latin typeface="Arial" pitchFamily="34" charset="0"/>
                <a:cs typeface="Arial" pitchFamily="34" charset="0"/>
              </a:rPr>
              <a:t>разделам, тыс. руб.</a:t>
            </a:r>
            <a:endParaRPr lang="ru-RU" sz="2400" b="1" dirty="0">
              <a:solidFill>
                <a:schemeClr val="bg1"/>
              </a:solidFill>
              <a:latin typeface="Arial" pitchFamily="34" charset="0"/>
              <a:cs typeface="Arial" pitchFamily="34"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485952650"/>
              </p:ext>
            </p:extLst>
          </p:nvPr>
        </p:nvGraphicFramePr>
        <p:xfrm>
          <a:off x="179513" y="908720"/>
          <a:ext cx="8784974" cy="1106805"/>
        </p:xfrm>
        <a:graphic>
          <a:graphicData uri="http://schemas.openxmlformats.org/drawingml/2006/table">
            <a:tbl>
              <a:tblPr>
                <a:tableStyleId>{5C22544A-7EE6-4342-B048-85BDC9FD1C3A}</a:tableStyleId>
              </a:tblPr>
              <a:tblGrid>
                <a:gridCol w="504055"/>
                <a:gridCol w="1479087"/>
                <a:gridCol w="974175"/>
                <a:gridCol w="779341"/>
                <a:gridCol w="640172"/>
                <a:gridCol w="782820"/>
                <a:gridCol w="848924"/>
                <a:gridCol w="598423"/>
                <a:gridCol w="695839"/>
                <a:gridCol w="615817"/>
                <a:gridCol w="866321"/>
              </a:tblGrid>
              <a:tr h="971550">
                <a:tc>
                  <a:txBody>
                    <a:bodyPr/>
                    <a:lstStyle/>
                    <a:p>
                      <a:pPr algn="ctr" fontAlgn="ctr"/>
                      <a:r>
                        <a:rPr lang="ru-RU" sz="1200" u="none" strike="noStrike" dirty="0">
                          <a:effectLst/>
                        </a:rPr>
                        <a:t>Раздел</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Наименование</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Первоначальный бюджет 2021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Уточненный план на 01.11.2021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Прогноз 2022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Рост (снижение) 2022 год к первоначальному 2021</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Рост (снижение) 2022 год к уточненному 2021</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Прогноз 2023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Рост (снижение) 2023  к 2022</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Прогноз 2024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Рост (снижение) 2024  к 2023</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val="883757870"/>
              </p:ext>
            </p:extLst>
          </p:nvPr>
        </p:nvGraphicFramePr>
        <p:xfrm>
          <a:off x="179512" y="1988840"/>
          <a:ext cx="8784979" cy="4536504"/>
        </p:xfrm>
        <a:graphic>
          <a:graphicData uri="http://schemas.openxmlformats.org/drawingml/2006/table">
            <a:tbl>
              <a:tblPr>
                <a:tableStyleId>{5C22544A-7EE6-4342-B048-85BDC9FD1C3A}</a:tableStyleId>
              </a:tblPr>
              <a:tblGrid>
                <a:gridCol w="527305"/>
                <a:gridCol w="1437166"/>
                <a:gridCol w="965004"/>
                <a:gridCol w="772003"/>
                <a:gridCol w="634146"/>
                <a:gridCol w="775449"/>
                <a:gridCol w="840932"/>
                <a:gridCol w="675503"/>
                <a:gridCol w="689288"/>
                <a:gridCol w="610020"/>
                <a:gridCol w="858163"/>
              </a:tblGrid>
              <a:tr h="302672">
                <a:tc>
                  <a:txBody>
                    <a:bodyPr/>
                    <a:lstStyle/>
                    <a:p>
                      <a:pPr algn="l" fontAlgn="b"/>
                      <a:r>
                        <a:rPr lang="ru-RU" sz="1100" u="none" strike="noStrike" dirty="0">
                          <a:effectLst/>
                        </a:rPr>
                        <a:t>Итого</a:t>
                      </a:r>
                      <a:endParaRPr lang="ru-RU" sz="1100" b="1"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100" u="none" strike="noStrike" dirty="0">
                          <a:effectLst/>
                        </a:rPr>
                        <a:t> </a:t>
                      </a:r>
                      <a:endParaRPr lang="ru-RU" sz="1100" b="1"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378 143.6</a:t>
                      </a:r>
                      <a:endParaRPr lang="ru-RU" sz="1100" b="1"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450 737.1</a:t>
                      </a:r>
                      <a:endParaRPr lang="ru-RU" sz="1100" b="1"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469 275.0</a:t>
                      </a:r>
                      <a:endParaRPr lang="ru-RU" sz="1100" b="1"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124.1</a:t>
                      </a:r>
                      <a:endParaRPr lang="ru-RU" sz="1100" b="1"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104.1</a:t>
                      </a:r>
                      <a:endParaRPr lang="ru-RU" sz="1100" b="1"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428 245.6</a:t>
                      </a:r>
                      <a:endParaRPr lang="ru-RU" sz="1100" b="1"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91.3</a:t>
                      </a:r>
                      <a:endParaRPr lang="ru-RU" sz="1100" b="1"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422 958.5</a:t>
                      </a:r>
                      <a:endParaRPr lang="ru-RU" sz="1100" b="1"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98.8</a:t>
                      </a:r>
                      <a:endParaRPr lang="ru-RU" sz="1100" b="1"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05341">
                <a:tc>
                  <a:txBody>
                    <a:bodyPr/>
                    <a:lstStyle/>
                    <a:p>
                      <a:pPr algn="l" fontAlgn="ctr"/>
                      <a:r>
                        <a:rPr lang="ru-RU" sz="1100" u="none" strike="noStrike">
                          <a:effectLst/>
                        </a:rPr>
                        <a:t>01</a:t>
                      </a:r>
                      <a:endParaRPr lang="ru-RU" sz="1100" b="0" i="0" u="none" strike="noStrike">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100" u="none" strike="noStrike" dirty="0" err="1">
                          <a:effectLst/>
                        </a:rPr>
                        <a:t>Общемуниципальные</a:t>
                      </a:r>
                      <a:r>
                        <a:rPr lang="ru-RU" sz="1100" u="none" strike="noStrike" dirty="0">
                          <a:effectLst/>
                        </a:rPr>
                        <a:t> вопросы</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50 680.5</a:t>
                      </a:r>
                      <a:endParaRPr lang="ru-RU" sz="1100" b="0" i="0" u="none" strike="noStrike" dirty="0">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51 454.3</a:t>
                      </a:r>
                      <a:endParaRPr lang="ru-RU" sz="1100" b="0" i="0" u="none" strike="noStrike" dirty="0">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54 407.8</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107.4</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105.7</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45 198.6</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83.1</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45 284.8</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100.2</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801189">
                <a:tc>
                  <a:txBody>
                    <a:bodyPr/>
                    <a:lstStyle/>
                    <a:p>
                      <a:pPr algn="l" fontAlgn="ctr"/>
                      <a:r>
                        <a:rPr lang="ru-RU" sz="1100" u="none" strike="noStrike">
                          <a:effectLst/>
                        </a:rPr>
                        <a:t>02</a:t>
                      </a:r>
                      <a:endParaRPr lang="ru-RU" sz="1100" b="0" i="0" u="none" strike="noStrike">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100" u="none" strike="noStrike">
                          <a:effectLst/>
                        </a:rPr>
                        <a:t>Национальная оборона</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375.5</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375.5</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384.8</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102.5</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102.5</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397.1</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103.2</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410.4</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103.3</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157272">
                <a:tc>
                  <a:txBody>
                    <a:bodyPr/>
                    <a:lstStyle/>
                    <a:p>
                      <a:pPr algn="l" fontAlgn="ctr"/>
                      <a:r>
                        <a:rPr lang="ru-RU" sz="1100" u="none" strike="noStrike" dirty="0">
                          <a:effectLst/>
                        </a:rPr>
                        <a:t>03</a:t>
                      </a:r>
                      <a:endParaRPr lang="ru-RU" sz="1100" b="0"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100" u="none" strike="noStrike" dirty="0">
                          <a:effectLst/>
                        </a:rPr>
                        <a:t>Национальная безопасность и правоохранительная деятельность</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4 240.1</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4 656.1</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4 634.0</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109.3</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99.5</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4 210.6</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90.9</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4 210.6</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100.0</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064689">
                <a:tc>
                  <a:txBody>
                    <a:bodyPr/>
                    <a:lstStyle/>
                    <a:p>
                      <a:pPr algn="l" fontAlgn="ctr"/>
                      <a:r>
                        <a:rPr lang="ru-RU" sz="1100" u="none" strike="noStrike">
                          <a:effectLst/>
                        </a:rPr>
                        <a:t>04</a:t>
                      </a:r>
                      <a:endParaRPr lang="ru-RU" sz="1100" b="0" i="0" u="none" strike="noStrike">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100" u="none" strike="noStrike">
                          <a:effectLst/>
                        </a:rPr>
                        <a:t> Национальная экономика</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32 025.2</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42 657.3</a:t>
                      </a:r>
                      <a:endParaRPr lang="ru-RU" sz="1100" b="0" i="0" u="none" strike="noStrike" dirty="0">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23 530.8</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73.5</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55.2</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22 964.1</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97.6</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23 027.4</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100.3</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05341">
                <a:tc>
                  <a:txBody>
                    <a:bodyPr/>
                    <a:lstStyle/>
                    <a:p>
                      <a:pPr algn="l" fontAlgn="ctr"/>
                      <a:r>
                        <a:rPr lang="ru-RU" sz="1100" u="none" strike="noStrike">
                          <a:effectLst/>
                        </a:rPr>
                        <a:t>05</a:t>
                      </a:r>
                      <a:endParaRPr lang="ru-RU" sz="1100" b="0" i="0" u="none" strike="noStrike">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ru-RU" sz="1100" u="none" strike="noStrike">
                          <a:effectLst/>
                        </a:rPr>
                        <a:t>Жилищно-коммунальное хозяйство</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5 192.0</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45 896.4</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31 100.6</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599.0</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67.8</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6 954.2</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22.4</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a:effectLst/>
                        </a:rPr>
                        <a:t>8 144.5</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ru-RU" sz="1100" u="none" strike="noStrike" dirty="0">
                          <a:effectLst/>
                        </a:rPr>
                        <a:t>117.1</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11023627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5576" y="260648"/>
            <a:ext cx="7632848" cy="461665"/>
          </a:xfrm>
          <a:prstGeom prst="rect">
            <a:avLst/>
          </a:prstGeom>
        </p:spPr>
        <p:txBody>
          <a:bodyPr wrap="square">
            <a:spAutoFit/>
          </a:bodyPr>
          <a:lstStyle/>
          <a:p>
            <a:pPr algn="ctr"/>
            <a:r>
              <a:rPr lang="ru-RU" sz="2400" b="1" dirty="0">
                <a:solidFill>
                  <a:schemeClr val="bg1"/>
                </a:solidFill>
                <a:latin typeface="Arial" pitchFamily="34" charset="0"/>
                <a:cs typeface="Arial" pitchFamily="34" charset="0"/>
              </a:rPr>
              <a:t>Сравнение расходов по </a:t>
            </a:r>
            <a:r>
              <a:rPr lang="ru-RU" sz="2400" b="1" dirty="0" smtClean="0">
                <a:solidFill>
                  <a:schemeClr val="bg1"/>
                </a:solidFill>
                <a:latin typeface="Arial" pitchFamily="34" charset="0"/>
                <a:cs typeface="Arial" pitchFamily="34" charset="0"/>
              </a:rPr>
              <a:t>разделам, тыс. руб.</a:t>
            </a:r>
            <a:endParaRPr lang="ru-RU" sz="2400" b="1" dirty="0">
              <a:solidFill>
                <a:schemeClr val="bg1"/>
              </a:solidFill>
              <a:latin typeface="Arial" pitchFamily="34" charset="0"/>
              <a:cs typeface="Arial"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78050518"/>
              </p:ext>
            </p:extLst>
          </p:nvPr>
        </p:nvGraphicFramePr>
        <p:xfrm>
          <a:off x="179512" y="836712"/>
          <a:ext cx="8856983" cy="1224136"/>
        </p:xfrm>
        <a:graphic>
          <a:graphicData uri="http://schemas.openxmlformats.org/drawingml/2006/table">
            <a:tbl>
              <a:tblPr>
                <a:tableStyleId>{5C22544A-7EE6-4342-B048-85BDC9FD1C3A}</a:tableStyleId>
              </a:tblPr>
              <a:tblGrid>
                <a:gridCol w="536681"/>
                <a:gridCol w="1462717"/>
                <a:gridCol w="808914"/>
                <a:gridCol w="864096"/>
                <a:gridCol w="720080"/>
                <a:gridCol w="792088"/>
                <a:gridCol w="792088"/>
                <a:gridCol w="684490"/>
                <a:gridCol w="701543"/>
                <a:gridCol w="702199"/>
                <a:gridCol w="792087"/>
              </a:tblGrid>
              <a:tr h="1224136">
                <a:tc>
                  <a:txBody>
                    <a:bodyPr/>
                    <a:lstStyle/>
                    <a:p>
                      <a:pPr algn="ctr" fontAlgn="ctr"/>
                      <a:r>
                        <a:rPr lang="ru-RU" sz="1200" u="none" strike="noStrike" dirty="0">
                          <a:effectLst/>
                        </a:rPr>
                        <a:t>Раздел</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Наименование</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Первоначальный бюджет 2021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Уточненный план на 01.11.2021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Прогноз 2022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Рост (снижение) 2022 год к первоначальному 2021</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Рост (снижение) 2022 год к уточненному 2021</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Прогноз 2023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Рост (снижение) 2023  к 2022</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Прогноз 2024 год</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rPr>
                        <a:t>Рост (снижение) 2024  к 2023</a:t>
                      </a:r>
                      <a:endParaRPr lang="ru-RU" sz="1200" b="1"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1763863367"/>
              </p:ext>
            </p:extLst>
          </p:nvPr>
        </p:nvGraphicFramePr>
        <p:xfrm>
          <a:off x="179511" y="2060848"/>
          <a:ext cx="8856987" cy="4464497"/>
        </p:xfrm>
        <a:graphic>
          <a:graphicData uri="http://schemas.openxmlformats.org/drawingml/2006/table">
            <a:tbl>
              <a:tblPr>
                <a:tableStyleId>{5C22544A-7EE6-4342-B048-85BDC9FD1C3A}</a:tableStyleId>
              </a:tblPr>
              <a:tblGrid>
                <a:gridCol w="504057"/>
                <a:gridCol w="1456095"/>
                <a:gridCol w="798581"/>
                <a:gridCol w="871179"/>
                <a:gridCol w="725982"/>
                <a:gridCol w="798581"/>
                <a:gridCol w="798581"/>
                <a:gridCol w="725982"/>
                <a:gridCol w="725982"/>
                <a:gridCol w="653384"/>
                <a:gridCol w="798583"/>
              </a:tblGrid>
              <a:tr h="1179643">
                <a:tc>
                  <a:txBody>
                    <a:bodyPr/>
                    <a:lstStyle/>
                    <a:p>
                      <a:pPr algn="l" fontAlgn="ctr"/>
                      <a:r>
                        <a:rPr lang="ru-RU" sz="1100" u="none" strike="noStrike" dirty="0">
                          <a:effectLst/>
                        </a:rPr>
                        <a:t>07</a:t>
                      </a:r>
                      <a:endParaRPr lang="ru-RU" sz="1100" b="0" i="0" u="none" strike="noStrike" dirty="0">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dirty="0">
                          <a:effectLst/>
                        </a:rPr>
                        <a:t>Образование</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179 681.7</a:t>
                      </a:r>
                      <a:endParaRPr lang="ru-RU" sz="1100" b="0" i="0" u="none" strike="noStrike" dirty="0">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190 531.0</a:t>
                      </a:r>
                      <a:endParaRPr lang="ru-RU" sz="1100" b="0" i="0" u="none" strike="noStrike" dirty="0">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217 560.4</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121.1</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114.2</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194 981.2</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89.6</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202 881.3</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104.1</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8523">
                <a:tc>
                  <a:txBody>
                    <a:bodyPr/>
                    <a:lstStyle/>
                    <a:p>
                      <a:pPr algn="l" fontAlgn="ctr"/>
                      <a:r>
                        <a:rPr lang="ru-RU" sz="1100" u="none" strike="noStrike">
                          <a:effectLst/>
                        </a:rPr>
                        <a:t>08</a:t>
                      </a:r>
                      <a:endParaRPr lang="ru-RU" sz="1100" b="0" i="0" u="none" strike="noStrike">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Культура</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46 443.2</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47 959.5</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61 516.5</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132.5</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128.3</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73 092.5</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118.8</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51 649.9</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70.7</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8523">
                <a:tc>
                  <a:txBody>
                    <a:bodyPr/>
                    <a:lstStyle/>
                    <a:p>
                      <a:pPr algn="l" fontAlgn="ctr"/>
                      <a:r>
                        <a:rPr lang="ru-RU" sz="1100" u="none" strike="noStrike">
                          <a:effectLst/>
                        </a:rPr>
                        <a:t>10</a:t>
                      </a:r>
                      <a:endParaRPr lang="ru-RU" sz="1100" b="0" i="0" u="none" strike="noStrike">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Социальная политика</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15 261.4</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14 836.3</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15 121.1</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99.1</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101.9</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13 742.4</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90.9</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13 732.0</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99.9</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7044">
                <a:tc>
                  <a:txBody>
                    <a:bodyPr/>
                    <a:lstStyle/>
                    <a:p>
                      <a:pPr algn="l" fontAlgn="ctr"/>
                      <a:r>
                        <a:rPr lang="ru-RU" sz="1100" u="none" strike="noStrike">
                          <a:effectLst/>
                        </a:rPr>
                        <a:t>11</a:t>
                      </a:r>
                      <a:endParaRPr lang="ru-RU" sz="1100" b="0" i="0" u="none" strike="noStrike">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Физическая культура и спорт</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3 200.0</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3 733.7</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3 449.9</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107.8</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92.4</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3 449.9</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4 738.9</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137.4</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7044">
                <a:tc>
                  <a:txBody>
                    <a:bodyPr/>
                    <a:lstStyle/>
                    <a:p>
                      <a:pPr algn="l" fontAlgn="ctr"/>
                      <a:r>
                        <a:rPr lang="ru-RU" sz="1100" u="none" strike="noStrike">
                          <a:effectLst/>
                        </a:rPr>
                        <a:t>12</a:t>
                      </a:r>
                      <a:endParaRPr lang="ru-RU" sz="1100" b="0" i="0" u="none" strike="noStrike">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Средства массовой информации</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1 498.6</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1 498.6</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1 515.8</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101.1</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101.1</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1 515.8</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1 515.8</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100.0</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7044">
                <a:tc>
                  <a:txBody>
                    <a:bodyPr/>
                    <a:lstStyle/>
                    <a:p>
                      <a:pPr algn="l" fontAlgn="ctr"/>
                      <a:r>
                        <a:rPr lang="ru-RU" sz="1100" u="none" strike="noStrike">
                          <a:effectLst/>
                        </a:rPr>
                        <a:t>14</a:t>
                      </a:r>
                      <a:endParaRPr lang="ru-RU" sz="1100" b="0" i="0" u="none" strike="noStrike">
                        <a:effectLst/>
                        <a:latin typeface="Arial Narrow"/>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Межбюджетные трансферты</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39 545.4</a:t>
                      </a:r>
                      <a:endParaRPr lang="ru-RU" sz="1100" b="0" i="0" u="none" strike="noStrike">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47 138.4</a:t>
                      </a:r>
                      <a:endParaRPr lang="ru-RU" sz="1100" b="0" i="0" u="none" strike="noStrike" dirty="0">
                        <a:effectLst/>
                        <a:latin typeface="Arial Cyr"/>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56 053.3</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141.7</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118.9</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55 739.2</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99.4</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55 362.9</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99.3</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16676">
                <a:tc>
                  <a:txBody>
                    <a:bodyPr/>
                    <a:lstStyle/>
                    <a:p>
                      <a:pPr algn="l" fontAlgn="b"/>
                      <a:r>
                        <a:rPr lang="ru-RU" sz="1100" u="none" strike="noStrike">
                          <a:effectLst/>
                        </a:rPr>
                        <a:t> </a:t>
                      </a:r>
                      <a:endParaRPr lang="ru-RU" sz="1100" b="0" i="0" u="none" strike="noStrike">
                        <a:effectLst/>
                        <a:latin typeface="Arial"/>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Условно утверждаемые расходы</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6000</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12000</a:t>
                      </a:r>
                      <a:endParaRPr lang="ru-RU" sz="1100" b="0" i="0" u="none" strike="noStrike">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200</a:t>
                      </a:r>
                      <a:endParaRPr lang="ru-RU" sz="1100" b="0" i="0" u="none" strike="noStrike" dirty="0">
                        <a:effectLst/>
                        <a:latin typeface="Arial Narrow"/>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398141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332656"/>
            <a:ext cx="8352928" cy="400110"/>
          </a:xfrm>
          <a:prstGeom prst="rect">
            <a:avLst/>
          </a:prstGeom>
          <a:noFill/>
        </p:spPr>
        <p:txBody>
          <a:bodyPr wrap="square" rtlCol="0">
            <a:spAutoFit/>
          </a:bodyPr>
          <a:lstStyle/>
          <a:p>
            <a:pPr algn="ctr"/>
            <a:r>
              <a:rPr lang="ru-RU" sz="2000" b="1" dirty="0" smtClean="0">
                <a:solidFill>
                  <a:schemeClr val="bg1"/>
                </a:solidFill>
              </a:rPr>
              <a:t>Сравнение расходов по разделам и подразделам, тыс. руб.</a:t>
            </a:r>
            <a:endParaRPr lang="ru-RU" sz="2000" b="1" dirty="0">
              <a:solidFill>
                <a:schemeClr val="bg1"/>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726614634"/>
              </p:ext>
            </p:extLst>
          </p:nvPr>
        </p:nvGraphicFramePr>
        <p:xfrm>
          <a:off x="107505" y="836713"/>
          <a:ext cx="8928993" cy="5848784"/>
        </p:xfrm>
        <a:graphic>
          <a:graphicData uri="http://schemas.openxmlformats.org/drawingml/2006/table">
            <a:tbl>
              <a:tblPr>
                <a:tableStyleId>{5C22544A-7EE6-4342-B048-85BDC9FD1C3A}</a:tableStyleId>
              </a:tblPr>
              <a:tblGrid>
                <a:gridCol w="571456"/>
                <a:gridCol w="2749245"/>
                <a:gridCol w="654644"/>
                <a:gridCol w="708108"/>
                <a:gridCol w="703461"/>
                <a:gridCol w="616476"/>
                <a:gridCol w="608724"/>
                <a:gridCol w="693426"/>
                <a:gridCol w="502282"/>
                <a:gridCol w="604619"/>
                <a:gridCol w="516552"/>
              </a:tblGrid>
              <a:tr h="1207005">
                <a:tc>
                  <a:txBody>
                    <a:bodyPr/>
                    <a:lstStyle/>
                    <a:p>
                      <a:pPr algn="ctr" fontAlgn="ctr"/>
                      <a:r>
                        <a:rPr lang="ru-RU" sz="1100" u="none" strike="noStrike" dirty="0">
                          <a:effectLst/>
                        </a:rPr>
                        <a:t>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Наименование 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Первоначальный бюджет 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Уточненный план на 01.11.2021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2022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Рост (снижение) 2022 год к первоначальному 2021</a:t>
                      </a:r>
                      <a:endParaRPr lang="ru-RU" sz="1100" b="1"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2022 год к уточненному 2021</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2023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2023  к 2022</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Прогноз 2024 год</a:t>
                      </a:r>
                      <a:endParaRPr lang="ru-RU" sz="1100" b="1"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Рост (снижение) 2024  к 2023</a:t>
                      </a:r>
                      <a:endParaRPr lang="ru-RU" sz="1100" b="1"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324">
                <a:tc gridSpan="2">
                  <a:txBody>
                    <a:bodyPr/>
                    <a:lstStyle/>
                    <a:p>
                      <a:pPr algn="ctr" fontAlgn="b"/>
                      <a:r>
                        <a:rPr lang="ru-RU" sz="1100" u="none" strike="noStrike">
                          <a:effectLst/>
                        </a:rPr>
                        <a:t>ИТОГО:</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378 143.6</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450 737.1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469 275.1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124.1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104.1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428 245.6</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91.3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422 958.5</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98.8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2335">
                <a:tc gridSpan="2">
                  <a:txBody>
                    <a:bodyPr/>
                    <a:lstStyle/>
                    <a:p>
                      <a:pPr algn="ctr" fontAlgn="b"/>
                      <a:r>
                        <a:rPr lang="ru-RU" sz="1100" u="none" strike="noStrike">
                          <a:effectLst/>
                        </a:rPr>
                        <a:t>Общемуниципальные вопросы</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50 680.4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51 454.3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54 407.8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107.4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105.7</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45 198.6</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83.1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45 284.8</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100.2</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8259">
                <a:tc>
                  <a:txBody>
                    <a:bodyPr/>
                    <a:lstStyle/>
                    <a:p>
                      <a:pPr algn="ctr" fontAlgn="ctr"/>
                      <a:r>
                        <a:rPr lang="ru-RU" sz="1100" u="none" strike="noStrike">
                          <a:effectLst/>
                        </a:rPr>
                        <a:t>01.02</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Функционирование высшего должностного лица субъекта Российской Федерации и муниципального образования</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2 209.0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2 209.0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2 299.3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104.1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104.1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2 299.3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2 299.3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7067">
                <a:tc>
                  <a:txBody>
                    <a:bodyPr/>
                    <a:lstStyle/>
                    <a:p>
                      <a:pPr algn="ctr" fontAlgn="ctr"/>
                      <a:r>
                        <a:rPr lang="ru-RU" sz="1100" u="none" strike="noStrike">
                          <a:effectLst/>
                        </a:rPr>
                        <a:t>01.03</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Функционирование законодательных (представительных) органов государственной власти и представительных органов муниципальных образований</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1 937.2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1 937.2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1 816.8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93.8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93.8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1 831.9</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1 831.3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30661">
                <a:tc>
                  <a:txBody>
                    <a:bodyPr/>
                    <a:lstStyle/>
                    <a:p>
                      <a:pPr algn="ctr" fontAlgn="ctr"/>
                      <a:r>
                        <a:rPr lang="ru-RU" sz="1100" u="none" strike="noStrike">
                          <a:effectLst/>
                        </a:rPr>
                        <a:t>01.04</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17 105.2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17 105.2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16 519.9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96.6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96.6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13 257.9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80.3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13 257.9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2335">
                <a:tc>
                  <a:txBody>
                    <a:bodyPr/>
                    <a:lstStyle/>
                    <a:p>
                      <a:pPr algn="ctr" fontAlgn="ctr"/>
                      <a:r>
                        <a:rPr lang="ru-RU" sz="1100" u="none" strike="noStrike">
                          <a:effectLst/>
                        </a:rPr>
                        <a:t>01.05</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Судебная система</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17.8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17.8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111.2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624.7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624.7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89.2</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9172">
                <a:tc>
                  <a:txBody>
                    <a:bodyPr/>
                    <a:lstStyle/>
                    <a:p>
                      <a:pPr algn="ctr" fontAlgn="ctr"/>
                      <a:r>
                        <a:rPr lang="ru-RU" sz="1100" u="none" strike="noStrike">
                          <a:effectLst/>
                        </a:rPr>
                        <a:t>01.06</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Обеспечение деятельности финансовых, налоговых и таможенных органов и органов финансового (финансово-бюджетного) надзора</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11 400.8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11 598.8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11 735.1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102.9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101.2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11 844.5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11 932.2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100.7</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1167">
                <a:tc>
                  <a:txBody>
                    <a:bodyPr/>
                    <a:lstStyle/>
                    <a:p>
                      <a:pPr algn="ctr" fontAlgn="ctr"/>
                      <a:r>
                        <a:rPr lang="ru-RU" sz="1100" u="none" strike="noStrike">
                          <a:effectLst/>
                        </a:rPr>
                        <a:t>01.11</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Резервные фонды</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109.7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650.0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108.3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592.5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650.0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650.0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324">
                <a:tc>
                  <a:txBody>
                    <a:bodyPr/>
                    <a:lstStyle/>
                    <a:p>
                      <a:pPr algn="ctr" fontAlgn="ctr"/>
                      <a:r>
                        <a:rPr lang="ru-RU" sz="1100" u="none" strike="noStrike">
                          <a:effectLst/>
                        </a:rPr>
                        <a:t>01.13</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Другие общегосударственные вопросы</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17 410.4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18 476.6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21 275.5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122.2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115.1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15 306.7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71.9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15 306.7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618876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332656"/>
            <a:ext cx="8352928" cy="400110"/>
          </a:xfrm>
          <a:prstGeom prst="rect">
            <a:avLst/>
          </a:prstGeom>
          <a:noFill/>
        </p:spPr>
        <p:txBody>
          <a:bodyPr wrap="square" rtlCol="0">
            <a:spAutoFit/>
          </a:bodyPr>
          <a:lstStyle/>
          <a:p>
            <a:pPr algn="ctr"/>
            <a:r>
              <a:rPr lang="ru-RU" sz="2000" b="1" dirty="0" smtClean="0">
                <a:solidFill>
                  <a:schemeClr val="bg1"/>
                </a:solidFill>
              </a:rPr>
              <a:t>Сравнение расходов по разделам и подразделам, тыс. руб.</a:t>
            </a:r>
            <a:endParaRPr lang="ru-RU" sz="2000" b="1" dirty="0">
              <a:solidFill>
                <a:schemeClr val="bg1"/>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2413883636"/>
              </p:ext>
            </p:extLst>
          </p:nvPr>
        </p:nvGraphicFramePr>
        <p:xfrm>
          <a:off x="179514" y="836712"/>
          <a:ext cx="8784973" cy="1020847"/>
        </p:xfrm>
        <a:graphic>
          <a:graphicData uri="http://schemas.openxmlformats.org/drawingml/2006/table">
            <a:tbl>
              <a:tblPr>
                <a:tableStyleId>{5C22544A-7EE6-4342-B048-85BDC9FD1C3A}</a:tableStyleId>
              </a:tblPr>
              <a:tblGrid>
                <a:gridCol w="562238"/>
                <a:gridCol w="2811192"/>
                <a:gridCol w="537793"/>
                <a:gridCol w="696687"/>
                <a:gridCol w="574460"/>
                <a:gridCol w="724187"/>
                <a:gridCol w="598906"/>
                <a:gridCol w="525571"/>
                <a:gridCol w="650852"/>
                <a:gridCol w="504181"/>
                <a:gridCol w="598906"/>
              </a:tblGrid>
              <a:tr h="1020847">
                <a:tc>
                  <a:txBody>
                    <a:bodyPr/>
                    <a:lstStyle/>
                    <a:p>
                      <a:pPr algn="ctr" fontAlgn="ctr"/>
                      <a:r>
                        <a:rPr lang="ru-RU" sz="1100" u="none" strike="noStrike" dirty="0">
                          <a:effectLst/>
                        </a:rPr>
                        <a:t>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Наименование 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Первоначальный бюджет 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Уточненный план на 01.11.2021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2022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2022 год к первоначальному 2021</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2022 год к уточненному 2021</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2023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2023  к 2022</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2024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2024  к 2023</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4080475031"/>
              </p:ext>
            </p:extLst>
          </p:nvPr>
        </p:nvGraphicFramePr>
        <p:xfrm>
          <a:off x="179513" y="1916832"/>
          <a:ext cx="8784974" cy="4680519"/>
        </p:xfrm>
        <a:graphic>
          <a:graphicData uri="http://schemas.openxmlformats.org/drawingml/2006/table">
            <a:tbl>
              <a:tblPr>
                <a:tableStyleId>{5C22544A-7EE6-4342-B048-85BDC9FD1C3A}</a:tableStyleId>
              </a:tblPr>
              <a:tblGrid>
                <a:gridCol w="562238"/>
                <a:gridCol w="2811192"/>
                <a:gridCol w="537793"/>
                <a:gridCol w="696687"/>
                <a:gridCol w="574461"/>
                <a:gridCol w="724187"/>
                <a:gridCol w="598906"/>
                <a:gridCol w="525571"/>
                <a:gridCol w="650852"/>
                <a:gridCol w="527024"/>
                <a:gridCol w="576063"/>
              </a:tblGrid>
              <a:tr h="506808">
                <a:tc gridSpan="2">
                  <a:txBody>
                    <a:bodyPr/>
                    <a:lstStyle/>
                    <a:p>
                      <a:pPr algn="ctr" fontAlgn="b"/>
                      <a:r>
                        <a:rPr lang="ru-RU" sz="1100" u="none" strike="noStrike" dirty="0">
                          <a:effectLst/>
                        </a:rPr>
                        <a:t>Национальная оборона</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375.5</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375.5</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384.8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102.5</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102.5</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397.1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103.2</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410.4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103.3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6808">
                <a:tc>
                  <a:txBody>
                    <a:bodyPr/>
                    <a:lstStyle/>
                    <a:p>
                      <a:pPr algn="ctr" fontAlgn="ctr"/>
                      <a:r>
                        <a:rPr lang="ru-RU" sz="900" u="none" strike="noStrike">
                          <a:effectLst/>
                        </a:rPr>
                        <a:t>02.03</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dirty="0">
                          <a:effectLst/>
                        </a:rPr>
                        <a:t>Мобилизационная и вневойсковая подготовка</a:t>
                      </a:r>
                      <a:endParaRPr lang="ru-RU" sz="1100" b="0"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375.5</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375.5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384.8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102.5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102.5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397.1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103.2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410.4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103.3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6808">
                <a:tc gridSpan="2">
                  <a:txBody>
                    <a:bodyPr/>
                    <a:lstStyle/>
                    <a:p>
                      <a:pPr algn="ctr" fontAlgn="b"/>
                      <a:r>
                        <a:rPr lang="ru-RU" sz="1100" u="none" strike="noStrike">
                          <a:effectLst/>
                        </a:rPr>
                        <a:t>Национальная безопасность и правоохранительная деятельность</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4 240.1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4 656.1</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4 634.0</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109.3</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99.5</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4 210.6</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90.9</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4 210.6</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30401">
                <a:tc>
                  <a:txBody>
                    <a:bodyPr/>
                    <a:lstStyle/>
                    <a:p>
                      <a:pPr algn="ctr" fontAlgn="ctr"/>
                      <a:r>
                        <a:rPr lang="ru-RU" sz="900" u="none" strike="noStrike">
                          <a:effectLst/>
                        </a:rPr>
                        <a:t>03.10</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Защита населения и территории от чрезвычайных ситуаций природного и техногенного характера, пожарная безопасность</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4 240.1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4 656.1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4 634.0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109.3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99.5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4 210.6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90.9</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4 210.6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70775">
                <a:tc gridSpan="2">
                  <a:txBody>
                    <a:bodyPr/>
                    <a:lstStyle/>
                    <a:p>
                      <a:pPr algn="ctr" fontAlgn="b"/>
                      <a:r>
                        <a:rPr lang="ru-RU" sz="1100" u="none" strike="noStrike">
                          <a:effectLst/>
                        </a:rPr>
                        <a:t> Национальная экономика</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32 025.2</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42 657.3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23 530.8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73.5</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55.2</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22 964.1</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97.6</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23 027.4</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3403">
                <a:tc>
                  <a:txBody>
                    <a:bodyPr/>
                    <a:lstStyle/>
                    <a:p>
                      <a:pPr algn="ctr" fontAlgn="ctr"/>
                      <a:r>
                        <a:rPr lang="ru-RU" sz="900" u="none" strike="noStrike">
                          <a:effectLst/>
                        </a:rPr>
                        <a:t>04.05</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Сельское хозяйство и рыболовство</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27 498.1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10 409.6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19 367.1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70.4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186.1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19 405.4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19 468.7</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3403">
                <a:tc>
                  <a:txBody>
                    <a:bodyPr/>
                    <a:lstStyle/>
                    <a:p>
                      <a:pPr algn="ctr" fontAlgn="ctr"/>
                      <a:r>
                        <a:rPr lang="ru-RU" sz="900" u="none" strike="noStrike">
                          <a:effectLst/>
                        </a:rPr>
                        <a:t>04.06</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Водное хозяйство</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650.0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824.0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35.0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87.5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35.0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8310">
                <a:tc>
                  <a:txBody>
                    <a:bodyPr/>
                    <a:lstStyle/>
                    <a:p>
                      <a:pPr algn="ctr" fontAlgn="ctr"/>
                      <a:r>
                        <a:rPr lang="ru-RU" sz="900" u="none" strike="noStrike">
                          <a:effectLst/>
                        </a:rPr>
                        <a:t>04.08</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Транспорт</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3 450.0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1 000.0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166.7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29.0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400.0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8310">
                <a:tc>
                  <a:txBody>
                    <a:bodyPr/>
                    <a:lstStyle/>
                    <a:p>
                      <a:pPr algn="ctr" fontAlgn="ctr"/>
                      <a:r>
                        <a:rPr lang="ru-RU" sz="900" u="none" strike="noStrike">
                          <a:effectLst/>
                        </a:rPr>
                        <a:t>04.09</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Дорожное хозяйство</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24 179.5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 </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 </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 </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 </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 </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 </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8310">
                <a:tc>
                  <a:txBody>
                    <a:bodyPr/>
                    <a:lstStyle/>
                    <a:p>
                      <a:pPr algn="ctr" fontAlgn="ctr"/>
                      <a:r>
                        <a:rPr lang="ru-RU" sz="900" u="none" strike="noStrike">
                          <a:effectLst/>
                        </a:rPr>
                        <a:t>04.10</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Связь и информатика</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224.6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141.7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 </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 </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 </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 </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 </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7183">
                <a:tc>
                  <a:txBody>
                    <a:bodyPr/>
                    <a:lstStyle/>
                    <a:p>
                      <a:pPr algn="ctr" fontAlgn="ctr"/>
                      <a:r>
                        <a:rPr lang="ru-RU" sz="900" u="none" strike="noStrike">
                          <a:effectLst/>
                        </a:rPr>
                        <a:t>04.12</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Другие вопросы в области национальной экономики</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3 052.5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3 652.5</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3 123.7</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102.3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85.5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3 123.7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3 123.7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0247771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332656"/>
            <a:ext cx="8352928" cy="400110"/>
          </a:xfrm>
          <a:prstGeom prst="rect">
            <a:avLst/>
          </a:prstGeom>
          <a:noFill/>
        </p:spPr>
        <p:txBody>
          <a:bodyPr wrap="square" rtlCol="0">
            <a:spAutoFit/>
          </a:bodyPr>
          <a:lstStyle/>
          <a:p>
            <a:pPr algn="ctr"/>
            <a:r>
              <a:rPr lang="ru-RU" sz="2000" b="1" dirty="0" smtClean="0">
                <a:solidFill>
                  <a:schemeClr val="bg1"/>
                </a:solidFill>
              </a:rPr>
              <a:t>Сравнение расходов по разделам и подразделам, тыс. руб.</a:t>
            </a:r>
            <a:endParaRPr lang="ru-RU" sz="2000" b="1" dirty="0">
              <a:solidFill>
                <a:schemeClr val="bg1"/>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556454385"/>
              </p:ext>
            </p:extLst>
          </p:nvPr>
        </p:nvGraphicFramePr>
        <p:xfrm>
          <a:off x="251520" y="908720"/>
          <a:ext cx="8712967" cy="1182076"/>
        </p:xfrm>
        <a:graphic>
          <a:graphicData uri="http://schemas.openxmlformats.org/drawingml/2006/table">
            <a:tbl>
              <a:tblPr>
                <a:tableStyleId>{5C22544A-7EE6-4342-B048-85BDC9FD1C3A}</a:tableStyleId>
              </a:tblPr>
              <a:tblGrid>
                <a:gridCol w="557630"/>
                <a:gridCol w="2610722"/>
                <a:gridCol w="710813"/>
                <a:gridCol w="690976"/>
                <a:gridCol w="614435"/>
                <a:gridCol w="673568"/>
                <a:gridCol w="593997"/>
                <a:gridCol w="604643"/>
                <a:gridCol w="562138"/>
                <a:gridCol w="589990"/>
                <a:gridCol w="504055"/>
              </a:tblGrid>
              <a:tr h="1092855">
                <a:tc>
                  <a:txBody>
                    <a:bodyPr/>
                    <a:lstStyle/>
                    <a:p>
                      <a:pPr algn="ctr" fontAlgn="ctr"/>
                      <a:r>
                        <a:rPr lang="ru-RU" sz="1100" u="none" strike="noStrike" dirty="0">
                          <a:effectLst/>
                        </a:rPr>
                        <a:t>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Наименование 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Первоначальный бюджет 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Уточненный план на 01.11.2021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2022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2022 год к первоначальному 2021</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2022 год к уточненному 2021</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2023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2023  к 2022</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2024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2024  к 2023</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4199732151"/>
              </p:ext>
            </p:extLst>
          </p:nvPr>
        </p:nvGraphicFramePr>
        <p:xfrm>
          <a:off x="251520" y="1988842"/>
          <a:ext cx="8712969" cy="4427450"/>
        </p:xfrm>
        <a:graphic>
          <a:graphicData uri="http://schemas.openxmlformats.org/drawingml/2006/table">
            <a:tbl>
              <a:tblPr>
                <a:tableStyleId>{5C22544A-7EE6-4342-B048-85BDC9FD1C3A}</a:tableStyleId>
              </a:tblPr>
              <a:tblGrid>
                <a:gridCol w="557630"/>
                <a:gridCol w="2610722"/>
                <a:gridCol w="710814"/>
                <a:gridCol w="690977"/>
                <a:gridCol w="614433"/>
                <a:gridCol w="673571"/>
                <a:gridCol w="593997"/>
                <a:gridCol w="604640"/>
                <a:gridCol w="562140"/>
                <a:gridCol w="589988"/>
                <a:gridCol w="504057"/>
              </a:tblGrid>
              <a:tr h="423005">
                <a:tc gridSpan="2">
                  <a:txBody>
                    <a:bodyPr/>
                    <a:lstStyle/>
                    <a:p>
                      <a:pPr algn="ctr" fontAlgn="b"/>
                      <a:r>
                        <a:rPr lang="ru-RU" sz="1100" u="none" strike="noStrike" dirty="0">
                          <a:effectLst/>
                        </a:rPr>
                        <a:t>Жилищно-коммунальное хозяйство</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5 192.0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45 896.3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31 100.6</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599.0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67.8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6 954.2</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22.4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8 144.5</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117.1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9702">
                <a:tc>
                  <a:txBody>
                    <a:bodyPr/>
                    <a:lstStyle/>
                    <a:p>
                      <a:pPr algn="ctr" fontAlgn="ctr"/>
                      <a:r>
                        <a:rPr lang="ru-RU" sz="1100" u="none" strike="noStrike">
                          <a:effectLst/>
                        </a:rPr>
                        <a:t>05.01</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dirty="0">
                          <a:effectLst/>
                        </a:rPr>
                        <a:t>Жилищное хозяйство</a:t>
                      </a:r>
                      <a:endParaRPr lang="ru-RU" sz="1100" b="0"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253.9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35 326.1</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21 872.3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8 614.5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61.9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251.0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251.0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9702">
                <a:tc>
                  <a:txBody>
                    <a:bodyPr/>
                    <a:lstStyle/>
                    <a:p>
                      <a:pPr algn="ctr" fontAlgn="ctr"/>
                      <a:r>
                        <a:rPr lang="ru-RU" sz="1100" u="none" strike="noStrike">
                          <a:effectLst/>
                        </a:rPr>
                        <a:t>05.02</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dirty="0">
                          <a:effectLst/>
                        </a:rPr>
                        <a:t>Коммунальное хозяйство</a:t>
                      </a:r>
                      <a:endParaRPr lang="ru-RU" sz="1100" b="0"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1 285.3</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8 620.5</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3 764.0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292.8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43.7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1 954.0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51.9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2 974.0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152.2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9702">
                <a:tc>
                  <a:txBody>
                    <a:bodyPr/>
                    <a:lstStyle/>
                    <a:p>
                      <a:pPr algn="ctr" fontAlgn="ctr"/>
                      <a:r>
                        <a:rPr lang="ru-RU" sz="1100" u="none" strike="noStrike">
                          <a:effectLst/>
                        </a:rPr>
                        <a:t>05.03</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Благоустройство</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2 885.9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1 080.8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4 355.2</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150.9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403.0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3 837.7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88.1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4 008.0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104.4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5305">
                <a:tc>
                  <a:txBody>
                    <a:bodyPr/>
                    <a:lstStyle/>
                    <a:p>
                      <a:pPr algn="ctr" fontAlgn="ctr"/>
                      <a:r>
                        <a:rPr lang="ru-RU" sz="1100" u="none" strike="noStrike">
                          <a:effectLst/>
                        </a:rPr>
                        <a:t>05.05</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Другие вопросы в области жилищно-коммунального хозяйства</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766.9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868.9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1 109.1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144.6</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127.6</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911.5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82.2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911.5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3005">
                <a:tc gridSpan="2">
                  <a:txBody>
                    <a:bodyPr/>
                    <a:lstStyle/>
                    <a:p>
                      <a:pPr algn="ctr" fontAlgn="b"/>
                      <a:r>
                        <a:rPr lang="ru-RU" sz="1100" u="none" strike="noStrike">
                          <a:effectLst/>
                        </a:rPr>
                        <a:t>Образование</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179 681.7</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190 530.9</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217 560.4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121.1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114.2</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194 981.2</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89.6</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202 881.3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104.1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9406">
                <a:tc>
                  <a:txBody>
                    <a:bodyPr/>
                    <a:lstStyle/>
                    <a:p>
                      <a:pPr algn="ctr" fontAlgn="ctr"/>
                      <a:r>
                        <a:rPr lang="ru-RU" sz="1100" u="none" strike="noStrike">
                          <a:effectLst/>
                        </a:rPr>
                        <a:t>07.01</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dirty="0">
                          <a:effectLst/>
                        </a:rPr>
                        <a:t>Дошкольное образование</a:t>
                      </a:r>
                      <a:endParaRPr lang="ru-RU" sz="1100" b="0"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47 790.2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49 298.7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52 481.1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109.8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106.5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53 043.4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101.1</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56 788.2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107.1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9702">
                <a:tc>
                  <a:txBody>
                    <a:bodyPr/>
                    <a:lstStyle/>
                    <a:p>
                      <a:pPr algn="ctr" fontAlgn="ctr"/>
                      <a:r>
                        <a:rPr lang="ru-RU" sz="1100" u="none" strike="noStrike">
                          <a:effectLst/>
                        </a:rPr>
                        <a:t>07.02</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Общее образование</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83 684.8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95 459.7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104 958.6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125.4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98 886.3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94.2</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102 649.3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103.8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9406">
                <a:tc>
                  <a:txBody>
                    <a:bodyPr/>
                    <a:lstStyle/>
                    <a:p>
                      <a:pPr algn="ctr" fontAlgn="ctr"/>
                      <a:r>
                        <a:rPr lang="ru-RU" sz="1100" u="none" strike="noStrike">
                          <a:effectLst/>
                        </a:rPr>
                        <a:t>07.03</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Дополнительное образование детей</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18 075.3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18 230.2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27 682.4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153.2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151.8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17 532.0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63.3</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17 904.8</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102.1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9702">
                <a:tc>
                  <a:txBody>
                    <a:bodyPr/>
                    <a:lstStyle/>
                    <a:p>
                      <a:pPr algn="ctr" fontAlgn="ctr"/>
                      <a:r>
                        <a:rPr lang="ru-RU" sz="1100" u="none" strike="noStrike">
                          <a:effectLst/>
                        </a:rPr>
                        <a:t>07.07</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Молодежная политика</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2 001.3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1 336.0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2 028.2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101.3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151.8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1 994.3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98.3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1 994.3</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58813">
                <a:tc>
                  <a:txBody>
                    <a:bodyPr/>
                    <a:lstStyle/>
                    <a:p>
                      <a:pPr algn="ctr" fontAlgn="ctr"/>
                      <a:r>
                        <a:rPr lang="ru-RU" sz="1100" u="none" strike="noStrike">
                          <a:effectLst/>
                        </a:rPr>
                        <a:t>07.09</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Другие вопросы в области образования</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28 130.1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26 206.3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30 410.1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108.1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116.0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23 525.2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77.4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23 544.7</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100.1</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2795951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332656"/>
            <a:ext cx="8352928" cy="400110"/>
          </a:xfrm>
          <a:prstGeom prst="rect">
            <a:avLst/>
          </a:prstGeom>
          <a:noFill/>
        </p:spPr>
        <p:txBody>
          <a:bodyPr wrap="square" rtlCol="0">
            <a:spAutoFit/>
          </a:bodyPr>
          <a:lstStyle/>
          <a:p>
            <a:pPr algn="ctr"/>
            <a:r>
              <a:rPr lang="ru-RU" sz="2000" b="1" dirty="0" smtClean="0">
                <a:solidFill>
                  <a:schemeClr val="bg1"/>
                </a:solidFill>
              </a:rPr>
              <a:t>Сравнение расходов по разделам и подразделам, тыс. руб.</a:t>
            </a:r>
            <a:endParaRPr lang="ru-RU" sz="2000" b="1" dirty="0">
              <a:solidFill>
                <a:schemeClr val="bg1"/>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2204917573"/>
              </p:ext>
            </p:extLst>
          </p:nvPr>
        </p:nvGraphicFramePr>
        <p:xfrm>
          <a:off x="179512" y="980728"/>
          <a:ext cx="8784975" cy="1014436"/>
        </p:xfrm>
        <a:graphic>
          <a:graphicData uri="http://schemas.openxmlformats.org/drawingml/2006/table">
            <a:tbl>
              <a:tblPr>
                <a:tableStyleId>{5C22544A-7EE6-4342-B048-85BDC9FD1C3A}</a:tableStyleId>
              </a:tblPr>
              <a:tblGrid>
                <a:gridCol w="562238"/>
                <a:gridCol w="2811193"/>
                <a:gridCol w="537793"/>
                <a:gridCol w="696687"/>
                <a:gridCol w="574460"/>
                <a:gridCol w="724187"/>
                <a:gridCol w="598906"/>
                <a:gridCol w="525571"/>
                <a:gridCol w="650853"/>
                <a:gridCol w="599032"/>
                <a:gridCol w="504055"/>
              </a:tblGrid>
              <a:tr h="876831">
                <a:tc>
                  <a:txBody>
                    <a:bodyPr/>
                    <a:lstStyle/>
                    <a:p>
                      <a:pPr algn="ctr" fontAlgn="ctr"/>
                      <a:r>
                        <a:rPr lang="ru-RU" sz="1100" u="none" strike="noStrike" dirty="0">
                          <a:effectLst/>
                        </a:rPr>
                        <a:t>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Наименование 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Первоначальный бюджет 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Уточненный план на 01.11.2021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2022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2022 год к первоначальному 2021</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2022 год к уточненному 2021</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2023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2023  к 2022</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2024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2024  к 2023</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2245317248"/>
              </p:ext>
            </p:extLst>
          </p:nvPr>
        </p:nvGraphicFramePr>
        <p:xfrm>
          <a:off x="179510" y="2060848"/>
          <a:ext cx="8784977" cy="4536505"/>
        </p:xfrm>
        <a:graphic>
          <a:graphicData uri="http://schemas.openxmlformats.org/drawingml/2006/table">
            <a:tbl>
              <a:tblPr>
                <a:tableStyleId>{5C22544A-7EE6-4342-B048-85BDC9FD1C3A}</a:tableStyleId>
              </a:tblPr>
              <a:tblGrid>
                <a:gridCol w="562239"/>
                <a:gridCol w="2811193"/>
                <a:gridCol w="537793"/>
                <a:gridCol w="696687"/>
                <a:gridCol w="574461"/>
                <a:gridCol w="724187"/>
                <a:gridCol w="598906"/>
                <a:gridCol w="525571"/>
                <a:gridCol w="650853"/>
                <a:gridCol w="599032"/>
                <a:gridCol w="504055"/>
              </a:tblGrid>
              <a:tr h="353121">
                <a:tc gridSpan="2">
                  <a:txBody>
                    <a:bodyPr/>
                    <a:lstStyle/>
                    <a:p>
                      <a:pPr algn="ctr" fontAlgn="b"/>
                      <a:r>
                        <a:rPr lang="ru-RU" sz="1100" u="none" strike="noStrike" dirty="0">
                          <a:effectLst/>
                        </a:rPr>
                        <a:t>Культура</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46 443.2</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47 959.5</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61 516.5</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132.5</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128.3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73 092.5</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118.8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51 649.9</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70.7</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9143">
                <a:tc>
                  <a:txBody>
                    <a:bodyPr/>
                    <a:lstStyle/>
                    <a:p>
                      <a:pPr algn="ctr" fontAlgn="ctr"/>
                      <a:r>
                        <a:rPr lang="ru-RU" sz="900" u="none" strike="noStrike">
                          <a:effectLst/>
                        </a:rPr>
                        <a:t>08.01</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dirty="0">
                          <a:effectLst/>
                        </a:rPr>
                        <a:t>Культура</a:t>
                      </a:r>
                      <a:endParaRPr lang="ru-RU" sz="1100" b="0"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40 155.9</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41 248.6</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54 287.7</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135.2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131.6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66 188.6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121.9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44 742.9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67.6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0915">
                <a:tc>
                  <a:txBody>
                    <a:bodyPr/>
                    <a:lstStyle/>
                    <a:p>
                      <a:pPr algn="ctr" fontAlgn="ctr"/>
                      <a:r>
                        <a:rPr lang="ru-RU" sz="900" u="none" strike="noStrike">
                          <a:effectLst/>
                        </a:rPr>
                        <a:t>08.04</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Другие вопросы в области культуры, кинематографии</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6 287.3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6 710.9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7 228.8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115.0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107.7</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6 903.9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95.5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6 907.0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184">
                <a:tc gridSpan="2">
                  <a:txBody>
                    <a:bodyPr/>
                    <a:lstStyle/>
                    <a:p>
                      <a:pPr algn="ctr" fontAlgn="b"/>
                      <a:r>
                        <a:rPr lang="ru-RU" sz="1100" u="none" strike="noStrike">
                          <a:effectLst/>
                        </a:rPr>
                        <a:t>Социальная политика</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15 261.4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14 836.3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15 121.1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99.1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101.9</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13 742.4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90.9</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13 732.0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99.9</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4570">
                <a:tc>
                  <a:txBody>
                    <a:bodyPr/>
                    <a:lstStyle/>
                    <a:p>
                      <a:pPr algn="ctr" fontAlgn="ctr"/>
                      <a:r>
                        <a:rPr lang="ru-RU" sz="900" u="none" strike="noStrike">
                          <a:effectLst/>
                        </a:rPr>
                        <a:t>10.01</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Пенсионное обеспечение</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4 000.0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4 000.0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4 200.0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105.0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105.0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4 200.0</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4 200.0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9143">
                <a:tc>
                  <a:txBody>
                    <a:bodyPr/>
                    <a:lstStyle/>
                    <a:p>
                      <a:pPr algn="ctr" fontAlgn="ctr"/>
                      <a:r>
                        <a:rPr lang="ru-RU" sz="900" u="none" strike="noStrike">
                          <a:effectLst/>
                        </a:rPr>
                        <a:t>10.03</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dirty="0">
                          <a:effectLst/>
                        </a:rPr>
                        <a:t>Социальное обеспечение населения</a:t>
                      </a:r>
                      <a:endParaRPr lang="ru-RU" sz="1100" b="0"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428.0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652.9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459.0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107.2</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70.3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410.9</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89.5</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410.9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9143">
                <a:tc>
                  <a:txBody>
                    <a:bodyPr/>
                    <a:lstStyle/>
                    <a:p>
                      <a:pPr algn="ctr" fontAlgn="ctr"/>
                      <a:r>
                        <a:rPr lang="ru-RU" sz="900" u="none" strike="noStrike">
                          <a:effectLst/>
                        </a:rPr>
                        <a:t>10.04</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Охрана семьи и детства</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10 833.4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10 183.4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10 462.1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96.6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102.7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9 131.5</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87.3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9 121.1</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99.9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9143">
                <a:tc gridSpan="2">
                  <a:txBody>
                    <a:bodyPr/>
                    <a:lstStyle/>
                    <a:p>
                      <a:pPr algn="ctr" fontAlgn="b"/>
                      <a:r>
                        <a:rPr lang="ru-RU" sz="1100" u="none" strike="noStrike">
                          <a:effectLst/>
                        </a:rPr>
                        <a:t>Физическая культура и спорт</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3 200.0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3 733.7</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3 449.9</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107.8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92.4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3 449.9</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4 738.9</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137.4</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9143">
                <a:tc>
                  <a:txBody>
                    <a:bodyPr/>
                    <a:lstStyle/>
                    <a:p>
                      <a:pPr algn="ctr" fontAlgn="ctr"/>
                      <a:r>
                        <a:rPr lang="ru-RU" sz="900" u="none" strike="noStrike">
                          <a:effectLst/>
                        </a:rPr>
                        <a:t>11.02</a:t>
                      </a:r>
                      <a:endParaRPr lang="ru-RU" sz="9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Массовый спорт</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3 200.0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3 733.7</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3 449.9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107.8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92.4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3 449.9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4 738.9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137.4</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313354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332656"/>
            <a:ext cx="8352928" cy="400110"/>
          </a:xfrm>
          <a:prstGeom prst="rect">
            <a:avLst/>
          </a:prstGeom>
          <a:noFill/>
        </p:spPr>
        <p:txBody>
          <a:bodyPr wrap="square" rtlCol="0">
            <a:spAutoFit/>
          </a:bodyPr>
          <a:lstStyle/>
          <a:p>
            <a:pPr algn="ctr"/>
            <a:r>
              <a:rPr lang="ru-RU" sz="2000" b="1" dirty="0" smtClean="0">
                <a:solidFill>
                  <a:schemeClr val="bg1"/>
                </a:solidFill>
              </a:rPr>
              <a:t>Сравнение расходов по разделам и подразделам, тыс. руб.</a:t>
            </a:r>
            <a:endParaRPr lang="ru-RU" sz="2000" b="1" dirty="0">
              <a:solidFill>
                <a:schemeClr val="bg1"/>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732432128"/>
              </p:ext>
            </p:extLst>
          </p:nvPr>
        </p:nvGraphicFramePr>
        <p:xfrm>
          <a:off x="179514" y="980728"/>
          <a:ext cx="8784973" cy="1020847"/>
        </p:xfrm>
        <a:graphic>
          <a:graphicData uri="http://schemas.openxmlformats.org/drawingml/2006/table">
            <a:tbl>
              <a:tblPr>
                <a:tableStyleId>{5C22544A-7EE6-4342-B048-85BDC9FD1C3A}</a:tableStyleId>
              </a:tblPr>
              <a:tblGrid>
                <a:gridCol w="562238"/>
                <a:gridCol w="2811192"/>
                <a:gridCol w="537793"/>
                <a:gridCol w="696687"/>
                <a:gridCol w="574460"/>
                <a:gridCol w="724187"/>
                <a:gridCol w="598906"/>
                <a:gridCol w="525571"/>
                <a:gridCol w="650852"/>
                <a:gridCol w="599032"/>
                <a:gridCol w="504055"/>
              </a:tblGrid>
              <a:tr h="1020847">
                <a:tc>
                  <a:txBody>
                    <a:bodyPr/>
                    <a:lstStyle/>
                    <a:p>
                      <a:pPr algn="ctr" fontAlgn="ctr"/>
                      <a:r>
                        <a:rPr lang="ru-RU" sz="1100" u="none" strike="noStrike" dirty="0">
                          <a:effectLst/>
                        </a:rPr>
                        <a:t>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Наименование КФСР</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Первоначальный бюджет 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Уточненный план на 01.11.2021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2022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2022 год к первоначальному 2021</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2022 год к уточненному 2021</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2023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2023  к 2022</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Прогноз 2024 год</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(снижение) 2024  к 2023</a:t>
                      </a:r>
                      <a:endParaRPr lang="ru-RU" sz="1100" b="1"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1681964676"/>
              </p:ext>
            </p:extLst>
          </p:nvPr>
        </p:nvGraphicFramePr>
        <p:xfrm>
          <a:off x="179512" y="2060846"/>
          <a:ext cx="8784978" cy="4248475"/>
        </p:xfrm>
        <a:graphic>
          <a:graphicData uri="http://schemas.openxmlformats.org/drawingml/2006/table">
            <a:tbl>
              <a:tblPr>
                <a:tableStyleId>{5C22544A-7EE6-4342-B048-85BDC9FD1C3A}</a:tableStyleId>
              </a:tblPr>
              <a:tblGrid>
                <a:gridCol w="562238"/>
                <a:gridCol w="2811193"/>
                <a:gridCol w="537794"/>
                <a:gridCol w="696687"/>
                <a:gridCol w="574461"/>
                <a:gridCol w="724188"/>
                <a:gridCol w="598907"/>
                <a:gridCol w="525571"/>
                <a:gridCol w="650852"/>
                <a:gridCol w="599029"/>
                <a:gridCol w="504058"/>
              </a:tblGrid>
              <a:tr h="481779">
                <a:tc gridSpan="2">
                  <a:txBody>
                    <a:bodyPr/>
                    <a:lstStyle/>
                    <a:p>
                      <a:pPr algn="ctr" fontAlgn="b"/>
                      <a:r>
                        <a:rPr lang="ru-RU" sz="1100" u="none" strike="noStrike" dirty="0">
                          <a:effectLst/>
                        </a:rPr>
                        <a:t>Средства массовой информации</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1 498.6</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1 498.6</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1 515.8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101.1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101.1</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1 515.8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1 515.8</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1779">
                <a:tc>
                  <a:txBody>
                    <a:bodyPr/>
                    <a:lstStyle/>
                    <a:p>
                      <a:pPr algn="ctr" fontAlgn="ctr"/>
                      <a:r>
                        <a:rPr lang="ru-RU" sz="1100" u="none" strike="noStrike">
                          <a:effectLst/>
                        </a:rPr>
                        <a:t>12.02</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dirty="0">
                          <a:effectLst/>
                        </a:rPr>
                        <a:t>Периодическая печать и издательства</a:t>
                      </a:r>
                      <a:endParaRPr lang="ru-RU" sz="1100" b="0"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1 498.6</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1 498.6</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1 515.8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101.1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101.1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1 515.8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1 515.8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100.0</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1779">
                <a:tc gridSpan="2">
                  <a:txBody>
                    <a:bodyPr/>
                    <a:lstStyle/>
                    <a:p>
                      <a:pPr algn="ctr" fontAlgn="b"/>
                      <a:r>
                        <a:rPr lang="ru-RU" sz="1100" u="none" strike="noStrike">
                          <a:effectLst/>
                        </a:rPr>
                        <a:t>Межбюджетные трансферты</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r" fontAlgn="b"/>
                      <a:r>
                        <a:rPr lang="ru-RU" sz="1100" u="none" strike="noStrike">
                          <a:effectLst/>
                        </a:rPr>
                        <a:t>39 545.4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47 138.4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56 053.3</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141.7</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118.9</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55 739.2</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99.4</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55 362.9</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99.3</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88660">
                <a:tc>
                  <a:txBody>
                    <a:bodyPr/>
                    <a:lstStyle/>
                    <a:p>
                      <a:pPr algn="ctr" fontAlgn="ctr"/>
                      <a:r>
                        <a:rPr lang="ru-RU" sz="1100" u="none" strike="noStrike">
                          <a:effectLst/>
                        </a:rPr>
                        <a:t>14.01</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dirty="0">
                          <a:effectLst/>
                        </a:rPr>
                        <a:t>Дотации на выравнивание бюджетной обеспеченности субъектов Российской Федерации и муниципальных образований</a:t>
                      </a:r>
                      <a:endParaRPr lang="ru-RU" sz="1100" b="0" i="0" u="none" strike="noStrike" dirty="0">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29 119.6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29 119.6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31 107.4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106.8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106.8</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26 032.1</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83.7</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25 926.4</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99.6</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32699">
                <a:tc>
                  <a:txBody>
                    <a:bodyPr/>
                    <a:lstStyle/>
                    <a:p>
                      <a:pPr algn="ctr" fontAlgn="ctr"/>
                      <a:r>
                        <a:rPr lang="ru-RU" sz="1100" u="none" strike="noStrike">
                          <a:effectLst/>
                        </a:rPr>
                        <a:t>14.03</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a:effectLst/>
                        </a:rPr>
                        <a:t>Прочие межбюджетные трансферты общего характера</a:t>
                      </a:r>
                      <a:endParaRPr lang="ru-RU" sz="1100" b="0" i="0" u="none" strike="noStrike">
                        <a:effectLst/>
                        <a:latin typeface="Arial Narrow"/>
                      </a:endParaRPr>
                    </a:p>
                  </a:txBody>
                  <a:tcPr marL="8596" marR="8596" marT="85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10 425.8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18 018.8</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24 945.9</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239.3</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138.4</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29 707.1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119.1</a:t>
                      </a:r>
                      <a:endParaRPr lang="ru-RU" sz="1100" b="0"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29 436.5</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99.1</a:t>
                      </a:r>
                      <a:endParaRPr lang="ru-RU" sz="1100" b="0"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1779">
                <a:tc>
                  <a:txBody>
                    <a:bodyPr/>
                    <a:lstStyle/>
                    <a:p>
                      <a:pPr algn="l" fontAlgn="b"/>
                      <a:r>
                        <a:rPr lang="ru-RU" sz="1100" u="none" strike="noStrike">
                          <a:effectLst/>
                        </a:rPr>
                        <a:t> </a:t>
                      </a:r>
                      <a:endParaRPr lang="ru-RU" sz="1100" b="1" i="0" u="none" strike="noStrike">
                        <a:effectLst/>
                        <a:latin typeface="Arial"/>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Условно утверждаемые расходы</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6 000.0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rPr>
                        <a:t> </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rPr>
                        <a:t>12 000.0</a:t>
                      </a:r>
                      <a:endParaRPr lang="ru-RU" sz="1100" b="1" i="0" u="none" strike="noStrike">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rPr>
                        <a:t>200.0</a:t>
                      </a:r>
                      <a:endParaRPr lang="ru-RU" sz="1100" b="1" i="0" u="none" strike="noStrike" dirty="0">
                        <a:effectLst/>
                        <a:latin typeface="Arial Narrow"/>
                      </a:endParaRPr>
                    </a:p>
                  </a:txBody>
                  <a:tcPr marL="8596" marR="8596" marT="85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2031071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0"/>
            <a:ext cx="8352928" cy="1200329"/>
          </a:xfrm>
          <a:prstGeom prst="rect">
            <a:avLst/>
          </a:prstGeom>
          <a:noFill/>
        </p:spPr>
        <p:txBody>
          <a:bodyPr wrap="square" rtlCol="0">
            <a:spAutoFit/>
          </a:bodyPr>
          <a:lstStyle/>
          <a:p>
            <a:pPr algn="ctr"/>
            <a:r>
              <a:rPr lang="ru-RU" sz="2400" b="1" dirty="0" smtClean="0">
                <a:solidFill>
                  <a:schemeClr val="bg1"/>
                </a:solidFill>
              </a:rPr>
              <a:t>Реализация национального проекта </a:t>
            </a:r>
            <a:r>
              <a:rPr lang="ru-RU" sz="2400" dirty="0">
                <a:solidFill>
                  <a:schemeClr val="bg1"/>
                </a:solidFill>
              </a:rPr>
              <a:t>«Жилье и городская среда»</a:t>
            </a:r>
          </a:p>
          <a:p>
            <a:pPr algn="ctr"/>
            <a:r>
              <a:rPr lang="ru-RU" sz="2400" b="1" dirty="0" smtClean="0">
                <a:solidFill>
                  <a:schemeClr val="bg1"/>
                </a:solidFill>
              </a:rPr>
              <a:t>в 2022-2024 годах, тыс. руб.</a:t>
            </a:r>
            <a:endParaRPr lang="ru-RU" sz="2400" b="1" dirty="0">
              <a:solidFill>
                <a:schemeClr val="bg1"/>
              </a:solidFill>
            </a:endParaRPr>
          </a:p>
        </p:txBody>
      </p:sp>
      <p:sp>
        <p:nvSpPr>
          <p:cNvPr id="8" name="Прямоугольник 7"/>
          <p:cNvSpPr/>
          <p:nvPr/>
        </p:nvSpPr>
        <p:spPr>
          <a:xfrm>
            <a:off x="4067944" y="1196752"/>
            <a:ext cx="4572000" cy="2092881"/>
          </a:xfrm>
          <a:prstGeom prst="rect">
            <a:avLst/>
          </a:prstGeom>
        </p:spPr>
        <p:txBody>
          <a:bodyPr>
            <a:spAutoFit/>
          </a:bodyPr>
          <a:lstStyle/>
          <a:p>
            <a:r>
              <a:rPr lang="ru-RU" sz="1600" dirty="0" smtClean="0">
                <a:latin typeface="Times New Roman" pitchFamily="18" charset="0"/>
                <a:cs typeface="Times New Roman" pitchFamily="18" charset="0"/>
              </a:rPr>
              <a:t>Расходы </a:t>
            </a:r>
            <a:r>
              <a:rPr lang="ru-RU" sz="1600" dirty="0">
                <a:latin typeface="Times New Roman" pitchFamily="18" charset="0"/>
                <a:cs typeface="Times New Roman" pitchFamily="18" charset="0"/>
              </a:rPr>
              <a:t>на поддержку государственных программ формирования современной городской </a:t>
            </a:r>
            <a:r>
              <a:rPr lang="ru-RU" sz="1600" dirty="0" smtClean="0">
                <a:latin typeface="Times New Roman" pitchFamily="18" charset="0"/>
                <a:cs typeface="Times New Roman" pitchFamily="18" charset="0"/>
              </a:rPr>
              <a:t>среды составят:</a:t>
            </a:r>
          </a:p>
          <a:p>
            <a:r>
              <a:rPr lang="ru-RU" sz="1600" dirty="0" smtClean="0">
                <a:latin typeface="Times New Roman" pitchFamily="18" charset="0"/>
                <a:cs typeface="Times New Roman" pitchFamily="18" charset="0"/>
              </a:rPr>
              <a:t>в 2022 году 2 624,3 тыс. рублей,</a:t>
            </a:r>
            <a:r>
              <a:rPr lang="ru-RU" sz="1600" dirty="0">
                <a:latin typeface="Times New Roman" pitchFamily="18" charset="0"/>
                <a:cs typeface="Times New Roman" pitchFamily="18" charset="0"/>
              </a:rPr>
              <a:t> </a:t>
            </a:r>
            <a:endParaRPr lang="ru-RU"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в 2023 </a:t>
            </a:r>
            <a:r>
              <a:rPr lang="ru-RU" sz="1600" dirty="0">
                <a:latin typeface="Times New Roman" pitchFamily="18" charset="0"/>
                <a:cs typeface="Times New Roman" pitchFamily="18" charset="0"/>
              </a:rPr>
              <a:t>году </a:t>
            </a:r>
            <a:r>
              <a:rPr lang="ru-RU" sz="1600" dirty="0" smtClean="0">
                <a:latin typeface="Times New Roman" pitchFamily="18" charset="0"/>
                <a:cs typeface="Times New Roman" pitchFamily="18" charset="0"/>
              </a:rPr>
              <a:t>2 106,8 </a:t>
            </a:r>
            <a:r>
              <a:rPr lang="ru-RU" sz="1600" dirty="0">
                <a:latin typeface="Times New Roman" pitchFamily="18" charset="0"/>
                <a:cs typeface="Times New Roman" pitchFamily="18" charset="0"/>
              </a:rPr>
              <a:t>тыс</a:t>
            </a:r>
            <a:r>
              <a:rPr lang="ru-RU" sz="1600" dirty="0" smtClean="0">
                <a:latin typeface="Times New Roman" pitchFamily="18" charset="0"/>
                <a:cs typeface="Times New Roman" pitchFamily="18" charset="0"/>
              </a:rPr>
              <a:t>. рублей,</a:t>
            </a:r>
            <a:r>
              <a:rPr lang="ru-RU" sz="1600" dirty="0">
                <a:latin typeface="Times New Roman" pitchFamily="18" charset="0"/>
                <a:cs typeface="Times New Roman" pitchFamily="18" charset="0"/>
              </a:rPr>
              <a:t> </a:t>
            </a:r>
            <a:endParaRPr lang="ru-RU"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в 2024 </a:t>
            </a:r>
            <a:r>
              <a:rPr lang="ru-RU" sz="1600" dirty="0">
                <a:latin typeface="Times New Roman" pitchFamily="18" charset="0"/>
                <a:cs typeface="Times New Roman" pitchFamily="18" charset="0"/>
              </a:rPr>
              <a:t>году </a:t>
            </a:r>
            <a:r>
              <a:rPr lang="ru-RU" sz="1600" dirty="0" smtClean="0">
                <a:latin typeface="Times New Roman" pitchFamily="18" charset="0"/>
                <a:cs typeface="Times New Roman" pitchFamily="18" charset="0"/>
              </a:rPr>
              <a:t>2 277,1 тыс. рублей.</a:t>
            </a:r>
            <a:endParaRPr lang="ru-RU" sz="1600" dirty="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p:txBody>
      </p:sp>
      <p:graphicFrame>
        <p:nvGraphicFramePr>
          <p:cNvPr id="7" name="Диаграмма 6"/>
          <p:cNvGraphicFramePr>
            <a:graphicFrameLocks/>
          </p:cNvGraphicFramePr>
          <p:nvPr>
            <p:extLst>
              <p:ext uri="{D42A27DB-BD31-4B8C-83A1-F6EECF244321}">
                <p14:modId xmlns:p14="http://schemas.microsoft.com/office/powerpoint/2010/main" val="1546780252"/>
              </p:ext>
            </p:extLst>
          </p:nvPr>
        </p:nvGraphicFramePr>
        <p:xfrm>
          <a:off x="251520" y="3258855"/>
          <a:ext cx="4572000" cy="2985353"/>
        </p:xfrm>
        <a:graphic>
          <a:graphicData uri="http://schemas.openxmlformats.org/drawingml/2006/chart">
            <c:chart xmlns:c="http://schemas.openxmlformats.org/drawingml/2006/chart" xmlns:r="http://schemas.openxmlformats.org/officeDocument/2006/relationships" r:id="rId2"/>
          </a:graphicData>
        </a:graphic>
      </p:graphicFrame>
      <p:pic>
        <p:nvPicPr>
          <p:cNvPr id="9" name="Picture 3" descr="Z:\Мои документы\Бюджет 2022\Проект районного бюджета\Бюджет для граждан\фотки для бюджета\DSC_0015 - копия.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1183298"/>
            <a:ext cx="2929521" cy="195301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Z:\Мои документы\Бюджет 2022\Проект районного бюджета\Бюджет для граждан\фотки для бюджета\DSC_002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20072" y="3234425"/>
            <a:ext cx="3745434" cy="2496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77011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49865" y="10758"/>
            <a:ext cx="8352928" cy="1200329"/>
          </a:xfrm>
          <a:prstGeom prst="rect">
            <a:avLst/>
          </a:prstGeom>
          <a:noFill/>
        </p:spPr>
        <p:txBody>
          <a:bodyPr wrap="square" rtlCol="0">
            <a:spAutoFit/>
          </a:bodyPr>
          <a:lstStyle/>
          <a:p>
            <a:pPr algn="ctr"/>
            <a:r>
              <a:rPr lang="ru-RU" sz="2400" b="1" dirty="0" smtClean="0">
                <a:solidFill>
                  <a:schemeClr val="bg1"/>
                </a:solidFill>
              </a:rPr>
              <a:t>Реализация национального проекта </a:t>
            </a:r>
            <a:r>
              <a:rPr lang="ru-RU" sz="2400" dirty="0">
                <a:solidFill>
                  <a:schemeClr val="bg1"/>
                </a:solidFill>
              </a:rPr>
              <a:t>«Жилье и городская среда»</a:t>
            </a:r>
          </a:p>
          <a:p>
            <a:pPr algn="ctr"/>
            <a:r>
              <a:rPr lang="ru-RU" sz="2400" b="1" dirty="0" smtClean="0">
                <a:solidFill>
                  <a:schemeClr val="bg1"/>
                </a:solidFill>
              </a:rPr>
              <a:t>в 2022-2024 годах, тыс. руб.</a:t>
            </a:r>
            <a:endParaRPr lang="ru-RU" sz="2400" b="1" dirty="0">
              <a:solidFill>
                <a:schemeClr val="bg1"/>
              </a:solidFill>
            </a:endParaRPr>
          </a:p>
        </p:txBody>
      </p:sp>
      <p:sp>
        <p:nvSpPr>
          <p:cNvPr id="4" name="Прямоугольник 3"/>
          <p:cNvSpPr/>
          <p:nvPr/>
        </p:nvSpPr>
        <p:spPr>
          <a:xfrm>
            <a:off x="808250" y="1196752"/>
            <a:ext cx="7436158" cy="1200329"/>
          </a:xfrm>
          <a:prstGeom prst="rect">
            <a:avLst/>
          </a:prstGeom>
        </p:spPr>
        <p:txBody>
          <a:bodyPr wrap="square">
            <a:spAutoFit/>
          </a:bodyPr>
          <a:lstStyle/>
          <a:p>
            <a:r>
              <a:rPr lang="ru-RU" dirty="0">
                <a:latin typeface="Times New Roman" pitchFamily="18" charset="0"/>
                <a:cs typeface="Times New Roman" pitchFamily="18" charset="0"/>
              </a:rPr>
              <a:t>Расходы на </a:t>
            </a:r>
            <a:r>
              <a:rPr lang="ru-RU" dirty="0" smtClean="0">
                <a:latin typeface="Times New Roman" pitchFamily="18" charset="0"/>
                <a:cs typeface="Times New Roman" pitchFamily="18" charset="0"/>
              </a:rPr>
              <a:t>переселение из аварийного жилищного фонда </a:t>
            </a:r>
            <a:r>
              <a:rPr lang="ru-RU" dirty="0">
                <a:latin typeface="Times New Roman" pitchFamily="18" charset="0"/>
                <a:cs typeface="Times New Roman" pitchFamily="18" charset="0"/>
              </a:rPr>
              <a:t>составят:</a:t>
            </a:r>
          </a:p>
          <a:p>
            <a:r>
              <a:rPr lang="ru-RU" dirty="0">
                <a:latin typeface="Times New Roman" pitchFamily="18" charset="0"/>
                <a:cs typeface="Times New Roman" pitchFamily="18" charset="0"/>
              </a:rPr>
              <a:t>в </a:t>
            </a:r>
            <a:r>
              <a:rPr lang="ru-RU" dirty="0" smtClean="0">
                <a:latin typeface="Times New Roman" pitchFamily="18" charset="0"/>
                <a:cs typeface="Times New Roman" pitchFamily="18" charset="0"/>
              </a:rPr>
              <a:t>2022 </a:t>
            </a:r>
            <a:r>
              <a:rPr lang="ru-RU" dirty="0">
                <a:latin typeface="Times New Roman" pitchFamily="18" charset="0"/>
                <a:cs typeface="Times New Roman" pitchFamily="18" charset="0"/>
              </a:rPr>
              <a:t>году </a:t>
            </a:r>
            <a:r>
              <a:rPr lang="ru-RU" dirty="0" smtClean="0">
                <a:latin typeface="Times New Roman" pitchFamily="18" charset="0"/>
                <a:cs typeface="Times New Roman" pitchFamily="18" charset="0"/>
              </a:rPr>
              <a:t>21 872,3 </a:t>
            </a:r>
            <a:r>
              <a:rPr lang="ru-RU" dirty="0" err="1">
                <a:latin typeface="Times New Roman" pitchFamily="18" charset="0"/>
                <a:cs typeface="Times New Roman" pitchFamily="18" charset="0"/>
              </a:rPr>
              <a:t>тыс.рублей</a:t>
            </a:r>
            <a:r>
              <a:rPr lang="ru-RU" dirty="0">
                <a:latin typeface="Times New Roman" pitchFamily="18" charset="0"/>
                <a:cs typeface="Times New Roman" pitchFamily="18" charset="0"/>
              </a:rPr>
              <a:t>, </a:t>
            </a:r>
          </a:p>
          <a:p>
            <a:r>
              <a:rPr lang="ru-RU" dirty="0">
                <a:latin typeface="Times New Roman" pitchFamily="18" charset="0"/>
                <a:cs typeface="Times New Roman" pitchFamily="18" charset="0"/>
              </a:rPr>
              <a:t>в </a:t>
            </a:r>
            <a:r>
              <a:rPr lang="ru-RU" dirty="0" smtClean="0">
                <a:latin typeface="Times New Roman" pitchFamily="18" charset="0"/>
                <a:cs typeface="Times New Roman" pitchFamily="18" charset="0"/>
              </a:rPr>
              <a:t>2023 </a:t>
            </a:r>
            <a:r>
              <a:rPr lang="ru-RU" dirty="0">
                <a:latin typeface="Times New Roman" pitchFamily="18" charset="0"/>
                <a:cs typeface="Times New Roman" pitchFamily="18" charset="0"/>
              </a:rPr>
              <a:t>году </a:t>
            </a:r>
            <a:r>
              <a:rPr lang="ru-RU" dirty="0" smtClean="0">
                <a:latin typeface="Times New Roman" pitchFamily="18" charset="0"/>
                <a:cs typeface="Times New Roman" pitchFamily="18" charset="0"/>
              </a:rPr>
              <a:t>251,0 </a:t>
            </a:r>
            <a:r>
              <a:rPr lang="ru-RU" dirty="0" err="1">
                <a:latin typeface="Times New Roman" pitchFamily="18" charset="0"/>
                <a:cs typeface="Times New Roman" pitchFamily="18" charset="0"/>
              </a:rPr>
              <a:t>тыс.рублей</a:t>
            </a:r>
            <a:r>
              <a:rPr lang="ru-RU" dirty="0">
                <a:latin typeface="Times New Roman" pitchFamily="18" charset="0"/>
                <a:cs typeface="Times New Roman" pitchFamily="18" charset="0"/>
              </a:rPr>
              <a:t>, </a:t>
            </a:r>
          </a:p>
          <a:p>
            <a:r>
              <a:rPr lang="ru-RU" dirty="0">
                <a:latin typeface="Times New Roman" pitchFamily="18" charset="0"/>
                <a:cs typeface="Times New Roman" pitchFamily="18" charset="0"/>
              </a:rPr>
              <a:t>в </a:t>
            </a:r>
            <a:r>
              <a:rPr lang="ru-RU" dirty="0" smtClean="0">
                <a:latin typeface="Times New Roman" pitchFamily="18" charset="0"/>
                <a:cs typeface="Times New Roman" pitchFamily="18" charset="0"/>
              </a:rPr>
              <a:t>2024 году 251,0  </a:t>
            </a:r>
            <a:r>
              <a:rPr lang="ru-RU" dirty="0" err="1" smtClean="0">
                <a:latin typeface="Times New Roman" pitchFamily="18" charset="0"/>
                <a:cs typeface="Times New Roman" pitchFamily="18" charset="0"/>
              </a:rPr>
              <a:t>тыс.рублей</a:t>
            </a:r>
            <a:r>
              <a:rPr lang="ru-RU" dirty="0">
                <a:latin typeface="Times New Roman" pitchFamily="18" charset="0"/>
                <a:cs typeface="Times New Roman" pitchFamily="18" charset="0"/>
              </a:rPr>
              <a:t>.</a:t>
            </a:r>
          </a:p>
        </p:txBody>
      </p:sp>
      <p:graphicFrame>
        <p:nvGraphicFramePr>
          <p:cNvPr id="12" name="Диаграмма 11"/>
          <p:cNvGraphicFramePr>
            <a:graphicFrameLocks noGrp="1"/>
          </p:cNvGraphicFramePr>
          <p:nvPr>
            <p:extLst>
              <p:ext uri="{D42A27DB-BD31-4B8C-83A1-F6EECF244321}">
                <p14:modId xmlns:p14="http://schemas.microsoft.com/office/powerpoint/2010/main" val="3191604095"/>
              </p:ext>
            </p:extLst>
          </p:nvPr>
        </p:nvGraphicFramePr>
        <p:xfrm>
          <a:off x="251520" y="2708920"/>
          <a:ext cx="5400600" cy="3767108"/>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2" descr="Z:\Мои документы\Бюджет 2022\Проект районного бюджета\Бюджет для граждан\фотки для бюджета\DSC_003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2100" y="2564904"/>
            <a:ext cx="3348372" cy="223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567401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2265" y="65529"/>
            <a:ext cx="8352928" cy="830997"/>
          </a:xfrm>
          <a:prstGeom prst="rect">
            <a:avLst/>
          </a:prstGeom>
          <a:noFill/>
        </p:spPr>
        <p:txBody>
          <a:bodyPr wrap="square" rtlCol="0">
            <a:spAutoFit/>
          </a:bodyPr>
          <a:lstStyle/>
          <a:p>
            <a:pPr algn="ctr"/>
            <a:r>
              <a:rPr lang="ru-RU" sz="2400" b="1" dirty="0" smtClean="0">
                <a:solidFill>
                  <a:schemeClr val="bg1"/>
                </a:solidFill>
              </a:rPr>
              <a:t>Реализация национального проекта «Культура» в 2022-2024 годах, тыс. руб.</a:t>
            </a:r>
            <a:endParaRPr lang="ru-RU" sz="2400" b="1" dirty="0">
              <a:solidFill>
                <a:schemeClr val="bg1"/>
              </a:solidFill>
            </a:endParaRPr>
          </a:p>
        </p:txBody>
      </p:sp>
      <p:pic>
        <p:nvPicPr>
          <p:cNvPr id="56322" name="Picture 2" descr="Y:\Тонкино\2020 год\приезд комиссии по благоустройству 2020\DSC_111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2120" y="4437112"/>
            <a:ext cx="3258433" cy="2196292"/>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5148064" y="896526"/>
            <a:ext cx="3712538" cy="3693319"/>
          </a:xfrm>
          <a:prstGeom prst="rect">
            <a:avLst/>
          </a:prstGeom>
        </p:spPr>
        <p:txBody>
          <a:bodyPr wrap="square">
            <a:spAutoFit/>
          </a:bodyPr>
          <a:lstStyle/>
          <a:p>
            <a:r>
              <a:rPr lang="ru-RU" dirty="0" smtClean="0">
                <a:latin typeface="Times New Roman" pitchFamily="18" charset="0"/>
                <a:cs typeface="Times New Roman" pitchFamily="18" charset="0"/>
              </a:rPr>
              <a:t>Субсидии на поддержку отрасли культура составят</a:t>
            </a:r>
            <a:r>
              <a:rPr lang="ru-RU" dirty="0">
                <a:latin typeface="Times New Roman" pitchFamily="18" charset="0"/>
                <a:cs typeface="Times New Roman" pitchFamily="18" charset="0"/>
              </a:rPr>
              <a:t>:</a:t>
            </a:r>
          </a:p>
          <a:p>
            <a:r>
              <a:rPr lang="ru-RU" dirty="0">
                <a:latin typeface="Times New Roman" pitchFamily="18" charset="0"/>
                <a:cs typeface="Times New Roman" pitchFamily="18" charset="0"/>
              </a:rPr>
              <a:t>в </a:t>
            </a:r>
            <a:r>
              <a:rPr lang="ru-RU" dirty="0" smtClean="0">
                <a:latin typeface="Times New Roman" pitchFamily="18" charset="0"/>
                <a:cs typeface="Times New Roman" pitchFamily="18" charset="0"/>
              </a:rPr>
              <a:t>2022 </a:t>
            </a:r>
            <a:r>
              <a:rPr lang="ru-RU" dirty="0">
                <a:latin typeface="Times New Roman" pitchFamily="18" charset="0"/>
                <a:cs typeface="Times New Roman" pitchFamily="18" charset="0"/>
              </a:rPr>
              <a:t>году </a:t>
            </a:r>
            <a:r>
              <a:rPr lang="ru-RU" dirty="0" smtClean="0">
                <a:latin typeface="Times New Roman" pitchFamily="18" charset="0"/>
                <a:cs typeface="Times New Roman" pitchFamily="18" charset="0"/>
              </a:rPr>
              <a:t>9 428,4 </a:t>
            </a:r>
            <a:r>
              <a:rPr lang="ru-RU" dirty="0" err="1" smtClean="0">
                <a:latin typeface="Times New Roman" pitchFamily="18" charset="0"/>
                <a:cs typeface="Times New Roman" pitchFamily="18" charset="0"/>
              </a:rPr>
              <a:t>тыс.рублей</a:t>
            </a:r>
            <a:r>
              <a:rPr lang="ru-RU" dirty="0">
                <a:latin typeface="Times New Roman" pitchFamily="18" charset="0"/>
                <a:cs typeface="Times New Roman" pitchFamily="18" charset="0"/>
              </a:rPr>
              <a:t>, </a:t>
            </a:r>
          </a:p>
          <a:p>
            <a:r>
              <a:rPr lang="ru-RU" dirty="0">
                <a:latin typeface="Times New Roman" pitchFamily="18" charset="0"/>
                <a:cs typeface="Times New Roman" pitchFamily="18" charset="0"/>
              </a:rPr>
              <a:t>в </a:t>
            </a:r>
            <a:r>
              <a:rPr lang="ru-RU" dirty="0" smtClean="0">
                <a:latin typeface="Times New Roman" pitchFamily="18" charset="0"/>
                <a:cs typeface="Times New Roman" pitchFamily="18" charset="0"/>
              </a:rPr>
              <a:t>2023 </a:t>
            </a:r>
            <a:r>
              <a:rPr lang="ru-RU" dirty="0">
                <a:latin typeface="Times New Roman" pitchFamily="18" charset="0"/>
                <a:cs typeface="Times New Roman" pitchFamily="18" charset="0"/>
              </a:rPr>
              <a:t>году </a:t>
            </a:r>
            <a:r>
              <a:rPr lang="ru-RU" dirty="0" smtClean="0">
                <a:latin typeface="Times New Roman" pitchFamily="18" charset="0"/>
                <a:cs typeface="Times New Roman" pitchFamily="18" charset="0"/>
              </a:rPr>
              <a:t>0,0 </a:t>
            </a:r>
            <a:r>
              <a:rPr lang="ru-RU" dirty="0" err="1">
                <a:latin typeface="Times New Roman" pitchFamily="18" charset="0"/>
                <a:cs typeface="Times New Roman" pitchFamily="18" charset="0"/>
              </a:rPr>
              <a:t>тыс.рублей</a:t>
            </a:r>
            <a:r>
              <a:rPr lang="ru-RU" dirty="0">
                <a:latin typeface="Times New Roman" pitchFamily="18" charset="0"/>
                <a:cs typeface="Times New Roman" pitchFamily="18" charset="0"/>
              </a:rPr>
              <a:t>, </a:t>
            </a:r>
          </a:p>
          <a:p>
            <a:r>
              <a:rPr lang="ru-RU" dirty="0">
                <a:latin typeface="Times New Roman" pitchFamily="18" charset="0"/>
                <a:cs typeface="Times New Roman" pitchFamily="18" charset="0"/>
              </a:rPr>
              <a:t>в </a:t>
            </a:r>
            <a:r>
              <a:rPr lang="ru-RU" dirty="0" smtClean="0">
                <a:latin typeface="Times New Roman" pitchFamily="18" charset="0"/>
                <a:cs typeface="Times New Roman" pitchFamily="18" charset="0"/>
              </a:rPr>
              <a:t>2024 </a:t>
            </a:r>
            <a:r>
              <a:rPr lang="ru-RU" dirty="0">
                <a:latin typeface="Times New Roman" pitchFamily="18" charset="0"/>
                <a:cs typeface="Times New Roman" pitchFamily="18" charset="0"/>
              </a:rPr>
              <a:t>году </a:t>
            </a:r>
            <a:r>
              <a:rPr lang="ru-RU" dirty="0" smtClean="0">
                <a:latin typeface="Times New Roman" pitchFamily="18" charset="0"/>
                <a:cs typeface="Times New Roman" pitchFamily="18" charset="0"/>
              </a:rPr>
              <a:t>731,5 </a:t>
            </a:r>
            <a:r>
              <a:rPr lang="ru-RU" dirty="0" err="1" smtClean="0">
                <a:latin typeface="Times New Roman" pitchFamily="18" charset="0"/>
                <a:cs typeface="Times New Roman" pitchFamily="18" charset="0"/>
              </a:rPr>
              <a:t>тыс.рублей</a:t>
            </a:r>
            <a:r>
              <a:rPr lang="ru-RU" dirty="0" smtClean="0">
                <a:latin typeface="Times New Roman" pitchFamily="18" charset="0"/>
                <a:cs typeface="Times New Roman" pitchFamily="18" charset="0"/>
              </a:rPr>
              <a:t>.</a:t>
            </a:r>
          </a:p>
          <a:p>
            <a:endParaRPr lang="ru-RU" dirty="0" smtClean="0">
              <a:latin typeface="Times New Roman" pitchFamily="18" charset="0"/>
              <a:cs typeface="Times New Roman" pitchFamily="18" charset="0"/>
            </a:endParaRPr>
          </a:p>
          <a:p>
            <a:r>
              <a:rPr lang="ru-RU" dirty="0">
                <a:latin typeface="Times New Roman" pitchFamily="18" charset="0"/>
                <a:cs typeface="Times New Roman" pitchFamily="18" charset="0"/>
              </a:rPr>
              <a:t>Субсидии на </a:t>
            </a:r>
            <a:r>
              <a:rPr lang="ru-RU" dirty="0" smtClean="0">
                <a:latin typeface="Times New Roman" pitchFamily="18" charset="0"/>
                <a:cs typeface="Times New Roman" pitchFamily="18" charset="0"/>
              </a:rPr>
              <a:t>развитие сети учреждений культурно-досугового типа составят</a:t>
            </a:r>
            <a:r>
              <a:rPr lang="ru-RU" dirty="0">
                <a:latin typeface="Times New Roman" pitchFamily="18" charset="0"/>
                <a:cs typeface="Times New Roman" pitchFamily="18" charset="0"/>
              </a:rPr>
              <a:t>:</a:t>
            </a:r>
          </a:p>
          <a:p>
            <a:r>
              <a:rPr lang="ru-RU" dirty="0">
                <a:latin typeface="Times New Roman" pitchFamily="18" charset="0"/>
                <a:cs typeface="Times New Roman" pitchFamily="18" charset="0"/>
              </a:rPr>
              <a:t>в 2022 году </a:t>
            </a:r>
            <a:r>
              <a:rPr lang="ru-RU" dirty="0" smtClean="0">
                <a:latin typeface="Times New Roman" pitchFamily="18" charset="0"/>
                <a:cs typeface="Times New Roman" pitchFamily="18" charset="0"/>
              </a:rPr>
              <a:t>0,0 </a:t>
            </a:r>
            <a:r>
              <a:rPr lang="ru-RU" dirty="0" err="1">
                <a:latin typeface="Times New Roman" pitchFamily="18" charset="0"/>
                <a:cs typeface="Times New Roman" pitchFamily="18" charset="0"/>
              </a:rPr>
              <a:t>тыс.рублей</a:t>
            </a:r>
            <a:r>
              <a:rPr lang="ru-RU" dirty="0">
                <a:latin typeface="Times New Roman" pitchFamily="18" charset="0"/>
                <a:cs typeface="Times New Roman" pitchFamily="18" charset="0"/>
              </a:rPr>
              <a:t>, </a:t>
            </a:r>
          </a:p>
          <a:p>
            <a:r>
              <a:rPr lang="ru-RU" dirty="0">
                <a:latin typeface="Times New Roman" pitchFamily="18" charset="0"/>
                <a:cs typeface="Times New Roman" pitchFamily="18" charset="0"/>
              </a:rPr>
              <a:t>в 2023 году </a:t>
            </a:r>
            <a:r>
              <a:rPr lang="ru-RU" dirty="0" smtClean="0">
                <a:latin typeface="Times New Roman" pitchFamily="18" charset="0"/>
                <a:cs typeface="Times New Roman" pitchFamily="18" charset="0"/>
              </a:rPr>
              <a:t>22 285,3 </a:t>
            </a:r>
            <a:r>
              <a:rPr lang="ru-RU" dirty="0" err="1">
                <a:latin typeface="Times New Roman" pitchFamily="18" charset="0"/>
                <a:cs typeface="Times New Roman" pitchFamily="18" charset="0"/>
              </a:rPr>
              <a:t>тыс.рублей</a:t>
            </a:r>
            <a:r>
              <a:rPr lang="ru-RU" dirty="0">
                <a:latin typeface="Times New Roman" pitchFamily="18" charset="0"/>
                <a:cs typeface="Times New Roman" pitchFamily="18" charset="0"/>
              </a:rPr>
              <a:t>, </a:t>
            </a:r>
          </a:p>
          <a:p>
            <a:r>
              <a:rPr lang="ru-RU" dirty="0">
                <a:latin typeface="Times New Roman" pitchFamily="18" charset="0"/>
                <a:cs typeface="Times New Roman" pitchFamily="18" charset="0"/>
              </a:rPr>
              <a:t>в 2024 году </a:t>
            </a:r>
            <a:r>
              <a:rPr lang="ru-RU" dirty="0" smtClean="0">
                <a:latin typeface="Times New Roman" pitchFamily="18" charset="0"/>
                <a:cs typeface="Times New Roman" pitchFamily="18" charset="0"/>
              </a:rPr>
              <a:t>0,0 </a:t>
            </a:r>
            <a:r>
              <a:rPr lang="ru-RU" dirty="0" err="1">
                <a:latin typeface="Times New Roman" pitchFamily="18" charset="0"/>
                <a:cs typeface="Times New Roman" pitchFamily="18" charset="0"/>
              </a:rPr>
              <a:t>тыс.рублей</a:t>
            </a:r>
            <a:r>
              <a:rPr lang="ru-RU" dirty="0">
                <a:latin typeface="Times New Roman" pitchFamily="18" charset="0"/>
                <a:cs typeface="Times New Roman" pitchFamily="18" charset="0"/>
              </a:rPr>
              <a:t>.</a:t>
            </a:r>
          </a:p>
          <a:p>
            <a:endParaRPr lang="ru-RU" dirty="0">
              <a:latin typeface="Times New Roman" pitchFamily="18" charset="0"/>
              <a:cs typeface="Times New Roman" pitchFamily="18" charset="0"/>
            </a:endParaRPr>
          </a:p>
        </p:txBody>
      </p:sp>
      <p:graphicFrame>
        <p:nvGraphicFramePr>
          <p:cNvPr id="10" name="Диаграмма 9"/>
          <p:cNvGraphicFramePr>
            <a:graphicFrameLocks noGrp="1"/>
          </p:cNvGraphicFramePr>
          <p:nvPr>
            <p:extLst>
              <p:ext uri="{D42A27DB-BD31-4B8C-83A1-F6EECF244321}">
                <p14:modId xmlns:p14="http://schemas.microsoft.com/office/powerpoint/2010/main" val="1551879001"/>
              </p:ext>
            </p:extLst>
          </p:nvPr>
        </p:nvGraphicFramePr>
        <p:xfrm>
          <a:off x="179512" y="980728"/>
          <a:ext cx="5256584" cy="5652676"/>
        </p:xfrm>
        <a:graphic>
          <a:graphicData uri="http://schemas.openxmlformats.org/drawingml/2006/chart">
            <c:chart xmlns:c="http://schemas.openxmlformats.org/drawingml/2006/chart" xmlns:r="http://schemas.openxmlformats.org/officeDocument/2006/relationships" r:id="rId3"/>
          </a:graphicData>
        </a:graphic>
      </p:graphicFrame>
      <p:pic>
        <p:nvPicPr>
          <p:cNvPr id="8" name="Picture 2" descr="Z:\Мои документы\Бюджет 2022\Проект районного бюджета\Бюджет для граждан\фото культура\tonkinskij_rdk_s_ljubovju_k_pesn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896526"/>
            <a:ext cx="2784308" cy="2088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510703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10"/>
          <p:cNvSpPr>
            <a:spLocks noChangeArrowheads="1"/>
          </p:cNvSpPr>
          <p:nvPr/>
        </p:nvSpPr>
        <p:spPr bwMode="auto">
          <a:xfrm>
            <a:off x="0" y="-11527"/>
            <a:ext cx="9144000" cy="369332"/>
          </a:xfrm>
          <a:custGeom>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a:ln w="25400">
            <a:noFill/>
            <a:miter lim="800000"/>
            <a:headEnd/>
            <a:tailEnd/>
          </a:ln>
        </p:spPr>
        <p:txBody>
          <a:bodyPr wrap="square" lIns="0" tIns="0" rIns="0" bIns="0">
            <a:spAutoFit/>
          </a:bodyPr>
          <a:lstStyle/>
          <a:p>
            <a:pPr algn="ctr"/>
            <a:r>
              <a:rPr lang="ru-RU" sz="2400" b="1" dirty="0" smtClean="0">
                <a:solidFill>
                  <a:schemeClr val="bg1"/>
                </a:solidFill>
                <a:latin typeface="Arial" pitchFamily="34" charset="0"/>
                <a:cs typeface="Arial" pitchFamily="34" charset="0"/>
              </a:rPr>
              <a:t>Изменение расходов в социальной сфере (млн. руб.)</a:t>
            </a:r>
            <a:endParaRPr lang="ru-RU" sz="2400" b="1" dirty="0">
              <a:solidFill>
                <a:schemeClr val="bg1"/>
              </a:solidFill>
              <a:latin typeface="Arial" pitchFamily="34" charset="0"/>
              <a:cs typeface="Arial" pitchFamily="34" charset="0"/>
            </a:endParaRPr>
          </a:p>
        </p:txBody>
      </p:sp>
      <p:sp>
        <p:nvSpPr>
          <p:cNvPr id="6" name="object 10"/>
          <p:cNvSpPr>
            <a:spLocks noChangeArrowheads="1"/>
          </p:cNvSpPr>
          <p:nvPr/>
        </p:nvSpPr>
        <p:spPr bwMode="auto">
          <a:xfrm>
            <a:off x="5292080" y="1196752"/>
            <a:ext cx="3456384" cy="1938992"/>
          </a:xfrm>
          <a:custGeom>
            <a:avLst/>
            <a:gdLst>
              <a:gd name="T0" fmla="*/ 0 w 7468514"/>
              <a:gd name="T1" fmla="*/ 511837 h 636270"/>
              <a:gd name="T2" fmla="*/ 8603 w 7468514"/>
              <a:gd name="T3" fmla="*/ 309692 h 636270"/>
              <a:gd name="T4" fmla="*/ 32022 w 7468514"/>
              <a:gd name="T5" fmla="*/ 145504 h 636270"/>
              <a:gd name="T6" fmla="*/ 66681 w 7468514"/>
              <a:gd name="T7" fmla="*/ 36568 h 636270"/>
              <a:gd name="T8" fmla="*/ 7369111 w 7468514"/>
              <a:gd name="T9" fmla="*/ 0 h 636270"/>
              <a:gd name="T10" fmla="*/ 7383760 w 7468514"/>
              <a:gd name="T11" fmla="*/ 4812 h 636270"/>
              <a:gd name="T12" fmla="*/ 7423452 w 7468514"/>
              <a:gd name="T13" fmla="*/ 72066 h 636270"/>
              <a:gd name="T14" fmla="*/ 7454067 w 7468514"/>
              <a:gd name="T15" fmla="*/ 205026 h 636270"/>
              <a:gd name="T16" fmla="*/ 7472060 w 7468514"/>
              <a:gd name="T17" fmla="*/ 386373 h 636270"/>
              <a:gd name="T18" fmla="*/ 7475273 w 7468514"/>
              <a:gd name="T19" fmla="*/ 2559182 h 636270"/>
              <a:gd name="T20" fmla="*/ 7474272 w 7468514"/>
              <a:gd name="T21" fmla="*/ 2629720 h 636270"/>
              <a:gd name="T22" fmla="*/ 7460303 w 7468514"/>
              <a:gd name="T23" fmla="*/ 2821145 h 636270"/>
              <a:gd name="T24" fmla="*/ 7432753 w 7468514"/>
              <a:gd name="T25" fmla="*/ 2968855 h 636270"/>
              <a:gd name="T26" fmla="*/ 7395141 w 7468514"/>
              <a:gd name="T27" fmla="*/ 3055520 h 636270"/>
              <a:gd name="T28" fmla="*/ 106170 w 7468514"/>
              <a:gd name="T29" fmla="*/ 3071019 h 636270"/>
              <a:gd name="T30" fmla="*/ 91526 w 7468514"/>
              <a:gd name="T31" fmla="*/ 3066198 h 636270"/>
              <a:gd name="T32" fmla="*/ 51821 w 7468514"/>
              <a:gd name="T33" fmla="*/ 2998966 h 636270"/>
              <a:gd name="T34" fmla="*/ 21188 w 7468514"/>
              <a:gd name="T35" fmla="*/ 2866039 h 636270"/>
              <a:gd name="T36" fmla="*/ 3214 w 7468514"/>
              <a:gd name="T37" fmla="*/ 2684724 h 636270"/>
              <a:gd name="T38" fmla="*/ 0 w 7468514"/>
              <a:gd name="T39" fmla="*/ 511837 h 6362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68514"/>
              <a:gd name="T61" fmla="*/ 0 h 636270"/>
              <a:gd name="T62" fmla="*/ 7468514 w 7468514"/>
              <a:gd name="T63" fmla="*/ 636270 h 6362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68514" h="636270">
                <a:moveTo>
                  <a:pt x="0" y="106045"/>
                </a:moveTo>
                <a:lnTo>
                  <a:pt x="8593" y="64164"/>
                </a:lnTo>
                <a:lnTo>
                  <a:pt x="31992" y="30147"/>
                </a:lnTo>
                <a:lnTo>
                  <a:pt x="66621" y="7576"/>
                </a:lnTo>
                <a:lnTo>
                  <a:pt x="7362469" y="0"/>
                </a:lnTo>
                <a:lnTo>
                  <a:pt x="7377083" y="999"/>
                </a:lnTo>
                <a:lnTo>
                  <a:pt x="7416744" y="14933"/>
                </a:lnTo>
                <a:lnTo>
                  <a:pt x="7447346" y="42479"/>
                </a:lnTo>
                <a:lnTo>
                  <a:pt x="7465302" y="80051"/>
                </a:lnTo>
                <a:lnTo>
                  <a:pt x="7468514" y="530225"/>
                </a:lnTo>
                <a:lnTo>
                  <a:pt x="7467514" y="544839"/>
                </a:lnTo>
                <a:lnTo>
                  <a:pt x="7453581" y="584500"/>
                </a:lnTo>
                <a:lnTo>
                  <a:pt x="7426035" y="615102"/>
                </a:lnTo>
                <a:lnTo>
                  <a:pt x="7388462" y="633058"/>
                </a:lnTo>
                <a:lnTo>
                  <a:pt x="106070" y="636270"/>
                </a:lnTo>
                <a:lnTo>
                  <a:pt x="91446" y="635270"/>
                </a:lnTo>
                <a:lnTo>
                  <a:pt x="51771" y="621340"/>
                </a:lnTo>
                <a:lnTo>
                  <a:pt x="21168" y="593800"/>
                </a:lnTo>
                <a:lnTo>
                  <a:pt x="3214" y="556235"/>
                </a:lnTo>
                <a:lnTo>
                  <a:pt x="0" y="106045"/>
                </a:lnTo>
                <a:close/>
              </a:path>
            </a:pathLst>
          </a:custGeom>
          <a:noFill/>
          <a:ln w="25400">
            <a:solidFill>
              <a:schemeClr val="tx2">
                <a:lumMod val="60000"/>
                <a:lumOff val="40000"/>
              </a:schemeClr>
            </a:solidFill>
            <a:miter lim="800000"/>
            <a:headEnd/>
            <a:tailEnd/>
          </a:ln>
        </p:spPr>
        <p:txBody>
          <a:bodyPr wrap="square" lIns="0" tIns="0" rIns="0" bIns="0">
            <a:spAutoFit/>
          </a:bodyPr>
          <a:lstStyle/>
          <a:p>
            <a:pPr algn="just"/>
            <a:r>
              <a:rPr lang="ru-RU" sz="1600" dirty="0">
                <a:latin typeface="Times New Roman" pitchFamily="18" charset="0"/>
                <a:cs typeface="Times New Roman" pitchFamily="18" charset="0"/>
              </a:rPr>
              <a:t>Выдержана социальная направленность бюджета - расходы на отрасли социальной сферы составят </a:t>
            </a:r>
            <a:r>
              <a:rPr lang="ru-RU" sz="1600" dirty="0" smtClean="0">
                <a:latin typeface="Times New Roman" pitchFamily="18" charset="0"/>
                <a:cs typeface="Times New Roman" pitchFamily="18" charset="0"/>
              </a:rPr>
              <a:t>297,6 млн. </a:t>
            </a:r>
            <a:r>
              <a:rPr lang="ru-RU" sz="1600" dirty="0">
                <a:latin typeface="Times New Roman" pitchFamily="18" charset="0"/>
                <a:cs typeface="Times New Roman" pitchFamily="18" charset="0"/>
              </a:rPr>
              <a:t>рублей или </a:t>
            </a:r>
            <a:r>
              <a:rPr lang="ru-RU" sz="1600" dirty="0" smtClean="0">
                <a:latin typeface="Times New Roman" pitchFamily="18" charset="0"/>
                <a:cs typeface="Times New Roman" pitchFamily="18" charset="0"/>
              </a:rPr>
              <a:t>121.7 </a:t>
            </a:r>
            <a:r>
              <a:rPr lang="ru-RU" sz="1600" dirty="0">
                <a:latin typeface="Times New Roman" pitchFamily="18" charset="0"/>
                <a:cs typeface="Times New Roman" pitchFamily="18" charset="0"/>
              </a:rPr>
              <a:t>% к первоначальному бюджету </a:t>
            </a:r>
            <a:r>
              <a:rPr lang="ru-RU" sz="1600" dirty="0" smtClean="0">
                <a:latin typeface="Times New Roman" pitchFamily="18" charset="0"/>
                <a:cs typeface="Times New Roman" pitchFamily="18" charset="0"/>
              </a:rPr>
              <a:t>2021 </a:t>
            </a:r>
            <a:r>
              <a:rPr lang="ru-RU" sz="1600" dirty="0">
                <a:latin typeface="Times New Roman" pitchFamily="18" charset="0"/>
                <a:cs typeface="Times New Roman" pitchFamily="18" charset="0"/>
              </a:rPr>
              <a:t>года.</a:t>
            </a:r>
          </a:p>
          <a:p>
            <a:pPr algn="just"/>
            <a:r>
              <a:rPr lang="ru-RU" sz="1600" dirty="0">
                <a:latin typeface="Times New Roman" pitchFamily="18" charset="0"/>
                <a:cs typeface="Times New Roman" pitchFamily="18" charset="0"/>
              </a:rPr>
              <a:t>Доля расходов на отрасли социальной сферы составит </a:t>
            </a:r>
            <a:r>
              <a:rPr lang="ru-RU" sz="1600" dirty="0" smtClean="0">
                <a:latin typeface="Times New Roman" pitchFamily="18" charset="0"/>
                <a:cs typeface="Times New Roman" pitchFamily="18" charset="0"/>
              </a:rPr>
              <a:t>63,4 %.</a:t>
            </a:r>
            <a:endParaRPr lang="ru-RU" sz="1600" dirty="0">
              <a:latin typeface="Times New Roman" pitchFamily="18" charset="0"/>
              <a:cs typeface="Times New Roman" pitchFamily="18" charset="0"/>
            </a:endParaRPr>
          </a:p>
          <a:p>
            <a:pPr marL="285750" indent="-285750" algn="ctr">
              <a:buFontTx/>
              <a:buChar char="-"/>
            </a:pPr>
            <a:endParaRPr lang="ru-RU" sz="1400" b="1" dirty="0">
              <a:latin typeface="Times New Roman" pitchFamily="18" charset="0"/>
            </a:endParaRPr>
          </a:p>
        </p:txBody>
      </p:sp>
      <p:graphicFrame>
        <p:nvGraphicFramePr>
          <p:cNvPr id="11" name="Диаграмма 10"/>
          <p:cNvGraphicFramePr>
            <a:graphicFrameLocks/>
          </p:cNvGraphicFramePr>
          <p:nvPr>
            <p:extLst>
              <p:ext uri="{D42A27DB-BD31-4B8C-83A1-F6EECF244321}">
                <p14:modId xmlns:p14="http://schemas.microsoft.com/office/powerpoint/2010/main" val="3959593599"/>
              </p:ext>
            </p:extLst>
          </p:nvPr>
        </p:nvGraphicFramePr>
        <p:xfrm>
          <a:off x="4860032" y="3861048"/>
          <a:ext cx="4090947"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Диаграмма 7"/>
          <p:cNvGraphicFramePr>
            <a:graphicFrameLocks/>
          </p:cNvGraphicFramePr>
          <p:nvPr>
            <p:extLst>
              <p:ext uri="{D42A27DB-BD31-4B8C-83A1-F6EECF244321}">
                <p14:modId xmlns:p14="http://schemas.microsoft.com/office/powerpoint/2010/main" val="135890263"/>
              </p:ext>
            </p:extLst>
          </p:nvPr>
        </p:nvGraphicFramePr>
        <p:xfrm>
          <a:off x="360040" y="848072"/>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Диаграмма 9"/>
          <p:cNvGraphicFramePr>
            <a:graphicFrameLocks/>
          </p:cNvGraphicFramePr>
          <p:nvPr>
            <p:extLst>
              <p:ext uri="{D42A27DB-BD31-4B8C-83A1-F6EECF244321}">
                <p14:modId xmlns:p14="http://schemas.microsoft.com/office/powerpoint/2010/main" val="2573227200"/>
              </p:ext>
            </p:extLst>
          </p:nvPr>
        </p:nvGraphicFramePr>
        <p:xfrm>
          <a:off x="395536" y="624020"/>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Диаграмма 11"/>
          <p:cNvGraphicFramePr>
            <a:graphicFrameLocks/>
          </p:cNvGraphicFramePr>
          <p:nvPr>
            <p:extLst>
              <p:ext uri="{D42A27DB-BD31-4B8C-83A1-F6EECF244321}">
                <p14:modId xmlns:p14="http://schemas.microsoft.com/office/powerpoint/2010/main" val="3938599300"/>
              </p:ext>
            </p:extLst>
          </p:nvPr>
        </p:nvGraphicFramePr>
        <p:xfrm>
          <a:off x="4499992" y="3778661"/>
          <a:ext cx="4572000" cy="2743200"/>
        </p:xfrm>
        <a:graphic>
          <a:graphicData uri="http://schemas.openxmlformats.org/drawingml/2006/chart">
            <c:chart xmlns:c="http://schemas.openxmlformats.org/drawingml/2006/chart" xmlns:r="http://schemas.openxmlformats.org/officeDocument/2006/relationships" r:id="rId5"/>
          </a:graphicData>
        </a:graphic>
      </p:graphicFrame>
      <p:pic>
        <p:nvPicPr>
          <p:cNvPr id="9" name="Picture 2" descr="Z:\Мои документы\Бюджет 2022\Проект районного бюджета\Бюджет для граждан\фотки для бюджета\DSC_010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5536" y="3356992"/>
            <a:ext cx="3934496" cy="2622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162584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16632"/>
            <a:ext cx="8928992" cy="461665"/>
          </a:xfrm>
          <a:prstGeom prst="rect">
            <a:avLst/>
          </a:prstGeom>
        </p:spPr>
        <p:txBody>
          <a:bodyPr wrap="square">
            <a:spAutoFit/>
          </a:bodyPr>
          <a:lstStyle/>
          <a:p>
            <a:pPr algn="ctr"/>
            <a:r>
              <a:rPr lang="ru-RU" sz="2400" b="1" dirty="0" smtClean="0">
                <a:solidFill>
                  <a:schemeClr val="bg1"/>
                </a:solidFill>
                <a:latin typeface="Arial" pitchFamily="34" charset="0"/>
                <a:cs typeface="Arial" pitchFamily="34" charset="0"/>
              </a:rPr>
              <a:t>Проект инициативного бюджетирования «Вам решать!»</a:t>
            </a:r>
            <a:endParaRPr lang="ru-RU" sz="2400" b="1" dirty="0">
              <a:solidFill>
                <a:schemeClr val="bg1"/>
              </a:solidFill>
              <a:latin typeface="Arial" pitchFamily="34" charset="0"/>
              <a:cs typeface="Arial" pitchFamily="34" charset="0"/>
            </a:endParaRPr>
          </a:p>
        </p:txBody>
      </p:sp>
      <p:sp>
        <p:nvSpPr>
          <p:cNvPr id="3" name="Прямоугольник 2"/>
          <p:cNvSpPr/>
          <p:nvPr/>
        </p:nvSpPr>
        <p:spPr>
          <a:xfrm>
            <a:off x="467544" y="908720"/>
            <a:ext cx="8424936" cy="3139321"/>
          </a:xfrm>
          <a:prstGeom prst="rect">
            <a:avLst/>
          </a:prstGeom>
        </p:spPr>
        <p:txBody>
          <a:bodyPr wrap="square">
            <a:spAutoFit/>
          </a:bodyPr>
          <a:lstStyle/>
          <a:p>
            <a:pPr algn="just"/>
            <a:r>
              <a:rPr lang="ru-RU" b="1" dirty="0" smtClean="0">
                <a:solidFill>
                  <a:srgbClr val="002060"/>
                </a:solidFill>
                <a:latin typeface="Arial" pitchFamily="34" charset="0"/>
                <a:cs typeface="Arial" pitchFamily="34" charset="0"/>
              </a:rPr>
              <a:t>	Суть проекта инициативного бюджетирования «Вам решать!» - поддержка на конкурсной основе инициативных проектов, подготовленных и осуществляемых при широком участии жителей Нижегородской области.</a:t>
            </a:r>
          </a:p>
          <a:p>
            <a:pPr algn="just"/>
            <a:r>
              <a:rPr lang="ru-RU" b="1" dirty="0" smtClean="0">
                <a:solidFill>
                  <a:srgbClr val="002060"/>
                </a:solidFill>
                <a:latin typeface="Arial" pitchFamily="34" charset="0"/>
                <a:cs typeface="Arial" pitchFamily="34" charset="0"/>
              </a:rPr>
              <a:t>	В рамках Проекта осуществляется распределение субсидий между бюджетами муниципальных районов, муниципальных и городских округов Нижегородской области на реализацию инициативных проектов, выдвинутых и поддержанных непосредственно гражданами.</a:t>
            </a:r>
          </a:p>
          <a:p>
            <a:pPr algn="just"/>
            <a:r>
              <a:rPr lang="ru-RU" b="1" dirty="0">
                <a:solidFill>
                  <a:srgbClr val="002060"/>
                </a:solidFill>
                <a:latin typeface="Arial" pitchFamily="34" charset="0"/>
                <a:cs typeface="Arial" pitchFamily="34" charset="0"/>
              </a:rPr>
              <a:t>	</a:t>
            </a:r>
            <a:r>
              <a:rPr lang="ru-RU" b="1" dirty="0" smtClean="0">
                <a:solidFill>
                  <a:srgbClr val="002060"/>
                </a:solidFill>
                <a:latin typeface="Arial" pitchFamily="34" charset="0"/>
                <a:cs typeface="Arial" pitchFamily="34" charset="0"/>
              </a:rPr>
              <a:t> В настоящее время началось голосование за проекты, которые будут реализовываться в 2022 году.</a:t>
            </a:r>
            <a:endParaRPr lang="ru-RU" b="1" dirty="0">
              <a:solidFill>
                <a:srgbClr val="002060"/>
              </a:solidFill>
              <a:latin typeface="Arial" pitchFamily="34" charset="0"/>
              <a:cs typeface="Arial" pitchFamily="34"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3768" y="3995786"/>
            <a:ext cx="3888432" cy="2592288"/>
          </a:xfrm>
          <a:prstGeom prst="rect">
            <a:avLst/>
          </a:prstGeom>
        </p:spPr>
      </p:pic>
    </p:spTree>
    <p:extLst>
      <p:ext uri="{BB962C8B-B14F-4D97-AF65-F5344CB8AC3E}">
        <p14:creationId xmlns:p14="http://schemas.microsoft.com/office/powerpoint/2010/main" val="172607937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2746"/>
            <a:ext cx="9144000" cy="830997"/>
          </a:xfrm>
          <a:prstGeom prst="rect">
            <a:avLst/>
          </a:prstGeom>
        </p:spPr>
        <p:txBody>
          <a:bodyPr wrap="square">
            <a:spAutoFit/>
          </a:bodyPr>
          <a:lstStyle/>
          <a:p>
            <a:pPr marL="96520" marR="295275" indent="-84455" algn="ctr">
              <a:lnSpc>
                <a:spcPct val="100000"/>
              </a:lnSpc>
              <a:tabLst>
                <a:tab pos="2756535" algn="l"/>
              </a:tabLst>
            </a:pPr>
            <a:r>
              <a:rPr lang="ru-RU" sz="2400" b="1" spc="5" dirty="0">
                <a:solidFill>
                  <a:schemeClr val="bg1"/>
                </a:solidFill>
                <a:latin typeface="Arial" pitchFamily="34" charset="0"/>
                <a:cs typeface="Arial" pitchFamily="34" charset="0"/>
              </a:rPr>
              <a:t>К</a:t>
            </a:r>
            <a:r>
              <a:rPr lang="ru-RU" sz="2400" b="1" spc="-10" dirty="0">
                <a:solidFill>
                  <a:schemeClr val="bg1"/>
                </a:solidFill>
                <a:latin typeface="Arial" pitchFamily="34" charset="0"/>
                <a:cs typeface="Arial" pitchFamily="34" charset="0"/>
              </a:rPr>
              <a:t>а</a:t>
            </a:r>
            <a:r>
              <a:rPr lang="ru-RU" sz="2400" b="1" dirty="0">
                <a:solidFill>
                  <a:schemeClr val="bg1"/>
                </a:solidFill>
                <a:latin typeface="Arial" pitchFamily="34" charset="0"/>
                <a:cs typeface="Arial" pitchFamily="34" charset="0"/>
              </a:rPr>
              <a:t>к</a:t>
            </a:r>
            <a:r>
              <a:rPr lang="ru-RU" sz="2400" b="1" spc="-25" dirty="0">
                <a:solidFill>
                  <a:schemeClr val="bg1"/>
                </a:solidFill>
                <a:latin typeface="Arial" pitchFamily="34" charset="0"/>
                <a:cs typeface="Arial" pitchFamily="34" charset="0"/>
              </a:rPr>
              <a:t> </a:t>
            </a:r>
            <a:r>
              <a:rPr lang="ru-RU" sz="2400" b="1" spc="-15" dirty="0">
                <a:solidFill>
                  <a:schemeClr val="bg1"/>
                </a:solidFill>
                <a:latin typeface="Arial" pitchFamily="34" charset="0"/>
                <a:cs typeface="Arial" pitchFamily="34" charset="0"/>
              </a:rPr>
              <a:t>и</a:t>
            </a:r>
            <a:r>
              <a:rPr lang="ru-RU" sz="2400" b="1" spc="-80" dirty="0">
                <a:solidFill>
                  <a:schemeClr val="bg1"/>
                </a:solidFill>
                <a:latin typeface="Arial" pitchFamily="34" charset="0"/>
                <a:cs typeface="Arial" pitchFamily="34" charset="0"/>
              </a:rPr>
              <a:t>з</a:t>
            </a:r>
            <a:r>
              <a:rPr lang="ru-RU" sz="2400" b="1" spc="-15" dirty="0">
                <a:solidFill>
                  <a:schemeClr val="bg1"/>
                </a:solidFill>
                <a:latin typeface="Arial" pitchFamily="34" charset="0"/>
                <a:cs typeface="Arial" pitchFamily="34" charset="0"/>
              </a:rPr>
              <a:t>м</a:t>
            </a:r>
            <a:r>
              <a:rPr lang="ru-RU" sz="2400" b="1" spc="-10" dirty="0">
                <a:solidFill>
                  <a:schemeClr val="bg1"/>
                </a:solidFill>
                <a:latin typeface="Arial" pitchFamily="34" charset="0"/>
                <a:cs typeface="Arial" pitchFamily="34" charset="0"/>
              </a:rPr>
              <a:t>е</a:t>
            </a:r>
            <a:r>
              <a:rPr lang="ru-RU" sz="2400" b="1" spc="-15" dirty="0">
                <a:solidFill>
                  <a:schemeClr val="bg1"/>
                </a:solidFill>
                <a:latin typeface="Arial" pitchFamily="34" charset="0"/>
                <a:cs typeface="Arial" pitchFamily="34" charset="0"/>
              </a:rPr>
              <a:t>ни</a:t>
            </a:r>
            <a:r>
              <a:rPr lang="ru-RU" sz="2400" b="1" spc="-100" dirty="0">
                <a:solidFill>
                  <a:schemeClr val="bg1"/>
                </a:solidFill>
                <a:latin typeface="Arial" pitchFamily="34" charset="0"/>
                <a:cs typeface="Arial" pitchFamily="34" charset="0"/>
              </a:rPr>
              <a:t>т</a:t>
            </a:r>
            <a:r>
              <a:rPr lang="ru-RU" sz="2400" b="1" spc="-10" dirty="0">
                <a:solidFill>
                  <a:schemeClr val="bg1"/>
                </a:solidFill>
                <a:latin typeface="Arial" pitchFamily="34" charset="0"/>
                <a:cs typeface="Arial" pitchFamily="34" charset="0"/>
              </a:rPr>
              <a:t>с</a:t>
            </a:r>
            <a:r>
              <a:rPr lang="ru-RU" sz="2400" b="1" dirty="0">
                <a:solidFill>
                  <a:schemeClr val="bg1"/>
                </a:solidFill>
                <a:latin typeface="Arial" pitchFamily="34" charset="0"/>
                <a:cs typeface="Arial" pitchFamily="34" charset="0"/>
              </a:rPr>
              <a:t>я</a:t>
            </a:r>
            <a:r>
              <a:rPr lang="ru-RU" sz="2400" b="1" spc="5" dirty="0">
                <a:solidFill>
                  <a:schemeClr val="bg1"/>
                </a:solidFill>
                <a:latin typeface="Arial" pitchFamily="34" charset="0"/>
                <a:cs typeface="Arial" pitchFamily="34" charset="0"/>
              </a:rPr>
              <a:t> </a:t>
            </a:r>
            <a:r>
              <a:rPr lang="ru-RU" sz="2400" b="1" spc="-25" dirty="0">
                <a:solidFill>
                  <a:schemeClr val="bg1"/>
                </a:solidFill>
                <a:latin typeface="Arial" pitchFamily="34" charset="0"/>
                <a:cs typeface="Arial" pitchFamily="34" charset="0"/>
              </a:rPr>
              <a:t>ф</a:t>
            </a:r>
            <a:r>
              <a:rPr lang="ru-RU" sz="2400" b="1" spc="-15" dirty="0">
                <a:solidFill>
                  <a:schemeClr val="bg1"/>
                </a:solidFill>
                <a:latin typeface="Arial" pitchFamily="34" charset="0"/>
                <a:cs typeface="Arial" pitchFamily="34" charset="0"/>
              </a:rPr>
              <a:t>ин</a:t>
            </a:r>
            <a:r>
              <a:rPr lang="ru-RU" sz="2400" b="1" spc="-10" dirty="0">
                <a:solidFill>
                  <a:schemeClr val="bg1"/>
                </a:solidFill>
                <a:latin typeface="Arial" pitchFamily="34" charset="0"/>
                <a:cs typeface="Arial" pitchFamily="34" charset="0"/>
              </a:rPr>
              <a:t>а</a:t>
            </a:r>
            <a:r>
              <a:rPr lang="ru-RU" sz="2400" b="1" spc="-15" dirty="0">
                <a:solidFill>
                  <a:schemeClr val="bg1"/>
                </a:solidFill>
                <a:latin typeface="Arial" pitchFamily="34" charset="0"/>
                <a:cs typeface="Arial" pitchFamily="34" charset="0"/>
              </a:rPr>
              <a:t>н</a:t>
            </a:r>
            <a:r>
              <a:rPr lang="ru-RU" sz="2400" b="1" spc="-10" dirty="0">
                <a:solidFill>
                  <a:schemeClr val="bg1"/>
                </a:solidFill>
                <a:latin typeface="Arial" pitchFamily="34" charset="0"/>
                <a:cs typeface="Arial" pitchFamily="34" charset="0"/>
              </a:rPr>
              <a:t>с</a:t>
            </a:r>
            <a:r>
              <a:rPr lang="ru-RU" sz="2400" b="1" spc="-15" dirty="0">
                <a:solidFill>
                  <a:schemeClr val="bg1"/>
                </a:solidFill>
                <a:latin typeface="Arial" pitchFamily="34" charset="0"/>
                <a:cs typeface="Arial" pitchFamily="34" charset="0"/>
              </a:rPr>
              <a:t>и</a:t>
            </a:r>
            <a:r>
              <a:rPr lang="ru-RU" sz="2400" b="1" spc="-20" dirty="0">
                <a:solidFill>
                  <a:schemeClr val="bg1"/>
                </a:solidFill>
                <a:latin typeface="Arial" pitchFamily="34" charset="0"/>
                <a:cs typeface="Arial" pitchFamily="34" charset="0"/>
              </a:rPr>
              <a:t>ро</a:t>
            </a:r>
            <a:r>
              <a:rPr lang="ru-RU" sz="2400" b="1" spc="-50" dirty="0">
                <a:solidFill>
                  <a:schemeClr val="bg1"/>
                </a:solidFill>
                <a:latin typeface="Arial" pitchFamily="34" charset="0"/>
                <a:cs typeface="Arial" pitchFamily="34" charset="0"/>
              </a:rPr>
              <a:t>в</a:t>
            </a:r>
            <a:r>
              <a:rPr lang="ru-RU" sz="2400" b="1" spc="-10" dirty="0">
                <a:solidFill>
                  <a:schemeClr val="bg1"/>
                </a:solidFill>
                <a:latin typeface="Arial" pitchFamily="34" charset="0"/>
                <a:cs typeface="Arial" pitchFamily="34" charset="0"/>
              </a:rPr>
              <a:t>а</a:t>
            </a:r>
            <a:r>
              <a:rPr lang="ru-RU" sz="2400" b="1" spc="-15" dirty="0">
                <a:solidFill>
                  <a:schemeClr val="bg1"/>
                </a:solidFill>
                <a:latin typeface="Arial" pitchFamily="34" charset="0"/>
                <a:cs typeface="Arial" pitchFamily="34" charset="0"/>
              </a:rPr>
              <a:t>ни</a:t>
            </a:r>
            <a:r>
              <a:rPr lang="ru-RU" sz="2400" b="1" dirty="0">
                <a:solidFill>
                  <a:schemeClr val="bg1"/>
                </a:solidFill>
                <a:latin typeface="Arial" pitchFamily="34" charset="0"/>
                <a:cs typeface="Arial" pitchFamily="34" charset="0"/>
              </a:rPr>
              <a:t>е</a:t>
            </a:r>
            <a:r>
              <a:rPr lang="ru-RU" sz="2400" b="1" spc="-50" dirty="0">
                <a:solidFill>
                  <a:schemeClr val="bg1"/>
                </a:solidFill>
                <a:latin typeface="Arial" pitchFamily="34" charset="0"/>
                <a:cs typeface="Arial" pitchFamily="34" charset="0"/>
              </a:rPr>
              <a:t> </a:t>
            </a:r>
            <a:r>
              <a:rPr lang="ru-RU" sz="2400" b="1" spc="-15" dirty="0">
                <a:solidFill>
                  <a:schemeClr val="bg1"/>
                </a:solidFill>
                <a:latin typeface="Arial" pitchFamily="34" charset="0"/>
                <a:cs typeface="Arial" pitchFamily="34" charset="0"/>
              </a:rPr>
              <a:t>муниципальных </a:t>
            </a:r>
            <a:r>
              <a:rPr lang="ru-RU" sz="2400" b="1" dirty="0">
                <a:solidFill>
                  <a:schemeClr val="bg1"/>
                </a:solidFill>
                <a:latin typeface="Arial" pitchFamily="34" charset="0"/>
                <a:cs typeface="Arial" pitchFamily="34" charset="0"/>
              </a:rPr>
              <a:t>пр</a:t>
            </a:r>
            <a:r>
              <a:rPr lang="ru-RU" sz="2400" b="1" spc="-10" dirty="0">
                <a:solidFill>
                  <a:schemeClr val="bg1"/>
                </a:solidFill>
                <a:latin typeface="Arial" pitchFamily="34" charset="0"/>
                <a:cs typeface="Arial" pitchFamily="34" charset="0"/>
              </a:rPr>
              <a:t>о</a:t>
            </a:r>
            <a:r>
              <a:rPr lang="ru-RU" sz="2400" b="1" dirty="0">
                <a:solidFill>
                  <a:schemeClr val="bg1"/>
                </a:solidFill>
                <a:latin typeface="Arial" pitchFamily="34" charset="0"/>
                <a:cs typeface="Arial" pitchFamily="34" charset="0"/>
              </a:rPr>
              <a:t>г</a:t>
            </a:r>
            <a:r>
              <a:rPr lang="ru-RU" sz="2400" b="1" spc="-20" dirty="0">
                <a:solidFill>
                  <a:schemeClr val="bg1"/>
                </a:solidFill>
                <a:latin typeface="Arial" pitchFamily="34" charset="0"/>
                <a:cs typeface="Arial" pitchFamily="34" charset="0"/>
              </a:rPr>
              <a:t>р</a:t>
            </a:r>
            <a:r>
              <a:rPr lang="ru-RU" sz="2400" b="1" spc="-10" dirty="0">
                <a:solidFill>
                  <a:schemeClr val="bg1"/>
                </a:solidFill>
                <a:latin typeface="Arial" pitchFamily="34" charset="0"/>
                <a:cs typeface="Arial" pitchFamily="34" charset="0"/>
              </a:rPr>
              <a:t>а</a:t>
            </a:r>
            <a:r>
              <a:rPr lang="ru-RU" sz="2400" b="1" dirty="0">
                <a:solidFill>
                  <a:schemeClr val="bg1"/>
                </a:solidFill>
                <a:latin typeface="Arial" pitchFamily="34" charset="0"/>
                <a:cs typeface="Arial" pitchFamily="34" charset="0"/>
              </a:rPr>
              <a:t>мм</a:t>
            </a:r>
            <a:r>
              <a:rPr lang="ru-RU" sz="2400" b="1" spc="-65" dirty="0">
                <a:solidFill>
                  <a:schemeClr val="bg1"/>
                </a:solidFill>
                <a:latin typeface="Arial" pitchFamily="34" charset="0"/>
                <a:cs typeface="Arial" pitchFamily="34" charset="0"/>
              </a:rPr>
              <a:t> </a:t>
            </a:r>
            <a:r>
              <a:rPr lang="ru-RU" sz="2400" b="1" dirty="0">
                <a:solidFill>
                  <a:schemeClr val="bg1"/>
                </a:solidFill>
                <a:latin typeface="Arial" pitchFamily="34" charset="0"/>
                <a:cs typeface="Arial" pitchFamily="34" charset="0"/>
              </a:rPr>
              <a:t>в</a:t>
            </a:r>
            <a:r>
              <a:rPr lang="ru-RU" sz="2400" b="1" spc="-20" dirty="0">
                <a:solidFill>
                  <a:schemeClr val="bg1"/>
                </a:solidFill>
                <a:latin typeface="Arial" pitchFamily="34" charset="0"/>
                <a:cs typeface="Arial" pitchFamily="34" charset="0"/>
              </a:rPr>
              <a:t> </a:t>
            </a:r>
            <a:r>
              <a:rPr lang="ru-RU" sz="2400" b="1" dirty="0" smtClean="0">
                <a:solidFill>
                  <a:schemeClr val="bg1"/>
                </a:solidFill>
                <a:latin typeface="Arial" pitchFamily="34" charset="0"/>
                <a:cs typeface="Arial" pitchFamily="34" charset="0"/>
              </a:rPr>
              <a:t>2022</a:t>
            </a:r>
            <a:r>
              <a:rPr lang="ru-RU" sz="2400" b="1" spc="5" dirty="0" smtClean="0">
                <a:solidFill>
                  <a:schemeClr val="bg1"/>
                </a:solidFill>
                <a:latin typeface="Arial" pitchFamily="34" charset="0"/>
                <a:cs typeface="Arial" pitchFamily="34" charset="0"/>
              </a:rPr>
              <a:t>-2024</a:t>
            </a:r>
            <a:r>
              <a:rPr lang="ru-RU" sz="2400" b="1" spc="-50" dirty="0" smtClean="0">
                <a:solidFill>
                  <a:schemeClr val="bg1"/>
                </a:solidFill>
                <a:latin typeface="Arial" pitchFamily="34" charset="0"/>
                <a:cs typeface="Arial" pitchFamily="34" charset="0"/>
              </a:rPr>
              <a:t> </a:t>
            </a:r>
            <a:r>
              <a:rPr lang="ru-RU" sz="2400" b="1" spc="-40" dirty="0">
                <a:solidFill>
                  <a:schemeClr val="bg1"/>
                </a:solidFill>
                <a:latin typeface="Arial" pitchFamily="34" charset="0"/>
                <a:cs typeface="Arial" pitchFamily="34" charset="0"/>
              </a:rPr>
              <a:t>го</a:t>
            </a:r>
            <a:r>
              <a:rPr lang="ru-RU" sz="2400" b="1" spc="20" dirty="0">
                <a:solidFill>
                  <a:schemeClr val="bg1"/>
                </a:solidFill>
                <a:latin typeface="Arial" pitchFamily="34" charset="0"/>
                <a:cs typeface="Arial" pitchFamily="34" charset="0"/>
              </a:rPr>
              <a:t>д</a:t>
            </a:r>
            <a:r>
              <a:rPr lang="ru-RU" sz="2400" b="1" dirty="0">
                <a:solidFill>
                  <a:schemeClr val="bg1"/>
                </a:solidFill>
                <a:latin typeface="Arial" pitchFamily="34" charset="0"/>
                <a:cs typeface="Arial" pitchFamily="34" charset="0"/>
              </a:rPr>
              <a:t>ах </a:t>
            </a:r>
            <a:r>
              <a:rPr lang="ru-RU" sz="2400" b="1" spc="-5" dirty="0">
                <a:solidFill>
                  <a:schemeClr val="bg1"/>
                </a:solidFill>
                <a:latin typeface="Arial" pitchFamily="34" charset="0"/>
                <a:cs typeface="Arial" pitchFamily="34" charset="0"/>
              </a:rPr>
              <a:t>(тыс. руб.)</a:t>
            </a:r>
            <a:endParaRPr lang="ru-RU" sz="2400" b="1" dirty="0">
              <a:solidFill>
                <a:schemeClr val="bg1"/>
              </a:solidFill>
              <a:latin typeface="Arial" pitchFamily="34" charset="0"/>
              <a:cs typeface="Arial" pitchFamily="34"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298898213"/>
              </p:ext>
            </p:extLst>
          </p:nvPr>
        </p:nvGraphicFramePr>
        <p:xfrm>
          <a:off x="107504" y="856694"/>
          <a:ext cx="8856985" cy="5842883"/>
        </p:xfrm>
        <a:graphic>
          <a:graphicData uri="http://schemas.openxmlformats.org/drawingml/2006/table">
            <a:tbl>
              <a:tblPr>
                <a:tableStyleId>{5C22544A-7EE6-4342-B048-85BDC9FD1C3A}</a:tableStyleId>
              </a:tblPr>
              <a:tblGrid>
                <a:gridCol w="3528392"/>
                <a:gridCol w="720080"/>
                <a:gridCol w="720080"/>
                <a:gridCol w="720080"/>
                <a:gridCol w="648072"/>
                <a:gridCol w="648072"/>
                <a:gridCol w="576064"/>
                <a:gridCol w="648072"/>
                <a:gridCol w="648073"/>
              </a:tblGrid>
              <a:tr h="832424">
                <a:tc>
                  <a:txBody>
                    <a:bodyPr/>
                    <a:lstStyle/>
                    <a:p>
                      <a:pPr algn="ctr" fontAlgn="ctr"/>
                      <a:r>
                        <a:rPr lang="ru-RU" sz="1100" u="none" strike="noStrike" dirty="0">
                          <a:effectLst/>
                        </a:rPr>
                        <a:t>Наименование</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ЦСР</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Бюджет 2021 (первоначальный)</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Уточненный план на 01.11.2021</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2022 г.</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2022 года к 2021 году, %</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Рост </a:t>
                      </a:r>
                      <a:r>
                        <a:rPr lang="ru-RU" sz="1100" u="none" strike="noStrike" dirty="0" smtClean="0">
                          <a:effectLst/>
                        </a:rPr>
                        <a:t>2022 </a:t>
                      </a:r>
                      <a:r>
                        <a:rPr lang="ru-RU" sz="1100" u="none" strike="noStrike" dirty="0">
                          <a:effectLst/>
                        </a:rPr>
                        <a:t>к </a:t>
                      </a:r>
                      <a:r>
                        <a:rPr lang="ru-RU" sz="1100" u="none" strike="noStrike" dirty="0" err="1" smtClean="0">
                          <a:effectLst/>
                        </a:rPr>
                        <a:t>уточ</a:t>
                      </a:r>
                      <a:r>
                        <a:rPr lang="ru-RU" sz="1100" u="none" strike="noStrike" dirty="0" smtClean="0">
                          <a:effectLst/>
                        </a:rPr>
                        <a:t>. </a:t>
                      </a:r>
                      <a:r>
                        <a:rPr lang="ru-RU" sz="1100" u="none" strike="noStrike" dirty="0">
                          <a:effectLst/>
                        </a:rPr>
                        <a:t>плану на </a:t>
                      </a:r>
                      <a:r>
                        <a:rPr lang="ru-RU" sz="1100" u="none" strike="noStrike" dirty="0" smtClean="0">
                          <a:effectLst/>
                        </a:rPr>
                        <a:t>01.11.21</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2023 г.</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2024 г.</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072">
                <a:tc>
                  <a:txBody>
                    <a:bodyPr/>
                    <a:lstStyle/>
                    <a:p>
                      <a:pPr algn="ctr" fontAlgn="ctr"/>
                      <a:r>
                        <a:rPr lang="ru-RU" sz="1100" u="none" strike="noStrike">
                          <a:effectLst/>
                        </a:rPr>
                        <a:t>Программные расходы</a:t>
                      </a:r>
                      <a:endParaRPr lang="ru-RU" sz="1100" b="1"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 </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340 364.5</a:t>
                      </a:r>
                      <a:endParaRPr lang="ru-RU" sz="1100" b="1"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386 329.4</a:t>
                      </a:r>
                      <a:endParaRPr lang="ru-RU" sz="1100" b="1"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428 083.8</a:t>
                      </a:r>
                      <a:endParaRPr lang="ru-RU" sz="1100" b="1"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125.8</a:t>
                      </a:r>
                      <a:endParaRPr lang="ru-RU" sz="1100" b="1"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110.8</a:t>
                      </a:r>
                      <a:endParaRPr lang="ru-RU" sz="1100" b="1"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394 406.8</a:t>
                      </a:r>
                      <a:endParaRPr lang="ru-RU" sz="1100" b="1"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383 107.8</a:t>
                      </a:r>
                      <a:endParaRPr lang="ru-RU" sz="1100" b="1"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7689">
                <a:tc>
                  <a:txBody>
                    <a:bodyPr/>
                    <a:lstStyle/>
                    <a:p>
                      <a:pPr algn="l" fontAlgn="ctr"/>
                      <a:r>
                        <a:rPr lang="ru-RU" sz="1100" u="none" strike="noStrike">
                          <a:effectLst/>
                        </a:rPr>
                        <a:t>МП "Развитие образования Тонкинского муниципального района Нижегородской области"</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01.0.00.00000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168 477.3</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181 827.0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193 289.5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114.7</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106.3</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187 785.1</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195 483.5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8808">
                <a:tc>
                  <a:txBody>
                    <a:bodyPr/>
                    <a:lstStyle/>
                    <a:p>
                      <a:pPr algn="l" fontAlgn="ctr"/>
                      <a:r>
                        <a:rPr lang="ru-RU" sz="1100" u="none" strike="noStrike">
                          <a:effectLst/>
                        </a:rPr>
                        <a:t>МП "Социальная поддержка граждан Тонкинского муниципального района Нижегородской области"</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02.0.00.00000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4 621.2</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4 621.2</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4 873.6</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105.5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105.5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4 825.5</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4 825.5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1259">
                <a:tc>
                  <a:txBody>
                    <a:bodyPr/>
                    <a:lstStyle/>
                    <a:p>
                      <a:pPr algn="l" fontAlgn="ctr"/>
                      <a:r>
                        <a:rPr lang="ru-RU" sz="1100" u="none" strike="noStrike">
                          <a:effectLst/>
                        </a:rPr>
                        <a:t>МП "Обеспечение населения Тонкинского муниципального района Нижегородской области доступным и комфортным жильем"</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03.0.00.00000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9 701.6</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9 054.5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9 322.9</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96.1</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103.0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7 992.3</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7 981.9</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8817">
                <a:tc>
                  <a:txBody>
                    <a:bodyPr/>
                    <a:lstStyle/>
                    <a:p>
                      <a:pPr algn="l" fontAlgn="ctr"/>
                      <a:r>
                        <a:rPr lang="ru-RU" sz="1100" u="none" strike="noStrike">
                          <a:effectLst/>
                        </a:rPr>
                        <a:t>МП "Совершенствование социальной и инженерной инфраструктуры Тонкинского муниципального района"</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04.0.00.00000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3 552.5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5 859.2</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4 623.7</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130.2</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78.9</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2 623.7</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2 623.7</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1259">
                <a:tc>
                  <a:txBody>
                    <a:bodyPr/>
                    <a:lstStyle/>
                    <a:p>
                      <a:pPr algn="l" fontAlgn="ctr"/>
                      <a:r>
                        <a:rPr lang="ru-RU" sz="1100" u="none" strike="noStrike" dirty="0">
                          <a:effectLst/>
                        </a:rPr>
                        <a:t>МП "Переселение граждан из аварийного жилищного фонда на территории Тонкинского муниципального района Нижегородской области"</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05.0.00.00000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253.9</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35 246.1</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21 872.3</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8 614.5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62.1</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251.0</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251.0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8808">
                <a:tc>
                  <a:txBody>
                    <a:bodyPr/>
                    <a:lstStyle/>
                    <a:p>
                      <a:pPr algn="l" fontAlgn="ctr"/>
                      <a:r>
                        <a:rPr lang="ru-RU" sz="1100" u="none" strike="noStrike">
                          <a:effectLst/>
                        </a:rPr>
                        <a:t>МП "Развитие культуры Тонкинского муниципального района Нижегородской области "</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06.0.00.00000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54 505.5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56 026.1</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79 789.2</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146.4</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142.4</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81 382.8</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60 141.9</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1259">
                <a:tc>
                  <a:txBody>
                    <a:bodyPr/>
                    <a:lstStyle/>
                    <a:p>
                      <a:pPr algn="l" fontAlgn="ctr"/>
                      <a:r>
                        <a:rPr lang="ru-RU" sz="1100" u="none" strike="noStrike">
                          <a:effectLst/>
                        </a:rPr>
                        <a:t>МП "Развитие физической культуры и спорта в Тонкинском муниципальном районе Нижегородской области"</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07.0.00.00000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3 200.0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3 733.7</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3 449.9</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107.8</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92.4</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3 449.9</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4 738.9</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1259">
                <a:tc>
                  <a:txBody>
                    <a:bodyPr/>
                    <a:lstStyle/>
                    <a:p>
                      <a:pPr algn="l" fontAlgn="ctr"/>
                      <a:r>
                        <a:rPr lang="ru-RU" sz="1100" u="none" strike="noStrike">
                          <a:effectLst/>
                        </a:rPr>
                        <a:t>МП "Развитие агропромышленного комплекса Тонкинского муниципального района Нижегородской области"</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08.0.00.00000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27 498.1</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10 409.6</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19 367.1</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70.4</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186.1</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19 405.4</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19 468.7</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1259">
                <a:tc>
                  <a:txBody>
                    <a:bodyPr/>
                    <a:lstStyle/>
                    <a:p>
                      <a:pPr algn="l" fontAlgn="ctr"/>
                      <a:r>
                        <a:rPr lang="ru-RU" sz="1100" u="none" strike="noStrike">
                          <a:effectLst/>
                        </a:rPr>
                        <a:t>МП "Управление муниципальным имуществом Тонкинского муниципального района Нижегородской области"</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09.0.00.00000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3 008.8</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6 360.0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3 280.0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109.0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51.6</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3 080.0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3 080.0</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1259">
                <a:tc>
                  <a:txBody>
                    <a:bodyPr/>
                    <a:lstStyle/>
                    <a:p>
                      <a:pPr algn="l" fontAlgn="ctr"/>
                      <a:r>
                        <a:rPr lang="ru-RU" sz="1100" u="none" strike="noStrike">
                          <a:effectLst/>
                        </a:rPr>
                        <a:t>МП "Управление муниципальными финансами Тонкинского муниципального района Нижегородской области"</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10.0.00.00000</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57 045.6</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65 714.6</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76 369.5</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133.9</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116.2</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72 520.9</a:t>
                      </a:r>
                      <a:endParaRPr lang="ru-RU" sz="1100" b="0" i="0" u="none" strike="noStrike">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72 232.2</a:t>
                      </a:r>
                      <a:endParaRPr lang="ru-RU" sz="1100" b="0" i="0" u="none" strike="noStrike" dirty="0">
                        <a:solidFill>
                          <a:srgbClr val="000000"/>
                        </a:solidFill>
                        <a:effectLst/>
                        <a:latin typeface="Times New Roman"/>
                      </a:endParaRPr>
                    </a:p>
                  </a:txBody>
                  <a:tcPr marL="4567" marR="4567" marT="456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3828802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2746"/>
            <a:ext cx="8928992" cy="830997"/>
          </a:xfrm>
          <a:prstGeom prst="rect">
            <a:avLst/>
          </a:prstGeom>
        </p:spPr>
        <p:txBody>
          <a:bodyPr wrap="square">
            <a:spAutoFit/>
          </a:bodyPr>
          <a:lstStyle/>
          <a:p>
            <a:pPr marL="96520" marR="295275" indent="-84455" algn="ctr">
              <a:lnSpc>
                <a:spcPct val="100000"/>
              </a:lnSpc>
              <a:tabLst>
                <a:tab pos="2756535" algn="l"/>
              </a:tabLst>
            </a:pPr>
            <a:r>
              <a:rPr lang="ru-RU" sz="2400" b="1" spc="5" dirty="0">
                <a:solidFill>
                  <a:schemeClr val="bg1"/>
                </a:solidFill>
                <a:latin typeface="Arial" pitchFamily="34" charset="0"/>
                <a:cs typeface="Arial" pitchFamily="34" charset="0"/>
              </a:rPr>
              <a:t>К</a:t>
            </a:r>
            <a:r>
              <a:rPr lang="ru-RU" sz="2400" b="1" spc="-10" dirty="0">
                <a:solidFill>
                  <a:schemeClr val="bg1"/>
                </a:solidFill>
                <a:latin typeface="Arial" pitchFamily="34" charset="0"/>
                <a:cs typeface="Arial" pitchFamily="34" charset="0"/>
              </a:rPr>
              <a:t>а</a:t>
            </a:r>
            <a:r>
              <a:rPr lang="ru-RU" sz="2400" b="1" dirty="0">
                <a:solidFill>
                  <a:schemeClr val="bg1"/>
                </a:solidFill>
                <a:latin typeface="Arial" pitchFamily="34" charset="0"/>
                <a:cs typeface="Arial" pitchFamily="34" charset="0"/>
              </a:rPr>
              <a:t>к</a:t>
            </a:r>
            <a:r>
              <a:rPr lang="ru-RU" sz="2400" b="1" spc="-25" dirty="0">
                <a:solidFill>
                  <a:schemeClr val="bg1"/>
                </a:solidFill>
                <a:latin typeface="Arial" pitchFamily="34" charset="0"/>
                <a:cs typeface="Arial" pitchFamily="34" charset="0"/>
              </a:rPr>
              <a:t> </a:t>
            </a:r>
            <a:r>
              <a:rPr lang="ru-RU" sz="2400" b="1" spc="-15" dirty="0">
                <a:solidFill>
                  <a:schemeClr val="bg1"/>
                </a:solidFill>
                <a:latin typeface="Arial" pitchFamily="34" charset="0"/>
                <a:cs typeface="Arial" pitchFamily="34" charset="0"/>
              </a:rPr>
              <a:t>и</a:t>
            </a:r>
            <a:r>
              <a:rPr lang="ru-RU" sz="2400" b="1" spc="-80" dirty="0">
                <a:solidFill>
                  <a:schemeClr val="bg1"/>
                </a:solidFill>
                <a:latin typeface="Arial" pitchFamily="34" charset="0"/>
                <a:cs typeface="Arial" pitchFamily="34" charset="0"/>
              </a:rPr>
              <a:t>з</a:t>
            </a:r>
            <a:r>
              <a:rPr lang="ru-RU" sz="2400" b="1" spc="-15" dirty="0">
                <a:solidFill>
                  <a:schemeClr val="bg1"/>
                </a:solidFill>
                <a:latin typeface="Arial" pitchFamily="34" charset="0"/>
                <a:cs typeface="Arial" pitchFamily="34" charset="0"/>
              </a:rPr>
              <a:t>м</a:t>
            </a:r>
            <a:r>
              <a:rPr lang="ru-RU" sz="2400" b="1" spc="-10" dirty="0">
                <a:solidFill>
                  <a:schemeClr val="bg1"/>
                </a:solidFill>
                <a:latin typeface="Arial" pitchFamily="34" charset="0"/>
                <a:cs typeface="Arial" pitchFamily="34" charset="0"/>
              </a:rPr>
              <a:t>е</a:t>
            </a:r>
            <a:r>
              <a:rPr lang="ru-RU" sz="2400" b="1" spc="-15" dirty="0">
                <a:solidFill>
                  <a:schemeClr val="bg1"/>
                </a:solidFill>
                <a:latin typeface="Arial" pitchFamily="34" charset="0"/>
                <a:cs typeface="Arial" pitchFamily="34" charset="0"/>
              </a:rPr>
              <a:t>ни</a:t>
            </a:r>
            <a:r>
              <a:rPr lang="ru-RU" sz="2400" b="1" spc="-100" dirty="0">
                <a:solidFill>
                  <a:schemeClr val="bg1"/>
                </a:solidFill>
                <a:latin typeface="Arial" pitchFamily="34" charset="0"/>
                <a:cs typeface="Arial" pitchFamily="34" charset="0"/>
              </a:rPr>
              <a:t>т</a:t>
            </a:r>
            <a:r>
              <a:rPr lang="ru-RU" sz="2400" b="1" spc="-10" dirty="0">
                <a:solidFill>
                  <a:schemeClr val="bg1"/>
                </a:solidFill>
                <a:latin typeface="Arial" pitchFamily="34" charset="0"/>
                <a:cs typeface="Arial" pitchFamily="34" charset="0"/>
              </a:rPr>
              <a:t>с</a:t>
            </a:r>
            <a:r>
              <a:rPr lang="ru-RU" sz="2400" b="1" dirty="0">
                <a:solidFill>
                  <a:schemeClr val="bg1"/>
                </a:solidFill>
                <a:latin typeface="Arial" pitchFamily="34" charset="0"/>
                <a:cs typeface="Arial" pitchFamily="34" charset="0"/>
              </a:rPr>
              <a:t>я</a:t>
            </a:r>
            <a:r>
              <a:rPr lang="ru-RU" sz="2400" b="1" spc="5" dirty="0">
                <a:solidFill>
                  <a:schemeClr val="bg1"/>
                </a:solidFill>
                <a:latin typeface="Arial" pitchFamily="34" charset="0"/>
                <a:cs typeface="Arial" pitchFamily="34" charset="0"/>
              </a:rPr>
              <a:t> </a:t>
            </a:r>
            <a:r>
              <a:rPr lang="ru-RU" sz="2400" b="1" spc="-25" dirty="0">
                <a:solidFill>
                  <a:schemeClr val="bg1"/>
                </a:solidFill>
                <a:latin typeface="Arial" pitchFamily="34" charset="0"/>
                <a:cs typeface="Arial" pitchFamily="34" charset="0"/>
              </a:rPr>
              <a:t>ф</a:t>
            </a:r>
            <a:r>
              <a:rPr lang="ru-RU" sz="2400" b="1" spc="-15" dirty="0">
                <a:solidFill>
                  <a:schemeClr val="bg1"/>
                </a:solidFill>
                <a:latin typeface="Arial" pitchFamily="34" charset="0"/>
                <a:cs typeface="Arial" pitchFamily="34" charset="0"/>
              </a:rPr>
              <a:t>ин</a:t>
            </a:r>
            <a:r>
              <a:rPr lang="ru-RU" sz="2400" b="1" spc="-10" dirty="0">
                <a:solidFill>
                  <a:schemeClr val="bg1"/>
                </a:solidFill>
                <a:latin typeface="Arial" pitchFamily="34" charset="0"/>
                <a:cs typeface="Arial" pitchFamily="34" charset="0"/>
              </a:rPr>
              <a:t>а</a:t>
            </a:r>
            <a:r>
              <a:rPr lang="ru-RU" sz="2400" b="1" spc="-15" dirty="0">
                <a:solidFill>
                  <a:schemeClr val="bg1"/>
                </a:solidFill>
                <a:latin typeface="Arial" pitchFamily="34" charset="0"/>
                <a:cs typeface="Arial" pitchFamily="34" charset="0"/>
              </a:rPr>
              <a:t>н</a:t>
            </a:r>
            <a:r>
              <a:rPr lang="ru-RU" sz="2400" b="1" spc="-10" dirty="0">
                <a:solidFill>
                  <a:schemeClr val="bg1"/>
                </a:solidFill>
                <a:latin typeface="Arial" pitchFamily="34" charset="0"/>
                <a:cs typeface="Arial" pitchFamily="34" charset="0"/>
              </a:rPr>
              <a:t>с</a:t>
            </a:r>
            <a:r>
              <a:rPr lang="ru-RU" sz="2400" b="1" spc="-15" dirty="0">
                <a:solidFill>
                  <a:schemeClr val="bg1"/>
                </a:solidFill>
                <a:latin typeface="Arial" pitchFamily="34" charset="0"/>
                <a:cs typeface="Arial" pitchFamily="34" charset="0"/>
              </a:rPr>
              <a:t>и</a:t>
            </a:r>
            <a:r>
              <a:rPr lang="ru-RU" sz="2400" b="1" spc="-20" dirty="0">
                <a:solidFill>
                  <a:schemeClr val="bg1"/>
                </a:solidFill>
                <a:latin typeface="Arial" pitchFamily="34" charset="0"/>
                <a:cs typeface="Arial" pitchFamily="34" charset="0"/>
              </a:rPr>
              <a:t>ро</a:t>
            </a:r>
            <a:r>
              <a:rPr lang="ru-RU" sz="2400" b="1" spc="-50" dirty="0">
                <a:solidFill>
                  <a:schemeClr val="bg1"/>
                </a:solidFill>
                <a:latin typeface="Arial" pitchFamily="34" charset="0"/>
                <a:cs typeface="Arial" pitchFamily="34" charset="0"/>
              </a:rPr>
              <a:t>в</a:t>
            </a:r>
            <a:r>
              <a:rPr lang="ru-RU" sz="2400" b="1" spc="-10" dirty="0">
                <a:solidFill>
                  <a:schemeClr val="bg1"/>
                </a:solidFill>
                <a:latin typeface="Arial" pitchFamily="34" charset="0"/>
                <a:cs typeface="Arial" pitchFamily="34" charset="0"/>
              </a:rPr>
              <a:t>а</a:t>
            </a:r>
            <a:r>
              <a:rPr lang="ru-RU" sz="2400" b="1" spc="-15" dirty="0">
                <a:solidFill>
                  <a:schemeClr val="bg1"/>
                </a:solidFill>
                <a:latin typeface="Arial" pitchFamily="34" charset="0"/>
                <a:cs typeface="Arial" pitchFamily="34" charset="0"/>
              </a:rPr>
              <a:t>ни</a:t>
            </a:r>
            <a:r>
              <a:rPr lang="ru-RU" sz="2400" b="1" dirty="0">
                <a:solidFill>
                  <a:schemeClr val="bg1"/>
                </a:solidFill>
                <a:latin typeface="Arial" pitchFamily="34" charset="0"/>
                <a:cs typeface="Arial" pitchFamily="34" charset="0"/>
              </a:rPr>
              <a:t>е</a:t>
            </a:r>
            <a:r>
              <a:rPr lang="ru-RU" sz="2400" b="1" spc="-50" dirty="0">
                <a:solidFill>
                  <a:schemeClr val="bg1"/>
                </a:solidFill>
                <a:latin typeface="Arial" pitchFamily="34" charset="0"/>
                <a:cs typeface="Arial" pitchFamily="34" charset="0"/>
              </a:rPr>
              <a:t> </a:t>
            </a:r>
            <a:r>
              <a:rPr lang="ru-RU" sz="2400" b="1" spc="-15" dirty="0">
                <a:solidFill>
                  <a:schemeClr val="bg1"/>
                </a:solidFill>
                <a:latin typeface="Arial" pitchFamily="34" charset="0"/>
                <a:cs typeface="Arial" pitchFamily="34" charset="0"/>
              </a:rPr>
              <a:t>муниципальных </a:t>
            </a:r>
            <a:r>
              <a:rPr lang="ru-RU" sz="2400" b="1" dirty="0">
                <a:solidFill>
                  <a:schemeClr val="bg1"/>
                </a:solidFill>
                <a:latin typeface="Arial" pitchFamily="34" charset="0"/>
                <a:cs typeface="Arial" pitchFamily="34" charset="0"/>
              </a:rPr>
              <a:t>пр</a:t>
            </a:r>
            <a:r>
              <a:rPr lang="ru-RU" sz="2400" b="1" spc="-10" dirty="0">
                <a:solidFill>
                  <a:schemeClr val="bg1"/>
                </a:solidFill>
                <a:latin typeface="Arial" pitchFamily="34" charset="0"/>
                <a:cs typeface="Arial" pitchFamily="34" charset="0"/>
              </a:rPr>
              <a:t>о</a:t>
            </a:r>
            <a:r>
              <a:rPr lang="ru-RU" sz="2400" b="1" dirty="0">
                <a:solidFill>
                  <a:schemeClr val="bg1"/>
                </a:solidFill>
                <a:latin typeface="Arial" pitchFamily="34" charset="0"/>
                <a:cs typeface="Arial" pitchFamily="34" charset="0"/>
              </a:rPr>
              <a:t>г</a:t>
            </a:r>
            <a:r>
              <a:rPr lang="ru-RU" sz="2400" b="1" spc="-20" dirty="0">
                <a:solidFill>
                  <a:schemeClr val="bg1"/>
                </a:solidFill>
                <a:latin typeface="Arial" pitchFamily="34" charset="0"/>
                <a:cs typeface="Arial" pitchFamily="34" charset="0"/>
              </a:rPr>
              <a:t>р</a:t>
            </a:r>
            <a:r>
              <a:rPr lang="ru-RU" sz="2400" b="1" spc="-10" dirty="0">
                <a:solidFill>
                  <a:schemeClr val="bg1"/>
                </a:solidFill>
                <a:latin typeface="Arial" pitchFamily="34" charset="0"/>
                <a:cs typeface="Arial" pitchFamily="34" charset="0"/>
              </a:rPr>
              <a:t>а</a:t>
            </a:r>
            <a:r>
              <a:rPr lang="ru-RU" sz="2400" b="1" dirty="0">
                <a:solidFill>
                  <a:schemeClr val="bg1"/>
                </a:solidFill>
                <a:latin typeface="Arial" pitchFamily="34" charset="0"/>
                <a:cs typeface="Arial" pitchFamily="34" charset="0"/>
              </a:rPr>
              <a:t>мм</a:t>
            </a:r>
            <a:r>
              <a:rPr lang="ru-RU" sz="2400" b="1" spc="-65" dirty="0">
                <a:solidFill>
                  <a:schemeClr val="bg1"/>
                </a:solidFill>
                <a:latin typeface="Arial" pitchFamily="34" charset="0"/>
                <a:cs typeface="Arial" pitchFamily="34" charset="0"/>
              </a:rPr>
              <a:t> </a:t>
            </a:r>
            <a:r>
              <a:rPr lang="ru-RU" sz="2400" b="1" dirty="0">
                <a:solidFill>
                  <a:schemeClr val="bg1"/>
                </a:solidFill>
                <a:latin typeface="Arial" pitchFamily="34" charset="0"/>
                <a:cs typeface="Arial" pitchFamily="34" charset="0"/>
              </a:rPr>
              <a:t>в</a:t>
            </a:r>
            <a:r>
              <a:rPr lang="ru-RU" sz="2400" b="1" spc="-20" dirty="0">
                <a:solidFill>
                  <a:schemeClr val="bg1"/>
                </a:solidFill>
                <a:latin typeface="Arial" pitchFamily="34" charset="0"/>
                <a:cs typeface="Arial" pitchFamily="34" charset="0"/>
              </a:rPr>
              <a:t> </a:t>
            </a:r>
            <a:r>
              <a:rPr lang="ru-RU" sz="2400" b="1" dirty="0" smtClean="0">
                <a:solidFill>
                  <a:schemeClr val="bg1"/>
                </a:solidFill>
                <a:latin typeface="Arial" pitchFamily="34" charset="0"/>
                <a:cs typeface="Arial" pitchFamily="34" charset="0"/>
              </a:rPr>
              <a:t>20</a:t>
            </a:r>
            <a:r>
              <a:rPr lang="ru-RU" sz="2400" b="1" spc="5" dirty="0" smtClean="0">
                <a:solidFill>
                  <a:schemeClr val="bg1"/>
                </a:solidFill>
                <a:latin typeface="Arial" pitchFamily="34" charset="0"/>
                <a:cs typeface="Arial" pitchFamily="34" charset="0"/>
              </a:rPr>
              <a:t>22-2024</a:t>
            </a:r>
            <a:r>
              <a:rPr lang="ru-RU" sz="2400" b="1" spc="-50" dirty="0" smtClean="0">
                <a:solidFill>
                  <a:schemeClr val="bg1"/>
                </a:solidFill>
                <a:latin typeface="Arial" pitchFamily="34" charset="0"/>
                <a:cs typeface="Arial" pitchFamily="34" charset="0"/>
              </a:rPr>
              <a:t> </a:t>
            </a:r>
            <a:r>
              <a:rPr lang="ru-RU" sz="2400" b="1" spc="-40" dirty="0">
                <a:solidFill>
                  <a:schemeClr val="bg1"/>
                </a:solidFill>
                <a:latin typeface="Arial" pitchFamily="34" charset="0"/>
                <a:cs typeface="Arial" pitchFamily="34" charset="0"/>
              </a:rPr>
              <a:t>го</a:t>
            </a:r>
            <a:r>
              <a:rPr lang="ru-RU" sz="2400" b="1" spc="20" dirty="0">
                <a:solidFill>
                  <a:schemeClr val="bg1"/>
                </a:solidFill>
                <a:latin typeface="Arial" pitchFamily="34" charset="0"/>
                <a:cs typeface="Arial" pitchFamily="34" charset="0"/>
              </a:rPr>
              <a:t>д</a:t>
            </a:r>
            <a:r>
              <a:rPr lang="ru-RU" sz="2400" b="1" dirty="0">
                <a:solidFill>
                  <a:schemeClr val="bg1"/>
                </a:solidFill>
                <a:latin typeface="Arial" pitchFamily="34" charset="0"/>
                <a:cs typeface="Arial" pitchFamily="34" charset="0"/>
              </a:rPr>
              <a:t>ах </a:t>
            </a:r>
            <a:r>
              <a:rPr lang="ru-RU" sz="2400" b="1" spc="-5" dirty="0">
                <a:solidFill>
                  <a:schemeClr val="bg1"/>
                </a:solidFill>
                <a:latin typeface="Arial" pitchFamily="34" charset="0"/>
                <a:cs typeface="Arial" pitchFamily="34" charset="0"/>
              </a:rPr>
              <a:t>(тыс. руб</a:t>
            </a:r>
            <a:r>
              <a:rPr lang="ru-RU" sz="2400" b="1" spc="-5" dirty="0" smtClean="0">
                <a:solidFill>
                  <a:schemeClr val="bg1"/>
                </a:solidFill>
                <a:latin typeface="Arial" pitchFamily="34" charset="0"/>
                <a:cs typeface="Arial" pitchFamily="34" charset="0"/>
              </a:rPr>
              <a:t>.)</a:t>
            </a:r>
            <a:endParaRPr lang="ru-RU" sz="2400" b="1" dirty="0">
              <a:solidFill>
                <a:schemeClr val="bg1"/>
              </a:solidFill>
              <a:latin typeface="Arial" pitchFamily="34" charset="0"/>
              <a:cs typeface="Arial" pitchFamily="34" charset="0"/>
            </a:endParaRPr>
          </a:p>
        </p:txBody>
      </p:sp>
      <p:graphicFrame>
        <p:nvGraphicFramePr>
          <p:cNvPr id="7" name="Таблица 6"/>
          <p:cNvGraphicFramePr>
            <a:graphicFrameLocks noGrp="1"/>
          </p:cNvGraphicFramePr>
          <p:nvPr>
            <p:extLst>
              <p:ext uri="{D42A27DB-BD31-4B8C-83A1-F6EECF244321}">
                <p14:modId xmlns:p14="http://schemas.microsoft.com/office/powerpoint/2010/main" val="2427193497"/>
              </p:ext>
            </p:extLst>
          </p:nvPr>
        </p:nvGraphicFramePr>
        <p:xfrm>
          <a:off x="179512" y="834971"/>
          <a:ext cx="8784977" cy="1065486"/>
        </p:xfrm>
        <a:graphic>
          <a:graphicData uri="http://schemas.openxmlformats.org/drawingml/2006/table">
            <a:tbl>
              <a:tblPr>
                <a:tableStyleId>{5C22544A-7EE6-4342-B048-85BDC9FD1C3A}</a:tableStyleId>
              </a:tblPr>
              <a:tblGrid>
                <a:gridCol w="3020308"/>
                <a:gridCol w="897603"/>
                <a:gridCol w="727786"/>
                <a:gridCol w="755077"/>
                <a:gridCol w="691396"/>
                <a:gridCol w="582229"/>
                <a:gridCol w="742425"/>
                <a:gridCol w="720080"/>
                <a:gridCol w="648073"/>
              </a:tblGrid>
              <a:tr h="1065486">
                <a:tc>
                  <a:txBody>
                    <a:bodyPr/>
                    <a:lstStyle/>
                    <a:p>
                      <a:pPr algn="ctr" fontAlgn="ctr"/>
                      <a:r>
                        <a:rPr lang="ru-RU" sz="1100" u="none" strike="noStrike" dirty="0">
                          <a:effectLst/>
                        </a:rPr>
                        <a:t>Наименование</a:t>
                      </a:r>
                      <a:endParaRPr lang="ru-RU" sz="1100" b="0" i="0" u="none" strike="noStrike" dirty="0">
                        <a:solidFill>
                          <a:srgbClr val="000000"/>
                        </a:solidFill>
                        <a:effectLst/>
                        <a:latin typeface="Times New Roman"/>
                      </a:endParaRPr>
                    </a:p>
                  </a:txBody>
                  <a:tcPr marL="8525" marR="8525" marT="8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ЦСР</a:t>
                      </a:r>
                      <a:endParaRPr lang="ru-RU" sz="1100" b="0" i="0" u="none" strike="noStrike">
                        <a:solidFill>
                          <a:srgbClr val="000000"/>
                        </a:solidFill>
                        <a:effectLst/>
                        <a:latin typeface="Times New Roman"/>
                      </a:endParaRPr>
                    </a:p>
                  </a:txBody>
                  <a:tcPr marL="8525" marR="8525" marT="8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Бюджет 2021 (первоначальный)</a:t>
                      </a:r>
                      <a:endParaRPr lang="ru-RU" sz="1100" b="0" i="0" u="none" strike="noStrike">
                        <a:solidFill>
                          <a:srgbClr val="000000"/>
                        </a:solidFill>
                        <a:effectLst/>
                        <a:latin typeface="Times New Roman"/>
                      </a:endParaRPr>
                    </a:p>
                  </a:txBody>
                  <a:tcPr marL="8525" marR="8525" marT="8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Уточненный план на 01.11.2021</a:t>
                      </a:r>
                      <a:endParaRPr lang="ru-RU" sz="1100" b="0" i="0" u="none" strike="noStrike">
                        <a:solidFill>
                          <a:srgbClr val="000000"/>
                        </a:solidFill>
                        <a:effectLst/>
                        <a:latin typeface="Times New Roman"/>
                      </a:endParaRPr>
                    </a:p>
                  </a:txBody>
                  <a:tcPr marL="8525" marR="8525" marT="8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2022 г.</a:t>
                      </a:r>
                      <a:endParaRPr lang="ru-RU" sz="1100" b="0" i="0" u="none" strike="noStrike">
                        <a:solidFill>
                          <a:srgbClr val="000000"/>
                        </a:solidFill>
                        <a:effectLst/>
                        <a:latin typeface="Times New Roman"/>
                      </a:endParaRPr>
                    </a:p>
                  </a:txBody>
                  <a:tcPr marL="8525" marR="8525" marT="8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Рост 2022 года к 2021 году, %</a:t>
                      </a:r>
                      <a:endParaRPr lang="ru-RU" sz="1100" b="0" i="0" u="none" strike="noStrike">
                        <a:solidFill>
                          <a:srgbClr val="000000"/>
                        </a:solidFill>
                        <a:effectLst/>
                        <a:latin typeface="Times New Roman"/>
                      </a:endParaRPr>
                    </a:p>
                  </a:txBody>
                  <a:tcPr marL="8525" marR="8525" marT="8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Рост 2022 года к уточненному плану на 01.11.2021 года</a:t>
                      </a:r>
                      <a:endParaRPr lang="ru-RU" sz="1100" b="0" i="0" u="none" strike="noStrike">
                        <a:solidFill>
                          <a:srgbClr val="000000"/>
                        </a:solidFill>
                        <a:effectLst/>
                        <a:latin typeface="Times New Roman"/>
                      </a:endParaRPr>
                    </a:p>
                  </a:txBody>
                  <a:tcPr marL="8525" marR="8525" marT="8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2023 г.</a:t>
                      </a:r>
                      <a:endParaRPr lang="ru-RU" sz="1100" b="0" i="0" u="none" strike="noStrike">
                        <a:solidFill>
                          <a:srgbClr val="000000"/>
                        </a:solidFill>
                        <a:effectLst/>
                        <a:latin typeface="Times New Roman"/>
                      </a:endParaRPr>
                    </a:p>
                  </a:txBody>
                  <a:tcPr marL="8525" marR="8525" marT="8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2024 г.</a:t>
                      </a:r>
                      <a:endParaRPr lang="ru-RU" sz="1100" b="0" i="0" u="none" strike="noStrike" dirty="0">
                        <a:solidFill>
                          <a:srgbClr val="000000"/>
                        </a:solidFill>
                        <a:effectLst/>
                        <a:latin typeface="Times New Roman"/>
                      </a:endParaRPr>
                    </a:p>
                  </a:txBody>
                  <a:tcPr marL="8525" marR="8525" marT="8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8" name="Таблица 7"/>
          <p:cNvGraphicFramePr>
            <a:graphicFrameLocks noGrp="1"/>
          </p:cNvGraphicFramePr>
          <p:nvPr>
            <p:extLst>
              <p:ext uri="{D42A27DB-BD31-4B8C-83A1-F6EECF244321}">
                <p14:modId xmlns:p14="http://schemas.microsoft.com/office/powerpoint/2010/main" val="4092187639"/>
              </p:ext>
            </p:extLst>
          </p:nvPr>
        </p:nvGraphicFramePr>
        <p:xfrm>
          <a:off x="179512" y="1916833"/>
          <a:ext cx="8784976" cy="4818029"/>
        </p:xfrm>
        <a:graphic>
          <a:graphicData uri="http://schemas.openxmlformats.org/drawingml/2006/table">
            <a:tbl>
              <a:tblPr>
                <a:tableStyleId>{5C22544A-7EE6-4342-B048-85BDC9FD1C3A}</a:tableStyleId>
              </a:tblPr>
              <a:tblGrid>
                <a:gridCol w="2995553"/>
                <a:gridCol w="890244"/>
                <a:gridCol w="721821"/>
                <a:gridCol w="748887"/>
                <a:gridCol w="685728"/>
                <a:gridCol w="654511"/>
                <a:gridCol w="720080"/>
                <a:gridCol w="720080"/>
                <a:gridCol w="648072"/>
              </a:tblGrid>
              <a:tr h="496726">
                <a:tc>
                  <a:txBody>
                    <a:bodyPr/>
                    <a:lstStyle/>
                    <a:p>
                      <a:pPr algn="l" fontAlgn="ctr"/>
                      <a:r>
                        <a:rPr lang="ru-RU" sz="1100" u="none" strike="noStrike" dirty="0">
                          <a:effectLst/>
                        </a:rPr>
                        <a:t>МП "Развитие предпринимательства Тонкинского муниципального района Нижегородской области"</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11.0.00.00000</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0279">
                <a:tc>
                  <a:txBody>
                    <a:bodyPr/>
                    <a:lstStyle/>
                    <a:p>
                      <a:pPr algn="l" fontAlgn="ctr"/>
                      <a:r>
                        <a:rPr lang="ru-RU" sz="1100" u="none" strike="noStrike">
                          <a:effectLst/>
                        </a:rPr>
                        <a:t>МП " Обеспечение безопасности жизнедеятельности населения Тонкинского муниципального района Нижегородской области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12.0.00.00000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4 248.1</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4 371.1</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4 682.0</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110.2</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107.1</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4 253.6</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4 253.6</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7366">
                <a:tc>
                  <a:txBody>
                    <a:bodyPr/>
                    <a:lstStyle/>
                    <a:p>
                      <a:pPr algn="l" fontAlgn="ctr"/>
                      <a:r>
                        <a:rPr lang="ru-RU" sz="1100" u="none" strike="noStrike">
                          <a:effectLst/>
                        </a:rPr>
                        <a:t>МП "Профилактика правонарушений на территории Тонкинского муниципального района Нижегородской области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13.0.00.00000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490.7</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490.7</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540.0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110.0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110.0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540.0</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540.0</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9170">
                <a:tc>
                  <a:txBody>
                    <a:bodyPr/>
                    <a:lstStyle/>
                    <a:p>
                      <a:pPr algn="l" fontAlgn="ctr"/>
                      <a:r>
                        <a:rPr lang="ru-RU" sz="1100" u="none" strike="noStrike">
                          <a:effectLst/>
                        </a:rPr>
                        <a:t>МП "Кадры" Тонкинского муниципального района Нижегородской области</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15.0.00.00000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90.0</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9823">
                <a:tc>
                  <a:txBody>
                    <a:bodyPr/>
                    <a:lstStyle/>
                    <a:p>
                      <a:pPr algn="l" fontAlgn="ctr"/>
                      <a:r>
                        <a:rPr lang="ru-RU" sz="1100" u="none" strike="noStrike">
                          <a:effectLst/>
                        </a:rPr>
                        <a:t>МП "Формирование комфортной городской среды р.п. Тонкино Тонкинского муниципального района Нижегородской области</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16.0.00.00000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2 785.9</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2 624.3</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94.2</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2 106.8</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2 277.1</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9823">
                <a:tc>
                  <a:txBody>
                    <a:bodyPr/>
                    <a:lstStyle/>
                    <a:p>
                      <a:pPr algn="l" fontAlgn="ctr"/>
                      <a:r>
                        <a:rPr lang="ru-RU" sz="1100" u="none" strike="noStrike">
                          <a:effectLst/>
                        </a:rPr>
                        <a:t>МП "Устройство контейнерных площадок на территории Тонкинского муниципального района Нижегородской области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18.0.00.00000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285.3</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285.3</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1 764.0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618.3</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618.3</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1 954.0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2 974.0</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6726">
                <a:tc>
                  <a:txBody>
                    <a:bodyPr/>
                    <a:lstStyle/>
                    <a:p>
                      <a:pPr algn="l" fontAlgn="ctr"/>
                      <a:r>
                        <a:rPr lang="ru-RU" sz="1100" u="none" strike="noStrike">
                          <a:effectLst/>
                        </a:rPr>
                        <a:t>МП "Информационное общество Тонкинского муниципального района Нижегородской области"</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19.0.00.00000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1 640.3</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1 515.8</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92.4</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1 515.8</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1 515.8</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6726">
                <a:tc>
                  <a:txBody>
                    <a:bodyPr/>
                    <a:lstStyle/>
                    <a:p>
                      <a:pPr algn="l" fontAlgn="ctr"/>
                      <a:r>
                        <a:rPr lang="ru-RU" sz="1100" u="none" strike="noStrike">
                          <a:effectLst/>
                        </a:rPr>
                        <a:t>МП "Укрепление здоровья населения Тонкинского муниципального района Нижегородской области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20.0.00.00000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 </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30.0</a:t>
                      </a:r>
                      <a:endParaRPr lang="ru-RU" sz="1100" b="0"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30.0</a:t>
                      </a:r>
                      <a:endParaRPr lang="ru-RU" sz="1100" b="0"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944">
                <a:tc>
                  <a:txBody>
                    <a:bodyPr/>
                    <a:lstStyle/>
                    <a:p>
                      <a:pPr algn="l" fontAlgn="ctr"/>
                      <a:r>
                        <a:rPr lang="ru-RU" sz="1100" u="none" strike="noStrike">
                          <a:effectLst/>
                        </a:rPr>
                        <a:t>Непрограммные расходы</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77.0.00.00000</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37 779.1</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64 407.7</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41 191.3</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109.0</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64.0</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27 838.9</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27 850.7</a:t>
                      </a:r>
                      <a:endParaRPr lang="ru-RU" sz="1100" b="1"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944">
                <a:tc>
                  <a:txBody>
                    <a:bodyPr/>
                    <a:lstStyle/>
                    <a:p>
                      <a:pPr algn="l" fontAlgn="ctr"/>
                      <a:r>
                        <a:rPr lang="ru-RU" sz="1100" u="none" strike="noStrike">
                          <a:effectLst/>
                        </a:rPr>
                        <a:t>Всего</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rPr>
                        <a:t> </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378 143.6</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450 737.1</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469 275.1</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124.1</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104.1</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rPr>
                        <a:t>422 245.7</a:t>
                      </a:r>
                      <a:endParaRPr lang="ru-RU" sz="1100" b="1" i="0" u="none" strike="noStrike">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rPr>
                        <a:t>410 958.5</a:t>
                      </a:r>
                      <a:endParaRPr lang="ru-RU" sz="1100" b="1" i="0" u="none" strike="noStrike" dirty="0">
                        <a:solidFill>
                          <a:srgbClr val="000000"/>
                        </a:solidFill>
                        <a:effectLst/>
                        <a:latin typeface="Times New Roman"/>
                      </a:endParaRPr>
                    </a:p>
                  </a:txBody>
                  <a:tcPr marL="6217" marR="6217" marT="62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9420597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83" name="object 3"/>
          <p:cNvSpPr txBox="1">
            <a:spLocks noChangeArrowheads="1"/>
          </p:cNvSpPr>
          <p:nvPr/>
        </p:nvSpPr>
        <p:spPr bwMode="auto">
          <a:xfrm>
            <a:off x="142843" y="0"/>
            <a:ext cx="8834471" cy="666849"/>
          </a:xfrm>
          <a:prstGeom prst="rect">
            <a:avLst/>
          </a:prstGeom>
          <a:noFill/>
          <a:ln w="9525">
            <a:noFill/>
            <a:miter lim="800000"/>
            <a:headEnd/>
            <a:tailEnd/>
          </a:ln>
        </p:spPr>
        <p:txBody>
          <a:bodyPr wrap="square" lIns="0" tIns="0" rIns="0" bIns="0">
            <a:spAutoFit/>
          </a:bodyPr>
          <a:lstStyle/>
          <a:p>
            <a:pPr marL="493713" indent="-481013" algn="ctr">
              <a:lnSpc>
                <a:spcPts val="2588"/>
              </a:lnSpc>
              <a:tabLst>
                <a:tab pos="3794125" algn="l"/>
              </a:tabLst>
            </a:pPr>
            <a:r>
              <a:rPr lang="ru-RU" sz="2400" b="1" dirty="0">
                <a:solidFill>
                  <a:srgbClr val="FFFFFF"/>
                </a:solidFill>
                <a:latin typeface="Arial" pitchFamily="34" charset="0"/>
                <a:cs typeface="Arial" pitchFamily="34" charset="0"/>
              </a:rPr>
              <a:t>Муниципальная программа «Развитие образования Тонкинского муниципального района» </a:t>
            </a:r>
            <a:endParaRPr lang="ru-RU" sz="2400" dirty="0">
              <a:latin typeface="Arial" pitchFamily="34" charset="0"/>
              <a:cs typeface="Arial" pitchFamily="34" charset="0"/>
            </a:endParaRPr>
          </a:p>
        </p:txBody>
      </p:sp>
      <p:sp>
        <p:nvSpPr>
          <p:cNvPr id="91207" name="Text Box 27"/>
          <p:cNvSpPr txBox="1">
            <a:spLocks noChangeArrowheads="1"/>
          </p:cNvSpPr>
          <p:nvPr/>
        </p:nvSpPr>
        <p:spPr bwMode="auto">
          <a:xfrm>
            <a:off x="5651502" y="2486027"/>
            <a:ext cx="3313113" cy="276999"/>
          </a:xfrm>
          <a:prstGeom prst="rect">
            <a:avLst/>
          </a:prstGeom>
          <a:noFill/>
          <a:ln w="9525" algn="ctr">
            <a:noFill/>
            <a:miter lim="800000"/>
            <a:headEnd/>
            <a:tailEnd/>
          </a:ln>
        </p:spPr>
        <p:txBody>
          <a:bodyPr lIns="0" tIns="0" rIns="0" bIns="0">
            <a:spAutoFit/>
          </a:bodyPr>
          <a:lstStyle/>
          <a:p>
            <a:endParaRPr lang="ru-RU" dirty="0"/>
          </a:p>
        </p:txBody>
      </p:sp>
      <p:cxnSp>
        <p:nvCxnSpPr>
          <p:cNvPr id="15" name="Соединительная линия уступом 14"/>
          <p:cNvCxnSpPr/>
          <p:nvPr/>
        </p:nvCxnSpPr>
        <p:spPr>
          <a:xfrm>
            <a:off x="3929058" y="5214950"/>
            <a:ext cx="914400" cy="914400"/>
          </a:xfrm>
          <a:prstGeom prst="bent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6" name="Скругленный прямоугольник 15"/>
          <p:cNvSpPr/>
          <p:nvPr/>
        </p:nvSpPr>
        <p:spPr>
          <a:xfrm>
            <a:off x="785786" y="4714884"/>
            <a:ext cx="7572428"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t>Целевая группа  программы</a:t>
            </a:r>
            <a:endParaRPr lang="ru-RU" sz="2000" b="1" dirty="0"/>
          </a:p>
        </p:txBody>
      </p:sp>
      <p:sp>
        <p:nvSpPr>
          <p:cNvPr id="17" name="Овал 16"/>
          <p:cNvSpPr/>
          <p:nvPr/>
        </p:nvSpPr>
        <p:spPr>
          <a:xfrm>
            <a:off x="785786" y="5214949"/>
            <a:ext cx="2778102" cy="13219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bg1"/>
                </a:solidFill>
              </a:rPr>
              <a:t>Дети дошкольного возраста 327 чел.</a:t>
            </a:r>
            <a:endParaRPr lang="ru-RU" b="1" dirty="0">
              <a:solidFill>
                <a:schemeClr val="bg1"/>
              </a:solidFill>
            </a:endParaRPr>
          </a:p>
        </p:txBody>
      </p:sp>
      <p:sp>
        <p:nvSpPr>
          <p:cNvPr id="18" name="Овал 17"/>
          <p:cNvSpPr/>
          <p:nvPr/>
        </p:nvSpPr>
        <p:spPr>
          <a:xfrm>
            <a:off x="5148063" y="5214949"/>
            <a:ext cx="3816551" cy="13219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bg1"/>
                </a:solidFill>
              </a:rPr>
              <a:t>Учащиеся общеобразовательных учреждений -689 чел</a:t>
            </a:r>
            <a:r>
              <a:rPr lang="ru-RU" b="1" dirty="0" smtClean="0">
                <a:solidFill>
                  <a:schemeClr val="tx1"/>
                </a:solidFill>
              </a:rPr>
              <a:t>.</a:t>
            </a:r>
            <a:endParaRPr lang="ru-RU" b="1" dirty="0">
              <a:solidFill>
                <a:schemeClr val="tx1"/>
              </a:solidFill>
            </a:endParaRPr>
          </a:p>
        </p:txBody>
      </p:sp>
      <p:pic>
        <p:nvPicPr>
          <p:cNvPr id="10" name="Picture 2" descr="Z:\Мои документы\Бюджет 2022\Проект районного бюджета\Бюджет для граждан\mbou_vjazovskaja_osh.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1937" y="930783"/>
            <a:ext cx="2748364" cy="3664485"/>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0" y="747089"/>
            <a:ext cx="6195265" cy="4031873"/>
          </a:xfrm>
          <a:prstGeom prst="rect">
            <a:avLst/>
          </a:prstGeom>
        </p:spPr>
        <p:txBody>
          <a:bodyPr wrap="square">
            <a:spAutoFit/>
          </a:bodyPr>
          <a:lstStyle/>
          <a:p>
            <a:pPr algn="just"/>
            <a:r>
              <a:rPr lang="ru-RU" sz="1600" dirty="0"/>
              <a:t>Муниципальная программа утверждена  постановлением администрации Тонкинского муниципального района Нижегородской области от 31.07.2020 года  № 409  "Развитие образования Тонкинского     муниципального района  Нижегородской области».</a:t>
            </a:r>
          </a:p>
          <a:p>
            <a:pPr algn="just"/>
            <a:r>
              <a:rPr lang="ru-RU" sz="1600" dirty="0"/>
              <a:t>Срок действия программы 2015 -2024 годы.</a:t>
            </a:r>
          </a:p>
          <a:p>
            <a:pPr algn="just"/>
            <a:r>
              <a:rPr lang="ru-RU" sz="1600" dirty="0"/>
              <a:t>Муниципальный заказчик – Управление образования администрации Тонкинского муниципального района  Нижегородской  области</a:t>
            </a:r>
          </a:p>
          <a:p>
            <a:pPr algn="just"/>
            <a:r>
              <a:rPr lang="ru-RU" sz="1600" dirty="0"/>
              <a:t>Цель муниципальной программы – формирование на территории Тонкинского муниципального района Нижегородской области образовательной системы, обеспечивающей доступность качественного образования, отвечающего потребностям инновационного развития экономики района, ожиданиям  общества и каждого гражданина.</a:t>
            </a:r>
          </a:p>
        </p:txBody>
      </p:sp>
    </p:spTree>
    <p:extLst>
      <p:ext uri="{BB962C8B-B14F-4D97-AF65-F5344CB8AC3E}">
        <p14:creationId xmlns:p14="http://schemas.microsoft.com/office/powerpoint/2010/main" val="25897722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0"/>
            <a:ext cx="8856984" cy="759182"/>
          </a:xfrm>
          <a:prstGeom prst="rect">
            <a:avLst/>
          </a:prstGeom>
        </p:spPr>
        <p:txBody>
          <a:bodyPr wrap="square">
            <a:spAutoFit/>
          </a:bodyPr>
          <a:lstStyle/>
          <a:p>
            <a:pPr marL="493713" indent="-481013" algn="ctr">
              <a:lnSpc>
                <a:spcPts val="2588"/>
              </a:lnSpc>
              <a:tabLst>
                <a:tab pos="3794125" algn="l"/>
              </a:tabLst>
            </a:pPr>
            <a:r>
              <a:rPr lang="ru-RU" sz="2400" b="1" dirty="0">
                <a:solidFill>
                  <a:srgbClr val="FFFFFF"/>
                </a:solidFill>
                <a:latin typeface="Arial" pitchFamily="34" charset="0"/>
                <a:cs typeface="Arial" pitchFamily="34" charset="0"/>
              </a:rPr>
              <a:t>Муниципальная программа «Развитие образования Тонкинского муниципального района» </a:t>
            </a:r>
            <a:endParaRPr lang="ru-RU" sz="2400" dirty="0">
              <a:latin typeface="Arial" pitchFamily="34" charset="0"/>
              <a:cs typeface="Arial" pitchFamily="34" charset="0"/>
            </a:endParaRPr>
          </a:p>
        </p:txBody>
      </p:sp>
      <p:sp>
        <p:nvSpPr>
          <p:cNvPr id="3" name="Прямоугольник 2"/>
          <p:cNvSpPr/>
          <p:nvPr/>
        </p:nvSpPr>
        <p:spPr>
          <a:xfrm>
            <a:off x="505968" y="980728"/>
            <a:ext cx="8352928" cy="4093428"/>
          </a:xfrm>
          <a:prstGeom prst="rect">
            <a:avLst/>
          </a:prstGeom>
        </p:spPr>
        <p:txBody>
          <a:bodyPr wrap="square">
            <a:spAutoFit/>
          </a:bodyPr>
          <a:lstStyle/>
          <a:p>
            <a:pPr marL="493713" indent="-481013" algn="just">
              <a:lnSpc>
                <a:spcPts val="2588"/>
              </a:lnSpc>
              <a:tabLst>
                <a:tab pos="3794125" algn="l"/>
              </a:tabLst>
            </a:pPr>
            <a:r>
              <a:rPr lang="ru-RU" dirty="0" smtClean="0"/>
              <a:t>Запланированы средства:</a:t>
            </a:r>
          </a:p>
          <a:p>
            <a:pPr marL="493713" indent="-481013" algn="just">
              <a:lnSpc>
                <a:spcPts val="2588"/>
              </a:lnSpc>
              <a:tabLst>
                <a:tab pos="3794125" algn="l"/>
              </a:tabLst>
            </a:pPr>
            <a:r>
              <a:rPr lang="ru-RU" dirty="0"/>
              <a:t>-</a:t>
            </a:r>
            <a:r>
              <a:rPr lang="ru-RU" dirty="0" smtClean="0"/>
              <a:t> 	на отдых 585 детей;</a:t>
            </a:r>
          </a:p>
          <a:p>
            <a:pPr marL="493713" indent="-481013" algn="just">
              <a:lnSpc>
                <a:spcPts val="2588"/>
              </a:lnSpc>
              <a:buFontTx/>
              <a:buChar char="-"/>
              <a:tabLst>
                <a:tab pos="3794125" algn="l"/>
              </a:tabLst>
            </a:pPr>
            <a:r>
              <a:rPr lang="ru-RU" dirty="0" smtClean="0"/>
              <a:t>на выдачу </a:t>
            </a:r>
            <a:r>
              <a:rPr lang="ru-RU" dirty="0"/>
              <a:t>сертификатов дополнительного образования </a:t>
            </a:r>
            <a:r>
              <a:rPr lang="ru-RU" dirty="0" smtClean="0"/>
              <a:t>в рамках </a:t>
            </a:r>
            <a:r>
              <a:rPr lang="ru-RU" dirty="0"/>
              <a:t>функционирования модели персонифицированного финансирования для </a:t>
            </a:r>
            <a:r>
              <a:rPr lang="ru-RU" dirty="0" smtClean="0"/>
              <a:t>234 </a:t>
            </a:r>
            <a:r>
              <a:rPr lang="ru-RU" dirty="0"/>
              <a:t>обучающихся, занимающихся в учреждениях дополнительного </a:t>
            </a:r>
            <a:r>
              <a:rPr lang="ru-RU" dirty="0" smtClean="0"/>
              <a:t>образования;</a:t>
            </a:r>
          </a:p>
          <a:p>
            <a:pPr marL="493713" indent="-481013" algn="just">
              <a:lnSpc>
                <a:spcPts val="2588"/>
              </a:lnSpc>
              <a:buFontTx/>
              <a:buChar char="-"/>
              <a:tabLst>
                <a:tab pos="3794125" algn="l"/>
              </a:tabLst>
            </a:pPr>
            <a:r>
              <a:rPr lang="ru-RU" dirty="0" smtClean="0"/>
              <a:t>на организацию бесплатного горячего питания 685 обучающихся;</a:t>
            </a:r>
          </a:p>
          <a:p>
            <a:pPr marL="493713" indent="-481013" algn="just">
              <a:lnSpc>
                <a:spcPts val="2588"/>
              </a:lnSpc>
              <a:buFontTx/>
              <a:buChar char="-"/>
              <a:tabLst>
                <a:tab pos="3794125" algn="l"/>
              </a:tabLst>
            </a:pPr>
            <a:r>
              <a:rPr lang="ru-RU" dirty="0" smtClean="0"/>
              <a:t>на приобретение новогодних подарков 255 детям различных групп;</a:t>
            </a:r>
          </a:p>
          <a:p>
            <a:pPr marL="493713" indent="-481013" algn="just">
              <a:lnSpc>
                <a:spcPts val="2588"/>
              </a:lnSpc>
              <a:buFontTx/>
              <a:buChar char="-"/>
              <a:tabLst>
                <a:tab pos="3794125" algn="l"/>
              </a:tabLst>
            </a:pPr>
            <a:r>
              <a:rPr lang="ru-RU" dirty="0"/>
              <a:t>н</a:t>
            </a:r>
            <a:r>
              <a:rPr lang="ru-RU" dirty="0" smtClean="0"/>
              <a:t>а пособие первоклассникам 87 детям</a:t>
            </a:r>
          </a:p>
          <a:p>
            <a:pPr marL="12700" algn="just">
              <a:lnSpc>
                <a:spcPts val="2588"/>
              </a:lnSpc>
              <a:tabLst>
                <a:tab pos="3794125" algn="l"/>
              </a:tabLst>
            </a:pPr>
            <a:r>
              <a:rPr lang="ru-RU" b="1" dirty="0" smtClean="0">
                <a:solidFill>
                  <a:srgbClr val="FFFFFF"/>
                </a:solidFill>
                <a:latin typeface="Arial" pitchFamily="34" charset="0"/>
                <a:cs typeface="Arial" pitchFamily="34" charset="0"/>
              </a:rPr>
              <a:t>- »</a:t>
            </a:r>
          </a:p>
          <a:p>
            <a:pPr marL="12700" algn="just">
              <a:lnSpc>
                <a:spcPts val="2588"/>
              </a:lnSpc>
              <a:tabLst>
                <a:tab pos="3794125" algn="l"/>
              </a:tabLst>
            </a:pPr>
            <a:r>
              <a:rPr lang="ru-RU" b="1" dirty="0" smtClean="0">
                <a:solidFill>
                  <a:srgbClr val="FFFFFF"/>
                </a:solidFill>
                <a:latin typeface="Arial" pitchFamily="34" charset="0"/>
                <a:cs typeface="Arial" pitchFamily="34" charset="0"/>
              </a:rPr>
              <a:t> </a:t>
            </a:r>
          </a:p>
          <a:p>
            <a:pPr marL="493713" indent="-481013" algn="just">
              <a:lnSpc>
                <a:spcPts val="2588"/>
              </a:lnSpc>
              <a:tabLst>
                <a:tab pos="3794125" algn="l"/>
              </a:tabLst>
            </a:pPr>
            <a:endParaRPr lang="ru-RU" dirty="0">
              <a:latin typeface="Arial" pitchFamily="34" charset="0"/>
              <a:cs typeface="Arial" pitchFamily="34" charset="0"/>
            </a:endParaRPr>
          </a:p>
        </p:txBody>
      </p:sp>
      <p:pic>
        <p:nvPicPr>
          <p:cNvPr id="62466" name="Picture 2" descr="Z:\Мои документы\Бюджет 2022\Проект районного бюджета\Бюджет для граждан\фотки для бюджета\DSC_016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57203" y="4098009"/>
            <a:ext cx="3987006" cy="2658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284738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ChangeArrowheads="1"/>
          </p:cNvSpPr>
          <p:nvPr/>
        </p:nvSpPr>
        <p:spPr bwMode="auto">
          <a:xfrm>
            <a:off x="0" y="0"/>
            <a:ext cx="9144000" cy="666849"/>
          </a:xfrm>
          <a:prstGeom prst="rect">
            <a:avLst/>
          </a:prstGeom>
          <a:noFill/>
          <a:ln w="9525">
            <a:noFill/>
            <a:miter lim="800000"/>
            <a:headEnd/>
            <a:tailEnd/>
          </a:ln>
        </p:spPr>
        <p:txBody>
          <a:bodyPr wrap="square" lIns="0" tIns="0" rIns="0" bIns="0">
            <a:spAutoFit/>
          </a:bodyPr>
          <a:lstStyle/>
          <a:p>
            <a:pPr marL="493713" indent="-481013" algn="ctr">
              <a:lnSpc>
                <a:spcPts val="2588"/>
              </a:lnSpc>
              <a:tabLst>
                <a:tab pos="3794125" algn="l"/>
              </a:tabLst>
            </a:pPr>
            <a:r>
              <a:rPr lang="ru-RU" sz="2400" b="1" dirty="0">
                <a:solidFill>
                  <a:srgbClr val="FFFFFF"/>
                </a:solidFill>
                <a:latin typeface="Arial" pitchFamily="34" charset="0"/>
                <a:cs typeface="Arial" pitchFamily="34" charset="0"/>
              </a:rPr>
              <a:t>Муниципальная программа «Развитие образования Тонкинского муниципального района» </a:t>
            </a:r>
            <a:endParaRPr lang="ru-RU" sz="2400" dirty="0">
              <a:latin typeface="Arial" pitchFamily="34" charset="0"/>
              <a:cs typeface="Arial"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421244707"/>
              </p:ext>
            </p:extLst>
          </p:nvPr>
        </p:nvGraphicFramePr>
        <p:xfrm>
          <a:off x="251520" y="836710"/>
          <a:ext cx="7776863" cy="5909716"/>
        </p:xfrm>
        <a:graphic>
          <a:graphicData uri="http://schemas.openxmlformats.org/drawingml/2006/table">
            <a:tbl>
              <a:tblPr firstRow="1" firstCol="1" bandRow="1">
                <a:tableStyleId>{5C22544A-7EE6-4342-B048-85BDC9FD1C3A}</a:tableStyleId>
              </a:tblPr>
              <a:tblGrid>
                <a:gridCol w="4248472"/>
                <a:gridCol w="648072"/>
                <a:gridCol w="720080"/>
                <a:gridCol w="720080"/>
                <a:gridCol w="648072"/>
                <a:gridCol w="792087"/>
              </a:tblGrid>
              <a:tr h="908882">
                <a:tc>
                  <a:txBody>
                    <a:bodyPr/>
                    <a:lstStyle/>
                    <a:p>
                      <a:pPr algn="ctr">
                        <a:lnSpc>
                          <a:spcPct val="115000"/>
                        </a:lnSpc>
                        <a:spcAft>
                          <a:spcPts val="0"/>
                        </a:spcAft>
                      </a:pPr>
                      <a:r>
                        <a:rPr lang="ru-RU" sz="1100" dirty="0">
                          <a:effectLst/>
                          <a:latin typeface="Arial Narrow" panose="020B0606020202030204" pitchFamily="34" charset="0"/>
                        </a:rPr>
                        <a:t>Наименование Программы\ подпрограммы</a:t>
                      </a:r>
                      <a:endParaRPr lang="ru-RU" sz="1100" dirty="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Arial Narrow" panose="020B0606020202030204" pitchFamily="34" charset="0"/>
                        </a:rPr>
                        <a:t>Бюджет   2021 года</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Прогноз  на 2022 год</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Прогноз  на 2023 год</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Прогноз  на 2024 год</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Рост прогноза на 2022 год к бюджету 2021 года</a:t>
                      </a:r>
                      <a:endParaRPr lang="ru-RU" sz="1100" dirty="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6262">
                <a:tc>
                  <a:txBody>
                    <a:bodyPr/>
                    <a:lstStyle/>
                    <a:p>
                      <a:pPr>
                        <a:lnSpc>
                          <a:spcPct val="115000"/>
                        </a:lnSpc>
                        <a:spcAft>
                          <a:spcPts val="0"/>
                        </a:spcAft>
                      </a:pPr>
                      <a:r>
                        <a:rPr lang="ru-RU" sz="1100" dirty="0">
                          <a:effectLst/>
                          <a:latin typeface="Arial Narrow" panose="020B0606020202030204" pitchFamily="34" charset="0"/>
                        </a:rPr>
                        <a:t>МП "Развитие образования Тонкинского муниципального района Нижегородской области"</a:t>
                      </a:r>
                      <a:endParaRPr lang="ru-RU" sz="1100" dirty="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ru-RU" sz="1100">
                          <a:effectLst/>
                          <a:latin typeface="Arial Narrow" panose="020B0606020202030204" pitchFamily="34" charset="0"/>
                        </a:rPr>
                        <a:t>168 477.3</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193 289,5</a:t>
                      </a:r>
                    </a:p>
                    <a:p>
                      <a:pPr algn="r">
                        <a:lnSpc>
                          <a:spcPct val="115000"/>
                        </a:lnSpc>
                        <a:spcAft>
                          <a:spcPts val="0"/>
                        </a:spcAft>
                      </a:pPr>
                      <a:r>
                        <a:rPr lang="ru-RU" sz="1100">
                          <a:effectLst/>
                          <a:latin typeface="Arial Narrow" panose="020B0606020202030204" pitchFamily="34" charset="0"/>
                        </a:rPr>
                        <a:t> </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187 785,1</a:t>
                      </a:r>
                    </a:p>
                    <a:p>
                      <a:pPr algn="r">
                        <a:lnSpc>
                          <a:spcPct val="115000"/>
                        </a:lnSpc>
                        <a:spcAft>
                          <a:spcPts val="0"/>
                        </a:spcAft>
                      </a:pPr>
                      <a:r>
                        <a:rPr lang="ru-RU" sz="1100">
                          <a:effectLst/>
                          <a:latin typeface="Arial Narrow" panose="020B0606020202030204" pitchFamily="34" charset="0"/>
                        </a:rPr>
                        <a:t> </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195 483,5</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114,7</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3553">
                <a:tc>
                  <a:txBody>
                    <a:bodyPr/>
                    <a:lstStyle/>
                    <a:p>
                      <a:pPr>
                        <a:lnSpc>
                          <a:spcPct val="115000"/>
                        </a:lnSpc>
                        <a:spcAft>
                          <a:spcPts val="0"/>
                        </a:spcAft>
                      </a:pPr>
                      <a:r>
                        <a:rPr lang="ru-RU" sz="1100">
                          <a:effectLst/>
                          <a:latin typeface="Arial Narrow" panose="020B0606020202030204" pitchFamily="34" charset="0"/>
                        </a:rPr>
                        <a:t>Подпрограмма "Развитие общего образования"</a:t>
                      </a:r>
                      <a:endParaRPr lang="ru-RU" sz="110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ru-RU" sz="1100">
                          <a:effectLst/>
                          <a:latin typeface="Arial Narrow" panose="020B0606020202030204" pitchFamily="34" charset="0"/>
                        </a:rPr>
                        <a:t>120 684.9</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138 855,2</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139 478,3</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141 875,3</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115,1</a:t>
                      </a:r>
                    </a:p>
                    <a:p>
                      <a:pPr algn="r">
                        <a:lnSpc>
                          <a:spcPct val="115000"/>
                        </a:lnSpc>
                        <a:spcAft>
                          <a:spcPts val="0"/>
                        </a:spcAft>
                      </a:pPr>
                      <a:r>
                        <a:rPr lang="ru-RU" sz="1100" dirty="0">
                          <a:effectLst/>
                          <a:latin typeface="Arial Narrow" panose="020B0606020202030204" pitchFamily="34" charset="0"/>
                        </a:rPr>
                        <a:t> </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6262">
                <a:tc>
                  <a:txBody>
                    <a:bodyPr/>
                    <a:lstStyle/>
                    <a:p>
                      <a:pPr>
                        <a:lnSpc>
                          <a:spcPct val="115000"/>
                        </a:lnSpc>
                        <a:spcAft>
                          <a:spcPts val="0"/>
                        </a:spcAft>
                      </a:pPr>
                      <a:r>
                        <a:rPr lang="ru-RU" sz="1100">
                          <a:effectLst/>
                          <a:latin typeface="Arial Narrow" panose="020B0606020202030204" pitchFamily="34" charset="0"/>
                        </a:rPr>
                        <a:t>Подпрограмма "Развитие дополнительного образования и воспитания детей"</a:t>
                      </a:r>
                      <a:endParaRPr lang="ru-RU" sz="110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ru-RU" sz="1100">
                          <a:effectLst/>
                          <a:latin typeface="Arial Narrow" panose="020B0606020202030204" pitchFamily="34" charset="0"/>
                        </a:rPr>
                        <a:t>11 713.8</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11 137,9</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11 106,9</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11 277,9</a:t>
                      </a:r>
                    </a:p>
                    <a:p>
                      <a:pPr algn="r">
                        <a:lnSpc>
                          <a:spcPct val="115000"/>
                        </a:lnSpc>
                        <a:spcAft>
                          <a:spcPts val="0"/>
                        </a:spcAft>
                      </a:pPr>
                      <a:r>
                        <a:rPr lang="ru-RU" sz="1100">
                          <a:effectLst/>
                          <a:latin typeface="Arial Narrow" panose="020B0606020202030204" pitchFamily="34" charset="0"/>
                        </a:rPr>
                        <a:t> </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95,1</a:t>
                      </a:r>
                    </a:p>
                    <a:p>
                      <a:pPr algn="r">
                        <a:lnSpc>
                          <a:spcPct val="115000"/>
                        </a:lnSpc>
                        <a:spcAft>
                          <a:spcPts val="0"/>
                        </a:spcAft>
                      </a:pPr>
                      <a:r>
                        <a:rPr lang="ru-RU" sz="1100" dirty="0">
                          <a:effectLst/>
                          <a:latin typeface="Arial Narrow" panose="020B0606020202030204" pitchFamily="34" charset="0"/>
                        </a:rPr>
                        <a:t> </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1685">
                <a:tc>
                  <a:txBody>
                    <a:bodyPr/>
                    <a:lstStyle/>
                    <a:p>
                      <a:pPr>
                        <a:lnSpc>
                          <a:spcPct val="115000"/>
                        </a:lnSpc>
                        <a:spcAft>
                          <a:spcPts val="0"/>
                        </a:spcAft>
                      </a:pPr>
                      <a:r>
                        <a:rPr lang="ru-RU" sz="1100">
                          <a:effectLst/>
                          <a:latin typeface="Arial Narrow" panose="020B0606020202030204" pitchFamily="34" charset="0"/>
                        </a:rPr>
                        <a:t>Подпрограмма "Развитие системы оценки качества образования и информационной прозрачности системы образования"</a:t>
                      </a:r>
                      <a:endParaRPr lang="ru-RU" sz="110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ru-RU" sz="1100" dirty="0">
                          <a:effectLst/>
                          <a:latin typeface="Arial Narrow" panose="020B0606020202030204" pitchFamily="34" charset="0"/>
                        </a:rPr>
                        <a:t>706.6</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746,8</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546,8</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546,8</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105,7</a:t>
                      </a:r>
                    </a:p>
                    <a:p>
                      <a:pPr algn="r">
                        <a:lnSpc>
                          <a:spcPct val="115000"/>
                        </a:lnSpc>
                        <a:spcAft>
                          <a:spcPts val="0"/>
                        </a:spcAft>
                      </a:pPr>
                      <a:r>
                        <a:rPr lang="ru-RU" sz="1100" dirty="0">
                          <a:effectLst/>
                          <a:latin typeface="Arial Narrow" panose="020B0606020202030204" pitchFamily="34" charset="0"/>
                        </a:rPr>
                        <a:t> </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7105">
                <a:tc>
                  <a:txBody>
                    <a:bodyPr/>
                    <a:lstStyle/>
                    <a:p>
                      <a:pPr>
                        <a:lnSpc>
                          <a:spcPct val="115000"/>
                        </a:lnSpc>
                        <a:spcAft>
                          <a:spcPts val="0"/>
                        </a:spcAft>
                      </a:pPr>
                      <a:r>
                        <a:rPr lang="ru-RU" sz="1100">
                          <a:effectLst/>
                          <a:latin typeface="Arial Narrow" panose="020B0606020202030204" pitchFamily="34" charset="0"/>
                        </a:rPr>
                        <a:t>Подпрограмма "Патриотическое воспитание и подготовка граждан в Тонкинском муниципальном районе Нижегородской области к военной службе"</a:t>
                      </a:r>
                      <a:endParaRPr lang="ru-RU" sz="110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ru-RU" sz="1100">
                          <a:effectLst/>
                          <a:latin typeface="Arial Narrow" panose="020B0606020202030204" pitchFamily="34" charset="0"/>
                        </a:rPr>
                        <a:t>20.0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20,0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30,0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30,0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100,0</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1685">
                <a:tc>
                  <a:txBody>
                    <a:bodyPr/>
                    <a:lstStyle/>
                    <a:p>
                      <a:pPr>
                        <a:lnSpc>
                          <a:spcPct val="115000"/>
                        </a:lnSpc>
                        <a:spcAft>
                          <a:spcPts val="0"/>
                        </a:spcAft>
                      </a:pPr>
                      <a:r>
                        <a:rPr lang="ru-RU" sz="1100" dirty="0">
                          <a:effectLst/>
                          <a:latin typeface="Arial Narrow" panose="020B0606020202030204" pitchFamily="34" charset="0"/>
                        </a:rPr>
                        <a:t>Подпрограмма " Ресурсное обеспечение сферы образования в Тонкинском муниципальном районе Нижегородской области"</a:t>
                      </a:r>
                      <a:endParaRPr lang="ru-RU" sz="1100" dirty="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ru-RU" sz="1100">
                          <a:effectLst/>
                          <a:latin typeface="Arial Narrow" panose="020B0606020202030204" pitchFamily="34" charset="0"/>
                        </a:rPr>
                        <a:t>7 402.5</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15 455,0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7 723,0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10 241,4</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208,0</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1685">
                <a:tc>
                  <a:txBody>
                    <a:bodyPr/>
                    <a:lstStyle/>
                    <a:p>
                      <a:pPr>
                        <a:lnSpc>
                          <a:spcPct val="115000"/>
                        </a:lnSpc>
                        <a:spcAft>
                          <a:spcPts val="0"/>
                        </a:spcAft>
                      </a:pPr>
                      <a:r>
                        <a:rPr lang="ru-RU" sz="1100">
                          <a:effectLst/>
                          <a:latin typeface="Arial Narrow" panose="020B0606020202030204" pitchFamily="34" charset="0"/>
                        </a:rPr>
                        <a:t>Подпрограмма "Социально-правовая защита детей в Тонкинском муниципальном районе Нижегородской области"</a:t>
                      </a:r>
                      <a:endParaRPr lang="ru-RU" sz="110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ru-RU" sz="1100">
                          <a:effectLst/>
                          <a:latin typeface="Arial Narrow" panose="020B0606020202030204" pitchFamily="34" charset="0"/>
                        </a:rPr>
                        <a:t>465.5</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514,7</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514,7</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514,7</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110,6</a:t>
                      </a:r>
                    </a:p>
                    <a:p>
                      <a:pPr algn="r">
                        <a:lnSpc>
                          <a:spcPct val="115000"/>
                        </a:lnSpc>
                        <a:spcAft>
                          <a:spcPts val="0"/>
                        </a:spcAft>
                      </a:pPr>
                      <a:r>
                        <a:rPr lang="ru-RU" sz="1100" dirty="0">
                          <a:effectLst/>
                          <a:latin typeface="Arial Narrow" panose="020B0606020202030204" pitchFamily="34" charset="0"/>
                        </a:rPr>
                        <a:t> </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6262">
                <a:tc>
                  <a:txBody>
                    <a:bodyPr/>
                    <a:lstStyle/>
                    <a:p>
                      <a:pPr>
                        <a:lnSpc>
                          <a:spcPct val="115000"/>
                        </a:lnSpc>
                        <a:spcAft>
                          <a:spcPts val="0"/>
                        </a:spcAft>
                      </a:pPr>
                      <a:r>
                        <a:rPr lang="ru-RU" sz="1100">
                          <a:effectLst/>
                          <a:latin typeface="Arial Narrow" panose="020B0606020202030204" pitchFamily="34" charset="0"/>
                        </a:rPr>
                        <a:t>Подпрограмма "Обеспечение реализации муниципальной программы"</a:t>
                      </a:r>
                      <a:endParaRPr lang="ru-RU" sz="110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ru-RU" sz="1100">
                          <a:effectLst/>
                          <a:latin typeface="Arial Narrow" panose="020B0606020202030204" pitchFamily="34" charset="0"/>
                        </a:rPr>
                        <a:t>22 377.0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21 426,0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22 153,7</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22 173,2</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95,8</a:t>
                      </a:r>
                    </a:p>
                    <a:p>
                      <a:pPr algn="r">
                        <a:lnSpc>
                          <a:spcPct val="115000"/>
                        </a:lnSpc>
                        <a:spcAft>
                          <a:spcPts val="0"/>
                        </a:spcAft>
                      </a:pPr>
                      <a:r>
                        <a:rPr lang="ru-RU" sz="1100" dirty="0">
                          <a:effectLst/>
                          <a:latin typeface="Arial Narrow" panose="020B0606020202030204" pitchFamily="34" charset="0"/>
                        </a:rPr>
                        <a:t> </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1685">
                <a:tc>
                  <a:txBody>
                    <a:bodyPr/>
                    <a:lstStyle/>
                    <a:p>
                      <a:pPr>
                        <a:lnSpc>
                          <a:spcPct val="115000"/>
                        </a:lnSpc>
                        <a:spcAft>
                          <a:spcPts val="0"/>
                        </a:spcAft>
                      </a:pPr>
                      <a:r>
                        <a:rPr lang="ru-RU" sz="1100">
                          <a:effectLst/>
                          <a:latin typeface="Arial Narrow" panose="020B0606020202030204" pitchFamily="34" charset="0"/>
                        </a:rPr>
                        <a:t>Создание новых мест в образовательных организациях Тонкинского муниципального района Нижегородской области</a:t>
                      </a:r>
                      <a:endParaRPr lang="ru-RU" sz="110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ru-RU" sz="1100">
                          <a:effectLst/>
                          <a:latin typeface="Arial Narrow" panose="020B0606020202030204" pitchFamily="34" charset="0"/>
                        </a:rPr>
                        <a:t>5 000.0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5000,0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6 131,8</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8724,2</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100,0</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583">
                <a:tc>
                  <a:txBody>
                    <a:bodyPr/>
                    <a:lstStyle/>
                    <a:p>
                      <a:pPr>
                        <a:lnSpc>
                          <a:spcPct val="115000"/>
                        </a:lnSpc>
                        <a:spcAft>
                          <a:spcPts val="0"/>
                        </a:spcAft>
                      </a:pPr>
                      <a:r>
                        <a:rPr lang="ru-RU" sz="1100">
                          <a:effectLst/>
                          <a:latin typeface="Arial Narrow" panose="020B0606020202030204" pitchFamily="34" charset="0"/>
                        </a:rPr>
                        <a:t>Развитие молодежной политики</a:t>
                      </a:r>
                      <a:endParaRPr lang="ru-RU" sz="1100">
                        <a:effectLst/>
                        <a:latin typeface="Arial Narrow" panose="020B0606020202030204" pitchFamily="34" charset="0"/>
                        <a:ea typeface="Calibri"/>
                        <a:cs typeface="Times New Roman"/>
                      </a:endParaRPr>
                    </a:p>
                  </a:txBody>
                  <a:tcPr marL="55195" marR="55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107.0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133,9</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100,0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100,0</a:t>
                      </a:r>
                      <a:endParaRPr lang="ru-RU" sz="110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125,1</a:t>
                      </a:r>
                      <a:endParaRPr lang="ru-RU" sz="1100" dirty="0">
                        <a:effectLst/>
                        <a:latin typeface="Arial Narrow" panose="020B0606020202030204" pitchFamily="34" charset="0"/>
                        <a:ea typeface="Calibri"/>
                        <a:cs typeface="Times New Roman"/>
                      </a:endParaRPr>
                    </a:p>
                  </a:txBody>
                  <a:tcPr marL="55195" marR="5519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9267353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61" name="object 6"/>
          <p:cNvSpPr>
            <a:spLocks noChangeArrowheads="1"/>
          </p:cNvSpPr>
          <p:nvPr/>
        </p:nvSpPr>
        <p:spPr bwMode="auto">
          <a:xfrm>
            <a:off x="5616576" y="730252"/>
            <a:ext cx="3311525" cy="276999"/>
          </a:xfrm>
          <a:custGeom>
            <a:avLst/>
            <a:gdLst>
              <a:gd name="T0" fmla="*/ 0 w 3312159"/>
              <a:gd name="T1" fmla="*/ 653048 h 652398"/>
              <a:gd name="T2" fmla="*/ 95577 w 3312159"/>
              <a:gd name="T3" fmla="*/ 626095 h 652398"/>
              <a:gd name="T4" fmla="*/ 356951 w 3312159"/>
              <a:gd name="T5" fmla="*/ 556811 h 652398"/>
              <a:gd name="T6" fmla="*/ 537449 w 3312159"/>
              <a:gd name="T7" fmla="*/ 509906 h 652398"/>
              <a:gd name="T8" fmla="*/ 745710 w 3312159"/>
              <a:gd name="T9" fmla="*/ 458421 h 652398"/>
              <a:gd name="T10" fmla="*/ 977300 w 3312159"/>
              <a:gd name="T11" fmla="*/ 402481 h 652398"/>
              <a:gd name="T12" fmla="*/ 1225874 w 3312159"/>
              <a:gd name="T13" fmla="*/ 342096 h 652398"/>
              <a:gd name="T14" fmla="*/ 1489273 w 3312159"/>
              <a:gd name="T15" fmla="*/ 283997 h 652398"/>
              <a:gd name="T16" fmla="*/ 1759139 w 3312159"/>
              <a:gd name="T17" fmla="*/ 225771 h 652398"/>
              <a:gd name="T18" fmla="*/ 2035343 w 3312159"/>
              <a:gd name="T19" fmla="*/ 172127 h 652398"/>
              <a:gd name="T20" fmla="*/ 2309393 w 3312159"/>
              <a:gd name="T21" fmla="*/ 120770 h 652398"/>
              <a:gd name="T22" fmla="*/ 2445403 w 3312159"/>
              <a:gd name="T23" fmla="*/ 98397 h 652398"/>
              <a:gd name="T24" fmla="*/ 2577100 w 3312159"/>
              <a:gd name="T25" fmla="*/ 76025 h 652398"/>
              <a:gd name="T26" fmla="*/ 2708808 w 3312159"/>
              <a:gd name="T27" fmla="*/ 58098 h 652398"/>
              <a:gd name="T28" fmla="*/ 2836322 w 3312159"/>
              <a:gd name="T29" fmla="*/ 40171 h 652398"/>
              <a:gd name="T30" fmla="*/ 2961684 w 3312159"/>
              <a:gd name="T31" fmla="*/ 26826 h 652398"/>
              <a:gd name="T32" fmla="*/ 3080707 w 3312159"/>
              <a:gd name="T33" fmla="*/ 15640 h 652398"/>
              <a:gd name="T34" fmla="*/ 3195423 w 3312159"/>
              <a:gd name="T35" fmla="*/ 6613 h 652398"/>
              <a:gd name="T36" fmla="*/ 3305828 w 3312159"/>
              <a:gd name="T37" fmla="*/ 0 h 6523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312159"/>
              <a:gd name="T58" fmla="*/ 0 h 652398"/>
              <a:gd name="T59" fmla="*/ 3312159 w 3312159"/>
              <a:gd name="T60" fmla="*/ 652398 h 65239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312159" h="652398">
                <a:moveTo>
                  <a:pt x="0" y="652398"/>
                </a:moveTo>
                <a:lnTo>
                  <a:pt x="95757" y="625475"/>
                </a:lnTo>
                <a:lnTo>
                  <a:pt x="357631" y="556259"/>
                </a:lnTo>
                <a:lnTo>
                  <a:pt x="538479" y="509396"/>
                </a:lnTo>
                <a:lnTo>
                  <a:pt x="747140" y="457961"/>
                </a:lnTo>
                <a:lnTo>
                  <a:pt x="979170" y="402081"/>
                </a:lnTo>
                <a:lnTo>
                  <a:pt x="1228217" y="341756"/>
                </a:lnTo>
                <a:lnTo>
                  <a:pt x="1492123" y="283717"/>
                </a:lnTo>
                <a:lnTo>
                  <a:pt x="1762505" y="225551"/>
                </a:lnTo>
                <a:lnTo>
                  <a:pt x="2039238" y="171957"/>
                </a:lnTo>
                <a:lnTo>
                  <a:pt x="2313812" y="120650"/>
                </a:lnTo>
                <a:lnTo>
                  <a:pt x="2450083" y="98297"/>
                </a:lnTo>
                <a:lnTo>
                  <a:pt x="2582036" y="75945"/>
                </a:lnTo>
                <a:lnTo>
                  <a:pt x="2713990" y="58038"/>
                </a:lnTo>
                <a:lnTo>
                  <a:pt x="2841752" y="40131"/>
                </a:lnTo>
                <a:lnTo>
                  <a:pt x="2967354" y="26796"/>
                </a:lnTo>
                <a:lnTo>
                  <a:pt x="3086607" y="15620"/>
                </a:lnTo>
                <a:lnTo>
                  <a:pt x="3201543" y="6603"/>
                </a:lnTo>
                <a:lnTo>
                  <a:pt x="3312159" y="0"/>
                </a:lnTo>
              </a:path>
            </a:pathLst>
          </a:custGeom>
          <a:noFill/>
          <a:ln w="3175">
            <a:solidFill>
              <a:srgbClr val="FFFFFF"/>
            </a:solidFill>
            <a:miter lim="800000"/>
            <a:headEnd/>
            <a:tailEnd/>
          </a:ln>
        </p:spPr>
        <p:txBody>
          <a:bodyPr lIns="0" tIns="0" rIns="0" bIns="0">
            <a:spAutoFit/>
          </a:bodyPr>
          <a:lstStyle/>
          <a:p>
            <a:endParaRPr lang="ru-RU" dirty="0"/>
          </a:p>
        </p:txBody>
      </p:sp>
      <p:sp>
        <p:nvSpPr>
          <p:cNvPr id="147467" name="object 12"/>
          <p:cNvSpPr>
            <a:spLocks noGrp="1"/>
          </p:cNvSpPr>
          <p:nvPr>
            <p:ph sz="half" idx="4294967295"/>
          </p:nvPr>
        </p:nvSpPr>
        <p:spPr>
          <a:xfrm>
            <a:off x="285720" y="857233"/>
            <a:ext cx="3786214" cy="4249368"/>
          </a:xfrm>
        </p:spPr>
        <p:txBody>
          <a:bodyPr wrap="square" lIns="0" tIns="0" rIns="0" bIns="0">
            <a:spAutoFit/>
          </a:bodyPr>
          <a:lstStyle/>
          <a:p>
            <a:pPr marL="12700" indent="0" algn="ctr" eaLnBrk="1" hangingPunct="1">
              <a:spcBef>
                <a:spcPct val="0"/>
              </a:spcBef>
              <a:buFont typeface="Arial" charset="0"/>
              <a:buNone/>
            </a:pPr>
            <a:endParaRPr lang="ru-RU" sz="1100" b="1" dirty="0" smtClean="0">
              <a:latin typeface="Verdana" pitchFamily="34" charset="0"/>
            </a:endParaRPr>
          </a:p>
          <a:p>
            <a:pPr marL="12700" indent="0" algn="just" eaLnBrk="1" hangingPunct="1">
              <a:spcBef>
                <a:spcPct val="0"/>
              </a:spcBef>
              <a:buFont typeface="Arial" charset="0"/>
              <a:buNone/>
            </a:pPr>
            <a:r>
              <a:rPr lang="ru-RU" sz="1600" b="1" dirty="0" smtClean="0">
                <a:latin typeface="Times New Roman" pitchFamily="18" charset="0"/>
                <a:cs typeface="Times New Roman" pitchFamily="18" charset="0"/>
              </a:rPr>
              <a:t>Основные направления расходов:</a:t>
            </a:r>
          </a:p>
          <a:p>
            <a:pPr marL="12700" indent="0" algn="just" eaLnBrk="1" hangingPunct="1">
              <a:spcBef>
                <a:spcPct val="0"/>
              </a:spcBef>
              <a:buFontTx/>
              <a:buChar char="-"/>
            </a:pPr>
            <a:r>
              <a:rPr lang="ru-RU" sz="1600" b="1" dirty="0" smtClean="0">
                <a:latin typeface="Times New Roman" pitchFamily="18" charset="0"/>
                <a:cs typeface="Times New Roman" pitchFamily="18" charset="0"/>
              </a:rPr>
              <a:t>содержание Управления образования; </a:t>
            </a:r>
          </a:p>
          <a:p>
            <a:pPr marL="12700" indent="0" algn="just" eaLnBrk="1" hangingPunct="1">
              <a:spcBef>
                <a:spcPct val="0"/>
              </a:spcBef>
              <a:buFontTx/>
              <a:buChar char="-"/>
            </a:pPr>
            <a:r>
              <a:rPr lang="ru-RU" sz="1600" b="1" dirty="0" smtClean="0">
                <a:latin typeface="Times New Roman" pitchFamily="18" charset="0"/>
                <a:cs typeface="Times New Roman" pitchFamily="18" charset="0"/>
              </a:rPr>
              <a:t>предоставление субсидий на выполнение муниципальных заданий</a:t>
            </a:r>
          </a:p>
          <a:p>
            <a:pPr marL="12700" indent="0" algn="just" eaLnBrk="1" hangingPunct="1">
              <a:spcBef>
                <a:spcPct val="0"/>
              </a:spcBef>
              <a:buFont typeface="Arial" charset="0"/>
              <a:buNone/>
            </a:pPr>
            <a:r>
              <a:rPr lang="ru-RU" sz="1600" b="1" dirty="0" smtClean="0">
                <a:latin typeface="Times New Roman" pitchFamily="18" charset="0"/>
                <a:cs typeface="Times New Roman" pitchFamily="18" charset="0"/>
              </a:rPr>
              <a:t>13 бюджетных  учреждений:</a:t>
            </a:r>
          </a:p>
          <a:p>
            <a:r>
              <a:rPr lang="ru-RU" sz="1600" dirty="0"/>
              <a:t>- обеспечение деятельности 5 детских дошкольных </a:t>
            </a:r>
            <a:r>
              <a:rPr lang="ru-RU" sz="1600" dirty="0" smtClean="0"/>
              <a:t>организаций;</a:t>
            </a:r>
            <a:endParaRPr lang="ru-RU" sz="1600" dirty="0"/>
          </a:p>
          <a:p>
            <a:r>
              <a:rPr lang="ru-RU" sz="1600" dirty="0"/>
              <a:t>- обеспечение деятельности </a:t>
            </a:r>
            <a:r>
              <a:rPr lang="ru-RU" sz="1600" dirty="0" smtClean="0"/>
              <a:t>6 общеобразовательных организаций;</a:t>
            </a:r>
          </a:p>
          <a:p>
            <a:r>
              <a:rPr lang="ru-RU" sz="1600" dirty="0" smtClean="0"/>
              <a:t>- МБУДО Центр </a:t>
            </a:r>
            <a:r>
              <a:rPr lang="ru-RU" sz="1600" dirty="0"/>
              <a:t>дополнительного </a:t>
            </a:r>
            <a:r>
              <a:rPr lang="ru-RU" sz="1600" dirty="0" smtClean="0"/>
              <a:t>образования;</a:t>
            </a:r>
          </a:p>
          <a:p>
            <a:r>
              <a:rPr lang="ru-RU" sz="1600" dirty="0"/>
              <a:t>- </a:t>
            </a:r>
            <a:r>
              <a:rPr lang="ru-RU" sz="1600" dirty="0" smtClean="0"/>
              <a:t>МБУ "Хозяйственно-эксплуатационная </a:t>
            </a:r>
            <a:r>
              <a:rPr lang="ru-RU" sz="1600" dirty="0"/>
              <a:t>служба системы образования"</a:t>
            </a:r>
          </a:p>
          <a:p>
            <a:pPr marL="12700" indent="0" algn="just" eaLnBrk="1" hangingPunct="1">
              <a:lnSpc>
                <a:spcPts val="1000"/>
              </a:lnSpc>
              <a:spcBef>
                <a:spcPct val="0"/>
              </a:spcBef>
              <a:buFont typeface="Arial" charset="0"/>
              <a:buNone/>
            </a:pPr>
            <a:endParaRPr lang="ru-RU" sz="1600" b="1" dirty="0" smtClean="0">
              <a:solidFill>
                <a:srgbClr val="000000"/>
              </a:solidFill>
              <a:latin typeface="Times New Roman" pitchFamily="18" charset="0"/>
              <a:cs typeface="Times New Roman" pitchFamily="18" charset="0"/>
            </a:endParaRPr>
          </a:p>
          <a:p>
            <a:pPr marL="12700" indent="0" algn="just" eaLnBrk="1" hangingPunct="1">
              <a:lnSpc>
                <a:spcPts val="1100"/>
              </a:lnSpc>
              <a:spcBef>
                <a:spcPts val="13"/>
              </a:spcBef>
              <a:buFont typeface="Arial" charset="0"/>
              <a:buNone/>
            </a:pPr>
            <a:endParaRPr lang="ru-RU" sz="1600" b="1" dirty="0" smtClean="0">
              <a:solidFill>
                <a:srgbClr val="000000"/>
              </a:solidFill>
              <a:latin typeface="Times New Roman" pitchFamily="18" charset="0"/>
              <a:cs typeface="Times New Roman" pitchFamily="18" charset="0"/>
            </a:endParaRPr>
          </a:p>
          <a:p>
            <a:pPr marL="12700" indent="0" eaLnBrk="1" hangingPunct="1">
              <a:lnSpc>
                <a:spcPts val="1200"/>
              </a:lnSpc>
              <a:spcBef>
                <a:spcPts val="50"/>
              </a:spcBef>
              <a:buFont typeface="Arial" charset="0"/>
              <a:buNone/>
            </a:pPr>
            <a:endParaRPr lang="ru-RU" sz="1100" b="1" dirty="0" smtClean="0">
              <a:solidFill>
                <a:srgbClr val="000000"/>
              </a:solidFill>
              <a:latin typeface="Verdana" pitchFamily="34" charset="0"/>
            </a:endParaRPr>
          </a:p>
        </p:txBody>
      </p:sp>
      <p:sp>
        <p:nvSpPr>
          <p:cNvPr id="14" name="object 14"/>
          <p:cNvSpPr txBox="1">
            <a:spLocks noGrp="1"/>
          </p:cNvSpPr>
          <p:nvPr>
            <p:ph type="title" idx="4294967295"/>
          </p:nvPr>
        </p:nvSpPr>
        <p:spPr>
          <a:xfrm>
            <a:off x="428596" y="142852"/>
            <a:ext cx="8229600" cy="666849"/>
          </a:xfrm>
        </p:spPr>
        <p:txBody>
          <a:bodyPr lIns="0" tIns="0" rIns="0" bIns="0" rtlCol="0">
            <a:spAutoFit/>
          </a:bodyPr>
          <a:lstStyle/>
          <a:p>
            <a:pPr marL="493713" indent="-481013">
              <a:lnSpc>
                <a:spcPts val="2588"/>
              </a:lnSpc>
              <a:tabLst>
                <a:tab pos="3794125" algn="l"/>
              </a:tabLst>
            </a:pPr>
            <a:r>
              <a:rPr lang="ru-RU" sz="2400" b="1" dirty="0" smtClean="0">
                <a:solidFill>
                  <a:srgbClr val="FFFFFF"/>
                </a:solidFill>
                <a:latin typeface="Arial" pitchFamily="34" charset="0"/>
                <a:cs typeface="Arial" pitchFamily="34" charset="0"/>
              </a:rPr>
              <a:t>Муниципальная программа «Развитие образования Тонкинского муниципального района» </a:t>
            </a:r>
            <a:endParaRPr lang="ru-RU" sz="2400" dirty="0">
              <a:latin typeface="Arial" pitchFamily="34" charset="0"/>
              <a:cs typeface="Arial" pitchFamily="34" charset="0"/>
            </a:endParaRPr>
          </a:p>
        </p:txBody>
      </p:sp>
      <p:sp>
        <p:nvSpPr>
          <p:cNvPr id="147490" name="object 35"/>
          <p:cNvSpPr>
            <a:spLocks noChangeArrowheads="1"/>
          </p:cNvSpPr>
          <p:nvPr/>
        </p:nvSpPr>
        <p:spPr bwMode="auto">
          <a:xfrm>
            <a:off x="4438651" y="2870200"/>
            <a:ext cx="4476751" cy="0"/>
          </a:xfrm>
          <a:custGeom>
            <a:avLst/>
            <a:gdLst>
              <a:gd name="T0" fmla="*/ 0 w 4477258"/>
              <a:gd name="T1" fmla="*/ 4472179 w 4477258"/>
              <a:gd name="T2" fmla="*/ 0 60000 65536"/>
              <a:gd name="T3" fmla="*/ 0 60000 65536"/>
              <a:gd name="T4" fmla="*/ 0 w 4477258"/>
              <a:gd name="T5" fmla="*/ 4477258 w 4477258"/>
            </a:gdLst>
            <a:ahLst/>
            <a:cxnLst>
              <a:cxn ang="T2">
                <a:pos x="T0" y="0"/>
              </a:cxn>
              <a:cxn ang="T3">
                <a:pos x="T1" y="0"/>
              </a:cxn>
            </a:cxnLst>
            <a:rect l="T4" t="0" r="T5" b="0"/>
            <a:pathLst>
              <a:path w="4477258">
                <a:moveTo>
                  <a:pt x="0" y="0"/>
                </a:moveTo>
                <a:lnTo>
                  <a:pt x="4477258" y="0"/>
                </a:lnTo>
              </a:path>
            </a:pathLst>
          </a:custGeom>
          <a:noFill/>
          <a:ln w="12700">
            <a:solidFill>
              <a:srgbClr val="FFFFFF"/>
            </a:solidFill>
            <a:miter lim="800000"/>
            <a:headEnd/>
            <a:tailEnd/>
          </a:ln>
        </p:spPr>
        <p:txBody>
          <a:bodyPr lIns="0" tIns="0" rIns="0" bIns="0">
            <a:spAutoFit/>
          </a:bodyPr>
          <a:lstStyle/>
          <a:p>
            <a:endParaRPr lang="ru-RU" dirty="0"/>
          </a:p>
        </p:txBody>
      </p:sp>
      <p:sp>
        <p:nvSpPr>
          <p:cNvPr id="147491" name="object 36"/>
          <p:cNvSpPr>
            <a:spLocks noChangeArrowheads="1"/>
          </p:cNvSpPr>
          <p:nvPr/>
        </p:nvSpPr>
        <p:spPr bwMode="auto">
          <a:xfrm>
            <a:off x="4438651" y="-1610612736"/>
            <a:ext cx="4476751" cy="1610612735"/>
          </a:xfrm>
          <a:custGeom>
            <a:avLst/>
            <a:gdLst>
              <a:gd name="T0" fmla="*/ 0 w 4477258"/>
              <a:gd name="T1" fmla="*/ 0 h 2147483647"/>
              <a:gd name="T2" fmla="*/ 4472179 w 4477258"/>
              <a:gd name="T3" fmla="*/ 0 h 2147483647"/>
              <a:gd name="T4" fmla="*/ 0 60000 65536"/>
              <a:gd name="T5" fmla="*/ 0 60000 65536"/>
              <a:gd name="T6" fmla="*/ 0 w 4477258"/>
              <a:gd name="T7" fmla="*/ 0 h 2147483647"/>
              <a:gd name="T8" fmla="*/ 4477258 w 4477258"/>
              <a:gd name="T9" fmla="*/ 0 h 2147483647"/>
            </a:gdLst>
            <a:ahLst/>
            <a:cxnLst>
              <a:cxn ang="T4">
                <a:pos x="T0" y="T1"/>
              </a:cxn>
              <a:cxn ang="T5">
                <a:pos x="T2" y="T3"/>
              </a:cxn>
            </a:cxnLst>
            <a:rect l="T6" t="T7" r="T8" b="T9"/>
            <a:pathLst>
              <a:path w="4477258" h="2147483647">
                <a:moveTo>
                  <a:pt x="0" y="0"/>
                </a:moveTo>
                <a:lnTo>
                  <a:pt x="4477258" y="0"/>
                </a:lnTo>
              </a:path>
            </a:pathLst>
          </a:custGeom>
          <a:noFill/>
          <a:ln w="12700">
            <a:solidFill>
              <a:srgbClr val="FFFFFF"/>
            </a:solidFill>
            <a:miter lim="800000"/>
            <a:headEnd/>
            <a:tailEnd/>
          </a:ln>
        </p:spPr>
        <p:txBody>
          <a:bodyPr lIns="0" tIns="0" rIns="0" bIns="0">
            <a:spAutoFit/>
          </a:bodyPr>
          <a:lstStyle/>
          <a:p>
            <a:endParaRPr lang="ru-RU" dirty="0"/>
          </a:p>
        </p:txBody>
      </p:sp>
      <p:sp>
        <p:nvSpPr>
          <p:cNvPr id="147493" name="object 38"/>
          <p:cNvSpPr>
            <a:spLocks noChangeArrowheads="1"/>
          </p:cNvSpPr>
          <p:nvPr/>
        </p:nvSpPr>
        <p:spPr bwMode="auto">
          <a:xfrm>
            <a:off x="8909051" y="1217613"/>
            <a:ext cx="0" cy="4633912"/>
          </a:xfrm>
          <a:custGeom>
            <a:avLst/>
            <a:gdLst>
              <a:gd name="T0" fmla="*/ 0 h 4634598"/>
              <a:gd name="T1" fmla="*/ 4627757 h 4634598"/>
              <a:gd name="T2" fmla="*/ 0 60000 65536"/>
              <a:gd name="T3" fmla="*/ 0 60000 65536"/>
              <a:gd name="T4" fmla="*/ 0 h 4634598"/>
              <a:gd name="T5" fmla="*/ 4634598 h 4634598"/>
            </a:gdLst>
            <a:ahLst/>
            <a:cxnLst>
              <a:cxn ang="T2">
                <a:pos x="0" y="T0"/>
              </a:cxn>
              <a:cxn ang="T3">
                <a:pos x="0" y="T1"/>
              </a:cxn>
            </a:cxnLst>
            <a:rect l="0" t="T4" r="0" b="T5"/>
            <a:pathLst>
              <a:path h="4634598">
                <a:moveTo>
                  <a:pt x="0" y="0"/>
                </a:moveTo>
                <a:lnTo>
                  <a:pt x="0" y="4634598"/>
                </a:lnTo>
              </a:path>
            </a:pathLst>
          </a:custGeom>
          <a:noFill/>
          <a:ln w="12700">
            <a:solidFill>
              <a:srgbClr val="FFFFFF"/>
            </a:solidFill>
            <a:miter lim="800000"/>
            <a:headEnd/>
            <a:tailEnd/>
          </a:ln>
        </p:spPr>
        <p:txBody>
          <a:bodyPr lIns="0" tIns="0" rIns="0" bIns="0">
            <a:spAutoFit/>
          </a:bodyPr>
          <a:lstStyle/>
          <a:p>
            <a:endParaRPr lang="ru-RU" dirty="0"/>
          </a:p>
        </p:txBody>
      </p:sp>
      <p:sp>
        <p:nvSpPr>
          <p:cNvPr id="147495" name="object 40"/>
          <p:cNvSpPr>
            <a:spLocks noChangeArrowheads="1"/>
          </p:cNvSpPr>
          <p:nvPr/>
        </p:nvSpPr>
        <p:spPr bwMode="auto">
          <a:xfrm flipV="1">
            <a:off x="4427539" y="-1610612736"/>
            <a:ext cx="4476751" cy="1610612735"/>
          </a:xfrm>
          <a:custGeom>
            <a:avLst/>
            <a:gdLst>
              <a:gd name="T0" fmla="*/ 0 w 4477258"/>
              <a:gd name="T1" fmla="*/ 0 h 2147483647"/>
              <a:gd name="T2" fmla="*/ 4472179 w 4477258"/>
              <a:gd name="T3" fmla="*/ 0 h 2147483647"/>
              <a:gd name="T4" fmla="*/ 0 60000 65536"/>
              <a:gd name="T5" fmla="*/ 0 60000 65536"/>
              <a:gd name="T6" fmla="*/ 0 w 4477258"/>
              <a:gd name="T7" fmla="*/ 0 h 2147483647"/>
              <a:gd name="T8" fmla="*/ 4477258 w 4477258"/>
              <a:gd name="T9" fmla="*/ 0 h 2147483647"/>
            </a:gdLst>
            <a:ahLst/>
            <a:cxnLst>
              <a:cxn ang="T4">
                <a:pos x="T0" y="T1"/>
              </a:cxn>
              <a:cxn ang="T5">
                <a:pos x="T2" y="T3"/>
              </a:cxn>
            </a:cxnLst>
            <a:rect l="T6" t="T7" r="T8" b="T9"/>
            <a:pathLst>
              <a:path w="4477258" h="2147483647">
                <a:moveTo>
                  <a:pt x="0" y="0"/>
                </a:moveTo>
                <a:lnTo>
                  <a:pt x="4477258" y="0"/>
                </a:lnTo>
              </a:path>
            </a:pathLst>
          </a:custGeom>
          <a:noFill/>
          <a:ln w="12700">
            <a:solidFill>
              <a:srgbClr val="FFFFFF"/>
            </a:solidFill>
            <a:miter lim="800000"/>
            <a:headEnd/>
            <a:tailEnd/>
          </a:ln>
        </p:spPr>
        <p:txBody>
          <a:bodyPr rot="10800000" lIns="0" tIns="0" rIns="0" bIns="0">
            <a:spAutoFit/>
          </a:bodyPr>
          <a:lstStyle/>
          <a:p>
            <a:endParaRPr lang="ru-RU" dirty="0"/>
          </a:p>
        </p:txBody>
      </p:sp>
      <p:sp>
        <p:nvSpPr>
          <p:cNvPr id="147512" name="object 59"/>
          <p:cNvSpPr>
            <a:spLocks noChangeArrowheads="1"/>
          </p:cNvSpPr>
          <p:nvPr/>
        </p:nvSpPr>
        <p:spPr bwMode="auto">
          <a:xfrm>
            <a:off x="8786813" y="6321427"/>
            <a:ext cx="357187" cy="276999"/>
          </a:xfrm>
          <a:prstGeom prst="rect">
            <a:avLst/>
          </a:prstGeom>
          <a:blipFill dpi="0" rotWithShape="1">
            <a:blip r:embed="rId2" cstate="print"/>
            <a:srcRect/>
            <a:stretch>
              <a:fillRect/>
            </a:stretch>
          </a:blipFill>
          <a:ln w="9525">
            <a:noFill/>
            <a:miter lim="800000"/>
            <a:headEnd/>
            <a:tailEnd/>
          </a:ln>
        </p:spPr>
        <p:txBody>
          <a:bodyPr lIns="0" tIns="0" rIns="0" bIns="0">
            <a:spAutoFit/>
          </a:bodyPr>
          <a:lstStyle/>
          <a:p>
            <a:endParaRPr lang="ru-RU" dirty="0">
              <a:latin typeface="Calibri" pitchFamily="34" charset="0"/>
            </a:endParaRPr>
          </a:p>
        </p:txBody>
      </p:sp>
      <p:sp>
        <p:nvSpPr>
          <p:cNvPr id="147513" name="Rectangle 68"/>
          <p:cNvSpPr>
            <a:spLocks noChangeArrowheads="1"/>
          </p:cNvSpPr>
          <p:nvPr/>
        </p:nvSpPr>
        <p:spPr bwMode="auto">
          <a:xfrm>
            <a:off x="184207" y="5186733"/>
            <a:ext cx="3857652" cy="1261884"/>
          </a:xfrm>
          <a:prstGeom prst="rect">
            <a:avLst/>
          </a:prstGeom>
          <a:noFill/>
          <a:ln w="9525" algn="ctr">
            <a:noFill/>
            <a:miter lim="800000"/>
            <a:headEnd/>
            <a:tailEnd/>
          </a:ln>
        </p:spPr>
        <p:txBody>
          <a:bodyPr wrap="square" lIns="0" tIns="0" rIns="0" bIns="0">
            <a:spAutoFit/>
          </a:bodyPr>
          <a:lstStyle/>
          <a:p>
            <a:pPr>
              <a:buFontTx/>
              <a:buChar char="•"/>
            </a:pPr>
            <a:r>
              <a:rPr lang="ru-RU" sz="1600" dirty="0">
                <a:latin typeface="Times New Roman" pitchFamily="18" charset="0"/>
              </a:rPr>
              <a:t>в муниципальных дошкольных </a:t>
            </a:r>
          </a:p>
          <a:p>
            <a:r>
              <a:rPr lang="ru-RU" sz="1600" dirty="0">
                <a:latin typeface="Times New Roman" pitchFamily="18" charset="0"/>
              </a:rPr>
              <a:t>организациях – </a:t>
            </a:r>
            <a:r>
              <a:rPr lang="ru-RU" sz="1600" dirty="0" smtClean="0"/>
              <a:t>52 481,1 </a:t>
            </a:r>
            <a:r>
              <a:rPr lang="ru-RU" sz="1600" dirty="0" smtClean="0">
                <a:latin typeface="Times New Roman" pitchFamily="18" charset="0"/>
              </a:rPr>
              <a:t>тыс. рублей</a:t>
            </a:r>
            <a:r>
              <a:rPr lang="ru-RU" sz="1600" dirty="0">
                <a:latin typeface="Times New Roman" pitchFamily="18" charset="0"/>
              </a:rPr>
              <a:t>,</a:t>
            </a:r>
          </a:p>
          <a:p>
            <a:pPr>
              <a:buFontTx/>
              <a:buChar char="•"/>
            </a:pPr>
            <a:r>
              <a:rPr lang="ru-RU" sz="1600" dirty="0">
                <a:latin typeface="Times New Roman" pitchFamily="18" charset="0"/>
              </a:rPr>
              <a:t>в муниципальных </a:t>
            </a:r>
          </a:p>
          <a:p>
            <a:r>
              <a:rPr lang="ru-RU" sz="1600" dirty="0">
                <a:latin typeface="Times New Roman" pitchFamily="18" charset="0"/>
              </a:rPr>
              <a:t>общеобразовательных</a:t>
            </a:r>
          </a:p>
          <a:p>
            <a:r>
              <a:rPr lang="ru-RU" sz="1600" dirty="0">
                <a:latin typeface="Times New Roman" pitchFamily="18" charset="0"/>
              </a:rPr>
              <a:t>организациях </a:t>
            </a:r>
            <a:r>
              <a:rPr lang="ru-RU" sz="1600" dirty="0" smtClean="0">
                <a:latin typeface="Times New Roman" pitchFamily="18" charset="0"/>
              </a:rPr>
              <a:t>– </a:t>
            </a:r>
            <a:r>
              <a:rPr lang="ru-RU" sz="1600" dirty="0" smtClean="0"/>
              <a:t>104 958,6</a:t>
            </a:r>
            <a:r>
              <a:rPr lang="ru-RU" sz="1600" b="1" dirty="0" smtClean="0"/>
              <a:t> </a:t>
            </a:r>
            <a:r>
              <a:rPr lang="ru-RU" sz="1600" dirty="0" smtClean="0">
                <a:latin typeface="Times New Roman" pitchFamily="18" charset="0"/>
              </a:rPr>
              <a:t>тыс. рублей</a:t>
            </a:r>
            <a:r>
              <a:rPr lang="ru-RU" sz="1600" dirty="0">
                <a:latin typeface="Times New Roman" pitchFamily="18" charset="0"/>
              </a:rPr>
              <a:t>.</a:t>
            </a:r>
          </a:p>
        </p:txBody>
      </p:sp>
      <p:sp>
        <p:nvSpPr>
          <p:cNvPr id="19" name="Прямоугольник 18"/>
          <p:cNvSpPr/>
          <p:nvPr/>
        </p:nvSpPr>
        <p:spPr>
          <a:xfrm>
            <a:off x="112769" y="4817401"/>
            <a:ext cx="3929090" cy="369332"/>
          </a:xfrm>
          <a:prstGeom prst="rect">
            <a:avLst/>
          </a:prstGeom>
        </p:spPr>
        <p:txBody>
          <a:bodyPr wrap="square">
            <a:spAutoFit/>
          </a:bodyPr>
          <a:lstStyle/>
          <a:p>
            <a:pPr marL="12700" algn="just"/>
            <a:r>
              <a:rPr lang="ru-RU" b="1" dirty="0" smtClean="0">
                <a:latin typeface="Times New Roman" pitchFamily="18" charset="0"/>
                <a:cs typeface="Times New Roman" pitchFamily="18" charset="0"/>
              </a:rPr>
              <a:t>Расходы:</a:t>
            </a:r>
          </a:p>
        </p:txBody>
      </p:sp>
      <p:graphicFrame>
        <p:nvGraphicFramePr>
          <p:cNvPr id="2" name="Таблица 1"/>
          <p:cNvGraphicFramePr>
            <a:graphicFrameLocks noGrp="1"/>
          </p:cNvGraphicFramePr>
          <p:nvPr>
            <p:extLst>
              <p:ext uri="{D42A27DB-BD31-4B8C-83A1-F6EECF244321}">
                <p14:modId xmlns:p14="http://schemas.microsoft.com/office/powerpoint/2010/main" val="49412422"/>
              </p:ext>
            </p:extLst>
          </p:nvPr>
        </p:nvGraphicFramePr>
        <p:xfrm>
          <a:off x="4175095" y="908720"/>
          <a:ext cx="4787060" cy="5753915"/>
        </p:xfrm>
        <a:graphic>
          <a:graphicData uri="http://schemas.openxmlformats.org/drawingml/2006/table">
            <a:tbl>
              <a:tblPr>
                <a:tableStyleId>{5C22544A-7EE6-4342-B048-85BDC9FD1C3A}</a:tableStyleId>
              </a:tblPr>
              <a:tblGrid>
                <a:gridCol w="2667875"/>
                <a:gridCol w="367983"/>
                <a:gridCol w="420551"/>
                <a:gridCol w="473120"/>
                <a:gridCol w="473120"/>
                <a:gridCol w="384411"/>
              </a:tblGrid>
              <a:tr h="244138">
                <a:tc rowSpan="2">
                  <a:txBody>
                    <a:bodyPr/>
                    <a:lstStyle/>
                    <a:p>
                      <a:pPr algn="ctr" fontAlgn="ctr"/>
                      <a:r>
                        <a:rPr lang="ru-RU" sz="1200" u="none" strike="noStrike" dirty="0">
                          <a:effectLst/>
                          <a:latin typeface="Arial Narrow" panose="020B0606020202030204" pitchFamily="34" charset="0"/>
                        </a:rPr>
                        <a:t>Наименование индикатора/ непосредственного результата </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200" u="none" strike="noStrike" dirty="0">
                          <a:effectLst/>
                          <a:latin typeface="Arial Narrow" panose="020B0606020202030204" pitchFamily="34" charset="0"/>
                        </a:rPr>
                        <a:t>Ед. изм.</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fontAlgn="ctr"/>
                      <a:r>
                        <a:rPr lang="ru-RU" sz="1200" u="none" strike="noStrike">
                          <a:effectLst/>
                          <a:latin typeface="Arial Narrow" panose="020B0606020202030204" pitchFamily="34" charset="0"/>
                        </a:rPr>
                        <a:t>Период</a:t>
                      </a:r>
                      <a:endParaRPr lang="ru-RU" sz="1200" b="0" i="0" u="none" strike="noStrike">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428284">
                <a:tc vMerge="1">
                  <a:txBody>
                    <a:bodyPr/>
                    <a:lstStyle/>
                    <a:p>
                      <a:endParaRPr lang="ru-RU"/>
                    </a:p>
                  </a:txBody>
                  <a:tcPr/>
                </a:tc>
                <a:tc vMerge="1">
                  <a:txBody>
                    <a:bodyPr/>
                    <a:lstStyle/>
                    <a:p>
                      <a:endParaRPr lang="ru-RU"/>
                    </a:p>
                  </a:txBody>
                  <a:tcPr/>
                </a:tc>
                <a:tc>
                  <a:txBody>
                    <a:bodyPr/>
                    <a:lstStyle/>
                    <a:p>
                      <a:pPr algn="ctr" fontAlgn="ctr"/>
                      <a:r>
                        <a:rPr lang="ru-RU" sz="1200" u="none" strike="noStrike" dirty="0" smtClean="0">
                          <a:effectLst/>
                          <a:latin typeface="Arial Narrow" panose="020B0606020202030204" pitchFamily="34" charset="0"/>
                        </a:rPr>
                        <a:t>2021</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smtClean="0">
                          <a:effectLst/>
                          <a:latin typeface="Arial Narrow" panose="020B0606020202030204" pitchFamily="34" charset="0"/>
                        </a:rPr>
                        <a:t>2022</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smtClean="0">
                          <a:effectLst/>
                          <a:latin typeface="Arial Narrow" panose="020B0606020202030204" pitchFamily="34" charset="0"/>
                        </a:rPr>
                        <a:t>2023</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smtClean="0">
                          <a:effectLst/>
                          <a:latin typeface="Arial Narrow" panose="020B0606020202030204" pitchFamily="34" charset="0"/>
                        </a:rPr>
                        <a:t>2024</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15789">
                <a:tc>
                  <a:txBody>
                    <a:bodyPr/>
                    <a:lstStyle/>
                    <a:p>
                      <a:pPr algn="just" fontAlgn="ctr"/>
                      <a:r>
                        <a:rPr lang="ru-RU" sz="1200" u="none" strike="noStrike" dirty="0">
                          <a:effectLst/>
                          <a:latin typeface="Arial Narrow" panose="020B0606020202030204" pitchFamily="34" charset="0"/>
                        </a:rPr>
                        <a:t>Удельный вес численности населения в возрасте 5-18 лет, охваченного образованием, в общей численности населения в возрасте 5-18 лет </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99,5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smtClean="0">
                          <a:effectLst/>
                          <a:latin typeface="Arial Narrow" panose="020B0606020202030204" pitchFamily="34" charset="0"/>
                        </a:rPr>
                        <a:t>99,5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99,5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99,5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48908">
                <a:tc>
                  <a:txBody>
                    <a:bodyPr/>
                    <a:lstStyle/>
                    <a:p>
                      <a:pPr algn="l" fontAlgn="ctr"/>
                      <a:r>
                        <a:rPr lang="ru-RU" sz="1200" u="none" strike="noStrike" dirty="0">
                          <a:effectLst/>
                          <a:latin typeface="Arial Narrow" panose="020B0606020202030204" pitchFamily="34" charset="0"/>
                        </a:rPr>
                        <a:t>Охват детей в возрасте 5-18 лет дополнительными образовательными программами (удельный вес численности детей, получающих услуги дополнительного образования, в общей численности детей в возрасте 5-18 лет)</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85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85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85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smtClean="0">
                          <a:effectLst/>
                          <a:latin typeface="Arial Narrow" panose="020B0606020202030204" pitchFamily="34" charset="0"/>
                        </a:rPr>
                        <a:t>85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4935">
                <a:tc>
                  <a:txBody>
                    <a:bodyPr/>
                    <a:lstStyle/>
                    <a:p>
                      <a:pPr algn="l" fontAlgn="ctr"/>
                      <a:r>
                        <a:rPr lang="ru-RU" sz="1200" u="none" strike="noStrike" dirty="0">
                          <a:effectLst/>
                          <a:latin typeface="Arial Narrow" panose="020B0606020202030204" pitchFamily="34" charset="0"/>
                        </a:rPr>
                        <a:t>Охват организованными формами отдыха и оздоровления детей школьного возраста </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68</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smtClean="0">
                          <a:effectLst/>
                          <a:latin typeface="Arial Narrow" panose="020B0606020202030204" pitchFamily="34" charset="0"/>
                        </a:rPr>
                        <a:t>68</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smtClean="0">
                          <a:effectLst/>
                          <a:latin typeface="Arial Narrow" panose="020B0606020202030204" pitchFamily="34" charset="0"/>
                        </a:rPr>
                        <a:t>68</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68</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48826">
                <a:tc>
                  <a:txBody>
                    <a:bodyPr/>
                    <a:lstStyle/>
                    <a:p>
                      <a:pPr algn="l" fontAlgn="ctr"/>
                      <a:r>
                        <a:rPr lang="ru-RU" sz="1200" kern="1200" dirty="0" smtClean="0">
                          <a:solidFill>
                            <a:schemeClr val="dk1"/>
                          </a:solidFill>
                          <a:effectLst/>
                          <a:latin typeface="Arial Narrow" panose="020B0606020202030204" pitchFamily="34" charset="0"/>
                          <a:ea typeface="+mn-ea"/>
                          <a:cs typeface="+mn-cs"/>
                        </a:rPr>
                        <a:t>Доля аттестованных руководящих и педагогических работников в общей численности руководящих и педагогических работников, подлежащих аттестации </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100</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100</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100</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100</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48826">
                <a:tc>
                  <a:txBody>
                    <a:bodyPr/>
                    <a:lstStyle/>
                    <a:p>
                      <a:pPr algn="l" fontAlgn="ctr"/>
                      <a:r>
                        <a:rPr lang="ru-RU" sz="1200" kern="1200" dirty="0" smtClean="0">
                          <a:solidFill>
                            <a:schemeClr val="dk1"/>
                          </a:solidFill>
                          <a:effectLst/>
                          <a:latin typeface="Arial Narrow" panose="020B0606020202030204" pitchFamily="34" charset="0"/>
                          <a:ea typeface="+mn-ea"/>
                          <a:cs typeface="+mn-cs"/>
                        </a:rPr>
                        <a:t>Доля молодых людей,</a:t>
                      </a:r>
                      <a:r>
                        <a:rPr lang="ru-RU" sz="1800" kern="1200" dirty="0" smtClean="0">
                          <a:solidFill>
                            <a:schemeClr val="dk1"/>
                          </a:solidFill>
                          <a:effectLst/>
                          <a:latin typeface="+mn-lt"/>
                          <a:ea typeface="+mn-ea"/>
                          <a:cs typeface="+mn-cs"/>
                        </a:rPr>
                        <a:t> </a:t>
                      </a:r>
                      <a:r>
                        <a:rPr lang="ru-RU" sz="1200" kern="1200" dirty="0" smtClean="0">
                          <a:solidFill>
                            <a:schemeClr val="dk1"/>
                          </a:solidFill>
                          <a:effectLst/>
                          <a:latin typeface="Arial Narrow" panose="020B0606020202030204" pitchFamily="34" charset="0"/>
                          <a:ea typeface="+mn-ea"/>
                          <a:cs typeface="+mn-cs"/>
                        </a:rPr>
                        <a:t>участвующей в молодежных проектах, предлагаемых федеральными, региональными органами и органами местного самоуправления по работе с молодежью</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65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65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65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solidFill>
                            <a:srgbClr val="000000"/>
                          </a:solidFill>
                          <a:effectLst/>
                          <a:latin typeface="Arial Narrow" panose="020B0606020202030204" pitchFamily="34" charset="0"/>
                        </a:rPr>
                        <a:t>65</a:t>
                      </a:r>
                      <a:endParaRPr lang="ru-RU" sz="1200" b="0" i="0" u="none" strike="noStrike" dirty="0">
                        <a:solidFill>
                          <a:srgbClr val="000000"/>
                        </a:solidFill>
                        <a:effectLst/>
                        <a:latin typeface="Arial Narrow" panose="020B0606020202030204" pitchFamily="34" charset="0"/>
                      </a:endParaRPr>
                    </a:p>
                  </a:txBody>
                  <a:tcPr marL="7195" marR="7195" marT="719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8266444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6632"/>
            <a:ext cx="8964488" cy="830997"/>
          </a:xfrm>
          <a:prstGeom prst="rect">
            <a:avLst/>
          </a:prstGeom>
        </p:spPr>
        <p:txBody>
          <a:bodyPr wrap="square">
            <a:spAutoFit/>
          </a:bodyPr>
          <a:lstStyle/>
          <a:p>
            <a:pPr algn="ctr"/>
            <a:r>
              <a:rPr lang="ru-RU" sz="2400" b="1" dirty="0">
                <a:solidFill>
                  <a:srgbClr val="FFFFFF"/>
                </a:solidFill>
                <a:latin typeface="Arial" pitchFamily="34" charset="0"/>
                <a:cs typeface="Arial" pitchFamily="34" charset="0"/>
              </a:rPr>
              <a:t>Муниципальная программа «Развитие образования Тонкинского муниципального района» </a:t>
            </a:r>
            <a:endParaRPr lang="ru-RU" sz="2400" dirty="0"/>
          </a:p>
        </p:txBody>
      </p:sp>
      <p:sp>
        <p:nvSpPr>
          <p:cNvPr id="3" name="Прямоугольник 2"/>
          <p:cNvSpPr/>
          <p:nvPr/>
        </p:nvSpPr>
        <p:spPr>
          <a:xfrm>
            <a:off x="89756" y="1268760"/>
            <a:ext cx="8784976" cy="4801314"/>
          </a:xfrm>
          <a:prstGeom prst="rect">
            <a:avLst/>
          </a:prstGeom>
        </p:spPr>
        <p:txBody>
          <a:bodyPr wrap="square">
            <a:spAutoFit/>
          </a:bodyPr>
          <a:lstStyle/>
          <a:p>
            <a:pPr algn="just"/>
            <a:r>
              <a:rPr lang="ru-RU" b="1" dirty="0" smtClean="0"/>
              <a:t>Расходы </a:t>
            </a:r>
            <a:r>
              <a:rPr lang="ru-RU" b="1" dirty="0"/>
              <a:t>бюджета на условиях софинансирования:</a:t>
            </a:r>
          </a:p>
          <a:p>
            <a:pPr algn="just"/>
            <a:r>
              <a:rPr lang="ru-RU" dirty="0"/>
              <a:t>Субсидии на капитальный ремонт образовательных организаций Нижегородской области на 2022 год – 9 995,0 тыс. рублей, из них софинансирование из районного бюджета 499,8 тыс. руб</a:t>
            </a:r>
            <a:r>
              <a:rPr lang="ru-RU" dirty="0" smtClean="0"/>
              <a:t>. Запланирован ремонт фасада д/с «Солнышко» и ремонт крыши Большесодомовской школы.</a:t>
            </a:r>
            <a:endParaRPr lang="ru-RU" dirty="0"/>
          </a:p>
          <a:p>
            <a:pPr algn="just"/>
            <a:r>
              <a:rPr lang="ru-RU" dirty="0"/>
              <a:t> </a:t>
            </a:r>
          </a:p>
          <a:p>
            <a:pPr algn="just"/>
            <a:r>
              <a:rPr lang="ru-RU" dirty="0"/>
              <a:t>Субсидии на дополнительное финансовое обеспечение мероприятий по организации бесплатного горячего питания обучающихся, получающих начальное общее образование в муниципальных образовательных организациях Нижегородской области на 2022 год – 1171,0 тыс. рублей, из них софинансирование из районного бюджета 167,4 тыс. руб.</a:t>
            </a:r>
          </a:p>
          <a:p>
            <a:pPr algn="just"/>
            <a:r>
              <a:rPr lang="ru-RU" dirty="0"/>
              <a:t> </a:t>
            </a:r>
          </a:p>
          <a:p>
            <a:pPr algn="just"/>
            <a:r>
              <a:rPr lang="ru-RU" dirty="0"/>
              <a:t>Субсидии на организацию бесплатного горячего питания обучающихся, получающих начальное общее образование в муниципальных образовательных организациях Нижегородской области, за счет средств областного бюджета на 2022 год – 3 565,0 тыс. рублей, из них софинансирование из районного бюджета 219,5 тыс. руб.</a:t>
            </a:r>
          </a:p>
        </p:txBody>
      </p:sp>
    </p:spTree>
    <p:extLst>
      <p:ext uri="{BB962C8B-B14F-4D97-AF65-F5344CB8AC3E}">
        <p14:creationId xmlns:p14="http://schemas.microsoft.com/office/powerpoint/2010/main" val="86070795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22905"/>
            <a:ext cx="9144000" cy="813807"/>
          </a:xfrm>
        </p:spPr>
        <p:txBody>
          <a:bodyPr>
            <a:noAutofit/>
          </a:bodyPr>
          <a:lstStyle/>
          <a:p>
            <a:r>
              <a:rPr lang="ru-RU" sz="2000" b="1" dirty="0" smtClean="0">
                <a:solidFill>
                  <a:schemeClr val="bg1"/>
                </a:solidFill>
                <a:latin typeface="Arial" pitchFamily="34" charset="0"/>
                <a:cs typeface="Arial" pitchFamily="34" charset="0"/>
              </a:rPr>
              <a:t>МП </a:t>
            </a:r>
            <a:r>
              <a:rPr lang="ru-RU" sz="2000" b="1" dirty="0">
                <a:solidFill>
                  <a:schemeClr val="bg1"/>
                </a:solidFill>
                <a:latin typeface="Arial" pitchFamily="34" charset="0"/>
                <a:cs typeface="Arial" pitchFamily="34" charset="0"/>
              </a:rPr>
              <a:t>«Развитие физической культуры и спорта </a:t>
            </a:r>
            <a:r>
              <a:rPr lang="ru-RU" sz="2000" b="1" dirty="0" smtClean="0">
                <a:solidFill>
                  <a:schemeClr val="bg1"/>
                </a:solidFill>
                <a:latin typeface="Arial" pitchFamily="34" charset="0"/>
                <a:cs typeface="Arial" pitchFamily="34" charset="0"/>
              </a:rPr>
              <a:t>в Тонкинском муниципальном районе Нижегородской области».</a:t>
            </a:r>
            <a:endParaRPr lang="ru-RU" sz="2000" dirty="0">
              <a:solidFill>
                <a:schemeClr val="bg1"/>
              </a:solidFill>
              <a:latin typeface="Arial" pitchFamily="34" charset="0"/>
              <a:cs typeface="Arial" pitchFamily="34" charset="0"/>
            </a:endParaRPr>
          </a:p>
        </p:txBody>
      </p:sp>
      <p:sp>
        <p:nvSpPr>
          <p:cNvPr id="3074" name="Rectangle 2"/>
          <p:cNvSpPr>
            <a:spLocks noChangeArrowheads="1"/>
          </p:cNvSpPr>
          <p:nvPr/>
        </p:nvSpPr>
        <p:spPr bwMode="auto">
          <a:xfrm>
            <a:off x="642911" y="4000504"/>
            <a:ext cx="8286808"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7200" fontAlgn="base">
              <a:spcBef>
                <a:spcPct val="0"/>
              </a:spcBef>
              <a:spcAft>
                <a:spcPct val="0"/>
              </a:spcAft>
            </a:pPr>
            <a:endParaRPr kumimoji="0" lang="ru-RU" sz="1800" b="0" i="0" u="none" strike="noStrike" cap="none" normalizeH="0" baseline="0" dirty="0" smtClean="0">
              <a:ln>
                <a:noFill/>
              </a:ln>
              <a:solidFill>
                <a:schemeClr val="tx1"/>
              </a:solidFill>
              <a:effectLst/>
              <a:latin typeface="Arial" pitchFamily="34" charset="0"/>
            </a:endParaRPr>
          </a:p>
        </p:txBody>
      </p:sp>
      <p:sp>
        <p:nvSpPr>
          <p:cNvPr id="9" name="Прямоугольник 8"/>
          <p:cNvSpPr/>
          <p:nvPr/>
        </p:nvSpPr>
        <p:spPr>
          <a:xfrm>
            <a:off x="500035" y="4000506"/>
            <a:ext cx="8072495" cy="584775"/>
          </a:xfrm>
          <a:prstGeom prst="rect">
            <a:avLst/>
          </a:prstGeom>
        </p:spPr>
        <p:txBody>
          <a:bodyPr wrap="square">
            <a:spAutoFit/>
          </a:bodyPr>
          <a:lstStyle/>
          <a:p>
            <a:pPr algn="ctr"/>
            <a:r>
              <a:rPr lang="ru-RU" sz="1600" b="1" dirty="0" smtClean="0">
                <a:latin typeface="Times New Roman" pitchFamily="18" charset="0"/>
                <a:cs typeface="Times New Roman" pitchFamily="18" charset="0"/>
              </a:rPr>
              <a:t>Индикаторы достижения цели и показатели непосредственных результатов муниципальной программы</a:t>
            </a:r>
            <a:endParaRPr lang="ru-RU" sz="1600" b="1"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4506704" y="1196752"/>
            <a:ext cx="4573743" cy="2803752"/>
          </a:xfrm>
        </p:spPr>
        <p:txBody>
          <a:bodyPr>
            <a:normAutofit fontScale="25000" lnSpcReduction="20000"/>
          </a:bodyPr>
          <a:lstStyle/>
          <a:p>
            <a:r>
              <a:rPr lang="ru-RU" sz="5600" b="1" dirty="0" smtClean="0">
                <a:solidFill>
                  <a:schemeClr val="tx1"/>
                </a:solidFill>
                <a:latin typeface="Times New Roman" pitchFamily="18" charset="0"/>
                <a:cs typeface="Times New Roman" pitchFamily="18" charset="0"/>
              </a:rPr>
              <a:t>Утверждена: </a:t>
            </a:r>
          </a:p>
          <a:p>
            <a:r>
              <a:rPr lang="ru-RU" sz="5600" dirty="0">
                <a:solidFill>
                  <a:schemeClr val="tx1"/>
                </a:solidFill>
                <a:latin typeface="Times New Roman" pitchFamily="18" charset="0"/>
                <a:cs typeface="Times New Roman" pitchFamily="18" charset="0"/>
              </a:rPr>
              <a:t>постановлением </a:t>
            </a:r>
            <a:r>
              <a:rPr lang="ru-RU" sz="5600" dirty="0" smtClean="0">
                <a:solidFill>
                  <a:schemeClr val="tx1"/>
                </a:solidFill>
                <a:latin typeface="Times New Roman" pitchFamily="18" charset="0"/>
                <a:cs typeface="Times New Roman" pitchFamily="18" charset="0"/>
              </a:rPr>
              <a:t>администрации Тонкинского муниципального района </a:t>
            </a:r>
            <a:r>
              <a:rPr lang="ru-RU" sz="5600" dirty="0">
                <a:solidFill>
                  <a:schemeClr val="tx1"/>
                </a:solidFill>
                <a:latin typeface="Times New Roman" pitchFamily="18" charset="0"/>
                <a:cs typeface="Times New Roman" pitchFamily="18" charset="0"/>
              </a:rPr>
              <a:t>Нижегородской области от </a:t>
            </a:r>
            <a:r>
              <a:rPr lang="ru-RU" sz="5600" dirty="0" smtClean="0">
                <a:solidFill>
                  <a:schemeClr val="tx1"/>
                </a:solidFill>
                <a:latin typeface="Times New Roman" pitchFamily="18" charset="0"/>
                <a:cs typeface="Times New Roman" pitchFamily="18" charset="0"/>
              </a:rPr>
              <a:t>112.08.2020 </a:t>
            </a:r>
            <a:r>
              <a:rPr lang="ru-RU" sz="5600" dirty="0">
                <a:solidFill>
                  <a:schemeClr val="tx1"/>
                </a:solidFill>
                <a:latin typeface="Times New Roman" pitchFamily="18" charset="0"/>
                <a:cs typeface="Times New Roman" pitchFamily="18" charset="0"/>
              </a:rPr>
              <a:t>года  </a:t>
            </a:r>
            <a:r>
              <a:rPr lang="ru-RU" sz="5600" dirty="0" smtClean="0">
                <a:solidFill>
                  <a:schemeClr val="tx1"/>
                </a:solidFill>
                <a:latin typeface="Times New Roman" pitchFamily="18" charset="0"/>
                <a:cs typeface="Times New Roman" pitchFamily="18" charset="0"/>
              </a:rPr>
              <a:t>№ 424 </a:t>
            </a:r>
            <a:r>
              <a:rPr lang="ru-RU" sz="5600" dirty="0">
                <a:solidFill>
                  <a:schemeClr val="tx1"/>
                </a:solidFill>
                <a:latin typeface="Times New Roman" pitchFamily="18" charset="0"/>
                <a:cs typeface="Times New Roman" pitchFamily="18" charset="0"/>
              </a:rPr>
              <a:t>"Об утверждении муниципальной программы «Развитие физической культуры и спорта в Тонкинском муниципальном районе Нижегородской </a:t>
            </a:r>
            <a:r>
              <a:rPr lang="ru-RU" sz="5600" dirty="0" smtClean="0">
                <a:solidFill>
                  <a:schemeClr val="tx1"/>
                </a:solidFill>
                <a:latin typeface="Times New Roman" pitchFamily="18" charset="0"/>
                <a:cs typeface="Times New Roman" pitchFamily="18" charset="0"/>
              </a:rPr>
              <a:t>области».</a:t>
            </a:r>
          </a:p>
          <a:p>
            <a:r>
              <a:rPr lang="ru-RU" sz="5600" b="1" dirty="0" smtClean="0">
                <a:solidFill>
                  <a:schemeClr val="tx1"/>
                </a:solidFill>
                <a:latin typeface="Times New Roman" pitchFamily="18" charset="0"/>
                <a:cs typeface="Times New Roman" pitchFamily="18" charset="0"/>
              </a:rPr>
              <a:t>Цель </a:t>
            </a:r>
          </a:p>
          <a:p>
            <a:r>
              <a:rPr lang="ru-RU" sz="5600" dirty="0">
                <a:solidFill>
                  <a:schemeClr val="tx1"/>
                </a:solidFill>
                <a:latin typeface="Times New Roman" pitchFamily="18" charset="0"/>
                <a:cs typeface="Times New Roman" pitchFamily="18" charset="0"/>
              </a:rPr>
              <a:t>создание условий для занятий физической культурой и спортом населению Тонкинского муниципального района Нижегородской области.</a:t>
            </a:r>
          </a:p>
          <a:p>
            <a:r>
              <a:rPr lang="ru-RU" sz="5600" b="1" dirty="0" smtClean="0">
                <a:solidFill>
                  <a:schemeClr val="tx1"/>
                </a:solidFill>
                <a:latin typeface="Times New Roman" pitchFamily="18" charset="0"/>
                <a:cs typeface="Times New Roman" pitchFamily="18" charset="0"/>
              </a:rPr>
              <a:t>Муниципальный заказчик-координатор программы </a:t>
            </a:r>
          </a:p>
          <a:p>
            <a:r>
              <a:rPr lang="ru-RU" sz="5600" dirty="0" smtClean="0">
                <a:solidFill>
                  <a:schemeClr val="tx1"/>
                </a:solidFill>
                <a:latin typeface="Times New Roman" pitchFamily="18" charset="0"/>
                <a:cs typeface="Times New Roman" pitchFamily="18" charset="0"/>
              </a:rPr>
              <a:t>  Администрация Тонкинского муниципального района Нижегородской области.</a:t>
            </a:r>
          </a:p>
          <a:p>
            <a:pPr marL="646113" indent="-633413">
              <a:lnSpc>
                <a:spcPts val="1438"/>
              </a:lnSpc>
            </a:pPr>
            <a:endParaRPr lang="ru-RU" sz="4300" b="1" dirty="0" smtClean="0">
              <a:solidFill>
                <a:srgbClr val="17594E"/>
              </a:solidFill>
              <a:latin typeface="Times New Roman" pitchFamily="18" charset="0"/>
              <a:cs typeface="Times New Roman" pitchFamily="18" charset="0"/>
            </a:endParaRPr>
          </a:p>
          <a:p>
            <a:pPr marL="646113" indent="-633413">
              <a:lnSpc>
                <a:spcPts val="1438"/>
              </a:lnSpc>
            </a:pPr>
            <a:endParaRPr lang="ru-RU" sz="1600" b="1" dirty="0" smtClean="0">
              <a:solidFill>
                <a:srgbClr val="17594E"/>
              </a:solidFill>
              <a:latin typeface="Times New Roman" pitchFamily="18" charset="0"/>
              <a:cs typeface="Times New Roman" pitchFamily="18" charset="0"/>
            </a:endParaRPr>
          </a:p>
          <a:p>
            <a:pPr marL="646113" indent="-633413">
              <a:lnSpc>
                <a:spcPts val="1438"/>
              </a:lnSpc>
            </a:pPr>
            <a:endParaRPr lang="ru-RU" sz="1600" b="1" dirty="0" smtClean="0">
              <a:solidFill>
                <a:srgbClr val="17594E"/>
              </a:solidFill>
              <a:latin typeface="Times New Roman" pitchFamily="18" charset="0"/>
              <a:cs typeface="Times New Roman" pitchFamily="18" charset="0"/>
            </a:endParaRPr>
          </a:p>
          <a:p>
            <a:pPr marL="646113" indent="-633413">
              <a:lnSpc>
                <a:spcPts val="1438"/>
              </a:lnSpc>
            </a:pPr>
            <a:endParaRPr lang="ru-RU" sz="1600" b="1" dirty="0" smtClean="0">
              <a:solidFill>
                <a:srgbClr val="17594E"/>
              </a:solidFill>
              <a:latin typeface="Times New Roman" pitchFamily="18" charset="0"/>
              <a:cs typeface="Times New Roman" pitchFamily="18" charset="0"/>
            </a:endParaRPr>
          </a:p>
          <a:p>
            <a:pPr marL="646113" indent="-633413">
              <a:lnSpc>
                <a:spcPts val="1438"/>
              </a:lnSpc>
            </a:pPr>
            <a:endParaRPr lang="ru-RU" sz="1600" b="1" dirty="0" smtClean="0">
              <a:solidFill>
                <a:srgbClr val="17594E"/>
              </a:solidFill>
              <a:latin typeface="Times New Roman" pitchFamily="18" charset="0"/>
              <a:cs typeface="Times New Roman" pitchFamily="18" charset="0"/>
            </a:endParaRPr>
          </a:p>
          <a:p>
            <a:pPr marL="646113" indent="-633413">
              <a:lnSpc>
                <a:spcPts val="1438"/>
              </a:lnSpc>
            </a:pPr>
            <a:endParaRPr lang="ru-RU" sz="1600" b="1" dirty="0" smtClean="0">
              <a:solidFill>
                <a:srgbClr val="17594E"/>
              </a:solidFill>
              <a:latin typeface="Times New Roman" pitchFamily="18" charset="0"/>
              <a:cs typeface="Times New Roman" pitchFamily="18" charset="0"/>
            </a:endParaRPr>
          </a:p>
          <a:p>
            <a:pPr marL="646113" indent="-633413">
              <a:lnSpc>
                <a:spcPts val="1438"/>
              </a:lnSpc>
            </a:pPr>
            <a:endParaRPr lang="ru-RU" sz="1600" b="1" dirty="0" smtClean="0">
              <a:solidFill>
                <a:srgbClr val="17594E"/>
              </a:solidFill>
              <a:latin typeface="Times New Roman" pitchFamily="18" charset="0"/>
              <a:cs typeface="Times New Roman" pitchFamily="18" charset="0"/>
            </a:endParaRPr>
          </a:p>
          <a:p>
            <a:pPr marL="646113" indent="-633413">
              <a:lnSpc>
                <a:spcPts val="1438"/>
              </a:lnSpc>
            </a:pPr>
            <a:endParaRPr lang="ru-RU" sz="1600" b="1" dirty="0" smtClean="0">
              <a:solidFill>
                <a:srgbClr val="17594E"/>
              </a:solidFill>
              <a:latin typeface="Times New Roman" pitchFamily="18" charset="0"/>
              <a:cs typeface="Times New Roman" pitchFamily="18" charset="0"/>
            </a:endParaRPr>
          </a:p>
          <a:p>
            <a:endParaRPr lang="ru-RU" dirty="0" smtClean="0">
              <a:solidFill>
                <a:srgbClr val="17594E"/>
              </a:solidFill>
              <a:latin typeface="Times New Roman" pitchFamily="18" charset="0"/>
              <a:cs typeface="Times New Roman" pitchFamily="18" charset="0"/>
            </a:endParaRPr>
          </a:p>
          <a:p>
            <a:endParaRPr lang="ru-RU" dirty="0" smtClean="0">
              <a:solidFill>
                <a:srgbClr val="17594E"/>
              </a:solidFill>
              <a:latin typeface="Times New Roman" pitchFamily="18" charset="0"/>
              <a:cs typeface="Times New Roman" pitchFamily="18" charset="0"/>
            </a:endParaRPr>
          </a:p>
          <a:p>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3596961494"/>
              </p:ext>
            </p:extLst>
          </p:nvPr>
        </p:nvGraphicFramePr>
        <p:xfrm>
          <a:off x="323529" y="4797152"/>
          <a:ext cx="8606191" cy="1229106"/>
        </p:xfrm>
        <a:graphic>
          <a:graphicData uri="http://schemas.openxmlformats.org/drawingml/2006/table">
            <a:tbl>
              <a:tblPr firstRow="1" firstCol="1" lastRow="1" lastCol="1" bandRow="1" bandCol="1">
                <a:tableStyleId>{5C22544A-7EE6-4342-B048-85BDC9FD1C3A}</a:tableStyleId>
              </a:tblPr>
              <a:tblGrid>
                <a:gridCol w="3601911"/>
                <a:gridCol w="983448"/>
                <a:gridCol w="927321"/>
                <a:gridCol w="947657"/>
                <a:gridCol w="1072927"/>
                <a:gridCol w="1072927"/>
              </a:tblGrid>
              <a:tr h="0">
                <a:tc rowSpan="2">
                  <a:txBody>
                    <a:bodyPr/>
                    <a:lstStyle/>
                    <a:p>
                      <a:pPr algn="ctr">
                        <a:lnSpc>
                          <a:spcPct val="115000"/>
                        </a:lnSpc>
                        <a:spcAft>
                          <a:spcPts val="1000"/>
                        </a:spcAft>
                      </a:pPr>
                      <a:r>
                        <a:rPr lang="ru-RU" sz="1400" dirty="0">
                          <a:effectLst/>
                        </a:rPr>
                        <a:t>Наименование показателя</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a:lnSpc>
                          <a:spcPct val="115000"/>
                        </a:lnSpc>
                        <a:spcAft>
                          <a:spcPts val="1000"/>
                        </a:spcAft>
                      </a:pPr>
                      <a:r>
                        <a:rPr lang="ru-RU" sz="1400">
                          <a:effectLst/>
                        </a:rPr>
                        <a:t>Значение показателей</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0">
                <a:tc vMerge="1">
                  <a:txBody>
                    <a:bodyPr/>
                    <a:lstStyle/>
                    <a:p>
                      <a:endParaRPr lang="ru-RU"/>
                    </a:p>
                  </a:txBody>
                  <a:tcPr/>
                </a:tc>
                <a:tc>
                  <a:txBody>
                    <a:bodyPr/>
                    <a:lstStyle/>
                    <a:p>
                      <a:pPr algn="ctr">
                        <a:lnSpc>
                          <a:spcPct val="115000"/>
                        </a:lnSpc>
                        <a:spcAft>
                          <a:spcPts val="1000"/>
                        </a:spcAft>
                      </a:pPr>
                      <a:r>
                        <a:rPr lang="ru-RU" sz="1400" dirty="0" smtClean="0">
                          <a:effectLst/>
                        </a:rPr>
                        <a:t>2020</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2021</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2022</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2023</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2024</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lnSpc>
                          <a:spcPct val="115000"/>
                        </a:lnSpc>
                        <a:spcAft>
                          <a:spcPts val="1000"/>
                        </a:spcAft>
                      </a:pPr>
                      <a:r>
                        <a:rPr lang="ru-RU" sz="1400" dirty="0">
                          <a:effectLst/>
                        </a:rPr>
                        <a:t>1. Количество проводимых соревнований (штук</a:t>
                      </a:r>
                      <a:r>
                        <a:rPr lang="ru-RU" sz="1400" u="sng" dirty="0">
                          <a:effectLst/>
                        </a:rPr>
                        <a:t>)</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164</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166</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168</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173</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173</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7650">
                <a:tc>
                  <a:txBody>
                    <a:bodyPr/>
                    <a:lstStyle/>
                    <a:p>
                      <a:pPr algn="just">
                        <a:lnSpc>
                          <a:spcPct val="115000"/>
                        </a:lnSpc>
                        <a:spcAft>
                          <a:spcPts val="1000"/>
                        </a:spcAft>
                      </a:pPr>
                      <a:r>
                        <a:rPr lang="ru-RU" sz="1400">
                          <a:effectLst/>
                        </a:rPr>
                        <a:t>2. Присвоение массовых разрядов</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40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42</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44</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46</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400" dirty="0" smtClean="0">
                          <a:effectLst/>
                        </a:rPr>
                        <a:t>46</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8" name="Picture 2" descr="Z:\Мои документы\Бюджет 2022\Проект районного бюджета\Бюджет для граждан\фотки для бюджета\турнир по футболу.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1494" y="1412776"/>
            <a:ext cx="4334788" cy="1950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925870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a:graphicFrameLocks noGrp="1"/>
          </p:cNvGraphicFramePr>
          <p:nvPr>
            <p:extLst>
              <p:ext uri="{D42A27DB-BD31-4B8C-83A1-F6EECF244321}">
                <p14:modId xmlns:p14="http://schemas.microsoft.com/office/powerpoint/2010/main" val="2585901954"/>
              </p:ext>
            </p:extLst>
          </p:nvPr>
        </p:nvGraphicFramePr>
        <p:xfrm>
          <a:off x="107504" y="7887"/>
          <a:ext cx="8928992" cy="10081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1261636637"/>
              </p:ext>
            </p:extLst>
          </p:nvPr>
        </p:nvGraphicFramePr>
        <p:xfrm>
          <a:off x="179511" y="980729"/>
          <a:ext cx="7993062" cy="5724970"/>
        </p:xfrm>
        <a:graphic>
          <a:graphicData uri="http://schemas.openxmlformats.org/drawingml/2006/table">
            <a:tbl>
              <a:tblPr>
                <a:tableStyleId>{5C22544A-7EE6-4342-B048-85BDC9FD1C3A}</a:tableStyleId>
              </a:tblPr>
              <a:tblGrid>
                <a:gridCol w="3312369"/>
                <a:gridCol w="620409"/>
                <a:gridCol w="738233"/>
                <a:gridCol w="590587"/>
                <a:gridCol w="590587"/>
                <a:gridCol w="590587"/>
                <a:gridCol w="738233"/>
                <a:gridCol w="812057"/>
              </a:tblGrid>
              <a:tr h="812706">
                <a:tc>
                  <a:txBody>
                    <a:bodyPr/>
                    <a:lstStyle/>
                    <a:p>
                      <a:pPr algn="ctr" fontAlgn="ctr"/>
                      <a:r>
                        <a:rPr lang="ru-RU" sz="1100" u="none" strike="noStrike" dirty="0">
                          <a:effectLst/>
                          <a:latin typeface="Arial Narrow" panose="020B0606020202030204" pitchFamily="34" charset="0"/>
                        </a:rPr>
                        <a:t>Наименование </a:t>
                      </a:r>
                      <a:r>
                        <a:rPr lang="ru-RU" sz="1100" u="none" strike="noStrike" dirty="0" smtClean="0">
                          <a:effectLst/>
                          <a:latin typeface="Arial Narrow" panose="020B0606020202030204" pitchFamily="34" charset="0"/>
                        </a:rPr>
                        <a:t>расходов</a:t>
                      </a:r>
                      <a:endParaRPr lang="ru-RU" sz="1100" b="1" i="0" u="none" strike="noStrike" dirty="0">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Первоначальный 2021</a:t>
                      </a:r>
                      <a:endParaRPr lang="ru-RU" sz="1100" b="1" i="0" u="none" strike="noStrike" dirty="0">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Уточненный план на 01.11.2021</a:t>
                      </a:r>
                      <a:endParaRPr lang="ru-RU" sz="1100" b="1" i="0" u="none" strike="noStrike" dirty="0">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Прогноз 2022</a:t>
                      </a:r>
                      <a:endParaRPr lang="ru-RU" sz="1100" b="1" i="0" u="none" strike="noStrike" dirty="0">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Прогноз 2023</a:t>
                      </a:r>
                      <a:endParaRPr lang="ru-RU" sz="1100" b="1" i="0" u="none" strike="noStrike" dirty="0">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Прогноз 2024</a:t>
                      </a:r>
                      <a:endParaRPr lang="ru-RU" sz="1100" b="1" i="0" u="none" strike="noStrike" dirty="0">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2022 к первоначальному бюджету 2021</a:t>
                      </a:r>
                      <a:endParaRPr lang="ru-RU" sz="1100" b="0" i="0" u="none" strike="noStrike">
                        <a:solidFill>
                          <a:srgbClr val="000000"/>
                        </a:solidFill>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2022 к уточненному плану 2021</a:t>
                      </a:r>
                      <a:endParaRPr lang="ru-RU" sz="1100" b="0" i="0" u="none" strike="noStrike" dirty="0">
                        <a:solidFill>
                          <a:srgbClr val="000000"/>
                        </a:solidFill>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148">
                <a:tc>
                  <a:txBody>
                    <a:bodyPr/>
                    <a:lstStyle/>
                    <a:p>
                      <a:pPr algn="l" fontAlgn="b"/>
                      <a:r>
                        <a:rPr lang="ru-RU" sz="1100" u="none" strike="noStrike">
                          <a:effectLst/>
                          <a:latin typeface="Arial Narrow" panose="020B0606020202030204" pitchFamily="34" charset="0"/>
                        </a:rPr>
                        <a:t> </a:t>
                      </a:r>
                      <a:endParaRPr lang="ru-RU" sz="1100" b="1"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3 200.0</a:t>
                      </a:r>
                      <a:endParaRPr lang="ru-RU" sz="1100" b="1"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3 733.7</a:t>
                      </a:r>
                      <a:endParaRPr lang="ru-RU" sz="1100" b="1"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3 449.9</a:t>
                      </a:r>
                      <a:endParaRPr lang="ru-RU" sz="1100" b="1"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3 449.9</a:t>
                      </a:r>
                      <a:endParaRPr lang="ru-RU" sz="1100" b="1"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4 738.9</a:t>
                      </a:r>
                      <a:endParaRPr lang="ru-RU" sz="1100" b="1"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107.8</a:t>
                      </a:r>
                      <a:endParaRPr lang="ru-RU" sz="1100" b="1"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92.4</a:t>
                      </a:r>
                      <a:endParaRPr lang="ru-RU" sz="1100" b="1"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3490">
                <a:tc>
                  <a:txBody>
                    <a:bodyPr/>
                    <a:lstStyle/>
                    <a:p>
                      <a:pPr algn="l" fontAlgn="ctr"/>
                      <a:r>
                        <a:rPr lang="ru-RU" sz="1100" u="none" strike="noStrike">
                          <a:effectLst/>
                          <a:latin typeface="Arial Narrow" panose="020B0606020202030204" pitchFamily="34" charset="0"/>
                        </a:rPr>
                        <a:t>Обеспечение выполнения муниципального задания по организации и проведению официальных физкультурных (физкультурно - оздоровительных мероприятий)</a:t>
                      </a:r>
                      <a:endParaRPr lang="ru-RU" sz="1100" b="0" i="0" u="none" strike="noStrike">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2 865.0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2 766.0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3 094.9</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3 094.9</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3 094.9</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108.0</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111.9</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2907">
                <a:tc>
                  <a:txBody>
                    <a:bodyPr/>
                    <a:lstStyle/>
                    <a:p>
                      <a:pPr algn="l" fontAlgn="ctr"/>
                      <a:r>
                        <a:rPr lang="ru-RU" sz="1100" u="none" strike="noStrike">
                          <a:effectLst/>
                          <a:latin typeface="Arial Narrow" panose="020B0606020202030204" pitchFamily="34" charset="0"/>
                        </a:rPr>
                        <a:t>Обеспечение выполнения муниципального задания на организацию и проведение официальных спортивных мероприятий</a:t>
                      </a:r>
                      <a:endParaRPr lang="ru-RU" sz="1100" b="0" i="0" u="none" strike="noStrike">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290.0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290.0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295.0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295.0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295.0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101.7</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101.7</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3490">
                <a:tc>
                  <a:txBody>
                    <a:bodyPr/>
                    <a:lstStyle/>
                    <a:p>
                      <a:pPr algn="l" fontAlgn="ctr"/>
                      <a:r>
                        <a:rPr lang="ru-RU" sz="1100" u="none" strike="noStrike" dirty="0">
                          <a:effectLst/>
                          <a:latin typeface="Arial Narrow" panose="020B0606020202030204" pitchFamily="34" charset="0"/>
                        </a:rPr>
                        <a:t>Обеспечение выполнения муниципального задания по проведению тестирования выполнения нормативов испытаний (тестов) комплекса ГТО</a:t>
                      </a:r>
                      <a:endParaRPr lang="ru-RU" sz="1100" b="0" i="0" u="none" strike="noStrike" dirty="0">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100.0</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100.0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2325">
                <a:tc>
                  <a:txBody>
                    <a:bodyPr/>
                    <a:lstStyle/>
                    <a:p>
                      <a:pPr algn="l" fontAlgn="ctr"/>
                      <a:r>
                        <a:rPr lang="ru-RU" sz="1100" u="none" strike="noStrike">
                          <a:effectLst/>
                          <a:latin typeface="Arial Narrow" panose="020B0606020202030204" pitchFamily="34" charset="0"/>
                        </a:rPr>
                        <a:t>Укрепление материально-технической базы, текущие и капитальные ремонты, обновление автопарка</a:t>
                      </a:r>
                      <a:endParaRPr lang="ru-RU" sz="1100" b="0" i="0" u="none" strike="noStrike">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 </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84.6</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dirty="0">
                          <a:effectLst/>
                          <a:latin typeface="Arial Narrow" panose="020B0606020202030204" pitchFamily="34" charset="0"/>
                        </a:rPr>
                        <a:t> </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1744">
                <a:tc>
                  <a:txBody>
                    <a:bodyPr/>
                    <a:lstStyle/>
                    <a:p>
                      <a:pPr algn="l" fontAlgn="ctr"/>
                      <a:r>
                        <a:rPr lang="ru-RU" sz="1100" u="none" strike="noStrike">
                          <a:effectLst/>
                          <a:latin typeface="Arial Narrow" panose="020B0606020202030204" pitchFamily="34" charset="0"/>
                        </a:rPr>
                        <a:t>Укрепление материально-технической базы из фонда поддержки территорий</a:t>
                      </a:r>
                      <a:endParaRPr lang="ru-RU" sz="1100" b="0" i="0" u="none" strike="noStrike">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64.1</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0.0</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9427">
                <a:tc>
                  <a:txBody>
                    <a:bodyPr/>
                    <a:lstStyle/>
                    <a:p>
                      <a:pPr algn="l" fontAlgn="ctr"/>
                      <a:r>
                        <a:rPr lang="ru-RU" sz="1100" u="none" strike="noStrike">
                          <a:effectLst/>
                          <a:latin typeface="Arial Narrow" panose="020B0606020202030204" pitchFamily="34" charset="0"/>
                        </a:rPr>
                        <a:t>Субсидия на реализацию социально значимых мероприятий в рамках решения вопросов местного значения в 2021 году</a:t>
                      </a:r>
                      <a:endParaRPr lang="ru-RU" sz="1100" b="0" i="0" u="none" strike="noStrike">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484.0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0.0</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1163">
                <a:tc>
                  <a:txBody>
                    <a:bodyPr/>
                    <a:lstStyle/>
                    <a:p>
                      <a:pPr algn="l" fontAlgn="ctr"/>
                      <a:r>
                        <a:rPr lang="ru-RU" sz="1100" u="none" strike="noStrike">
                          <a:effectLst/>
                          <a:latin typeface="Arial Narrow" panose="020B0606020202030204" pitchFamily="34" charset="0"/>
                        </a:rPr>
                        <a:t>Противопожарные мероприятия</a:t>
                      </a:r>
                      <a:endParaRPr lang="ru-RU" sz="1100" b="0" i="0" u="none" strike="noStrike">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dirty="0">
                          <a:effectLst/>
                          <a:latin typeface="Arial Narrow" panose="020B0606020202030204" pitchFamily="34" charset="0"/>
                        </a:rPr>
                        <a:t> </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2325">
                <a:tc>
                  <a:txBody>
                    <a:bodyPr/>
                    <a:lstStyle/>
                    <a:p>
                      <a:pPr algn="l" fontAlgn="ctr"/>
                      <a:r>
                        <a:rPr lang="ru-RU" sz="1100" u="none" strike="noStrike">
                          <a:effectLst/>
                          <a:latin typeface="Arial Narrow" panose="020B0606020202030204" pitchFamily="34" charset="0"/>
                        </a:rPr>
                        <a:t>Субсидии на приобретение автобусов для муниципальных учреждений физической культуры и спорта</a:t>
                      </a:r>
                      <a:endParaRPr lang="ru-RU" sz="1100" b="0" i="0" u="none" strike="noStrike">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1 289.0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a:effectLst/>
                          <a:latin typeface="Arial Narrow" panose="020B0606020202030204" pitchFamily="34" charset="0"/>
                        </a:rPr>
                        <a:t> </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ru-RU" sz="1100" u="none" strike="noStrike" dirty="0">
                          <a:effectLst/>
                          <a:latin typeface="Arial Narrow" panose="020B0606020202030204" pitchFamily="34" charset="0"/>
                        </a:rPr>
                        <a:t> </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2907">
                <a:tc>
                  <a:txBody>
                    <a:bodyPr/>
                    <a:lstStyle/>
                    <a:p>
                      <a:pPr algn="l" fontAlgn="ctr"/>
                      <a:r>
                        <a:rPr lang="ru-RU" sz="1100" u="none" strike="noStrike">
                          <a:effectLst/>
                          <a:latin typeface="Arial Narrow" panose="020B0606020202030204" pitchFamily="34" charset="0"/>
                        </a:rPr>
                        <a:t>Организация мероприятий для вовлечение граждан старшего возраста в систематическое занятие физической культурой и спортом</a:t>
                      </a:r>
                      <a:endParaRPr lang="ru-RU" sz="1100" b="0" i="0" u="none" strike="noStrike">
                        <a:effectLst/>
                        <a:latin typeface="Arial Narrow" panose="020B0606020202030204" pitchFamily="34" charset="0"/>
                      </a:endParaRPr>
                    </a:p>
                  </a:txBody>
                  <a:tcPr marL="4676" marR="4676" marT="46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35.0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a:effectLst/>
                          <a:latin typeface="Arial Narrow" panose="020B0606020202030204" pitchFamily="34" charset="0"/>
                        </a:rPr>
                        <a:t>100.0</a:t>
                      </a:r>
                      <a:endParaRPr lang="ru-RU" sz="1100" b="0" i="0" u="none" strike="noStrike">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100" u="none" strike="noStrike" dirty="0">
                          <a:effectLst/>
                          <a:latin typeface="Arial Narrow" panose="020B0606020202030204" pitchFamily="34" charset="0"/>
                        </a:rPr>
                        <a:t>100.0</a:t>
                      </a:r>
                      <a:endParaRPr lang="ru-RU" sz="1100" b="0" i="0" u="none" strike="noStrike" dirty="0">
                        <a:effectLst/>
                        <a:latin typeface="Arial Narrow" panose="020B0606020202030204" pitchFamily="34" charset="0"/>
                      </a:endParaRPr>
                    </a:p>
                  </a:txBody>
                  <a:tcPr marL="4676" marR="4676" marT="46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7034591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267" y="16099"/>
            <a:ext cx="9053984" cy="748605"/>
          </a:xfrm>
        </p:spPr>
        <p:txBody>
          <a:bodyPr>
            <a:noAutofit/>
          </a:bodyPr>
          <a:lstStyle/>
          <a:p>
            <a:r>
              <a:rPr lang="ru-RU" sz="2000" b="1" dirty="0" smtClean="0">
                <a:solidFill>
                  <a:schemeClr val="bg1"/>
                </a:solidFill>
                <a:latin typeface="Arial" panose="020B0604020202020204" pitchFamily="34" charset="0"/>
                <a:cs typeface="Arial" pitchFamily="34" charset="0"/>
              </a:rPr>
              <a:t>МП </a:t>
            </a:r>
            <a:r>
              <a:rPr lang="ru-RU" sz="2000" b="1" dirty="0">
                <a:solidFill>
                  <a:schemeClr val="bg1"/>
                </a:solidFill>
                <a:latin typeface="Arial" pitchFamily="34" charset="0"/>
                <a:cs typeface="Arial" pitchFamily="34" charset="0"/>
              </a:rPr>
              <a:t>"Обеспечение населения Тонкинского муниципального района </a:t>
            </a:r>
            <a:r>
              <a:rPr lang="ru-RU" sz="2000" b="1" dirty="0" smtClean="0">
                <a:solidFill>
                  <a:schemeClr val="bg1"/>
                </a:solidFill>
                <a:latin typeface="Arial" pitchFamily="34" charset="0"/>
                <a:cs typeface="Arial" pitchFamily="34" charset="0"/>
              </a:rPr>
              <a:t>доступным </a:t>
            </a:r>
            <a:r>
              <a:rPr lang="ru-RU" sz="2000" b="1" dirty="0">
                <a:solidFill>
                  <a:schemeClr val="bg1"/>
                </a:solidFill>
                <a:latin typeface="Arial" pitchFamily="34" charset="0"/>
                <a:cs typeface="Arial" pitchFamily="34" charset="0"/>
              </a:rPr>
              <a:t>и комфортным </a:t>
            </a:r>
            <a:r>
              <a:rPr lang="ru-RU" sz="2000" b="1" dirty="0" smtClean="0">
                <a:solidFill>
                  <a:schemeClr val="bg1"/>
                </a:solidFill>
                <a:latin typeface="Arial" pitchFamily="34" charset="0"/>
                <a:cs typeface="Arial" pitchFamily="34" charset="0"/>
              </a:rPr>
              <a:t>жильем»</a:t>
            </a:r>
            <a:endParaRPr lang="ru-RU" sz="2000" dirty="0">
              <a:solidFill>
                <a:schemeClr val="bg1"/>
              </a:solidFill>
              <a:latin typeface="Arial" pitchFamily="34" charset="0"/>
              <a:cs typeface="Arial" pitchFamily="34" charset="0"/>
            </a:endParaRPr>
          </a:p>
        </p:txBody>
      </p:sp>
      <p:sp>
        <p:nvSpPr>
          <p:cNvPr id="3" name="Прямоугольник 2"/>
          <p:cNvSpPr/>
          <p:nvPr/>
        </p:nvSpPr>
        <p:spPr>
          <a:xfrm>
            <a:off x="4622517" y="2007208"/>
            <a:ext cx="4501733" cy="4524315"/>
          </a:xfrm>
          <a:prstGeom prst="rect">
            <a:avLst/>
          </a:prstGeom>
        </p:spPr>
        <p:txBody>
          <a:bodyPr wrap="square">
            <a:spAutoFit/>
          </a:bodyPr>
          <a:lstStyle/>
          <a:p>
            <a:pPr algn="ctr"/>
            <a:r>
              <a:rPr lang="ru-RU" sz="1600" b="1" dirty="0" smtClean="0">
                <a:latin typeface="Times New Roman" pitchFamily="18" charset="0"/>
                <a:cs typeface="Times New Roman" pitchFamily="18" charset="0"/>
              </a:rPr>
              <a:t>Цель </a:t>
            </a:r>
          </a:p>
          <a:p>
            <a:pPr algn="just"/>
            <a:r>
              <a:rPr lang="ru-RU" sz="1600" dirty="0" smtClean="0">
                <a:latin typeface="Times New Roman" pitchFamily="18" charset="0"/>
                <a:cs typeface="Times New Roman" pitchFamily="18" charset="0"/>
              </a:rPr>
              <a:t>обеспечение </a:t>
            </a:r>
            <a:r>
              <a:rPr lang="ru-RU" sz="1600" dirty="0">
                <a:latin typeface="Times New Roman" pitchFamily="18" charset="0"/>
                <a:cs typeface="Times New Roman" pitchFamily="18" charset="0"/>
              </a:rPr>
              <a:t>доступным и комфортным жильем граждан, проживающих на территории Тонкинского муниципального района Нижегородской области</a:t>
            </a:r>
            <a:r>
              <a:rPr lang="ru-RU" sz="1600" dirty="0" smtClean="0">
                <a:latin typeface="Times New Roman" pitchFamily="18" charset="0"/>
                <a:cs typeface="Times New Roman" pitchFamily="18" charset="0"/>
              </a:rPr>
              <a:t>.</a:t>
            </a:r>
          </a:p>
          <a:p>
            <a:pPr algn="just"/>
            <a:r>
              <a:rPr lang="ru-RU" sz="1600" b="1" dirty="0" smtClean="0">
                <a:latin typeface="Times New Roman" pitchFamily="18" charset="0"/>
                <a:cs typeface="Times New Roman" pitchFamily="18" charset="0"/>
              </a:rPr>
              <a:t>Муниципальный заказчик-координатор программы </a:t>
            </a:r>
          </a:p>
          <a:p>
            <a:pPr algn="just"/>
            <a:r>
              <a:rPr lang="ru-RU" sz="1600" dirty="0" smtClean="0">
                <a:latin typeface="Times New Roman" pitchFamily="18" charset="0"/>
                <a:cs typeface="Times New Roman" pitchFamily="18" charset="0"/>
              </a:rPr>
              <a:t>Отдел </a:t>
            </a:r>
            <a:r>
              <a:rPr lang="ru-RU" sz="1600" dirty="0">
                <a:latin typeface="Times New Roman" pitchFamily="18" charset="0"/>
                <a:cs typeface="Times New Roman" pitchFamily="18" charset="0"/>
              </a:rPr>
              <a:t>архитектуры и строительства администрации Тонкинского муниципального района Нижегородской области</a:t>
            </a:r>
            <a:r>
              <a:rPr lang="ru-RU" sz="1600" dirty="0" smtClean="0">
                <a:latin typeface="Times New Roman" pitchFamily="18" charset="0"/>
                <a:cs typeface="Times New Roman" pitchFamily="18" charset="0"/>
              </a:rPr>
              <a:t>.</a:t>
            </a:r>
          </a:p>
          <a:p>
            <a:pPr algn="just"/>
            <a:r>
              <a:rPr lang="ru-RU" sz="1600" b="1" dirty="0" smtClean="0">
                <a:latin typeface="Times New Roman" pitchFamily="18" charset="0"/>
                <a:cs typeface="Times New Roman" pitchFamily="18" charset="0"/>
              </a:rPr>
              <a:t>Целевая группа </a:t>
            </a:r>
          </a:p>
          <a:p>
            <a:pPr algn="just"/>
            <a:r>
              <a:rPr lang="ru-RU" sz="1600" dirty="0" smtClean="0">
                <a:latin typeface="Times New Roman" pitchFamily="18" charset="0"/>
                <a:cs typeface="Times New Roman" pitchFamily="18" charset="0"/>
              </a:rPr>
              <a:t>отдельные категории граждан, такие как: </a:t>
            </a:r>
          </a:p>
          <a:p>
            <a:pPr algn="just"/>
            <a:r>
              <a:rPr lang="ru-RU" sz="1600" dirty="0" smtClean="0">
                <a:latin typeface="Times New Roman" pitchFamily="18" charset="0"/>
                <a:cs typeface="Times New Roman" pitchFamily="18" charset="0"/>
              </a:rPr>
              <a:t>дети-сироты и дети, оставшиеся без попечения родителей, реабилитированные лица, молодые семьи, проживающие в жилищном фонде, признанном аварийным, ветераны Великой Отечественной войны, инвалиды, ветераны боевых действий. </a:t>
            </a:r>
            <a:endParaRPr lang="ru-RU" sz="1600" dirty="0">
              <a:latin typeface="Times New Roman" pitchFamily="18" charset="0"/>
              <a:cs typeface="Times New Roman" pitchFamily="18" charset="0"/>
            </a:endParaRPr>
          </a:p>
        </p:txBody>
      </p:sp>
      <p:sp>
        <p:nvSpPr>
          <p:cNvPr id="4" name="Прямоугольник 3"/>
          <p:cNvSpPr/>
          <p:nvPr/>
        </p:nvSpPr>
        <p:spPr>
          <a:xfrm>
            <a:off x="97355" y="976156"/>
            <a:ext cx="4572000" cy="2062103"/>
          </a:xfrm>
          <a:prstGeom prst="rect">
            <a:avLst/>
          </a:prstGeom>
        </p:spPr>
        <p:txBody>
          <a:bodyPr>
            <a:spAutoFit/>
          </a:bodyPr>
          <a:lstStyle/>
          <a:p>
            <a:pPr algn="ctr"/>
            <a:r>
              <a:rPr lang="ru-RU" sz="1600" dirty="0">
                <a:latin typeface="Times New Roman" pitchFamily="18" charset="0"/>
                <a:cs typeface="Times New Roman" pitchFamily="18" charset="0"/>
              </a:rPr>
              <a:t>Утверждена: </a:t>
            </a:r>
          </a:p>
          <a:p>
            <a:pPr algn="just"/>
            <a:r>
              <a:rPr lang="ru-RU" sz="1600" dirty="0" smtClean="0">
                <a:latin typeface="Times New Roman" pitchFamily="18" charset="0"/>
                <a:cs typeface="Times New Roman" pitchFamily="18" charset="0"/>
              </a:rPr>
              <a:t>постановлением </a:t>
            </a:r>
            <a:r>
              <a:rPr lang="ru-RU" sz="1600" dirty="0">
                <a:latin typeface="Times New Roman" pitchFamily="18" charset="0"/>
                <a:cs typeface="Times New Roman" pitchFamily="18" charset="0"/>
              </a:rPr>
              <a:t>администрации Тонкинского муниципального района Нижегородской области от </a:t>
            </a:r>
            <a:r>
              <a:rPr lang="ru-RU" sz="1600" dirty="0" smtClean="0">
                <a:latin typeface="Times New Roman" pitchFamily="18" charset="0"/>
                <a:cs typeface="Times New Roman" pitchFamily="18" charset="0"/>
              </a:rPr>
              <a:t>03.09.2020 </a:t>
            </a:r>
            <a:r>
              <a:rPr lang="ru-RU" sz="1600" dirty="0">
                <a:latin typeface="Times New Roman" pitchFamily="18" charset="0"/>
                <a:cs typeface="Times New Roman" pitchFamily="18" charset="0"/>
              </a:rPr>
              <a:t>года  </a:t>
            </a:r>
            <a:r>
              <a:rPr lang="ru-RU" sz="1600" dirty="0" smtClean="0">
                <a:latin typeface="Times New Roman" pitchFamily="18" charset="0"/>
                <a:cs typeface="Times New Roman" pitchFamily="18" charset="0"/>
              </a:rPr>
              <a:t>№ 463 </a:t>
            </a:r>
            <a:r>
              <a:rPr lang="ru-RU" sz="1600" dirty="0">
                <a:latin typeface="Times New Roman" pitchFamily="18" charset="0"/>
                <a:cs typeface="Times New Roman" pitchFamily="18" charset="0"/>
              </a:rPr>
              <a:t>"Об утверждении муниципальной программы "Обеспечение населения </a:t>
            </a:r>
            <a:r>
              <a:rPr lang="ru-RU" sz="1600" dirty="0" smtClean="0">
                <a:latin typeface="Times New Roman" pitchFamily="18" charset="0"/>
                <a:cs typeface="Times New Roman" pitchFamily="18" charset="0"/>
              </a:rPr>
              <a:t>Тонкинского муниципального района Нижегородской </a:t>
            </a:r>
            <a:r>
              <a:rPr lang="ru-RU" sz="1600" dirty="0">
                <a:latin typeface="Times New Roman" pitchFamily="18" charset="0"/>
                <a:cs typeface="Times New Roman" pitchFamily="18" charset="0"/>
              </a:rPr>
              <a:t>области доступным и комфортным </a:t>
            </a:r>
            <a:r>
              <a:rPr lang="ru-RU" sz="1600" dirty="0" smtClean="0">
                <a:latin typeface="Times New Roman" pitchFamily="18" charset="0"/>
                <a:cs typeface="Times New Roman" pitchFamily="18" charset="0"/>
              </a:rPr>
              <a:t>жильем".</a:t>
            </a:r>
            <a:endParaRPr lang="ru-RU" sz="1600" dirty="0">
              <a:latin typeface="Times New Roman" pitchFamily="18" charset="0"/>
              <a:cs typeface="Times New Roman" pitchFamily="18" charset="0"/>
            </a:endParaRPr>
          </a:p>
        </p:txBody>
      </p:sp>
      <p:pic>
        <p:nvPicPr>
          <p:cNvPr id="6" name="Picture 2" descr="Z:\Мои документы\Бюджет 2022\Проект районного бюджета\Бюджет для граждан\фотки для бюджета\IMG_874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3284984"/>
            <a:ext cx="3355440" cy="2516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003304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6632"/>
            <a:ext cx="9144000" cy="571504"/>
          </a:xfrm>
        </p:spPr>
        <p:txBody>
          <a:bodyPr>
            <a:noAutofit/>
          </a:bodyPr>
          <a:lstStyle/>
          <a:p>
            <a:r>
              <a:rPr lang="ru-RU" sz="2400" b="1" dirty="0" smtClean="0">
                <a:solidFill>
                  <a:schemeClr val="bg1"/>
                </a:solidFill>
                <a:latin typeface="Arial" pitchFamily="34" charset="0"/>
                <a:cs typeface="Arial" pitchFamily="34" charset="0"/>
              </a:rPr>
              <a:t>Индикаторы достижения цели и показатели непосредственных результатов программы</a:t>
            </a:r>
            <a:endParaRPr lang="ru-RU" sz="2400" b="1" dirty="0">
              <a:solidFill>
                <a:schemeClr val="bg1"/>
              </a:solidFill>
              <a:latin typeface="Arial" pitchFamily="34" charset="0"/>
              <a:cs typeface="Arial"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514979888"/>
              </p:ext>
            </p:extLst>
          </p:nvPr>
        </p:nvGraphicFramePr>
        <p:xfrm>
          <a:off x="467544" y="1196752"/>
          <a:ext cx="8409358" cy="3024336"/>
        </p:xfrm>
        <a:graphic>
          <a:graphicData uri="http://schemas.openxmlformats.org/drawingml/2006/table">
            <a:tbl>
              <a:tblPr firstRow="1" firstCol="1" lastRow="1" lastCol="1" bandRow="1" bandCol="1">
                <a:tableStyleId>{5C22544A-7EE6-4342-B048-85BDC9FD1C3A}</a:tableStyleId>
              </a:tblPr>
              <a:tblGrid>
                <a:gridCol w="795967"/>
                <a:gridCol w="3295290"/>
                <a:gridCol w="1249661"/>
                <a:gridCol w="795967"/>
                <a:gridCol w="682143"/>
                <a:gridCol w="795165"/>
                <a:gridCol w="795165"/>
              </a:tblGrid>
              <a:tr h="548159">
                <a:tc rowSpan="2">
                  <a:txBody>
                    <a:bodyPr/>
                    <a:lstStyle/>
                    <a:p>
                      <a:pPr algn="just">
                        <a:lnSpc>
                          <a:spcPct val="115000"/>
                        </a:lnSpc>
                        <a:spcAft>
                          <a:spcPts val="0"/>
                        </a:spcAft>
                      </a:pPr>
                      <a:r>
                        <a:rPr lang="ru-RU" sz="1200" dirty="0">
                          <a:effectLst/>
                        </a:rPr>
                        <a:t>№ </a:t>
                      </a:r>
                      <a:endParaRPr lang="ru-RU" sz="1100" dirty="0">
                        <a:effectLst/>
                      </a:endParaRPr>
                    </a:p>
                    <a:p>
                      <a:pPr algn="just">
                        <a:lnSpc>
                          <a:spcPct val="115000"/>
                        </a:lnSpc>
                        <a:spcAft>
                          <a:spcPts val="0"/>
                        </a:spcAft>
                      </a:pPr>
                      <a:r>
                        <a:rPr lang="ru-RU" sz="1200" dirty="0">
                          <a:effectLst/>
                        </a:rPr>
                        <a:t>п/п</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just">
                        <a:lnSpc>
                          <a:spcPct val="115000"/>
                        </a:lnSpc>
                        <a:spcAft>
                          <a:spcPts val="0"/>
                        </a:spcAft>
                      </a:pPr>
                      <a:r>
                        <a:rPr lang="ru-RU" sz="1200" dirty="0">
                          <a:effectLst/>
                        </a:rPr>
                        <a:t>Наименование индикатора / непосредственного результата</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1000"/>
                        </a:spcAft>
                      </a:pPr>
                      <a:r>
                        <a:rPr lang="ru-RU" sz="1200">
                          <a:effectLst/>
                        </a:rPr>
                        <a:t>ед. измерения</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just">
                        <a:lnSpc>
                          <a:spcPct val="115000"/>
                        </a:lnSpc>
                        <a:spcAft>
                          <a:spcPts val="1000"/>
                        </a:spcAft>
                      </a:pPr>
                      <a:r>
                        <a:rPr lang="ru-RU" sz="1200">
                          <a:effectLst/>
                        </a:rPr>
                        <a:t>Значение индикатора / непосредственного результата</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545602">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just">
                        <a:lnSpc>
                          <a:spcPct val="115000"/>
                        </a:lnSpc>
                        <a:spcAft>
                          <a:spcPts val="1000"/>
                        </a:spcAft>
                      </a:pPr>
                      <a:r>
                        <a:rPr lang="ru-RU" sz="1200">
                          <a:effectLst/>
                        </a:rPr>
                        <a:t>2021</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2022</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2023</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2024</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8159">
                <a:tc>
                  <a:txBody>
                    <a:bodyPr/>
                    <a:lstStyle/>
                    <a:p>
                      <a:pPr algn="just">
                        <a:lnSpc>
                          <a:spcPct val="115000"/>
                        </a:lnSpc>
                        <a:spcAft>
                          <a:spcPts val="0"/>
                        </a:spcAft>
                      </a:pPr>
                      <a:r>
                        <a:rPr lang="ru-RU" sz="1200">
                          <a:effectLst/>
                        </a:rPr>
                        <a:t>1.</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ru-RU" sz="1200">
                          <a:effectLst/>
                        </a:rPr>
                        <a:t>Обеспеченность социальными выплатами молодых семей</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a:effectLst/>
                        </a:rPr>
                        <a:t>Количество семей</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8</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8</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8</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8</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82416">
                <a:tc>
                  <a:txBody>
                    <a:bodyPr/>
                    <a:lstStyle/>
                    <a:p>
                      <a:pPr algn="just">
                        <a:lnSpc>
                          <a:spcPct val="115000"/>
                        </a:lnSpc>
                        <a:spcAft>
                          <a:spcPts val="0"/>
                        </a:spcAft>
                      </a:pPr>
                      <a:r>
                        <a:rPr lang="ru-RU" sz="1200">
                          <a:effectLst/>
                        </a:rPr>
                        <a:t>2.</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ru-RU" sz="1200" dirty="0">
                          <a:effectLst/>
                        </a:rPr>
                        <a:t>Общее количество граждан улучшивших жилищные условия по подпрограмме «Прочие мероприятия в рамках муниципальной программы «Обеспечение населения Тонкинского муниципального района доступным и комфортным жильем» </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a:effectLst/>
                        </a:rPr>
                        <a:t>чел.</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8</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8</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a:effectLst/>
                        </a:rPr>
                        <a:t>8</a:t>
                      </a:r>
                      <a:endParaRPr lang="ru-RU" sz="110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1200" dirty="0">
                          <a:effectLst/>
                        </a:rPr>
                        <a:t>8</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5" name="Picture 2" descr="Z:\Мои документы\Бюджет 2022\Проект районного бюджета\Бюджет для граждан\фотки для бюджета\IMG_645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4293096"/>
            <a:ext cx="3456384" cy="230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31617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1"/>
          <p:cNvSpPr txBox="1">
            <a:spLocks/>
          </p:cNvSpPr>
          <p:nvPr/>
        </p:nvSpPr>
        <p:spPr>
          <a:xfrm>
            <a:off x="251520" y="188640"/>
            <a:ext cx="8712968" cy="428628"/>
          </a:xfrm>
          <a:prstGeom prst="rect">
            <a:avLst/>
          </a:prstGeom>
        </p:spPr>
        <p:txBody>
          <a:bodyPr vert="horz" lIns="91440" tIns="45720" rIns="91440" bIns="45720" rtlCol="0" anchor="t">
            <a:noAutofit/>
          </a:bodyPr>
          <a:lstStyle/>
          <a:p>
            <a:pPr lvl="0" algn="ctr"/>
            <a:r>
              <a:rPr lang="ru-RU" sz="2000" b="1" dirty="0" smtClean="0">
                <a:solidFill>
                  <a:schemeClr val="bg1"/>
                </a:solidFill>
                <a:latin typeface="Arial" pitchFamily="34" charset="0"/>
                <a:cs typeface="Arial" pitchFamily="34" charset="0"/>
              </a:rPr>
              <a:t>Расходы </a:t>
            </a:r>
            <a:r>
              <a:rPr lang="ru-RU" sz="2000" b="1" dirty="0" smtClean="0">
                <a:solidFill>
                  <a:schemeClr val="bg1"/>
                </a:solidFill>
                <a:latin typeface="Arial" pitchFamily="34" charset="0"/>
                <a:ea typeface="+mj-ea"/>
                <a:cs typeface="Arial" pitchFamily="34" charset="0"/>
              </a:rPr>
              <a:t>на реализацию </a:t>
            </a:r>
            <a:r>
              <a:rPr lang="ru-RU" sz="2000" b="1" dirty="0">
                <a:solidFill>
                  <a:schemeClr val="bg1"/>
                </a:solidFill>
                <a:latin typeface="Arial" panose="020B0604020202020204" pitchFamily="34" charset="0"/>
                <a:cs typeface="Arial" pitchFamily="34" charset="0"/>
              </a:rPr>
              <a:t>МП "Обеспечение населения Тонкинского муниципального района доступным и комфортным </a:t>
            </a:r>
            <a:r>
              <a:rPr lang="ru-RU" sz="2000" b="1" dirty="0" smtClean="0">
                <a:solidFill>
                  <a:schemeClr val="bg1"/>
                </a:solidFill>
                <a:latin typeface="Arial" panose="020B0604020202020204" pitchFamily="34" charset="0"/>
                <a:cs typeface="Arial" pitchFamily="34" charset="0"/>
              </a:rPr>
              <a:t>жильем»</a:t>
            </a:r>
            <a:endParaRPr kumimoji="0" lang="ru-RU" sz="2000" b="1" i="0" u="none" strike="noStrike" kern="1200" cap="none" spc="0" normalizeH="0" baseline="0" noProof="0" dirty="0">
              <a:ln>
                <a:noFill/>
              </a:ln>
              <a:solidFill>
                <a:schemeClr val="bg1"/>
              </a:solidFill>
              <a:effectLst/>
              <a:uLnTx/>
              <a:uFillTx/>
              <a:latin typeface="Arial" pitchFamily="34" charset="0"/>
              <a:ea typeface="+mj-ea"/>
              <a:cs typeface="Arial"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673244971"/>
              </p:ext>
            </p:extLst>
          </p:nvPr>
        </p:nvGraphicFramePr>
        <p:xfrm>
          <a:off x="251520" y="1484783"/>
          <a:ext cx="8712966" cy="4464497"/>
        </p:xfrm>
        <a:graphic>
          <a:graphicData uri="http://schemas.openxmlformats.org/drawingml/2006/table">
            <a:tbl>
              <a:tblPr>
                <a:tableStyleId>{5C22544A-7EE6-4342-B048-85BDC9FD1C3A}</a:tableStyleId>
              </a:tblPr>
              <a:tblGrid>
                <a:gridCol w="3424189"/>
                <a:gridCol w="738210"/>
                <a:gridCol w="582252"/>
                <a:gridCol w="790197"/>
                <a:gridCol w="651566"/>
                <a:gridCol w="637703"/>
                <a:gridCol w="613443"/>
                <a:gridCol w="637703"/>
                <a:gridCol w="637703"/>
              </a:tblGrid>
              <a:tr h="1933596">
                <a:tc>
                  <a:txBody>
                    <a:bodyPr/>
                    <a:lstStyle/>
                    <a:p>
                      <a:pPr algn="ctr" fontAlgn="ctr"/>
                      <a:r>
                        <a:rPr lang="ru-RU" sz="1200" u="none" strike="noStrike" dirty="0">
                          <a:effectLst/>
                          <a:latin typeface="Arial Narrow" panose="020B0606020202030204" pitchFamily="34" charset="0"/>
                        </a:rPr>
                        <a:t>Наименование КЦСР</a:t>
                      </a:r>
                      <a:endParaRPr lang="ru-RU" sz="1200" b="1" i="0" u="none" strike="noStrike" dirty="0">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КЦСР</a:t>
                      </a:r>
                      <a:endParaRPr lang="ru-RU" sz="1200" b="1" i="0" u="none" strike="noStrike" dirty="0">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Первоначальный план 2021 года</a:t>
                      </a:r>
                      <a:endParaRPr lang="ru-RU" sz="12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Уточненный план 2021 года на 01.11.2021</a:t>
                      </a:r>
                      <a:endParaRPr lang="ru-RU" sz="12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Прогноз  на 2022 год</a:t>
                      </a:r>
                      <a:endParaRPr lang="ru-RU" sz="12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Прогноз  на 2023 год</a:t>
                      </a:r>
                      <a:endParaRPr lang="ru-RU" sz="12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Прогноз  на 2024 год</a:t>
                      </a:r>
                      <a:endParaRPr lang="ru-RU" sz="12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2022 к первоначальному бюджету 2021</a:t>
                      </a:r>
                      <a:endParaRPr lang="ru-RU" sz="12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2022 к уточненному плану 2021</a:t>
                      </a:r>
                      <a:endParaRPr lang="ru-RU" sz="12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69088">
                <a:tc>
                  <a:txBody>
                    <a:bodyPr/>
                    <a:lstStyle/>
                    <a:p>
                      <a:pPr algn="l" fontAlgn="ctr"/>
                      <a:r>
                        <a:rPr lang="ru-RU" sz="1200" u="none" strike="noStrike" dirty="0">
                          <a:effectLst/>
                          <a:latin typeface="Arial Narrow" panose="020B0606020202030204" pitchFamily="34" charset="0"/>
                        </a:rPr>
                        <a:t>МП "Обеспечение населения Тонкинского муниципального района Нижегородской области доступным и комфортным жильем </a:t>
                      </a:r>
                      <a:r>
                        <a:rPr lang="ru-RU" sz="1200" u="none" strike="noStrike" dirty="0" smtClean="0">
                          <a:effectLst/>
                          <a:latin typeface="Arial Narrow" panose="020B0606020202030204" pitchFamily="34" charset="0"/>
                        </a:rPr>
                        <a:t>"</a:t>
                      </a:r>
                      <a:endParaRPr lang="ru-RU" sz="1200" b="1" i="0" u="none" strike="noStrike" dirty="0">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300000000</a:t>
                      </a:r>
                      <a:endParaRPr lang="ru-RU" sz="1200" b="1"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9 701.60</a:t>
                      </a:r>
                      <a:endParaRPr lang="ru-RU" sz="1200" b="1"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9 054.50</a:t>
                      </a:r>
                      <a:endParaRPr lang="ru-RU" sz="1200" b="1"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9 322.90</a:t>
                      </a:r>
                      <a:endParaRPr lang="ru-RU" sz="1200" b="1"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7 992.30</a:t>
                      </a:r>
                      <a:endParaRPr lang="ru-RU" sz="1200" b="1"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7 981.90</a:t>
                      </a:r>
                      <a:endParaRPr lang="ru-RU" sz="1200" b="1"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96.1</a:t>
                      </a:r>
                      <a:endParaRPr lang="ru-RU" sz="1200" b="1"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dirty="0">
                          <a:effectLst/>
                          <a:latin typeface="Arial Narrow" panose="020B0606020202030204" pitchFamily="34" charset="0"/>
                        </a:rPr>
                        <a:t>103</a:t>
                      </a:r>
                      <a:endParaRPr lang="ru-RU" sz="1200" b="1" i="0" u="none" strike="noStrike" dirty="0">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69088">
                <a:tc>
                  <a:txBody>
                    <a:bodyPr/>
                    <a:lstStyle/>
                    <a:p>
                      <a:pPr algn="l" fontAlgn="ctr"/>
                      <a:r>
                        <a:rPr lang="ru-RU" sz="1200" u="none" strike="noStrike" dirty="0">
                          <a:effectLst/>
                          <a:latin typeface="Arial Narrow" panose="020B0606020202030204" pitchFamily="34" charset="0"/>
                        </a:rPr>
                        <a:t>Подпрограмма "Обеспечение жильем молодых семей в Тонкинском муниципальном районе Нижегородской области"</a:t>
                      </a:r>
                      <a:endParaRPr lang="ru-RU" sz="1200" b="0" i="0" u="none" strike="noStrike" dirty="0">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310000000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3 280.10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2 556.50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2 772.40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2 916.30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2 905.90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84.5</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dirty="0">
                          <a:effectLst/>
                          <a:latin typeface="Arial Narrow" panose="020B0606020202030204" pitchFamily="34" charset="0"/>
                        </a:rPr>
                        <a:t>108.4</a:t>
                      </a:r>
                      <a:endParaRPr lang="ru-RU" sz="1200" b="0" i="0" u="none" strike="noStrike" dirty="0">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725">
                <a:tc>
                  <a:txBody>
                    <a:bodyPr/>
                    <a:lstStyle/>
                    <a:p>
                      <a:pPr algn="l" fontAlgn="ctr"/>
                      <a:r>
                        <a:rPr lang="ru-RU" sz="1200" u="none" strike="noStrike">
                          <a:effectLst/>
                          <a:latin typeface="Arial Narrow" panose="020B0606020202030204" pitchFamily="34" charset="0"/>
                        </a:rPr>
                        <a:t>Прочие мероприятия</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330000000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6 421.50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6 498.00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6 550.50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5 076.00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5 076.00</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a:effectLst/>
                          <a:latin typeface="Arial Narrow" panose="020B0606020202030204" pitchFamily="34" charset="0"/>
                        </a:rPr>
                        <a:t>102</a:t>
                      </a:r>
                      <a:endParaRPr lang="ru-RU" sz="1200" b="0" i="0" u="none" strike="noStrike">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200" u="none" strike="noStrike" dirty="0">
                          <a:effectLst/>
                          <a:latin typeface="Arial Narrow" panose="020B0606020202030204" pitchFamily="34" charset="0"/>
                        </a:rPr>
                        <a:t>100.8</a:t>
                      </a:r>
                      <a:endParaRPr lang="ru-RU" sz="1200" b="0" i="0" u="none" strike="noStrike" dirty="0">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6761631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54" name="object 2"/>
          <p:cNvSpPr>
            <a:spLocks noChangeArrowheads="1"/>
          </p:cNvSpPr>
          <p:nvPr/>
        </p:nvSpPr>
        <p:spPr bwMode="auto">
          <a:xfrm>
            <a:off x="577315" y="116632"/>
            <a:ext cx="8027988" cy="615553"/>
          </a:xfrm>
          <a:prstGeom prst="rect">
            <a:avLst/>
          </a:prstGeom>
          <a:noFill/>
          <a:ln w="9525">
            <a:noFill/>
            <a:miter lim="800000"/>
            <a:headEnd/>
            <a:tailEnd/>
          </a:ln>
        </p:spPr>
        <p:txBody>
          <a:bodyPr lIns="0" tIns="0" rIns="0" bIns="0">
            <a:spAutoFit/>
          </a:bodyPr>
          <a:lstStyle/>
          <a:p>
            <a:pPr algn="ctr"/>
            <a:r>
              <a:rPr lang="ru-RU" sz="2000" b="1" dirty="0">
                <a:solidFill>
                  <a:schemeClr val="bg1"/>
                </a:solidFill>
                <a:latin typeface="Arial" pitchFamily="34" charset="0"/>
                <a:cs typeface="Arial" pitchFamily="34" charset="0"/>
              </a:rPr>
              <a:t>МП «Социальная поддержка граждан Тонкинского муниципального </a:t>
            </a:r>
            <a:r>
              <a:rPr lang="ru-RU" sz="2000" b="1" dirty="0" smtClean="0">
                <a:solidFill>
                  <a:schemeClr val="bg1"/>
                </a:solidFill>
                <a:latin typeface="Arial" pitchFamily="34" charset="0"/>
                <a:cs typeface="Arial" pitchFamily="34" charset="0"/>
              </a:rPr>
              <a:t>района </a:t>
            </a:r>
            <a:r>
              <a:rPr lang="ru-RU" sz="2000" b="1" dirty="0">
                <a:solidFill>
                  <a:schemeClr val="bg1"/>
                </a:solidFill>
                <a:latin typeface="Arial" pitchFamily="34" charset="0"/>
                <a:cs typeface="Arial" pitchFamily="34" charset="0"/>
              </a:rPr>
              <a:t>Нижегородской </a:t>
            </a:r>
            <a:r>
              <a:rPr lang="ru-RU" sz="2000" b="1" dirty="0" smtClean="0">
                <a:solidFill>
                  <a:schemeClr val="bg1"/>
                </a:solidFill>
                <a:latin typeface="Arial" pitchFamily="34" charset="0"/>
                <a:cs typeface="Arial" pitchFamily="34" charset="0"/>
              </a:rPr>
              <a:t>области»</a:t>
            </a:r>
            <a:endParaRPr lang="ru-RU" sz="2000" b="1" dirty="0">
              <a:solidFill>
                <a:schemeClr val="bg1"/>
              </a:solidFill>
              <a:latin typeface="Arial" pitchFamily="34" charset="0"/>
              <a:cs typeface="Arial" pitchFamily="34" charset="0"/>
            </a:endParaRPr>
          </a:p>
        </p:txBody>
      </p:sp>
      <p:sp>
        <p:nvSpPr>
          <p:cNvPr id="95255" name="Text Box 3"/>
          <p:cNvSpPr txBox="1">
            <a:spLocks noChangeArrowheads="1"/>
          </p:cNvSpPr>
          <p:nvPr/>
        </p:nvSpPr>
        <p:spPr bwMode="auto">
          <a:xfrm>
            <a:off x="5651500" y="1766890"/>
            <a:ext cx="1584325" cy="276999"/>
          </a:xfrm>
          <a:prstGeom prst="rect">
            <a:avLst/>
          </a:prstGeom>
          <a:noFill/>
          <a:ln w="9525" algn="ctr">
            <a:noFill/>
            <a:miter lim="800000"/>
            <a:headEnd/>
            <a:tailEnd/>
          </a:ln>
        </p:spPr>
        <p:txBody>
          <a:bodyPr lIns="0" tIns="0" rIns="0" bIns="0">
            <a:spAutoFit/>
          </a:bodyPr>
          <a:lstStyle/>
          <a:p>
            <a:endParaRPr lang="ru-RU" dirty="0"/>
          </a:p>
        </p:txBody>
      </p:sp>
      <p:sp>
        <p:nvSpPr>
          <p:cNvPr id="95256" name="Text Box 5"/>
          <p:cNvSpPr txBox="1">
            <a:spLocks noChangeArrowheads="1"/>
          </p:cNvSpPr>
          <p:nvPr/>
        </p:nvSpPr>
        <p:spPr bwMode="auto">
          <a:xfrm>
            <a:off x="827090" y="3213101"/>
            <a:ext cx="2665412" cy="276999"/>
          </a:xfrm>
          <a:prstGeom prst="rect">
            <a:avLst/>
          </a:prstGeom>
          <a:noFill/>
          <a:ln w="9525" algn="ctr">
            <a:noFill/>
            <a:miter lim="800000"/>
            <a:headEnd/>
            <a:tailEnd/>
          </a:ln>
        </p:spPr>
        <p:txBody>
          <a:bodyPr lIns="0" tIns="0" rIns="0" bIns="0">
            <a:spAutoFit/>
          </a:bodyPr>
          <a:lstStyle/>
          <a:p>
            <a:pPr>
              <a:spcBef>
                <a:spcPct val="50000"/>
              </a:spcBef>
            </a:pPr>
            <a:endParaRPr lang="ru-RU" dirty="0"/>
          </a:p>
        </p:txBody>
      </p:sp>
      <p:sp>
        <p:nvSpPr>
          <p:cNvPr id="3" name="Rectangle 22"/>
          <p:cNvSpPr>
            <a:spLocks noChangeArrowheads="1"/>
          </p:cNvSpPr>
          <p:nvPr/>
        </p:nvSpPr>
        <p:spPr bwMode="auto">
          <a:xfrm>
            <a:off x="338163" y="1183277"/>
            <a:ext cx="8429683" cy="2339102"/>
          </a:xfrm>
          <a:prstGeom prst="rect">
            <a:avLst/>
          </a:prstGeom>
          <a:noFill/>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Утверждена:</a:t>
            </a:r>
          </a:p>
          <a:p>
            <a:pPr marL="0" marR="0" lvl="0" indent="457200" algn="l"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Постановлением  администрации Тонкинского муниципального района Нижегородской области от 02.09.2020 года  № 459</a:t>
            </a:r>
          </a:p>
          <a:p>
            <a:pPr marL="0" marR="0" lvl="0" indent="457200" algn="l" defTabSz="914400" rtl="0" eaLnBrk="1" fontAlgn="base" latinLnBrk="0" hangingPunct="1">
              <a:lnSpc>
                <a:spcPct val="100000"/>
              </a:lnSpc>
              <a:spcBef>
                <a:spcPct val="0"/>
              </a:spcBef>
              <a:spcAft>
                <a:spcPct val="0"/>
              </a:spcAft>
              <a:buClrTx/>
              <a:buSzTx/>
              <a:buFontTx/>
              <a:buNone/>
              <a:tabLst/>
            </a:pPr>
            <a:r>
              <a:rPr lang="ru-RU" sz="1600" b="1" dirty="0" smtClean="0">
                <a:solidFill>
                  <a:schemeClr val="tx1"/>
                </a:solidFill>
                <a:latin typeface="Times New Roman" pitchFamily="18" charset="0"/>
                <a:cs typeface="Times New Roman" pitchFamily="18" charset="0"/>
              </a:rPr>
              <a:t>Муниципальный заказчик </a:t>
            </a:r>
            <a:r>
              <a:rPr lang="ru-RU" sz="1600" dirty="0" smtClean="0">
                <a:solidFill>
                  <a:schemeClr val="tx1"/>
                </a:solidFill>
                <a:latin typeface="Times New Roman" pitchFamily="18" charset="0"/>
                <a:cs typeface="Times New Roman" pitchFamily="18" charset="0"/>
              </a:rPr>
              <a:t>– Администрация Тонкинского муниципального района Нижегородской области</a:t>
            </a:r>
          </a:p>
          <a:p>
            <a:pPr marL="0" marR="0" lvl="0" indent="45720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cs typeface="Times New Roman" pitchFamily="18" charset="0"/>
              </a:rPr>
              <a:t>Срок действия</a:t>
            </a:r>
            <a:r>
              <a:rPr kumimoji="0" lang="ru-RU" sz="1600" b="0" i="0" u="none" strike="noStrike" cap="none" normalizeH="0" baseline="0" dirty="0" smtClean="0">
                <a:ln>
                  <a:noFill/>
                </a:ln>
                <a:solidFill>
                  <a:schemeClr val="tx1"/>
                </a:solidFill>
                <a:effectLst/>
                <a:latin typeface="Times New Roman" pitchFamily="18" charset="0"/>
                <a:cs typeface="Times New Roman" pitchFamily="18" charset="0"/>
              </a:rPr>
              <a:t>: 2021-2024</a:t>
            </a:r>
            <a:r>
              <a:rPr kumimoji="0" lang="ru-RU" sz="1600" b="0" i="0" u="none" strike="noStrike" cap="none" normalizeH="0" dirty="0" smtClean="0">
                <a:ln>
                  <a:noFill/>
                </a:ln>
                <a:solidFill>
                  <a:schemeClr val="tx1"/>
                </a:solidFill>
                <a:effectLst/>
                <a:latin typeface="Times New Roman" pitchFamily="18" charset="0"/>
                <a:cs typeface="Times New Roman" pitchFamily="18" charset="0"/>
              </a:rPr>
              <a:t> годы</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Цель муниципальной программы - </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повышение уровня и качества жизни отдельных категорий граждан, проживающих на территории Тонкинского муниципального района.</a:t>
            </a: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pic>
        <p:nvPicPr>
          <p:cNvPr id="8" name="Picture 2" descr="Z:\Мои документы\Бюджет 2022\Проект районного бюджета\Бюджет для граждан\фотки для бюджета\DSC_048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2484" y="3772130"/>
            <a:ext cx="3925962" cy="2617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196258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54" name="object 2"/>
          <p:cNvSpPr>
            <a:spLocks noChangeArrowheads="1"/>
          </p:cNvSpPr>
          <p:nvPr/>
        </p:nvSpPr>
        <p:spPr bwMode="auto">
          <a:xfrm>
            <a:off x="179512" y="116632"/>
            <a:ext cx="8964487" cy="615553"/>
          </a:xfrm>
          <a:prstGeom prst="rect">
            <a:avLst/>
          </a:prstGeom>
          <a:noFill/>
          <a:ln w="9525">
            <a:noFill/>
            <a:miter lim="800000"/>
            <a:headEnd/>
            <a:tailEnd/>
          </a:ln>
        </p:spPr>
        <p:txBody>
          <a:bodyPr wrap="square" lIns="0" tIns="0" rIns="0" bIns="0">
            <a:spAutoFit/>
          </a:bodyPr>
          <a:lstStyle/>
          <a:p>
            <a:pPr algn="ctr"/>
            <a:r>
              <a:rPr lang="ru-RU" sz="2000" b="1" dirty="0">
                <a:solidFill>
                  <a:schemeClr val="bg1"/>
                </a:solidFill>
                <a:latin typeface="Arial" pitchFamily="34" charset="0"/>
                <a:cs typeface="Arial" pitchFamily="34" charset="0"/>
              </a:rPr>
              <a:t>МП «Социальная поддержка граждан Тонкинского муниципального района Нижегородской </a:t>
            </a:r>
            <a:r>
              <a:rPr lang="ru-RU" sz="2000" b="1" dirty="0" smtClean="0">
                <a:solidFill>
                  <a:schemeClr val="bg1"/>
                </a:solidFill>
                <a:latin typeface="Arial" pitchFamily="34" charset="0"/>
                <a:cs typeface="Arial" pitchFamily="34" charset="0"/>
              </a:rPr>
              <a:t>области»</a:t>
            </a:r>
            <a:endParaRPr lang="ru-RU" sz="2000" b="1" dirty="0">
              <a:solidFill>
                <a:schemeClr val="bg1"/>
              </a:solidFill>
              <a:latin typeface="Arial" pitchFamily="34" charset="0"/>
              <a:cs typeface="Arial" pitchFamily="34" charset="0"/>
            </a:endParaRPr>
          </a:p>
        </p:txBody>
      </p:sp>
      <p:sp>
        <p:nvSpPr>
          <p:cNvPr id="95255" name="Text Box 3"/>
          <p:cNvSpPr txBox="1">
            <a:spLocks noChangeArrowheads="1"/>
          </p:cNvSpPr>
          <p:nvPr/>
        </p:nvSpPr>
        <p:spPr bwMode="auto">
          <a:xfrm>
            <a:off x="5651500" y="1766890"/>
            <a:ext cx="1584325" cy="276999"/>
          </a:xfrm>
          <a:prstGeom prst="rect">
            <a:avLst/>
          </a:prstGeom>
          <a:noFill/>
          <a:ln w="9525" algn="ctr">
            <a:noFill/>
            <a:miter lim="800000"/>
            <a:headEnd/>
            <a:tailEnd/>
          </a:ln>
        </p:spPr>
        <p:txBody>
          <a:bodyPr lIns="0" tIns="0" rIns="0" bIns="0">
            <a:spAutoFit/>
          </a:bodyPr>
          <a:lstStyle/>
          <a:p>
            <a:endParaRPr lang="ru-RU" dirty="0"/>
          </a:p>
        </p:txBody>
      </p:sp>
      <p:sp>
        <p:nvSpPr>
          <p:cNvPr id="95256" name="Text Box 5"/>
          <p:cNvSpPr txBox="1">
            <a:spLocks noChangeArrowheads="1"/>
          </p:cNvSpPr>
          <p:nvPr/>
        </p:nvSpPr>
        <p:spPr bwMode="auto">
          <a:xfrm>
            <a:off x="827090" y="3213101"/>
            <a:ext cx="2665412" cy="276999"/>
          </a:xfrm>
          <a:prstGeom prst="rect">
            <a:avLst/>
          </a:prstGeom>
          <a:noFill/>
          <a:ln w="9525" algn="ctr">
            <a:noFill/>
            <a:miter lim="800000"/>
            <a:headEnd/>
            <a:tailEnd/>
          </a:ln>
        </p:spPr>
        <p:txBody>
          <a:bodyPr lIns="0" tIns="0" rIns="0" bIns="0">
            <a:spAutoFit/>
          </a:bodyPr>
          <a:lstStyle/>
          <a:p>
            <a:pPr>
              <a:spcBef>
                <a:spcPct val="50000"/>
              </a:spcBef>
            </a:pPr>
            <a:endParaRPr lang="ru-RU" dirty="0"/>
          </a:p>
        </p:txBody>
      </p:sp>
      <p:graphicFrame>
        <p:nvGraphicFramePr>
          <p:cNvPr id="3" name="Таблица 2"/>
          <p:cNvGraphicFramePr>
            <a:graphicFrameLocks noGrp="1"/>
          </p:cNvGraphicFramePr>
          <p:nvPr>
            <p:extLst>
              <p:ext uri="{D42A27DB-BD31-4B8C-83A1-F6EECF244321}">
                <p14:modId xmlns:p14="http://schemas.microsoft.com/office/powerpoint/2010/main" val="323875486"/>
              </p:ext>
            </p:extLst>
          </p:nvPr>
        </p:nvGraphicFramePr>
        <p:xfrm>
          <a:off x="179514" y="980727"/>
          <a:ext cx="8784976" cy="5774102"/>
        </p:xfrm>
        <a:graphic>
          <a:graphicData uri="http://schemas.openxmlformats.org/drawingml/2006/table">
            <a:tbl>
              <a:tblPr>
                <a:tableStyleId>{5C22544A-7EE6-4342-B048-85BDC9FD1C3A}</a:tableStyleId>
              </a:tblPr>
              <a:tblGrid>
                <a:gridCol w="858363"/>
                <a:gridCol w="3910322"/>
                <a:gridCol w="582839"/>
                <a:gridCol w="858363"/>
                <a:gridCol w="858363"/>
                <a:gridCol w="858363"/>
                <a:gridCol w="858363"/>
              </a:tblGrid>
              <a:tr h="197922">
                <a:tc rowSpan="3">
                  <a:txBody>
                    <a:bodyPr/>
                    <a:lstStyle/>
                    <a:p>
                      <a:pPr algn="ctr" fontAlgn="ctr"/>
                      <a:r>
                        <a:rPr lang="ru-RU" sz="1200" u="none" strike="noStrike" dirty="0">
                          <a:effectLst/>
                          <a:latin typeface="Arial Narrow" panose="020B0606020202030204" pitchFamily="34" charset="0"/>
                        </a:rPr>
                        <a:t>№ п/п</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ru-RU" sz="1200" u="none" strike="noStrike" dirty="0">
                          <a:effectLst/>
                          <a:latin typeface="Arial Narrow" panose="020B0606020202030204" pitchFamily="34" charset="0"/>
                        </a:rPr>
                        <a:t>Наименование индикатора/непосредственного результата</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ru-RU" sz="1200" u="none" strike="noStrike" dirty="0">
                          <a:effectLst/>
                          <a:latin typeface="Arial Narrow" panose="020B0606020202030204" pitchFamily="34" charset="0"/>
                        </a:rPr>
                        <a:t>Ед. измерения</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fontAlgn="ctr"/>
                      <a:r>
                        <a:rPr lang="ru-RU" sz="1200" u="none" strike="noStrike">
                          <a:effectLst/>
                          <a:latin typeface="Arial Narrow" panose="020B0606020202030204" pitchFamily="34" charset="0"/>
                        </a:rPr>
                        <a:t>Значения индикатора/</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262544">
                <a:tc vMerge="1">
                  <a:txBody>
                    <a:bodyPr/>
                    <a:lstStyle/>
                    <a:p>
                      <a:endParaRPr lang="ru-RU"/>
                    </a:p>
                  </a:txBody>
                  <a:tcPr/>
                </a:tc>
                <a:tc vMerge="1">
                  <a:txBody>
                    <a:bodyPr/>
                    <a:lstStyle/>
                    <a:p>
                      <a:endParaRPr lang="ru-RU"/>
                    </a:p>
                  </a:txBody>
                  <a:tcPr/>
                </a:tc>
                <a:tc vMerge="1">
                  <a:txBody>
                    <a:bodyPr/>
                    <a:lstStyle/>
                    <a:p>
                      <a:endParaRPr lang="ru-RU"/>
                    </a:p>
                  </a:txBody>
                  <a:tcPr/>
                </a:tc>
                <a:tc gridSpan="4">
                  <a:txBody>
                    <a:bodyPr/>
                    <a:lstStyle/>
                    <a:p>
                      <a:pPr algn="ctr" fontAlgn="ctr"/>
                      <a:r>
                        <a:rPr lang="ru-RU" sz="1200" u="none" strike="noStrike">
                          <a:effectLst/>
                          <a:latin typeface="Arial Narrow" panose="020B0606020202030204" pitchFamily="34" charset="0"/>
                        </a:rPr>
                        <a:t>непосредственного результата (по годам)</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26254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200" u="none" strike="noStrike" dirty="0">
                          <a:effectLst/>
                          <a:latin typeface="Arial Narrow" panose="020B0606020202030204" pitchFamily="34" charset="0"/>
                        </a:rPr>
                        <a:t>2021</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2022</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2023</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2024</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2544">
                <a:tc>
                  <a:txBody>
                    <a:bodyPr/>
                    <a:lstStyle/>
                    <a:p>
                      <a:pPr algn="l" fontAlgn="t"/>
                      <a:r>
                        <a:rPr lang="ru-RU" sz="1200" u="none" strike="noStrike">
                          <a:effectLst/>
                          <a:latin typeface="Arial Narrow" panose="020B0606020202030204" pitchFamily="34" charset="0"/>
                        </a:rPr>
                        <a:t> </a:t>
                      </a:r>
                      <a:endParaRPr lang="ru-RU" sz="1200" b="0" i="0" u="none" strike="noStrike">
                        <a:effectLst/>
                        <a:latin typeface="Arial Narrow" panose="020B0606020202030204" pitchFamily="34" charset="0"/>
                      </a:endParaRPr>
                    </a:p>
                  </a:txBody>
                  <a:tcPr marL="7903" marR="7903" marT="79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2</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3</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4</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5</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6</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7</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2195">
                <a:tc gridSpan="6">
                  <a:txBody>
                    <a:bodyPr/>
                    <a:lstStyle/>
                    <a:p>
                      <a:pPr algn="just" fontAlgn="ctr"/>
                      <a:r>
                        <a:rPr lang="ru-RU" sz="1200" u="none" strike="noStrike" dirty="0">
                          <a:effectLst/>
                          <a:latin typeface="Arial Narrow" panose="020B0606020202030204" pitchFamily="34" charset="0"/>
                        </a:rPr>
                        <a:t>Муниципальная программа «Социальная поддержка граждан Тонкинского муниципального района Нижегородской </a:t>
                      </a:r>
                      <a:r>
                        <a:rPr lang="ru-RU" sz="1200" u="none" strike="noStrike" dirty="0" smtClean="0">
                          <a:effectLst/>
                          <a:latin typeface="Arial Narrow" panose="020B0606020202030204" pitchFamily="34" charset="0"/>
                        </a:rPr>
                        <a:t>области»</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just" fontAlgn="ctr"/>
                      <a:r>
                        <a:rPr lang="ru-RU" sz="1200" u="none" strike="noStrike" dirty="0">
                          <a:effectLst/>
                          <a:latin typeface="Arial Narrow" panose="020B0606020202030204" pitchFamily="34" charset="0"/>
                        </a:rPr>
                        <a:t> </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32457">
                <a:tc>
                  <a:txBody>
                    <a:bodyPr/>
                    <a:lstStyle/>
                    <a:p>
                      <a:pPr algn="ctr" fontAlgn="ctr"/>
                      <a:r>
                        <a:rPr lang="ru-RU" sz="1200" u="none" strike="noStrike">
                          <a:effectLst/>
                          <a:latin typeface="Arial Narrow" panose="020B0606020202030204" pitchFamily="34" charset="0"/>
                        </a:rPr>
                        <a:t>1</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ru-RU" sz="1200" u="none" strike="noStrike">
                          <a:effectLst/>
                          <a:latin typeface="Arial Narrow" panose="020B0606020202030204" pitchFamily="34" charset="0"/>
                        </a:rPr>
                        <a:t>Индикатор 1: Доля граждан, получивших социальные услуги в учреждениях социального обслуживания населения, в общем числе граждан, обратившихся за получением социальных услуг в учреждения социального обслуживания населения</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96</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96</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96</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96</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2326">
                <a:tc>
                  <a:txBody>
                    <a:bodyPr/>
                    <a:lstStyle/>
                    <a:p>
                      <a:pPr algn="ctr" fontAlgn="ctr"/>
                      <a:r>
                        <a:rPr lang="ru-RU" sz="1200" u="none" strike="noStrike">
                          <a:effectLst/>
                          <a:latin typeface="Arial Narrow" panose="020B0606020202030204" pitchFamily="34" charset="0"/>
                        </a:rPr>
                        <a:t>2</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ru-RU" sz="1200" u="none" strike="noStrike">
                          <a:effectLst/>
                          <a:latin typeface="Arial Narrow" panose="020B0606020202030204" pitchFamily="34" charset="0"/>
                        </a:rPr>
                        <a:t>Индикатор 2: Доля граждан, получивших материальную и натуральную помощь в общем числе граждан, обратившихся за получением материальной и натуральной помощи</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96</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96</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96</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96</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3764">
                <a:tc>
                  <a:txBody>
                    <a:bodyPr/>
                    <a:lstStyle/>
                    <a:p>
                      <a:pPr algn="ctr" fontAlgn="ctr"/>
                      <a:r>
                        <a:rPr lang="ru-RU" sz="1200" u="none" strike="noStrike">
                          <a:effectLst/>
                          <a:latin typeface="Arial Narrow" panose="020B0606020202030204" pitchFamily="34" charset="0"/>
                        </a:rPr>
                        <a:t>3</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ru-RU" sz="1200" u="none" strike="noStrike" dirty="0">
                          <a:effectLst/>
                          <a:latin typeface="Arial Narrow" panose="020B0606020202030204" pitchFamily="34" charset="0"/>
                        </a:rPr>
                        <a:t>Индикатор 3: Доля граждан пожилого возраста и инвалидов, семей с детьми, охваченных социокультурными мероприятиями, в общем количестве граждан данных категорий и семей с детьми</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45</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45</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45</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45</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2326">
                <a:tc>
                  <a:txBody>
                    <a:bodyPr/>
                    <a:lstStyle/>
                    <a:p>
                      <a:pPr algn="ctr" fontAlgn="ctr"/>
                      <a:r>
                        <a:rPr lang="ru-RU" sz="1200" u="none" strike="noStrike">
                          <a:effectLst/>
                          <a:latin typeface="Arial Narrow" panose="020B0606020202030204" pitchFamily="34" charset="0"/>
                        </a:rPr>
                        <a:t>4</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ru-RU" sz="1200" u="none" strike="noStrike">
                          <a:effectLst/>
                          <a:latin typeface="Arial Narrow" panose="020B0606020202030204" pitchFamily="34" charset="0"/>
                        </a:rPr>
                        <a:t>Непосредственный результат 1: Количество граждан, получивших социальные услуги в учреждениях социального обслуживания населения</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чел.</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1900</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1900</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1900</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1900</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3154">
                <a:tc>
                  <a:txBody>
                    <a:bodyPr/>
                    <a:lstStyle/>
                    <a:p>
                      <a:pPr algn="ctr" fontAlgn="ctr"/>
                      <a:r>
                        <a:rPr lang="ru-RU" sz="1200" u="none" strike="noStrike">
                          <a:effectLst/>
                          <a:latin typeface="Arial Narrow" panose="020B0606020202030204" pitchFamily="34" charset="0"/>
                        </a:rPr>
                        <a:t>5</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ru-RU" sz="1200" u="none" strike="noStrike">
                          <a:effectLst/>
                          <a:latin typeface="Arial Narrow" panose="020B0606020202030204" pitchFamily="34" charset="0"/>
                        </a:rPr>
                        <a:t>Непосредственный результат 2: Количество граждан, получивших материальную и натуральную помощь</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чел.</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740</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740</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740</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740</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2326">
                <a:tc>
                  <a:txBody>
                    <a:bodyPr/>
                    <a:lstStyle/>
                    <a:p>
                      <a:pPr algn="ctr" fontAlgn="ctr"/>
                      <a:r>
                        <a:rPr lang="ru-RU" sz="1200" u="none" strike="noStrike">
                          <a:effectLst/>
                          <a:latin typeface="Arial Narrow" panose="020B0606020202030204" pitchFamily="34" charset="0"/>
                        </a:rPr>
                        <a:t>6</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ru-RU" sz="1200" u="none" strike="noStrike" dirty="0">
                          <a:effectLst/>
                          <a:latin typeface="Arial Narrow" panose="020B0606020202030204" pitchFamily="34" charset="0"/>
                        </a:rPr>
                        <a:t>Непосредственный результат 3: Количество граждан пожилого возраста и инвалидов, семей с детьми, охваченных социокультурными мероприятиями</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чел.</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900</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900</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a:effectLst/>
                          <a:latin typeface="Arial Narrow" panose="020B0606020202030204" pitchFamily="34" charset="0"/>
                        </a:rPr>
                        <a:t>900</a:t>
                      </a:r>
                      <a:endParaRPr lang="ru-RU" sz="1200" b="0" i="0" u="none" strike="noStrike">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a:effectLst/>
                          <a:latin typeface="Arial Narrow" panose="020B0606020202030204" pitchFamily="34" charset="0"/>
                        </a:rPr>
                        <a:t>900</a:t>
                      </a:r>
                      <a:endParaRPr lang="ru-RU" sz="1200" b="0" i="0" u="none" strike="noStrike" dirty="0">
                        <a:effectLst/>
                        <a:latin typeface="Arial Narrow" panose="020B0606020202030204" pitchFamily="34" charset="0"/>
                      </a:endParaRPr>
                    </a:p>
                  </a:txBody>
                  <a:tcPr marL="7903" marR="7903" marT="79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6735722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54" name="object 2"/>
          <p:cNvSpPr>
            <a:spLocks noChangeArrowheads="1"/>
          </p:cNvSpPr>
          <p:nvPr/>
        </p:nvSpPr>
        <p:spPr bwMode="auto">
          <a:xfrm>
            <a:off x="586952" y="116632"/>
            <a:ext cx="8449543" cy="615553"/>
          </a:xfrm>
          <a:prstGeom prst="rect">
            <a:avLst/>
          </a:prstGeom>
          <a:noFill/>
          <a:ln w="9525">
            <a:noFill/>
            <a:miter lim="800000"/>
            <a:headEnd/>
            <a:tailEnd/>
          </a:ln>
        </p:spPr>
        <p:txBody>
          <a:bodyPr wrap="square" lIns="0" tIns="0" rIns="0" bIns="0">
            <a:spAutoFit/>
          </a:bodyPr>
          <a:lstStyle/>
          <a:p>
            <a:pPr algn="ctr"/>
            <a:r>
              <a:rPr lang="ru-RU" sz="2000" b="1" dirty="0">
                <a:solidFill>
                  <a:schemeClr val="bg1"/>
                </a:solidFill>
                <a:latin typeface="Arial" pitchFamily="34" charset="0"/>
                <a:cs typeface="Arial" pitchFamily="34" charset="0"/>
              </a:rPr>
              <a:t>МП «Социальная поддержка граждан Тонкинского муниципального </a:t>
            </a:r>
            <a:r>
              <a:rPr lang="ru-RU" sz="2000" b="1" dirty="0" smtClean="0">
                <a:solidFill>
                  <a:schemeClr val="bg1"/>
                </a:solidFill>
                <a:latin typeface="Arial" pitchFamily="34" charset="0"/>
                <a:cs typeface="Arial" pitchFamily="34" charset="0"/>
              </a:rPr>
              <a:t>района»</a:t>
            </a:r>
            <a:endParaRPr lang="ru-RU" sz="2000" b="1" dirty="0">
              <a:solidFill>
                <a:schemeClr val="bg1"/>
              </a:solidFill>
              <a:latin typeface="Arial" pitchFamily="34" charset="0"/>
              <a:cs typeface="Arial" pitchFamily="34" charset="0"/>
            </a:endParaRPr>
          </a:p>
        </p:txBody>
      </p:sp>
      <p:sp>
        <p:nvSpPr>
          <p:cNvPr id="95255" name="Text Box 3"/>
          <p:cNvSpPr txBox="1">
            <a:spLocks noChangeArrowheads="1"/>
          </p:cNvSpPr>
          <p:nvPr/>
        </p:nvSpPr>
        <p:spPr bwMode="auto">
          <a:xfrm>
            <a:off x="5651500" y="1766890"/>
            <a:ext cx="1584325" cy="276999"/>
          </a:xfrm>
          <a:prstGeom prst="rect">
            <a:avLst/>
          </a:prstGeom>
          <a:noFill/>
          <a:ln w="9525" algn="ctr">
            <a:noFill/>
            <a:miter lim="800000"/>
            <a:headEnd/>
            <a:tailEnd/>
          </a:ln>
        </p:spPr>
        <p:txBody>
          <a:bodyPr lIns="0" tIns="0" rIns="0" bIns="0">
            <a:spAutoFit/>
          </a:bodyPr>
          <a:lstStyle/>
          <a:p>
            <a:endParaRPr lang="ru-RU" dirty="0"/>
          </a:p>
        </p:txBody>
      </p:sp>
      <p:sp>
        <p:nvSpPr>
          <p:cNvPr id="95256" name="Text Box 5"/>
          <p:cNvSpPr txBox="1">
            <a:spLocks noChangeArrowheads="1"/>
          </p:cNvSpPr>
          <p:nvPr/>
        </p:nvSpPr>
        <p:spPr bwMode="auto">
          <a:xfrm>
            <a:off x="827090" y="3213101"/>
            <a:ext cx="2665412" cy="276999"/>
          </a:xfrm>
          <a:prstGeom prst="rect">
            <a:avLst/>
          </a:prstGeom>
          <a:noFill/>
          <a:ln w="9525" algn="ctr">
            <a:noFill/>
            <a:miter lim="800000"/>
            <a:headEnd/>
            <a:tailEnd/>
          </a:ln>
        </p:spPr>
        <p:txBody>
          <a:bodyPr lIns="0" tIns="0" rIns="0" bIns="0">
            <a:spAutoFit/>
          </a:bodyPr>
          <a:lstStyle/>
          <a:p>
            <a:pPr>
              <a:spcBef>
                <a:spcPct val="50000"/>
              </a:spcBef>
            </a:pPr>
            <a:endParaRPr lang="ru-RU" dirty="0"/>
          </a:p>
        </p:txBody>
      </p:sp>
      <p:sp>
        <p:nvSpPr>
          <p:cNvPr id="9" name="Заголовок 1"/>
          <p:cNvSpPr txBox="1">
            <a:spLocks/>
          </p:cNvSpPr>
          <p:nvPr/>
        </p:nvSpPr>
        <p:spPr>
          <a:xfrm>
            <a:off x="357158" y="1000108"/>
            <a:ext cx="8143932" cy="428628"/>
          </a:xfrm>
          <a:prstGeom prst="rect">
            <a:avLst/>
          </a:prstGeom>
        </p:spPr>
        <p:txBody>
          <a:bodyPr vert="horz" lIns="91440" tIns="45720" rIns="91440" bIns="45720" rtlCol="0" anchor="t">
            <a:noAutofit/>
          </a:bodyPr>
          <a:lstStyle/>
          <a:p>
            <a:pPr lvl="0" algn="ctr">
              <a:spcBef>
                <a:spcPct val="0"/>
              </a:spcBef>
            </a:pPr>
            <a:r>
              <a:rPr lang="ru-RU" sz="2000" b="1" dirty="0" smtClean="0">
                <a:latin typeface="Times New Roman" pitchFamily="18" charset="0"/>
                <a:cs typeface="Times New Roman" pitchFamily="18" charset="0"/>
              </a:rPr>
              <a:t>Расходы </a:t>
            </a:r>
            <a:r>
              <a:rPr lang="ru-RU" sz="2000" b="1" dirty="0" smtClean="0">
                <a:latin typeface="Times New Roman" pitchFamily="18" charset="0"/>
                <a:ea typeface="+mj-ea"/>
                <a:cs typeface="Times New Roman" pitchFamily="18" charset="0"/>
              </a:rPr>
              <a:t>на реализацию муниципальной программы</a:t>
            </a:r>
          </a:p>
          <a:p>
            <a:pPr lvl="0" algn="r">
              <a:spcBef>
                <a:spcPct val="0"/>
              </a:spcBef>
            </a:pPr>
            <a:r>
              <a:rPr lang="ru-RU" dirty="0" smtClean="0">
                <a:latin typeface="Times New Roman" pitchFamily="18" charset="0"/>
                <a:ea typeface="+mj-ea"/>
                <a:cs typeface="Times New Roman" pitchFamily="18" charset="0"/>
              </a:rPr>
              <a:t> </a:t>
            </a:r>
            <a:endParaRPr kumimoji="0" lang="ru-RU" sz="1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1718114296"/>
              </p:ext>
            </p:extLst>
          </p:nvPr>
        </p:nvGraphicFramePr>
        <p:xfrm>
          <a:off x="251519" y="1585702"/>
          <a:ext cx="8784974" cy="4559283"/>
        </p:xfrm>
        <a:graphic>
          <a:graphicData uri="http://schemas.openxmlformats.org/drawingml/2006/table">
            <a:tbl>
              <a:tblPr>
                <a:tableStyleId>{5C22544A-7EE6-4342-B048-85BDC9FD1C3A}</a:tableStyleId>
              </a:tblPr>
              <a:tblGrid>
                <a:gridCol w="3187092"/>
                <a:gridCol w="858223"/>
                <a:gridCol w="553463"/>
                <a:gridCol w="815101"/>
                <a:gridCol w="662396"/>
                <a:gridCol w="805289"/>
                <a:gridCol w="805289"/>
                <a:gridCol w="635225"/>
                <a:gridCol w="462896"/>
              </a:tblGrid>
              <a:tr h="801867">
                <a:tc>
                  <a:txBody>
                    <a:bodyPr/>
                    <a:lstStyle/>
                    <a:p>
                      <a:pPr algn="ctr" fontAlgn="ctr"/>
                      <a:r>
                        <a:rPr lang="ru-RU" sz="1100" u="none" strike="noStrike" dirty="0">
                          <a:effectLst/>
                          <a:latin typeface="Arial Narrow" panose="020B0606020202030204" pitchFamily="34" charset="0"/>
                        </a:rPr>
                        <a:t>Наименование программы/подпрограммы</a:t>
                      </a:r>
                      <a:endParaRPr lang="ru-RU" sz="1100" b="1" i="0" u="none" strike="noStrike" dirty="0">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КЦСР</a:t>
                      </a:r>
                      <a:endParaRPr lang="ru-RU" sz="1100" b="1" i="0" u="none" strike="noStrike" dirty="0">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Первоначальный план 2021 года</a:t>
                      </a:r>
                      <a:endParaRPr lang="ru-RU" sz="1100" b="0" i="0" u="none" strike="noStrike" dirty="0">
                        <a:solidFill>
                          <a:srgbClr val="000000"/>
                        </a:solidFill>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Уточненный план 2021 года на 01.11.2021</a:t>
                      </a:r>
                      <a:endParaRPr lang="ru-RU" sz="1100" b="0" i="0" u="none" strike="noStrike" dirty="0">
                        <a:solidFill>
                          <a:srgbClr val="000000"/>
                        </a:solidFill>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Прогноз  на 2022 год</a:t>
                      </a:r>
                      <a:endParaRPr lang="ru-RU" sz="1100" b="0" i="0" u="none" strike="noStrike" dirty="0">
                        <a:solidFill>
                          <a:srgbClr val="000000"/>
                        </a:solidFill>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Прогноз  на 2023 год</a:t>
                      </a:r>
                      <a:endParaRPr lang="ru-RU" sz="1100" b="0" i="0" u="none" strike="noStrike" dirty="0">
                        <a:solidFill>
                          <a:srgbClr val="000000"/>
                        </a:solidFill>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Прогноз  на 2024 год</a:t>
                      </a:r>
                      <a:endParaRPr lang="ru-RU" sz="1100" b="0" i="0" u="none" strike="noStrike" dirty="0">
                        <a:solidFill>
                          <a:srgbClr val="000000"/>
                        </a:solidFill>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2022 к первоначальному бюджету 2021</a:t>
                      </a:r>
                      <a:endParaRPr lang="ru-RU" sz="1100" b="0" i="0" u="none" strike="noStrike" dirty="0">
                        <a:solidFill>
                          <a:srgbClr val="000000"/>
                        </a:solidFill>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2022 к уточненному плану 2021</a:t>
                      </a:r>
                      <a:endParaRPr lang="ru-RU" sz="1100" b="0" i="0" u="none" strike="noStrike" dirty="0">
                        <a:solidFill>
                          <a:srgbClr val="000000"/>
                        </a:solidFill>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86365">
                <a:tc>
                  <a:txBody>
                    <a:bodyPr/>
                    <a:lstStyle/>
                    <a:p>
                      <a:pPr algn="l" fontAlgn="ctr"/>
                      <a:r>
                        <a:rPr lang="ru-RU" sz="1100" u="none" strike="noStrike" dirty="0">
                          <a:effectLst/>
                          <a:latin typeface="Arial Narrow" panose="020B0606020202030204" pitchFamily="34" charset="0"/>
                        </a:rPr>
                        <a:t>МП "Социальная поддержка граждан Тонкинского муниципального района Нижегородской </a:t>
                      </a:r>
                      <a:r>
                        <a:rPr lang="ru-RU" sz="1100" u="none" strike="noStrike" dirty="0" smtClean="0">
                          <a:effectLst/>
                          <a:latin typeface="Arial Narrow" panose="020B0606020202030204" pitchFamily="34" charset="0"/>
                        </a:rPr>
                        <a:t>области"</a:t>
                      </a:r>
                      <a:endParaRPr lang="ru-RU" sz="1100" b="1" i="0" u="none" strike="noStrike" dirty="0">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200000000</a:t>
                      </a:r>
                      <a:endParaRPr lang="ru-RU" sz="1100" b="1"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4 621.20</a:t>
                      </a:r>
                      <a:endParaRPr lang="ru-RU" sz="1100" b="1"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latin typeface="Arial Narrow" panose="020B0606020202030204" pitchFamily="34" charset="0"/>
                        </a:rPr>
                        <a:t>4 621.20</a:t>
                      </a:r>
                      <a:endParaRPr lang="ru-RU" sz="1100" b="1" i="0" u="none" strike="noStrike" dirty="0">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4 873.60</a:t>
                      </a:r>
                      <a:endParaRPr lang="ru-RU" sz="1100" b="1"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4 825.50</a:t>
                      </a:r>
                      <a:endParaRPr lang="ru-RU" sz="1100" b="1"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4 825.50</a:t>
                      </a:r>
                      <a:endParaRPr lang="ru-RU" sz="1100" b="1"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105.5</a:t>
                      </a:r>
                      <a:endParaRPr lang="ru-RU" sz="1100" b="1"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latin typeface="Arial Narrow" panose="020B0606020202030204" pitchFamily="34" charset="0"/>
                        </a:rPr>
                        <a:t>105.5</a:t>
                      </a:r>
                      <a:endParaRPr lang="ru-RU" sz="1100" b="1" i="0" u="none" strike="noStrike" dirty="0">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55070">
                <a:tc>
                  <a:txBody>
                    <a:bodyPr/>
                    <a:lstStyle/>
                    <a:p>
                      <a:pPr algn="l" fontAlgn="ctr"/>
                      <a:r>
                        <a:rPr lang="ru-RU" sz="1100" u="none" strike="noStrike">
                          <a:effectLst/>
                          <a:latin typeface="Arial Narrow" panose="020B0606020202030204" pitchFamily="34" charset="0"/>
                        </a:rPr>
                        <a:t>Подпрограмма "Социальная поддержка семей"</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210000000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80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80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80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64.2</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64.2</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latin typeface="Arial Narrow" panose="020B0606020202030204" pitchFamily="34" charset="0"/>
                        </a:rPr>
                        <a:t>100</a:t>
                      </a:r>
                      <a:endParaRPr lang="ru-RU" sz="1100" b="0" i="0" u="none" strike="noStrike" dirty="0">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17813">
                <a:tc>
                  <a:txBody>
                    <a:bodyPr/>
                    <a:lstStyle/>
                    <a:p>
                      <a:pPr algn="l" fontAlgn="ctr"/>
                      <a:r>
                        <a:rPr lang="ru-RU" sz="1100" u="none" strike="noStrike" dirty="0">
                          <a:effectLst/>
                          <a:latin typeface="Arial Narrow" panose="020B0606020202030204" pitchFamily="34" charset="0"/>
                        </a:rPr>
                        <a:t>Подпрограмма "Старшее поколение и социальная поддержка инвалидов"</a:t>
                      </a:r>
                      <a:endParaRPr lang="ru-RU" sz="1100" b="0" i="0" u="none" strike="noStrike" dirty="0">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220000000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4 441.20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4 441.20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4 693.60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4 661.30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4 661.30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105.7</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latin typeface="Arial Narrow" panose="020B0606020202030204" pitchFamily="34" charset="0"/>
                        </a:rPr>
                        <a:t>105.7</a:t>
                      </a:r>
                      <a:endParaRPr lang="ru-RU" sz="1100" b="0" i="0" u="none" strike="noStrike" dirty="0">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55070">
                <a:tc>
                  <a:txBody>
                    <a:bodyPr/>
                    <a:lstStyle/>
                    <a:p>
                      <a:pPr algn="l" fontAlgn="ctr"/>
                      <a:r>
                        <a:rPr lang="ru-RU" sz="1100" u="none" strike="noStrike">
                          <a:effectLst/>
                          <a:latin typeface="Arial Narrow" panose="020B0606020202030204" pitchFamily="34" charset="0"/>
                        </a:rPr>
                        <a:t>Подпрограмма "Оказание материальной помощи"</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230000000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a:effectLst/>
                          <a:latin typeface="Arial Narrow" panose="020B0606020202030204" pitchFamily="34" charset="0"/>
                        </a:rPr>
                        <a:t>100</a:t>
                      </a:r>
                      <a:endParaRPr lang="ru-RU" sz="1100" b="0" i="0" u="none" strike="noStrike">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effectLst/>
                          <a:latin typeface="Arial Narrow" panose="020B0606020202030204" pitchFamily="34" charset="0"/>
                        </a:rPr>
                        <a:t>100</a:t>
                      </a:r>
                      <a:endParaRPr lang="ru-RU" sz="1100" b="0" i="0" u="none" strike="noStrike" dirty="0">
                        <a:effectLst/>
                        <a:latin typeface="Arial Narrow" panose="020B0606020202030204" pitchFamily="34" charset="0"/>
                      </a:endParaRPr>
                    </a:p>
                  </a:txBody>
                  <a:tcPr marL="6765" marR="6765" marT="67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9022921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23142"/>
            <a:ext cx="6786611" cy="741562"/>
          </a:xfrm>
        </p:spPr>
        <p:txBody>
          <a:bodyPr>
            <a:noAutofit/>
          </a:bodyPr>
          <a:lstStyle/>
          <a:p>
            <a:r>
              <a:rPr lang="ru-RU" sz="2000" b="1" dirty="0" smtClean="0">
                <a:solidFill>
                  <a:schemeClr val="bg1"/>
                </a:solidFill>
                <a:latin typeface="Arial" pitchFamily="34" charset="0"/>
                <a:cs typeface="Arial" pitchFamily="34" charset="0"/>
              </a:rPr>
              <a:t>МП  </a:t>
            </a:r>
            <a:r>
              <a:rPr lang="ru-RU" sz="2000" b="1" dirty="0">
                <a:solidFill>
                  <a:schemeClr val="bg1"/>
                </a:solidFill>
                <a:latin typeface="Arial" pitchFamily="34" charset="0"/>
                <a:cs typeface="Arial" pitchFamily="34" charset="0"/>
              </a:rPr>
              <a:t>«Развитие  культуры Тонкинского </a:t>
            </a:r>
            <a:r>
              <a:rPr lang="ru-RU" sz="2000" b="1" dirty="0" smtClean="0">
                <a:solidFill>
                  <a:schemeClr val="bg1"/>
                </a:solidFill>
                <a:latin typeface="Arial" pitchFamily="34" charset="0"/>
                <a:cs typeface="Arial" pitchFamily="34" charset="0"/>
              </a:rPr>
              <a:t>муниципального района» </a:t>
            </a:r>
            <a:endParaRPr lang="ru-RU" sz="2000" dirty="0">
              <a:solidFill>
                <a:schemeClr val="bg1"/>
              </a:solidFill>
              <a:latin typeface="Arial" pitchFamily="34" charset="0"/>
              <a:cs typeface="Arial" pitchFamily="34" charset="0"/>
            </a:endParaRPr>
          </a:p>
        </p:txBody>
      </p:sp>
      <p:sp>
        <p:nvSpPr>
          <p:cNvPr id="3" name="Подзаголовок 2"/>
          <p:cNvSpPr>
            <a:spLocks noGrp="1"/>
          </p:cNvSpPr>
          <p:nvPr>
            <p:ph type="subTitle" idx="1"/>
          </p:nvPr>
        </p:nvSpPr>
        <p:spPr>
          <a:xfrm>
            <a:off x="179512" y="836712"/>
            <a:ext cx="6640248" cy="2520280"/>
          </a:xfrm>
        </p:spPr>
        <p:txBody>
          <a:bodyPr>
            <a:noAutofit/>
          </a:bodyPr>
          <a:lstStyle/>
          <a:p>
            <a:r>
              <a:rPr lang="ru-RU" sz="1600" b="1" dirty="0" smtClean="0">
                <a:solidFill>
                  <a:schemeClr val="tx1"/>
                </a:solidFill>
                <a:latin typeface="Times New Roman" pitchFamily="18" charset="0"/>
                <a:cs typeface="Times New Roman" pitchFamily="18" charset="0"/>
              </a:rPr>
              <a:t>Утверждена</a:t>
            </a:r>
            <a:r>
              <a:rPr lang="ru-RU" sz="1600" b="1" dirty="0">
                <a:solidFill>
                  <a:schemeClr val="tx1"/>
                </a:solidFill>
                <a:latin typeface="Times New Roman" pitchFamily="18" charset="0"/>
                <a:cs typeface="Times New Roman" pitchFamily="18" charset="0"/>
              </a:rPr>
              <a:t>: </a:t>
            </a:r>
          </a:p>
          <a:p>
            <a:pPr algn="just"/>
            <a:r>
              <a:rPr lang="ru-RU" sz="1600" dirty="0">
                <a:solidFill>
                  <a:schemeClr val="tx1"/>
                </a:solidFill>
                <a:latin typeface="Times New Roman" pitchFamily="18" charset="0"/>
                <a:cs typeface="Times New Roman" pitchFamily="18" charset="0"/>
              </a:rPr>
              <a:t>постановлением администрации Тонкинского муниципального района  Нижегородской области от </a:t>
            </a:r>
            <a:r>
              <a:rPr lang="ru-RU" sz="1600" dirty="0" smtClean="0">
                <a:solidFill>
                  <a:schemeClr val="tx1"/>
                </a:solidFill>
                <a:latin typeface="Times New Roman" pitchFamily="18" charset="0"/>
                <a:cs typeface="Times New Roman" pitchFamily="18" charset="0"/>
              </a:rPr>
              <a:t>17.09.2020 </a:t>
            </a:r>
            <a:r>
              <a:rPr lang="ru-RU" sz="1600" dirty="0">
                <a:solidFill>
                  <a:schemeClr val="tx1"/>
                </a:solidFill>
                <a:latin typeface="Times New Roman" pitchFamily="18" charset="0"/>
                <a:cs typeface="Times New Roman" pitchFamily="18" charset="0"/>
              </a:rPr>
              <a:t>года  № </a:t>
            </a:r>
            <a:r>
              <a:rPr lang="ru-RU" sz="1600" dirty="0" smtClean="0">
                <a:solidFill>
                  <a:schemeClr val="tx1"/>
                </a:solidFill>
                <a:latin typeface="Times New Roman" pitchFamily="18" charset="0"/>
                <a:cs typeface="Times New Roman" pitchFamily="18" charset="0"/>
              </a:rPr>
              <a:t>466 </a:t>
            </a:r>
            <a:r>
              <a:rPr lang="ru-RU" sz="1600" dirty="0">
                <a:solidFill>
                  <a:schemeClr val="tx1"/>
                </a:solidFill>
                <a:latin typeface="Times New Roman" pitchFamily="18" charset="0"/>
                <a:cs typeface="Times New Roman" pitchFamily="18" charset="0"/>
              </a:rPr>
              <a:t>"Об утверждении муниципальной программы "Развитие культуры Тонкинского муниципального района Нижегородской </a:t>
            </a:r>
            <a:r>
              <a:rPr lang="ru-RU" sz="1600" dirty="0" smtClean="0">
                <a:solidFill>
                  <a:schemeClr val="tx1"/>
                </a:solidFill>
                <a:latin typeface="Times New Roman" pitchFamily="18" charset="0"/>
                <a:cs typeface="Times New Roman" pitchFamily="18" charset="0"/>
              </a:rPr>
              <a:t>области". </a:t>
            </a:r>
          </a:p>
          <a:p>
            <a:pPr algn="just"/>
            <a:r>
              <a:rPr lang="ru-RU" sz="1600" b="1" dirty="0" smtClean="0">
                <a:solidFill>
                  <a:schemeClr val="tx1"/>
                </a:solidFill>
                <a:latin typeface="Times New Roman" pitchFamily="18" charset="0"/>
                <a:cs typeface="Times New Roman" pitchFamily="18" charset="0"/>
              </a:rPr>
              <a:t>Муниципальный заказчик-координатор программы </a:t>
            </a:r>
          </a:p>
          <a:p>
            <a:pPr algn="just"/>
            <a:r>
              <a:rPr lang="ru-RU" sz="1600" dirty="0" smtClean="0">
                <a:solidFill>
                  <a:schemeClr val="tx1"/>
                </a:solidFill>
                <a:latin typeface="Times New Roman" pitchFamily="18" charset="0"/>
                <a:cs typeface="Times New Roman" pitchFamily="18" charset="0"/>
              </a:rPr>
              <a:t>  Отдел культуры администрации Тонкинского муниципального района Нижегородской области.</a:t>
            </a:r>
          </a:p>
          <a:p>
            <a:pPr algn="just"/>
            <a:r>
              <a:rPr lang="ru-RU" sz="1600" b="1" dirty="0" smtClean="0">
                <a:solidFill>
                  <a:schemeClr val="tx1"/>
                </a:solidFill>
                <a:latin typeface="Times New Roman" pitchFamily="18" charset="0"/>
                <a:cs typeface="Times New Roman" pitchFamily="18" charset="0"/>
              </a:rPr>
              <a:t>Срок действия: </a:t>
            </a:r>
            <a:r>
              <a:rPr lang="ru-RU" sz="1600" dirty="0" smtClean="0">
                <a:solidFill>
                  <a:schemeClr val="tx1"/>
                </a:solidFill>
                <a:latin typeface="Times New Roman" pitchFamily="18" charset="0"/>
                <a:cs typeface="Times New Roman" pitchFamily="18" charset="0"/>
              </a:rPr>
              <a:t>2021-2024 годы</a:t>
            </a:r>
          </a:p>
          <a:p>
            <a:pPr marL="646113" indent="-633413">
              <a:lnSpc>
                <a:spcPts val="1438"/>
              </a:lnSpc>
            </a:pPr>
            <a:endParaRPr lang="ru-RU" sz="1600" b="1" dirty="0" smtClean="0">
              <a:solidFill>
                <a:schemeClr val="tx1"/>
              </a:solidFill>
              <a:latin typeface="Times New Roman" pitchFamily="18" charset="0"/>
              <a:cs typeface="Times New Roman" pitchFamily="18" charset="0"/>
            </a:endParaRPr>
          </a:p>
          <a:p>
            <a:pPr marL="646113" indent="-633413" algn="l">
              <a:lnSpc>
                <a:spcPts val="1438"/>
              </a:lnSpc>
            </a:pPr>
            <a:endParaRPr lang="ru-RU" sz="1600" b="1" dirty="0" smtClean="0">
              <a:solidFill>
                <a:schemeClr val="tx1"/>
              </a:solidFill>
              <a:latin typeface="Times New Roman" pitchFamily="18" charset="0"/>
              <a:cs typeface="Times New Roman" pitchFamily="18" charset="0"/>
            </a:endParaRPr>
          </a:p>
          <a:p>
            <a:pPr marL="646113" indent="-633413">
              <a:lnSpc>
                <a:spcPts val="1438"/>
              </a:lnSpc>
            </a:pPr>
            <a:endParaRPr lang="ru-RU" sz="1600" b="1" dirty="0" smtClean="0">
              <a:solidFill>
                <a:schemeClr val="tx1"/>
              </a:solidFill>
              <a:latin typeface="Times New Roman" pitchFamily="18" charset="0"/>
              <a:cs typeface="Times New Roman" pitchFamily="18" charset="0"/>
            </a:endParaRPr>
          </a:p>
          <a:p>
            <a:pPr marL="646113" indent="-633413">
              <a:lnSpc>
                <a:spcPts val="1438"/>
              </a:lnSpc>
            </a:pPr>
            <a:endParaRPr lang="ru-RU" sz="1600" b="1" dirty="0" smtClean="0">
              <a:solidFill>
                <a:schemeClr val="tx1"/>
              </a:solidFill>
              <a:latin typeface="Times New Roman" pitchFamily="18" charset="0"/>
              <a:cs typeface="Times New Roman" pitchFamily="18" charset="0"/>
            </a:endParaRPr>
          </a:p>
          <a:p>
            <a:pPr marL="646113" indent="-633413">
              <a:lnSpc>
                <a:spcPts val="1438"/>
              </a:lnSpc>
            </a:pPr>
            <a:endParaRPr lang="ru-RU" sz="1600" b="1" dirty="0" smtClean="0">
              <a:solidFill>
                <a:schemeClr val="tx1"/>
              </a:solidFill>
              <a:latin typeface="Times New Roman" pitchFamily="18" charset="0"/>
              <a:cs typeface="Times New Roman" pitchFamily="18" charset="0"/>
            </a:endParaRPr>
          </a:p>
          <a:p>
            <a:pPr marL="646113" indent="-633413">
              <a:lnSpc>
                <a:spcPts val="1438"/>
              </a:lnSpc>
            </a:pPr>
            <a:endParaRPr lang="ru-RU" sz="1600" dirty="0" smtClean="0">
              <a:solidFill>
                <a:schemeClr val="tx1"/>
              </a:solidFill>
              <a:latin typeface="Times New Roman" pitchFamily="18" charset="0"/>
              <a:cs typeface="Times New Roman" pitchFamily="18" charset="0"/>
            </a:endParaRPr>
          </a:p>
          <a:p>
            <a:endParaRPr lang="ru-RU" sz="1600" dirty="0" smtClean="0">
              <a:solidFill>
                <a:schemeClr val="tx1"/>
              </a:solidFill>
              <a:latin typeface="Times New Roman" pitchFamily="18" charset="0"/>
              <a:cs typeface="Times New Roman" pitchFamily="18" charset="0"/>
            </a:endParaRPr>
          </a:p>
          <a:p>
            <a:endParaRPr lang="ru-RU" sz="1600" dirty="0">
              <a:solidFill>
                <a:schemeClr val="tx1"/>
              </a:solidFill>
              <a:latin typeface="Times New Roman" pitchFamily="18" charset="0"/>
              <a:cs typeface="Times New Roman" pitchFamily="18" charset="0"/>
            </a:endParaRPr>
          </a:p>
          <a:p>
            <a:endParaRPr lang="ru-RU" sz="1600" b="1" dirty="0" smtClean="0">
              <a:solidFill>
                <a:schemeClr val="tx1"/>
              </a:solidFill>
              <a:latin typeface="Times New Roman" pitchFamily="18" charset="0"/>
              <a:cs typeface="Times New Roman" pitchFamily="18" charset="0"/>
            </a:endParaRPr>
          </a:p>
          <a:p>
            <a:endParaRPr lang="ru-RU" sz="1600" dirty="0" smtClean="0">
              <a:solidFill>
                <a:schemeClr val="tx1"/>
              </a:solidFill>
              <a:latin typeface="Times New Roman" pitchFamily="18" charset="0"/>
              <a:cs typeface="Times New Roman" pitchFamily="18" charset="0"/>
            </a:endParaRPr>
          </a:p>
          <a:p>
            <a:endParaRPr lang="ru-RU" sz="1600" dirty="0">
              <a:solidFill>
                <a:schemeClr val="tx1"/>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cstate="print"/>
          <a:srcRect/>
          <a:stretch>
            <a:fillRect/>
          </a:stretch>
        </p:blipFill>
        <p:spPr bwMode="auto">
          <a:xfrm>
            <a:off x="7286646" y="142852"/>
            <a:ext cx="1571625" cy="1685925"/>
          </a:xfrm>
          <a:prstGeom prst="rect">
            <a:avLst/>
          </a:prstGeom>
          <a:noFill/>
          <a:ln w="9525">
            <a:noFill/>
            <a:miter lim="800000"/>
            <a:headEnd/>
            <a:tailEnd/>
          </a:ln>
          <a:effectLst/>
        </p:spPr>
      </p:pic>
      <p:sp>
        <p:nvSpPr>
          <p:cNvPr id="5" name="Прямоугольник 4"/>
          <p:cNvSpPr/>
          <p:nvPr/>
        </p:nvSpPr>
        <p:spPr>
          <a:xfrm>
            <a:off x="90871" y="3865640"/>
            <a:ext cx="4248472" cy="20665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latin typeface="Times New Roman" pitchFamily="18" charset="0"/>
                <a:cs typeface="Times New Roman" pitchFamily="18" charset="0"/>
              </a:rPr>
              <a:t>Цель </a:t>
            </a:r>
          </a:p>
          <a:p>
            <a:pPr algn="just"/>
            <a:r>
              <a:rPr lang="ru-RU" sz="1600" dirty="0">
                <a:solidFill>
                  <a:schemeClr val="tx1"/>
                </a:solidFill>
                <a:latin typeface="Times New Roman" pitchFamily="18" charset="0"/>
                <a:cs typeface="Times New Roman" pitchFamily="18" charset="0"/>
              </a:rPr>
              <a:t>создание условий и возможностей для повышения роли культуры в воспитании и просвещении населения Тонкинского муниципального района Нижегородской области в ее лучших традициях и достижениях; сохранение культурного наследия района и единого культурно-информационного пространства; развитие и поддержка социально-значимых программ.</a:t>
            </a:r>
          </a:p>
        </p:txBody>
      </p:sp>
      <p:pic>
        <p:nvPicPr>
          <p:cNvPr id="59394" name="Picture 2" descr="Z:\Мои документы\Бюджет 2022\Проект районного бюджета\Бюджет для граждан\фото культура\фото культура\дхш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3140370"/>
            <a:ext cx="3786672" cy="2791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994165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txBox="1">
            <a:spLocks/>
          </p:cNvSpPr>
          <p:nvPr/>
        </p:nvSpPr>
        <p:spPr bwMode="auto">
          <a:xfrm>
            <a:off x="323528" y="23142"/>
            <a:ext cx="8352928" cy="7415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ru-RU" sz="2000" b="1" dirty="0" smtClean="0">
                <a:solidFill>
                  <a:schemeClr val="bg1"/>
                </a:solidFill>
                <a:latin typeface="Arial" pitchFamily="34" charset="0"/>
                <a:cs typeface="Arial" pitchFamily="34" charset="0"/>
              </a:rPr>
              <a:t>МП  </a:t>
            </a:r>
            <a:r>
              <a:rPr lang="ru-RU" sz="2000" b="1" dirty="0">
                <a:solidFill>
                  <a:schemeClr val="bg1"/>
                </a:solidFill>
                <a:latin typeface="Arial" pitchFamily="34" charset="0"/>
                <a:cs typeface="Arial" pitchFamily="34" charset="0"/>
              </a:rPr>
              <a:t>«Развитие  культуры Тонкинского муниципального района Нижегородской </a:t>
            </a:r>
            <a:r>
              <a:rPr lang="ru-RU" sz="2000" b="1" dirty="0" smtClean="0">
                <a:solidFill>
                  <a:schemeClr val="bg1"/>
                </a:solidFill>
                <a:latin typeface="Arial" pitchFamily="34" charset="0"/>
                <a:cs typeface="Arial" pitchFamily="34" charset="0"/>
              </a:rPr>
              <a:t>области</a:t>
            </a:r>
            <a:r>
              <a:rPr lang="ru-RU" sz="2400" b="1" dirty="0" smtClean="0">
                <a:solidFill>
                  <a:schemeClr val="bg1"/>
                </a:solidFill>
                <a:latin typeface="Arial" pitchFamily="34" charset="0"/>
                <a:cs typeface="Arial" pitchFamily="34" charset="0"/>
              </a:rPr>
              <a:t>» </a:t>
            </a:r>
            <a:endParaRPr lang="ru-RU" sz="2400" dirty="0">
              <a:solidFill>
                <a:schemeClr val="bg1"/>
              </a:solidFill>
              <a:latin typeface="Arial" pitchFamily="34" charset="0"/>
              <a:cs typeface="Arial"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961621236"/>
              </p:ext>
            </p:extLst>
          </p:nvPr>
        </p:nvGraphicFramePr>
        <p:xfrm>
          <a:off x="107507" y="764703"/>
          <a:ext cx="8928987" cy="6046015"/>
        </p:xfrm>
        <a:graphic>
          <a:graphicData uri="http://schemas.openxmlformats.org/drawingml/2006/table">
            <a:tbl>
              <a:tblPr firstRow="1" firstCol="1" bandRow="1">
                <a:tableStyleId>{5C22544A-7EE6-4342-B048-85BDC9FD1C3A}</a:tableStyleId>
              </a:tblPr>
              <a:tblGrid>
                <a:gridCol w="2859185"/>
                <a:gridCol w="802251"/>
                <a:gridCol w="801443"/>
                <a:gridCol w="801443"/>
                <a:gridCol w="801443"/>
                <a:gridCol w="802251"/>
                <a:gridCol w="801443"/>
                <a:gridCol w="686721"/>
                <a:gridCol w="572807"/>
              </a:tblGrid>
              <a:tr h="1031271">
                <a:tc>
                  <a:txBody>
                    <a:bodyPr/>
                    <a:lstStyle/>
                    <a:p>
                      <a:pPr algn="ctr">
                        <a:lnSpc>
                          <a:spcPct val="115000"/>
                        </a:lnSpc>
                        <a:spcAft>
                          <a:spcPts val="0"/>
                        </a:spcAft>
                      </a:pPr>
                      <a:r>
                        <a:rPr lang="ru-RU" sz="1100" dirty="0">
                          <a:effectLst/>
                          <a:latin typeface="Arial Narrow" panose="020B0606020202030204" pitchFamily="34" charset="0"/>
                        </a:rPr>
                        <a:t>Наименование программы/подпрограммы</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КЦСР</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Первоначальный план 2021 года</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Уточненный план 2021 года на 01.11.2021</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Прогноз  на 2022 год</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Прогноз  на 2023 год</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Прогноз  на 2024 год</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2022 к первоначальному бюджету 2021</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Arial Narrow" panose="020B0606020202030204" pitchFamily="34" charset="0"/>
                        </a:rPr>
                        <a:t>2022 к уточненному плану 2021</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6430">
                <a:tc>
                  <a:txBody>
                    <a:bodyPr/>
                    <a:lstStyle/>
                    <a:p>
                      <a:pPr>
                        <a:lnSpc>
                          <a:spcPct val="115000"/>
                        </a:lnSpc>
                        <a:spcAft>
                          <a:spcPts val="0"/>
                        </a:spcAft>
                      </a:pPr>
                      <a:r>
                        <a:rPr lang="ru-RU" sz="1100">
                          <a:effectLst/>
                          <a:latin typeface="Arial Narrow" panose="020B0606020202030204" pitchFamily="34" charset="0"/>
                        </a:rPr>
                        <a:t>МП "Развитие культуры Тонкинского муниципального района Нижегородской области на 2021-2023 годы"</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a:effectLst/>
                          <a:latin typeface="Arial Narrow" panose="020B0606020202030204" pitchFamily="34" charset="0"/>
                        </a:rPr>
                        <a:t>0600000000</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54 505.5</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56 026.1</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79 789.3</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81 382.7</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60 141.8</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146.4</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142.4</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0765">
                <a:tc>
                  <a:txBody>
                    <a:bodyPr/>
                    <a:lstStyle/>
                    <a:p>
                      <a:pPr>
                        <a:lnSpc>
                          <a:spcPct val="115000"/>
                        </a:lnSpc>
                        <a:spcAft>
                          <a:spcPts val="0"/>
                        </a:spcAft>
                      </a:pPr>
                      <a:r>
                        <a:rPr lang="ru-RU" sz="1100">
                          <a:effectLst/>
                          <a:latin typeface="Arial Narrow" panose="020B0606020202030204" pitchFamily="34" charset="0"/>
                        </a:rPr>
                        <a:t>Подпрограмма 1 "Развитие сферы культурно - досуговой деятельности, сохранение и популяризации традиционной народной культуры"</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a:effectLst/>
                          <a:latin typeface="Arial Narrow" panose="020B0606020202030204" pitchFamily="34" charset="0"/>
                        </a:rPr>
                        <a:t>0610000000</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23 207.0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23 298.0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30 631.0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23 213.0</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23 213.0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132.0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131.5</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0765">
                <a:tc>
                  <a:txBody>
                    <a:bodyPr/>
                    <a:lstStyle/>
                    <a:p>
                      <a:pPr>
                        <a:lnSpc>
                          <a:spcPct val="115000"/>
                        </a:lnSpc>
                        <a:spcAft>
                          <a:spcPts val="0"/>
                        </a:spcAft>
                      </a:pPr>
                      <a:r>
                        <a:rPr lang="ru-RU" sz="1100" dirty="0">
                          <a:effectLst/>
                          <a:latin typeface="Arial Narrow" panose="020B0606020202030204" pitchFamily="34" charset="0"/>
                        </a:rPr>
                        <a:t>Подпрограмма 2 "Развитие сферы музейной деятельности, сохранение и восстановление традиционной народной культуры и ремесел Тонкинского района"</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a:effectLst/>
                          <a:latin typeface="Arial Narrow" panose="020B0606020202030204" pitchFamily="34" charset="0"/>
                        </a:rPr>
                        <a:t>0620000000</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2 764.0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2 764.0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3 482.4</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3 500.0</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3 600.0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126.0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126.0</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0765">
                <a:tc>
                  <a:txBody>
                    <a:bodyPr/>
                    <a:lstStyle/>
                    <a:p>
                      <a:pPr>
                        <a:lnSpc>
                          <a:spcPct val="115000"/>
                        </a:lnSpc>
                        <a:spcAft>
                          <a:spcPts val="0"/>
                        </a:spcAft>
                      </a:pPr>
                      <a:r>
                        <a:rPr lang="ru-RU" sz="1100">
                          <a:effectLst/>
                          <a:latin typeface="Arial Narrow" panose="020B0606020202030204" pitchFamily="34" charset="0"/>
                        </a:rPr>
                        <a:t>Подпрограмма 3 "Развитие сферы библиотечного обслуживания населения Тонкинского муниципального района Нижегородской области"</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a:effectLst/>
                          <a:latin typeface="Arial Narrow" panose="020B0606020202030204" pitchFamily="34" charset="0"/>
                        </a:rPr>
                        <a:t>0630000000</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12 130.0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11 959.9</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15 985.0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16 261.3</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16 261.3</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131.8</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133.7</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2095">
                <a:tc>
                  <a:txBody>
                    <a:bodyPr/>
                    <a:lstStyle/>
                    <a:p>
                      <a:pPr>
                        <a:lnSpc>
                          <a:spcPct val="115000"/>
                        </a:lnSpc>
                        <a:spcAft>
                          <a:spcPts val="0"/>
                        </a:spcAft>
                      </a:pPr>
                      <a:r>
                        <a:rPr lang="ru-RU" sz="1100">
                          <a:effectLst/>
                          <a:latin typeface="Arial Narrow" panose="020B0606020202030204" pitchFamily="34" charset="0"/>
                        </a:rPr>
                        <a:t>Подпрограмма 4 "Развитие в сфере дополнительного образования"</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a:effectLst/>
                          <a:latin typeface="Arial Narrow" panose="020B0606020202030204" pitchFamily="34" charset="0"/>
                        </a:rPr>
                        <a:t>0640000000</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7 256.5</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7 307.5</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8 100.4</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8 222.0</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8 422.0</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111.6</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110.9</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73452">
                <a:tc>
                  <a:txBody>
                    <a:bodyPr/>
                    <a:lstStyle/>
                    <a:p>
                      <a:pPr>
                        <a:lnSpc>
                          <a:spcPct val="115000"/>
                        </a:lnSpc>
                        <a:spcAft>
                          <a:spcPts val="0"/>
                        </a:spcAft>
                      </a:pPr>
                      <a:r>
                        <a:rPr lang="ru-RU" sz="1100">
                          <a:effectLst/>
                          <a:latin typeface="Arial Narrow" panose="020B0606020202030204" pitchFamily="34" charset="0"/>
                        </a:rPr>
                        <a:t>Подпрограмма 5 "Обеспечение реализации муниципальной программы " Развитие культуры Тонкинского муниципального района Нижегородской области на 2021-2023 годы"</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a:effectLst/>
                          <a:latin typeface="Arial Narrow" panose="020B0606020202030204" pitchFamily="34" charset="0"/>
                        </a:rPr>
                        <a:t>0650000000</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6 287.3</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6 690.9</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7 228.9</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6 903.9</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6 907.0</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115.0</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108.0</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05100">
                <a:tc>
                  <a:txBody>
                    <a:bodyPr/>
                    <a:lstStyle/>
                    <a:p>
                      <a:pPr>
                        <a:lnSpc>
                          <a:spcPct val="115000"/>
                        </a:lnSpc>
                        <a:spcAft>
                          <a:spcPts val="0"/>
                        </a:spcAft>
                      </a:pPr>
                      <a:r>
                        <a:rPr lang="ru-RU" sz="1100" dirty="0">
                          <a:effectLst/>
                          <a:latin typeface="Arial Narrow" panose="020B0606020202030204" pitchFamily="34" charset="0"/>
                        </a:rPr>
                        <a:t>Подпрограмма 6 "Сохранение и развитие материально-технической базы бюджетных учреждений культуры Тонкинского муниципального района Нижегородской области"</a:t>
                      </a:r>
                      <a:endParaRPr lang="ru-RU" sz="1100" dirty="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a:effectLst/>
                          <a:latin typeface="Arial Narrow" panose="020B0606020202030204" pitchFamily="34" charset="0"/>
                        </a:rPr>
                        <a:t>0660000000</a:t>
                      </a:r>
                      <a:endParaRPr lang="ru-RU" sz="1100">
                        <a:effectLst/>
                        <a:latin typeface="Arial Narrow" panose="020B0606020202030204" pitchFamily="34" charset="0"/>
                        <a:ea typeface="Calibri"/>
                        <a:cs typeface="Times New Roman"/>
                      </a:endParaRPr>
                    </a:p>
                  </a:txBody>
                  <a:tcPr marL="44276" marR="4427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2 860.7</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4 005.9</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14 361.6</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23 282.5</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effectLst/>
                          <a:latin typeface="Arial Narrow" panose="020B0606020202030204" pitchFamily="34" charset="0"/>
                        </a:rPr>
                        <a:t>1 738.5</a:t>
                      </a:r>
                      <a:endParaRPr lang="ru-RU" sz="110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502.0</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effectLst/>
                          <a:latin typeface="Arial Narrow" panose="020B0606020202030204" pitchFamily="34" charset="0"/>
                        </a:rPr>
                        <a:t>358.5</a:t>
                      </a:r>
                      <a:endParaRPr lang="ru-RU" sz="1100" dirty="0">
                        <a:effectLst/>
                        <a:latin typeface="Arial Narrow" panose="020B0606020202030204" pitchFamily="34" charset="0"/>
                        <a:ea typeface="Calibri"/>
                        <a:cs typeface="Times New Roman"/>
                      </a:endParaRPr>
                    </a:p>
                  </a:txBody>
                  <a:tcPr marL="44276" marR="44276"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8567519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14290"/>
            <a:ext cx="8229600" cy="796908"/>
          </a:xfrm>
        </p:spPr>
        <p:txBody>
          <a:bodyPr>
            <a:noAutofit/>
          </a:bodyPr>
          <a:lstStyle/>
          <a:p>
            <a:r>
              <a:rPr lang="ru-RU" sz="2400" b="1" dirty="0" smtClean="0">
                <a:solidFill>
                  <a:schemeClr val="bg1"/>
                </a:solidFill>
                <a:latin typeface="Arial" pitchFamily="34" charset="0"/>
                <a:cs typeface="Arial" pitchFamily="34" charset="0"/>
              </a:rPr>
              <a:t>Индикаторы достижения целей и непосредственных</a:t>
            </a:r>
            <a:br>
              <a:rPr lang="ru-RU" sz="2400" b="1" dirty="0" smtClean="0">
                <a:solidFill>
                  <a:schemeClr val="bg1"/>
                </a:solidFill>
                <a:latin typeface="Arial" pitchFamily="34" charset="0"/>
                <a:cs typeface="Arial" pitchFamily="34" charset="0"/>
              </a:rPr>
            </a:br>
            <a:r>
              <a:rPr lang="ru-RU" sz="2400" b="1" dirty="0" smtClean="0">
                <a:solidFill>
                  <a:schemeClr val="bg1"/>
                </a:solidFill>
                <a:latin typeface="Arial" pitchFamily="34" charset="0"/>
                <a:cs typeface="Arial" pitchFamily="34" charset="0"/>
              </a:rPr>
              <a:t>результатов  муниципальной программы</a:t>
            </a:r>
            <a:r>
              <a:rPr lang="ru-RU" sz="2400" b="1" dirty="0" smtClean="0">
                <a:solidFill>
                  <a:srgbClr val="17594E"/>
                </a:solidFill>
                <a:latin typeface="Arial" pitchFamily="34" charset="0"/>
                <a:cs typeface="Arial" pitchFamily="34" charset="0"/>
              </a:rPr>
              <a:t/>
            </a:r>
            <a:br>
              <a:rPr lang="ru-RU" sz="2400" b="1" dirty="0" smtClean="0">
                <a:solidFill>
                  <a:srgbClr val="17594E"/>
                </a:solidFill>
                <a:latin typeface="Arial" pitchFamily="34" charset="0"/>
                <a:cs typeface="Arial" pitchFamily="34" charset="0"/>
              </a:rPr>
            </a:br>
            <a:endParaRPr lang="ru-RU" sz="2400" b="1" dirty="0">
              <a:solidFill>
                <a:srgbClr val="17594E"/>
              </a:solidFill>
              <a:latin typeface="Arial" pitchFamily="34" charset="0"/>
              <a:cs typeface="Arial" pitchFamily="34"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485679422"/>
              </p:ext>
            </p:extLst>
          </p:nvPr>
        </p:nvGraphicFramePr>
        <p:xfrm>
          <a:off x="179512" y="980727"/>
          <a:ext cx="8784977" cy="2990383"/>
        </p:xfrm>
        <a:graphic>
          <a:graphicData uri="http://schemas.openxmlformats.org/drawingml/2006/table">
            <a:tbl>
              <a:tblPr>
                <a:tableStyleId>{5C22544A-7EE6-4342-B048-85BDC9FD1C3A}</a:tableStyleId>
              </a:tblPr>
              <a:tblGrid>
                <a:gridCol w="360040"/>
                <a:gridCol w="5319946"/>
                <a:gridCol w="592498"/>
                <a:gridCol w="592498"/>
                <a:gridCol w="479999"/>
                <a:gridCol w="791923"/>
                <a:gridCol w="648073"/>
              </a:tblGrid>
              <a:tr h="329505">
                <a:tc rowSpan="2">
                  <a:txBody>
                    <a:bodyPr/>
                    <a:lstStyle/>
                    <a:p>
                      <a:pPr algn="ctr" fontAlgn="ctr"/>
                      <a:r>
                        <a:rPr lang="ru-RU" sz="1100" u="none" strike="noStrike" dirty="0">
                          <a:effectLst/>
                          <a:latin typeface="Arial Narrow" panose="020B0606020202030204" pitchFamily="34" charset="0"/>
                        </a:rPr>
                        <a:t>п/п</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rowSpan="2">
                  <a:txBody>
                    <a:bodyPr/>
                    <a:lstStyle/>
                    <a:p>
                      <a:pPr algn="ctr" fontAlgn="ctr"/>
                      <a:r>
                        <a:rPr lang="ru-RU" sz="1100" u="none" strike="noStrike" dirty="0">
                          <a:effectLst/>
                          <a:latin typeface="Arial Narrow" panose="020B0606020202030204" pitchFamily="34" charset="0"/>
                        </a:rPr>
                        <a:t>Наименование индикатора/непосредственного результата</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rowSpan="2">
                  <a:txBody>
                    <a:bodyPr/>
                    <a:lstStyle/>
                    <a:p>
                      <a:pPr algn="ctr" fontAlgn="ctr"/>
                      <a:r>
                        <a:rPr lang="ru-RU" sz="1100" u="none" strike="noStrike" dirty="0">
                          <a:effectLst/>
                          <a:latin typeface="Arial Narrow" panose="020B0606020202030204" pitchFamily="34" charset="0"/>
                        </a:rPr>
                        <a:t>Ед. измерения</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gridSpan="4">
                  <a:txBody>
                    <a:bodyPr/>
                    <a:lstStyle/>
                    <a:p>
                      <a:pPr algn="ctr" fontAlgn="ctr"/>
                      <a:r>
                        <a:rPr lang="ru-RU" sz="1100" u="none" strike="noStrike" dirty="0">
                          <a:effectLst/>
                          <a:latin typeface="Arial Narrow" panose="020B0606020202030204" pitchFamily="34" charset="0"/>
                        </a:rPr>
                        <a:t>Значение индикатора/непосредственного результата</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190231">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100" u="none" strike="noStrike" dirty="0">
                          <a:effectLst/>
                          <a:latin typeface="Arial Narrow" panose="020B0606020202030204" pitchFamily="34" charset="0"/>
                        </a:rPr>
                        <a:t>2021</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2022</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2023</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2024</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231">
                <a:tc>
                  <a:txBody>
                    <a:bodyPr/>
                    <a:lstStyle/>
                    <a:p>
                      <a:pPr algn="ctr" fontAlgn="ctr"/>
                      <a:r>
                        <a:rPr lang="ru-RU" sz="1100" u="none" strike="noStrike">
                          <a:effectLst/>
                          <a:latin typeface="Arial Narrow" panose="020B0606020202030204" pitchFamily="34" charset="0"/>
                        </a:rPr>
                        <a:t>1</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2</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3</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4</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latin typeface="Arial Narrow" panose="020B0606020202030204" pitchFamily="34" charset="0"/>
                        </a:rPr>
                        <a:t>5</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6</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a:effectLst/>
                          <a:latin typeface="Arial Narrow" panose="020B0606020202030204" pitchFamily="34" charset="0"/>
                        </a:rPr>
                        <a:t>7</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2423">
                <a:tc gridSpan="7">
                  <a:txBody>
                    <a:bodyPr/>
                    <a:lstStyle/>
                    <a:p>
                      <a:pPr algn="ctr" fontAlgn="ctr"/>
                      <a:r>
                        <a:rPr lang="ru-RU" sz="1100" u="none" strike="noStrike" dirty="0">
                          <a:effectLst/>
                          <a:latin typeface="Arial Narrow" panose="020B0606020202030204" pitchFamily="34" charset="0"/>
                        </a:rPr>
                        <a:t>Муниципальная программа «Развитие культуры Тонкинского муниципального района Нижегородской области на </a:t>
                      </a:r>
                      <a:r>
                        <a:rPr lang="ru-RU" sz="1100" u="none" strike="noStrike" dirty="0" smtClean="0">
                          <a:effectLst/>
                          <a:latin typeface="Arial Narrow" panose="020B0606020202030204" pitchFamily="34" charset="0"/>
                        </a:rPr>
                        <a:t>2021-2024 </a:t>
                      </a:r>
                      <a:r>
                        <a:rPr lang="ru-RU" sz="1100" u="none" strike="noStrike" dirty="0">
                          <a:effectLst/>
                          <a:latin typeface="Arial Narrow" panose="020B0606020202030204" pitchFamily="34" charset="0"/>
                        </a:rPr>
                        <a:t>годы»</a:t>
                      </a:r>
                      <a:endParaRPr lang="ru-RU" sz="1100" b="0" i="0" u="none" strike="noStrike" dirty="0">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90231">
                <a:tc rowSpan="2">
                  <a:txBody>
                    <a:bodyPr/>
                    <a:lstStyle/>
                    <a:p>
                      <a:pPr algn="ctr" fontAlgn="ctr"/>
                      <a:r>
                        <a:rPr lang="ru-RU" sz="1100" u="none" strike="noStrike">
                          <a:effectLst/>
                          <a:latin typeface="Arial Narrow" panose="020B0606020202030204" pitchFamily="34" charset="0"/>
                        </a:rPr>
                        <a:t>1</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ru-RU" sz="1100" u="none" strike="noStrike" dirty="0">
                          <a:solidFill>
                            <a:schemeClr val="tx1"/>
                          </a:solidFill>
                          <a:effectLst/>
                          <a:latin typeface="Arial Narrow" panose="020B0606020202030204" pitchFamily="34" charset="0"/>
                        </a:rPr>
                        <a:t>Индикатор 1</a:t>
                      </a:r>
                      <a:endParaRPr lang="ru-RU" sz="1100" b="0" i="0" u="none" strike="noStrike" dirty="0">
                        <a:solidFill>
                          <a:schemeClr val="tx1"/>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rowSpan="2">
                  <a:txBody>
                    <a:bodyPr/>
                    <a:lstStyle/>
                    <a:p>
                      <a:pPr algn="ctr" fontAlgn="ctr"/>
                      <a:r>
                        <a:rPr lang="ru-RU" sz="1100" u="none" strike="noStrike">
                          <a:effectLst/>
                          <a:latin typeface="Arial Narrow" panose="020B0606020202030204" pitchFamily="34" charset="0"/>
                        </a:rPr>
                        <a:t>%</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100</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100</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dirty="0">
                          <a:effectLst/>
                          <a:latin typeface="Arial Narrow" panose="020B0606020202030204" pitchFamily="34" charset="0"/>
                        </a:rPr>
                        <a:t>100</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dirty="0">
                          <a:effectLst/>
                          <a:latin typeface="Arial Narrow" panose="020B0606020202030204" pitchFamily="34" charset="0"/>
                        </a:rPr>
                        <a:t>100</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4687">
                <a:tc vMerge="1">
                  <a:txBody>
                    <a:bodyPr/>
                    <a:lstStyle/>
                    <a:p>
                      <a:endParaRPr lang="ru-RU"/>
                    </a:p>
                  </a:txBody>
                  <a:tcPr/>
                </a:tc>
                <a:tc>
                  <a:txBody>
                    <a:bodyPr/>
                    <a:lstStyle/>
                    <a:p>
                      <a:pPr algn="l" fontAlgn="ctr"/>
                      <a:r>
                        <a:rPr lang="ru-RU" sz="1100" u="none" strike="noStrike" dirty="0">
                          <a:solidFill>
                            <a:schemeClr val="tx1"/>
                          </a:solidFill>
                          <a:effectLst/>
                          <a:latin typeface="Arial Narrow" panose="020B0606020202030204" pitchFamily="34" charset="0"/>
                        </a:rPr>
                        <a:t>Соотношение средней заработной платы работников учреждений культуры</a:t>
                      </a:r>
                      <a:endParaRPr lang="ru-RU" sz="1100" b="0" i="0" u="none" strike="noStrike" dirty="0">
                        <a:solidFill>
                          <a:schemeClr val="tx1"/>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r>
              <a:tr h="252423">
                <a:tc rowSpan="2">
                  <a:txBody>
                    <a:bodyPr/>
                    <a:lstStyle/>
                    <a:p>
                      <a:pPr algn="ctr" fontAlgn="ctr"/>
                      <a:r>
                        <a:rPr lang="ru-RU" sz="1100" u="none" strike="noStrike">
                          <a:effectLst/>
                          <a:latin typeface="Arial Narrow" panose="020B0606020202030204" pitchFamily="34" charset="0"/>
                        </a:rPr>
                        <a:t>2</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ru-RU" sz="1100" u="none" strike="noStrike" dirty="0">
                          <a:solidFill>
                            <a:schemeClr val="tx1"/>
                          </a:solidFill>
                          <a:effectLst/>
                          <a:latin typeface="Arial Narrow" panose="020B0606020202030204" pitchFamily="34" charset="0"/>
                        </a:rPr>
                        <a:t>Индикатор 2</a:t>
                      </a:r>
                      <a:endParaRPr lang="ru-RU" sz="1100" b="0" i="0" u="none" strike="noStrike" dirty="0">
                        <a:solidFill>
                          <a:schemeClr val="tx1"/>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rowSpan="2">
                  <a:txBody>
                    <a:bodyPr/>
                    <a:lstStyle/>
                    <a:p>
                      <a:pPr algn="ctr" fontAlgn="ctr"/>
                      <a:r>
                        <a:rPr lang="ru-RU" sz="1100" u="none" strike="noStrike">
                          <a:effectLst/>
                          <a:latin typeface="Arial Narrow" panose="020B0606020202030204" pitchFamily="34" charset="0"/>
                        </a:rPr>
                        <a:t>%</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98</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98</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98</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dirty="0">
                          <a:effectLst/>
                          <a:latin typeface="Arial Narrow" panose="020B0606020202030204" pitchFamily="34" charset="0"/>
                        </a:rPr>
                        <a:t>99</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8900">
                <a:tc vMerge="1">
                  <a:txBody>
                    <a:bodyPr/>
                    <a:lstStyle/>
                    <a:p>
                      <a:endParaRPr lang="ru-RU"/>
                    </a:p>
                  </a:txBody>
                  <a:tcPr/>
                </a:tc>
                <a:tc>
                  <a:txBody>
                    <a:bodyPr/>
                    <a:lstStyle/>
                    <a:p>
                      <a:pPr algn="just" fontAlgn="ctr"/>
                      <a:r>
                        <a:rPr lang="ru-RU" sz="1100" u="none" strike="noStrike" dirty="0">
                          <a:solidFill>
                            <a:schemeClr val="tx1"/>
                          </a:solidFill>
                          <a:effectLst/>
                          <a:latin typeface="Arial Narrow" panose="020B0606020202030204" pitchFamily="34" charset="0"/>
                        </a:rPr>
                        <a:t>Повышение уровня удовлетворенности граждан Нижегородской области качеством предоставления муниципальных услуг</a:t>
                      </a:r>
                      <a:endParaRPr lang="ru-RU" sz="1100" b="0" i="0" u="none" strike="noStrike" dirty="0">
                        <a:solidFill>
                          <a:schemeClr val="tx1"/>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r>
              <a:tr h="168079">
                <a:tc rowSpan="2">
                  <a:txBody>
                    <a:bodyPr/>
                    <a:lstStyle/>
                    <a:p>
                      <a:pPr algn="ctr" fontAlgn="ctr"/>
                      <a:r>
                        <a:rPr lang="ru-RU" sz="1100" u="none" strike="noStrike">
                          <a:effectLst/>
                          <a:latin typeface="Arial Narrow" panose="020B0606020202030204" pitchFamily="34" charset="0"/>
                        </a:rPr>
                        <a:t>3</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ru-RU" sz="1100" u="none" strike="noStrike" dirty="0">
                          <a:solidFill>
                            <a:schemeClr val="tx1"/>
                          </a:solidFill>
                          <a:effectLst/>
                          <a:latin typeface="Arial Narrow" panose="020B0606020202030204" pitchFamily="34" charset="0"/>
                        </a:rPr>
                        <a:t>Индикатор 1</a:t>
                      </a:r>
                      <a:endParaRPr lang="ru-RU" sz="1100" b="0" i="0" u="none" strike="noStrike" dirty="0">
                        <a:solidFill>
                          <a:schemeClr val="tx1"/>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rowSpan="2">
                  <a:txBody>
                    <a:bodyPr/>
                    <a:lstStyle/>
                    <a:p>
                      <a:pPr algn="ctr" fontAlgn="ctr"/>
                      <a:r>
                        <a:rPr lang="ru-RU" sz="1100" u="none" strike="noStrike">
                          <a:effectLst/>
                          <a:latin typeface="Arial Narrow" panose="020B0606020202030204" pitchFamily="34" charset="0"/>
                        </a:rPr>
                        <a:t>% к предыдущему году</a:t>
                      </a:r>
                      <a:endParaRPr lang="ru-RU" sz="1100" b="0" i="0" u="none" strike="noStrike">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2.7</a:t>
                      </a:r>
                      <a:endParaRPr lang="ru-RU" sz="1100" b="0" i="0" u="none" strike="noStrike">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2,7</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2,8</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dirty="0">
                          <a:effectLst/>
                          <a:latin typeface="Arial Narrow" panose="020B0606020202030204" pitchFamily="34" charset="0"/>
                        </a:rPr>
                        <a:t>2,9</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2851">
                <a:tc vMerge="1">
                  <a:txBody>
                    <a:bodyPr/>
                    <a:lstStyle/>
                    <a:p>
                      <a:endParaRPr lang="ru-RU"/>
                    </a:p>
                  </a:txBody>
                  <a:tcPr/>
                </a:tc>
                <a:tc>
                  <a:txBody>
                    <a:bodyPr/>
                    <a:lstStyle/>
                    <a:p>
                      <a:pPr algn="just" fontAlgn="ctr"/>
                      <a:r>
                        <a:rPr lang="ru-RU" sz="1100" u="none" strike="noStrike" dirty="0">
                          <a:solidFill>
                            <a:schemeClr val="tx1"/>
                          </a:solidFill>
                          <a:effectLst/>
                          <a:latin typeface="Arial Narrow" panose="020B0606020202030204" pitchFamily="34" charset="0"/>
                        </a:rPr>
                        <a:t>Увеличение численности участников культурно-досуговых мероприятий</a:t>
                      </a:r>
                      <a:endParaRPr lang="ru-RU" sz="1100" b="0" i="0" u="none" strike="noStrike" dirty="0">
                        <a:solidFill>
                          <a:schemeClr val="tx1"/>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r>
              <a:tr h="168079">
                <a:tc rowSpan="2">
                  <a:txBody>
                    <a:bodyPr/>
                    <a:lstStyle/>
                    <a:p>
                      <a:pPr algn="ctr" fontAlgn="ctr"/>
                      <a:r>
                        <a:rPr lang="ru-RU" sz="1100" u="none" strike="noStrike">
                          <a:effectLst/>
                          <a:latin typeface="Arial Narrow" panose="020B0606020202030204" pitchFamily="34" charset="0"/>
                        </a:rPr>
                        <a:t>4</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ru-RU" sz="1100" u="none" strike="noStrike" dirty="0">
                          <a:solidFill>
                            <a:schemeClr val="tx1"/>
                          </a:solidFill>
                          <a:effectLst/>
                          <a:latin typeface="Arial Narrow" panose="020B0606020202030204" pitchFamily="34" charset="0"/>
                        </a:rPr>
                        <a:t>Непосредственный результат 1</a:t>
                      </a:r>
                      <a:endParaRPr lang="ru-RU" sz="1100" b="0" i="0" u="none" strike="noStrike" dirty="0">
                        <a:solidFill>
                          <a:schemeClr val="tx1"/>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rowSpan="2">
                  <a:txBody>
                    <a:bodyPr/>
                    <a:lstStyle/>
                    <a:p>
                      <a:pPr algn="ctr" fontAlgn="ctr"/>
                      <a:r>
                        <a:rPr lang="ru-RU" sz="1100" u="none" strike="noStrike">
                          <a:effectLst/>
                          <a:latin typeface="Arial Narrow" panose="020B0606020202030204" pitchFamily="34" charset="0"/>
                        </a:rPr>
                        <a:t>%</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100</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100</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a:effectLst/>
                          <a:latin typeface="Arial Narrow" panose="020B0606020202030204" pitchFamily="34" charset="0"/>
                        </a:rPr>
                        <a:t>100</a:t>
                      </a:r>
                      <a:endParaRPr lang="ru-RU" sz="1100" b="0" i="0" u="none" strike="noStrike">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u="none" strike="noStrike" dirty="0">
                          <a:effectLst/>
                          <a:latin typeface="Arial Narrow" panose="020B0606020202030204" pitchFamily="34" charset="0"/>
                        </a:rPr>
                        <a:t>100</a:t>
                      </a:r>
                      <a:endParaRPr lang="ru-RU" sz="1100" b="0" i="0" u="none" strike="noStrike" dirty="0">
                        <a:solidFill>
                          <a:srgbClr val="000000"/>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4687">
                <a:tc vMerge="1">
                  <a:txBody>
                    <a:bodyPr/>
                    <a:lstStyle/>
                    <a:p>
                      <a:endParaRPr lang="ru-RU"/>
                    </a:p>
                  </a:txBody>
                  <a:tcPr/>
                </a:tc>
                <a:tc>
                  <a:txBody>
                    <a:bodyPr/>
                    <a:lstStyle/>
                    <a:p>
                      <a:pPr algn="just" fontAlgn="ctr"/>
                      <a:r>
                        <a:rPr lang="ru-RU" sz="1100" u="none" strike="noStrike" dirty="0">
                          <a:solidFill>
                            <a:schemeClr val="tx1"/>
                          </a:solidFill>
                          <a:effectLst/>
                          <a:latin typeface="Arial Narrow" panose="020B0606020202030204" pitchFamily="34" charset="0"/>
                        </a:rPr>
                        <a:t>Увеличение численности участников культурно-досуговых мероприятий</a:t>
                      </a:r>
                      <a:endParaRPr lang="ru-RU" sz="1100" b="0" i="0" u="none" strike="noStrike" dirty="0">
                        <a:solidFill>
                          <a:schemeClr val="tx1"/>
                        </a:solidFill>
                        <a:effectLst/>
                        <a:latin typeface="Arial Narrow" panose="020B0606020202030204" pitchFamily="34" charset="0"/>
                      </a:endParaRPr>
                    </a:p>
                  </a:txBody>
                  <a:tcPr marL="6910" marR="6910" marT="69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r>
            </a:tbl>
          </a:graphicData>
        </a:graphic>
      </p:graphicFrame>
      <p:pic>
        <p:nvPicPr>
          <p:cNvPr id="5" name="Picture 2" descr="Z:\Мои документы\Бюджет 2022\Проект районного бюджета\Бюджет для граждан\фотки для бюджета\1.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4005064"/>
            <a:ext cx="3491880" cy="2618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82873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1"/>
          <p:cNvSpPr>
            <a:spLocks noChangeArrowheads="1"/>
          </p:cNvSpPr>
          <p:nvPr/>
        </p:nvSpPr>
        <p:spPr bwMode="auto">
          <a:xfrm>
            <a:off x="428596" y="1071546"/>
            <a:ext cx="8143932" cy="3539430"/>
          </a:xfrm>
          <a:prstGeom prst="rect">
            <a:avLst/>
          </a:prstGeom>
          <a:noFill/>
          <a:ln w="9525">
            <a:solidFill>
              <a:schemeClr val="bg1"/>
            </a:solid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sz="1600" b="1" dirty="0">
                <a:latin typeface="Times New Roman" pitchFamily="18" charset="0"/>
                <a:ea typeface="Times New Roman" pitchFamily="18" charset="0"/>
                <a:cs typeface="Times New Roman" pitchFamily="18" charset="0"/>
              </a:rPr>
              <a:t>Утверждена: </a:t>
            </a:r>
            <a:r>
              <a:rPr lang="ru-RU" sz="1600" dirty="0">
                <a:latin typeface="Times New Roman" pitchFamily="18" charset="0"/>
                <a:cs typeface="Times New Roman" pitchFamily="18" charset="0"/>
              </a:rPr>
              <a:t>постановлением администрации Тонкинского муниципального района Нижегородской области от 07.09.2020 года  № 467 "Об утверждении  муниципальной программы "Развитие агропромышленного комплекса Тонкинского муниципального района Нижегородской области"   </a:t>
            </a:r>
          </a:p>
          <a:p>
            <a:pPr algn="just"/>
            <a:r>
              <a:rPr lang="ru-RU" sz="1600" b="1" dirty="0" smtClean="0">
                <a:latin typeface="Times New Roman" pitchFamily="18" charset="0"/>
                <a:cs typeface="Times New Roman" pitchFamily="18" charset="0"/>
              </a:rPr>
              <a:t>         Срок </a:t>
            </a:r>
            <a:r>
              <a:rPr lang="ru-RU" sz="1600" b="1" dirty="0">
                <a:latin typeface="Times New Roman" pitchFamily="18" charset="0"/>
                <a:cs typeface="Times New Roman" pitchFamily="18" charset="0"/>
              </a:rPr>
              <a:t>реализации </a:t>
            </a:r>
            <a:r>
              <a:rPr lang="ru-RU" sz="1600" dirty="0">
                <a:latin typeface="Times New Roman" pitchFamily="18" charset="0"/>
                <a:cs typeface="Times New Roman" pitchFamily="18" charset="0"/>
              </a:rPr>
              <a:t>2021-2024 годы</a:t>
            </a:r>
          </a:p>
          <a:p>
            <a:pPr marL="0" marR="0" lvl="0" indent="449263"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cs typeface="Times New Roman" pitchFamily="18" charset="0"/>
              </a:rPr>
              <a:t>Муниципальный заказчик </a:t>
            </a:r>
            <a:r>
              <a:rPr kumimoji="0" lang="ru-RU" sz="1600" i="0" u="none" strike="noStrike" cap="none" normalizeH="0" baseline="0" dirty="0" smtClean="0">
                <a:ln>
                  <a:noFill/>
                </a:ln>
                <a:solidFill>
                  <a:schemeClr val="tx1"/>
                </a:solidFill>
                <a:effectLst/>
                <a:latin typeface="Times New Roman" pitchFamily="18" charset="0"/>
                <a:cs typeface="Times New Roman" pitchFamily="18" charset="0"/>
              </a:rPr>
              <a:t>Администрация Тонкинского муниципального района Нижегородской области</a:t>
            </a:r>
          </a:p>
          <a:p>
            <a:pPr marL="0" marR="0" lvl="0" indent="45720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Цели муниципальной программы:</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ru-RU" sz="16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-развитие производственно-финансовой деятельности организаций агропромышленного комплекса;</a:t>
            </a:r>
          </a:p>
          <a:p>
            <a:pPr marL="0" marR="0" lvl="0" indent="457200" algn="l" defTabSz="914400" rtl="0" eaLnBrk="0" fontAlgn="base" latinLnBrk="0" hangingPunct="0">
              <a:lnSpc>
                <a:spcPct val="100000"/>
              </a:lnSpc>
              <a:spcBef>
                <a:spcPct val="0"/>
              </a:spcBef>
              <a:spcAft>
                <a:spcPct val="0"/>
              </a:spcAft>
              <a:buClrTx/>
              <a:buSzTx/>
              <a:buFontTx/>
              <a:buChar char="-"/>
              <a:tabLst/>
            </a:pPr>
            <a:r>
              <a:rPr lang="ru-RU" sz="1600" dirty="0" smtClean="0">
                <a:latin typeface="Times New Roman" pitchFamily="18" charset="0"/>
                <a:ea typeface="Times New Roman" pitchFamily="18" charset="0"/>
                <a:cs typeface="Times New Roman" pitchFamily="18" charset="0"/>
              </a:rPr>
              <a:t>создание условий для устойчивого развития сельских территорий;</a:t>
            </a:r>
          </a:p>
          <a:p>
            <a:pPr marL="0" marR="0" lvl="0" indent="457200" algn="l" defTabSz="914400" rtl="0" eaLnBrk="0" fontAlgn="base" latinLnBrk="0" hangingPunct="0">
              <a:lnSpc>
                <a:spcPct val="100000"/>
              </a:lnSpc>
              <a:spcBef>
                <a:spcPct val="0"/>
              </a:spcBef>
              <a:spcAft>
                <a:spcPct val="0"/>
              </a:spcAft>
              <a:buClrTx/>
              <a:buSzTx/>
              <a:buFontTx/>
              <a:buChar char="-"/>
              <a:tabLst/>
            </a:pPr>
            <a:r>
              <a:rPr kumimoji="0" lang="ru-RU" sz="16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обеспечение эпизодического благополучия в Нижегородской области;</a:t>
            </a:r>
          </a:p>
          <a:p>
            <a:pPr marL="0" marR="0" lvl="0" indent="457200" algn="l" defTabSz="914400" rtl="0" eaLnBrk="0" fontAlgn="base" latinLnBrk="0" hangingPunct="0">
              <a:lnSpc>
                <a:spcPct val="100000"/>
              </a:lnSpc>
              <a:spcBef>
                <a:spcPct val="0"/>
              </a:spcBef>
              <a:spcAft>
                <a:spcPct val="0"/>
              </a:spcAft>
              <a:buClrTx/>
              <a:buSzTx/>
              <a:buFontTx/>
              <a:buChar char="-"/>
              <a:tabLst/>
            </a:pPr>
            <a:r>
              <a:rPr lang="ru-RU" sz="1600" dirty="0" smtClean="0">
                <a:latin typeface="Times New Roman" pitchFamily="18" charset="0"/>
                <a:ea typeface="Times New Roman" pitchFamily="18" charset="0"/>
                <a:cs typeface="Times New Roman" pitchFamily="18" charset="0"/>
              </a:rPr>
              <a:t>обеспечение создания условий для реализации муниципальной программы.</a:t>
            </a:r>
            <a:endParaRPr kumimoji="0" lang="ru-RU" sz="16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3" name="object 9"/>
          <p:cNvSpPr>
            <a:spLocks noChangeArrowheads="1"/>
          </p:cNvSpPr>
          <p:nvPr/>
        </p:nvSpPr>
        <p:spPr bwMode="auto">
          <a:xfrm>
            <a:off x="642911" y="0"/>
            <a:ext cx="8035925" cy="738664"/>
          </a:xfrm>
          <a:prstGeom prst="rect">
            <a:avLst/>
          </a:prstGeom>
          <a:noFill/>
          <a:ln w="9525">
            <a:noFill/>
            <a:miter lim="800000"/>
            <a:headEnd/>
            <a:tailEnd/>
          </a:ln>
        </p:spPr>
        <p:txBody>
          <a:bodyPr lIns="0" tIns="0" rIns="0" bIns="0">
            <a:spAutoFit/>
          </a:bodyPr>
          <a:lstStyle/>
          <a:p>
            <a:pPr algn="ctr"/>
            <a:r>
              <a:rPr lang="ru-RU" sz="2400" b="1" dirty="0">
                <a:solidFill>
                  <a:schemeClr val="bg1"/>
                </a:solidFill>
                <a:latin typeface="Arial" pitchFamily="34" charset="0"/>
                <a:cs typeface="Arial" pitchFamily="34" charset="0"/>
              </a:rPr>
              <a:t>МП «Развитие агропромышленного комплекса Тонкинского муниципального района»</a:t>
            </a:r>
          </a:p>
        </p:txBody>
      </p:sp>
      <p:pic>
        <p:nvPicPr>
          <p:cNvPr id="56322" name="Picture 2" descr="Z:\Мои документы\Бюджет 2021\Бюджет для граждан\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88394" y="4437112"/>
            <a:ext cx="3024336" cy="2268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34769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9"/>
          <p:cNvSpPr>
            <a:spLocks noChangeArrowheads="1"/>
          </p:cNvSpPr>
          <p:nvPr/>
        </p:nvSpPr>
        <p:spPr bwMode="auto">
          <a:xfrm>
            <a:off x="642911" y="0"/>
            <a:ext cx="8035925" cy="738664"/>
          </a:xfrm>
          <a:prstGeom prst="rect">
            <a:avLst/>
          </a:prstGeom>
          <a:noFill/>
          <a:ln w="9525">
            <a:noFill/>
            <a:miter lim="800000"/>
            <a:headEnd/>
            <a:tailEnd/>
          </a:ln>
        </p:spPr>
        <p:txBody>
          <a:bodyPr lIns="0" tIns="0" rIns="0" bIns="0">
            <a:spAutoFit/>
          </a:bodyPr>
          <a:lstStyle/>
          <a:p>
            <a:pPr algn="ctr"/>
            <a:r>
              <a:rPr lang="ru-RU" sz="2400" b="1" dirty="0">
                <a:solidFill>
                  <a:schemeClr val="bg1"/>
                </a:solidFill>
                <a:latin typeface="Arial" pitchFamily="34" charset="0"/>
                <a:cs typeface="Arial" pitchFamily="34" charset="0"/>
              </a:rPr>
              <a:t>МП «Развитие агропромышленного комплекса Тонкинского муниципального района»</a:t>
            </a:r>
          </a:p>
        </p:txBody>
      </p:sp>
      <p:sp>
        <p:nvSpPr>
          <p:cNvPr id="6" name="Заголовок 1"/>
          <p:cNvSpPr txBox="1">
            <a:spLocks/>
          </p:cNvSpPr>
          <p:nvPr/>
        </p:nvSpPr>
        <p:spPr>
          <a:xfrm>
            <a:off x="428026" y="692696"/>
            <a:ext cx="8143932" cy="432048"/>
          </a:xfrm>
          <a:prstGeom prst="rect">
            <a:avLst/>
          </a:prstGeom>
        </p:spPr>
        <p:txBody>
          <a:bodyPr vert="horz" lIns="91440" tIns="45720" rIns="91440" bIns="45720" rtlCol="0" anchor="t">
            <a:noAutofit/>
          </a:bodyPr>
          <a:lstStyle/>
          <a:p>
            <a:pPr lvl="0" algn="ctr">
              <a:spcBef>
                <a:spcPct val="0"/>
              </a:spcBef>
            </a:pPr>
            <a:r>
              <a:rPr lang="ru-RU" sz="2000" b="1" dirty="0" smtClean="0">
                <a:latin typeface="Times New Roman" pitchFamily="18" charset="0"/>
                <a:cs typeface="Times New Roman" pitchFamily="18" charset="0"/>
              </a:rPr>
              <a:t>Расходы </a:t>
            </a:r>
            <a:r>
              <a:rPr lang="ru-RU" sz="2000" b="1" dirty="0" smtClean="0">
                <a:latin typeface="Times New Roman" pitchFamily="18" charset="0"/>
                <a:ea typeface="+mj-ea"/>
                <a:cs typeface="Times New Roman" pitchFamily="18" charset="0"/>
              </a:rPr>
              <a:t>на реализацию муниципальной программы, тыс. рублей</a:t>
            </a:r>
          </a:p>
          <a:p>
            <a:pPr lvl="0" algn="r">
              <a:spcBef>
                <a:spcPct val="0"/>
              </a:spcBef>
            </a:pPr>
            <a:r>
              <a:rPr lang="ru-RU" dirty="0" smtClean="0">
                <a:latin typeface="Times New Roman" pitchFamily="18" charset="0"/>
                <a:ea typeface="+mj-ea"/>
                <a:cs typeface="Times New Roman" pitchFamily="18" charset="0"/>
              </a:rPr>
              <a:t> </a:t>
            </a:r>
            <a:endParaRPr kumimoji="0" lang="ru-RU" sz="1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4189962017"/>
              </p:ext>
            </p:extLst>
          </p:nvPr>
        </p:nvGraphicFramePr>
        <p:xfrm>
          <a:off x="179512" y="1268762"/>
          <a:ext cx="8712969" cy="5112566"/>
        </p:xfrm>
        <a:graphic>
          <a:graphicData uri="http://schemas.openxmlformats.org/drawingml/2006/table">
            <a:tbl>
              <a:tblPr firstRow="1" firstCol="1" bandRow="1">
                <a:tableStyleId>{5C22544A-7EE6-4342-B048-85BDC9FD1C3A}</a:tableStyleId>
              </a:tblPr>
              <a:tblGrid>
                <a:gridCol w="2237776"/>
                <a:gridCol w="1056243"/>
                <a:gridCol w="768328"/>
                <a:gridCol w="798198"/>
                <a:gridCol w="724352"/>
                <a:gridCol w="724352"/>
                <a:gridCol w="724352"/>
                <a:gridCol w="847152"/>
                <a:gridCol w="832216"/>
              </a:tblGrid>
              <a:tr h="1355822">
                <a:tc>
                  <a:txBody>
                    <a:bodyPr/>
                    <a:lstStyle/>
                    <a:p>
                      <a:pPr algn="ctr">
                        <a:lnSpc>
                          <a:spcPct val="115000"/>
                        </a:lnSpc>
                        <a:spcAft>
                          <a:spcPts val="0"/>
                        </a:spcAft>
                      </a:pPr>
                      <a:r>
                        <a:rPr lang="ru-RU" sz="1000" dirty="0">
                          <a:effectLst/>
                        </a:rPr>
                        <a:t>Наименование Программы\ подпрограммы</a:t>
                      </a:r>
                      <a:endParaRPr lang="ru-RU" sz="10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rPr>
                        <a:t>ЦСР</a:t>
                      </a:r>
                      <a:endParaRPr lang="ru-RU" sz="10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50" dirty="0" smtClean="0">
                          <a:effectLst/>
                          <a:latin typeface="Times New Roman"/>
                          <a:ea typeface="Times New Roman"/>
                          <a:cs typeface="Times New Roman"/>
                        </a:rPr>
                        <a:t>Бюджет 2021 года (</a:t>
                      </a:r>
                      <a:r>
                        <a:rPr lang="ru-RU" sz="850" dirty="0" err="1" smtClean="0">
                          <a:effectLst/>
                          <a:latin typeface="Times New Roman"/>
                          <a:ea typeface="Times New Roman"/>
                          <a:cs typeface="Times New Roman"/>
                        </a:rPr>
                        <a:t>певоначальный</a:t>
                      </a:r>
                      <a:r>
                        <a:rPr lang="ru-RU" sz="850" dirty="0" smtClean="0">
                          <a:effectLst/>
                          <a:latin typeface="Times New Roman"/>
                          <a:ea typeface="Times New Roman"/>
                          <a:cs typeface="Times New Roman"/>
                        </a:rPr>
                        <a:t>)</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50" dirty="0">
                          <a:effectLst/>
                          <a:latin typeface="Times New Roman"/>
                          <a:ea typeface="Times New Roman"/>
                          <a:cs typeface="Times New Roman"/>
                        </a:rPr>
                        <a:t>Уточненный план на 01.11.2021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50" dirty="0">
                          <a:effectLst/>
                          <a:latin typeface="Times New Roman"/>
                          <a:ea typeface="Times New Roman"/>
                          <a:cs typeface="Times New Roman"/>
                        </a:rPr>
                        <a:t>Прогноз 2022 года</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50" dirty="0">
                          <a:effectLst/>
                          <a:latin typeface="Times New Roman"/>
                          <a:ea typeface="Times New Roman"/>
                          <a:cs typeface="Times New Roman"/>
                        </a:rPr>
                        <a:t>Прогноз 2023 года</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50" dirty="0">
                          <a:effectLst/>
                          <a:latin typeface="Times New Roman"/>
                          <a:ea typeface="Times New Roman"/>
                          <a:cs typeface="Times New Roman"/>
                        </a:rPr>
                        <a:t>Прогноз 2024 года</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50" dirty="0">
                          <a:effectLst/>
                          <a:latin typeface="Times New Roman"/>
                          <a:ea typeface="Times New Roman"/>
                          <a:cs typeface="Times New Roman"/>
                        </a:rPr>
                        <a:t>Рост к первоначальному бюджету 2021 года</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50" dirty="0">
                          <a:effectLst/>
                          <a:latin typeface="Times New Roman"/>
                          <a:ea typeface="Times New Roman"/>
                          <a:cs typeface="Times New Roman"/>
                        </a:rPr>
                        <a:t>Рост к уточненному плану на 01.11.2021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39186">
                <a:tc>
                  <a:txBody>
                    <a:bodyPr/>
                    <a:lstStyle/>
                    <a:p>
                      <a:pPr>
                        <a:lnSpc>
                          <a:spcPct val="115000"/>
                        </a:lnSpc>
                        <a:spcAft>
                          <a:spcPts val="0"/>
                        </a:spcAft>
                      </a:pPr>
                      <a:r>
                        <a:rPr lang="ru-RU" sz="1000">
                          <a:effectLst/>
                        </a:rPr>
                        <a:t>МП "Развитие агропромышленного комплекса Тонкинского муниципального района Нижегородской области" до 2023 года</a:t>
                      </a:r>
                      <a:endParaRPr lang="ru-RU" sz="10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rPr>
                        <a:t>08.0.00.00000</a:t>
                      </a:r>
                      <a:endParaRPr lang="ru-RU" sz="10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dirty="0">
                          <a:effectLst/>
                          <a:latin typeface="Times New Roman"/>
                          <a:ea typeface="Times New Roman"/>
                          <a:cs typeface="Times New Roman"/>
                        </a:rPr>
                        <a:t>27 498,1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10 409,6</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19 367,1</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19 405,4</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19 468,7</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70,4</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dirty="0">
                          <a:effectLst/>
                          <a:latin typeface="Times New Roman"/>
                          <a:ea typeface="Times New Roman"/>
                          <a:cs typeface="Times New Roman"/>
                        </a:rPr>
                        <a:t>186,1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73983">
                <a:tc>
                  <a:txBody>
                    <a:bodyPr/>
                    <a:lstStyle/>
                    <a:p>
                      <a:pPr>
                        <a:lnSpc>
                          <a:spcPct val="115000"/>
                        </a:lnSpc>
                        <a:spcAft>
                          <a:spcPts val="0"/>
                        </a:spcAft>
                      </a:pPr>
                      <a:r>
                        <a:rPr lang="ru-RU" sz="1000">
                          <a:effectLst/>
                        </a:rPr>
                        <a:t>Подпрограмма 1 "Развитие сельского хозяйства, пищевой и перерабатывающей промышленности Тонкинского муниципального района Нижегородской области"</a:t>
                      </a:r>
                      <a:endParaRPr lang="ru-RU" sz="10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rPr>
                        <a:t>08.1.00.00000</a:t>
                      </a:r>
                      <a:endParaRPr lang="ru-RU" sz="10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dirty="0">
                          <a:effectLst/>
                          <a:latin typeface="Times New Roman"/>
                          <a:ea typeface="Times New Roman"/>
                          <a:cs typeface="Times New Roman"/>
                        </a:rPr>
                        <a:t>23 491,1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6 402,6</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15 109,5</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15 147,8</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15 211,1</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dirty="0">
                          <a:effectLst/>
                          <a:latin typeface="Times New Roman"/>
                          <a:ea typeface="Times New Roman"/>
                          <a:cs typeface="Times New Roman"/>
                        </a:rPr>
                        <a:t>64,3</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dirty="0">
                          <a:effectLst/>
                          <a:latin typeface="Times New Roman"/>
                          <a:ea typeface="Times New Roman"/>
                          <a:cs typeface="Times New Roman"/>
                        </a:rPr>
                        <a:t>236,0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39186">
                <a:tc>
                  <a:txBody>
                    <a:bodyPr/>
                    <a:lstStyle/>
                    <a:p>
                      <a:pPr>
                        <a:lnSpc>
                          <a:spcPct val="115000"/>
                        </a:lnSpc>
                        <a:spcAft>
                          <a:spcPts val="0"/>
                        </a:spcAft>
                      </a:pPr>
                      <a:r>
                        <a:rPr lang="ru-RU" sz="1000">
                          <a:effectLst/>
                        </a:rPr>
                        <a:t>Подпрограмма 3 "Эпизодическое благополучие Тонкинского муниципального района Нижегородской области " до 2020 года</a:t>
                      </a:r>
                      <a:endParaRPr lang="ru-RU" sz="10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rPr>
                        <a:t>08.3.00.00000</a:t>
                      </a:r>
                      <a:endParaRPr lang="ru-RU" sz="10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53,3</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53,3</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197,8</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197,8</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197,8</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dirty="0">
                          <a:effectLst/>
                          <a:latin typeface="Times New Roman"/>
                          <a:ea typeface="Times New Roman"/>
                          <a:cs typeface="Times New Roman"/>
                        </a:rPr>
                        <a:t>371,1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dirty="0">
                          <a:effectLst/>
                          <a:latin typeface="Times New Roman"/>
                          <a:ea typeface="Times New Roman"/>
                          <a:cs typeface="Times New Roman"/>
                        </a:rPr>
                        <a:t>371,1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4389">
                <a:tc>
                  <a:txBody>
                    <a:bodyPr/>
                    <a:lstStyle/>
                    <a:p>
                      <a:pPr>
                        <a:lnSpc>
                          <a:spcPct val="115000"/>
                        </a:lnSpc>
                        <a:spcAft>
                          <a:spcPts val="0"/>
                        </a:spcAft>
                      </a:pPr>
                      <a:r>
                        <a:rPr lang="ru-RU" sz="1000">
                          <a:effectLst/>
                        </a:rPr>
                        <a:t>Подпрограмма 4 "Обеспечение реализации муниципальной программы"</a:t>
                      </a:r>
                      <a:endParaRPr lang="ru-RU" sz="10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a:effectLst/>
                        </a:rPr>
                        <a:t>08.4.00.00000</a:t>
                      </a:r>
                      <a:endParaRPr lang="ru-RU" sz="10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3 953,7</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3 953,7</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4 059,8</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4 059,8</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4 059,8</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a:effectLst/>
                          <a:latin typeface="Times New Roman"/>
                          <a:ea typeface="Times New Roman"/>
                          <a:cs typeface="Times New Roman"/>
                        </a:rPr>
                        <a:t>102,7</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800" dirty="0">
                          <a:effectLst/>
                          <a:latin typeface="Times New Roman"/>
                          <a:ea typeface="Times New Roman"/>
                          <a:cs typeface="Times New Roman"/>
                        </a:rPr>
                        <a:t>102,7</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0462463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9"/>
          <p:cNvSpPr>
            <a:spLocks noChangeArrowheads="1"/>
          </p:cNvSpPr>
          <p:nvPr/>
        </p:nvSpPr>
        <p:spPr bwMode="auto">
          <a:xfrm>
            <a:off x="657811" y="-10959"/>
            <a:ext cx="8035925" cy="738664"/>
          </a:xfrm>
          <a:prstGeom prst="rect">
            <a:avLst/>
          </a:prstGeom>
          <a:noFill/>
          <a:ln w="9525">
            <a:noFill/>
            <a:miter lim="800000"/>
            <a:headEnd/>
            <a:tailEnd/>
          </a:ln>
        </p:spPr>
        <p:txBody>
          <a:bodyPr lIns="0" tIns="0" rIns="0" bIns="0">
            <a:spAutoFit/>
          </a:bodyPr>
          <a:lstStyle/>
          <a:p>
            <a:pPr algn="ctr"/>
            <a:r>
              <a:rPr lang="ru-RU" sz="2400" b="1" dirty="0">
                <a:solidFill>
                  <a:schemeClr val="bg1"/>
                </a:solidFill>
                <a:latin typeface="Arial" pitchFamily="34" charset="0"/>
                <a:cs typeface="Arial" pitchFamily="34" charset="0"/>
              </a:rPr>
              <a:t>МП «Развитие агропромышленного комплекса Тонкинского муниципального района»</a:t>
            </a:r>
          </a:p>
        </p:txBody>
      </p:sp>
      <p:graphicFrame>
        <p:nvGraphicFramePr>
          <p:cNvPr id="2" name="Таблица 1"/>
          <p:cNvGraphicFramePr>
            <a:graphicFrameLocks noGrp="1"/>
          </p:cNvGraphicFramePr>
          <p:nvPr>
            <p:extLst>
              <p:ext uri="{D42A27DB-BD31-4B8C-83A1-F6EECF244321}">
                <p14:modId xmlns:p14="http://schemas.microsoft.com/office/powerpoint/2010/main" val="1909103647"/>
              </p:ext>
            </p:extLst>
          </p:nvPr>
        </p:nvGraphicFramePr>
        <p:xfrm>
          <a:off x="139351" y="1700808"/>
          <a:ext cx="8586232" cy="4311396"/>
        </p:xfrm>
        <a:graphic>
          <a:graphicData uri="http://schemas.openxmlformats.org/drawingml/2006/table">
            <a:tbl>
              <a:tblPr firstRow="1" firstCol="1" bandRow="1">
                <a:tableStyleId>{5C22544A-7EE6-4342-B048-85BDC9FD1C3A}</a:tableStyleId>
              </a:tblPr>
              <a:tblGrid>
                <a:gridCol w="612974"/>
                <a:gridCol w="3034996"/>
                <a:gridCol w="684764"/>
                <a:gridCol w="1374057"/>
                <a:gridCol w="1001603"/>
                <a:gridCol w="938919"/>
                <a:gridCol w="938919"/>
              </a:tblGrid>
              <a:tr h="54774">
                <a:tc rowSpan="2">
                  <a:txBody>
                    <a:bodyPr/>
                    <a:lstStyle/>
                    <a:p>
                      <a:pPr algn="ctr">
                        <a:lnSpc>
                          <a:spcPct val="115000"/>
                        </a:lnSpc>
                        <a:spcAft>
                          <a:spcPts val="1000"/>
                        </a:spcAft>
                      </a:pPr>
                      <a:r>
                        <a:rPr lang="ru-RU" sz="900" dirty="0">
                          <a:effectLst/>
                        </a:rPr>
                        <a:t>№ п/п</a:t>
                      </a:r>
                      <a:endParaRPr lang="ru-RU" sz="900" dirty="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1000"/>
                        </a:spcAft>
                      </a:pPr>
                      <a:r>
                        <a:rPr lang="ru-RU" sz="900" dirty="0">
                          <a:effectLst/>
                        </a:rPr>
                        <a:t>Наименование индикатора / непосредственного результата</a:t>
                      </a:r>
                      <a:endParaRPr lang="ru-RU" sz="900" dirty="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1000"/>
                        </a:spcAft>
                      </a:pPr>
                      <a:r>
                        <a:rPr lang="ru-RU" sz="900">
                          <a:effectLst/>
                        </a:rPr>
                        <a:t>Ед. измерения</a:t>
                      </a:r>
                      <a:endParaRPr lang="ru-RU" sz="90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lnSpc>
                          <a:spcPct val="115000"/>
                        </a:lnSpc>
                        <a:spcAft>
                          <a:spcPts val="1000"/>
                        </a:spcAft>
                      </a:pPr>
                      <a:r>
                        <a:rPr lang="ru-RU" sz="900">
                          <a:effectLst/>
                        </a:rPr>
                        <a:t>Значение индикатора / непосредственного результата</a:t>
                      </a:r>
                      <a:endParaRPr lang="ru-RU" sz="90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gn="ctr">
                        <a:lnSpc>
                          <a:spcPct val="115000"/>
                        </a:lnSpc>
                        <a:spcAft>
                          <a:spcPts val="1000"/>
                        </a:spcAft>
                      </a:pPr>
                      <a:endParaRPr lang="ru-RU" sz="90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77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lnSpc>
                          <a:spcPct val="115000"/>
                        </a:lnSpc>
                        <a:spcAft>
                          <a:spcPts val="1000"/>
                        </a:spcAft>
                      </a:pPr>
                      <a:r>
                        <a:rPr lang="ru-RU" sz="1100" dirty="0">
                          <a:effectLst/>
                          <a:latin typeface="Times New Roman"/>
                          <a:ea typeface="Calibri"/>
                          <a:cs typeface="Times New Roman"/>
                        </a:rPr>
                        <a:t>2021 год</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2022 год</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2023 год</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2024 год</a:t>
                      </a:r>
                      <a:endParaRPr lang="ru-RU" sz="1100" dirty="0">
                        <a:effectLst/>
                        <a:latin typeface="Calibri"/>
                        <a:ea typeface="Calibri"/>
                        <a:cs typeface="Times New Roman"/>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774">
                <a:tc>
                  <a:txBody>
                    <a:bodyPr/>
                    <a:lstStyle/>
                    <a:p>
                      <a:pPr algn="ctr">
                        <a:lnSpc>
                          <a:spcPct val="115000"/>
                        </a:lnSpc>
                        <a:spcAft>
                          <a:spcPts val="1000"/>
                        </a:spcAft>
                      </a:pPr>
                      <a:r>
                        <a:rPr lang="ru-RU" sz="900">
                          <a:effectLst/>
                        </a:rPr>
                        <a:t>1</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900">
                          <a:effectLst/>
                        </a:rPr>
                        <a:t>2</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900">
                          <a:effectLst/>
                        </a:rPr>
                        <a:t>3</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4</a:t>
                      </a:r>
                      <a:endParaRPr lang="ru-RU" sz="1100">
                        <a:effectLst/>
                        <a:latin typeface="Calibri"/>
                        <a:ea typeface="Calibri"/>
                        <a:cs typeface="Times New Roman"/>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5</a:t>
                      </a:r>
                      <a:endParaRPr lang="ru-RU" sz="1100">
                        <a:effectLst/>
                        <a:latin typeface="Calibri"/>
                        <a:ea typeface="Calibri"/>
                        <a:cs typeface="Times New Roman"/>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6</a:t>
                      </a:r>
                      <a:endParaRPr lang="ru-RU" sz="1100" dirty="0">
                        <a:effectLst/>
                        <a:latin typeface="Calibri"/>
                        <a:ea typeface="Calibri"/>
                        <a:cs typeface="Times New Roman"/>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7</a:t>
                      </a:r>
                      <a:endParaRPr lang="ru-RU" sz="1100" dirty="0">
                        <a:effectLst/>
                        <a:latin typeface="Calibri"/>
                        <a:ea typeface="Calibri"/>
                        <a:cs typeface="Times New Roman"/>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774">
                <a:tc gridSpan="2">
                  <a:txBody>
                    <a:bodyPr/>
                    <a:lstStyle/>
                    <a:p>
                      <a:pPr algn="just">
                        <a:lnSpc>
                          <a:spcPct val="115000"/>
                        </a:lnSpc>
                        <a:spcAft>
                          <a:spcPts val="1000"/>
                        </a:spcAft>
                      </a:pPr>
                      <a:r>
                        <a:rPr lang="ru-RU" sz="900">
                          <a:effectLst/>
                        </a:rPr>
                        <a:t>Индикаторы:</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ctr">
                        <a:lnSpc>
                          <a:spcPct val="115000"/>
                        </a:lnSpc>
                        <a:spcAft>
                          <a:spcPts val="1000"/>
                        </a:spcAft>
                      </a:pPr>
                      <a:r>
                        <a:rPr lang="ru-RU" sz="900">
                          <a:effectLst/>
                        </a:rPr>
                        <a:t> </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dirty="0">
                          <a:effectLst/>
                          <a:latin typeface="Times New Roman"/>
                          <a:ea typeface="Calibri"/>
                          <a:cs typeface="Times New Roman"/>
                        </a:rPr>
                        <a:t> </a:t>
                      </a:r>
                      <a:endParaRPr lang="ru-RU" sz="1100" dirty="0">
                        <a:effectLst/>
                        <a:latin typeface="Calibri"/>
                        <a:ea typeface="Calibri"/>
                        <a:cs typeface="Times New Roman"/>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1346">
                <a:tc>
                  <a:txBody>
                    <a:bodyPr/>
                    <a:lstStyle/>
                    <a:p>
                      <a:pPr algn="ctr">
                        <a:lnSpc>
                          <a:spcPct val="115000"/>
                        </a:lnSpc>
                        <a:spcAft>
                          <a:spcPts val="1000"/>
                        </a:spcAft>
                      </a:pPr>
                      <a:r>
                        <a:rPr lang="ru-RU" sz="900">
                          <a:effectLst/>
                        </a:rPr>
                        <a:t>1.</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1750" algn="just">
                        <a:lnSpc>
                          <a:spcPct val="115000"/>
                        </a:lnSpc>
                        <a:spcAft>
                          <a:spcPts val="1000"/>
                        </a:spcAft>
                      </a:pPr>
                      <a:r>
                        <a:rPr lang="ru-RU" sz="900" dirty="0">
                          <a:effectLst/>
                        </a:rPr>
                        <a:t>Индекс производства продукции сельского хозяйства</a:t>
                      </a:r>
                      <a:br>
                        <a:rPr lang="ru-RU" sz="900" dirty="0">
                          <a:effectLst/>
                        </a:rPr>
                      </a:br>
                      <a:r>
                        <a:rPr lang="ru-RU" sz="900" dirty="0">
                          <a:effectLst/>
                        </a:rPr>
                        <a:t>в хозяйствах всех категорий (в сопоставимой оценке) </a:t>
                      </a:r>
                      <a:endParaRPr lang="ru-RU" sz="900" dirty="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457200" algn="ctr">
                        <a:spcAft>
                          <a:spcPts val="0"/>
                        </a:spcAft>
                      </a:pPr>
                      <a:r>
                        <a:rPr lang="ru-RU" sz="900" dirty="0">
                          <a:effectLst/>
                        </a:rPr>
                        <a:t>%</a:t>
                      </a:r>
                      <a:endParaRPr lang="ru-RU" sz="900" dirty="0">
                        <a:effectLst/>
                        <a:latin typeface="Arial"/>
                        <a:ea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101,4</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104,4</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104,4</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104,4</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6011">
                <a:tc>
                  <a:txBody>
                    <a:bodyPr/>
                    <a:lstStyle/>
                    <a:p>
                      <a:pPr algn="ctr">
                        <a:lnSpc>
                          <a:spcPct val="115000"/>
                        </a:lnSpc>
                        <a:spcAft>
                          <a:spcPts val="1000"/>
                        </a:spcAft>
                      </a:pPr>
                      <a:r>
                        <a:rPr lang="ru-RU" sz="900">
                          <a:effectLst/>
                        </a:rPr>
                        <a:t>2.</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1750" algn="just">
                        <a:lnSpc>
                          <a:spcPct val="115000"/>
                        </a:lnSpc>
                        <a:spcAft>
                          <a:spcPts val="1000"/>
                        </a:spcAft>
                      </a:pPr>
                      <a:r>
                        <a:rPr lang="ru-RU" sz="900">
                          <a:effectLst/>
                        </a:rPr>
                        <a:t>Индекс производства продукции растениеводства</a:t>
                      </a:r>
                      <a:br>
                        <a:rPr lang="ru-RU" sz="900">
                          <a:effectLst/>
                        </a:rPr>
                      </a:br>
                      <a:r>
                        <a:rPr lang="ru-RU" sz="900">
                          <a:effectLst/>
                        </a:rPr>
                        <a:t>(в сопоставимой оценке)</a:t>
                      </a:r>
                      <a:endParaRPr lang="ru-RU" sz="90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ru-RU" sz="900" kern="1600" dirty="0" smtClean="0">
                          <a:effectLst/>
                        </a:rPr>
                        <a:t>                 %</a:t>
                      </a:r>
                      <a:endParaRPr lang="ru-RU" sz="900" kern="1600" dirty="0">
                        <a:effectLst/>
                        <a:latin typeface="Times New Roman"/>
                        <a:ea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100</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9549">
                <a:tc>
                  <a:txBody>
                    <a:bodyPr/>
                    <a:lstStyle/>
                    <a:p>
                      <a:pPr algn="ctr">
                        <a:lnSpc>
                          <a:spcPct val="115000"/>
                        </a:lnSpc>
                        <a:spcAft>
                          <a:spcPts val="1000"/>
                        </a:spcAft>
                      </a:pPr>
                      <a:r>
                        <a:rPr lang="ru-RU" sz="900" dirty="0">
                          <a:effectLst/>
                        </a:rPr>
                        <a:t>3.</a:t>
                      </a:r>
                      <a:endParaRPr lang="ru-RU" sz="900" dirty="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900">
                          <a:effectLst/>
                        </a:rPr>
                        <a:t>Индекс производства продукции животноводства</a:t>
                      </a:r>
                      <a:br>
                        <a:rPr lang="ru-RU" sz="900">
                          <a:effectLst/>
                        </a:rPr>
                      </a:br>
                      <a:r>
                        <a:rPr lang="ru-RU" sz="900">
                          <a:effectLst/>
                        </a:rPr>
                        <a:t>(в сопоставимой оценке)</a:t>
                      </a:r>
                      <a:endParaRPr lang="ru-RU" sz="90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ru-RU" sz="900" kern="1600" dirty="0" smtClean="0">
                          <a:effectLst/>
                        </a:rPr>
                        <a:t>                 %</a:t>
                      </a:r>
                      <a:endParaRPr lang="ru-RU" sz="900" kern="1600" dirty="0">
                        <a:effectLst/>
                        <a:latin typeface="Times New Roman"/>
                        <a:ea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102,8</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102,8</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102,8</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102,8</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0673">
                <a:tc>
                  <a:txBody>
                    <a:bodyPr/>
                    <a:lstStyle/>
                    <a:p>
                      <a:pPr algn="ctr">
                        <a:lnSpc>
                          <a:spcPct val="115000"/>
                        </a:lnSpc>
                        <a:spcAft>
                          <a:spcPts val="1000"/>
                        </a:spcAft>
                      </a:pPr>
                      <a:r>
                        <a:rPr lang="ru-RU" sz="900">
                          <a:effectLst/>
                        </a:rPr>
                        <a:t>4.</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900">
                          <a:effectLst/>
                        </a:rPr>
                        <a:t>Индекс физического объема инвестиций в основной капитал сельского хозяйства</a:t>
                      </a:r>
                      <a:endParaRPr lang="ru-RU" sz="90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900" dirty="0" smtClean="0">
                          <a:effectLst/>
                        </a:rPr>
                        <a:t>                %</a:t>
                      </a:r>
                      <a:endParaRPr lang="ru-RU" sz="900" dirty="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100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100</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0673">
                <a:tc>
                  <a:txBody>
                    <a:bodyPr/>
                    <a:lstStyle/>
                    <a:p>
                      <a:pPr algn="ctr">
                        <a:lnSpc>
                          <a:spcPct val="115000"/>
                        </a:lnSpc>
                        <a:spcAft>
                          <a:spcPts val="1000"/>
                        </a:spcAft>
                      </a:pPr>
                      <a:r>
                        <a:rPr lang="ru-RU" sz="900">
                          <a:effectLst/>
                        </a:rPr>
                        <a:t>5.</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900">
                          <a:effectLst/>
                        </a:rPr>
                        <a:t>Уровень рентабельности сельскохозяйственных организаций</a:t>
                      </a:r>
                      <a:endParaRPr lang="ru-RU" sz="90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457200" algn="ctr">
                        <a:spcAft>
                          <a:spcPts val="0"/>
                        </a:spcAft>
                      </a:pPr>
                      <a:r>
                        <a:rPr lang="ru-RU" sz="900" dirty="0">
                          <a:effectLst/>
                        </a:rPr>
                        <a:t>%</a:t>
                      </a:r>
                      <a:endParaRPr lang="ru-RU" sz="900" dirty="0">
                        <a:effectLst/>
                        <a:latin typeface="Arial"/>
                        <a:ea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7,5</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7,5</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7,5</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7,5</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1346">
                <a:tc>
                  <a:txBody>
                    <a:bodyPr/>
                    <a:lstStyle/>
                    <a:p>
                      <a:pPr algn="ctr">
                        <a:lnSpc>
                          <a:spcPct val="115000"/>
                        </a:lnSpc>
                        <a:spcAft>
                          <a:spcPts val="1000"/>
                        </a:spcAft>
                      </a:pPr>
                      <a:r>
                        <a:rPr lang="ru-RU" sz="900">
                          <a:effectLst/>
                        </a:rPr>
                        <a:t>6.</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900" dirty="0">
                          <a:effectLst/>
                        </a:rPr>
                        <a:t>Среднемесячная номинальная заработная плата в сельском хозяйстве (по сельскохозяйственным организациям, не относящимся к субъектам малого предпринимательства)</a:t>
                      </a:r>
                      <a:endParaRPr lang="ru-RU" sz="900" dirty="0">
                        <a:effectLst/>
                        <a:latin typeface="Calibri"/>
                        <a:ea typeface="Calibri"/>
                        <a:cs typeface="Times New Roman"/>
                      </a:endParaRPr>
                    </a:p>
                  </a:txBody>
                  <a:tcPr marL="6570" marR="657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457200" algn="ctr">
                        <a:spcAft>
                          <a:spcPts val="0"/>
                        </a:spcAft>
                      </a:pPr>
                      <a:r>
                        <a:rPr lang="ru-RU" sz="900" dirty="0">
                          <a:effectLst/>
                        </a:rPr>
                        <a:t>руб.</a:t>
                      </a:r>
                      <a:endParaRPr lang="ru-RU" sz="900" dirty="0">
                        <a:effectLst/>
                        <a:latin typeface="Arial"/>
                        <a:ea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16540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16540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16540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16540</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0673">
                <a:tc>
                  <a:txBody>
                    <a:bodyPr/>
                    <a:lstStyle/>
                    <a:p>
                      <a:pPr algn="ctr">
                        <a:lnSpc>
                          <a:spcPct val="115000"/>
                        </a:lnSpc>
                        <a:spcAft>
                          <a:spcPts val="1000"/>
                        </a:spcAft>
                      </a:pPr>
                      <a:r>
                        <a:rPr lang="ru-RU" sz="900">
                          <a:effectLst/>
                        </a:rPr>
                        <a:t>7.</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900">
                          <a:effectLst/>
                        </a:rPr>
                        <a:t>Валовая продукция сельского хозяйства во всех категориях хозяйств</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900">
                          <a:effectLst/>
                        </a:rPr>
                        <a:t>млн. руб.</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427,7</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427,7</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427,7</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427,7</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774">
                <a:tc gridSpan="2">
                  <a:txBody>
                    <a:bodyPr/>
                    <a:lstStyle/>
                    <a:p>
                      <a:pPr algn="just">
                        <a:lnSpc>
                          <a:spcPct val="115000"/>
                        </a:lnSpc>
                        <a:spcAft>
                          <a:spcPts val="1000"/>
                        </a:spcAft>
                      </a:pPr>
                      <a:r>
                        <a:rPr lang="ru-RU" sz="900" dirty="0">
                          <a:effectLst/>
                        </a:rPr>
                        <a:t>Непосредственные результаты:</a:t>
                      </a:r>
                      <a:endParaRPr lang="ru-RU" sz="900" dirty="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ctr">
                        <a:lnSpc>
                          <a:spcPct val="115000"/>
                        </a:lnSpc>
                        <a:spcAft>
                          <a:spcPts val="1000"/>
                        </a:spcAft>
                      </a:pPr>
                      <a:r>
                        <a:rPr lang="ru-RU" sz="900">
                          <a:effectLst/>
                        </a:rPr>
                        <a:t> </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Calibri"/>
                          <a:cs typeface="Times New Roman"/>
                        </a:rPr>
                        <a:t> </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200" dirty="0">
                          <a:effectLst/>
                          <a:latin typeface="Times New Roman"/>
                          <a:ea typeface="Calibri"/>
                          <a:cs typeface="Times New Roman"/>
                        </a:rPr>
                        <a:t> </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6011">
                <a:tc>
                  <a:txBody>
                    <a:bodyPr/>
                    <a:lstStyle/>
                    <a:p>
                      <a:pPr algn="ctr">
                        <a:lnSpc>
                          <a:spcPct val="115000"/>
                        </a:lnSpc>
                        <a:spcAft>
                          <a:spcPts val="1000"/>
                        </a:spcAft>
                      </a:pPr>
                      <a:r>
                        <a:rPr lang="ru-RU" sz="900">
                          <a:effectLst/>
                        </a:rPr>
                        <a:t>1.</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900" dirty="0">
                          <a:effectLst/>
                        </a:rPr>
                        <a:t>Размер посевных площадей, занятых зерновыми, зернобобовыми, масличными и кормовыми сельскохозяйственными культурами</a:t>
                      </a:r>
                      <a:endParaRPr lang="ru-RU" sz="900" dirty="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900" dirty="0">
                          <a:effectLst/>
                        </a:rPr>
                        <a:t>га</a:t>
                      </a:r>
                      <a:endParaRPr lang="ru-RU" sz="900" dirty="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smtClean="0">
                          <a:effectLst/>
                          <a:latin typeface="Times New Roman"/>
                          <a:ea typeface="Calibri"/>
                          <a:cs typeface="Times New Roman"/>
                        </a:rPr>
                        <a:t>17737</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17737	</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17737	</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17737	</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6684">
                <a:tc>
                  <a:txBody>
                    <a:bodyPr/>
                    <a:lstStyle/>
                    <a:p>
                      <a:pPr algn="ctr">
                        <a:lnSpc>
                          <a:spcPct val="115000"/>
                        </a:lnSpc>
                        <a:spcAft>
                          <a:spcPts val="1000"/>
                        </a:spcAft>
                      </a:pPr>
                      <a:r>
                        <a:rPr lang="ru-RU" sz="900">
                          <a:effectLst/>
                        </a:rPr>
                        <a:t>2.</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1000"/>
                        </a:spcAft>
                      </a:pPr>
                      <a:r>
                        <a:rPr lang="ru-RU" sz="900" dirty="0">
                          <a:effectLst/>
                        </a:rPr>
                        <a:t>Размер посевных площадей, занятых льном-долгунцом и коноплей, в сельскохозяйственных организациях, крестьянских (фермерских) хозяйствах, включая индивидуальных предпринимателей</a:t>
                      </a:r>
                      <a:endParaRPr lang="ru-RU" sz="900" dirty="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900">
                          <a:effectLst/>
                        </a:rPr>
                        <a:t>га</a:t>
                      </a:r>
                      <a:endParaRPr lang="ru-RU" sz="900">
                        <a:effectLst/>
                        <a:latin typeface="Calibri"/>
                        <a:ea typeface="Calibri"/>
                        <a:cs typeface="Times New Roman"/>
                      </a:endParaRPr>
                    </a:p>
                  </a:txBody>
                  <a:tcPr marL="6570" marR="65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3510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a:effectLst/>
                          <a:latin typeface="Times New Roman"/>
                          <a:ea typeface="Calibri"/>
                          <a:cs typeface="Times New Roman"/>
                        </a:rPr>
                        <a:t>3510</a:t>
                      </a:r>
                      <a:endParaRPr lang="ru-RU" sz="110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3510</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ru-RU" sz="1100" dirty="0">
                          <a:effectLst/>
                          <a:latin typeface="Times New Roman"/>
                          <a:ea typeface="Calibri"/>
                          <a:cs typeface="Times New Roman"/>
                        </a:rPr>
                        <a:t>3510</a:t>
                      </a:r>
                      <a:endParaRPr lang="ru-RU" sz="1100" dirty="0">
                        <a:effectLst/>
                        <a:latin typeface="Calibri"/>
                        <a:ea typeface="Calibri"/>
                        <a:cs typeface="Times New Roman"/>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Заголовок 1"/>
          <p:cNvSpPr txBox="1">
            <a:spLocks/>
          </p:cNvSpPr>
          <p:nvPr/>
        </p:nvSpPr>
        <p:spPr>
          <a:xfrm>
            <a:off x="357158" y="1000108"/>
            <a:ext cx="8143932" cy="428628"/>
          </a:xfrm>
          <a:prstGeom prst="rect">
            <a:avLst/>
          </a:prstGeom>
        </p:spPr>
        <p:txBody>
          <a:bodyPr vert="horz" lIns="91440" tIns="45720" rIns="91440" bIns="45720" rtlCol="0" anchor="t">
            <a:noAutofit/>
          </a:bodyPr>
          <a:lstStyle/>
          <a:p>
            <a:pPr lvl="0" algn="ctr">
              <a:spcBef>
                <a:spcPct val="0"/>
              </a:spcBef>
            </a:pPr>
            <a:r>
              <a:rPr lang="ru-RU" sz="2000" b="1" dirty="0" smtClean="0">
                <a:latin typeface="Times New Roman" pitchFamily="18" charset="0"/>
                <a:cs typeface="Times New Roman" pitchFamily="18" charset="0"/>
              </a:rPr>
              <a:t>Индикаторы и непосредственные результаты</a:t>
            </a:r>
            <a:endParaRPr lang="ru-RU" sz="2000" b="1" dirty="0" smtClean="0">
              <a:latin typeface="Times New Roman" pitchFamily="18" charset="0"/>
              <a:ea typeface="+mj-ea"/>
              <a:cs typeface="Times New Roman" pitchFamily="18" charset="0"/>
            </a:endParaRPr>
          </a:p>
          <a:p>
            <a:pPr lvl="0" algn="r">
              <a:spcBef>
                <a:spcPct val="0"/>
              </a:spcBef>
            </a:pPr>
            <a:r>
              <a:rPr lang="ru-RU" dirty="0" smtClean="0">
                <a:latin typeface="Times New Roman" pitchFamily="18" charset="0"/>
                <a:ea typeface="+mj-ea"/>
                <a:cs typeface="Times New Roman" pitchFamily="18" charset="0"/>
              </a:rPr>
              <a:t> </a:t>
            </a:r>
            <a:endParaRPr kumimoji="0" lang="ru-RU" sz="1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val="370506307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p:cNvSpPr>
            <a:spLocks noChangeArrowheads="1"/>
          </p:cNvSpPr>
          <p:nvPr/>
        </p:nvSpPr>
        <p:spPr bwMode="auto">
          <a:xfrm>
            <a:off x="642911" y="114511"/>
            <a:ext cx="8035925" cy="738664"/>
          </a:xfrm>
          <a:prstGeom prst="rect">
            <a:avLst/>
          </a:prstGeom>
          <a:noFill/>
          <a:ln w="9525">
            <a:noFill/>
            <a:miter lim="800000"/>
            <a:headEnd/>
            <a:tailEnd/>
          </a:ln>
        </p:spPr>
        <p:txBody>
          <a:bodyPr lIns="0" tIns="0" rIns="0" bIns="0">
            <a:spAutoFit/>
          </a:bodyPr>
          <a:lstStyle/>
          <a:p>
            <a:pPr algn="ctr"/>
            <a:r>
              <a:rPr lang="ru-RU" sz="2400" b="1" dirty="0">
                <a:solidFill>
                  <a:schemeClr val="bg1"/>
                </a:solidFill>
                <a:latin typeface="Arial" pitchFamily="34" charset="0"/>
                <a:cs typeface="Arial" pitchFamily="34" charset="0"/>
              </a:rPr>
              <a:t>МП </a:t>
            </a:r>
            <a:r>
              <a:rPr lang="ru-RU" sz="2400" b="1" dirty="0" smtClean="0">
                <a:solidFill>
                  <a:schemeClr val="bg1"/>
                </a:solidFill>
                <a:latin typeface="Arial" pitchFamily="34" charset="0"/>
                <a:cs typeface="Arial" pitchFamily="34" charset="0"/>
              </a:rPr>
              <a:t>«Обеспечение безопасности жизнедеятельности населения Тонкинского района»</a:t>
            </a:r>
            <a:endParaRPr lang="ru-RU" sz="2400" b="1" dirty="0">
              <a:solidFill>
                <a:schemeClr val="bg1"/>
              </a:solidFill>
              <a:latin typeface="Arial" pitchFamily="34" charset="0"/>
              <a:cs typeface="Arial" pitchFamily="34" charset="0"/>
            </a:endParaRPr>
          </a:p>
        </p:txBody>
      </p:sp>
      <p:grpSp>
        <p:nvGrpSpPr>
          <p:cNvPr id="6" name="Группа 5"/>
          <p:cNvGrpSpPr/>
          <p:nvPr/>
        </p:nvGrpSpPr>
        <p:grpSpPr>
          <a:xfrm>
            <a:off x="500034" y="853175"/>
            <a:ext cx="7858179" cy="2000264"/>
            <a:chOff x="0" y="943004"/>
            <a:chExt cx="7858179" cy="1216800"/>
          </a:xfrm>
        </p:grpSpPr>
        <p:sp>
          <p:nvSpPr>
            <p:cNvPr id="7" name="Скругленный прямоугольник 6"/>
            <p:cNvSpPr/>
            <p:nvPr/>
          </p:nvSpPr>
          <p:spPr>
            <a:xfrm>
              <a:off x="0" y="943004"/>
              <a:ext cx="7858179" cy="1216800"/>
            </a:xfrm>
            <a:prstGeom prst="roundRect">
              <a:avLst/>
            </a:prstGeom>
            <a:solidFill>
              <a:srgbClr val="A9DCF5"/>
            </a:solidFill>
          </p:spPr>
          <p:style>
            <a:lnRef idx="0">
              <a:schemeClr val="accent3"/>
            </a:lnRef>
            <a:fillRef idx="3">
              <a:schemeClr val="accent3"/>
            </a:fillRef>
            <a:effectRef idx="3">
              <a:schemeClr val="accent3"/>
            </a:effectRef>
            <a:fontRef idx="minor">
              <a:schemeClr val="lt1"/>
            </a:fontRef>
          </p:style>
        </p:sp>
        <p:sp>
          <p:nvSpPr>
            <p:cNvPr id="8" name="Скругленный прямоугольник 4"/>
            <p:cNvSpPr/>
            <p:nvPr/>
          </p:nvSpPr>
          <p:spPr>
            <a:xfrm>
              <a:off x="109519" y="1058547"/>
              <a:ext cx="7739381"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ru-RU" sz="1600" b="1" i="0" kern="1200" baseline="0" dirty="0" smtClean="0">
                  <a:solidFill>
                    <a:schemeClr val="tx1"/>
                  </a:solidFill>
                  <a:latin typeface="Times New Roman" pitchFamily="18" charset="0"/>
                  <a:cs typeface="Times New Roman" pitchFamily="18" charset="0"/>
                </a:rPr>
                <a:t>Утверждена:  </a:t>
              </a:r>
              <a:r>
                <a:rPr lang="ru-RU" sz="1600" i="0" kern="1200" baseline="0" dirty="0" smtClean="0">
                  <a:solidFill>
                    <a:schemeClr val="tx1"/>
                  </a:solidFill>
                  <a:latin typeface="Times New Roman" pitchFamily="18" charset="0"/>
                  <a:cs typeface="Times New Roman" pitchFamily="18" charset="0"/>
                </a:rPr>
                <a:t>Постановлением</a:t>
              </a:r>
              <a:r>
                <a:rPr lang="ru-RU" sz="1600" i="0" kern="1200" dirty="0" smtClean="0">
                  <a:solidFill>
                    <a:schemeClr val="tx1"/>
                  </a:solidFill>
                  <a:latin typeface="Times New Roman" pitchFamily="18" charset="0"/>
                  <a:cs typeface="Times New Roman" pitchFamily="18" charset="0"/>
                </a:rPr>
                <a:t> </a:t>
              </a:r>
              <a:r>
                <a:rPr lang="ru-RU" sz="1600" i="0" kern="1200" baseline="0" dirty="0" smtClean="0">
                  <a:solidFill>
                    <a:schemeClr val="tx1"/>
                  </a:solidFill>
                  <a:latin typeface="Times New Roman" pitchFamily="18" charset="0"/>
                  <a:cs typeface="Times New Roman" pitchFamily="18" charset="0"/>
                </a:rPr>
                <a:t>администрации Тонкинского муниципального района Нижегородской области от 07.08.2020 года  № 415 "Об утверждении муниципальной программы "Обеспечение безопасности жизнедеятельности населения Тонкинского муниципального района Нижегородской области" </a:t>
              </a:r>
            </a:p>
            <a:p>
              <a:pPr lvl="0" algn="l" defTabSz="622300" rtl="0">
                <a:lnSpc>
                  <a:spcPct val="90000"/>
                </a:lnSpc>
                <a:spcBef>
                  <a:spcPct val="0"/>
                </a:spcBef>
                <a:spcAft>
                  <a:spcPct val="35000"/>
                </a:spcAft>
              </a:pPr>
              <a:r>
                <a:rPr lang="ru-RU" sz="1600" b="1" dirty="0" smtClean="0">
                  <a:solidFill>
                    <a:schemeClr val="tx1"/>
                  </a:solidFill>
                  <a:latin typeface="Times New Roman" pitchFamily="18" charset="0"/>
                  <a:cs typeface="Times New Roman" pitchFamily="18" charset="0"/>
                </a:rPr>
                <a:t>Срок реализации </a:t>
              </a:r>
              <a:r>
                <a:rPr lang="ru-RU" sz="1600" dirty="0" smtClean="0">
                  <a:solidFill>
                    <a:schemeClr val="tx1"/>
                  </a:solidFill>
                  <a:latin typeface="Times New Roman" pitchFamily="18" charset="0"/>
                  <a:cs typeface="Times New Roman" pitchFamily="18" charset="0"/>
                </a:rPr>
                <a:t>2021-2024 годы</a:t>
              </a:r>
            </a:p>
            <a:p>
              <a:pPr lvl="0" algn="l" defTabSz="622300" rtl="0">
                <a:lnSpc>
                  <a:spcPct val="90000"/>
                </a:lnSpc>
                <a:spcBef>
                  <a:spcPct val="0"/>
                </a:spcBef>
                <a:spcAft>
                  <a:spcPct val="35000"/>
                </a:spcAft>
              </a:pPr>
              <a:r>
                <a:rPr lang="ru-RU" sz="1600" b="1" i="0" kern="1200" baseline="0" dirty="0" smtClean="0">
                  <a:solidFill>
                    <a:schemeClr val="tx1"/>
                  </a:solidFill>
                  <a:latin typeface="Times New Roman" pitchFamily="18" charset="0"/>
                  <a:cs typeface="Times New Roman" pitchFamily="18" charset="0"/>
                </a:rPr>
                <a:t>Муниципальный заказчик </a:t>
              </a:r>
              <a:r>
                <a:rPr lang="ru-RU" sz="1600" i="0" kern="1200" baseline="0" dirty="0" smtClean="0">
                  <a:solidFill>
                    <a:schemeClr val="tx1"/>
                  </a:solidFill>
                  <a:latin typeface="Times New Roman" pitchFamily="18" charset="0"/>
                  <a:cs typeface="Times New Roman" pitchFamily="18" charset="0"/>
                </a:rPr>
                <a:t>Администрация Тонкинского муниципального района Нижегородской области</a:t>
              </a:r>
            </a:p>
            <a:p>
              <a:pPr lvl="0" algn="l" defTabSz="622300" rtl="0">
                <a:lnSpc>
                  <a:spcPct val="90000"/>
                </a:lnSpc>
                <a:spcBef>
                  <a:spcPct val="0"/>
                </a:spcBef>
                <a:spcAft>
                  <a:spcPct val="35000"/>
                </a:spcAft>
              </a:pPr>
              <a:endParaRPr lang="ru-RU" sz="1600" i="0" kern="1200" baseline="0" dirty="0">
                <a:solidFill>
                  <a:schemeClr val="tx1"/>
                </a:solidFill>
                <a:latin typeface="Times New Roman" pitchFamily="18" charset="0"/>
                <a:cs typeface="Times New Roman" pitchFamily="18" charset="0"/>
              </a:endParaRPr>
            </a:p>
          </p:txBody>
        </p:sp>
      </p:grpSp>
      <p:grpSp>
        <p:nvGrpSpPr>
          <p:cNvPr id="9" name="Группа 8"/>
          <p:cNvGrpSpPr/>
          <p:nvPr/>
        </p:nvGrpSpPr>
        <p:grpSpPr>
          <a:xfrm>
            <a:off x="550153" y="2996952"/>
            <a:ext cx="7858179" cy="1440160"/>
            <a:chOff x="0" y="801773"/>
            <a:chExt cx="7858179" cy="1571636"/>
          </a:xfrm>
        </p:grpSpPr>
        <p:sp>
          <p:nvSpPr>
            <p:cNvPr id="10" name="Скругленный прямоугольник 9"/>
            <p:cNvSpPr/>
            <p:nvPr/>
          </p:nvSpPr>
          <p:spPr>
            <a:xfrm>
              <a:off x="0" y="801773"/>
              <a:ext cx="7858179" cy="1571636"/>
            </a:xfrm>
            <a:prstGeom prst="roundRect">
              <a:avLst/>
            </a:prstGeom>
          </p:spPr>
          <p:style>
            <a:lnRef idx="1">
              <a:schemeClr val="accent3"/>
            </a:lnRef>
            <a:fillRef idx="2">
              <a:schemeClr val="accent3"/>
            </a:fillRef>
            <a:effectRef idx="1">
              <a:schemeClr val="accent3"/>
            </a:effectRef>
            <a:fontRef idx="minor">
              <a:schemeClr val="dk1"/>
            </a:fontRef>
          </p:style>
        </p:sp>
        <p:sp>
          <p:nvSpPr>
            <p:cNvPr id="11" name="Скругленный прямоугольник 4"/>
            <p:cNvSpPr/>
            <p:nvPr/>
          </p:nvSpPr>
          <p:spPr>
            <a:xfrm>
              <a:off x="38329" y="840102"/>
              <a:ext cx="7781521" cy="1533307"/>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ru-RU" sz="1600" b="1" i="0" kern="1200" baseline="0" dirty="0" smtClean="0">
                  <a:solidFill>
                    <a:schemeClr val="tx1"/>
                  </a:solidFill>
                  <a:latin typeface="Times New Roman" pitchFamily="18" charset="0"/>
                  <a:cs typeface="Times New Roman" pitchFamily="18" charset="0"/>
                </a:rPr>
                <a:t>Цель муниципальной программы – </a:t>
              </a:r>
              <a:r>
                <a:rPr lang="ru-RU" sz="1600" i="0" kern="1200" baseline="0" dirty="0" smtClean="0">
                  <a:solidFill>
                    <a:schemeClr val="tx1"/>
                  </a:solidFill>
                  <a:latin typeface="Times New Roman" pitchFamily="18" charset="0"/>
                  <a:cs typeface="Times New Roman" pitchFamily="18" charset="0"/>
                </a:rPr>
                <a:t>минимизация социального и экономического ущерба населению, экономике и природной среде от чрезвычайных ситуаций природного и техногенного характера, пожаров, снижение террористической угрозы и возможных последствий, обеспечение безопасности жизнедеятельности населения Тонкинского муниципального района.</a:t>
              </a:r>
              <a:endParaRPr lang="ru-RU" sz="1600" i="0" kern="1200" baseline="0" dirty="0">
                <a:solidFill>
                  <a:schemeClr val="tx1"/>
                </a:solidFill>
                <a:latin typeface="Times New Roman" pitchFamily="18" charset="0"/>
                <a:cs typeface="Times New Roman" pitchFamily="18" charset="0"/>
              </a:endParaRPr>
            </a:p>
          </p:txBody>
        </p:sp>
      </p:grpSp>
      <p:pic>
        <p:nvPicPr>
          <p:cNvPr id="12" name="Picture 2" descr="Z:\Мои документы\Бюджет 2022\Проект районного бюджета\Бюджет для граждан\фотки для бюджета\WhatsApp Image 2021-11-11 at 10.14.02 (1).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0032" y="4568588"/>
            <a:ext cx="2937726" cy="2203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602307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0"/>
            <a:ext cx="8208912" cy="830997"/>
          </a:xfrm>
          <a:prstGeom prst="rect">
            <a:avLst/>
          </a:prstGeom>
        </p:spPr>
        <p:txBody>
          <a:bodyPr wrap="square">
            <a:spAutoFit/>
          </a:bodyPr>
          <a:lstStyle/>
          <a:p>
            <a:pPr algn="ctr"/>
            <a:r>
              <a:rPr lang="ru-RU" sz="2400" b="1" dirty="0">
                <a:solidFill>
                  <a:schemeClr val="bg1"/>
                </a:solidFill>
                <a:latin typeface="Arial" pitchFamily="34" charset="0"/>
                <a:cs typeface="Arial" pitchFamily="34" charset="0"/>
              </a:rPr>
              <a:t>МП «Обеспечение безопасности жизнедеятельности населения Тонкинского района»</a:t>
            </a:r>
          </a:p>
        </p:txBody>
      </p:sp>
      <p:graphicFrame>
        <p:nvGraphicFramePr>
          <p:cNvPr id="4" name="Таблица 3"/>
          <p:cNvGraphicFramePr>
            <a:graphicFrameLocks noGrp="1"/>
          </p:cNvGraphicFramePr>
          <p:nvPr>
            <p:extLst>
              <p:ext uri="{D42A27DB-BD31-4B8C-83A1-F6EECF244321}">
                <p14:modId xmlns:p14="http://schemas.microsoft.com/office/powerpoint/2010/main" val="2753183403"/>
              </p:ext>
            </p:extLst>
          </p:nvPr>
        </p:nvGraphicFramePr>
        <p:xfrm>
          <a:off x="179510" y="1124744"/>
          <a:ext cx="8784980" cy="5112572"/>
        </p:xfrm>
        <a:graphic>
          <a:graphicData uri="http://schemas.openxmlformats.org/drawingml/2006/table">
            <a:tbl>
              <a:tblPr firstRow="1" firstCol="1" bandRow="1">
                <a:tableStyleId>{5C22544A-7EE6-4342-B048-85BDC9FD1C3A}</a:tableStyleId>
              </a:tblPr>
              <a:tblGrid>
                <a:gridCol w="288034"/>
                <a:gridCol w="3751225"/>
                <a:gridCol w="859101"/>
                <a:gridCol w="781402"/>
                <a:gridCol w="781402"/>
                <a:gridCol w="781402"/>
                <a:gridCol w="781402"/>
                <a:gridCol w="761012"/>
              </a:tblGrid>
              <a:tr h="286305">
                <a:tc rowSpan="2">
                  <a:txBody>
                    <a:bodyPr/>
                    <a:lstStyle/>
                    <a:p>
                      <a:pPr algn="ctr">
                        <a:lnSpc>
                          <a:spcPct val="115000"/>
                        </a:lnSpc>
                        <a:spcAft>
                          <a:spcPts val="0"/>
                        </a:spcAft>
                      </a:pPr>
                      <a:r>
                        <a:rPr lang="ru-RU" sz="1200" dirty="0">
                          <a:effectLst/>
                          <a:latin typeface="Arial Narrow" panose="020B0606020202030204" pitchFamily="34" charset="0"/>
                        </a:rPr>
                        <a:t>№ п/п</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ru-RU" sz="1200" dirty="0">
                          <a:effectLst/>
                          <a:latin typeface="Arial Narrow" panose="020B0606020202030204" pitchFamily="34" charset="0"/>
                        </a:rPr>
                        <a:t>Наименование индикатора/непосредственного результата</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ru-RU" sz="1200">
                          <a:effectLst/>
                          <a:latin typeface="Arial Narrow" panose="020B0606020202030204" pitchFamily="34" charset="0"/>
                        </a:rPr>
                        <a:t>Единица измерения</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a:lnSpc>
                          <a:spcPct val="115000"/>
                        </a:lnSpc>
                        <a:spcAft>
                          <a:spcPts val="0"/>
                        </a:spcAft>
                      </a:pPr>
                      <a:r>
                        <a:rPr lang="ru-RU" sz="1200">
                          <a:effectLst/>
                          <a:latin typeface="Arial Narrow" panose="020B0606020202030204" pitchFamily="34" charset="0"/>
                        </a:rPr>
                        <a:t>Значение индикатора/непосредственного результата</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20942">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200" dirty="0">
                          <a:effectLst/>
                          <a:latin typeface="Arial Narrow" panose="020B0606020202030204" pitchFamily="34" charset="0"/>
                        </a:rPr>
                        <a:t>2020 год</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Times New Roman"/>
                          <a:ea typeface="Times New Roman"/>
                          <a:cs typeface="Times New Roman"/>
                        </a:rPr>
                        <a:t>2021 год</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Times New Roman"/>
                          <a:ea typeface="Times New Roman"/>
                          <a:cs typeface="Times New Roman"/>
                        </a:rPr>
                        <a:t>2022 год</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Times New Roman"/>
                          <a:ea typeface="Times New Roman"/>
                          <a:cs typeface="Times New Roman"/>
                        </a:rPr>
                        <a:t>2023 год</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Times New Roman"/>
                          <a:ea typeface="Times New Roman"/>
                          <a:cs typeface="Times New Roman"/>
                        </a:rPr>
                        <a:t>2024 год</a:t>
                      </a:r>
                      <a:endParaRPr lang="ru-RU"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9083">
                <a:tc>
                  <a:txBody>
                    <a:bodyPr/>
                    <a:lstStyle/>
                    <a:p>
                      <a:pPr algn="ctr">
                        <a:lnSpc>
                          <a:spcPct val="115000"/>
                        </a:lnSpc>
                        <a:spcAft>
                          <a:spcPts val="0"/>
                        </a:spcAft>
                      </a:pPr>
                      <a:r>
                        <a:rPr lang="ru-RU" sz="1200" dirty="0">
                          <a:effectLst/>
                          <a:latin typeface="Arial Narrow" panose="020B0606020202030204" pitchFamily="34" charset="0"/>
                        </a:rPr>
                        <a:t>1</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ru-RU" sz="1200">
                          <a:effectLst/>
                          <a:latin typeface="Arial Narrow" panose="020B0606020202030204" pitchFamily="34" charset="0"/>
                        </a:rPr>
                        <a:t>Снижение количества пожаров</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шт.</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14</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Times New Roman"/>
                          <a:ea typeface="Times New Roman"/>
                          <a:cs typeface="Times New Roman"/>
                        </a:rPr>
                        <a:t>11</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Times New Roman"/>
                          <a:ea typeface="Times New Roman"/>
                          <a:cs typeface="Times New Roman"/>
                        </a:rPr>
                        <a:t>10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Times New Roman"/>
                          <a:ea typeface="Times New Roman"/>
                          <a:cs typeface="Times New Roman"/>
                        </a:rPr>
                        <a:t>10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Times New Roman"/>
                          <a:ea typeface="Times New Roman"/>
                          <a:cs typeface="Times New Roman"/>
                        </a:rPr>
                        <a:t>10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9083">
                <a:tc>
                  <a:txBody>
                    <a:bodyPr/>
                    <a:lstStyle/>
                    <a:p>
                      <a:pPr algn="ctr">
                        <a:lnSpc>
                          <a:spcPct val="115000"/>
                        </a:lnSpc>
                        <a:spcAft>
                          <a:spcPts val="0"/>
                        </a:spcAft>
                      </a:pPr>
                      <a:r>
                        <a:rPr lang="ru-RU" sz="1200">
                          <a:effectLst/>
                          <a:latin typeface="Arial Narrow" panose="020B0606020202030204" pitchFamily="34" charset="0"/>
                        </a:rPr>
                        <a:t>2</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ru-RU" sz="1200">
                          <a:effectLst/>
                          <a:latin typeface="Arial Narrow" panose="020B0606020202030204" pitchFamily="34" charset="0"/>
                        </a:rPr>
                        <a:t>Снижение количества погибших при пожарах</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чел.</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9083">
                <a:tc>
                  <a:txBody>
                    <a:bodyPr/>
                    <a:lstStyle/>
                    <a:p>
                      <a:pPr algn="ctr">
                        <a:lnSpc>
                          <a:spcPct val="115000"/>
                        </a:lnSpc>
                        <a:spcAft>
                          <a:spcPts val="0"/>
                        </a:spcAft>
                      </a:pPr>
                      <a:r>
                        <a:rPr lang="ru-RU" sz="1200">
                          <a:effectLst/>
                          <a:latin typeface="Arial Narrow" panose="020B0606020202030204" pitchFamily="34" charset="0"/>
                        </a:rPr>
                        <a:t>3</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ru-RU" sz="1200">
                          <a:effectLst/>
                          <a:latin typeface="Arial Narrow" panose="020B0606020202030204" pitchFamily="34" charset="0"/>
                        </a:rPr>
                        <a:t>Снижение количества пострадавших при пожарах</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чел.</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0</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0</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9083">
                <a:tc>
                  <a:txBody>
                    <a:bodyPr/>
                    <a:lstStyle/>
                    <a:p>
                      <a:pPr algn="ctr">
                        <a:lnSpc>
                          <a:spcPct val="115000"/>
                        </a:lnSpc>
                        <a:spcAft>
                          <a:spcPts val="0"/>
                        </a:spcAft>
                      </a:pPr>
                      <a:r>
                        <a:rPr lang="ru-RU" sz="1200" dirty="0" smtClean="0">
                          <a:effectLst/>
                          <a:latin typeface="Arial Narrow" panose="020B0606020202030204" pitchFamily="34" charset="0"/>
                        </a:rPr>
                        <a:t>4.</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ru-RU" sz="1200">
                          <a:effectLst/>
                          <a:latin typeface="Arial Narrow" panose="020B0606020202030204" pitchFamily="34" charset="0"/>
                        </a:rPr>
                        <a:t>Недопущение роста количества террористических актов</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шт.</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0</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0</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9083">
                <a:tc>
                  <a:txBody>
                    <a:bodyPr/>
                    <a:lstStyle/>
                    <a:p>
                      <a:pPr algn="just">
                        <a:lnSpc>
                          <a:spcPct val="115000"/>
                        </a:lnSpc>
                        <a:spcAft>
                          <a:spcPts val="0"/>
                        </a:spcAft>
                      </a:pPr>
                      <a:r>
                        <a:rPr lang="ru-RU" sz="1200" dirty="0" smtClean="0">
                          <a:effectLst/>
                          <a:latin typeface="Arial Narrow" panose="020B0606020202030204" pitchFamily="34" charset="0"/>
                          <a:ea typeface="Calibri"/>
                          <a:cs typeface="Times New Roman"/>
                        </a:rPr>
                        <a:t>5.</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ru-RU" sz="1200">
                          <a:effectLst/>
                          <a:latin typeface="Arial Narrow" panose="020B0606020202030204" pitchFamily="34" charset="0"/>
                        </a:rPr>
                        <a:t>Снижение количества ДТП </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шт.</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45</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45</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smtClean="0">
                          <a:effectLst/>
                          <a:latin typeface="Arial Narrow" panose="020B0606020202030204" pitchFamily="34" charset="0"/>
                        </a:rPr>
                        <a:t>45</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smtClean="0">
                          <a:effectLst/>
                          <a:latin typeface="Arial Narrow" panose="020B0606020202030204" pitchFamily="34" charset="0"/>
                        </a:rPr>
                        <a:t>42</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40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9083">
                <a:tc>
                  <a:txBody>
                    <a:bodyPr/>
                    <a:lstStyle/>
                    <a:p>
                      <a:pPr algn="just">
                        <a:lnSpc>
                          <a:spcPct val="115000"/>
                        </a:lnSpc>
                        <a:spcAft>
                          <a:spcPts val="0"/>
                        </a:spcAft>
                      </a:pPr>
                      <a:r>
                        <a:rPr lang="ru-RU" sz="1200" dirty="0" smtClean="0">
                          <a:effectLst/>
                          <a:latin typeface="Arial Narrow" panose="020B0606020202030204" pitchFamily="34" charset="0"/>
                          <a:ea typeface="Calibri"/>
                          <a:cs typeface="Times New Roman"/>
                        </a:rPr>
                        <a:t>6.</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ru-RU" sz="1200">
                          <a:effectLst/>
                          <a:latin typeface="Arial Narrow" panose="020B0606020202030204" pitchFamily="34" charset="0"/>
                        </a:rPr>
                        <a:t>Снижение количества погибших в ДТП</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чел.</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0</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0</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9083">
                <a:tc>
                  <a:txBody>
                    <a:bodyPr/>
                    <a:lstStyle/>
                    <a:p>
                      <a:pPr algn="just">
                        <a:lnSpc>
                          <a:spcPct val="115000"/>
                        </a:lnSpc>
                        <a:spcAft>
                          <a:spcPts val="0"/>
                        </a:spcAft>
                      </a:pPr>
                      <a:r>
                        <a:rPr lang="ru-RU" sz="1200" dirty="0" smtClean="0">
                          <a:effectLst/>
                          <a:latin typeface="Arial Narrow" panose="020B0606020202030204" pitchFamily="34" charset="0"/>
                          <a:ea typeface="Calibri"/>
                          <a:cs typeface="Times New Roman"/>
                        </a:rPr>
                        <a:t>7.</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ru-RU" sz="1200">
                          <a:effectLst/>
                          <a:latin typeface="Arial Narrow" panose="020B0606020202030204" pitchFamily="34" charset="0"/>
                        </a:rPr>
                        <a:t>Снижение количества пострадавших в ДТП</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чел.</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2</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Times New Roman"/>
                          <a:ea typeface="Times New Roman"/>
                          <a:cs typeface="Times New Roman"/>
                        </a:rPr>
                        <a:t>2</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Times New Roman"/>
                          <a:ea typeface="Times New Roman"/>
                          <a:cs typeface="Times New Roman"/>
                        </a:rPr>
                        <a:t>2</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Times New Roman"/>
                          <a:ea typeface="Times New Roman"/>
                          <a:cs typeface="Times New Roman"/>
                        </a:rPr>
                        <a:t>1</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Times New Roman"/>
                          <a:ea typeface="Times New Roman"/>
                          <a:cs typeface="Times New Roman"/>
                        </a:rPr>
                        <a:t>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8165">
                <a:tc>
                  <a:txBody>
                    <a:bodyPr/>
                    <a:lstStyle/>
                    <a:p>
                      <a:pPr algn="just">
                        <a:lnSpc>
                          <a:spcPct val="115000"/>
                        </a:lnSpc>
                        <a:spcAft>
                          <a:spcPts val="0"/>
                        </a:spcAft>
                      </a:pPr>
                      <a:r>
                        <a:rPr lang="ru-RU" sz="1200" dirty="0" smtClean="0">
                          <a:effectLst/>
                          <a:latin typeface="Arial Narrow" panose="020B0606020202030204" pitchFamily="34" charset="0"/>
                          <a:ea typeface="Calibri"/>
                          <a:cs typeface="Times New Roman"/>
                        </a:rPr>
                        <a:t>8.</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a:effectLst/>
                          <a:latin typeface="Arial Narrow" panose="020B0606020202030204" pitchFamily="34" charset="0"/>
                        </a:rPr>
                        <a:t>Недопущение роста численности пострадавших в результате несчастных случаев на производстве</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чел.</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07248">
                <a:tc>
                  <a:txBody>
                    <a:bodyPr/>
                    <a:lstStyle/>
                    <a:p>
                      <a:pPr algn="just">
                        <a:lnSpc>
                          <a:spcPct val="115000"/>
                        </a:lnSpc>
                        <a:spcAft>
                          <a:spcPts val="0"/>
                        </a:spcAft>
                      </a:pPr>
                      <a:r>
                        <a:rPr lang="ru-RU" sz="1200" dirty="0" smtClean="0">
                          <a:effectLst/>
                          <a:latin typeface="Arial Narrow" panose="020B0606020202030204" pitchFamily="34" charset="0"/>
                          <a:ea typeface="Calibri"/>
                          <a:cs typeface="Times New Roman"/>
                        </a:rPr>
                        <a:t>9.</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a:effectLst/>
                          <a:latin typeface="Arial Narrow" panose="020B0606020202030204" pitchFamily="34" charset="0"/>
                        </a:rPr>
                        <a:t>Недопущение роста численности пострадавших в результате несчастных случаев на производстве со смертельным исходом</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чел.</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0</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07248">
                <a:tc>
                  <a:txBody>
                    <a:bodyPr/>
                    <a:lstStyle/>
                    <a:p>
                      <a:pPr algn="just">
                        <a:lnSpc>
                          <a:spcPct val="115000"/>
                        </a:lnSpc>
                        <a:spcAft>
                          <a:spcPts val="0"/>
                        </a:spcAft>
                      </a:pPr>
                      <a:r>
                        <a:rPr lang="ru-RU" sz="1200" dirty="0" smtClean="0">
                          <a:effectLst/>
                          <a:latin typeface="Arial Narrow" panose="020B0606020202030204" pitchFamily="34" charset="0"/>
                          <a:ea typeface="Calibri"/>
                          <a:cs typeface="Times New Roman"/>
                        </a:rPr>
                        <a:t>10.</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dirty="0">
                          <a:effectLst/>
                          <a:latin typeface="Arial Narrow" panose="020B0606020202030204" pitchFamily="34" charset="0"/>
                        </a:rPr>
                        <a:t>Сокращение среднего времени совместного реагирования оперативных служб на обращение населения по номеру «112»</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a:t>
                      </a:r>
                      <a:endParaRPr lang="ru-RU" sz="120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2</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2</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2</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2</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2</a:t>
                      </a:r>
                      <a:endParaRPr lang="ru-RU" sz="1200" dirty="0">
                        <a:effectLst/>
                        <a:latin typeface="Arial Narrow" panose="020B0606020202030204" pitchFamily="34" charset="0"/>
                        <a:ea typeface="Calibri"/>
                        <a:cs typeface="Times New Roman"/>
                      </a:endParaRPr>
                    </a:p>
                  </a:txBody>
                  <a:tcPr marL="55752" marR="557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9083">
                <a:tc>
                  <a:txBody>
                    <a:bodyPr/>
                    <a:lstStyle/>
                    <a:p>
                      <a:pPr algn="just">
                        <a:lnSpc>
                          <a:spcPct val="115000"/>
                        </a:lnSpc>
                        <a:spcAft>
                          <a:spcPts val="0"/>
                        </a:spcAft>
                      </a:pPr>
                      <a:r>
                        <a:rPr lang="ru-RU" sz="1200" dirty="0" smtClean="0">
                          <a:effectLst/>
                          <a:latin typeface="Arial Narrow" panose="020B0606020202030204" pitchFamily="34" charset="0"/>
                          <a:ea typeface="Calibri"/>
                          <a:cs typeface="Times New Roman"/>
                        </a:rPr>
                        <a:t>11.</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a:effectLst/>
                          <a:latin typeface="Arial Narrow" panose="020B0606020202030204" pitchFamily="34" charset="0"/>
                        </a:rPr>
                        <a:t>Снижение времени на оповещение населения</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минут</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30</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30</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a:effectLst/>
                          <a:latin typeface="Arial Narrow" panose="020B0606020202030204" pitchFamily="34" charset="0"/>
                        </a:rPr>
                        <a:t>30</a:t>
                      </a:r>
                      <a:endParaRPr lang="ru-RU" sz="120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30</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effectLst/>
                          <a:latin typeface="Arial Narrow" panose="020B0606020202030204" pitchFamily="34" charset="0"/>
                        </a:rPr>
                        <a:t>30</a:t>
                      </a:r>
                      <a:endParaRPr lang="ru-RU" sz="1200" dirty="0">
                        <a:effectLst/>
                        <a:latin typeface="Arial Narrow" panose="020B0606020202030204" pitchFamily="34" charset="0"/>
                        <a:ea typeface="Calibri"/>
                        <a:cs typeface="Times New Roman"/>
                      </a:endParaRPr>
                    </a:p>
                  </a:txBody>
                  <a:tcPr marL="55752" marR="557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0564974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p:cNvSpPr>
            <a:spLocks noChangeArrowheads="1"/>
          </p:cNvSpPr>
          <p:nvPr/>
        </p:nvSpPr>
        <p:spPr bwMode="auto">
          <a:xfrm>
            <a:off x="661194" y="116632"/>
            <a:ext cx="8035925" cy="738664"/>
          </a:xfrm>
          <a:prstGeom prst="rect">
            <a:avLst/>
          </a:prstGeom>
          <a:noFill/>
          <a:ln w="9525">
            <a:noFill/>
            <a:miter lim="800000"/>
            <a:headEnd/>
            <a:tailEnd/>
          </a:ln>
        </p:spPr>
        <p:txBody>
          <a:bodyPr lIns="0" tIns="0" rIns="0" bIns="0">
            <a:spAutoFit/>
          </a:bodyPr>
          <a:lstStyle/>
          <a:p>
            <a:pPr algn="ctr"/>
            <a:r>
              <a:rPr lang="ru-RU" sz="2400" b="1" dirty="0">
                <a:solidFill>
                  <a:schemeClr val="bg1"/>
                </a:solidFill>
                <a:latin typeface="Arial" pitchFamily="34" charset="0"/>
                <a:cs typeface="Arial" pitchFamily="34" charset="0"/>
              </a:rPr>
              <a:t>МП </a:t>
            </a:r>
            <a:r>
              <a:rPr lang="ru-RU" sz="2400" b="1" dirty="0" smtClean="0">
                <a:solidFill>
                  <a:schemeClr val="bg1"/>
                </a:solidFill>
                <a:latin typeface="Arial" pitchFamily="34" charset="0"/>
                <a:cs typeface="Arial" pitchFamily="34" charset="0"/>
              </a:rPr>
              <a:t>«Обеспечение безопасности жизнедеятельности населения Тонкинского района»</a:t>
            </a:r>
            <a:endParaRPr lang="ru-RU" sz="2400" b="1" dirty="0">
              <a:solidFill>
                <a:schemeClr val="bg1"/>
              </a:solidFill>
              <a:latin typeface="Arial" pitchFamily="34" charset="0"/>
              <a:cs typeface="Arial" pitchFamily="34"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723589689"/>
              </p:ext>
            </p:extLst>
          </p:nvPr>
        </p:nvGraphicFramePr>
        <p:xfrm>
          <a:off x="179510" y="855296"/>
          <a:ext cx="8712970" cy="5742055"/>
        </p:xfrm>
        <a:graphic>
          <a:graphicData uri="http://schemas.openxmlformats.org/drawingml/2006/table">
            <a:tbl>
              <a:tblPr>
                <a:tableStyleId>{5C22544A-7EE6-4342-B048-85BDC9FD1C3A}</a:tableStyleId>
              </a:tblPr>
              <a:tblGrid>
                <a:gridCol w="2952330"/>
                <a:gridCol w="720080"/>
                <a:gridCol w="792088"/>
                <a:gridCol w="792088"/>
                <a:gridCol w="720080"/>
                <a:gridCol w="801934"/>
                <a:gridCol w="967185"/>
                <a:gridCol w="967185"/>
              </a:tblGrid>
              <a:tr h="1425035">
                <a:tc>
                  <a:txBody>
                    <a:bodyPr/>
                    <a:lstStyle/>
                    <a:p>
                      <a:pPr algn="ctr" fontAlgn="ctr"/>
                      <a:r>
                        <a:rPr lang="ru-RU" sz="1200" u="none" strike="noStrike" dirty="0">
                          <a:effectLst/>
                          <a:latin typeface="Arial Narrow" panose="020B0606020202030204" pitchFamily="34" charset="0"/>
                        </a:rPr>
                        <a:t>Наименование КЦСР</a:t>
                      </a:r>
                      <a:endParaRPr lang="ru-RU" sz="1200" b="1" i="0" u="none" strike="noStrike" dirty="0">
                        <a:effectLst/>
                        <a:latin typeface="Arial Narrow" panose="020B0606020202030204" pitchFamily="34" charset="0"/>
                      </a:endParaRPr>
                    </a:p>
                  </a:txBody>
                  <a:tcPr marL="9510" marR="9510" marT="95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effectLst/>
                          <a:latin typeface="Times New Roman"/>
                          <a:ea typeface="Times New Roman"/>
                          <a:cs typeface="Times New Roman"/>
                        </a:rPr>
                        <a:t>Первоначальный план 2021 года</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effectLst/>
                          <a:latin typeface="Times New Roman"/>
                          <a:ea typeface="Times New Roman"/>
                          <a:cs typeface="Times New Roman"/>
                        </a:rPr>
                        <a:t>Уточненный план 2021 года на 01.11.2020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effectLst/>
                          <a:latin typeface="Times New Roman"/>
                          <a:ea typeface="Times New Roman"/>
                          <a:cs typeface="Times New Roman"/>
                        </a:rPr>
                        <a:t>Прогноз  на 2022 год</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effectLst/>
                          <a:latin typeface="Times New Roman"/>
                          <a:ea typeface="Times New Roman"/>
                          <a:cs typeface="Times New Roman"/>
                        </a:rPr>
                        <a:t>Прогноз  на 2023 год</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effectLst/>
                          <a:latin typeface="Times New Roman"/>
                          <a:ea typeface="Times New Roman"/>
                          <a:cs typeface="Times New Roman"/>
                        </a:rPr>
                        <a:t>Прогноз  на 2024 год</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effectLst/>
                          <a:latin typeface="Times New Roman"/>
                          <a:ea typeface="Times New Roman"/>
                          <a:cs typeface="Times New Roman"/>
                        </a:rPr>
                        <a:t>2022 к первоначальному бюджету 2021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100" dirty="0">
                          <a:solidFill>
                            <a:srgbClr val="000000"/>
                          </a:solidFill>
                          <a:effectLst/>
                          <a:latin typeface="Times New Roman"/>
                          <a:ea typeface="Times New Roman"/>
                          <a:cs typeface="Times New Roman"/>
                        </a:rPr>
                        <a:t>2022 к уточненному плану 2021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69711">
                <a:tc>
                  <a:txBody>
                    <a:bodyPr/>
                    <a:lstStyle/>
                    <a:p>
                      <a:pPr algn="l" fontAlgn="ctr"/>
                      <a:r>
                        <a:rPr lang="ru-RU" sz="1200" u="none" strike="noStrike" dirty="0">
                          <a:effectLst/>
                          <a:latin typeface="Arial Narrow" panose="020B0606020202030204" pitchFamily="34" charset="0"/>
                        </a:rPr>
                        <a:t>МП " Обеспечение безопасности жизнедеятельности населения Тонкинского муниципального района Нижегородской области на 2018-2020 годы</a:t>
                      </a:r>
                      <a:endParaRPr lang="ru-RU" sz="1200" b="1" i="0" u="none" strike="noStrike" dirty="0">
                        <a:effectLst/>
                        <a:latin typeface="Arial Narrow" panose="020B0606020202030204" pitchFamily="34" charset="0"/>
                      </a:endParaRPr>
                    </a:p>
                  </a:txBody>
                  <a:tcPr marL="9510" marR="9510" marT="95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4 248.1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4 371,1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4 682,0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4 253,6</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4 253,6</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110,2</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107,1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7885">
                <a:tc>
                  <a:txBody>
                    <a:bodyPr/>
                    <a:lstStyle/>
                    <a:p>
                      <a:pPr algn="l" fontAlgn="ctr"/>
                      <a:r>
                        <a:rPr lang="ru-RU" sz="1200" u="none" strike="noStrike">
                          <a:effectLst/>
                          <a:latin typeface="Arial Narrow" panose="020B0606020202030204" pitchFamily="34" charset="0"/>
                        </a:rPr>
                        <a:t>Подпрограмма "Обеспечение пожарной безопасности"</a:t>
                      </a:r>
                      <a:endParaRPr lang="ru-RU" sz="1200" b="1" i="0" u="none" strike="noStrike">
                        <a:effectLst/>
                        <a:latin typeface="Arial Narrow" panose="020B0606020202030204" pitchFamily="34" charset="0"/>
                      </a:endParaRPr>
                    </a:p>
                  </a:txBody>
                  <a:tcPr marL="9510" marR="9510" marT="95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100.0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100.0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1827">
                <a:tc>
                  <a:txBody>
                    <a:bodyPr/>
                    <a:lstStyle/>
                    <a:p>
                      <a:pPr algn="l" fontAlgn="ctr"/>
                      <a:r>
                        <a:rPr lang="ru-RU" sz="1200" u="none" strike="noStrike">
                          <a:effectLst/>
                          <a:latin typeface="Arial Narrow" panose="020B0606020202030204" pitchFamily="34" charset="0"/>
                        </a:rPr>
                        <a:t>Подпрограмма "Повышение безопасности дорожного движения"</a:t>
                      </a:r>
                      <a:endParaRPr lang="ru-RU" sz="1200" b="1" i="0" u="none" strike="noStrike">
                        <a:effectLst/>
                        <a:latin typeface="Arial Narrow" panose="020B0606020202030204" pitchFamily="34" charset="0"/>
                      </a:endParaRPr>
                    </a:p>
                  </a:txBody>
                  <a:tcPr marL="9510" marR="9510" marT="95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5.0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5.0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5.0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5.0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5.0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100.0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100.0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7885">
                <a:tc>
                  <a:txBody>
                    <a:bodyPr/>
                    <a:lstStyle/>
                    <a:p>
                      <a:pPr algn="l" fontAlgn="ctr"/>
                      <a:r>
                        <a:rPr lang="ru-RU" sz="1200" u="none" strike="noStrike">
                          <a:effectLst/>
                          <a:latin typeface="Arial Narrow" panose="020B0606020202030204" pitchFamily="34" charset="0"/>
                        </a:rPr>
                        <a:t>Подпрограмма " Улучшение условий и охраны труда"</a:t>
                      </a:r>
                      <a:endParaRPr lang="ru-RU" sz="1200" b="1" i="0" u="none" strike="noStrike">
                        <a:effectLst/>
                        <a:latin typeface="Arial Narrow" panose="020B0606020202030204" pitchFamily="34" charset="0"/>
                      </a:endParaRPr>
                    </a:p>
                  </a:txBody>
                  <a:tcPr marL="9510" marR="9510" marT="95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3.0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100.0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100.0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7885">
                <a:tc>
                  <a:txBody>
                    <a:bodyPr/>
                    <a:lstStyle/>
                    <a:p>
                      <a:pPr algn="l" fontAlgn="ctr"/>
                      <a:r>
                        <a:rPr lang="ru-RU" sz="1200" u="none" strike="noStrike">
                          <a:effectLst/>
                          <a:latin typeface="Arial Narrow" panose="020B0606020202030204" pitchFamily="34" charset="0"/>
                        </a:rPr>
                        <a:t>Защита населения от чрезвычайных ситуаций</a:t>
                      </a:r>
                      <a:endParaRPr lang="ru-RU" sz="1200" b="1" i="0" u="none" strike="noStrike">
                        <a:effectLst/>
                        <a:latin typeface="Arial Narrow" panose="020B0606020202030204" pitchFamily="34" charset="0"/>
                      </a:endParaRPr>
                    </a:p>
                  </a:txBody>
                  <a:tcPr marL="9510" marR="9510" marT="95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4 220,1</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4 343,1</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4 654,0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4 226,6</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4226,6</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110,2</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107,1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1827">
                <a:tc>
                  <a:txBody>
                    <a:bodyPr/>
                    <a:lstStyle/>
                    <a:p>
                      <a:pPr algn="l" fontAlgn="ctr"/>
                      <a:r>
                        <a:rPr lang="ru-RU" sz="1200" u="none" strike="noStrike">
                          <a:effectLst/>
                          <a:latin typeface="Arial Narrow" panose="020B0606020202030204" pitchFamily="34" charset="0"/>
                        </a:rPr>
                        <a:t>Построение и развитие аппаратно-программного комплекса "Безопасный город"</a:t>
                      </a:r>
                      <a:endParaRPr lang="ru-RU" sz="1200" b="1" i="0" u="none" strike="noStrike">
                        <a:effectLst/>
                        <a:latin typeface="Arial Narrow" panose="020B0606020202030204" pitchFamily="34" charset="0"/>
                      </a:endParaRPr>
                    </a:p>
                  </a:txBody>
                  <a:tcPr marL="9510" marR="9510" marT="95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17,0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17,0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17.0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16.0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16.0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a:solidFill>
                            <a:srgbClr val="000000"/>
                          </a:solidFill>
                          <a:effectLst/>
                          <a:latin typeface="Times New Roman"/>
                          <a:ea typeface="Times New Roman"/>
                          <a:cs typeface="Times New Roman"/>
                        </a:rPr>
                        <a:t>100.0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100" dirty="0">
                          <a:solidFill>
                            <a:srgbClr val="000000"/>
                          </a:solidFill>
                          <a:effectLst/>
                          <a:latin typeface="Times New Roman"/>
                          <a:ea typeface="Times New Roman"/>
                          <a:cs typeface="Times New Roman"/>
                        </a:rPr>
                        <a:t>100.0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9977204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p:cNvSpPr>
            <a:spLocks noChangeArrowheads="1"/>
          </p:cNvSpPr>
          <p:nvPr/>
        </p:nvSpPr>
        <p:spPr bwMode="auto">
          <a:xfrm>
            <a:off x="469165" y="48223"/>
            <a:ext cx="8286808" cy="738664"/>
          </a:xfrm>
          <a:prstGeom prst="rect">
            <a:avLst/>
          </a:prstGeom>
          <a:noFill/>
          <a:ln w="9525">
            <a:noFill/>
            <a:miter lim="800000"/>
            <a:headEnd/>
            <a:tailEnd/>
          </a:ln>
        </p:spPr>
        <p:txBody>
          <a:bodyPr wrap="square" lIns="0" tIns="0" rIns="0" bIns="0">
            <a:spAutoFit/>
          </a:bodyPr>
          <a:lstStyle/>
          <a:p>
            <a:pPr algn="ctr"/>
            <a:r>
              <a:rPr lang="ru-RU" sz="2400" b="1" dirty="0">
                <a:solidFill>
                  <a:schemeClr val="bg1"/>
                </a:solidFill>
                <a:latin typeface="Times New Roman" pitchFamily="18" charset="0"/>
              </a:rPr>
              <a:t>МП </a:t>
            </a:r>
            <a:r>
              <a:rPr lang="ru-RU" sz="2400" b="1" dirty="0" smtClean="0">
                <a:solidFill>
                  <a:schemeClr val="bg1"/>
                </a:solidFill>
                <a:latin typeface="Times New Roman" pitchFamily="18" charset="0"/>
              </a:rPr>
              <a:t>«</a:t>
            </a:r>
            <a:r>
              <a:rPr lang="ru-RU" sz="2400" b="1" dirty="0" smtClean="0">
                <a:solidFill>
                  <a:schemeClr val="bg1"/>
                </a:solidFill>
              </a:rPr>
              <a:t>Совершенствование социальной и инженерной инфраструктуры Тонкинского района</a:t>
            </a:r>
            <a:r>
              <a:rPr lang="ru-RU" sz="2400" b="1" dirty="0" smtClean="0">
                <a:solidFill>
                  <a:schemeClr val="bg1"/>
                </a:solidFill>
                <a:latin typeface="Times New Roman" pitchFamily="18" charset="0"/>
              </a:rPr>
              <a:t>»</a:t>
            </a:r>
            <a:endParaRPr lang="ru-RU" sz="2400" b="1" dirty="0">
              <a:solidFill>
                <a:schemeClr val="bg1"/>
              </a:solidFill>
              <a:latin typeface="Times New Roman" pitchFamily="18" charset="0"/>
            </a:endParaRPr>
          </a:p>
        </p:txBody>
      </p:sp>
      <p:sp>
        <p:nvSpPr>
          <p:cNvPr id="116737" name="Rectangle 1"/>
          <p:cNvSpPr>
            <a:spLocks noChangeArrowheads="1"/>
          </p:cNvSpPr>
          <p:nvPr/>
        </p:nvSpPr>
        <p:spPr bwMode="auto">
          <a:xfrm>
            <a:off x="469165" y="896219"/>
            <a:ext cx="7929619" cy="3293209"/>
          </a:xfrm>
          <a:prstGeom prst="rect">
            <a:avLst/>
          </a:prstGeom>
          <a:solidFill>
            <a:srgbClr val="A9DCF5"/>
          </a:solidFill>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spAutoFit/>
          </a:bodyPr>
          <a:lstStyle/>
          <a:p>
            <a:pPr lvl="0" indent="457200"/>
            <a:r>
              <a:rPr lang="ru-RU" sz="1600" b="1" dirty="0">
                <a:solidFill>
                  <a:schemeClr val="tx1"/>
                </a:solidFill>
                <a:latin typeface="Times New Roman" pitchFamily="18" charset="0"/>
                <a:ea typeface="Times New Roman" pitchFamily="18" charset="0"/>
                <a:cs typeface="Times New Roman" pitchFamily="18" charset="0"/>
              </a:rPr>
              <a:t>Утверждена:</a:t>
            </a:r>
          </a:p>
          <a:p>
            <a:pPr lvl="0" indent="457200"/>
            <a:r>
              <a:rPr lang="ru-RU" sz="1600" dirty="0">
                <a:solidFill>
                  <a:schemeClr val="tx1"/>
                </a:solidFill>
                <a:latin typeface="Times New Roman" panose="02020603050405020304" pitchFamily="18" charset="0"/>
                <a:cs typeface="Times New Roman" panose="02020603050405020304" pitchFamily="18" charset="0"/>
              </a:rPr>
              <a:t>Постановлением администрации Тонкинского муниципального района Нижегородской области от 17.08.2020 года  № 429 "Об утверждении муниципальной программы "Совершенствование социальной и инженерной инфраструктуры Тонкинского муниципального </a:t>
            </a:r>
            <a:r>
              <a:rPr lang="ru-RU" sz="1600" dirty="0" smtClean="0">
                <a:solidFill>
                  <a:schemeClr val="tx1"/>
                </a:solidFill>
                <a:latin typeface="Times New Roman" panose="02020603050405020304" pitchFamily="18" charset="0"/>
                <a:cs typeface="Times New Roman" panose="02020603050405020304" pitchFamily="18" charset="0"/>
              </a:rPr>
              <a:t>района»</a:t>
            </a:r>
            <a:endParaRPr lang="ru-RU" sz="1600" dirty="0">
              <a:solidFill>
                <a:schemeClr val="tx1"/>
              </a:solidFill>
              <a:latin typeface="Times New Roman" panose="02020603050405020304" pitchFamily="18" charset="0"/>
              <a:cs typeface="Times New Roman" panose="02020603050405020304" pitchFamily="18" charset="0"/>
            </a:endParaRPr>
          </a:p>
          <a:p>
            <a:pPr lvl="0" indent="457200"/>
            <a:r>
              <a:rPr lang="ru-RU" sz="1600" b="1" dirty="0">
                <a:solidFill>
                  <a:schemeClr val="tx1"/>
                </a:solidFill>
                <a:latin typeface="Times New Roman" pitchFamily="18" charset="0"/>
                <a:ea typeface="Times New Roman" pitchFamily="18" charset="0"/>
                <a:cs typeface="Times New Roman" pitchFamily="18" charset="0"/>
              </a:rPr>
              <a:t>Срок реализации  </a:t>
            </a:r>
            <a:r>
              <a:rPr lang="ru-RU" sz="1600" dirty="0" smtClean="0">
                <a:solidFill>
                  <a:schemeClr val="tx1"/>
                </a:solidFill>
                <a:latin typeface="Times New Roman" pitchFamily="18" charset="0"/>
                <a:ea typeface="Times New Roman" pitchFamily="18" charset="0"/>
                <a:cs typeface="Times New Roman" pitchFamily="18" charset="0"/>
              </a:rPr>
              <a:t>2021-2024 </a:t>
            </a:r>
            <a:r>
              <a:rPr lang="ru-RU" sz="1600" dirty="0">
                <a:solidFill>
                  <a:schemeClr val="tx1"/>
                </a:solidFill>
                <a:latin typeface="Times New Roman" pitchFamily="18" charset="0"/>
                <a:ea typeface="Times New Roman" pitchFamily="18" charset="0"/>
                <a:cs typeface="Times New Roman" pitchFamily="18" charset="0"/>
              </a:rPr>
              <a:t>годы</a:t>
            </a:r>
          </a:p>
          <a:p>
            <a:pPr lvl="0" indent="457200"/>
            <a:r>
              <a:rPr lang="ru-RU" sz="1600" b="1" dirty="0">
                <a:solidFill>
                  <a:schemeClr val="tx1"/>
                </a:solidFill>
                <a:latin typeface="Times New Roman" pitchFamily="18" charset="0"/>
                <a:ea typeface="Times New Roman" pitchFamily="18" charset="0"/>
                <a:cs typeface="Times New Roman" pitchFamily="18" charset="0"/>
              </a:rPr>
              <a:t>Муниципальный заказчик </a:t>
            </a:r>
            <a:r>
              <a:rPr lang="ru-RU" sz="1600" dirty="0">
                <a:solidFill>
                  <a:schemeClr val="tx1"/>
                </a:solidFill>
                <a:latin typeface="Times New Roman" pitchFamily="18" charset="0"/>
                <a:ea typeface="Times New Roman" pitchFamily="18" charset="0"/>
                <a:cs typeface="Times New Roman" pitchFamily="18" charset="0"/>
              </a:rPr>
              <a:t>Отдел архитектуры и строительства администрации Тонкинского муниципального района Нижегородской области</a:t>
            </a:r>
          </a:p>
          <a:p>
            <a:pPr lvl="0" indent="457200"/>
            <a:endParaRPr lang="ru-RU" sz="1600" dirty="0">
              <a:solidFill>
                <a:schemeClr val="tx1"/>
              </a:solidFill>
              <a:latin typeface="Times New Roman" pitchFamily="18" charset="0"/>
              <a:ea typeface="Calibri" pitchFamily="34" charset="0"/>
              <a:cs typeface="Times New Roman" pitchFamily="18" charset="0"/>
            </a:endParaRPr>
          </a:p>
          <a:p>
            <a:pPr lvl="0" indent="457200" eaLnBrk="0" hangingPunct="0"/>
            <a:r>
              <a:rPr lang="ru-RU" sz="1600" b="1" dirty="0">
                <a:solidFill>
                  <a:schemeClr val="tx1"/>
                </a:solidFill>
                <a:latin typeface="Times New Roman" pitchFamily="18" charset="0"/>
                <a:ea typeface="Calibri" pitchFamily="34" charset="0"/>
                <a:cs typeface="Times New Roman" pitchFamily="18" charset="0"/>
              </a:rPr>
              <a:t>Цель муниципальной программы :</a:t>
            </a:r>
          </a:p>
          <a:p>
            <a:pPr lvl="0" indent="457200" algn="just" eaLnBrk="0" hangingPunct="0"/>
            <a:r>
              <a:rPr lang="ru-RU" sz="1600" dirty="0">
                <a:solidFill>
                  <a:schemeClr val="tx1"/>
                </a:solidFill>
                <a:latin typeface="Times New Roman" pitchFamily="18" charset="0"/>
                <a:ea typeface="Calibri" pitchFamily="34" charset="0"/>
                <a:cs typeface="Times New Roman" pitchFamily="18" charset="0"/>
              </a:rPr>
              <a:t>создание материальной базы развития  социальной и инженерной  инфраструктуры для достижения цели – повышение качества жизни населения Тонкинского муниципального района  </a:t>
            </a:r>
            <a:r>
              <a:rPr lang="ru-RU" sz="1600" dirty="0">
                <a:solidFill>
                  <a:schemeClr val="tx1"/>
                </a:solidFill>
                <a:latin typeface="Times New Roman" panose="02020603050405020304" pitchFamily="18" charset="0"/>
                <a:cs typeface="Times New Roman" panose="02020603050405020304" pitchFamily="18" charset="0"/>
              </a:rPr>
              <a:t> </a:t>
            </a:r>
          </a:p>
        </p:txBody>
      </p:sp>
      <p:pic>
        <p:nvPicPr>
          <p:cNvPr id="4" name="Picture 2" descr="Z:\Мои документы\Бюджет 2022\Проект районного бюджета\Бюджет для граждан\фотки для бюджета\DSC_037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86669" y="4293096"/>
            <a:ext cx="3643725" cy="2429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3116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p:cNvSpPr>
            <a:spLocks noChangeArrowheads="1"/>
          </p:cNvSpPr>
          <p:nvPr/>
        </p:nvSpPr>
        <p:spPr bwMode="auto">
          <a:xfrm>
            <a:off x="428596" y="116632"/>
            <a:ext cx="8286808" cy="738664"/>
          </a:xfrm>
          <a:prstGeom prst="rect">
            <a:avLst/>
          </a:prstGeom>
          <a:noFill/>
          <a:ln w="9525">
            <a:noFill/>
            <a:miter lim="800000"/>
            <a:headEnd/>
            <a:tailEnd/>
          </a:ln>
        </p:spPr>
        <p:txBody>
          <a:bodyPr wrap="square" lIns="0" tIns="0" rIns="0" bIns="0">
            <a:spAutoFit/>
          </a:bodyPr>
          <a:lstStyle/>
          <a:p>
            <a:pPr algn="ctr"/>
            <a:r>
              <a:rPr lang="ru-RU" sz="2400" b="1" dirty="0">
                <a:solidFill>
                  <a:schemeClr val="bg1"/>
                </a:solidFill>
                <a:latin typeface="Times New Roman" pitchFamily="18" charset="0"/>
              </a:rPr>
              <a:t>МП </a:t>
            </a:r>
            <a:r>
              <a:rPr lang="ru-RU" sz="2400" b="1" dirty="0" smtClean="0">
                <a:solidFill>
                  <a:schemeClr val="bg1"/>
                </a:solidFill>
                <a:latin typeface="Times New Roman" pitchFamily="18" charset="0"/>
              </a:rPr>
              <a:t>«</a:t>
            </a:r>
            <a:r>
              <a:rPr lang="ru-RU" sz="2400" b="1" dirty="0" smtClean="0">
                <a:solidFill>
                  <a:schemeClr val="bg1"/>
                </a:solidFill>
              </a:rPr>
              <a:t>Совершенствование социальной и инженерной инфраструктуры Тонкинского района</a:t>
            </a:r>
            <a:r>
              <a:rPr lang="ru-RU" sz="2400" b="1" dirty="0" smtClean="0">
                <a:solidFill>
                  <a:schemeClr val="bg1"/>
                </a:solidFill>
                <a:latin typeface="Times New Roman" pitchFamily="18" charset="0"/>
              </a:rPr>
              <a:t>»</a:t>
            </a:r>
            <a:endParaRPr lang="ru-RU" sz="2400" b="1" dirty="0">
              <a:solidFill>
                <a:schemeClr val="bg1"/>
              </a:solidFill>
              <a:latin typeface="Times New Roman" pitchFamily="18" charset="0"/>
            </a:endParaRPr>
          </a:p>
        </p:txBody>
      </p:sp>
      <p:sp>
        <p:nvSpPr>
          <p:cNvPr id="8" name="Овал 7"/>
          <p:cNvSpPr/>
          <p:nvPr/>
        </p:nvSpPr>
        <p:spPr>
          <a:xfrm>
            <a:off x="323528" y="5125665"/>
            <a:ext cx="2376264" cy="139967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latin typeface="Times New Roman" panose="02020603050405020304" pitchFamily="18" charset="0"/>
                <a:cs typeface="Times New Roman" panose="02020603050405020304" pitchFamily="18" charset="0"/>
              </a:rPr>
              <a:t>С</a:t>
            </a:r>
            <a:r>
              <a:rPr lang="ru-RU" sz="1200" dirty="0" smtClean="0">
                <a:latin typeface="Times New Roman" panose="02020603050405020304" pitchFamily="18" charset="0"/>
                <a:cs typeface="Times New Roman" panose="02020603050405020304" pitchFamily="18" charset="0"/>
              </a:rPr>
              <a:t>троительство </a:t>
            </a:r>
            <a:r>
              <a:rPr lang="ru-RU" sz="1200" dirty="0">
                <a:latin typeface="Times New Roman" panose="02020603050405020304" pitchFamily="18" charset="0"/>
                <a:cs typeface="Times New Roman" panose="02020603050405020304" pitchFamily="18" charset="0"/>
              </a:rPr>
              <a:t>внутриквартальных дворовых сетей водопровода и канализации </a:t>
            </a:r>
            <a:r>
              <a:rPr lang="ru-RU" sz="1200" dirty="0" err="1">
                <a:latin typeface="Times New Roman" panose="02020603050405020304" pitchFamily="18" charset="0"/>
                <a:cs typeface="Times New Roman" panose="02020603050405020304" pitchFamily="18" charset="0"/>
              </a:rPr>
              <a:t>р.п.Тонкино</a:t>
            </a:r>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1 000,0 </a:t>
            </a:r>
            <a:r>
              <a:rPr lang="ru-RU" sz="1200" dirty="0">
                <a:latin typeface="Times New Roman" panose="02020603050405020304" pitchFamily="18" charset="0"/>
                <a:cs typeface="Times New Roman" panose="02020603050405020304" pitchFamily="18" charset="0"/>
              </a:rPr>
              <a:t>тыс. руб.</a:t>
            </a:r>
          </a:p>
        </p:txBody>
      </p:sp>
      <p:sp>
        <p:nvSpPr>
          <p:cNvPr id="10" name="Овал 9"/>
          <p:cNvSpPr/>
          <p:nvPr/>
        </p:nvSpPr>
        <p:spPr>
          <a:xfrm>
            <a:off x="2915816" y="5125665"/>
            <a:ext cx="3528392" cy="13447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dirty="0">
                <a:latin typeface="Times New Roman" panose="02020603050405020304" pitchFamily="18" charset="0"/>
                <a:cs typeface="Times New Roman" panose="02020603050405020304" pitchFamily="18" charset="0"/>
              </a:rPr>
              <a:t>Р</a:t>
            </a:r>
            <a:r>
              <a:rPr lang="ru-RU" sz="1300" dirty="0" smtClean="0">
                <a:latin typeface="Times New Roman" panose="02020603050405020304" pitchFamily="18" charset="0"/>
                <a:cs typeface="Times New Roman" panose="02020603050405020304" pitchFamily="18" charset="0"/>
              </a:rPr>
              <a:t>азвитие </a:t>
            </a:r>
            <a:r>
              <a:rPr lang="ru-RU" sz="1300" dirty="0">
                <a:latin typeface="Times New Roman" panose="02020603050405020304" pitchFamily="18" charset="0"/>
                <a:cs typeface="Times New Roman" panose="02020603050405020304" pitchFamily="18" charset="0"/>
              </a:rPr>
              <a:t>малоэтажного строительства (капитальные вложения в объекты муниципальной собственности) – </a:t>
            </a:r>
            <a:r>
              <a:rPr lang="ru-RU" sz="1300" dirty="0" smtClean="0">
                <a:latin typeface="Times New Roman" panose="02020603050405020304" pitchFamily="18" charset="0"/>
                <a:cs typeface="Times New Roman" panose="02020603050405020304" pitchFamily="18" charset="0"/>
              </a:rPr>
              <a:t>500,0 </a:t>
            </a:r>
            <a:r>
              <a:rPr lang="ru-RU" sz="1300" dirty="0">
                <a:latin typeface="Times New Roman" panose="02020603050405020304" pitchFamily="18" charset="0"/>
                <a:cs typeface="Times New Roman" panose="02020603050405020304" pitchFamily="18" charset="0"/>
              </a:rPr>
              <a:t>тыс. руб.</a:t>
            </a:r>
          </a:p>
        </p:txBody>
      </p:sp>
      <p:sp>
        <p:nvSpPr>
          <p:cNvPr id="11" name="Заголовок 1"/>
          <p:cNvSpPr txBox="1">
            <a:spLocks/>
          </p:cNvSpPr>
          <p:nvPr/>
        </p:nvSpPr>
        <p:spPr>
          <a:xfrm>
            <a:off x="428596" y="4781148"/>
            <a:ext cx="8143932" cy="428628"/>
          </a:xfrm>
          <a:prstGeom prst="rect">
            <a:avLst/>
          </a:prstGeom>
        </p:spPr>
        <p:txBody>
          <a:bodyPr vert="horz" lIns="91440" tIns="45720" rIns="91440" bIns="45720" rtlCol="0" anchor="t">
            <a:noAutofit/>
          </a:bodyPr>
          <a:lstStyle/>
          <a:p>
            <a:pPr lvl="0" algn="ctr">
              <a:spcBef>
                <a:spcPct val="0"/>
              </a:spcBef>
            </a:pPr>
            <a:r>
              <a:rPr lang="ru-RU" sz="2000" b="1" dirty="0" smtClean="0">
                <a:latin typeface="Times New Roman" pitchFamily="18" charset="0"/>
                <a:cs typeface="Times New Roman" pitchFamily="18" charset="0"/>
              </a:rPr>
              <a:t>Основные направления расходов:</a:t>
            </a:r>
            <a:r>
              <a:rPr lang="ru-RU" dirty="0" smtClean="0">
                <a:latin typeface="Times New Roman" pitchFamily="18" charset="0"/>
                <a:ea typeface="+mj-ea"/>
                <a:cs typeface="Times New Roman" pitchFamily="18" charset="0"/>
              </a:rPr>
              <a:t> </a:t>
            </a:r>
            <a:r>
              <a:rPr lang="ru-RU" sz="1400" dirty="0" smtClean="0">
                <a:latin typeface="Times New Roman" pitchFamily="18" charset="0"/>
                <a:ea typeface="+mj-ea"/>
                <a:cs typeface="Times New Roman" pitchFamily="18" charset="0"/>
              </a:rPr>
              <a:t>                                                                                                                 </a:t>
            </a:r>
          </a:p>
          <a:p>
            <a:pPr marL="0" marR="0" lvl="0" indent="0" algn="r" defTabSz="914400" rtl="0" eaLnBrk="1" fontAlgn="auto" latinLnBrk="0" hangingPunct="1">
              <a:lnSpc>
                <a:spcPct val="100000"/>
              </a:lnSpc>
              <a:spcBef>
                <a:spcPct val="0"/>
              </a:spcBef>
              <a:spcAft>
                <a:spcPts val="0"/>
              </a:spcAft>
              <a:buClrTx/>
              <a:buSzTx/>
              <a:buFontTx/>
              <a:buNone/>
              <a:tabLst/>
              <a:defRPr/>
            </a:pPr>
            <a:endParaRPr kumimoji="0" lang="ru-RU" sz="1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803351440"/>
              </p:ext>
            </p:extLst>
          </p:nvPr>
        </p:nvGraphicFramePr>
        <p:xfrm>
          <a:off x="251520" y="1052735"/>
          <a:ext cx="8640961" cy="3478132"/>
        </p:xfrm>
        <a:graphic>
          <a:graphicData uri="http://schemas.openxmlformats.org/drawingml/2006/table">
            <a:tbl>
              <a:tblPr firstRow="1" firstCol="1" bandRow="1">
                <a:tableStyleId>{5C22544A-7EE6-4342-B048-85BDC9FD1C3A}</a:tableStyleId>
              </a:tblPr>
              <a:tblGrid>
                <a:gridCol w="2520280"/>
                <a:gridCol w="843197"/>
                <a:gridCol w="720080"/>
                <a:gridCol w="719234"/>
                <a:gridCol w="840234"/>
                <a:gridCol w="599080"/>
                <a:gridCol w="719234"/>
                <a:gridCol w="840234"/>
                <a:gridCol w="839388"/>
              </a:tblGrid>
              <a:tr h="208734">
                <a:tc>
                  <a:txBody>
                    <a:bodyPr/>
                    <a:lstStyle/>
                    <a:p>
                      <a:pPr>
                        <a:lnSpc>
                          <a:spcPct val="115000"/>
                        </a:lnSpc>
                        <a:spcAft>
                          <a:spcPts val="0"/>
                        </a:spcAft>
                      </a:pPr>
                      <a:r>
                        <a:rPr lang="ru-RU" sz="1200" dirty="0">
                          <a:effectLst/>
                          <a:latin typeface="Arial Narrow" panose="020B0606020202030204" pitchFamily="34" charset="0"/>
                        </a:rPr>
                        <a:t> </a:t>
                      </a:r>
                      <a:endParaRPr lang="ru-RU" sz="1200" dirty="0">
                        <a:effectLst/>
                        <a:latin typeface="Arial Narrow" panose="020B0606020202030204" pitchFamily="34" charset="0"/>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dirty="0">
                          <a:effectLst/>
                          <a:latin typeface="Arial Narrow" panose="020B0606020202030204" pitchFamily="34" charset="0"/>
                        </a:rPr>
                        <a:t> </a:t>
                      </a:r>
                      <a:endParaRPr lang="ru-RU" sz="1200" dirty="0">
                        <a:effectLst/>
                        <a:latin typeface="Arial Narrow" panose="020B0606020202030204" pitchFamily="34" charset="0"/>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dirty="0">
                          <a:effectLst/>
                          <a:latin typeface="Arial Narrow" panose="020B0606020202030204" pitchFamily="34" charset="0"/>
                        </a:rPr>
                        <a:t> </a:t>
                      </a:r>
                      <a:endParaRPr lang="ru-RU" sz="1200" dirty="0">
                        <a:effectLst/>
                        <a:latin typeface="Arial Narrow" panose="020B0606020202030204" pitchFamily="34" charset="0"/>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a:effectLst/>
                          <a:latin typeface="Arial Narrow" panose="020B0606020202030204" pitchFamily="34" charset="0"/>
                        </a:rPr>
                        <a:t> </a:t>
                      </a:r>
                      <a:endParaRPr lang="ru-RU" sz="1200">
                        <a:effectLst/>
                        <a:latin typeface="Arial Narrow" panose="020B0606020202030204" pitchFamily="34" charset="0"/>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a:effectLst/>
                          <a:latin typeface="Arial Narrow" panose="020B0606020202030204" pitchFamily="34" charset="0"/>
                        </a:rPr>
                        <a:t> </a:t>
                      </a:r>
                      <a:endParaRPr lang="ru-RU" sz="1200">
                        <a:effectLst/>
                        <a:latin typeface="Arial Narrow" panose="020B0606020202030204" pitchFamily="34"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a:effectLst/>
                          <a:latin typeface="Arial Narrow" panose="020B0606020202030204" pitchFamily="34" charset="0"/>
                        </a:rPr>
                        <a:t> </a:t>
                      </a:r>
                      <a:endParaRPr lang="ru-RU" sz="1200">
                        <a:effectLst/>
                        <a:latin typeface="Arial Narrow" panose="020B0606020202030204" pitchFamily="34"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200">
                          <a:effectLst/>
                          <a:latin typeface="Arial Narrow" panose="020B0606020202030204" pitchFamily="34" charset="0"/>
                        </a:rPr>
                        <a:t> </a:t>
                      </a:r>
                      <a:endParaRPr lang="ru-RU" sz="1200">
                        <a:effectLst/>
                        <a:latin typeface="Arial Narrow" panose="020B0606020202030204" pitchFamily="34" charset="0"/>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nSpc>
                          <a:spcPct val="115000"/>
                        </a:lnSpc>
                        <a:spcAft>
                          <a:spcPts val="0"/>
                        </a:spcAft>
                      </a:pPr>
                      <a:r>
                        <a:rPr lang="ru-RU" sz="1200">
                          <a:effectLst/>
                          <a:latin typeface="Arial Narrow" panose="020B0606020202030204" pitchFamily="34" charset="0"/>
                        </a:rPr>
                        <a:t>тыс. рублей</a:t>
                      </a:r>
                      <a:endParaRPr lang="ru-RU" sz="1200">
                        <a:effectLst/>
                        <a:latin typeface="Arial Narrow" panose="020B0606020202030204" pitchFamily="34" charset="0"/>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r>
              <a:tr h="1085833">
                <a:tc>
                  <a:txBody>
                    <a:bodyPr/>
                    <a:lstStyle/>
                    <a:p>
                      <a:pPr algn="ctr">
                        <a:lnSpc>
                          <a:spcPct val="115000"/>
                        </a:lnSpc>
                        <a:spcAft>
                          <a:spcPts val="0"/>
                        </a:spcAft>
                      </a:pPr>
                      <a:r>
                        <a:rPr lang="ru-RU" sz="1000" baseline="0" dirty="0">
                          <a:solidFill>
                            <a:schemeClr val="bg1"/>
                          </a:solidFill>
                          <a:effectLst/>
                          <a:latin typeface="Times New Roman"/>
                          <a:ea typeface="Times New Roman"/>
                          <a:cs typeface="Times New Roman"/>
                        </a:rPr>
                        <a:t>Наименование Программы\ подпрограммы</a:t>
                      </a:r>
                      <a:endParaRPr lang="ru-RU" sz="1000" baseline="0" dirty="0">
                        <a:solidFill>
                          <a:schemeClr val="bg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00" dirty="0">
                          <a:solidFill>
                            <a:srgbClr val="000000"/>
                          </a:solidFill>
                          <a:effectLst/>
                          <a:latin typeface="Times New Roman"/>
                          <a:ea typeface="Times New Roman"/>
                          <a:cs typeface="Times New Roman"/>
                        </a:rPr>
                        <a:t>ЦСР</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solidFill>
                            <a:srgbClr val="000000"/>
                          </a:solidFill>
                          <a:effectLst/>
                          <a:latin typeface="Times New Roman"/>
                          <a:ea typeface="Times New Roman"/>
                          <a:cs typeface="Times New Roman"/>
                        </a:rPr>
                        <a:t>Первоначальный план 2021 года</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solidFill>
                            <a:srgbClr val="000000"/>
                          </a:solidFill>
                          <a:effectLst/>
                          <a:latin typeface="Times New Roman"/>
                          <a:ea typeface="Times New Roman"/>
                          <a:cs typeface="Times New Roman"/>
                        </a:rPr>
                        <a:t>Уточненный план 2021 года на 01.11.2021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solidFill>
                            <a:srgbClr val="000000"/>
                          </a:solidFill>
                          <a:effectLst/>
                          <a:latin typeface="Times New Roman"/>
                          <a:ea typeface="Times New Roman"/>
                          <a:cs typeface="Times New Roman"/>
                        </a:rPr>
                        <a:t>Прогноз  на 2022 год</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solidFill>
                            <a:srgbClr val="000000"/>
                          </a:solidFill>
                          <a:effectLst/>
                          <a:latin typeface="Times New Roman"/>
                          <a:ea typeface="Times New Roman"/>
                          <a:cs typeface="Times New Roman"/>
                        </a:rPr>
                        <a:t>Прогноз  на 2023 год</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solidFill>
                            <a:srgbClr val="000000"/>
                          </a:solidFill>
                          <a:effectLst/>
                          <a:latin typeface="Times New Roman"/>
                          <a:ea typeface="Times New Roman"/>
                          <a:cs typeface="Times New Roman"/>
                        </a:rPr>
                        <a:t>Прогноз  на 2024 год</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solidFill>
                            <a:srgbClr val="000000"/>
                          </a:solidFill>
                          <a:effectLst/>
                          <a:latin typeface="Times New Roman"/>
                          <a:ea typeface="Times New Roman"/>
                          <a:cs typeface="Times New Roman"/>
                        </a:rPr>
                        <a:t>2022 к первоначальному бюджету 2021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000" dirty="0">
                          <a:solidFill>
                            <a:srgbClr val="000000"/>
                          </a:solidFill>
                          <a:effectLst/>
                          <a:latin typeface="Times New Roman"/>
                          <a:ea typeface="Times New Roman"/>
                          <a:cs typeface="Times New Roman"/>
                        </a:rPr>
                        <a:t>2022 к уточненному плану 2021</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4056">
                <a:tc>
                  <a:txBody>
                    <a:bodyPr/>
                    <a:lstStyle/>
                    <a:p>
                      <a:pPr>
                        <a:lnSpc>
                          <a:spcPct val="115000"/>
                        </a:lnSpc>
                        <a:spcAft>
                          <a:spcPts val="0"/>
                        </a:spcAft>
                      </a:pPr>
                      <a:r>
                        <a:rPr lang="ru-RU" sz="1000" baseline="0" dirty="0">
                          <a:solidFill>
                            <a:schemeClr val="bg1"/>
                          </a:solidFill>
                          <a:effectLst/>
                          <a:latin typeface="Times New Roman"/>
                          <a:ea typeface="Times New Roman"/>
                          <a:cs typeface="Times New Roman"/>
                        </a:rPr>
                        <a:t>МП "Совершенствование социальной и инженерной инфраструктуры Тонкинского муниципального района </a:t>
                      </a:r>
                      <a:r>
                        <a:rPr lang="ru-RU" sz="1000" baseline="0" dirty="0" smtClean="0">
                          <a:solidFill>
                            <a:schemeClr val="bg1"/>
                          </a:solidFill>
                          <a:effectLst/>
                          <a:latin typeface="Times New Roman"/>
                          <a:ea typeface="Times New Roman"/>
                          <a:cs typeface="Times New Roman"/>
                        </a:rPr>
                        <a:t>"</a:t>
                      </a:r>
                      <a:endParaRPr lang="ru-RU" sz="1000" baseline="0" dirty="0">
                        <a:solidFill>
                          <a:schemeClr val="bg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00" dirty="0">
                          <a:solidFill>
                            <a:srgbClr val="000000"/>
                          </a:solidFill>
                          <a:effectLst/>
                          <a:latin typeface="Times New Roman"/>
                          <a:ea typeface="Times New Roman"/>
                          <a:cs typeface="Times New Roman"/>
                        </a:rPr>
                        <a:t>04.0.00.00000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b="1">
                          <a:effectLst/>
                          <a:latin typeface="Times New Roman"/>
                          <a:ea typeface="Times New Roman"/>
                          <a:cs typeface="Times New Roman"/>
                        </a:rPr>
                        <a:t>3 552.5</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b="1">
                          <a:effectLst/>
                          <a:latin typeface="Times New Roman"/>
                          <a:ea typeface="Times New Roman"/>
                          <a:cs typeface="Times New Roman"/>
                        </a:rPr>
                        <a:t>5 859.2</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b="1">
                          <a:effectLst/>
                          <a:latin typeface="Times New Roman"/>
                          <a:ea typeface="Times New Roman"/>
                          <a:cs typeface="Times New Roman"/>
                        </a:rPr>
                        <a:t>4 623.7</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b="1">
                          <a:effectLst/>
                          <a:latin typeface="Times New Roman"/>
                          <a:ea typeface="Times New Roman"/>
                          <a:cs typeface="Times New Roman"/>
                        </a:rPr>
                        <a:t>2 623.7</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b="1">
                          <a:effectLst/>
                          <a:latin typeface="Times New Roman"/>
                          <a:ea typeface="Times New Roman"/>
                          <a:cs typeface="Times New Roman"/>
                        </a:rPr>
                        <a:t>2 623.7</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b="1">
                          <a:effectLst/>
                          <a:latin typeface="Times New Roman"/>
                          <a:ea typeface="Times New Roman"/>
                          <a:cs typeface="Times New Roman"/>
                        </a:rPr>
                        <a:t>130.2</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b="1" dirty="0">
                          <a:effectLst/>
                          <a:latin typeface="Times New Roman"/>
                          <a:ea typeface="Times New Roman"/>
                          <a:cs typeface="Times New Roman"/>
                        </a:rPr>
                        <a:t>78.9</a:t>
                      </a:r>
                      <a:endParaRPr lang="ru-RU" sz="1100" dirty="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58314">
                <a:tc>
                  <a:txBody>
                    <a:bodyPr/>
                    <a:lstStyle/>
                    <a:p>
                      <a:pPr>
                        <a:lnSpc>
                          <a:spcPct val="115000"/>
                        </a:lnSpc>
                        <a:spcAft>
                          <a:spcPts val="0"/>
                        </a:spcAft>
                      </a:pPr>
                      <a:r>
                        <a:rPr lang="ru-RU" sz="1050" dirty="0">
                          <a:effectLst/>
                          <a:latin typeface="Times New Roman"/>
                          <a:ea typeface="Times New Roman"/>
                          <a:cs typeface="Times New Roman"/>
                        </a:rPr>
                        <a:t>Подпрограмма "Повышение уровня обеспеченности объектами социальной и инженерной инфраструктуры населения Тонкинского муниципального района Нижегородской области"</a:t>
                      </a:r>
                      <a:endParaRPr lang="ru-RU" sz="105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00" dirty="0">
                          <a:solidFill>
                            <a:srgbClr val="000000"/>
                          </a:solidFill>
                          <a:effectLst/>
                          <a:latin typeface="Times New Roman"/>
                          <a:ea typeface="Times New Roman"/>
                          <a:cs typeface="Times New Roman"/>
                        </a:rPr>
                        <a:t>04.1.00.00000</a:t>
                      </a:r>
                      <a:endParaRPr lang="ru-RU"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1 100.0</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3 406.7</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2 100.0</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100.0</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100.0</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190.9</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dirty="0">
                          <a:effectLst/>
                          <a:latin typeface="Times New Roman"/>
                          <a:ea typeface="Times New Roman"/>
                          <a:cs typeface="Times New Roman"/>
                        </a:rPr>
                        <a:t>61.6</a:t>
                      </a:r>
                      <a:endParaRPr lang="ru-RU" sz="1100" dirty="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7467">
                <a:tc>
                  <a:txBody>
                    <a:bodyPr/>
                    <a:lstStyle/>
                    <a:p>
                      <a:pPr>
                        <a:lnSpc>
                          <a:spcPct val="115000"/>
                        </a:lnSpc>
                        <a:spcAft>
                          <a:spcPts val="0"/>
                        </a:spcAft>
                      </a:pPr>
                      <a:r>
                        <a:rPr lang="ru-RU" sz="1050" dirty="0">
                          <a:effectLst/>
                          <a:latin typeface="Times New Roman"/>
                          <a:ea typeface="Times New Roman"/>
                          <a:cs typeface="Times New Roman"/>
                        </a:rPr>
                        <a:t>Подпрограмма "Обеспечение реализации муниципальной программы"</a:t>
                      </a:r>
                      <a:endParaRPr lang="ru-RU" sz="105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800">
                          <a:solidFill>
                            <a:srgbClr val="000000"/>
                          </a:solidFill>
                          <a:effectLst/>
                          <a:latin typeface="Times New Roman"/>
                          <a:ea typeface="Times New Roman"/>
                          <a:cs typeface="Times New Roman"/>
                        </a:rPr>
                        <a:t>04.2.00.00000</a:t>
                      </a:r>
                      <a:endParaRPr lang="ru-RU" sz="11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2 452.5</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2 452.5</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2 523.7</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2 523.7</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2 523.7</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a:effectLst/>
                          <a:latin typeface="Times New Roman"/>
                          <a:ea typeface="Times New Roman"/>
                          <a:cs typeface="Times New Roman"/>
                        </a:rPr>
                        <a:t>102.9</a:t>
                      </a:r>
                      <a:endParaRPr lang="ru-RU" sz="110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ru-RU" sz="1000" dirty="0">
                          <a:effectLst/>
                          <a:latin typeface="Times New Roman"/>
                          <a:ea typeface="Times New Roman"/>
                          <a:cs typeface="Times New Roman"/>
                        </a:rPr>
                        <a:t>102.9</a:t>
                      </a:r>
                      <a:endParaRPr lang="ru-RU" sz="1100" dirty="0">
                        <a:effectLst/>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Овал 2"/>
          <p:cNvSpPr/>
          <p:nvPr/>
        </p:nvSpPr>
        <p:spPr>
          <a:xfrm>
            <a:off x="6588224" y="5157192"/>
            <a:ext cx="2448272" cy="13681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latin typeface="Times New Roman" panose="02020603050405020304" pitchFamily="18" charset="0"/>
                <a:cs typeface="Times New Roman" panose="02020603050405020304" pitchFamily="18" charset="0"/>
              </a:rPr>
              <a:t>Мероприятия </a:t>
            </a:r>
            <a:r>
              <a:rPr lang="ru-RU" sz="1200">
                <a:latin typeface="Times New Roman" panose="02020603050405020304" pitchFamily="18" charset="0"/>
                <a:cs typeface="Times New Roman" panose="02020603050405020304" pitchFamily="18" charset="0"/>
              </a:rPr>
              <a:t>по </a:t>
            </a:r>
            <a:r>
              <a:rPr lang="ru-RU" sz="1200" smtClean="0"/>
              <a:t>благоустройству </a:t>
            </a:r>
            <a:r>
              <a:rPr lang="ru-RU" sz="120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100,0 тыс. руб.</a:t>
            </a:r>
          </a:p>
          <a:p>
            <a:pPr algn="ctr"/>
            <a:r>
              <a:rPr lang="ru-RU" sz="1200" dirty="0" smtClean="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048798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p:cNvSpPr>
          <p:nvPr>
            <p:ph type="title"/>
          </p:nvPr>
        </p:nvSpPr>
        <p:spPr>
          <a:xfrm>
            <a:off x="179512" y="-609"/>
            <a:ext cx="8856983" cy="837321"/>
          </a:xfrm>
          <a:noFill/>
          <a:ln>
            <a:solidFill>
              <a:srgbClr val="99CCFF"/>
            </a:solidFill>
          </a:ln>
        </p:spPr>
        <p:txBody>
          <a:bodyPr/>
          <a:lstStyle/>
          <a:p>
            <a:r>
              <a:rPr lang="ru-RU" sz="2400" b="1" dirty="0" smtClean="0">
                <a:solidFill>
                  <a:schemeClr val="bg1"/>
                </a:solidFill>
                <a:latin typeface="Arial" charset="0"/>
              </a:rPr>
              <a:t>Как формируются и используются средства дорожных фондов консолидированного бюджета района</a:t>
            </a:r>
          </a:p>
        </p:txBody>
      </p:sp>
      <p:sp>
        <p:nvSpPr>
          <p:cNvPr id="135170" name="AutoShape 8"/>
          <p:cNvSpPr>
            <a:spLocks noChangeArrowheads="1"/>
          </p:cNvSpPr>
          <p:nvPr/>
        </p:nvSpPr>
        <p:spPr bwMode="auto">
          <a:xfrm>
            <a:off x="179388" y="4725145"/>
            <a:ext cx="2577308" cy="468051"/>
          </a:xfrm>
          <a:prstGeom prst="chevron">
            <a:avLst>
              <a:gd name="adj" fmla="val 129739"/>
            </a:avLst>
          </a:prstGeom>
          <a:solidFill>
            <a:schemeClr val="accent1"/>
          </a:solidFill>
          <a:ln w="9525">
            <a:solidFill>
              <a:schemeClr val="tx1"/>
            </a:solidFill>
            <a:miter lim="800000"/>
            <a:headEnd/>
            <a:tailEnd/>
          </a:ln>
        </p:spPr>
        <p:txBody>
          <a:bodyPr wrap="none" anchor="ctr"/>
          <a:lstStyle/>
          <a:p>
            <a:pPr algn="ctr"/>
            <a:r>
              <a:rPr lang="ru-RU" dirty="0"/>
              <a:t>      </a:t>
            </a:r>
            <a:r>
              <a:rPr lang="ru-RU" b="1" dirty="0" smtClean="0"/>
              <a:t> 9,2 млн. руб.</a:t>
            </a:r>
            <a:endParaRPr lang="ru-RU" b="1" dirty="0"/>
          </a:p>
        </p:txBody>
      </p:sp>
      <p:sp>
        <p:nvSpPr>
          <p:cNvPr id="135171" name="Text Box 9"/>
          <p:cNvSpPr txBox="1">
            <a:spLocks noChangeArrowheads="1"/>
          </p:cNvSpPr>
          <p:nvPr/>
        </p:nvSpPr>
        <p:spPr bwMode="auto">
          <a:xfrm>
            <a:off x="892473" y="4221088"/>
            <a:ext cx="7488237" cy="369332"/>
          </a:xfrm>
          <a:prstGeom prst="rect">
            <a:avLst/>
          </a:prstGeom>
          <a:solidFill>
            <a:srgbClr val="99CCFF"/>
          </a:solidFill>
          <a:ln w="9525">
            <a:solidFill>
              <a:srgbClr val="3366FF"/>
            </a:solidFill>
            <a:miter lim="800000"/>
            <a:headEnd/>
            <a:tailEnd/>
          </a:ln>
        </p:spPr>
        <p:txBody>
          <a:bodyPr>
            <a:spAutoFit/>
          </a:bodyPr>
          <a:lstStyle/>
          <a:p>
            <a:pPr algn="ctr"/>
            <a:r>
              <a:rPr lang="ru-RU" b="1" dirty="0"/>
              <a:t>Объем расходов дорожных фондов района</a:t>
            </a:r>
          </a:p>
        </p:txBody>
      </p:sp>
      <p:sp>
        <p:nvSpPr>
          <p:cNvPr id="135172" name="AutoShape 10"/>
          <p:cNvSpPr>
            <a:spLocks noChangeArrowheads="1"/>
          </p:cNvSpPr>
          <p:nvPr/>
        </p:nvSpPr>
        <p:spPr bwMode="auto">
          <a:xfrm>
            <a:off x="3059832" y="4725145"/>
            <a:ext cx="2634335" cy="468051"/>
          </a:xfrm>
          <a:prstGeom prst="chevron">
            <a:avLst>
              <a:gd name="adj" fmla="val 137745"/>
            </a:avLst>
          </a:prstGeom>
          <a:solidFill>
            <a:schemeClr val="accent1"/>
          </a:solidFill>
          <a:ln w="9525">
            <a:solidFill>
              <a:schemeClr val="tx1"/>
            </a:solidFill>
            <a:miter lim="800000"/>
            <a:headEnd/>
            <a:tailEnd/>
          </a:ln>
        </p:spPr>
        <p:txBody>
          <a:bodyPr wrap="none" anchor="ctr"/>
          <a:lstStyle/>
          <a:p>
            <a:pPr algn="ctr"/>
            <a:r>
              <a:rPr lang="ru-RU"/>
              <a:t>     </a:t>
            </a:r>
            <a:r>
              <a:rPr lang="ru-RU" smtClean="0"/>
              <a:t> </a:t>
            </a:r>
            <a:r>
              <a:rPr lang="ru-RU" b="1" smtClean="0"/>
              <a:t> 9,8 млн</a:t>
            </a:r>
            <a:r>
              <a:rPr lang="ru-RU" b="1" dirty="0"/>
              <a:t>. руб</a:t>
            </a:r>
            <a:r>
              <a:rPr lang="ru-RU" dirty="0"/>
              <a:t>.</a:t>
            </a:r>
          </a:p>
        </p:txBody>
      </p:sp>
      <p:sp>
        <p:nvSpPr>
          <p:cNvPr id="135173" name="AutoShape 11"/>
          <p:cNvSpPr>
            <a:spLocks noChangeArrowheads="1"/>
          </p:cNvSpPr>
          <p:nvPr/>
        </p:nvSpPr>
        <p:spPr bwMode="auto">
          <a:xfrm>
            <a:off x="6152433" y="4725145"/>
            <a:ext cx="2559051" cy="468051"/>
          </a:xfrm>
          <a:prstGeom prst="chevron">
            <a:avLst>
              <a:gd name="adj" fmla="val 131699"/>
            </a:avLst>
          </a:prstGeom>
          <a:solidFill>
            <a:schemeClr val="accent1"/>
          </a:solidFill>
          <a:ln w="9525">
            <a:solidFill>
              <a:schemeClr val="tx1"/>
            </a:solidFill>
            <a:miter lim="800000"/>
            <a:headEnd/>
            <a:tailEnd/>
          </a:ln>
        </p:spPr>
        <p:txBody>
          <a:bodyPr wrap="none" anchor="ctr"/>
          <a:lstStyle/>
          <a:p>
            <a:pPr algn="ctr"/>
            <a:r>
              <a:rPr lang="ru-RU" dirty="0"/>
              <a:t>      </a:t>
            </a:r>
            <a:r>
              <a:rPr lang="ru-RU" b="1" dirty="0" smtClean="0"/>
              <a:t>9,9 </a:t>
            </a:r>
            <a:r>
              <a:rPr lang="ru-RU" b="1" dirty="0"/>
              <a:t>млн. руб</a:t>
            </a:r>
            <a:r>
              <a:rPr lang="ru-RU" dirty="0"/>
              <a:t>.</a:t>
            </a:r>
          </a:p>
        </p:txBody>
      </p:sp>
      <p:sp>
        <p:nvSpPr>
          <p:cNvPr id="135174" name="Text Box 13"/>
          <p:cNvSpPr txBox="1">
            <a:spLocks noChangeArrowheads="1"/>
          </p:cNvSpPr>
          <p:nvPr/>
        </p:nvSpPr>
        <p:spPr bwMode="auto">
          <a:xfrm>
            <a:off x="395536" y="5301208"/>
            <a:ext cx="1757383" cy="369332"/>
          </a:xfrm>
          <a:prstGeom prst="rect">
            <a:avLst/>
          </a:prstGeom>
          <a:noFill/>
          <a:ln w="9525">
            <a:noFill/>
            <a:miter lim="800000"/>
            <a:headEnd/>
            <a:tailEnd/>
          </a:ln>
        </p:spPr>
        <p:txBody>
          <a:bodyPr wrap="square">
            <a:spAutoFit/>
          </a:bodyPr>
          <a:lstStyle/>
          <a:p>
            <a:pPr algn="ctr"/>
            <a:r>
              <a:rPr lang="ru-RU" b="1" dirty="0" smtClean="0"/>
              <a:t>2020</a:t>
            </a:r>
            <a:r>
              <a:rPr lang="ru-RU" dirty="0" smtClean="0"/>
              <a:t> </a:t>
            </a:r>
            <a:r>
              <a:rPr lang="ru-RU" b="1" dirty="0"/>
              <a:t>год</a:t>
            </a:r>
          </a:p>
        </p:txBody>
      </p:sp>
      <p:sp>
        <p:nvSpPr>
          <p:cNvPr id="135175" name="Text Box 14"/>
          <p:cNvSpPr txBox="1">
            <a:spLocks noChangeArrowheads="1"/>
          </p:cNvSpPr>
          <p:nvPr/>
        </p:nvSpPr>
        <p:spPr bwMode="auto">
          <a:xfrm>
            <a:off x="3501546" y="5301208"/>
            <a:ext cx="1538077" cy="369332"/>
          </a:xfrm>
          <a:prstGeom prst="rect">
            <a:avLst/>
          </a:prstGeom>
          <a:noFill/>
          <a:ln w="9525">
            <a:noFill/>
            <a:miter lim="800000"/>
            <a:headEnd/>
            <a:tailEnd/>
          </a:ln>
        </p:spPr>
        <p:txBody>
          <a:bodyPr wrap="square">
            <a:spAutoFit/>
          </a:bodyPr>
          <a:lstStyle/>
          <a:p>
            <a:pPr algn="ctr"/>
            <a:r>
              <a:rPr lang="ru-RU" b="1" dirty="0" smtClean="0"/>
              <a:t>2021 </a:t>
            </a:r>
            <a:r>
              <a:rPr lang="ru-RU" b="1" dirty="0"/>
              <a:t>год</a:t>
            </a:r>
          </a:p>
        </p:txBody>
      </p:sp>
      <p:sp>
        <p:nvSpPr>
          <p:cNvPr id="135176" name="Text Box 15"/>
          <p:cNvSpPr txBox="1">
            <a:spLocks noChangeArrowheads="1"/>
          </p:cNvSpPr>
          <p:nvPr/>
        </p:nvSpPr>
        <p:spPr bwMode="auto">
          <a:xfrm>
            <a:off x="6182324" y="5301208"/>
            <a:ext cx="2320087" cy="369332"/>
          </a:xfrm>
          <a:prstGeom prst="rect">
            <a:avLst/>
          </a:prstGeom>
          <a:noFill/>
          <a:ln w="9525">
            <a:noFill/>
            <a:miter lim="800000"/>
            <a:headEnd/>
            <a:tailEnd/>
          </a:ln>
        </p:spPr>
        <p:txBody>
          <a:bodyPr wrap="square">
            <a:spAutoFit/>
          </a:bodyPr>
          <a:lstStyle/>
          <a:p>
            <a:pPr algn="ctr"/>
            <a:r>
              <a:rPr lang="ru-RU" b="1" dirty="0"/>
              <a:t>Прогноз </a:t>
            </a:r>
            <a:r>
              <a:rPr lang="ru-RU" b="1" dirty="0" smtClean="0"/>
              <a:t>2022 </a:t>
            </a:r>
            <a:r>
              <a:rPr lang="ru-RU" b="1" dirty="0"/>
              <a:t>год</a:t>
            </a:r>
          </a:p>
        </p:txBody>
      </p:sp>
      <p:sp>
        <p:nvSpPr>
          <p:cNvPr id="135177" name="Oval 16"/>
          <p:cNvSpPr>
            <a:spLocks noChangeArrowheads="1"/>
          </p:cNvSpPr>
          <p:nvPr/>
        </p:nvSpPr>
        <p:spPr bwMode="auto">
          <a:xfrm>
            <a:off x="179388" y="1412776"/>
            <a:ext cx="2089151" cy="1871662"/>
          </a:xfrm>
          <a:prstGeom prst="ellipse">
            <a:avLst/>
          </a:prstGeom>
          <a:solidFill>
            <a:srgbClr val="FF99CC"/>
          </a:solidFill>
          <a:ln w="9525">
            <a:solidFill>
              <a:srgbClr val="993366"/>
            </a:solidFill>
            <a:round/>
            <a:headEnd/>
            <a:tailEnd/>
          </a:ln>
        </p:spPr>
        <p:txBody>
          <a:bodyPr wrap="none" anchor="ctr"/>
          <a:lstStyle/>
          <a:p>
            <a:pPr algn="ctr" eaLnBrk="0" hangingPunct="0">
              <a:spcBef>
                <a:spcPct val="20000"/>
              </a:spcBef>
              <a:buFont typeface="Arial" charset="0"/>
              <a:buNone/>
            </a:pPr>
            <a:r>
              <a:rPr lang="ru-RU" b="1" dirty="0"/>
              <a:t>Акцизы на </a:t>
            </a:r>
          </a:p>
          <a:p>
            <a:pPr algn="ctr"/>
            <a:r>
              <a:rPr lang="ru-RU" b="1" dirty="0"/>
              <a:t>нефтепродукты –</a:t>
            </a:r>
          </a:p>
          <a:p>
            <a:pPr algn="ctr"/>
            <a:r>
              <a:rPr lang="ru-RU" b="1" dirty="0" smtClean="0"/>
              <a:t>9,9 </a:t>
            </a:r>
            <a:r>
              <a:rPr lang="ru-RU" b="1" dirty="0"/>
              <a:t>млн. руб.</a:t>
            </a:r>
          </a:p>
        </p:txBody>
      </p:sp>
      <p:sp>
        <p:nvSpPr>
          <p:cNvPr id="135178" name="AutoShape 19"/>
          <p:cNvSpPr>
            <a:spLocks noChangeArrowheads="1"/>
          </p:cNvSpPr>
          <p:nvPr/>
        </p:nvSpPr>
        <p:spPr bwMode="auto">
          <a:xfrm>
            <a:off x="1780383" y="3140968"/>
            <a:ext cx="976312" cy="485775"/>
          </a:xfrm>
          <a:prstGeom prst="rightArrow">
            <a:avLst>
              <a:gd name="adj1" fmla="val 50000"/>
              <a:gd name="adj2" fmla="val 50245"/>
            </a:avLst>
          </a:prstGeom>
          <a:solidFill>
            <a:schemeClr val="accent1"/>
          </a:solidFill>
          <a:ln w="9525">
            <a:solidFill>
              <a:schemeClr val="tx1"/>
            </a:solidFill>
            <a:miter lim="800000"/>
            <a:headEnd/>
            <a:tailEnd/>
          </a:ln>
        </p:spPr>
        <p:txBody>
          <a:bodyPr wrap="none" anchor="ctr"/>
          <a:lstStyle/>
          <a:p>
            <a:endParaRPr lang="ru-RU" dirty="0"/>
          </a:p>
        </p:txBody>
      </p:sp>
      <p:sp>
        <p:nvSpPr>
          <p:cNvPr id="135179" name="AutoShape 21"/>
          <p:cNvSpPr>
            <a:spLocks noChangeArrowheads="1"/>
          </p:cNvSpPr>
          <p:nvPr/>
        </p:nvSpPr>
        <p:spPr bwMode="auto">
          <a:xfrm>
            <a:off x="6196015" y="1484313"/>
            <a:ext cx="2879725" cy="2592388"/>
          </a:xfrm>
          <a:prstGeom prst="roundRect">
            <a:avLst>
              <a:gd name="adj" fmla="val 16667"/>
            </a:avLst>
          </a:prstGeom>
          <a:solidFill>
            <a:srgbClr val="CC99FF"/>
          </a:solidFill>
          <a:ln w="9525">
            <a:solidFill>
              <a:srgbClr val="800080"/>
            </a:solidFill>
            <a:round/>
            <a:headEnd/>
            <a:tailEnd/>
          </a:ln>
        </p:spPr>
        <p:txBody>
          <a:bodyPr wrap="none" anchor="ctr"/>
          <a:lstStyle/>
          <a:p>
            <a:pPr algn="ctr"/>
            <a:r>
              <a:rPr lang="ru-RU" b="1" dirty="0"/>
              <a:t>Дорожная</a:t>
            </a:r>
          </a:p>
          <a:p>
            <a:pPr algn="ctr"/>
            <a:r>
              <a:rPr lang="ru-RU" b="1" dirty="0"/>
              <a:t> деятельность, </a:t>
            </a:r>
          </a:p>
          <a:p>
            <a:pPr algn="ctr"/>
            <a:r>
              <a:rPr lang="ru-RU" b="1" dirty="0"/>
              <a:t>строительство,</a:t>
            </a:r>
          </a:p>
          <a:p>
            <a:pPr algn="ctr"/>
            <a:r>
              <a:rPr lang="ru-RU" b="1" dirty="0"/>
              <a:t> кап. ремонт, </a:t>
            </a:r>
          </a:p>
          <a:p>
            <a:pPr algn="ctr"/>
            <a:r>
              <a:rPr lang="ru-RU" b="1" dirty="0"/>
              <a:t>ремонт, содержание </a:t>
            </a:r>
          </a:p>
          <a:p>
            <a:pPr algn="ctr"/>
            <a:r>
              <a:rPr lang="ru-RU" b="1" dirty="0"/>
              <a:t>дорог общего</a:t>
            </a:r>
          </a:p>
          <a:p>
            <a:pPr algn="ctr"/>
            <a:r>
              <a:rPr lang="ru-RU" b="1" dirty="0"/>
              <a:t> пользования местного </a:t>
            </a:r>
          </a:p>
          <a:p>
            <a:pPr algn="ctr"/>
            <a:r>
              <a:rPr lang="ru-RU" b="1" dirty="0"/>
              <a:t>значения – </a:t>
            </a:r>
            <a:r>
              <a:rPr lang="ru-RU" b="1" dirty="0" smtClean="0"/>
              <a:t>9,9 </a:t>
            </a:r>
            <a:r>
              <a:rPr lang="ru-RU" b="1" dirty="0"/>
              <a:t>млн. руб.</a:t>
            </a:r>
          </a:p>
        </p:txBody>
      </p:sp>
      <p:sp>
        <p:nvSpPr>
          <p:cNvPr id="135180" name="AutoShape 24"/>
          <p:cNvSpPr>
            <a:spLocks noChangeArrowheads="1"/>
          </p:cNvSpPr>
          <p:nvPr/>
        </p:nvSpPr>
        <p:spPr bwMode="auto">
          <a:xfrm>
            <a:off x="5206011" y="3428326"/>
            <a:ext cx="976313" cy="485775"/>
          </a:xfrm>
          <a:prstGeom prst="rightArrow">
            <a:avLst>
              <a:gd name="adj1" fmla="val 50000"/>
              <a:gd name="adj2" fmla="val 50245"/>
            </a:avLst>
          </a:prstGeom>
          <a:solidFill>
            <a:schemeClr val="accent1"/>
          </a:solidFill>
          <a:ln w="9525">
            <a:solidFill>
              <a:schemeClr val="tx1"/>
            </a:solidFill>
            <a:miter lim="800000"/>
            <a:headEnd/>
            <a:tailEnd/>
          </a:ln>
        </p:spPr>
        <p:txBody>
          <a:bodyPr wrap="none" anchor="ctr"/>
          <a:lstStyle/>
          <a:p>
            <a:endParaRPr lang="ru-RU" dirty="0"/>
          </a:p>
        </p:txBody>
      </p:sp>
      <p:sp>
        <p:nvSpPr>
          <p:cNvPr id="15" name="AutoShape 8"/>
          <p:cNvSpPr>
            <a:spLocks noChangeArrowheads="1"/>
          </p:cNvSpPr>
          <p:nvPr/>
        </p:nvSpPr>
        <p:spPr bwMode="auto">
          <a:xfrm>
            <a:off x="179388" y="5670541"/>
            <a:ext cx="2808436" cy="566772"/>
          </a:xfrm>
          <a:prstGeom prst="chevron">
            <a:avLst>
              <a:gd name="adj" fmla="val 129739"/>
            </a:avLst>
          </a:prstGeom>
          <a:solidFill>
            <a:schemeClr val="accent1"/>
          </a:solidFill>
          <a:ln w="9525">
            <a:solidFill>
              <a:schemeClr val="tx1"/>
            </a:solidFill>
            <a:miter lim="800000"/>
            <a:headEnd/>
            <a:tailEnd/>
          </a:ln>
        </p:spPr>
        <p:txBody>
          <a:bodyPr wrap="none" anchor="ctr"/>
          <a:lstStyle/>
          <a:p>
            <a:pPr algn="ctr"/>
            <a:r>
              <a:rPr lang="ru-RU" dirty="0">
                <a:solidFill>
                  <a:srgbClr val="FFFF00"/>
                </a:solidFill>
              </a:rPr>
              <a:t>      </a:t>
            </a:r>
            <a:r>
              <a:rPr lang="ru-RU" b="1" dirty="0" smtClean="0"/>
              <a:t>9,4</a:t>
            </a:r>
            <a:r>
              <a:rPr lang="ru-RU" b="1" dirty="0" smtClean="0">
                <a:solidFill>
                  <a:srgbClr val="FFFF00"/>
                </a:solidFill>
              </a:rPr>
              <a:t> </a:t>
            </a:r>
            <a:r>
              <a:rPr lang="ru-RU" b="1" dirty="0" smtClean="0"/>
              <a:t>млн. руб.</a:t>
            </a:r>
            <a:endParaRPr lang="ru-RU" b="1" dirty="0"/>
          </a:p>
        </p:txBody>
      </p:sp>
      <p:sp>
        <p:nvSpPr>
          <p:cNvPr id="2" name="Прямоугольник 1"/>
          <p:cNvSpPr/>
          <p:nvPr/>
        </p:nvSpPr>
        <p:spPr>
          <a:xfrm>
            <a:off x="2878441" y="3301881"/>
            <a:ext cx="2140907" cy="369332"/>
          </a:xfrm>
          <a:prstGeom prst="rect">
            <a:avLst/>
          </a:prstGeom>
        </p:spPr>
        <p:txBody>
          <a:bodyPr wrap="none">
            <a:spAutoFit/>
          </a:bodyPr>
          <a:lstStyle/>
          <a:p>
            <a:r>
              <a:rPr lang="ru-RU" b="1" dirty="0"/>
              <a:t>Прогноз </a:t>
            </a:r>
            <a:r>
              <a:rPr lang="ru-RU" b="1" dirty="0" smtClean="0"/>
              <a:t>2022 </a:t>
            </a:r>
            <a:r>
              <a:rPr lang="ru-RU" b="1" dirty="0"/>
              <a:t>год</a:t>
            </a:r>
          </a:p>
        </p:txBody>
      </p:sp>
      <p:sp>
        <p:nvSpPr>
          <p:cNvPr id="7" name="TextBox 6"/>
          <p:cNvSpPr txBox="1"/>
          <p:nvPr/>
        </p:nvSpPr>
        <p:spPr>
          <a:xfrm>
            <a:off x="179388" y="6381328"/>
            <a:ext cx="2664420" cy="369332"/>
          </a:xfrm>
          <a:prstGeom prst="rect">
            <a:avLst/>
          </a:prstGeom>
          <a:noFill/>
        </p:spPr>
        <p:txBody>
          <a:bodyPr wrap="square" rtlCol="0">
            <a:spAutoFit/>
          </a:bodyPr>
          <a:lstStyle/>
          <a:p>
            <a:pPr algn="ctr"/>
            <a:r>
              <a:rPr lang="ru-RU" b="1" dirty="0" smtClean="0"/>
              <a:t>Прогноз на 2023 год</a:t>
            </a:r>
            <a:endParaRPr lang="ru-RU" b="1" dirty="0"/>
          </a:p>
        </p:txBody>
      </p:sp>
      <p:sp>
        <p:nvSpPr>
          <p:cNvPr id="24" name="AutoShape 8"/>
          <p:cNvSpPr>
            <a:spLocks noChangeArrowheads="1"/>
          </p:cNvSpPr>
          <p:nvPr/>
        </p:nvSpPr>
        <p:spPr bwMode="auto">
          <a:xfrm>
            <a:off x="3203847" y="5670540"/>
            <a:ext cx="2948585" cy="566773"/>
          </a:xfrm>
          <a:prstGeom prst="chevron">
            <a:avLst>
              <a:gd name="adj" fmla="val 129739"/>
            </a:avLst>
          </a:prstGeom>
          <a:solidFill>
            <a:schemeClr val="accent1"/>
          </a:solidFill>
          <a:ln w="9525">
            <a:solidFill>
              <a:schemeClr val="tx1"/>
            </a:solidFill>
            <a:miter lim="800000"/>
            <a:headEnd/>
            <a:tailEnd/>
          </a:ln>
        </p:spPr>
        <p:txBody>
          <a:bodyPr wrap="none" anchor="ctr"/>
          <a:lstStyle/>
          <a:p>
            <a:pPr algn="ctr"/>
            <a:r>
              <a:rPr lang="ru-RU" dirty="0"/>
              <a:t>      </a:t>
            </a:r>
            <a:r>
              <a:rPr lang="ru-RU" b="1" dirty="0" smtClean="0"/>
              <a:t>8,9 млн. руб.</a:t>
            </a:r>
            <a:endParaRPr lang="ru-RU" b="1" dirty="0"/>
          </a:p>
        </p:txBody>
      </p:sp>
      <p:sp>
        <p:nvSpPr>
          <p:cNvPr id="8" name="TextBox 7"/>
          <p:cNvSpPr txBox="1"/>
          <p:nvPr/>
        </p:nvSpPr>
        <p:spPr>
          <a:xfrm>
            <a:off x="3347864" y="6381328"/>
            <a:ext cx="2804569" cy="369332"/>
          </a:xfrm>
          <a:prstGeom prst="rect">
            <a:avLst/>
          </a:prstGeom>
          <a:noFill/>
        </p:spPr>
        <p:txBody>
          <a:bodyPr wrap="square" rtlCol="0">
            <a:spAutoFit/>
          </a:bodyPr>
          <a:lstStyle/>
          <a:p>
            <a:pPr algn="ctr"/>
            <a:r>
              <a:rPr lang="ru-RU" b="1" dirty="0" smtClean="0"/>
              <a:t>Прогноз на 2024 год</a:t>
            </a:r>
            <a:endParaRPr lang="ru-RU" b="1" dirty="0"/>
          </a:p>
        </p:txBody>
      </p:sp>
      <p:pic>
        <p:nvPicPr>
          <p:cNvPr id="59394" name="Picture 2" descr="Z:\Мои документы\Бюджет 2022\Проект районного бюджета\Бюджет для граждан\фотки для бюджета\DSC_000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56696" y="1035710"/>
            <a:ext cx="3157886" cy="21052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51" name="Rectangle 4"/>
          <p:cNvSpPr>
            <a:spLocks noGrp="1"/>
          </p:cNvSpPr>
          <p:nvPr>
            <p:ph type="title" idx="4294967295"/>
          </p:nvPr>
        </p:nvSpPr>
        <p:spPr>
          <a:xfrm>
            <a:off x="467544" y="188640"/>
            <a:ext cx="8229600" cy="653464"/>
          </a:xfrm>
        </p:spPr>
        <p:txBody>
          <a:bodyPr/>
          <a:lstStyle/>
          <a:p>
            <a:r>
              <a:rPr lang="ru-RU" sz="2400" b="1" dirty="0" smtClean="0">
                <a:solidFill>
                  <a:schemeClr val="bg1"/>
                </a:solidFill>
                <a:latin typeface="Arial" charset="0"/>
              </a:rPr>
              <a:t>Финансовая помощь нижестоящим бюджетам на исполнение собственных полномочий</a:t>
            </a:r>
            <a:br>
              <a:rPr lang="ru-RU" sz="2400" b="1" dirty="0" smtClean="0">
                <a:solidFill>
                  <a:schemeClr val="bg1"/>
                </a:solidFill>
                <a:latin typeface="Arial" charset="0"/>
              </a:rPr>
            </a:br>
            <a:endParaRPr lang="ru-RU" sz="2400" b="1" dirty="0" smtClean="0">
              <a:solidFill>
                <a:schemeClr val="bg1"/>
              </a:solidFill>
              <a:latin typeface="Arial" charset="0"/>
            </a:endParaRPr>
          </a:p>
        </p:txBody>
      </p:sp>
      <p:graphicFrame>
        <p:nvGraphicFramePr>
          <p:cNvPr id="12" name="Object 29"/>
          <p:cNvGraphicFramePr>
            <a:graphicFrameLocks noGrp="1" noChangeAspect="1"/>
          </p:cNvGraphicFramePr>
          <p:nvPr>
            <p:ph sz="half" idx="4294967295"/>
            <p:extLst>
              <p:ext uri="{D42A27DB-BD31-4B8C-83A1-F6EECF244321}">
                <p14:modId xmlns:p14="http://schemas.microsoft.com/office/powerpoint/2010/main" val="2078334458"/>
              </p:ext>
            </p:extLst>
          </p:nvPr>
        </p:nvGraphicFramePr>
        <p:xfrm>
          <a:off x="490538" y="1628776"/>
          <a:ext cx="3986212" cy="4524375"/>
        </p:xfrm>
        <a:graphic>
          <a:graphicData uri="http://schemas.openxmlformats.org/drawingml/2006/chart">
            <c:chart xmlns:c="http://schemas.openxmlformats.org/drawingml/2006/chart" xmlns:r="http://schemas.openxmlformats.org/officeDocument/2006/relationships" r:id="rId2"/>
          </a:graphicData>
        </a:graphic>
      </p:graphicFrame>
      <p:sp>
        <p:nvSpPr>
          <p:cNvPr id="107552" name="Text Box 9"/>
          <p:cNvSpPr txBox="1">
            <a:spLocks noChangeArrowheads="1"/>
          </p:cNvSpPr>
          <p:nvPr/>
        </p:nvSpPr>
        <p:spPr bwMode="auto">
          <a:xfrm>
            <a:off x="1042990" y="1125538"/>
            <a:ext cx="3765551" cy="646331"/>
          </a:xfrm>
          <a:prstGeom prst="rect">
            <a:avLst/>
          </a:prstGeom>
          <a:noFill/>
          <a:ln w="9525">
            <a:noFill/>
            <a:miter lim="800000"/>
            <a:headEnd/>
            <a:tailEnd/>
          </a:ln>
        </p:spPr>
        <p:txBody>
          <a:bodyPr>
            <a:spAutoFit/>
          </a:bodyPr>
          <a:lstStyle/>
          <a:p>
            <a:pPr algn="ctr"/>
            <a:r>
              <a:rPr lang="ru-RU" dirty="0"/>
              <a:t>Структура финансовой помощи в </a:t>
            </a:r>
            <a:r>
              <a:rPr lang="ru-RU" dirty="0" smtClean="0"/>
              <a:t>2022 </a:t>
            </a:r>
            <a:r>
              <a:rPr lang="ru-RU" dirty="0"/>
              <a:t>году, млн. руб.</a:t>
            </a:r>
          </a:p>
        </p:txBody>
      </p:sp>
      <p:sp>
        <p:nvSpPr>
          <p:cNvPr id="107553" name="AutoShape 10"/>
          <p:cNvSpPr>
            <a:spLocks noChangeArrowheads="1"/>
          </p:cNvSpPr>
          <p:nvPr/>
        </p:nvSpPr>
        <p:spPr bwMode="auto">
          <a:xfrm>
            <a:off x="35496" y="1773238"/>
            <a:ext cx="1799655" cy="798506"/>
          </a:xfrm>
          <a:prstGeom prst="roundRect">
            <a:avLst>
              <a:gd name="adj" fmla="val 16667"/>
            </a:avLst>
          </a:prstGeom>
          <a:solidFill>
            <a:srgbClr val="FFFFFF"/>
          </a:solidFill>
          <a:ln w="9525">
            <a:solidFill>
              <a:schemeClr val="tx1"/>
            </a:solidFill>
            <a:round/>
            <a:headEnd/>
            <a:tailEnd/>
          </a:ln>
        </p:spPr>
        <p:txBody>
          <a:bodyPr wrap="none" anchor="ctr"/>
          <a:lstStyle/>
          <a:p>
            <a:pPr algn="ctr"/>
            <a:r>
              <a:rPr lang="ru-RU" sz="1300" b="1" dirty="0"/>
              <a:t>Трансферты на </a:t>
            </a:r>
          </a:p>
          <a:p>
            <a:pPr algn="ctr"/>
            <a:r>
              <a:rPr lang="ru-RU" sz="1300" b="1" dirty="0"/>
              <a:t>сбалансированность</a:t>
            </a:r>
          </a:p>
        </p:txBody>
      </p:sp>
      <p:sp>
        <p:nvSpPr>
          <p:cNvPr id="107554" name="AutoShape 11"/>
          <p:cNvSpPr>
            <a:spLocks noChangeArrowheads="1"/>
          </p:cNvSpPr>
          <p:nvPr/>
        </p:nvSpPr>
        <p:spPr bwMode="auto">
          <a:xfrm>
            <a:off x="3563937" y="1785927"/>
            <a:ext cx="1722443" cy="1428760"/>
          </a:xfrm>
          <a:prstGeom prst="roundRect">
            <a:avLst>
              <a:gd name="adj" fmla="val 16667"/>
            </a:avLst>
          </a:prstGeom>
          <a:solidFill>
            <a:srgbClr val="FFFFFF"/>
          </a:solidFill>
          <a:ln w="9525">
            <a:solidFill>
              <a:schemeClr val="tx1"/>
            </a:solidFill>
            <a:round/>
            <a:headEnd/>
            <a:tailEnd/>
          </a:ln>
        </p:spPr>
        <p:txBody>
          <a:bodyPr wrap="none" anchor="ctr"/>
          <a:lstStyle/>
          <a:p>
            <a:pPr algn="ctr"/>
            <a:endParaRPr lang="ru-RU" sz="1400" b="1" dirty="0" smtClean="0"/>
          </a:p>
          <a:p>
            <a:pPr algn="ctr"/>
            <a:r>
              <a:rPr lang="ru-RU" sz="1400" b="1" dirty="0" smtClean="0"/>
              <a:t>Дотация </a:t>
            </a:r>
          </a:p>
          <a:p>
            <a:pPr algn="ctr"/>
            <a:r>
              <a:rPr lang="ru-RU" sz="1400" b="1" dirty="0" smtClean="0"/>
              <a:t>за счет субвенции </a:t>
            </a:r>
          </a:p>
          <a:p>
            <a:pPr algn="ctr"/>
            <a:r>
              <a:rPr lang="ru-RU" sz="1400" b="1" dirty="0" smtClean="0"/>
              <a:t>на исполнение</a:t>
            </a:r>
          </a:p>
          <a:p>
            <a:pPr algn="ctr"/>
            <a:r>
              <a:rPr lang="ru-RU" sz="1400" b="1" dirty="0" smtClean="0"/>
              <a:t> полномочий </a:t>
            </a:r>
          </a:p>
          <a:p>
            <a:pPr algn="ctr"/>
            <a:r>
              <a:rPr lang="ru-RU" sz="1400" b="1" dirty="0" smtClean="0"/>
              <a:t>органов </a:t>
            </a:r>
          </a:p>
          <a:p>
            <a:pPr algn="ctr"/>
            <a:r>
              <a:rPr lang="ru-RU" sz="1400" b="1" dirty="0" smtClean="0"/>
              <a:t>власти</a:t>
            </a:r>
          </a:p>
          <a:p>
            <a:pPr algn="ctr"/>
            <a:endParaRPr lang="ru-RU" sz="1400" b="1" dirty="0"/>
          </a:p>
        </p:txBody>
      </p:sp>
      <p:sp>
        <p:nvSpPr>
          <p:cNvPr id="107555" name="Text Box 13"/>
          <p:cNvSpPr txBox="1">
            <a:spLocks noChangeArrowheads="1"/>
          </p:cNvSpPr>
          <p:nvPr/>
        </p:nvSpPr>
        <p:spPr bwMode="auto">
          <a:xfrm>
            <a:off x="1692278" y="3644900"/>
            <a:ext cx="1439863" cy="523220"/>
          </a:xfrm>
          <a:prstGeom prst="rect">
            <a:avLst/>
          </a:prstGeom>
          <a:noFill/>
          <a:ln w="9525">
            <a:noFill/>
            <a:miter lim="800000"/>
            <a:headEnd/>
            <a:tailEnd/>
          </a:ln>
        </p:spPr>
        <p:txBody>
          <a:bodyPr>
            <a:spAutoFit/>
          </a:bodyPr>
          <a:lstStyle/>
          <a:p>
            <a:pPr algn="ctr"/>
            <a:r>
              <a:rPr lang="ru-RU" sz="1400" b="1" dirty="0" smtClean="0"/>
              <a:t>56,0</a:t>
            </a:r>
            <a:endParaRPr lang="ru-RU" sz="1400" b="1" dirty="0"/>
          </a:p>
          <a:p>
            <a:pPr algn="ctr"/>
            <a:r>
              <a:rPr lang="ru-RU" sz="1400" b="1" dirty="0"/>
              <a:t> млн. руб</a:t>
            </a:r>
            <a:r>
              <a:rPr lang="ru-RU" sz="1400" dirty="0"/>
              <a:t>.</a:t>
            </a:r>
          </a:p>
        </p:txBody>
      </p:sp>
      <p:graphicFrame>
        <p:nvGraphicFramePr>
          <p:cNvPr id="13" name="Object 30"/>
          <p:cNvGraphicFramePr>
            <a:graphicFrameLocks noChangeAspect="1"/>
          </p:cNvGraphicFramePr>
          <p:nvPr>
            <p:extLst>
              <p:ext uri="{D42A27DB-BD31-4B8C-83A1-F6EECF244321}">
                <p14:modId xmlns:p14="http://schemas.microsoft.com/office/powerpoint/2010/main" val="4076580772"/>
              </p:ext>
            </p:extLst>
          </p:nvPr>
        </p:nvGraphicFramePr>
        <p:xfrm>
          <a:off x="5399090" y="1714488"/>
          <a:ext cx="3744913" cy="4884738"/>
        </p:xfrm>
        <a:graphic>
          <a:graphicData uri="http://schemas.openxmlformats.org/drawingml/2006/chart">
            <c:chart xmlns:c="http://schemas.openxmlformats.org/drawingml/2006/chart" xmlns:r="http://schemas.openxmlformats.org/officeDocument/2006/relationships" r:id="rId3"/>
          </a:graphicData>
        </a:graphic>
      </p:graphicFrame>
      <p:sp>
        <p:nvSpPr>
          <p:cNvPr id="107556" name="Text Box 15"/>
          <p:cNvSpPr txBox="1">
            <a:spLocks noChangeArrowheads="1"/>
          </p:cNvSpPr>
          <p:nvPr/>
        </p:nvSpPr>
        <p:spPr bwMode="auto">
          <a:xfrm>
            <a:off x="5724128" y="1030268"/>
            <a:ext cx="3240359" cy="1200329"/>
          </a:xfrm>
          <a:prstGeom prst="rect">
            <a:avLst/>
          </a:prstGeom>
          <a:noFill/>
          <a:ln w="9525">
            <a:noFill/>
            <a:miter lim="800000"/>
            <a:headEnd/>
            <a:tailEnd/>
          </a:ln>
        </p:spPr>
        <p:txBody>
          <a:bodyPr wrap="square">
            <a:spAutoFit/>
          </a:bodyPr>
          <a:lstStyle/>
          <a:p>
            <a:pPr algn="ctr"/>
            <a:r>
              <a:rPr lang="ru-RU" dirty="0"/>
              <a:t>Собственные доходы</a:t>
            </a:r>
          </a:p>
          <a:p>
            <a:pPr algn="ctr"/>
            <a:r>
              <a:rPr lang="ru-RU" dirty="0" smtClean="0"/>
              <a:t>поселений </a:t>
            </a:r>
            <a:r>
              <a:rPr lang="ru-RU" dirty="0"/>
              <a:t>в </a:t>
            </a:r>
            <a:r>
              <a:rPr lang="ru-RU" dirty="0" smtClean="0"/>
              <a:t>2022 </a:t>
            </a:r>
            <a:r>
              <a:rPr lang="ru-RU" dirty="0"/>
              <a:t>году </a:t>
            </a:r>
          </a:p>
          <a:p>
            <a:pPr algn="ctr"/>
            <a:r>
              <a:rPr lang="ru-RU" dirty="0"/>
              <a:t>в расчете на 1 жителя</a:t>
            </a:r>
          </a:p>
          <a:p>
            <a:pPr algn="ctr"/>
            <a:r>
              <a:rPr lang="ru-RU" dirty="0"/>
              <a:t>(рублей)</a:t>
            </a:r>
          </a:p>
        </p:txBody>
      </p:sp>
      <p:sp>
        <p:nvSpPr>
          <p:cNvPr id="107557" name="Text Box 16"/>
          <p:cNvSpPr txBox="1">
            <a:spLocks noChangeArrowheads="1"/>
          </p:cNvSpPr>
          <p:nvPr/>
        </p:nvSpPr>
        <p:spPr bwMode="auto">
          <a:xfrm rot="5400000">
            <a:off x="6591289" y="5385399"/>
            <a:ext cx="1148906" cy="692497"/>
          </a:xfrm>
          <a:prstGeom prst="rect">
            <a:avLst/>
          </a:prstGeom>
          <a:noFill/>
          <a:ln w="9525">
            <a:noFill/>
            <a:miter lim="800000"/>
            <a:headEnd/>
            <a:tailEnd/>
          </a:ln>
        </p:spPr>
        <p:txBody>
          <a:bodyPr wrap="square">
            <a:spAutoFit/>
          </a:bodyPr>
          <a:lstStyle/>
          <a:p>
            <a:pPr algn="ctr"/>
            <a:r>
              <a:rPr lang="ru-RU" sz="1300" b="1" dirty="0"/>
              <a:t>До </a:t>
            </a:r>
            <a:r>
              <a:rPr lang="ru-RU" sz="1300" b="1" dirty="0" smtClean="0"/>
              <a:t>выравнивания</a:t>
            </a:r>
            <a:endParaRPr lang="ru-RU" sz="1300" b="1" dirty="0"/>
          </a:p>
        </p:txBody>
      </p:sp>
      <p:sp>
        <p:nvSpPr>
          <p:cNvPr id="107558" name="Text Box 18"/>
          <p:cNvSpPr txBox="1">
            <a:spLocks noChangeArrowheads="1"/>
          </p:cNvSpPr>
          <p:nvPr/>
        </p:nvSpPr>
        <p:spPr bwMode="auto">
          <a:xfrm>
            <a:off x="7956376" y="4265272"/>
            <a:ext cx="384721" cy="1928827"/>
          </a:xfrm>
          <a:prstGeom prst="rect">
            <a:avLst/>
          </a:prstGeom>
          <a:noFill/>
          <a:ln w="9525">
            <a:noFill/>
            <a:miter lim="800000"/>
            <a:headEnd/>
            <a:tailEnd/>
          </a:ln>
        </p:spPr>
        <p:txBody>
          <a:bodyPr vert="eaVert" wrap="square">
            <a:spAutoFit/>
          </a:bodyPr>
          <a:lstStyle/>
          <a:p>
            <a:r>
              <a:rPr lang="ru-RU" sz="1300" b="1" dirty="0" smtClean="0"/>
              <a:t>После </a:t>
            </a:r>
            <a:r>
              <a:rPr lang="ru-RU" sz="1300" b="1" dirty="0"/>
              <a:t>выравнивания</a:t>
            </a:r>
          </a:p>
        </p:txBody>
      </p:sp>
    </p:spTree>
    <p:extLst>
      <p:ext uri="{BB962C8B-B14F-4D97-AF65-F5344CB8AC3E}">
        <p14:creationId xmlns:p14="http://schemas.microsoft.com/office/powerpoint/2010/main" val="201993610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p:cNvSpPr>
            <a:spLocks noChangeArrowheads="1"/>
          </p:cNvSpPr>
          <p:nvPr/>
        </p:nvSpPr>
        <p:spPr bwMode="auto">
          <a:xfrm>
            <a:off x="642911" y="116632"/>
            <a:ext cx="8035925" cy="738664"/>
          </a:xfrm>
          <a:prstGeom prst="rect">
            <a:avLst/>
          </a:prstGeom>
          <a:noFill/>
          <a:ln w="9525">
            <a:noFill/>
            <a:miter lim="800000"/>
            <a:headEnd/>
            <a:tailEnd/>
          </a:ln>
        </p:spPr>
        <p:txBody>
          <a:bodyPr lIns="0" tIns="0" rIns="0" bIns="0">
            <a:spAutoFit/>
          </a:bodyPr>
          <a:lstStyle/>
          <a:p>
            <a:pPr algn="ctr"/>
            <a:r>
              <a:rPr lang="ru-RU" sz="2400" b="1" dirty="0" smtClean="0">
                <a:solidFill>
                  <a:schemeClr val="bg1"/>
                </a:solidFill>
                <a:latin typeface="Arial" pitchFamily="34" charset="0"/>
                <a:cs typeface="Arial" pitchFamily="34" charset="0"/>
              </a:rPr>
              <a:t>Финансовая помощь нижестоящим бюджетам на исполнение собственных полномочий</a:t>
            </a:r>
            <a:endParaRPr lang="ru-RU" sz="2400" b="1" dirty="0">
              <a:solidFill>
                <a:schemeClr val="bg1"/>
              </a:solidFill>
              <a:latin typeface="Arial" pitchFamily="34" charset="0"/>
              <a:cs typeface="Arial" pitchFamily="34" charset="0"/>
            </a:endParaRPr>
          </a:p>
        </p:txBody>
      </p:sp>
      <p:graphicFrame>
        <p:nvGraphicFramePr>
          <p:cNvPr id="4" name="Диаграмма 3"/>
          <p:cNvGraphicFramePr>
            <a:graphicFrameLocks noGrp="1"/>
          </p:cNvGraphicFramePr>
          <p:nvPr>
            <p:extLst>
              <p:ext uri="{D42A27DB-BD31-4B8C-83A1-F6EECF244321}">
                <p14:modId xmlns:p14="http://schemas.microsoft.com/office/powerpoint/2010/main" val="3397936997"/>
              </p:ext>
            </p:extLst>
          </p:nvPr>
        </p:nvGraphicFramePr>
        <p:xfrm>
          <a:off x="179512" y="855296"/>
          <a:ext cx="8856984" cy="581406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392"/>
            <a:ext cx="9144000" cy="980728"/>
          </a:xfrm>
        </p:spPr>
        <p:txBody>
          <a:bodyPr/>
          <a:lstStyle/>
          <a:p>
            <a:r>
              <a:rPr lang="ru-RU" sz="2000" b="1" dirty="0" smtClean="0">
                <a:solidFill>
                  <a:schemeClr val="bg1"/>
                </a:solidFill>
                <a:latin typeface="Arial" pitchFamily="34" charset="0"/>
                <a:cs typeface="Arial" pitchFamily="34" charset="0"/>
              </a:rPr>
              <a:t>Собственные доходы поселений в 2022 году </a:t>
            </a:r>
            <a:br>
              <a:rPr lang="ru-RU" sz="2000" b="1" dirty="0" smtClean="0">
                <a:solidFill>
                  <a:schemeClr val="bg1"/>
                </a:solidFill>
                <a:latin typeface="Arial" pitchFamily="34" charset="0"/>
                <a:cs typeface="Arial" pitchFamily="34" charset="0"/>
              </a:rPr>
            </a:br>
            <a:r>
              <a:rPr lang="ru-RU" sz="2000" b="1" dirty="0" smtClean="0">
                <a:solidFill>
                  <a:schemeClr val="bg1"/>
                </a:solidFill>
                <a:latin typeface="Arial" pitchFamily="34" charset="0"/>
                <a:cs typeface="Arial" pitchFamily="34" charset="0"/>
              </a:rPr>
              <a:t>в расчете на 1 жителя</a:t>
            </a:r>
            <a:r>
              <a:rPr lang="ru-RU" sz="2000" dirty="0" smtClean="0">
                <a:solidFill>
                  <a:schemeClr val="bg1"/>
                </a:solidFill>
                <a:latin typeface="Arial" pitchFamily="34" charset="0"/>
                <a:cs typeface="Arial" pitchFamily="34" charset="0"/>
              </a:rPr>
              <a:t> </a:t>
            </a:r>
            <a:r>
              <a:rPr lang="ru-RU" sz="2000" b="1" spc="-15" dirty="0" smtClean="0">
                <a:solidFill>
                  <a:schemeClr val="bg1"/>
                </a:solidFill>
                <a:latin typeface="Arial" pitchFamily="34" charset="0"/>
                <a:cs typeface="Arial" pitchFamily="34" charset="0"/>
              </a:rPr>
              <a:t>до</a:t>
            </a:r>
            <a:r>
              <a:rPr lang="ru-RU" sz="2000" b="1" spc="-5" dirty="0" smtClean="0">
                <a:solidFill>
                  <a:schemeClr val="bg1"/>
                </a:solidFill>
                <a:latin typeface="Arial" pitchFamily="34" charset="0"/>
                <a:cs typeface="Arial" pitchFamily="34" charset="0"/>
              </a:rPr>
              <a:t> </a:t>
            </a:r>
            <a:r>
              <a:rPr lang="ru-RU" sz="2000" b="1" spc="-15" dirty="0" smtClean="0">
                <a:solidFill>
                  <a:schemeClr val="bg1"/>
                </a:solidFill>
                <a:latin typeface="Arial" pitchFamily="34" charset="0"/>
                <a:cs typeface="Arial" pitchFamily="34" charset="0"/>
              </a:rPr>
              <a:t>и п</a:t>
            </a:r>
            <a:r>
              <a:rPr lang="ru-RU" sz="2000" b="1" spc="-40" dirty="0" smtClean="0">
                <a:solidFill>
                  <a:schemeClr val="bg1"/>
                </a:solidFill>
                <a:latin typeface="Arial" pitchFamily="34" charset="0"/>
                <a:cs typeface="Arial" pitchFamily="34" charset="0"/>
              </a:rPr>
              <a:t>о</a:t>
            </a:r>
            <a:r>
              <a:rPr lang="ru-RU" sz="2000" b="1" spc="-15" dirty="0" smtClean="0">
                <a:solidFill>
                  <a:schemeClr val="bg1"/>
                </a:solidFill>
                <a:latin typeface="Arial" pitchFamily="34" charset="0"/>
                <a:cs typeface="Arial" pitchFamily="34" charset="0"/>
              </a:rPr>
              <a:t>с</a:t>
            </a:r>
            <a:r>
              <a:rPr lang="ru-RU" sz="2000" b="1" spc="-45" dirty="0" smtClean="0">
                <a:solidFill>
                  <a:schemeClr val="bg1"/>
                </a:solidFill>
                <a:latin typeface="Arial" pitchFamily="34" charset="0"/>
                <a:cs typeface="Arial" pitchFamily="34" charset="0"/>
              </a:rPr>
              <a:t>л</a:t>
            </a:r>
            <a:r>
              <a:rPr lang="ru-RU" sz="2000" b="1" spc="-15" dirty="0" smtClean="0">
                <a:solidFill>
                  <a:schemeClr val="bg1"/>
                </a:solidFill>
                <a:latin typeface="Arial" pitchFamily="34" charset="0"/>
                <a:cs typeface="Arial" pitchFamily="34" charset="0"/>
              </a:rPr>
              <a:t>е</a:t>
            </a:r>
            <a:r>
              <a:rPr lang="ru-RU" sz="2000" b="1" spc="35" dirty="0" smtClean="0">
                <a:solidFill>
                  <a:schemeClr val="bg1"/>
                </a:solidFill>
                <a:latin typeface="Arial" pitchFamily="34" charset="0"/>
                <a:cs typeface="Arial" pitchFamily="34" charset="0"/>
              </a:rPr>
              <a:t> </a:t>
            </a:r>
            <a:r>
              <a:rPr lang="ru-RU" sz="2000" b="1" spc="-15" dirty="0" smtClean="0">
                <a:solidFill>
                  <a:schemeClr val="bg1"/>
                </a:solidFill>
                <a:latin typeface="Arial" pitchFamily="34" charset="0"/>
                <a:cs typeface="Arial" pitchFamily="34" charset="0"/>
              </a:rPr>
              <a:t>пред</a:t>
            </a:r>
            <a:r>
              <a:rPr lang="ru-RU" sz="2000" b="1" spc="-40" dirty="0" smtClean="0">
                <a:solidFill>
                  <a:schemeClr val="bg1"/>
                </a:solidFill>
                <a:latin typeface="Arial" pitchFamily="34" charset="0"/>
                <a:cs typeface="Arial" pitchFamily="34" charset="0"/>
              </a:rPr>
              <a:t>о</a:t>
            </a:r>
            <a:r>
              <a:rPr lang="ru-RU" sz="2000" b="1" spc="-15" dirty="0" smtClean="0">
                <a:solidFill>
                  <a:schemeClr val="bg1"/>
                </a:solidFill>
                <a:latin typeface="Arial" pitchFamily="34" charset="0"/>
                <a:cs typeface="Arial" pitchFamily="34" charset="0"/>
              </a:rPr>
              <a:t>с</a:t>
            </a:r>
            <a:r>
              <a:rPr lang="ru-RU" sz="2000" b="1" spc="-30" dirty="0" smtClean="0">
                <a:solidFill>
                  <a:schemeClr val="bg1"/>
                </a:solidFill>
                <a:latin typeface="Arial" pitchFamily="34" charset="0"/>
                <a:cs typeface="Arial" pitchFamily="34" charset="0"/>
              </a:rPr>
              <a:t>т</a:t>
            </a:r>
            <a:r>
              <a:rPr lang="ru-RU" sz="2000" b="1" spc="-15" dirty="0" smtClean="0">
                <a:solidFill>
                  <a:schemeClr val="bg1"/>
                </a:solidFill>
                <a:latin typeface="Arial" pitchFamily="34" charset="0"/>
                <a:cs typeface="Arial" pitchFamily="34" charset="0"/>
              </a:rPr>
              <a:t>а</a:t>
            </a:r>
            <a:r>
              <a:rPr lang="ru-RU" sz="2000" b="1" spc="-40" dirty="0" smtClean="0">
                <a:solidFill>
                  <a:schemeClr val="bg1"/>
                </a:solidFill>
                <a:latin typeface="Arial" pitchFamily="34" charset="0"/>
                <a:cs typeface="Arial" pitchFamily="34" charset="0"/>
              </a:rPr>
              <a:t>в</a:t>
            </a:r>
            <a:r>
              <a:rPr lang="ru-RU" sz="2000" b="1" spc="-45" dirty="0" smtClean="0">
                <a:solidFill>
                  <a:schemeClr val="bg1"/>
                </a:solidFill>
                <a:latin typeface="Arial" pitchFamily="34" charset="0"/>
                <a:cs typeface="Arial" pitchFamily="34" charset="0"/>
              </a:rPr>
              <a:t>л</a:t>
            </a:r>
            <a:r>
              <a:rPr lang="ru-RU" sz="2000" b="1" spc="-15" dirty="0" smtClean="0">
                <a:solidFill>
                  <a:schemeClr val="bg1"/>
                </a:solidFill>
                <a:latin typeface="Arial" pitchFamily="34" charset="0"/>
                <a:cs typeface="Arial" pitchFamily="34" charset="0"/>
              </a:rPr>
              <a:t>ения</a:t>
            </a:r>
            <a:r>
              <a:rPr lang="ru-RU" sz="2000" b="1" spc="-10" dirty="0" smtClean="0">
                <a:solidFill>
                  <a:schemeClr val="bg1"/>
                </a:solidFill>
                <a:latin typeface="Arial" pitchFamily="34" charset="0"/>
                <a:cs typeface="Arial" pitchFamily="34" charset="0"/>
              </a:rPr>
              <a:t> </a:t>
            </a:r>
            <a:r>
              <a:rPr lang="ru-RU" sz="2000" b="1" spc="-50" dirty="0" smtClean="0">
                <a:solidFill>
                  <a:schemeClr val="bg1"/>
                </a:solidFill>
                <a:latin typeface="Arial" pitchFamily="34" charset="0"/>
                <a:cs typeface="Arial" pitchFamily="34" charset="0"/>
              </a:rPr>
              <a:t>ф</a:t>
            </a:r>
            <a:r>
              <a:rPr lang="ru-RU" sz="2000" b="1" spc="-15" dirty="0" smtClean="0">
                <a:solidFill>
                  <a:schemeClr val="bg1"/>
                </a:solidFill>
                <a:latin typeface="Arial" pitchFamily="34" charset="0"/>
                <a:cs typeface="Arial" pitchFamily="34" charset="0"/>
              </a:rPr>
              <a:t>и</a:t>
            </a:r>
            <a:r>
              <a:rPr lang="ru-RU" sz="2000" b="1" spc="-25" dirty="0" smtClean="0">
                <a:solidFill>
                  <a:schemeClr val="bg1"/>
                </a:solidFill>
                <a:latin typeface="Arial" pitchFamily="34" charset="0"/>
                <a:cs typeface="Arial" pitchFamily="34" charset="0"/>
              </a:rPr>
              <a:t>н</a:t>
            </a:r>
            <a:r>
              <a:rPr lang="ru-RU" sz="2000" b="1" spc="-15" dirty="0" smtClean="0">
                <a:solidFill>
                  <a:schemeClr val="bg1"/>
                </a:solidFill>
                <a:latin typeface="Arial" pitchFamily="34" charset="0"/>
                <a:cs typeface="Arial" pitchFamily="34" charset="0"/>
              </a:rPr>
              <a:t>ансо</a:t>
            </a:r>
            <a:r>
              <a:rPr lang="ru-RU" sz="2000" b="1" spc="-40" dirty="0" smtClean="0">
                <a:solidFill>
                  <a:schemeClr val="bg1"/>
                </a:solidFill>
                <a:latin typeface="Arial" pitchFamily="34" charset="0"/>
                <a:cs typeface="Arial" pitchFamily="34" charset="0"/>
              </a:rPr>
              <a:t>в</a:t>
            </a:r>
            <a:r>
              <a:rPr lang="ru-RU" sz="2000" b="1" spc="-15" dirty="0" smtClean="0">
                <a:solidFill>
                  <a:schemeClr val="bg1"/>
                </a:solidFill>
                <a:latin typeface="Arial" pitchFamily="34" charset="0"/>
                <a:cs typeface="Arial" pitchFamily="34" charset="0"/>
              </a:rPr>
              <a:t>ой</a:t>
            </a:r>
            <a:r>
              <a:rPr lang="ru-RU" sz="2000" b="1" spc="50" dirty="0" smtClean="0">
                <a:solidFill>
                  <a:schemeClr val="bg1"/>
                </a:solidFill>
                <a:latin typeface="Arial" pitchFamily="34" charset="0"/>
                <a:cs typeface="Arial" pitchFamily="34" charset="0"/>
              </a:rPr>
              <a:t> </a:t>
            </a:r>
            <a:r>
              <a:rPr lang="ru-RU" sz="2000" b="1" spc="-15" dirty="0" smtClean="0">
                <a:solidFill>
                  <a:schemeClr val="bg1"/>
                </a:solidFill>
                <a:latin typeface="Arial" pitchFamily="34" charset="0"/>
                <a:cs typeface="Arial" pitchFamily="34" charset="0"/>
              </a:rPr>
              <a:t>п</a:t>
            </a:r>
            <a:r>
              <a:rPr lang="ru-RU" sz="2000" b="1" spc="-40" dirty="0" smtClean="0">
                <a:solidFill>
                  <a:schemeClr val="bg1"/>
                </a:solidFill>
                <a:latin typeface="Arial" pitchFamily="34" charset="0"/>
                <a:cs typeface="Arial" pitchFamily="34" charset="0"/>
              </a:rPr>
              <a:t>ом</a:t>
            </a:r>
            <a:r>
              <a:rPr lang="ru-RU" sz="2000" b="1" spc="-15" dirty="0" smtClean="0">
                <a:solidFill>
                  <a:schemeClr val="bg1"/>
                </a:solidFill>
                <a:latin typeface="Arial" pitchFamily="34" charset="0"/>
                <a:cs typeface="Arial" pitchFamily="34" charset="0"/>
              </a:rPr>
              <a:t>ощи</a:t>
            </a:r>
            <a:r>
              <a:rPr lang="ru-RU" sz="2000" b="1" spc="-5" dirty="0" smtClean="0">
                <a:solidFill>
                  <a:schemeClr val="bg1"/>
                </a:solidFill>
                <a:latin typeface="Arial" pitchFamily="34" charset="0"/>
                <a:cs typeface="Arial" pitchFamily="34" charset="0"/>
              </a:rPr>
              <a:t> </a:t>
            </a:r>
            <a:r>
              <a:rPr lang="ru-RU" sz="2000" b="1" spc="-15" dirty="0" smtClean="0">
                <a:solidFill>
                  <a:schemeClr val="bg1"/>
                </a:solidFill>
                <a:latin typeface="Arial" pitchFamily="34" charset="0"/>
                <a:cs typeface="Arial" pitchFamily="34" charset="0"/>
              </a:rPr>
              <a:t>на</a:t>
            </a:r>
            <a:r>
              <a:rPr lang="ru-RU" sz="2000" b="1" spc="15" dirty="0" smtClean="0">
                <a:solidFill>
                  <a:schemeClr val="bg1"/>
                </a:solidFill>
                <a:latin typeface="Arial" pitchFamily="34" charset="0"/>
                <a:cs typeface="Arial" pitchFamily="34" charset="0"/>
              </a:rPr>
              <a:t> </a:t>
            </a:r>
            <a:r>
              <a:rPr lang="ru-RU" sz="2000" b="1" spc="-15" dirty="0" smtClean="0">
                <a:solidFill>
                  <a:schemeClr val="bg1"/>
                </a:solidFill>
                <a:latin typeface="Arial" pitchFamily="34" charset="0"/>
                <a:cs typeface="Arial" pitchFamily="34" charset="0"/>
              </a:rPr>
              <a:t>2022</a:t>
            </a:r>
            <a:r>
              <a:rPr lang="ru-RU" sz="2000" b="1" spc="15" dirty="0" smtClean="0">
                <a:solidFill>
                  <a:schemeClr val="bg1"/>
                </a:solidFill>
                <a:latin typeface="Arial" pitchFamily="34" charset="0"/>
                <a:cs typeface="Arial" pitchFamily="34" charset="0"/>
              </a:rPr>
              <a:t> </a:t>
            </a:r>
            <a:r>
              <a:rPr lang="ru-RU" sz="2000" b="1" spc="-35" dirty="0" smtClean="0">
                <a:solidFill>
                  <a:schemeClr val="bg1"/>
                </a:solidFill>
                <a:latin typeface="Arial" pitchFamily="34" charset="0"/>
                <a:cs typeface="Arial" pitchFamily="34" charset="0"/>
              </a:rPr>
              <a:t>го</a:t>
            </a:r>
            <a:r>
              <a:rPr lang="ru-RU" sz="2000" b="1" spc="-10" dirty="0" smtClean="0">
                <a:solidFill>
                  <a:schemeClr val="bg1"/>
                </a:solidFill>
                <a:latin typeface="Arial" pitchFamily="34" charset="0"/>
                <a:cs typeface="Arial" pitchFamily="34" charset="0"/>
              </a:rPr>
              <a:t>д, тыс.</a:t>
            </a:r>
            <a:r>
              <a:rPr lang="ru-RU" sz="2000" b="1" spc="-15" dirty="0" smtClean="0">
                <a:solidFill>
                  <a:schemeClr val="bg1"/>
                </a:solidFill>
                <a:latin typeface="Arial" pitchFamily="34" charset="0"/>
                <a:cs typeface="Arial" pitchFamily="34" charset="0"/>
              </a:rPr>
              <a:t> </a:t>
            </a:r>
            <a:r>
              <a:rPr lang="ru-RU" sz="2000" b="1" spc="-35" dirty="0" smtClean="0">
                <a:solidFill>
                  <a:schemeClr val="bg1"/>
                </a:solidFill>
                <a:latin typeface="Arial" pitchFamily="34" charset="0"/>
                <a:cs typeface="Arial" pitchFamily="34" charset="0"/>
              </a:rPr>
              <a:t>р</a:t>
            </a:r>
            <a:r>
              <a:rPr lang="ru-RU" sz="2000" b="1" spc="-40" dirty="0" smtClean="0">
                <a:solidFill>
                  <a:schemeClr val="bg1"/>
                </a:solidFill>
                <a:latin typeface="Arial" pitchFamily="34" charset="0"/>
                <a:cs typeface="Arial" pitchFamily="34" charset="0"/>
              </a:rPr>
              <a:t>у</a:t>
            </a:r>
            <a:r>
              <a:rPr lang="ru-RU" sz="2000" b="1" spc="-60" dirty="0" smtClean="0">
                <a:solidFill>
                  <a:schemeClr val="bg1"/>
                </a:solidFill>
                <a:latin typeface="Arial" pitchFamily="34" charset="0"/>
                <a:cs typeface="Arial" pitchFamily="34" charset="0"/>
              </a:rPr>
              <a:t>б</a:t>
            </a:r>
            <a:r>
              <a:rPr lang="ru-RU" sz="2000" b="1" spc="-45" dirty="0" smtClean="0">
                <a:solidFill>
                  <a:schemeClr val="bg1"/>
                </a:solidFill>
                <a:latin typeface="Arial" pitchFamily="34" charset="0"/>
                <a:cs typeface="Arial" pitchFamily="34" charset="0"/>
              </a:rPr>
              <a:t>л</a:t>
            </a:r>
            <a:r>
              <a:rPr lang="ru-RU" sz="2000" b="1" spc="-15" dirty="0" smtClean="0">
                <a:solidFill>
                  <a:schemeClr val="bg1"/>
                </a:solidFill>
                <a:latin typeface="Arial" pitchFamily="34" charset="0"/>
                <a:cs typeface="Arial" pitchFamily="34" charset="0"/>
              </a:rPr>
              <a:t>ей</a:t>
            </a:r>
            <a:endParaRPr lang="ru-RU" sz="2000" b="1" dirty="0">
              <a:solidFill>
                <a:schemeClr val="bg1"/>
              </a:solidFill>
              <a:latin typeface="Arial" pitchFamily="34" charset="0"/>
              <a:cs typeface="Arial" pitchFamily="34" charset="0"/>
            </a:endParaRPr>
          </a:p>
        </p:txBody>
      </p:sp>
      <p:graphicFrame>
        <p:nvGraphicFramePr>
          <p:cNvPr id="5" name="Диаграмма 4"/>
          <p:cNvGraphicFramePr>
            <a:graphicFrameLocks noGrp="1"/>
          </p:cNvGraphicFramePr>
          <p:nvPr>
            <p:extLst>
              <p:ext uri="{D42A27DB-BD31-4B8C-83A1-F6EECF244321}">
                <p14:modId xmlns:p14="http://schemas.microsoft.com/office/powerpoint/2010/main" val="206520863"/>
              </p:ext>
            </p:extLst>
          </p:nvPr>
        </p:nvGraphicFramePr>
        <p:xfrm>
          <a:off x="107504" y="836712"/>
          <a:ext cx="8928992" cy="59046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442164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p:nvPr/>
        </p:nvSpPr>
        <p:spPr>
          <a:xfrm>
            <a:off x="179512" y="7783"/>
            <a:ext cx="8553919" cy="1044953"/>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2400" b="1" dirty="0">
                <a:solidFill>
                  <a:schemeClr val="bg1"/>
                </a:solidFill>
                <a:latin typeface="Arial" pitchFamily="34" charset="0"/>
                <a:cs typeface="Arial" pitchFamily="34" charset="0"/>
              </a:rPr>
              <a:t>Муниципальный долг </a:t>
            </a:r>
          </a:p>
          <a:p>
            <a:pPr algn="ctr"/>
            <a:r>
              <a:rPr lang="ru-RU" sz="2400" b="1" dirty="0">
                <a:solidFill>
                  <a:schemeClr val="bg1"/>
                </a:solidFill>
                <a:latin typeface="Arial" pitchFamily="34" charset="0"/>
                <a:cs typeface="Arial" pitchFamily="34" charset="0"/>
              </a:rPr>
              <a:t>Тонкинского муниципального</a:t>
            </a:r>
            <a:r>
              <a:rPr lang="ru-RU" sz="2400" b="1" baseline="0" dirty="0">
                <a:solidFill>
                  <a:schemeClr val="bg1"/>
                </a:solidFill>
                <a:latin typeface="Arial" pitchFamily="34" charset="0"/>
                <a:cs typeface="Arial" pitchFamily="34" charset="0"/>
              </a:rPr>
              <a:t> района, тыс.руб.</a:t>
            </a:r>
            <a:endParaRPr lang="ru-RU" sz="2400" b="1" dirty="0">
              <a:solidFill>
                <a:schemeClr val="bg1"/>
              </a:solidFill>
              <a:latin typeface="Arial" pitchFamily="34" charset="0"/>
              <a:cs typeface="Arial" pitchFamily="34" charset="0"/>
            </a:endParaRPr>
          </a:p>
        </p:txBody>
      </p:sp>
      <p:graphicFrame>
        <p:nvGraphicFramePr>
          <p:cNvPr id="5" name="Диаграмма 4"/>
          <p:cNvGraphicFramePr>
            <a:graphicFrameLocks noGrp="1"/>
          </p:cNvGraphicFramePr>
          <p:nvPr>
            <p:extLst>
              <p:ext uri="{D42A27DB-BD31-4B8C-83A1-F6EECF244321}">
                <p14:modId xmlns:p14="http://schemas.microsoft.com/office/powerpoint/2010/main" val="630385808"/>
              </p:ext>
            </p:extLst>
          </p:nvPr>
        </p:nvGraphicFramePr>
        <p:xfrm>
          <a:off x="0" y="381000"/>
          <a:ext cx="9144000" cy="6109394"/>
        </p:xfrm>
        <a:graphic>
          <a:graphicData uri="http://schemas.openxmlformats.org/drawingml/2006/chart">
            <c:chart xmlns:c="http://schemas.openxmlformats.org/drawingml/2006/chart" xmlns:r="http://schemas.openxmlformats.org/officeDocument/2006/relationships" r:id="rId2"/>
          </a:graphicData>
        </a:graphic>
      </p:graphicFrame>
      <p:sp>
        <p:nvSpPr>
          <p:cNvPr id="2" name="Прямоугольник 1"/>
          <p:cNvSpPr/>
          <p:nvPr/>
        </p:nvSpPr>
        <p:spPr>
          <a:xfrm>
            <a:off x="498079" y="6490394"/>
            <a:ext cx="8466409" cy="307777"/>
          </a:xfrm>
          <a:prstGeom prst="rect">
            <a:avLst/>
          </a:prstGeom>
        </p:spPr>
        <p:txBody>
          <a:bodyPr wrap="square">
            <a:spAutoFit/>
          </a:bodyPr>
          <a:lstStyle/>
          <a:p>
            <a:pPr algn="ctr"/>
            <a:r>
              <a:rPr lang="ru-RU" sz="1400" b="1" dirty="0"/>
              <a:t>Муниципальный долг  района  находится  на  экономически  безопасном уровне.</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957759346"/>
              </p:ext>
            </p:extLst>
          </p:nvPr>
        </p:nvGraphicFramePr>
        <p:xfrm>
          <a:off x="125760" y="1124744"/>
          <a:ext cx="8784976" cy="5087850"/>
        </p:xfrm>
        <a:graphic>
          <a:graphicData uri="http://schemas.openxmlformats.org/drawingml/2006/table">
            <a:tbl>
              <a:tblPr firstRow="1" firstCol="1" bandRow="1">
                <a:tableStyleId>{00A15C55-8517-42AA-B614-E9B94910E393}</a:tableStyleId>
              </a:tblPr>
              <a:tblGrid>
                <a:gridCol w="491556"/>
                <a:gridCol w="4978334"/>
                <a:gridCol w="1160280"/>
                <a:gridCol w="1077403"/>
                <a:gridCol w="1077403"/>
              </a:tblGrid>
              <a:tr h="449430">
                <a:tc>
                  <a:txBody>
                    <a:bodyPr/>
                    <a:lstStyle/>
                    <a:p>
                      <a:pPr algn="ctr" hangingPunct="0">
                        <a:spcAft>
                          <a:spcPts val="0"/>
                        </a:spcAft>
                      </a:pPr>
                      <a:r>
                        <a:rPr lang="ru-RU" sz="1400" kern="1600" dirty="0">
                          <a:solidFill>
                            <a:schemeClr val="tx1"/>
                          </a:solidFill>
                          <a:effectLst/>
                        </a:rPr>
                        <a:t>№ п/п</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hangingPunct="0">
                        <a:spcAft>
                          <a:spcPts val="0"/>
                        </a:spcAft>
                      </a:pP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hangingPunct="0">
                        <a:spcAft>
                          <a:spcPts val="0"/>
                        </a:spcAft>
                      </a:pPr>
                      <a:r>
                        <a:rPr lang="ru-RU" sz="1400" kern="1600" dirty="0" smtClean="0">
                          <a:solidFill>
                            <a:schemeClr val="tx1"/>
                          </a:solidFill>
                          <a:effectLst/>
                        </a:rPr>
                        <a:t>2022 </a:t>
                      </a:r>
                      <a:r>
                        <a:rPr lang="ru-RU" sz="1400" kern="1600" dirty="0">
                          <a:solidFill>
                            <a:schemeClr val="tx1"/>
                          </a:solidFill>
                          <a:effectLst/>
                        </a:rPr>
                        <a:t>год</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hangingPunct="0">
                        <a:spcAft>
                          <a:spcPts val="0"/>
                        </a:spcAft>
                      </a:pPr>
                      <a:r>
                        <a:rPr lang="ru-RU" sz="1400" kern="1600" dirty="0" smtClean="0">
                          <a:solidFill>
                            <a:schemeClr val="tx1"/>
                          </a:solidFill>
                          <a:effectLst/>
                        </a:rPr>
                        <a:t>2023 </a:t>
                      </a:r>
                      <a:r>
                        <a:rPr lang="ru-RU" sz="1400" kern="1600" dirty="0">
                          <a:solidFill>
                            <a:schemeClr val="tx1"/>
                          </a:solidFill>
                          <a:effectLst/>
                        </a:rPr>
                        <a:t>год</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hangingPunct="0">
                        <a:spcAft>
                          <a:spcPts val="0"/>
                        </a:spcAft>
                      </a:pPr>
                      <a:r>
                        <a:rPr lang="ru-RU" sz="1400" kern="1600" dirty="0" smtClean="0">
                          <a:solidFill>
                            <a:schemeClr val="tx1"/>
                          </a:solidFill>
                          <a:effectLst/>
                        </a:rPr>
                        <a:t>2024 </a:t>
                      </a:r>
                      <a:r>
                        <a:rPr lang="ru-RU" sz="1400" kern="1600" dirty="0">
                          <a:solidFill>
                            <a:schemeClr val="tx1"/>
                          </a:solidFill>
                          <a:effectLst/>
                        </a:rPr>
                        <a:t>год</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95761">
                <a:tc>
                  <a:txBody>
                    <a:bodyPr/>
                    <a:lstStyle/>
                    <a:p>
                      <a:pPr algn="ctr" hangingPunct="0">
                        <a:spcAft>
                          <a:spcPts val="0"/>
                        </a:spcAft>
                      </a:pPr>
                      <a:r>
                        <a:rPr lang="ru-RU" sz="1400" kern="1600">
                          <a:solidFill>
                            <a:schemeClr val="tx1"/>
                          </a:solidFill>
                          <a:effectLst/>
                        </a:rPr>
                        <a:t> </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Муниципальные внутренние заимствования,</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smtClean="0">
                          <a:solidFill>
                            <a:schemeClr val="tx1"/>
                          </a:solidFill>
                          <a:effectLst/>
                        </a:rPr>
                        <a:t>0 </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24715">
                <a:tc>
                  <a:txBody>
                    <a:bodyPr/>
                    <a:lstStyle/>
                    <a:p>
                      <a:pPr algn="ctr" hangingPunct="0">
                        <a:spcAft>
                          <a:spcPts val="0"/>
                        </a:spcAft>
                      </a:pPr>
                      <a:r>
                        <a:rPr lang="ru-RU" sz="1400" kern="1600">
                          <a:solidFill>
                            <a:schemeClr val="tx1"/>
                          </a:solidFill>
                          <a:effectLst/>
                        </a:rPr>
                        <a:t> </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в том числе</a:t>
                      </a:r>
                      <a:r>
                        <a:rPr lang="en-US" sz="1400" kern="1600" dirty="0">
                          <a:solidFill>
                            <a:schemeClr val="tx1"/>
                          </a:solidFill>
                          <a:effectLst/>
                        </a:rPr>
                        <a:t>:</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 </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a:solidFill>
                            <a:schemeClr val="tx1"/>
                          </a:solidFill>
                          <a:effectLst/>
                        </a:rPr>
                        <a:t> </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 </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24715">
                <a:tc>
                  <a:txBody>
                    <a:bodyPr/>
                    <a:lstStyle/>
                    <a:p>
                      <a:pPr algn="ctr" hangingPunct="0">
                        <a:spcAft>
                          <a:spcPts val="0"/>
                        </a:spcAft>
                      </a:pPr>
                      <a:r>
                        <a:rPr lang="ru-RU" sz="1400" kern="1600">
                          <a:solidFill>
                            <a:schemeClr val="tx1"/>
                          </a:solidFill>
                          <a:effectLst/>
                        </a:rPr>
                        <a:t>1.</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Муниципальные ценные бумаги</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a:solidFill>
                            <a:schemeClr val="tx1"/>
                          </a:solidFill>
                          <a:effectLst/>
                        </a:rPr>
                        <a:t>0</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24715">
                <a:tc>
                  <a:txBody>
                    <a:bodyPr/>
                    <a:lstStyle/>
                    <a:p>
                      <a:pPr algn="ctr" hangingPunct="0">
                        <a:spcAft>
                          <a:spcPts val="0"/>
                        </a:spcAft>
                      </a:pPr>
                      <a:r>
                        <a:rPr lang="ru-RU" sz="1400" kern="1600">
                          <a:solidFill>
                            <a:schemeClr val="tx1"/>
                          </a:solidFill>
                          <a:effectLst/>
                        </a:rPr>
                        <a:t>1.1.</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Объем размещения</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24715">
                <a:tc>
                  <a:txBody>
                    <a:bodyPr/>
                    <a:lstStyle/>
                    <a:p>
                      <a:pPr algn="ctr" hangingPunct="0">
                        <a:spcAft>
                          <a:spcPts val="0"/>
                        </a:spcAft>
                      </a:pPr>
                      <a:r>
                        <a:rPr lang="ru-RU" sz="1400" kern="1600" dirty="0">
                          <a:solidFill>
                            <a:schemeClr val="tx1"/>
                          </a:solidFill>
                          <a:effectLst/>
                        </a:rPr>
                        <a:t>1.2.</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Объем погашения</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89369">
                <a:tc>
                  <a:txBody>
                    <a:bodyPr/>
                    <a:lstStyle/>
                    <a:p>
                      <a:pPr algn="ctr" hangingPunct="0">
                        <a:spcAft>
                          <a:spcPts val="0"/>
                        </a:spcAft>
                      </a:pPr>
                      <a:r>
                        <a:rPr lang="ru-RU" sz="1400" kern="1600">
                          <a:solidFill>
                            <a:schemeClr val="tx1"/>
                          </a:solidFill>
                          <a:effectLst/>
                        </a:rPr>
                        <a:t>2.</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Кредиты, полученные от кредитных </a:t>
                      </a:r>
                      <a:r>
                        <a:rPr lang="ru-RU" sz="1400" kern="1600" dirty="0" smtClean="0">
                          <a:solidFill>
                            <a:schemeClr val="tx1"/>
                          </a:solidFill>
                          <a:effectLst/>
                        </a:rPr>
                        <a:t>организаций</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smtClean="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smtClean="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27521">
                <a:tc>
                  <a:txBody>
                    <a:bodyPr/>
                    <a:lstStyle/>
                    <a:p>
                      <a:pPr algn="ctr" hangingPunct="0">
                        <a:spcAft>
                          <a:spcPts val="0"/>
                        </a:spcAft>
                      </a:pPr>
                      <a:r>
                        <a:rPr lang="ru-RU" sz="1400" kern="1600">
                          <a:solidFill>
                            <a:schemeClr val="tx1"/>
                          </a:solidFill>
                          <a:effectLst/>
                        </a:rPr>
                        <a:t>2.1.</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Объем получения</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 </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24715">
                <a:tc>
                  <a:txBody>
                    <a:bodyPr/>
                    <a:lstStyle/>
                    <a:p>
                      <a:pPr algn="ctr" hangingPunct="0">
                        <a:spcAft>
                          <a:spcPts val="0"/>
                        </a:spcAft>
                      </a:pPr>
                      <a:r>
                        <a:rPr lang="ru-RU" sz="1400" kern="1600" dirty="0">
                          <a:solidFill>
                            <a:schemeClr val="tx1"/>
                          </a:solidFill>
                          <a:effectLst/>
                        </a:rPr>
                        <a:t>2.2.</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Объем погашения</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49430">
                <a:tc>
                  <a:txBody>
                    <a:bodyPr/>
                    <a:lstStyle/>
                    <a:p>
                      <a:pPr algn="ctr" hangingPunct="0">
                        <a:spcAft>
                          <a:spcPts val="0"/>
                        </a:spcAft>
                      </a:pPr>
                      <a:r>
                        <a:rPr lang="ru-RU" sz="1400" kern="1600" dirty="0">
                          <a:solidFill>
                            <a:schemeClr val="tx1"/>
                          </a:solidFill>
                          <a:effectLst/>
                        </a:rPr>
                        <a:t>3.</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a:solidFill>
                            <a:schemeClr val="tx1"/>
                          </a:solidFill>
                          <a:effectLst/>
                        </a:rPr>
                        <a:t>Бюджетные кредиты, привлеченные от других бюджетов бюджетной системы Российской Федерации</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smtClean="0">
                          <a:solidFill>
                            <a:schemeClr val="tx1"/>
                          </a:solidFill>
                          <a:effectLst/>
                          <a:latin typeface="Times New Roman" pitchFamily="18" charset="0"/>
                          <a:ea typeface="Times New Roman"/>
                          <a:cs typeface="Times New Roman" pitchFamily="18" charset="0"/>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27521">
                <a:tc>
                  <a:txBody>
                    <a:bodyPr/>
                    <a:lstStyle/>
                    <a:p>
                      <a:pPr algn="ctr" hangingPunct="0">
                        <a:spcAft>
                          <a:spcPts val="0"/>
                        </a:spcAft>
                      </a:pPr>
                      <a:r>
                        <a:rPr lang="ru-RU" sz="1400" kern="1600">
                          <a:solidFill>
                            <a:schemeClr val="tx1"/>
                          </a:solidFill>
                          <a:effectLst/>
                        </a:rPr>
                        <a:t>3.1.</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a:solidFill>
                            <a:schemeClr val="tx1"/>
                          </a:solidFill>
                          <a:effectLst/>
                        </a:rPr>
                        <a:t>Объем получения</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98861">
                <a:tc>
                  <a:txBody>
                    <a:bodyPr/>
                    <a:lstStyle/>
                    <a:p>
                      <a:pPr algn="ctr" hangingPunct="0">
                        <a:spcAft>
                          <a:spcPts val="0"/>
                        </a:spcAft>
                      </a:pPr>
                      <a:r>
                        <a:rPr lang="ru-RU" sz="1400" kern="1600">
                          <a:solidFill>
                            <a:schemeClr val="tx1"/>
                          </a:solidFill>
                          <a:effectLst/>
                        </a:rPr>
                        <a:t> </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в том числе:</a:t>
                      </a:r>
                    </a:p>
                    <a:p>
                      <a:pPr algn="l" hangingPunct="0">
                        <a:spcAft>
                          <a:spcPts val="0"/>
                        </a:spcAft>
                      </a:pPr>
                      <a:r>
                        <a:rPr lang="ru-RU" sz="1400" kern="1600" dirty="0">
                          <a:solidFill>
                            <a:schemeClr val="tx1"/>
                          </a:solidFill>
                          <a:effectLst/>
                        </a:rPr>
                        <a:t>бюджетные кредиты, полученные из областного бюджета на частичное покрытие дефицита бюджета </a:t>
                      </a:r>
                      <a:r>
                        <a:rPr lang="ru-RU" sz="1400" kern="1600" dirty="0" smtClean="0">
                          <a:solidFill>
                            <a:schemeClr val="tx1"/>
                          </a:solidFill>
                          <a:effectLst/>
                        </a:rPr>
                        <a:t>Тонкинского </a:t>
                      </a:r>
                      <a:r>
                        <a:rPr lang="ru-RU" sz="1400" kern="1600" dirty="0">
                          <a:solidFill>
                            <a:schemeClr val="tx1"/>
                          </a:solidFill>
                          <a:effectLst/>
                        </a:rPr>
                        <a:t>муниципального района</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27521">
                <a:tc>
                  <a:txBody>
                    <a:bodyPr/>
                    <a:lstStyle/>
                    <a:p>
                      <a:pPr algn="ctr" hangingPunct="0">
                        <a:spcAft>
                          <a:spcPts val="0"/>
                        </a:spcAft>
                      </a:pPr>
                      <a:r>
                        <a:rPr lang="ru-RU" sz="1400" kern="1600" dirty="0">
                          <a:solidFill>
                            <a:schemeClr val="tx1"/>
                          </a:solidFill>
                          <a:effectLst/>
                        </a:rPr>
                        <a:t>3.2.</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a:solidFill>
                            <a:schemeClr val="tx1"/>
                          </a:solidFill>
                          <a:effectLst/>
                        </a:rPr>
                        <a:t>Объем погашения</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smtClean="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98861">
                <a:tc>
                  <a:txBody>
                    <a:bodyPr/>
                    <a:lstStyle/>
                    <a:p>
                      <a:pPr algn="ctr" hangingPunct="0">
                        <a:spcAft>
                          <a:spcPts val="0"/>
                        </a:spcAft>
                      </a:pPr>
                      <a:r>
                        <a:rPr lang="ru-RU" sz="1400" kern="1600">
                          <a:solidFill>
                            <a:schemeClr val="tx1"/>
                          </a:solidFill>
                          <a:effectLst/>
                        </a:rPr>
                        <a:t> </a:t>
                      </a:r>
                      <a:endParaRPr lang="ru-RU" sz="1400" kern="160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hangingPunct="0">
                        <a:spcAft>
                          <a:spcPts val="0"/>
                        </a:spcAft>
                      </a:pPr>
                      <a:r>
                        <a:rPr lang="ru-RU" sz="1400" kern="1600" dirty="0">
                          <a:solidFill>
                            <a:schemeClr val="tx1"/>
                          </a:solidFill>
                          <a:effectLst/>
                        </a:rPr>
                        <a:t>в том числе:</a:t>
                      </a:r>
                    </a:p>
                    <a:p>
                      <a:pPr algn="l" hangingPunct="0">
                        <a:spcAft>
                          <a:spcPts val="0"/>
                        </a:spcAft>
                      </a:pPr>
                      <a:r>
                        <a:rPr lang="ru-RU" sz="1400" kern="1600" dirty="0">
                          <a:solidFill>
                            <a:schemeClr val="tx1"/>
                          </a:solidFill>
                          <a:effectLst/>
                        </a:rPr>
                        <a:t>бюджетные кредиты, полученные из областного бюджета на частичное покрытие дефицита бюджета </a:t>
                      </a:r>
                      <a:r>
                        <a:rPr lang="ru-RU" sz="1400" kern="1600" dirty="0" smtClean="0">
                          <a:solidFill>
                            <a:schemeClr val="tx1"/>
                          </a:solidFill>
                          <a:effectLst/>
                        </a:rPr>
                        <a:t>Тонкинского </a:t>
                      </a:r>
                      <a:r>
                        <a:rPr lang="ru-RU" sz="1400" kern="1600" dirty="0">
                          <a:solidFill>
                            <a:schemeClr val="tx1"/>
                          </a:solidFill>
                          <a:effectLst/>
                        </a:rPr>
                        <a:t>муниципального района</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smtClean="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hangingPunct="0">
                        <a:spcAft>
                          <a:spcPts val="0"/>
                        </a:spcAft>
                      </a:pPr>
                      <a:r>
                        <a:rPr lang="ru-RU" sz="1400" kern="1600" dirty="0">
                          <a:solidFill>
                            <a:schemeClr val="tx1"/>
                          </a:solidFill>
                          <a:effectLst/>
                        </a:rPr>
                        <a:t>0</a:t>
                      </a:r>
                      <a:endParaRPr lang="ru-RU" sz="1400" kern="1600" dirty="0">
                        <a:solidFill>
                          <a:schemeClr val="tx1"/>
                        </a:solidFill>
                        <a:effectLst/>
                        <a:latin typeface="Times New Roman" pitchFamily="18" charset="0"/>
                        <a:ea typeface="Times New Roman"/>
                        <a:cs typeface="Times New Roman" pitchFamily="18" charset="0"/>
                      </a:endParaRPr>
                    </a:p>
                  </a:txBody>
                  <a:tcPr marL="41894" marR="4189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5" name="Прямоугольник 4"/>
          <p:cNvSpPr/>
          <p:nvPr/>
        </p:nvSpPr>
        <p:spPr>
          <a:xfrm>
            <a:off x="0" y="0"/>
            <a:ext cx="9036496" cy="830997"/>
          </a:xfrm>
          <a:prstGeom prst="rect">
            <a:avLst/>
          </a:prstGeom>
        </p:spPr>
        <p:txBody>
          <a:bodyPr wrap="square">
            <a:spAutoFit/>
          </a:bodyPr>
          <a:lstStyle/>
          <a:p>
            <a:pPr algn="ctr"/>
            <a:r>
              <a:rPr lang="ru-RU" sz="2400" b="1" dirty="0" smtClean="0">
                <a:solidFill>
                  <a:schemeClr val="bg1"/>
                </a:solidFill>
                <a:latin typeface="Arial" pitchFamily="34" charset="0"/>
                <a:cs typeface="Arial" pitchFamily="34" charset="0"/>
              </a:rPr>
              <a:t>Структура муниципального долга Тонкинского муниципального района, </a:t>
            </a:r>
            <a:r>
              <a:rPr lang="ru-RU" sz="2400" b="1" dirty="0" err="1" smtClean="0">
                <a:solidFill>
                  <a:schemeClr val="bg1"/>
                </a:solidFill>
                <a:latin typeface="Arial" pitchFamily="34" charset="0"/>
                <a:cs typeface="Arial" pitchFamily="34" charset="0"/>
              </a:rPr>
              <a:t>тыс.руб</a:t>
            </a:r>
            <a:endParaRPr lang="ru-RU" sz="24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62866429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75234558"/>
              </p:ext>
            </p:extLst>
          </p:nvPr>
        </p:nvGraphicFramePr>
        <p:xfrm>
          <a:off x="251518" y="1556792"/>
          <a:ext cx="8640961" cy="4680520"/>
        </p:xfrm>
        <a:graphic>
          <a:graphicData uri="http://schemas.openxmlformats.org/drawingml/2006/table">
            <a:tbl>
              <a:tblPr firstRow="1" firstCol="1" bandRow="1">
                <a:tableStyleId>{00A15C55-8517-42AA-B614-E9B94910E393}</a:tableStyleId>
              </a:tblPr>
              <a:tblGrid>
                <a:gridCol w="4357269"/>
                <a:gridCol w="2141846"/>
                <a:gridCol w="2141846"/>
              </a:tblGrid>
              <a:tr h="1166005">
                <a:tc gridSpan="3">
                  <a:txBody>
                    <a:bodyPr/>
                    <a:lstStyle/>
                    <a:p>
                      <a:pPr algn="ctr">
                        <a:lnSpc>
                          <a:spcPct val="115000"/>
                        </a:lnSpc>
                        <a:spcAft>
                          <a:spcPts val="1000"/>
                        </a:spcAft>
                      </a:pPr>
                      <a:r>
                        <a:rPr lang="ru-RU" sz="1800" dirty="0" smtClean="0">
                          <a:solidFill>
                            <a:schemeClr val="tx1"/>
                          </a:solidFill>
                          <a:effectLst/>
                        </a:rPr>
                        <a:t>Верхний предел внутреннего муниципального долга, в том числе верхний предел долга</a:t>
                      </a:r>
                      <a:r>
                        <a:rPr lang="ru-RU" sz="1800" baseline="0" dirty="0" smtClean="0">
                          <a:solidFill>
                            <a:schemeClr val="tx1"/>
                          </a:solidFill>
                          <a:effectLst/>
                        </a:rPr>
                        <a:t> по муниципальным гарантиям,</a:t>
                      </a:r>
                      <a:r>
                        <a:rPr lang="ru-RU" sz="1800" dirty="0" smtClean="0">
                          <a:solidFill>
                            <a:schemeClr val="tx1"/>
                          </a:solidFill>
                          <a:effectLst/>
                        </a:rPr>
                        <a:t> тыс. рублей</a:t>
                      </a:r>
                    </a:p>
                    <a:p>
                      <a:pPr algn="ctr">
                        <a:lnSpc>
                          <a:spcPct val="115000"/>
                        </a:lnSpc>
                        <a:spcAft>
                          <a:spcPts val="1000"/>
                        </a:spcAft>
                      </a:pPr>
                      <a:endParaRPr lang="ru-RU" sz="18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ru-RU"/>
                    </a:p>
                  </a:txBody>
                  <a:tcPr/>
                </a:tc>
                <a:tc hMerge="1">
                  <a:txBody>
                    <a:bodyPr/>
                    <a:lstStyle/>
                    <a:p>
                      <a:endParaRPr lang="ru-RU"/>
                    </a:p>
                  </a:txBody>
                  <a:tcPr/>
                </a:tc>
              </a:tr>
              <a:tr h="482739">
                <a:tc>
                  <a:txBody>
                    <a:bodyPr/>
                    <a:lstStyle/>
                    <a:p>
                      <a:pPr algn="ctr">
                        <a:lnSpc>
                          <a:spcPct val="115000"/>
                        </a:lnSpc>
                        <a:spcAft>
                          <a:spcPts val="1000"/>
                        </a:spcAft>
                      </a:pPr>
                      <a:r>
                        <a:rPr lang="ru-RU" sz="1800" dirty="0" smtClean="0">
                          <a:solidFill>
                            <a:schemeClr val="tx1"/>
                          </a:solidFill>
                          <a:effectLst/>
                        </a:rPr>
                        <a:t>на </a:t>
                      </a:r>
                      <a:r>
                        <a:rPr lang="ru-RU" sz="1800" dirty="0">
                          <a:solidFill>
                            <a:schemeClr val="tx1"/>
                          </a:solidFill>
                          <a:effectLst/>
                        </a:rPr>
                        <a:t>1 января </a:t>
                      </a:r>
                      <a:r>
                        <a:rPr lang="ru-RU" sz="1800" dirty="0" smtClean="0">
                          <a:solidFill>
                            <a:schemeClr val="tx1"/>
                          </a:solidFill>
                          <a:effectLst/>
                        </a:rPr>
                        <a:t>2023 </a:t>
                      </a:r>
                      <a:r>
                        <a:rPr lang="ru-RU" sz="1800" dirty="0">
                          <a:solidFill>
                            <a:schemeClr val="tx1"/>
                          </a:solidFill>
                          <a:effectLst/>
                        </a:rPr>
                        <a:t>года</a:t>
                      </a:r>
                      <a:endParaRPr lang="ru-RU" sz="1800" dirty="0">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1800" dirty="0" smtClean="0">
                          <a:ln>
                            <a:solidFill>
                              <a:schemeClr val="tx2">
                                <a:lumMod val="75000"/>
                              </a:schemeClr>
                            </a:solidFill>
                          </a:ln>
                          <a:solidFill>
                            <a:schemeClr val="tx1"/>
                          </a:solidFill>
                          <a:effectLst/>
                        </a:rPr>
                        <a:t>0</a:t>
                      </a:r>
                      <a:endParaRPr lang="ru-RU" sz="1800" dirty="0">
                        <a:ln>
                          <a:solidFill>
                            <a:schemeClr val="tx2">
                              <a:lumMod val="75000"/>
                            </a:schemeClr>
                          </a:solidFill>
                        </a:ln>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1800" dirty="0" smtClean="0">
                          <a:ln>
                            <a:solidFill>
                              <a:schemeClr val="tx2">
                                <a:lumMod val="75000"/>
                              </a:schemeClr>
                            </a:solidFill>
                          </a:ln>
                          <a:solidFill>
                            <a:schemeClr val="tx1"/>
                          </a:solidFill>
                          <a:effectLst/>
                        </a:rPr>
                        <a:t>0</a:t>
                      </a:r>
                      <a:endParaRPr lang="ru-RU" sz="1800" dirty="0">
                        <a:ln>
                          <a:solidFill>
                            <a:schemeClr val="tx2">
                              <a:lumMod val="75000"/>
                            </a:schemeClr>
                          </a:solidFill>
                        </a:ln>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2445">
                <a:tc>
                  <a:txBody>
                    <a:bodyPr/>
                    <a:lstStyle/>
                    <a:p>
                      <a:pPr algn="ctr">
                        <a:lnSpc>
                          <a:spcPct val="115000"/>
                        </a:lnSpc>
                        <a:spcAft>
                          <a:spcPts val="1000"/>
                        </a:spcAft>
                      </a:pPr>
                      <a:r>
                        <a:rPr lang="ru-RU" sz="1800" dirty="0" smtClean="0">
                          <a:solidFill>
                            <a:schemeClr val="tx1"/>
                          </a:solidFill>
                          <a:effectLst/>
                        </a:rPr>
                        <a:t>на </a:t>
                      </a:r>
                      <a:r>
                        <a:rPr lang="ru-RU" sz="1800" dirty="0">
                          <a:solidFill>
                            <a:schemeClr val="tx1"/>
                          </a:solidFill>
                          <a:effectLst/>
                        </a:rPr>
                        <a:t>1 января </a:t>
                      </a:r>
                      <a:r>
                        <a:rPr lang="ru-RU" sz="1800" dirty="0" smtClean="0">
                          <a:solidFill>
                            <a:schemeClr val="tx1"/>
                          </a:solidFill>
                          <a:effectLst/>
                        </a:rPr>
                        <a:t>2024 </a:t>
                      </a:r>
                      <a:r>
                        <a:rPr lang="ru-RU" sz="1800" dirty="0">
                          <a:solidFill>
                            <a:schemeClr val="tx1"/>
                          </a:solidFill>
                          <a:effectLst/>
                        </a:rPr>
                        <a:t>года</a:t>
                      </a:r>
                      <a:endParaRPr lang="ru-RU" sz="1800" dirty="0">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1800" dirty="0" smtClean="0">
                          <a:ln>
                            <a:solidFill>
                              <a:schemeClr val="tx2">
                                <a:lumMod val="75000"/>
                              </a:schemeClr>
                            </a:solidFill>
                          </a:ln>
                          <a:solidFill>
                            <a:schemeClr val="tx1"/>
                          </a:solidFill>
                          <a:effectLst/>
                        </a:rPr>
                        <a:t>0</a:t>
                      </a:r>
                      <a:endParaRPr lang="ru-RU" sz="1800" dirty="0">
                        <a:ln>
                          <a:solidFill>
                            <a:schemeClr val="tx2">
                              <a:lumMod val="75000"/>
                            </a:schemeClr>
                          </a:solidFill>
                        </a:ln>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1800" dirty="0" smtClean="0">
                          <a:ln>
                            <a:solidFill>
                              <a:schemeClr val="tx2">
                                <a:lumMod val="75000"/>
                              </a:schemeClr>
                            </a:solidFill>
                          </a:ln>
                          <a:solidFill>
                            <a:schemeClr val="tx1"/>
                          </a:solidFill>
                          <a:effectLst/>
                        </a:rPr>
                        <a:t>0</a:t>
                      </a:r>
                      <a:endParaRPr lang="ru-RU" sz="1800" dirty="0">
                        <a:ln>
                          <a:solidFill>
                            <a:schemeClr val="tx2">
                              <a:lumMod val="75000"/>
                            </a:schemeClr>
                          </a:solidFill>
                        </a:ln>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10873">
                <a:tc>
                  <a:txBody>
                    <a:bodyPr/>
                    <a:lstStyle/>
                    <a:p>
                      <a:pPr algn="ctr">
                        <a:lnSpc>
                          <a:spcPct val="115000"/>
                        </a:lnSpc>
                        <a:spcAft>
                          <a:spcPts val="1000"/>
                        </a:spcAft>
                      </a:pPr>
                      <a:r>
                        <a:rPr lang="ru-RU" sz="1800" dirty="0" smtClean="0">
                          <a:solidFill>
                            <a:schemeClr val="tx1"/>
                          </a:solidFill>
                          <a:effectLst/>
                        </a:rPr>
                        <a:t>на </a:t>
                      </a:r>
                      <a:r>
                        <a:rPr lang="ru-RU" sz="1800" dirty="0">
                          <a:solidFill>
                            <a:schemeClr val="tx1"/>
                          </a:solidFill>
                          <a:effectLst/>
                        </a:rPr>
                        <a:t>1 января </a:t>
                      </a:r>
                      <a:r>
                        <a:rPr lang="ru-RU" sz="1800" dirty="0" smtClean="0">
                          <a:solidFill>
                            <a:schemeClr val="tx1"/>
                          </a:solidFill>
                          <a:effectLst/>
                        </a:rPr>
                        <a:t>2025 </a:t>
                      </a:r>
                      <a:r>
                        <a:rPr lang="ru-RU" sz="1800" dirty="0">
                          <a:solidFill>
                            <a:schemeClr val="tx1"/>
                          </a:solidFill>
                          <a:effectLst/>
                        </a:rPr>
                        <a:t>года</a:t>
                      </a:r>
                      <a:endParaRPr lang="ru-RU" sz="1800" dirty="0">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1800" dirty="0" smtClean="0">
                          <a:ln>
                            <a:solidFill>
                              <a:schemeClr val="tx2">
                                <a:lumMod val="75000"/>
                              </a:schemeClr>
                            </a:solidFill>
                          </a:ln>
                          <a:solidFill>
                            <a:schemeClr val="tx1"/>
                          </a:solidFill>
                          <a:effectLst/>
                        </a:rPr>
                        <a:t>0</a:t>
                      </a:r>
                      <a:endParaRPr lang="ru-RU" sz="1800" dirty="0">
                        <a:ln>
                          <a:solidFill>
                            <a:schemeClr val="tx2">
                              <a:lumMod val="75000"/>
                            </a:schemeClr>
                          </a:solidFill>
                        </a:ln>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1800" dirty="0" smtClean="0">
                          <a:ln>
                            <a:solidFill>
                              <a:schemeClr val="tx2">
                                <a:lumMod val="75000"/>
                              </a:schemeClr>
                            </a:solidFill>
                          </a:ln>
                          <a:solidFill>
                            <a:schemeClr val="tx1"/>
                          </a:solidFill>
                          <a:effectLst/>
                        </a:rPr>
                        <a:t>0</a:t>
                      </a:r>
                      <a:endParaRPr lang="ru-RU" sz="1800" dirty="0">
                        <a:ln>
                          <a:solidFill>
                            <a:schemeClr val="tx2">
                              <a:lumMod val="75000"/>
                            </a:schemeClr>
                          </a:solidFill>
                        </a:ln>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166005">
                <a:tc gridSpan="3">
                  <a:txBody>
                    <a:bodyPr/>
                    <a:lstStyle/>
                    <a:p>
                      <a:pPr algn="ctr">
                        <a:lnSpc>
                          <a:spcPct val="115000"/>
                        </a:lnSpc>
                        <a:spcAft>
                          <a:spcPts val="1000"/>
                        </a:spcAft>
                      </a:pPr>
                      <a:r>
                        <a:rPr lang="ru-RU" sz="1800" dirty="0" smtClean="0">
                          <a:solidFill>
                            <a:schemeClr val="tx1"/>
                          </a:solidFill>
                          <a:effectLst/>
                        </a:rPr>
                        <a:t>Объем бюджетных ассигнований, предусмотренных на исполнение</a:t>
                      </a:r>
                      <a:r>
                        <a:rPr lang="ru-RU" sz="1800" baseline="0" dirty="0" smtClean="0">
                          <a:solidFill>
                            <a:schemeClr val="tx1"/>
                          </a:solidFill>
                          <a:effectLst/>
                        </a:rPr>
                        <a:t> муниципальных гарантий по возможным гарантийным случаям</a:t>
                      </a:r>
                      <a:r>
                        <a:rPr lang="ru-RU" sz="1800" dirty="0" smtClean="0">
                          <a:solidFill>
                            <a:schemeClr val="tx1"/>
                          </a:solidFill>
                          <a:effectLst/>
                        </a:rPr>
                        <a:t>, тыс. рублей</a:t>
                      </a:r>
                    </a:p>
                    <a:p>
                      <a:pPr algn="ctr">
                        <a:lnSpc>
                          <a:spcPct val="115000"/>
                        </a:lnSpc>
                        <a:spcAft>
                          <a:spcPts val="1000"/>
                        </a:spcAft>
                      </a:pPr>
                      <a:endParaRPr lang="ru-RU" sz="18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ru-RU"/>
                    </a:p>
                  </a:txBody>
                  <a:tcPr/>
                </a:tc>
                <a:tc hMerge="1">
                  <a:txBody>
                    <a:bodyPr/>
                    <a:lstStyle/>
                    <a:p>
                      <a:endParaRPr lang="ru-RU"/>
                    </a:p>
                  </a:txBody>
                  <a:tcPr/>
                </a:tc>
              </a:tr>
              <a:tr h="342683">
                <a:tc>
                  <a:txBody>
                    <a:bodyPr/>
                    <a:lstStyle/>
                    <a:p>
                      <a:pPr algn="ctr">
                        <a:lnSpc>
                          <a:spcPct val="115000"/>
                        </a:lnSpc>
                        <a:spcAft>
                          <a:spcPts val="1000"/>
                        </a:spcAft>
                      </a:pPr>
                      <a:r>
                        <a:rPr lang="ru-RU" sz="1800" dirty="0" smtClean="0">
                          <a:solidFill>
                            <a:schemeClr val="tx1"/>
                          </a:solidFill>
                          <a:effectLst/>
                        </a:rPr>
                        <a:t>на 2022 год</a:t>
                      </a:r>
                      <a:endParaRPr lang="ru-RU" sz="1800" dirty="0">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lnSpc>
                          <a:spcPct val="115000"/>
                        </a:lnSpc>
                        <a:spcAft>
                          <a:spcPts val="0"/>
                        </a:spcAft>
                      </a:pPr>
                      <a:r>
                        <a:rPr lang="ru-RU" sz="1800" dirty="0" smtClean="0">
                          <a:ln>
                            <a:solidFill>
                              <a:schemeClr val="tx2">
                                <a:lumMod val="75000"/>
                              </a:schemeClr>
                            </a:solidFill>
                          </a:ln>
                          <a:solidFill>
                            <a:schemeClr val="tx1"/>
                          </a:solidFill>
                          <a:effectLst/>
                        </a:rPr>
                        <a:t>0</a:t>
                      </a:r>
                      <a:endParaRPr lang="ru-RU" sz="1800" dirty="0">
                        <a:ln>
                          <a:solidFill>
                            <a:schemeClr val="tx2">
                              <a:lumMod val="75000"/>
                            </a:schemeClr>
                          </a:solidFill>
                        </a:ln>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lnSpc>
                          <a:spcPct val="115000"/>
                        </a:lnSpc>
                        <a:spcAft>
                          <a:spcPts val="0"/>
                        </a:spcAft>
                      </a:pPr>
                      <a:endParaRPr lang="ru-RU" sz="1400" dirty="0">
                        <a:ln>
                          <a:solidFill>
                            <a:schemeClr val="tx2">
                              <a:lumMod val="75000"/>
                            </a:schemeClr>
                          </a:solidFill>
                        </a:ln>
                        <a:solidFill>
                          <a:schemeClr val="accent4">
                            <a:lumMod val="50000"/>
                          </a:schemeClr>
                        </a:solidFill>
                        <a:effectLst/>
                        <a:latin typeface="Times New Roman" pitchFamily="18" charset="0"/>
                        <a:ea typeface="Calibri"/>
                        <a:cs typeface="Times New Roman" pitchFamily="18" charset="0"/>
                      </a:endParaRPr>
                    </a:p>
                  </a:txBody>
                  <a:tcPr marL="68580" marR="68580" marT="0" marB="0"/>
                </a:tc>
              </a:tr>
              <a:tr h="354885">
                <a:tc>
                  <a:txBody>
                    <a:bodyPr/>
                    <a:lstStyle/>
                    <a:p>
                      <a:pPr algn="ctr">
                        <a:lnSpc>
                          <a:spcPct val="115000"/>
                        </a:lnSpc>
                        <a:spcAft>
                          <a:spcPts val="1000"/>
                        </a:spcAft>
                      </a:pPr>
                      <a:r>
                        <a:rPr lang="ru-RU" sz="1800" dirty="0" smtClean="0">
                          <a:solidFill>
                            <a:schemeClr val="tx1"/>
                          </a:solidFill>
                          <a:effectLst/>
                        </a:rPr>
                        <a:t>на 2023 год</a:t>
                      </a:r>
                      <a:endParaRPr lang="ru-RU" sz="1800" dirty="0">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lnSpc>
                          <a:spcPct val="115000"/>
                        </a:lnSpc>
                        <a:spcAft>
                          <a:spcPts val="0"/>
                        </a:spcAft>
                      </a:pPr>
                      <a:r>
                        <a:rPr lang="ru-RU" sz="1800" dirty="0" smtClean="0">
                          <a:ln>
                            <a:solidFill>
                              <a:schemeClr val="tx2">
                                <a:lumMod val="75000"/>
                              </a:schemeClr>
                            </a:solidFill>
                          </a:ln>
                          <a:solidFill>
                            <a:schemeClr val="tx1"/>
                          </a:solidFill>
                          <a:effectLst/>
                        </a:rPr>
                        <a:t>0</a:t>
                      </a:r>
                      <a:endParaRPr lang="ru-RU" sz="1800" dirty="0">
                        <a:ln>
                          <a:solidFill>
                            <a:schemeClr val="tx2">
                              <a:lumMod val="75000"/>
                            </a:schemeClr>
                          </a:solidFill>
                        </a:ln>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lnSpc>
                          <a:spcPct val="115000"/>
                        </a:lnSpc>
                        <a:spcAft>
                          <a:spcPts val="0"/>
                        </a:spcAft>
                      </a:pPr>
                      <a:endParaRPr lang="ru-RU" sz="1400" dirty="0">
                        <a:ln>
                          <a:solidFill>
                            <a:schemeClr val="tx2">
                              <a:lumMod val="75000"/>
                            </a:schemeClr>
                          </a:solidFill>
                        </a:ln>
                        <a:solidFill>
                          <a:schemeClr val="accent4">
                            <a:lumMod val="50000"/>
                          </a:schemeClr>
                        </a:solidFill>
                        <a:effectLst/>
                        <a:latin typeface="Times New Roman" pitchFamily="18" charset="0"/>
                        <a:ea typeface="Calibri"/>
                        <a:cs typeface="Times New Roman" pitchFamily="18" charset="0"/>
                      </a:endParaRPr>
                    </a:p>
                  </a:txBody>
                  <a:tcPr marL="68580" marR="68580" marT="0" marB="0"/>
                </a:tc>
              </a:tr>
              <a:tr h="354885">
                <a:tc>
                  <a:txBody>
                    <a:bodyPr/>
                    <a:lstStyle/>
                    <a:p>
                      <a:pPr algn="ctr">
                        <a:lnSpc>
                          <a:spcPct val="115000"/>
                        </a:lnSpc>
                        <a:spcAft>
                          <a:spcPts val="1000"/>
                        </a:spcAft>
                      </a:pPr>
                      <a:r>
                        <a:rPr lang="ru-RU" sz="1800" dirty="0" smtClean="0">
                          <a:solidFill>
                            <a:schemeClr val="tx1"/>
                          </a:solidFill>
                          <a:effectLst/>
                        </a:rPr>
                        <a:t>на 2024 год</a:t>
                      </a:r>
                      <a:endParaRPr lang="ru-RU" sz="1800" dirty="0">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lnSpc>
                          <a:spcPct val="115000"/>
                        </a:lnSpc>
                        <a:spcAft>
                          <a:spcPts val="0"/>
                        </a:spcAft>
                      </a:pPr>
                      <a:r>
                        <a:rPr lang="ru-RU" sz="1800" dirty="0" smtClean="0">
                          <a:ln>
                            <a:solidFill>
                              <a:schemeClr val="tx2">
                                <a:lumMod val="75000"/>
                              </a:schemeClr>
                            </a:solidFill>
                          </a:ln>
                          <a:solidFill>
                            <a:schemeClr val="tx1"/>
                          </a:solidFill>
                          <a:effectLst/>
                        </a:rPr>
                        <a:t>0</a:t>
                      </a:r>
                      <a:endParaRPr lang="ru-RU" sz="1800" dirty="0">
                        <a:ln>
                          <a:solidFill>
                            <a:schemeClr val="tx2">
                              <a:lumMod val="75000"/>
                            </a:schemeClr>
                          </a:solidFill>
                        </a:ln>
                        <a:solidFill>
                          <a:schemeClr val="tx1"/>
                        </a:solidFill>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lnSpc>
                          <a:spcPct val="115000"/>
                        </a:lnSpc>
                        <a:spcAft>
                          <a:spcPts val="0"/>
                        </a:spcAft>
                      </a:pPr>
                      <a:endParaRPr lang="ru-RU" sz="1400" dirty="0">
                        <a:ln>
                          <a:solidFill>
                            <a:schemeClr val="tx2">
                              <a:lumMod val="75000"/>
                            </a:schemeClr>
                          </a:solidFill>
                        </a:ln>
                        <a:solidFill>
                          <a:schemeClr val="accent4">
                            <a:lumMod val="50000"/>
                          </a:schemeClr>
                        </a:solidFill>
                        <a:effectLst/>
                        <a:latin typeface="Times New Roman" pitchFamily="18" charset="0"/>
                        <a:ea typeface="Calibri"/>
                        <a:cs typeface="Times New Roman" pitchFamily="18" charset="0"/>
                      </a:endParaRPr>
                    </a:p>
                  </a:txBody>
                  <a:tcPr marL="68580" marR="68580" marT="0" marB="0"/>
                </a:tc>
              </a:tr>
            </a:tbl>
          </a:graphicData>
        </a:graphic>
      </p:graphicFrame>
      <p:sp>
        <p:nvSpPr>
          <p:cNvPr id="5" name="Прямоугольник 4"/>
          <p:cNvSpPr/>
          <p:nvPr/>
        </p:nvSpPr>
        <p:spPr>
          <a:xfrm>
            <a:off x="0" y="0"/>
            <a:ext cx="9036496" cy="830997"/>
          </a:xfrm>
          <a:prstGeom prst="rect">
            <a:avLst/>
          </a:prstGeom>
        </p:spPr>
        <p:txBody>
          <a:bodyPr wrap="square">
            <a:spAutoFit/>
          </a:bodyPr>
          <a:lstStyle/>
          <a:p>
            <a:pPr algn="ctr"/>
            <a:r>
              <a:rPr lang="ru-RU" sz="2400" b="1" dirty="0" smtClean="0">
                <a:solidFill>
                  <a:schemeClr val="bg1"/>
                </a:solidFill>
                <a:latin typeface="Arial" pitchFamily="34" charset="0"/>
                <a:cs typeface="Arial" pitchFamily="34" charset="0"/>
              </a:rPr>
              <a:t>Сведения о муниципальном долге Тонкинского муниципального района</a:t>
            </a:r>
            <a:endParaRPr lang="ru-RU" sz="24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20871124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Скругленный прямоугольник 6"/>
          <p:cNvSpPr/>
          <p:nvPr/>
        </p:nvSpPr>
        <p:spPr>
          <a:xfrm>
            <a:off x="0" y="923330"/>
            <a:ext cx="9036495" cy="5072544"/>
          </a:xfrm>
          <a:prstGeom prst="roundRect">
            <a:avLst/>
          </a:prstGeom>
          <a:solidFill>
            <a:srgbClr val="A9DCF5"/>
          </a:solidFill>
        </p:spPr>
        <p:style>
          <a:lnRef idx="0">
            <a:schemeClr val="accent3"/>
          </a:lnRef>
          <a:fillRef idx="3">
            <a:schemeClr val="accent3"/>
          </a:fillRef>
          <a:effectRef idx="3">
            <a:schemeClr val="accent3"/>
          </a:effectRef>
          <a:fontRef idx="minor">
            <a:schemeClr val="lt1"/>
          </a:fontRef>
        </p:style>
      </p:sp>
      <p:sp>
        <p:nvSpPr>
          <p:cNvPr id="3" name="Прямоугольник 2"/>
          <p:cNvSpPr/>
          <p:nvPr/>
        </p:nvSpPr>
        <p:spPr>
          <a:xfrm>
            <a:off x="0" y="0"/>
            <a:ext cx="9036496" cy="1015663"/>
          </a:xfrm>
          <a:prstGeom prst="rect">
            <a:avLst/>
          </a:prstGeom>
        </p:spPr>
        <p:txBody>
          <a:bodyPr wrap="square">
            <a:spAutoFit/>
          </a:bodyPr>
          <a:lstStyle/>
          <a:p>
            <a:pPr algn="ctr"/>
            <a:r>
              <a:rPr lang="ru-RU" sz="2000" b="1" dirty="0">
                <a:solidFill>
                  <a:schemeClr val="bg1"/>
                </a:solidFill>
                <a:latin typeface="Arial" pitchFamily="34" charset="0"/>
                <a:cs typeface="Arial" pitchFamily="34" charset="0"/>
              </a:rPr>
              <a:t>Результаты оценки качества управления финансами муниципальных </a:t>
            </a:r>
          </a:p>
          <a:p>
            <a:pPr algn="ctr"/>
            <a:r>
              <a:rPr lang="ru-RU" sz="2000" b="1" dirty="0">
                <a:solidFill>
                  <a:schemeClr val="bg1"/>
                </a:solidFill>
                <a:latin typeface="Arial" pitchFamily="34" charset="0"/>
                <a:cs typeface="Arial" pitchFamily="34" charset="0"/>
              </a:rPr>
              <a:t>районов и городских округов северной зоны </a:t>
            </a:r>
            <a:r>
              <a:rPr lang="ru-RU" sz="2000" b="1" dirty="0" smtClean="0">
                <a:solidFill>
                  <a:schemeClr val="bg1"/>
                </a:solidFill>
                <a:latin typeface="Arial" pitchFamily="34" charset="0"/>
                <a:cs typeface="Arial" pitchFamily="34" charset="0"/>
              </a:rPr>
              <a:t>Нижегородской  </a:t>
            </a:r>
            <a:r>
              <a:rPr lang="ru-RU" sz="2000" b="1" dirty="0">
                <a:solidFill>
                  <a:schemeClr val="bg1"/>
                </a:solidFill>
                <a:latin typeface="Arial" pitchFamily="34" charset="0"/>
                <a:cs typeface="Arial" pitchFamily="34" charset="0"/>
              </a:rPr>
              <a:t>области за 2020 год</a:t>
            </a:r>
          </a:p>
        </p:txBody>
      </p:sp>
      <p:sp>
        <p:nvSpPr>
          <p:cNvPr id="4" name="Прямоугольник 3"/>
          <p:cNvSpPr/>
          <p:nvPr/>
        </p:nvSpPr>
        <p:spPr>
          <a:xfrm>
            <a:off x="179512" y="1192857"/>
            <a:ext cx="8712968" cy="4801314"/>
          </a:xfrm>
          <a:prstGeom prst="rect">
            <a:avLst/>
          </a:prstGeom>
        </p:spPr>
        <p:txBody>
          <a:bodyPr wrap="square">
            <a:spAutoFit/>
          </a:bodyPr>
          <a:lstStyle/>
          <a:p>
            <a:r>
              <a:rPr lang="ru-RU" dirty="0"/>
              <a:t>В соответствии с постановлением Правительства Нижегородской области от 05.04.2017 №193 министерством финансов Нижегородской области проведена  оценка качества управления финансами муниципальных районов и городских округов Нижегородской области за 2020 год. </a:t>
            </a:r>
            <a:endParaRPr lang="ru-RU" dirty="0" smtClean="0"/>
          </a:p>
          <a:p>
            <a:r>
              <a:rPr lang="ru-RU" dirty="0"/>
              <a:t>	</a:t>
            </a:r>
            <a:r>
              <a:rPr lang="ru-RU" dirty="0" smtClean="0"/>
              <a:t>Оценка </a:t>
            </a:r>
            <a:r>
              <a:rPr lang="ru-RU" dirty="0"/>
              <a:t>качества управления финансами рассчитывалась по данным годового отчета об исполнении консолидированного бюджета Нижегородской области за 2020 год (данные по бюджетам муниципальных районов без учета бюджетов поселений), а также на основании данных, представленных муниципальными районами и городскими округами области по запросу  министерства финансов. </a:t>
            </a:r>
            <a:endParaRPr lang="ru-RU" dirty="0" smtClean="0"/>
          </a:p>
          <a:p>
            <a:r>
              <a:rPr lang="ru-RU" dirty="0" smtClean="0"/>
              <a:t>	По </a:t>
            </a:r>
            <a:r>
              <a:rPr lang="ru-RU" dirty="0"/>
              <a:t>результатам оценки за 2020 год  в число лидеров вошли (первые 5 мест): городской округ </a:t>
            </a:r>
            <a:r>
              <a:rPr lang="ru-RU" dirty="0" err="1"/>
              <a:t>Навашинский</a:t>
            </a:r>
            <a:r>
              <a:rPr lang="ru-RU" dirty="0"/>
              <a:t> – 1 место; Тонкинский муниципальный район </a:t>
            </a:r>
            <a:r>
              <a:rPr lang="ru-RU" dirty="0" smtClean="0"/>
              <a:t>– </a:t>
            </a:r>
            <a:r>
              <a:rPr lang="ru-RU" dirty="0"/>
              <a:t>2 место; городской округ </a:t>
            </a:r>
            <a:r>
              <a:rPr lang="ru-RU" dirty="0" err="1"/>
              <a:t>г.Первомайск</a:t>
            </a:r>
            <a:r>
              <a:rPr lang="ru-RU" dirty="0"/>
              <a:t> – 3 место; </a:t>
            </a:r>
            <a:r>
              <a:rPr lang="ru-RU" dirty="0" err="1"/>
              <a:t>Гагинский</a:t>
            </a:r>
            <a:r>
              <a:rPr lang="ru-RU" dirty="0"/>
              <a:t> муниципальный район и городской округ Семеновский – 4 место; </a:t>
            </a:r>
            <a:r>
              <a:rPr lang="ru-RU" dirty="0" err="1"/>
              <a:t>Ардатовский</a:t>
            </a:r>
            <a:r>
              <a:rPr lang="ru-RU" dirty="0"/>
              <a:t> муниципальный район – 5 место. </a:t>
            </a:r>
          </a:p>
          <a:p>
            <a:endParaRPr lang="ru-RU" dirty="0"/>
          </a:p>
          <a:p>
            <a:endParaRPr lang="ru-RU" dirty="0"/>
          </a:p>
        </p:txBody>
      </p:sp>
    </p:spTree>
    <p:extLst>
      <p:ext uri="{BB962C8B-B14F-4D97-AF65-F5344CB8AC3E}">
        <p14:creationId xmlns:p14="http://schemas.microsoft.com/office/powerpoint/2010/main" val="353272169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a:graphicFrameLocks noGrp="1"/>
          </p:cNvGraphicFramePr>
          <p:nvPr>
            <p:extLst>
              <p:ext uri="{D42A27DB-BD31-4B8C-83A1-F6EECF244321}">
                <p14:modId xmlns:p14="http://schemas.microsoft.com/office/powerpoint/2010/main" val="3384280067"/>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6099507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539552" y="836712"/>
            <a:ext cx="7488832" cy="2016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По итогам за 2020 год </a:t>
            </a:r>
            <a:r>
              <a:rPr lang="ru-RU" sz="2400" b="1" dirty="0"/>
              <a:t>Тонкинский муниципальный район </a:t>
            </a:r>
            <a:r>
              <a:rPr lang="ru-RU" sz="2400" b="1" dirty="0" smtClean="0"/>
              <a:t> по открытости данных, занял 7 место, среди 52 районов Нижегородской области</a:t>
            </a:r>
          </a:p>
          <a:p>
            <a:pPr algn="ctr"/>
            <a:endParaRPr lang="ru-RU" sz="2400" b="1" dirty="0"/>
          </a:p>
        </p:txBody>
      </p:sp>
      <p:pic>
        <p:nvPicPr>
          <p:cNvPr id="55298" name="Picture 2" descr="C:\Users\tan\Desktop\20-206745_trophy-png-clip-art-image-trophy-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284984"/>
            <a:ext cx="3312368" cy="3046817"/>
          </a:xfrm>
          <a:prstGeom prst="rect">
            <a:avLst/>
          </a:prstGeom>
          <a:noFill/>
          <a:extLst>
            <a:ext uri="{909E8E84-426E-40DD-AFC4-6F175D3DCCD1}">
              <a14:hiddenFill xmlns:a14="http://schemas.microsoft.com/office/drawing/2010/main">
                <a:solidFill>
                  <a:srgbClr val="FFFFFF"/>
                </a:solidFill>
              </a14:hiddenFill>
            </a:ext>
          </a:extLst>
        </p:spPr>
      </p:pic>
      <p:pic>
        <p:nvPicPr>
          <p:cNvPr id="55299" name="Picture 3" descr="C:\Users\tan\Desktop\depositphotos_53251613-stock-photo-winners-on-sports-podium-isolate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7984" y="3284983"/>
            <a:ext cx="3816424" cy="3046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552865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539552" y="836712"/>
            <a:ext cx="7488832" cy="24482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b="1" dirty="0" smtClean="0"/>
          </a:p>
          <a:p>
            <a:pPr algn="ctr"/>
            <a:r>
              <a:rPr lang="ru-RU" sz="2400" b="1" dirty="0" smtClean="0"/>
              <a:t>В </a:t>
            </a:r>
            <a:r>
              <a:rPr lang="ru-RU" sz="2400" b="1" dirty="0"/>
              <a:t>рейтинге по увеличению доли налоговых и неналоговых доходов местных бюджетов </a:t>
            </a:r>
            <a:r>
              <a:rPr lang="ru-RU" sz="2400" b="1" dirty="0" smtClean="0"/>
              <a:t>по итогам за 2020 год </a:t>
            </a:r>
            <a:r>
              <a:rPr lang="ru-RU" sz="2400" b="1" dirty="0"/>
              <a:t>Тонкинский муниципальный </a:t>
            </a:r>
            <a:r>
              <a:rPr lang="ru-RU" sz="2400" b="1" dirty="0" smtClean="0"/>
              <a:t>район занял 20 место, среди 52 районов Нижегородской области</a:t>
            </a:r>
          </a:p>
          <a:p>
            <a:pPr algn="ctr"/>
            <a:endParaRPr lang="ru-RU" sz="2400" b="1" dirty="0"/>
          </a:p>
        </p:txBody>
      </p:sp>
      <p:pic>
        <p:nvPicPr>
          <p:cNvPr id="59394" name="Picture 2" descr="C:\Users\tan\Desktop\b507f396e8d963c2d2743092df7362c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3356992"/>
            <a:ext cx="6912768" cy="316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956502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539552" y="48888"/>
            <a:ext cx="8401202" cy="667549"/>
          </a:xfrm>
          <a:prstGeom prst="roundRect">
            <a:avLst/>
          </a:prstGeom>
          <a:no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lvl1pPr algn="ctr" eaLnBrk="0" hangingPunct="0">
              <a:defRPr b="1">
                <a:solidFill>
                  <a:schemeClr val="tx2"/>
                </a:solidFill>
                <a:latin typeface="Tahoma" pitchFamily="34" charset="0"/>
              </a:defRPr>
            </a:lvl1pPr>
            <a:lvl2pPr marL="742950" indent="-285750" algn="ctr" eaLnBrk="0" hangingPunct="0">
              <a:defRPr b="1">
                <a:solidFill>
                  <a:schemeClr val="tx2"/>
                </a:solidFill>
                <a:latin typeface="Tahoma" pitchFamily="34" charset="0"/>
              </a:defRPr>
            </a:lvl2pPr>
            <a:lvl3pPr marL="1143000" indent="-228600" algn="ctr" eaLnBrk="0" hangingPunct="0">
              <a:defRPr b="1">
                <a:solidFill>
                  <a:schemeClr val="tx2"/>
                </a:solidFill>
                <a:latin typeface="Tahoma" pitchFamily="34" charset="0"/>
              </a:defRPr>
            </a:lvl3pPr>
            <a:lvl4pPr marL="1600200" indent="-228600" algn="ctr" eaLnBrk="0" hangingPunct="0">
              <a:defRPr b="1">
                <a:solidFill>
                  <a:schemeClr val="tx2"/>
                </a:solidFill>
                <a:latin typeface="Tahoma" pitchFamily="34" charset="0"/>
              </a:defRPr>
            </a:lvl4pPr>
            <a:lvl5pPr marL="2057400" indent="-228600" algn="ctr" eaLnBrk="0" hangingPunct="0">
              <a:defRPr b="1">
                <a:solidFill>
                  <a:schemeClr val="tx2"/>
                </a:solidFill>
                <a:latin typeface="Tahoma" pitchFamily="34" charset="0"/>
              </a:defRPr>
            </a:lvl5pPr>
            <a:lvl6pPr marL="2514600" indent="-228600" algn="ctr" eaLnBrk="0" fontAlgn="base" hangingPunct="0">
              <a:spcBef>
                <a:spcPct val="0"/>
              </a:spcBef>
              <a:spcAft>
                <a:spcPct val="0"/>
              </a:spcAft>
              <a:defRPr b="1">
                <a:solidFill>
                  <a:schemeClr val="tx2"/>
                </a:solidFill>
                <a:latin typeface="Tahoma" pitchFamily="34" charset="0"/>
              </a:defRPr>
            </a:lvl6pPr>
            <a:lvl7pPr marL="2971800" indent="-228600" algn="ctr" eaLnBrk="0" fontAlgn="base" hangingPunct="0">
              <a:spcBef>
                <a:spcPct val="0"/>
              </a:spcBef>
              <a:spcAft>
                <a:spcPct val="0"/>
              </a:spcAft>
              <a:defRPr b="1">
                <a:solidFill>
                  <a:schemeClr val="tx2"/>
                </a:solidFill>
                <a:latin typeface="Tahoma" pitchFamily="34" charset="0"/>
              </a:defRPr>
            </a:lvl7pPr>
            <a:lvl8pPr marL="3429000" indent="-228600" algn="ctr" eaLnBrk="0" fontAlgn="base" hangingPunct="0">
              <a:spcBef>
                <a:spcPct val="0"/>
              </a:spcBef>
              <a:spcAft>
                <a:spcPct val="0"/>
              </a:spcAft>
              <a:defRPr b="1">
                <a:solidFill>
                  <a:schemeClr val="tx2"/>
                </a:solidFill>
                <a:latin typeface="Tahoma" pitchFamily="34" charset="0"/>
              </a:defRPr>
            </a:lvl8pPr>
            <a:lvl9pPr marL="3886200" indent="-228600" algn="ctr" eaLnBrk="0" fontAlgn="base" hangingPunct="0">
              <a:spcBef>
                <a:spcPct val="0"/>
              </a:spcBef>
              <a:spcAft>
                <a:spcPct val="0"/>
              </a:spcAft>
              <a:defRPr b="1">
                <a:solidFill>
                  <a:schemeClr val="tx2"/>
                </a:solidFill>
                <a:latin typeface="Tahoma" pitchFamily="34" charset="0"/>
              </a:defRPr>
            </a:lvl9pPr>
          </a:lstStyle>
          <a:p>
            <a:pPr eaLnBrk="1" hangingPunct="1">
              <a:defRPr/>
            </a:pPr>
            <a:r>
              <a:rPr lang="ru-RU" sz="2400" dirty="0" smtClean="0">
                <a:solidFill>
                  <a:srgbClr val="FFFFFF"/>
                </a:solidFill>
                <a:latin typeface="Arial" pitchFamily="34" charset="0"/>
                <a:ea typeface="Verdana" pitchFamily="34" charset="0"/>
                <a:cs typeface="Arial" pitchFamily="34" charset="0"/>
              </a:rPr>
              <a:t> Открытые информационные ресурсы</a:t>
            </a:r>
            <a:endParaRPr lang="ru-RU" sz="2400" b="0" dirty="0" smtClean="0">
              <a:solidFill>
                <a:srgbClr val="FFFFFF"/>
              </a:solidFill>
              <a:latin typeface="Arial" pitchFamily="34" charset="0"/>
              <a:ea typeface="Verdana" pitchFamily="34" charset="0"/>
              <a:cs typeface="Arial" pitchFamily="34" charset="0"/>
            </a:endParaRPr>
          </a:p>
        </p:txBody>
      </p:sp>
      <p:sp>
        <p:nvSpPr>
          <p:cNvPr id="69638" name="Прямоугольник 4"/>
          <p:cNvSpPr>
            <a:spLocks noChangeArrowheads="1"/>
          </p:cNvSpPr>
          <p:nvPr/>
        </p:nvSpPr>
        <p:spPr bwMode="auto">
          <a:xfrm>
            <a:off x="8532813" y="3244850"/>
            <a:ext cx="503237" cy="3113088"/>
          </a:xfrm>
          <a:prstGeom prst="rect">
            <a:avLst/>
          </a:prstGeom>
          <a:noFill/>
          <a:ln w="9525">
            <a:noFill/>
            <a:miter lim="800000"/>
            <a:headEnd/>
            <a:tailEnd/>
          </a:ln>
        </p:spPr>
        <p:txBody>
          <a:bodyPr>
            <a:spAutoFit/>
          </a:bodyPr>
          <a:lstStyle/>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p:txBody>
      </p:sp>
      <p:sp>
        <p:nvSpPr>
          <p:cNvPr id="69639" name="Прямоугольник 8"/>
          <p:cNvSpPr>
            <a:spLocks noChangeArrowheads="1"/>
          </p:cNvSpPr>
          <p:nvPr/>
        </p:nvSpPr>
        <p:spPr bwMode="auto">
          <a:xfrm>
            <a:off x="857224" y="3500438"/>
            <a:ext cx="7161212" cy="923925"/>
          </a:xfrm>
          <a:prstGeom prst="rect">
            <a:avLst/>
          </a:prstGeom>
          <a:noFill/>
          <a:ln w="9525">
            <a:noFill/>
            <a:miter lim="800000"/>
            <a:headEnd/>
            <a:tailEnd/>
          </a:ln>
        </p:spPr>
        <p:txBody>
          <a:bodyPr>
            <a:spAutoFit/>
          </a:bodyPr>
          <a:lstStyle/>
          <a:p>
            <a:pPr>
              <a:buClr>
                <a:schemeClr val="folHlink"/>
              </a:buClr>
              <a:buFont typeface="Wingdings" pitchFamily="2" charset="2"/>
              <a:buChar char="ü"/>
            </a:pPr>
            <a:r>
              <a:rPr lang="ru-RU" b="0" dirty="0">
                <a:solidFill>
                  <a:schemeClr val="tx1"/>
                </a:solidFill>
                <a:latin typeface="Times New Roman" pitchFamily="18" charset="0"/>
                <a:cs typeface="Times New Roman" pitchFamily="18" charset="0"/>
              </a:rPr>
              <a:t>Интернет портал государственных и муниципальных </a:t>
            </a:r>
          </a:p>
          <a:p>
            <a:r>
              <a:rPr lang="ru-RU" b="0" dirty="0">
                <a:solidFill>
                  <a:schemeClr val="tx1"/>
                </a:solidFill>
                <a:latin typeface="Times New Roman" pitchFamily="18" charset="0"/>
                <a:cs typeface="Times New Roman" pitchFamily="18" charset="0"/>
              </a:rPr>
              <a:t>услуг Нижегородской области</a:t>
            </a:r>
          </a:p>
          <a:p>
            <a:r>
              <a:rPr lang="en-US" b="0" dirty="0">
                <a:solidFill>
                  <a:schemeClr val="tx1"/>
                </a:solidFill>
                <a:latin typeface="Times New Roman" pitchFamily="18" charset="0"/>
                <a:cs typeface="Times New Roman" pitchFamily="18" charset="0"/>
              </a:rPr>
              <a:t>http://gu.nnov.ru/</a:t>
            </a:r>
            <a:endParaRPr lang="ru-RU" b="0" dirty="0">
              <a:solidFill>
                <a:schemeClr val="tx1"/>
              </a:solidFill>
              <a:latin typeface="Times New Roman" pitchFamily="18" charset="0"/>
              <a:cs typeface="Times New Roman" pitchFamily="18" charset="0"/>
            </a:endParaRPr>
          </a:p>
        </p:txBody>
      </p:sp>
      <p:sp>
        <p:nvSpPr>
          <p:cNvPr id="69640" name="Прямоугольник 9"/>
          <p:cNvSpPr>
            <a:spLocks noChangeArrowheads="1"/>
          </p:cNvSpPr>
          <p:nvPr/>
        </p:nvSpPr>
        <p:spPr bwMode="auto">
          <a:xfrm>
            <a:off x="871672" y="4521200"/>
            <a:ext cx="6505575" cy="923925"/>
          </a:xfrm>
          <a:prstGeom prst="rect">
            <a:avLst/>
          </a:prstGeom>
          <a:noFill/>
          <a:ln w="9525">
            <a:noFill/>
            <a:miter lim="800000"/>
            <a:headEnd/>
            <a:tailEnd/>
          </a:ln>
        </p:spPr>
        <p:txBody>
          <a:bodyPr>
            <a:spAutoFit/>
          </a:bodyPr>
          <a:lstStyle/>
          <a:p>
            <a:pPr>
              <a:buClr>
                <a:schemeClr val="folHlink"/>
              </a:buClr>
              <a:buFont typeface="Wingdings" pitchFamily="2" charset="2"/>
              <a:buChar char="ü"/>
            </a:pPr>
            <a:r>
              <a:rPr lang="ru-RU" b="0" dirty="0">
                <a:solidFill>
                  <a:schemeClr val="tx1"/>
                </a:solidFill>
                <a:latin typeface="Times New Roman" pitchFamily="18" charset="0"/>
                <a:cs typeface="Times New Roman" pitchFamily="18" charset="0"/>
              </a:rPr>
              <a:t>Официальный сайт Нижегородской области для размещения</a:t>
            </a:r>
          </a:p>
          <a:p>
            <a:r>
              <a:rPr lang="ru-RU" b="0" dirty="0">
                <a:solidFill>
                  <a:schemeClr val="tx1"/>
                </a:solidFill>
                <a:latin typeface="Times New Roman" pitchFamily="18" charset="0"/>
                <a:cs typeface="Times New Roman" pitchFamily="18" charset="0"/>
              </a:rPr>
              <a:t>информации О размещении государственных и муниципальных </a:t>
            </a:r>
          </a:p>
          <a:p>
            <a:r>
              <a:rPr lang="ru-RU" b="0" dirty="0">
                <a:solidFill>
                  <a:schemeClr val="tx1"/>
                </a:solidFill>
                <a:latin typeface="Times New Roman" pitchFamily="18" charset="0"/>
                <a:cs typeface="Times New Roman" pitchFamily="18" charset="0"/>
              </a:rPr>
              <a:t>заказов </a:t>
            </a:r>
            <a:r>
              <a:rPr lang="en-US" b="0" dirty="0">
                <a:solidFill>
                  <a:schemeClr val="tx1"/>
                </a:solidFill>
                <a:latin typeface="Times New Roman" pitchFamily="18" charset="0"/>
                <a:cs typeface="Times New Roman" pitchFamily="18" charset="0"/>
              </a:rPr>
              <a:t>http://www.goszakaz.nnov.ru/index.html</a:t>
            </a:r>
            <a:endParaRPr lang="ru-RU" b="0" dirty="0">
              <a:solidFill>
                <a:schemeClr val="tx1"/>
              </a:solidFill>
              <a:latin typeface="Times New Roman" pitchFamily="18" charset="0"/>
              <a:cs typeface="Times New Roman" pitchFamily="18" charset="0"/>
            </a:endParaRPr>
          </a:p>
        </p:txBody>
      </p:sp>
      <p:sp>
        <p:nvSpPr>
          <p:cNvPr id="69641" name="Прямоугольник 10"/>
          <p:cNvSpPr>
            <a:spLocks noChangeArrowheads="1"/>
          </p:cNvSpPr>
          <p:nvPr/>
        </p:nvSpPr>
        <p:spPr bwMode="auto">
          <a:xfrm>
            <a:off x="906463" y="5445125"/>
            <a:ext cx="7129462" cy="641350"/>
          </a:xfrm>
          <a:prstGeom prst="rect">
            <a:avLst/>
          </a:prstGeom>
          <a:noFill/>
          <a:ln w="9525">
            <a:noFill/>
            <a:miter lim="800000"/>
            <a:headEnd/>
            <a:tailEnd/>
          </a:ln>
        </p:spPr>
        <p:txBody>
          <a:bodyPr wrap="none">
            <a:spAutoFit/>
          </a:bodyPr>
          <a:lstStyle/>
          <a:p>
            <a:pPr>
              <a:buClr>
                <a:schemeClr val="folHlink"/>
              </a:buClr>
              <a:buFont typeface="Wingdings" pitchFamily="2" charset="2"/>
              <a:buChar char="ü"/>
            </a:pPr>
            <a:r>
              <a:rPr lang="ru-RU" b="0" dirty="0">
                <a:solidFill>
                  <a:schemeClr val="tx1"/>
                </a:solidFill>
                <a:latin typeface="Times New Roman" pitchFamily="18" charset="0"/>
                <a:cs typeface="Times New Roman" pitchFamily="18" charset="0"/>
              </a:rPr>
              <a:t>Официальный сайт для размещения информации о государственных </a:t>
            </a:r>
          </a:p>
          <a:p>
            <a:r>
              <a:rPr lang="ru-RU" b="0" dirty="0">
                <a:solidFill>
                  <a:schemeClr val="tx1"/>
                </a:solidFill>
                <a:latin typeface="Times New Roman" pitchFamily="18" charset="0"/>
                <a:cs typeface="Times New Roman" pitchFamily="18" charset="0"/>
              </a:rPr>
              <a:t>и муниципальных учреждениях </a:t>
            </a:r>
            <a:r>
              <a:rPr lang="en-US" b="0" dirty="0">
                <a:solidFill>
                  <a:schemeClr val="tx1"/>
                </a:solidFill>
                <a:latin typeface="Times New Roman" pitchFamily="18" charset="0"/>
                <a:cs typeface="Times New Roman" pitchFamily="18" charset="0"/>
              </a:rPr>
              <a:t>http://bus.gov.ru/public/home.html</a:t>
            </a:r>
            <a:endParaRPr lang="ru-RU" b="0" dirty="0">
              <a:solidFill>
                <a:schemeClr val="tx1"/>
              </a:solidFill>
              <a:latin typeface="Times New Roman" pitchFamily="18" charset="0"/>
              <a:cs typeface="Times New Roman" pitchFamily="18" charset="0"/>
            </a:endParaRPr>
          </a:p>
        </p:txBody>
      </p:sp>
      <p:sp>
        <p:nvSpPr>
          <p:cNvPr id="69642" name="Прямоугольник 11"/>
          <p:cNvSpPr>
            <a:spLocks noChangeArrowheads="1"/>
          </p:cNvSpPr>
          <p:nvPr/>
        </p:nvSpPr>
        <p:spPr bwMode="auto">
          <a:xfrm>
            <a:off x="857224" y="928670"/>
            <a:ext cx="7658100" cy="923925"/>
          </a:xfrm>
          <a:prstGeom prst="rect">
            <a:avLst/>
          </a:prstGeom>
          <a:noFill/>
          <a:ln w="9525">
            <a:noFill/>
            <a:miter lim="800000"/>
            <a:headEnd/>
            <a:tailEnd/>
          </a:ln>
        </p:spPr>
        <p:txBody>
          <a:bodyPr>
            <a:spAutoFit/>
          </a:bodyPr>
          <a:lstStyle/>
          <a:p>
            <a:r>
              <a:rPr lang="ru-RU" b="0" dirty="0">
                <a:solidFill>
                  <a:schemeClr val="tx1"/>
                </a:solidFill>
                <a:latin typeface="Times New Roman" pitchFamily="18" charset="0"/>
                <a:ea typeface="Verdana" pitchFamily="34" charset="0"/>
                <a:cs typeface="Times New Roman" pitchFamily="18" charset="0"/>
              </a:rPr>
              <a:t>Официальный сайт администрации Тонкинского муниципального района  </a:t>
            </a:r>
            <a:r>
              <a:rPr lang="en-US" b="0" dirty="0">
                <a:solidFill>
                  <a:schemeClr val="tx1"/>
                </a:solidFill>
                <a:latin typeface="Times New Roman" pitchFamily="18" charset="0"/>
                <a:ea typeface="Verdana" pitchFamily="34" charset="0"/>
                <a:cs typeface="Times New Roman" pitchFamily="18" charset="0"/>
              </a:rPr>
              <a:t>http://www.tonkino.ru</a:t>
            </a:r>
            <a:r>
              <a:rPr lang="ru-RU" b="0" dirty="0">
                <a:solidFill>
                  <a:schemeClr val="tx1"/>
                </a:solidFill>
                <a:latin typeface="Times New Roman" pitchFamily="18" charset="0"/>
                <a:ea typeface="Verdana" pitchFamily="34" charset="0"/>
                <a:cs typeface="Times New Roman" pitchFamily="18" charset="0"/>
              </a:rPr>
              <a:t/>
            </a:r>
            <a:br>
              <a:rPr lang="ru-RU" b="0" dirty="0">
                <a:solidFill>
                  <a:schemeClr val="tx1"/>
                </a:solidFill>
                <a:latin typeface="Times New Roman" pitchFamily="18" charset="0"/>
                <a:ea typeface="Verdana" pitchFamily="34" charset="0"/>
                <a:cs typeface="Times New Roman" pitchFamily="18" charset="0"/>
              </a:rPr>
            </a:br>
            <a:r>
              <a:rPr lang="ru-RU" b="0" dirty="0">
                <a:solidFill>
                  <a:schemeClr val="tx1"/>
                </a:solidFill>
                <a:latin typeface="Times New Roman" pitchFamily="18" charset="0"/>
                <a:ea typeface="Verdana" pitchFamily="34" charset="0"/>
                <a:cs typeface="Times New Roman" pitchFamily="18" charset="0"/>
              </a:rPr>
              <a:t>Адрес электронной почты Управления финансов: </a:t>
            </a:r>
            <a:r>
              <a:rPr lang="en-US" b="0" dirty="0">
                <a:solidFill>
                  <a:schemeClr val="tx1"/>
                </a:solidFill>
                <a:latin typeface="Times New Roman" pitchFamily="18" charset="0"/>
                <a:ea typeface="Verdana" pitchFamily="34" charset="0"/>
                <a:cs typeface="Times New Roman" pitchFamily="18" charset="0"/>
              </a:rPr>
              <a:t>of_tonk@mts-nn.ru</a:t>
            </a:r>
            <a:endParaRPr lang="ru-RU" b="0" dirty="0">
              <a:solidFill>
                <a:schemeClr val="tx1"/>
              </a:solidFill>
              <a:latin typeface="Times New Roman" pitchFamily="18" charset="0"/>
              <a:ea typeface="Verdana" pitchFamily="34" charset="0"/>
              <a:cs typeface="Times New Roman" pitchFamily="18" charset="0"/>
            </a:endParaRPr>
          </a:p>
        </p:txBody>
      </p:sp>
      <p:sp>
        <p:nvSpPr>
          <p:cNvPr id="9" name="Прямоугольник 8"/>
          <p:cNvSpPr>
            <a:spLocks noChangeArrowheads="1"/>
          </p:cNvSpPr>
          <p:nvPr/>
        </p:nvSpPr>
        <p:spPr bwMode="auto">
          <a:xfrm>
            <a:off x="857224" y="2000240"/>
            <a:ext cx="7161212" cy="369332"/>
          </a:xfrm>
          <a:prstGeom prst="rect">
            <a:avLst/>
          </a:prstGeom>
          <a:noFill/>
          <a:ln w="9525">
            <a:noFill/>
            <a:miter lim="800000"/>
            <a:headEnd/>
            <a:tailEnd/>
          </a:ln>
        </p:spPr>
        <p:txBody>
          <a:bodyPr>
            <a:spAutoFit/>
          </a:bodyPr>
          <a:lstStyle/>
          <a:p>
            <a:pPr>
              <a:buClr>
                <a:schemeClr val="folHlink"/>
              </a:buClr>
              <a:buFont typeface="Wingdings" pitchFamily="2" charset="2"/>
              <a:buChar char="ü"/>
            </a:pPr>
            <a:r>
              <a:rPr lang="ru-RU" b="0" dirty="0" smtClean="0">
                <a:solidFill>
                  <a:schemeClr val="tx1"/>
                </a:solidFill>
                <a:latin typeface="Times New Roman" pitchFamily="18" charset="0"/>
                <a:cs typeface="Times New Roman" pitchFamily="18" charset="0"/>
              </a:rPr>
              <a:t>Информационно-аналитические материалы по бюджету  </a:t>
            </a:r>
            <a:endParaRPr lang="ru-RU" b="0" dirty="0">
              <a:solidFill>
                <a:schemeClr val="tx1"/>
              </a:solidFill>
              <a:latin typeface="Times New Roman" pitchFamily="18" charset="0"/>
              <a:cs typeface="Times New Roman" pitchFamily="18" charset="0"/>
            </a:endParaRPr>
          </a:p>
        </p:txBody>
      </p:sp>
      <p:sp>
        <p:nvSpPr>
          <p:cNvPr id="3" name="Прямоугольник 2"/>
          <p:cNvSpPr/>
          <p:nvPr/>
        </p:nvSpPr>
        <p:spPr>
          <a:xfrm rot="10800000" flipV="1">
            <a:off x="1403648" y="2738904"/>
            <a:ext cx="5184576" cy="369332"/>
          </a:xfrm>
          <a:prstGeom prst="rect">
            <a:avLst/>
          </a:prstGeom>
        </p:spPr>
        <p:txBody>
          <a:bodyPr wrap="square">
            <a:spAutoFit/>
          </a:bodyPr>
          <a:lstStyle/>
          <a:p>
            <a:r>
              <a:rPr lang="en-US" dirty="0" smtClean="0">
                <a:solidFill>
                  <a:srgbClr val="FF0000"/>
                </a:solidFill>
              </a:rPr>
              <a:t>http://www.tonkino.ru/byudzhet-202-202</a:t>
            </a:r>
            <a:r>
              <a:rPr lang="ru-RU" dirty="0" smtClean="0">
                <a:solidFill>
                  <a:srgbClr val="FF0000"/>
                </a:solidFill>
              </a:rPr>
              <a:t>4</a:t>
            </a:r>
            <a:r>
              <a:rPr lang="en-US" dirty="0" smtClean="0">
                <a:solidFill>
                  <a:srgbClr val="FF0000"/>
                </a:solidFill>
              </a:rPr>
              <a:t>-god/</a:t>
            </a:r>
            <a:endParaRPr lang="ru-RU" dirty="0">
              <a:solidFill>
                <a:srgbClr val="FF0000"/>
              </a:solidFill>
            </a:endParaRPr>
          </a:p>
        </p:txBody>
      </p:sp>
    </p:spTree>
    <p:custDataLst>
      <p:tags r:id="rId1"/>
    </p:custDataLst>
  </p:cSld>
  <p:clrMapOvr>
    <a:masterClrMapping/>
  </p:clrMapOvr>
  <p:transition spd="slow" advTm="432000">
    <p:push dir="u"/>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07504" y="-17119"/>
            <a:ext cx="9036496" cy="853832"/>
          </a:xfrm>
          <a:prstGeom prst="round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lvl1pPr algn="ctr" eaLnBrk="0" hangingPunct="0">
              <a:defRPr b="1">
                <a:solidFill>
                  <a:schemeClr val="tx2"/>
                </a:solidFill>
                <a:latin typeface="Tahoma" pitchFamily="34" charset="0"/>
              </a:defRPr>
            </a:lvl1pPr>
            <a:lvl2pPr marL="742950" indent="-285750" algn="ctr" eaLnBrk="0" hangingPunct="0">
              <a:defRPr b="1">
                <a:solidFill>
                  <a:schemeClr val="tx2"/>
                </a:solidFill>
                <a:latin typeface="Tahoma" pitchFamily="34" charset="0"/>
              </a:defRPr>
            </a:lvl2pPr>
            <a:lvl3pPr marL="1143000" indent="-228600" algn="ctr" eaLnBrk="0" hangingPunct="0">
              <a:defRPr b="1">
                <a:solidFill>
                  <a:schemeClr val="tx2"/>
                </a:solidFill>
                <a:latin typeface="Tahoma" pitchFamily="34" charset="0"/>
              </a:defRPr>
            </a:lvl3pPr>
            <a:lvl4pPr marL="1600200" indent="-228600" algn="ctr" eaLnBrk="0" hangingPunct="0">
              <a:defRPr b="1">
                <a:solidFill>
                  <a:schemeClr val="tx2"/>
                </a:solidFill>
                <a:latin typeface="Tahoma" pitchFamily="34" charset="0"/>
              </a:defRPr>
            </a:lvl4pPr>
            <a:lvl5pPr marL="2057400" indent="-228600" algn="ctr" eaLnBrk="0" hangingPunct="0">
              <a:defRPr b="1">
                <a:solidFill>
                  <a:schemeClr val="tx2"/>
                </a:solidFill>
                <a:latin typeface="Tahoma" pitchFamily="34" charset="0"/>
              </a:defRPr>
            </a:lvl5pPr>
            <a:lvl6pPr marL="2514600" indent="-228600" algn="ctr" eaLnBrk="0" fontAlgn="base" hangingPunct="0">
              <a:spcBef>
                <a:spcPct val="0"/>
              </a:spcBef>
              <a:spcAft>
                <a:spcPct val="0"/>
              </a:spcAft>
              <a:defRPr b="1">
                <a:solidFill>
                  <a:schemeClr val="tx2"/>
                </a:solidFill>
                <a:latin typeface="Tahoma" pitchFamily="34" charset="0"/>
              </a:defRPr>
            </a:lvl6pPr>
            <a:lvl7pPr marL="2971800" indent="-228600" algn="ctr" eaLnBrk="0" fontAlgn="base" hangingPunct="0">
              <a:spcBef>
                <a:spcPct val="0"/>
              </a:spcBef>
              <a:spcAft>
                <a:spcPct val="0"/>
              </a:spcAft>
              <a:defRPr b="1">
                <a:solidFill>
                  <a:schemeClr val="tx2"/>
                </a:solidFill>
                <a:latin typeface="Tahoma" pitchFamily="34" charset="0"/>
              </a:defRPr>
            </a:lvl7pPr>
            <a:lvl8pPr marL="3429000" indent="-228600" algn="ctr" eaLnBrk="0" fontAlgn="base" hangingPunct="0">
              <a:spcBef>
                <a:spcPct val="0"/>
              </a:spcBef>
              <a:spcAft>
                <a:spcPct val="0"/>
              </a:spcAft>
              <a:defRPr b="1">
                <a:solidFill>
                  <a:schemeClr val="tx2"/>
                </a:solidFill>
                <a:latin typeface="Tahoma" pitchFamily="34" charset="0"/>
              </a:defRPr>
            </a:lvl8pPr>
            <a:lvl9pPr marL="3886200" indent="-228600" algn="ctr" eaLnBrk="0" fontAlgn="base" hangingPunct="0">
              <a:spcBef>
                <a:spcPct val="0"/>
              </a:spcBef>
              <a:spcAft>
                <a:spcPct val="0"/>
              </a:spcAft>
              <a:defRPr b="1">
                <a:solidFill>
                  <a:schemeClr val="tx2"/>
                </a:solidFill>
                <a:latin typeface="Tahoma" pitchFamily="34" charset="0"/>
              </a:defRPr>
            </a:lvl9pPr>
          </a:lstStyle>
          <a:p>
            <a:pPr eaLnBrk="1" hangingPunct="1">
              <a:defRPr/>
            </a:pPr>
            <a:r>
              <a:rPr lang="ru-RU" sz="2400" dirty="0">
                <a:solidFill>
                  <a:srgbClr val="FFFFFF"/>
                </a:solidFill>
                <a:latin typeface="Arial" pitchFamily="34" charset="0"/>
                <a:ea typeface="Verdana" pitchFamily="34" charset="0"/>
                <a:cs typeface="Arial" pitchFamily="34" charset="0"/>
              </a:rPr>
              <a:t> </a:t>
            </a:r>
            <a:r>
              <a:rPr lang="ru-RU" sz="2400" dirty="0" smtClean="0">
                <a:solidFill>
                  <a:srgbClr val="FFFFFF"/>
                </a:solidFill>
                <a:latin typeface="Arial" pitchFamily="34" charset="0"/>
                <a:ea typeface="Verdana" pitchFamily="34" charset="0"/>
                <a:cs typeface="Arial" pitchFamily="34" charset="0"/>
              </a:rPr>
              <a:t>Контактная информация Управления финансов администрации Тонкинского района</a:t>
            </a:r>
            <a:endParaRPr lang="ru-RU" sz="2400" b="0" dirty="0">
              <a:solidFill>
                <a:srgbClr val="FFFFFF"/>
              </a:solidFill>
              <a:latin typeface="Arial" pitchFamily="34" charset="0"/>
              <a:ea typeface="Verdana" pitchFamily="34" charset="0"/>
              <a:cs typeface="Arial" pitchFamily="34" charset="0"/>
            </a:endParaRPr>
          </a:p>
        </p:txBody>
      </p:sp>
      <p:sp>
        <p:nvSpPr>
          <p:cNvPr id="70662" name="Прямоугольник 4"/>
          <p:cNvSpPr>
            <a:spLocks noChangeArrowheads="1"/>
          </p:cNvSpPr>
          <p:nvPr/>
        </p:nvSpPr>
        <p:spPr bwMode="auto">
          <a:xfrm>
            <a:off x="8532813" y="3244850"/>
            <a:ext cx="503237" cy="3113088"/>
          </a:xfrm>
          <a:prstGeom prst="rect">
            <a:avLst/>
          </a:prstGeom>
          <a:noFill/>
          <a:ln w="9525">
            <a:noFill/>
            <a:miter lim="800000"/>
            <a:headEnd/>
            <a:tailEnd/>
          </a:ln>
        </p:spPr>
        <p:txBody>
          <a:bodyPr>
            <a:spAutoFit/>
          </a:bodyPr>
          <a:lstStyle/>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a:p>
            <a:endParaRPr lang="ru-RU">
              <a:solidFill>
                <a:schemeClr val="tx1"/>
              </a:solidFill>
              <a:latin typeface="Times New Roman" pitchFamily="18" charset="0"/>
              <a:cs typeface="Times New Roman" pitchFamily="18" charset="0"/>
            </a:endParaRPr>
          </a:p>
        </p:txBody>
      </p:sp>
      <p:sp>
        <p:nvSpPr>
          <p:cNvPr id="70663" name="TextBox 2"/>
          <p:cNvSpPr txBox="1">
            <a:spLocks noChangeArrowheads="1"/>
          </p:cNvSpPr>
          <p:nvPr/>
        </p:nvSpPr>
        <p:spPr bwMode="auto">
          <a:xfrm>
            <a:off x="635315" y="1397793"/>
            <a:ext cx="7913688" cy="3694113"/>
          </a:xfrm>
          <a:prstGeom prst="rect">
            <a:avLst/>
          </a:prstGeom>
          <a:noFill/>
          <a:ln w="9525">
            <a:noFill/>
            <a:miter lim="800000"/>
            <a:headEnd/>
            <a:tailEnd/>
          </a:ln>
        </p:spPr>
        <p:txBody>
          <a:bodyPr>
            <a:spAutoFit/>
          </a:bodyPr>
          <a:lstStyle/>
          <a:p>
            <a:r>
              <a:rPr lang="ru-RU" b="1" dirty="0">
                <a:solidFill>
                  <a:schemeClr val="tx2">
                    <a:lumMod val="75000"/>
                  </a:schemeClr>
                </a:solidFill>
                <a:ea typeface="Verdana" pitchFamily="34" charset="0"/>
                <a:cs typeface="Times New Roman" pitchFamily="18" charset="0"/>
              </a:rPr>
              <a:t>Управление финансов администрации Тонкинского муниципального района  Нижегородской области</a:t>
            </a:r>
          </a:p>
          <a:p>
            <a:r>
              <a:rPr lang="ru-RU" b="1" dirty="0">
                <a:solidFill>
                  <a:schemeClr val="tx2">
                    <a:lumMod val="75000"/>
                  </a:schemeClr>
                </a:solidFill>
                <a:ea typeface="Verdana" pitchFamily="34" charset="0"/>
                <a:cs typeface="Times New Roman" pitchFamily="18" charset="0"/>
              </a:rPr>
              <a:t>Вышестоящий орган</a:t>
            </a:r>
            <a:r>
              <a:rPr lang="ru-RU" dirty="0">
                <a:solidFill>
                  <a:schemeClr val="tx2">
                    <a:lumMod val="75000"/>
                  </a:schemeClr>
                </a:solidFill>
                <a:ea typeface="Verdana" pitchFamily="34" charset="0"/>
                <a:cs typeface="Times New Roman" pitchFamily="18" charset="0"/>
              </a:rPr>
              <a:t>: Администрация Тонкинского муниципального района Нижегородской области</a:t>
            </a:r>
            <a:r>
              <a:rPr lang="ru-RU" dirty="0">
                <a:solidFill>
                  <a:schemeClr val="tx2">
                    <a:lumMod val="75000"/>
                  </a:schemeClr>
                </a:solidFill>
                <a:ea typeface="Verdana" pitchFamily="34" charset="0"/>
                <a:cs typeface="Times New Roman" pitchFamily="18" charset="0"/>
                <a:hlinkClick r:id="rId4"/>
              </a:rPr>
              <a:t/>
            </a:r>
            <a:br>
              <a:rPr lang="ru-RU" dirty="0">
                <a:solidFill>
                  <a:schemeClr val="tx2">
                    <a:lumMod val="75000"/>
                  </a:schemeClr>
                </a:solidFill>
                <a:ea typeface="Verdana" pitchFamily="34" charset="0"/>
                <a:cs typeface="Times New Roman" pitchFamily="18" charset="0"/>
                <a:hlinkClick r:id="rId4"/>
              </a:rPr>
            </a:br>
            <a:r>
              <a:rPr lang="ru-RU" b="1" dirty="0">
                <a:solidFill>
                  <a:schemeClr val="tx2">
                    <a:lumMod val="75000"/>
                  </a:schemeClr>
                </a:solidFill>
                <a:ea typeface="Verdana" pitchFamily="34" charset="0"/>
                <a:cs typeface="Times New Roman" pitchFamily="18" charset="0"/>
              </a:rPr>
              <a:t>Местонахождение</a:t>
            </a:r>
            <a:r>
              <a:rPr lang="ru-RU" dirty="0">
                <a:solidFill>
                  <a:schemeClr val="tx2">
                    <a:lumMod val="75000"/>
                  </a:schemeClr>
                </a:solidFill>
                <a:ea typeface="Verdana" pitchFamily="34" charset="0"/>
                <a:cs typeface="Times New Roman" pitchFamily="18" charset="0"/>
              </a:rPr>
              <a:t> Управления финансов: 606970, Нижегородская область,  р.п. Тонкино, ул. Ленина, д. 1 </a:t>
            </a:r>
            <a:br>
              <a:rPr lang="ru-RU" dirty="0">
                <a:solidFill>
                  <a:schemeClr val="tx2">
                    <a:lumMod val="75000"/>
                  </a:schemeClr>
                </a:solidFill>
                <a:ea typeface="Verdana" pitchFamily="34" charset="0"/>
                <a:cs typeface="Times New Roman" pitchFamily="18" charset="0"/>
              </a:rPr>
            </a:br>
            <a:r>
              <a:rPr lang="ru-RU" b="1" dirty="0">
                <a:solidFill>
                  <a:schemeClr val="tx2">
                    <a:lumMod val="75000"/>
                  </a:schemeClr>
                </a:solidFill>
                <a:ea typeface="Verdana" pitchFamily="34" charset="0"/>
                <a:cs typeface="Times New Roman" pitchFamily="18" charset="0"/>
              </a:rPr>
              <a:t>Контактный телефон</a:t>
            </a:r>
            <a:r>
              <a:rPr lang="ru-RU">
                <a:solidFill>
                  <a:schemeClr val="tx2">
                    <a:lumMod val="75000"/>
                  </a:schemeClr>
                </a:solidFill>
                <a:ea typeface="Verdana" pitchFamily="34" charset="0"/>
                <a:cs typeface="Times New Roman" pitchFamily="18" charset="0"/>
              </a:rPr>
              <a:t>: </a:t>
            </a:r>
            <a:r>
              <a:rPr lang="ru-RU" smtClean="0">
                <a:solidFill>
                  <a:schemeClr val="tx2">
                    <a:lumMod val="75000"/>
                  </a:schemeClr>
                </a:solidFill>
                <a:ea typeface="Verdana" pitchFamily="34" charset="0"/>
                <a:cs typeface="Times New Roman" pitchFamily="18" charset="0"/>
              </a:rPr>
              <a:t>(83153)47-4-02,(83153) </a:t>
            </a:r>
            <a:r>
              <a:rPr lang="ru-RU" dirty="0">
                <a:solidFill>
                  <a:schemeClr val="tx2">
                    <a:lumMod val="75000"/>
                  </a:schemeClr>
                </a:solidFill>
                <a:ea typeface="Verdana" pitchFamily="34" charset="0"/>
                <a:cs typeface="Times New Roman" pitchFamily="18" charset="0"/>
              </a:rPr>
              <a:t>48-0-97 - факс.</a:t>
            </a:r>
            <a:br>
              <a:rPr lang="ru-RU" dirty="0">
                <a:solidFill>
                  <a:schemeClr val="tx2">
                    <a:lumMod val="75000"/>
                  </a:schemeClr>
                </a:solidFill>
                <a:ea typeface="Verdana" pitchFamily="34" charset="0"/>
                <a:cs typeface="Times New Roman" pitchFamily="18" charset="0"/>
              </a:rPr>
            </a:br>
            <a:r>
              <a:rPr lang="ru-RU" b="1" dirty="0">
                <a:solidFill>
                  <a:schemeClr val="tx2">
                    <a:lumMod val="75000"/>
                  </a:schemeClr>
                </a:solidFill>
                <a:ea typeface="Verdana" pitchFamily="34" charset="0"/>
                <a:cs typeface="Times New Roman" pitchFamily="18" charset="0"/>
              </a:rPr>
              <a:t>Официальный сайт</a:t>
            </a:r>
            <a:r>
              <a:rPr lang="ru-RU" dirty="0">
                <a:solidFill>
                  <a:schemeClr val="tx2">
                    <a:lumMod val="75000"/>
                  </a:schemeClr>
                </a:solidFill>
                <a:ea typeface="Verdana" pitchFamily="34" charset="0"/>
                <a:cs typeface="Times New Roman" pitchFamily="18" charset="0"/>
              </a:rPr>
              <a:t>: </a:t>
            </a:r>
            <a:r>
              <a:rPr lang="en-US" dirty="0">
                <a:solidFill>
                  <a:schemeClr val="tx2">
                    <a:lumMod val="75000"/>
                  </a:schemeClr>
                </a:solidFill>
                <a:ea typeface="Verdana" pitchFamily="34" charset="0"/>
                <a:cs typeface="Times New Roman" pitchFamily="18" charset="0"/>
              </a:rPr>
              <a:t>http://www.tonkino.ru</a:t>
            </a:r>
            <a:r>
              <a:rPr lang="ru-RU" dirty="0">
                <a:solidFill>
                  <a:schemeClr val="tx2">
                    <a:lumMod val="75000"/>
                  </a:schemeClr>
                </a:solidFill>
                <a:ea typeface="Verdana" pitchFamily="34" charset="0"/>
                <a:cs typeface="Times New Roman" pitchFamily="18" charset="0"/>
              </a:rPr>
              <a:t/>
            </a:r>
            <a:br>
              <a:rPr lang="ru-RU" dirty="0">
                <a:solidFill>
                  <a:schemeClr val="tx2">
                    <a:lumMod val="75000"/>
                  </a:schemeClr>
                </a:solidFill>
                <a:ea typeface="Verdana" pitchFamily="34" charset="0"/>
                <a:cs typeface="Times New Roman" pitchFamily="18" charset="0"/>
              </a:rPr>
            </a:br>
            <a:r>
              <a:rPr lang="ru-RU" dirty="0">
                <a:solidFill>
                  <a:schemeClr val="tx2">
                    <a:lumMod val="75000"/>
                  </a:schemeClr>
                </a:solidFill>
                <a:ea typeface="Verdana" pitchFamily="34" charset="0"/>
                <a:cs typeface="Times New Roman" pitchFamily="18" charset="0"/>
              </a:rPr>
              <a:t>Адрес электронной почты: </a:t>
            </a:r>
            <a:r>
              <a:rPr lang="en-US" dirty="0">
                <a:solidFill>
                  <a:schemeClr val="tx2">
                    <a:lumMod val="75000"/>
                  </a:schemeClr>
                </a:solidFill>
                <a:ea typeface="Verdana" pitchFamily="34" charset="0"/>
                <a:cs typeface="Times New Roman" pitchFamily="18" charset="0"/>
              </a:rPr>
              <a:t>of_tonk@mts-nn.ru</a:t>
            </a:r>
            <a:r>
              <a:rPr lang="ru-RU" dirty="0">
                <a:solidFill>
                  <a:schemeClr val="tx2">
                    <a:lumMod val="75000"/>
                  </a:schemeClr>
                </a:solidFill>
                <a:ea typeface="Verdana" pitchFamily="34" charset="0"/>
                <a:cs typeface="Times New Roman" pitchFamily="18" charset="0"/>
                <a:hlinkClick r:id="rId5" action="ppaction://hlinkfile"/>
              </a:rPr>
              <a:t/>
            </a:r>
            <a:br>
              <a:rPr lang="ru-RU" dirty="0">
                <a:solidFill>
                  <a:schemeClr val="tx2">
                    <a:lumMod val="75000"/>
                  </a:schemeClr>
                </a:solidFill>
                <a:ea typeface="Verdana" pitchFamily="34" charset="0"/>
                <a:cs typeface="Times New Roman" pitchFamily="18" charset="0"/>
                <a:hlinkClick r:id="rId5" action="ppaction://hlinkfile"/>
              </a:rPr>
            </a:br>
            <a:r>
              <a:rPr lang="ru-RU" dirty="0">
                <a:solidFill>
                  <a:schemeClr val="tx2">
                    <a:lumMod val="75000"/>
                  </a:schemeClr>
                </a:solidFill>
                <a:ea typeface="Verdana" pitchFamily="34" charset="0"/>
                <a:cs typeface="Times New Roman" pitchFamily="18" charset="0"/>
              </a:rPr>
              <a:t>График работы Управления финансов: понедельник - четверг: 8.00 – 17.15; пятница: 8.00 – 16.00;</a:t>
            </a:r>
            <a:br>
              <a:rPr lang="ru-RU" dirty="0">
                <a:solidFill>
                  <a:schemeClr val="tx2">
                    <a:lumMod val="75000"/>
                  </a:schemeClr>
                </a:solidFill>
                <a:ea typeface="Verdana" pitchFamily="34" charset="0"/>
                <a:cs typeface="Times New Roman" pitchFamily="18" charset="0"/>
              </a:rPr>
            </a:br>
            <a:r>
              <a:rPr lang="ru-RU" dirty="0">
                <a:solidFill>
                  <a:schemeClr val="tx2">
                    <a:lumMod val="75000"/>
                  </a:schemeClr>
                </a:solidFill>
                <a:ea typeface="Verdana" pitchFamily="34" charset="0"/>
                <a:cs typeface="Times New Roman" pitchFamily="18" charset="0"/>
              </a:rPr>
              <a:t>перерыв: 12.00 – 13.00; суббота - воскресенье: выходные дни.</a:t>
            </a:r>
            <a:br>
              <a:rPr lang="ru-RU" dirty="0">
                <a:solidFill>
                  <a:schemeClr val="tx2">
                    <a:lumMod val="75000"/>
                  </a:schemeClr>
                </a:solidFill>
                <a:ea typeface="Verdana" pitchFamily="34" charset="0"/>
                <a:cs typeface="Times New Roman" pitchFamily="18" charset="0"/>
              </a:rPr>
            </a:br>
            <a:endParaRPr lang="ru-RU" dirty="0">
              <a:solidFill>
                <a:schemeClr val="tx2">
                  <a:lumMod val="75000"/>
                </a:schemeClr>
              </a:solidFill>
              <a:ea typeface="Verdana" pitchFamily="34" charset="0"/>
              <a:cs typeface="Times New Roman" pitchFamily="18" charset="0"/>
            </a:endParaRPr>
          </a:p>
        </p:txBody>
      </p:sp>
    </p:spTree>
    <p:custDataLst>
      <p:tags r:id="rId1"/>
    </p:custDataLst>
  </p:cSld>
  <p:clrMapOvr>
    <a:masterClrMapping/>
  </p:clrMapOvr>
  <p:transition spd="slow" advTm="432000">
    <p:push di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3"/>
</p:tagLst>
</file>

<file path=ppt/tags/tag2.xml><?xml version="1.0" encoding="utf-8"?>
<p:tagLst xmlns:a="http://schemas.openxmlformats.org/drawingml/2006/main" xmlns:r="http://schemas.openxmlformats.org/officeDocument/2006/relationships" xmlns:p="http://schemas.openxmlformats.org/presentationml/2006/main">
  <p:tag name="TIMING" val="|0.3"/>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12692</TotalTime>
  <Words>8311</Words>
  <Application>Microsoft Office PowerPoint</Application>
  <PresentationFormat>Экран (4:3)</PresentationFormat>
  <Paragraphs>2671</Paragraphs>
  <Slides>91</Slides>
  <Notes>8</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91</vt:i4>
      </vt:variant>
    </vt:vector>
  </HeadingPairs>
  <TitlesOfParts>
    <vt:vector size="94" baseType="lpstr">
      <vt:lpstr>Тема Office</vt:lpstr>
      <vt:lpstr>Диаграмма</vt:lpstr>
      <vt:lpstr>Лист</vt:lpstr>
      <vt:lpstr>Презентация PowerPoint</vt:lpstr>
      <vt:lpstr>Что такое « Бюджет для граждан»</vt:lpstr>
      <vt:lpstr>Презентация PowerPoint</vt:lpstr>
      <vt:lpstr>Что такое бюджет</vt:lpstr>
      <vt:lpstr>Из чего состоит бюджетная система Тонкинского муниципального района</vt:lpstr>
      <vt:lpstr>На чем основывается  составление проекта районного бюджета</vt:lpstr>
      <vt:lpstr>Презентация PowerPoint</vt:lpstr>
      <vt:lpstr>Презентация PowerPoint</vt:lpstr>
      <vt:lpstr>Презентация PowerPoint</vt:lpstr>
      <vt:lpstr>Презентация PowerPoint</vt:lpstr>
      <vt:lpstr>Презентация PowerPoint</vt:lpstr>
      <vt:lpstr>Что такое программный бюджет</vt:lpstr>
      <vt:lpstr>Какие показатели характеризуют наш район в 2021 году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Сколько налоговых и неналоговых доходов поступает в консолидированный бюджет района</vt:lpstr>
      <vt:lpstr>Как зачисляются налоги на территории района</vt:lpstr>
      <vt:lpstr>Презентация PowerPoint</vt:lpstr>
      <vt:lpstr>Презентация PowerPoint</vt:lpstr>
      <vt:lpstr>Из каких поступлений формируются доходы районного бюджета </vt:lpstr>
      <vt:lpstr>  Структура доходов районного бюджета </vt:lpstr>
      <vt:lpstr>Презентация PowerPoint</vt:lpstr>
      <vt:lpstr>Презентация PowerPoint</vt:lpstr>
      <vt:lpstr>Презентация PowerPoint</vt:lpstr>
      <vt:lpstr>Презентация PowerPoint</vt:lpstr>
      <vt:lpstr>Сколько средств районного бюджета в 2022 году распределено в рамках муниципальных программ </vt:lpstr>
      <vt:lpstr>Сколько средств районного бюджета в 2023 году распределено в рамках муниципальных программ </vt:lpstr>
      <vt:lpstr>Сколько средств районного бюджета в 2024 году распределено в рамках муниципальных программ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Муниципальная программа «Развитие образования Тонкинского муниципального района» </vt:lpstr>
      <vt:lpstr>Презентация PowerPoint</vt:lpstr>
      <vt:lpstr>МП «Развитие физической культуры и спорта в Тонкинском муниципальном районе Нижегородской области».</vt:lpstr>
      <vt:lpstr>Презентация PowerPoint</vt:lpstr>
      <vt:lpstr>МП "Обеспечение населения Тонкинского муниципального района доступным и комфортным жильем»</vt:lpstr>
      <vt:lpstr>Индикаторы достижения цели и показатели непосредственных результатов программы</vt:lpstr>
      <vt:lpstr>Презентация PowerPoint</vt:lpstr>
      <vt:lpstr>Презентация PowerPoint</vt:lpstr>
      <vt:lpstr>Презентация PowerPoint</vt:lpstr>
      <vt:lpstr>Презентация PowerPoint</vt:lpstr>
      <vt:lpstr>МП  «Развитие  культуры Тонкинского муниципального района» </vt:lpstr>
      <vt:lpstr>Презентация PowerPoint</vt:lpstr>
      <vt:lpstr>Индикаторы достижения целей и непосредственных результатов  муниципальной программы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Как формируются и используются средства дорожных фондов консолидированного бюджета района</vt:lpstr>
      <vt:lpstr>Финансовая помощь нижестоящим бюджетам на исполнение собственных полномочий </vt:lpstr>
      <vt:lpstr>Презентация PowerPoint</vt:lpstr>
      <vt:lpstr>Собственные доходы поселений в 2022 году  в расчете на 1 жителя до и после предоставления финансовой помощи на 2022 год, тыс. рублей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Отдел экономики и прогнозирования</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Какие показатели характеризуют наш район в 2013 году</dc:title>
  <dc:creator>Ольга Анатольевна</dc:creator>
  <cp:lastModifiedBy>sisadmin</cp:lastModifiedBy>
  <cp:revision>1391</cp:revision>
  <cp:lastPrinted>2021-11-23T07:18:29Z</cp:lastPrinted>
  <dcterms:created xsi:type="dcterms:W3CDTF">2013-11-18T10:33:29Z</dcterms:created>
  <dcterms:modified xsi:type="dcterms:W3CDTF">2021-12-17T07:27:19Z</dcterms:modified>
</cp:coreProperties>
</file>