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ppt/charts/chart10.xml" ContentType="application/vnd.openxmlformats-officedocument.drawingml.chart+xml"/>
  <Override PartName="/ppt/drawings/drawing2.xml" ContentType="application/vnd.openxmlformats-officedocument.drawingml.chartshapes+xml"/>
  <Override PartName="/ppt/charts/chart11.xml" ContentType="application/vnd.openxmlformats-officedocument.drawingml.chart+xml"/>
  <Override PartName="/ppt/drawings/drawing3.xml" ContentType="application/vnd.openxmlformats-officedocument.drawingml.chartshapes+xml"/>
  <Override PartName="/ppt/charts/chart12.xml" ContentType="application/vnd.openxmlformats-officedocument.drawingml.chart+xml"/>
  <Override PartName="/ppt/drawings/drawing4.xml" ContentType="application/vnd.openxmlformats-officedocument.drawingml.chartshapes+xml"/>
  <Override PartName="/ppt/charts/chart13.xml" ContentType="application/vnd.openxmlformats-officedocument.drawingml.chart+xml"/>
  <Override PartName="/ppt/drawings/drawing5.xml" ContentType="application/vnd.openxmlformats-officedocument.drawingml.chartshapes+xml"/>
  <Override PartName="/ppt/charts/chart14.xml" ContentType="application/vnd.openxmlformats-officedocument.drawingml.chart+xml"/>
  <Override PartName="/ppt/drawings/drawing6.xml" ContentType="application/vnd.openxmlformats-officedocument.drawingml.chartshapes+xml"/>
  <Override PartName="/ppt/charts/chart15.xml" ContentType="application/vnd.openxmlformats-officedocument.drawingml.chart+xml"/>
  <Override PartName="/ppt/drawings/drawing7.xml" ContentType="application/vnd.openxmlformats-officedocument.drawingml.chartshapes+xml"/>
  <Override PartName="/ppt/charts/chart16.xml" ContentType="application/vnd.openxmlformats-officedocument.drawingml.chart+xml"/>
  <Override PartName="/ppt/drawings/drawing8.xml" ContentType="application/vnd.openxmlformats-officedocument.drawingml.chartshapes+xml"/>
  <Override PartName="/ppt/charts/chart17.xml" ContentType="application/vnd.openxmlformats-officedocument.drawingml.chart+xml"/>
  <Override PartName="/ppt/theme/themeOverride2.xml" ContentType="application/vnd.openxmlformats-officedocument.themeOverride+xml"/>
  <Override PartName="/ppt/charts/chart18.xml" ContentType="application/vnd.openxmlformats-officedocument.drawingml.chart+xml"/>
  <Override PartName="/ppt/charts/chart19.xml" ContentType="application/vnd.openxmlformats-officedocument.drawingml.chart+xml"/>
  <Override PartName="/ppt/charts/chart20.xml" ContentType="application/vnd.openxmlformats-officedocument.drawingml.chart+xml"/>
  <Override PartName="/ppt/notesSlides/notesSlide1.xml" ContentType="application/vnd.openxmlformats-officedocument.presentationml.notesSlide+xml"/>
  <Override PartName="/ppt/charts/chart21.xml" ContentType="application/vnd.openxmlformats-officedocument.drawingml.chart+xml"/>
  <Override PartName="/ppt/theme/themeOverride3.xml" ContentType="application/vnd.openxmlformats-officedocument.themeOverride+xml"/>
  <Override PartName="/ppt/charts/chart22.xml" ContentType="application/vnd.openxmlformats-officedocument.drawingml.chart+xml"/>
  <Override PartName="/ppt/theme/themeOverride4.xml" ContentType="application/vnd.openxmlformats-officedocument.themeOverride+xml"/>
  <Override PartName="/ppt/charts/chart23.xml" ContentType="application/vnd.openxmlformats-officedocument.drawingml.chart+xml"/>
  <Override PartName="/ppt/theme/themeOverride5.xml" ContentType="application/vnd.openxmlformats-officedocument.themeOverride+xml"/>
  <Override PartName="/ppt/charts/chart24.xml" ContentType="application/vnd.openxmlformats-officedocument.drawingml.chart+xml"/>
  <Override PartName="/ppt/theme/themeOverride6.xml" ContentType="application/vnd.openxmlformats-officedocument.themeOverride+xml"/>
  <Override PartName="/ppt/charts/chart25.xml" ContentType="application/vnd.openxmlformats-officedocument.drawingml.chart+xml"/>
  <Override PartName="/ppt/charts/chart26.xml" ContentType="application/vnd.openxmlformats-officedocument.drawingml.chart+xml"/>
  <Override PartName="/ppt/drawings/drawing9.xml" ContentType="application/vnd.openxmlformats-officedocument.drawingml.chartshapes+xml"/>
  <Override PartName="/ppt/charts/chart27.xml" ContentType="application/vnd.openxmlformats-officedocument.drawingml.chart+xml"/>
  <Override PartName="/ppt/drawings/drawing10.xml" ContentType="application/vnd.openxmlformats-officedocument.drawingml.chartshapes+xml"/>
  <Override PartName="/ppt/charts/chart28.xml" ContentType="application/vnd.openxmlformats-officedocument.drawingml.chart+xml"/>
  <Override PartName="/ppt/drawings/drawing11.xml" ContentType="application/vnd.openxmlformats-officedocument.drawingml.chartshapes+xml"/>
  <Override PartName="/ppt/charts/chart29.xml" ContentType="application/vnd.openxmlformats-officedocument.drawingml.chart+xml"/>
  <Override PartName="/ppt/drawings/drawing12.xml" ContentType="application/vnd.openxmlformats-officedocument.drawingml.chartshapes+xml"/>
  <Override PartName="/ppt/charts/chart30.xml" ContentType="application/vnd.openxmlformats-officedocument.drawingml.chart+xml"/>
  <Override PartName="/ppt/charts/chart31.xml" ContentType="application/vnd.openxmlformats-officedocument.drawingml.chart+xml"/>
  <Override PartName="/ppt/charts/chart32.xml" ContentType="application/vnd.openxmlformats-officedocument.drawingml.chart+xml"/>
  <Override PartName="/ppt/charts/chart33.xml" ContentType="application/vnd.openxmlformats-officedocument.drawingml.chart+xml"/>
  <Override PartName="/ppt/charts/chart34.xml" ContentType="application/vnd.openxmlformats-officedocument.drawingml.chart+xml"/>
  <Override PartName="/ppt/notesSlides/notesSlide2.xml" ContentType="application/vnd.openxmlformats-officedocument.presentationml.notesSlide+xml"/>
  <Override PartName="/ppt/charts/chart35.xml" ContentType="application/vnd.openxmlformats-officedocument.drawingml.chart+xml"/>
  <Override PartName="/ppt/drawings/drawing13.xml" ContentType="application/vnd.openxmlformats-officedocument.drawingml.chartshape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36.xml" ContentType="application/vnd.openxmlformats-officedocument.drawingml.chart+xml"/>
  <Override PartName="/ppt/charts/chart37.xml" ContentType="application/vnd.openxmlformats-officedocument.drawingml.chart+xml"/>
  <Override PartName="/ppt/charts/chart38.xml" ContentType="application/vnd.openxmlformats-officedocument.drawingml.chart+xml"/>
  <Override PartName="/ppt/theme/themeOverride7.xml" ContentType="application/vnd.openxmlformats-officedocument.themeOverride+xml"/>
  <Override PartName="/ppt/charts/chart39.xml" ContentType="application/vnd.openxmlformats-officedocument.drawingml.chart+xml"/>
  <Override PartName="/ppt/charts/chart40.xml" ContentType="application/vnd.openxmlformats-officedocument.drawingml.chart+xml"/>
  <Override PartName="/ppt/theme/themeOverride8.xml" ContentType="application/vnd.openxmlformats-officedocument.themeOverride+xml"/>
  <Override PartName="/ppt/drawings/drawing14.xml" ContentType="application/vnd.openxmlformats-officedocument.drawingml.chartshapes+xml"/>
  <Override PartName="/ppt/charts/chart41.xml" ContentType="application/vnd.openxmlformats-officedocument.drawingml.chart+xml"/>
  <Override PartName="/ppt/theme/themeOverride9.xml" ContentType="application/vnd.openxmlformats-officedocument.themeOverride+xml"/>
  <Override PartName="/ppt/drawings/drawing15.xml" ContentType="application/vnd.openxmlformats-officedocument.drawingml.chartshapes+xml"/>
  <Override PartName="/ppt/charts/chart42.xml" ContentType="application/vnd.openxmlformats-officedocument.drawingml.chart+xml"/>
  <Override PartName="/ppt/drawings/drawing16.xml" ContentType="application/vnd.openxmlformats-officedocument.drawingml.chartshapes+xml"/>
  <Override PartName="/ppt/tags/tag1.xml" ContentType="application/vnd.openxmlformats-officedocument.presentationml.tags+xml"/>
  <Override PartName="/ppt/notesSlides/notesSlide7.xml" ContentType="application/vnd.openxmlformats-officedocument.presentationml.notesSlide+xml"/>
  <Override PartName="/ppt/tags/tag2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7"/>
  </p:notesMasterIdLst>
  <p:sldIdLst>
    <p:sldId id="296" r:id="rId2"/>
    <p:sldId id="291" r:id="rId3"/>
    <p:sldId id="259" r:id="rId4"/>
    <p:sldId id="432" r:id="rId5"/>
    <p:sldId id="343" r:id="rId6"/>
    <p:sldId id="433" r:id="rId7"/>
    <p:sldId id="346" r:id="rId8"/>
    <p:sldId id="434" r:id="rId9"/>
    <p:sldId id="435" r:id="rId10"/>
    <p:sldId id="436" r:id="rId11"/>
    <p:sldId id="437" r:id="rId12"/>
    <p:sldId id="423" r:id="rId13"/>
    <p:sldId id="424" r:id="rId14"/>
    <p:sldId id="426" r:id="rId15"/>
    <p:sldId id="427" r:id="rId16"/>
    <p:sldId id="442" r:id="rId17"/>
    <p:sldId id="443" r:id="rId18"/>
    <p:sldId id="444" r:id="rId19"/>
    <p:sldId id="446" r:id="rId20"/>
    <p:sldId id="447" r:id="rId21"/>
    <p:sldId id="445" r:id="rId22"/>
    <p:sldId id="448" r:id="rId23"/>
    <p:sldId id="449" r:id="rId24"/>
    <p:sldId id="330" r:id="rId25"/>
    <p:sldId id="331" r:id="rId26"/>
    <p:sldId id="332" r:id="rId27"/>
    <p:sldId id="438" r:id="rId28"/>
    <p:sldId id="439" r:id="rId29"/>
    <p:sldId id="334" r:id="rId30"/>
    <p:sldId id="450" r:id="rId31"/>
    <p:sldId id="416" r:id="rId32"/>
    <p:sldId id="365" r:id="rId33"/>
    <p:sldId id="379" r:id="rId34"/>
    <p:sldId id="293" r:id="rId35"/>
    <p:sldId id="380" r:id="rId36"/>
    <p:sldId id="381" r:id="rId37"/>
    <p:sldId id="382" r:id="rId38"/>
    <p:sldId id="383" r:id="rId39"/>
    <p:sldId id="384" r:id="rId40"/>
    <p:sldId id="385" r:id="rId41"/>
    <p:sldId id="386" r:id="rId42"/>
    <p:sldId id="387" r:id="rId43"/>
    <p:sldId id="388" r:id="rId44"/>
    <p:sldId id="389" r:id="rId45"/>
    <p:sldId id="390" r:id="rId46"/>
    <p:sldId id="428" r:id="rId47"/>
    <p:sldId id="429" r:id="rId48"/>
    <p:sldId id="430" r:id="rId49"/>
    <p:sldId id="431" r:id="rId50"/>
    <p:sldId id="453" r:id="rId51"/>
    <p:sldId id="394" r:id="rId52"/>
    <p:sldId id="392" r:id="rId53"/>
    <p:sldId id="391" r:id="rId54"/>
    <p:sldId id="356" r:id="rId55"/>
    <p:sldId id="395" r:id="rId56"/>
    <p:sldId id="396" r:id="rId57"/>
    <p:sldId id="398" r:id="rId58"/>
    <p:sldId id="399" r:id="rId59"/>
    <p:sldId id="400" r:id="rId60"/>
    <p:sldId id="401" r:id="rId61"/>
    <p:sldId id="403" r:id="rId62"/>
    <p:sldId id="402" r:id="rId63"/>
    <p:sldId id="404" r:id="rId64"/>
    <p:sldId id="405" r:id="rId65"/>
    <p:sldId id="406" r:id="rId66"/>
    <p:sldId id="407" r:id="rId67"/>
    <p:sldId id="409" r:id="rId68"/>
    <p:sldId id="309" r:id="rId69"/>
    <p:sldId id="362" r:id="rId70"/>
    <p:sldId id="311" r:id="rId71"/>
    <p:sldId id="410" r:id="rId72"/>
    <p:sldId id="411" r:id="rId73"/>
    <p:sldId id="412" r:id="rId74"/>
    <p:sldId id="315" r:id="rId75"/>
    <p:sldId id="364" r:id="rId76"/>
    <p:sldId id="336" r:id="rId77"/>
    <p:sldId id="440" r:id="rId78"/>
    <p:sldId id="318" r:id="rId79"/>
    <p:sldId id="441" r:id="rId80"/>
    <p:sldId id="344" r:id="rId81"/>
    <p:sldId id="369" r:id="rId82"/>
    <p:sldId id="451" r:id="rId83"/>
    <p:sldId id="452" r:id="rId84"/>
    <p:sldId id="367" r:id="rId85"/>
    <p:sldId id="368" r:id="rId86"/>
  </p:sldIdLst>
  <p:sldSz cx="9144000" cy="6858000" type="screen4x3"/>
  <p:notesSz cx="9926638" cy="67976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9933"/>
    <a:srgbClr val="00CCFF"/>
    <a:srgbClr val="3333FF"/>
    <a:srgbClr val="0000FF"/>
    <a:srgbClr val="A9DCF5"/>
    <a:srgbClr val="FFFF66"/>
    <a:srgbClr val="FFFFCC"/>
    <a:srgbClr val="33CC33"/>
    <a:srgbClr val="CC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0" autoAdjust="0"/>
    <p:restoredTop sz="94728" autoAdjust="0"/>
  </p:normalViewPr>
  <p:slideViewPr>
    <p:cSldViewPr>
      <p:cViewPr>
        <p:scale>
          <a:sx n="120" d="100"/>
          <a:sy n="120" d="100"/>
        </p:scale>
        <p:origin x="-1374" y="2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viewProps" Target="viewProp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theme" Target="theme/theme1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presProps" Target="presProps.xml"/><Relationship Id="rId9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notesMaster" Target="notesMasters/notesMaster1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file:///\\Filserver\&#1054;&#1073;&#1097;&#1072;&#1103;\&#1052;&#1086;&#1080;%20&#1076;&#1086;&#1082;&#1091;&#1084;&#1077;&#1085;&#1090;&#1099;\&#1041;&#1102;&#1076;&#1078;&#1077;&#1090;%202020\&#1041;&#1102;&#1076;&#1078;&#1077;&#1090;%20&#1076;&#1083;&#1103;%20&#1075;&#1088;&#1072;&#1078;&#1076;&#1072;&#1085;\&#1044;&#1080;&#1072;&#1075;&#1088;&#1072;&#1084;&#1084;&#1099;%20&#1087;&#1086;%20&#1076;&#1086;&#1093;&#1086;&#1076;&#1072;&#1084;.xlsx" TargetMode="External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oleObject" Target="file:///\\Filserver\&#1054;&#1073;&#1097;&#1072;&#1103;\&#1052;&#1086;&#1080;%20&#1076;&#1086;&#1082;&#1091;&#1084;&#1077;&#1085;&#1090;&#1099;\&#1041;&#1102;&#1076;&#1078;&#1077;&#1090;%202020\&#1041;&#1102;&#1076;&#1078;&#1077;&#1090;%20&#1076;&#1083;&#1103;%20&#1075;&#1088;&#1072;&#1078;&#1076;&#1072;&#1085;\&#1044;&#1080;&#1072;&#1075;&#1088;&#1072;&#1084;&#1084;&#1099;%20&#1087;&#1086;%20&#1076;&#1086;&#1093;&#1086;&#1076;&#1072;&#1084;.xlsx" TargetMode="External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oleObject" Target="file:///\\Filserver\&#1054;&#1073;&#1097;&#1072;&#1103;\&#1052;&#1086;&#1080;%20&#1076;&#1086;&#1082;&#1091;&#1084;&#1077;&#1085;&#1090;&#1099;\&#1041;&#1102;&#1076;&#1078;&#1077;&#1090;%202020\&#1041;&#1102;&#1076;&#1078;&#1077;&#1090;%20&#1076;&#1083;&#1103;%20&#1075;&#1088;&#1072;&#1078;&#1076;&#1072;&#1085;\&#1044;&#1080;&#1072;&#1075;&#1088;&#1072;&#1084;&#1084;&#1099;%20&#1087;&#1086;%20&#1076;&#1086;&#1093;&#1086;&#1076;&#1072;&#1084;.xlsx" TargetMode="External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oleObject" Target="file:///\\Filserver\&#1054;&#1073;&#1097;&#1072;&#1103;\&#1052;&#1086;&#1080;%20&#1076;&#1086;&#1082;&#1091;&#1084;&#1077;&#1085;&#1090;&#1099;\&#1041;&#1102;&#1076;&#1078;&#1077;&#1090;%202020\&#1041;&#1102;&#1076;&#1078;&#1077;&#1090;%20&#1076;&#1083;&#1103;%20&#1075;&#1088;&#1072;&#1078;&#1076;&#1072;&#1085;\&#1044;&#1080;&#1072;&#1075;&#1088;&#1072;&#1084;&#1084;&#1099;%20&#1087;&#1086;%20&#1076;&#1086;&#1093;&#1086;&#1076;&#1072;&#1084;.xlsx" TargetMode="External"/></Relationships>
</file>

<file path=ppt/charts/_rels/chart1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oleObject" Target="file:///\\Filserver\&#1054;&#1073;&#1097;&#1072;&#1103;\&#1052;&#1086;&#1080;%20&#1076;&#1086;&#1082;&#1091;&#1084;&#1077;&#1085;&#1090;&#1099;\&#1041;&#1102;&#1076;&#1078;&#1077;&#1090;%202020\&#1041;&#1102;&#1076;&#1078;&#1077;&#1090;%20&#1076;&#1083;&#1103;%20&#1075;&#1088;&#1072;&#1078;&#1076;&#1072;&#1085;\&#1044;&#1080;&#1072;&#1075;&#1088;&#1072;&#1084;&#1084;&#1099;%20&#1087;&#1086;%20&#1076;&#1086;&#1093;&#1086;&#1076;&#1072;&#1084;.xlsx" TargetMode="External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7.xml"/><Relationship Id="rId1" Type="http://schemas.openxmlformats.org/officeDocument/2006/relationships/oleObject" Target="file:///\\Filserver\&#1054;&#1073;&#1097;&#1072;&#1103;\&#1052;&#1086;&#1080;%20&#1076;&#1086;&#1082;&#1091;&#1084;&#1077;&#1085;&#1090;&#1099;\&#1041;&#1102;&#1076;&#1078;&#1077;&#1090;%202020\&#1041;&#1102;&#1076;&#1078;&#1077;&#1090;%20&#1076;&#1083;&#1103;%20&#1075;&#1088;&#1072;&#1078;&#1076;&#1072;&#1085;\&#1044;&#1080;&#1072;&#1075;&#1088;&#1072;&#1084;&#1084;&#1099;%20&#1087;&#1086;%20&#1076;&#1086;&#1093;&#1086;&#1076;&#1072;&#1084;.xlsx" TargetMode="External"/></Relationships>
</file>

<file path=ppt/charts/_rels/chart1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8.xml"/><Relationship Id="rId1" Type="http://schemas.openxmlformats.org/officeDocument/2006/relationships/oleObject" Target="file:///\\Filserver\&#1054;&#1073;&#1097;&#1072;&#1103;\&#1052;&#1086;&#1080;%20&#1076;&#1086;&#1082;&#1091;&#1084;&#1077;&#1085;&#1090;&#1099;\&#1041;&#1102;&#1076;&#1078;&#1077;&#1090;%202020\&#1041;&#1102;&#1076;&#1078;&#1077;&#1090;%20&#1076;&#1083;&#1103;%20&#1075;&#1088;&#1072;&#1078;&#1076;&#1072;&#1085;\&#1044;&#1080;&#1072;&#1075;&#1088;&#1072;&#1084;&#1084;&#1099;%20&#1087;&#1086;%20&#1076;&#1086;&#1093;&#1086;&#1076;&#1072;&#1084;.xlsx" TargetMode="External"/></Relationships>
</file>

<file path=ppt/charts/_rels/chart1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0.xlsx"/><Relationship Id="rId1" Type="http://schemas.openxmlformats.org/officeDocument/2006/relationships/themeOverride" Target="../theme/themeOverride2.xml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oleObject" Target="file:///\\Filserver\&#1054;&#1073;&#1097;&#1072;&#1103;\&#1052;&#1086;&#1080;%20&#1076;&#1086;&#1082;&#1091;&#1084;&#1077;&#1085;&#1090;&#1099;\&#1041;&#1102;&#1076;&#1078;&#1077;&#1090;%202020\&#1041;&#1102;&#1076;&#1078;&#1077;&#1090;%20&#1076;&#1083;&#1103;%20&#1075;&#1088;&#1072;&#1078;&#1076;&#1072;&#1085;\&#1040;&#1085;&#1072;&#1083;&#1080;&#1079;%20&#1088;&#1072;&#1089;&#1093;&#1086;&#1076;&#1086;&#1074;.xlsx" TargetMode="External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oleObject" Target="file:///\\Filserver\&#1054;&#1073;&#1097;&#1072;&#1103;\&#1052;&#1086;&#1080;%20&#1076;&#1086;&#1082;&#1091;&#1084;&#1077;&#1085;&#1090;&#1099;\&#1041;&#1102;&#1076;&#1078;&#1077;&#1090;%202020\&#1041;&#1102;&#1076;&#1078;&#1077;&#1090;%20&#1076;&#1083;&#1103;%20&#1075;&#1088;&#1072;&#1078;&#1076;&#1072;&#1085;\&#1040;&#1085;&#1072;&#1083;&#1080;&#1079;%20&#1088;&#1072;&#1089;&#1093;&#1086;&#1076;&#1086;&#1074;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oleObject" Target="file:///\\Filserver\&#1054;&#1073;&#1097;&#1072;&#1103;\&#1052;&#1086;&#1080;%20&#1076;&#1086;&#1082;&#1091;&#1084;&#1077;&#1085;&#1090;&#1099;\&#1041;&#1102;&#1076;&#1078;&#1077;&#1090;%202019\&#1041;&#1102;&#1076;&#1078;&#1077;&#1090;%20&#1076;&#1083;&#1103;%20&#1075;&#1088;&#1072;&#1078;&#1076;&#1072;&#1085;\&#1076;&#1080;&#1072;&#1075;&#1088;&#1072;&#1084;&#1084;&#1099;%20(%20&#1076;&#1086;&#1093;&#1086;&#1076;&#1099;).xlsx" TargetMode="External"/></Relationships>
</file>

<file path=ppt/charts/_rels/chart2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1.xlsx"/><Relationship Id="rId1" Type="http://schemas.openxmlformats.org/officeDocument/2006/relationships/themeOverride" Target="../theme/themeOverride3.xml"/></Relationships>
</file>

<file path=ppt/charts/_rels/chart2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2.xlsx"/><Relationship Id="rId1" Type="http://schemas.openxmlformats.org/officeDocument/2006/relationships/themeOverride" Target="../theme/themeOverride4.xml"/></Relationships>
</file>

<file path=ppt/charts/_rels/chart2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3.xlsx"/><Relationship Id="rId1" Type="http://schemas.openxmlformats.org/officeDocument/2006/relationships/themeOverride" Target="../theme/themeOverride5.xml"/></Relationships>
</file>

<file path=ppt/charts/_rels/chart2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4.xlsx"/><Relationship Id="rId1" Type="http://schemas.openxmlformats.org/officeDocument/2006/relationships/themeOverride" Target="../theme/themeOverride6.xml"/></Relationships>
</file>

<file path=ppt/charts/_rels/chart25.xml.rels><?xml version="1.0" encoding="UTF-8" standalone="yes"?>
<Relationships xmlns="http://schemas.openxmlformats.org/package/2006/relationships"><Relationship Id="rId1" Type="http://schemas.openxmlformats.org/officeDocument/2006/relationships/oleObject" Target="file:///\\Filserver\&#1054;&#1073;&#1097;&#1072;&#1103;\&#1052;&#1086;&#1080;%20&#1076;&#1086;&#1082;&#1091;&#1084;&#1077;&#1085;&#1090;&#1099;\&#1041;&#1102;&#1076;&#1078;&#1077;&#1090;%202019\&#1041;&#1102;&#1076;&#1078;&#1077;&#1090;%20&#1076;&#1083;&#1103;%20&#1075;&#1088;&#1072;&#1078;&#1076;&#1072;&#1085;\&#1076;&#1080;&#1072;&#1075;&#1088;&#1072;&#1084;&#1084;&#1099;%20(%20&#1076;&#1086;&#1093;&#1086;&#1076;&#1099;).xlsx" TargetMode="External"/></Relationships>
</file>

<file path=ppt/charts/_rels/chart2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9.xml"/><Relationship Id="rId1" Type="http://schemas.openxmlformats.org/officeDocument/2006/relationships/oleObject" Target="file:///\\Filserver\&#1054;&#1073;&#1097;&#1072;&#1103;\&#1052;&#1086;&#1080;%20&#1076;&#1086;&#1082;&#1091;&#1084;&#1077;&#1085;&#1090;&#1099;\&#1041;&#1102;&#1076;&#1078;&#1077;&#1090;%202019\&#1041;&#1102;&#1076;&#1078;&#1077;&#1090;%20&#1076;&#1083;&#1103;%20&#1075;&#1088;&#1072;&#1078;&#1076;&#1072;&#1085;\&#1076;&#1080;&#1072;&#1075;&#1088;&#1072;&#1084;&#1084;&#1099;%20(%20&#1076;&#1086;&#1093;&#1086;&#1076;&#1099;).xlsx" TargetMode="External"/></Relationships>
</file>

<file path=ppt/charts/_rels/chart2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0.xml"/><Relationship Id="rId1" Type="http://schemas.openxmlformats.org/officeDocument/2006/relationships/oleObject" Target="file:///\\Filserver\&#1054;&#1073;&#1097;&#1072;&#1103;\&#1052;&#1086;&#1080;%20&#1076;&#1086;&#1082;&#1091;&#1084;&#1077;&#1085;&#1090;&#1099;\&#1041;&#1102;&#1076;&#1078;&#1077;&#1090;%202020\&#1041;&#1102;&#1076;&#1078;&#1077;&#1090;%20&#1076;&#1083;&#1103;%20&#1075;&#1088;&#1072;&#1078;&#1076;&#1072;&#1085;\&#1076;&#1080;&#1072;&#1075;&#1088;&#1072;&#1084;&#1084;&#1099;%20&#1088;&#1072;&#1089;&#1093;&#1086;&#1076;&#1099;.xlsx" TargetMode="External"/></Relationships>
</file>

<file path=ppt/charts/_rels/chart2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1.xml"/><Relationship Id="rId1" Type="http://schemas.openxmlformats.org/officeDocument/2006/relationships/package" Target="../embeddings/Microsoft_Excel_Worksheet15.xlsx"/></Relationships>
</file>

<file path=ppt/charts/_rels/chart2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2.xml"/><Relationship Id="rId1" Type="http://schemas.openxmlformats.org/officeDocument/2006/relationships/oleObject" Target="file:///\\Filserver\&#1054;&#1073;&#1097;&#1072;&#1103;\&#1052;&#1086;&#1080;%20&#1076;&#1086;&#1082;&#1091;&#1084;&#1077;&#1085;&#1090;&#1099;\&#1041;&#1102;&#1076;&#1078;&#1077;&#1090;%202020\&#1041;&#1102;&#1076;&#1078;&#1077;&#1090;%20&#1076;&#1083;&#1103;%20&#1075;&#1088;&#1072;&#1078;&#1076;&#1072;&#1085;\&#1076;&#1080;&#1072;&#1075;&#1088;&#1072;&#1084;&#1084;&#1099;%20&#1088;&#1072;&#1089;&#1093;&#1086;&#1076;&#1099;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3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6.xlsx"/></Relationships>
</file>

<file path=ppt/charts/_rels/chart3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7.xlsx"/></Relationships>
</file>

<file path=ppt/charts/_rels/chart3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8.xlsx"/></Relationships>
</file>

<file path=ppt/charts/_rels/chart33.xml.rels><?xml version="1.0" encoding="UTF-8" standalone="yes"?>
<Relationships xmlns="http://schemas.openxmlformats.org/package/2006/relationships"><Relationship Id="rId1" Type="http://schemas.openxmlformats.org/officeDocument/2006/relationships/oleObject" Target="file:///\\Filserver\&#1054;&#1073;&#1097;&#1072;&#1103;\&#1052;&#1086;&#1080;%20&#1076;&#1086;&#1082;&#1091;&#1084;&#1077;&#1085;&#1090;&#1099;\&#1041;&#1102;&#1076;&#1078;&#1077;&#1090;%202020\&#1041;&#1102;&#1076;&#1078;&#1077;&#1090;%20&#1076;&#1083;&#1103;%20&#1075;&#1088;&#1072;&#1078;&#1076;&#1072;&#1085;\&#1040;&#1085;&#1072;&#1083;&#1080;&#1079;%20&#1088;&#1072;&#1089;&#1093;&#1086;&#1076;&#1086;&#1074;.xlsx" TargetMode="External"/></Relationships>
</file>

<file path=ppt/charts/_rels/chart34.xml.rels><?xml version="1.0" encoding="UTF-8" standalone="yes"?>
<Relationships xmlns="http://schemas.openxmlformats.org/package/2006/relationships"><Relationship Id="rId1" Type="http://schemas.openxmlformats.org/officeDocument/2006/relationships/oleObject" Target="file:///\\Filserver\&#1054;&#1073;&#1097;&#1072;&#1103;\&#1052;&#1086;&#1080;%20&#1076;&#1086;&#1082;&#1091;&#1084;&#1077;&#1085;&#1090;&#1099;\&#1041;&#1102;&#1076;&#1078;&#1077;&#1090;%202020\&#1041;&#1102;&#1076;&#1078;&#1077;&#1090;%20&#1076;&#1083;&#1103;%20&#1075;&#1088;&#1072;&#1078;&#1076;&#1072;&#1085;\&#1040;&#1085;&#1072;&#1083;&#1080;&#1079;%20&#1088;&#1072;&#1089;&#1093;&#1086;&#1076;&#1086;&#1074;.xlsx" TargetMode="External"/></Relationships>
</file>

<file path=ppt/charts/_rels/chart3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3.xml"/><Relationship Id="rId1" Type="http://schemas.openxmlformats.org/officeDocument/2006/relationships/oleObject" Target="file:///C:\Documents%20and%20Settings\admin\&#1052;&#1086;&#1080;%20&#1076;&#1086;&#1082;&#1091;&#1084;&#1077;&#1085;&#1090;&#1099;\2016%20&#1075;&#1086;&#1076;\&#1082;%20&#1087;&#1091;&#1073;&#1083;%20&#1089;&#1083;&#1091;&#1096;\&#1091;%20&#1073;&#1102;&#1076;&#1078;&#1077;&#1090;&#1091;%20&#1076;&#1083;&#1103;%20&#1075;&#1088;&#1072;&#1078;&#1076;&#1072;&#1085;\&#1044;&#1080;&#1072;&#1075;&#1088;&#1072;&#1084;&#1084;&#1099;%20&#1073;&#1102;&#1076;&#1078;&#1077;&#1090;%20&#1076;&#1083;&#1103;%20&#1075;&#1088;&#1072;&#1078;&#1076;&#1072;&#1085;.xls" TargetMode="External"/></Relationships>
</file>

<file path=ppt/charts/_rels/chart3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9.xlsx"/></Relationships>
</file>

<file path=ppt/charts/_rels/chart3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0.xlsx"/></Relationships>
</file>

<file path=ppt/charts/_rels/chart3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1.xlsx"/><Relationship Id="rId1" Type="http://schemas.openxmlformats.org/officeDocument/2006/relationships/themeOverride" Target="../theme/themeOverride7.xml"/></Relationships>
</file>

<file path=ppt/charts/_rels/chart39.xml.rels><?xml version="1.0" encoding="UTF-8" standalone="yes"?>
<Relationships xmlns="http://schemas.openxmlformats.org/package/2006/relationships"><Relationship Id="rId1" Type="http://schemas.openxmlformats.org/officeDocument/2006/relationships/oleObject" Target="file:///\\Filserver\&#1054;&#1073;&#1097;&#1072;&#1103;\&#1052;&#1086;&#1080;%20&#1076;&#1086;&#1082;&#1091;&#1084;&#1077;&#1085;&#1090;&#1099;\&#1041;&#1102;&#1076;&#1078;&#1077;&#1090;%202020\&#1041;&#1102;&#1076;&#1078;&#1077;&#1090;%20&#1076;&#1083;&#1103;%20&#1075;&#1088;&#1072;&#1078;&#1076;&#1072;&#1085;\&#1044;&#1080;&#1072;&#1075;&#1088;&#1072;&#1084;&#1084;&#1099;%20&#1087;&#1086;%20&#1076;&#1086;&#1093;&#1086;&#1076;&#1072;&#1084;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40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4.xml"/><Relationship Id="rId2" Type="http://schemas.openxmlformats.org/officeDocument/2006/relationships/package" Target="../embeddings/Microsoft_Excel_Worksheet22.xlsx"/><Relationship Id="rId1" Type="http://schemas.openxmlformats.org/officeDocument/2006/relationships/themeOverride" Target="../theme/themeOverride8.xml"/></Relationships>
</file>

<file path=ppt/charts/_rels/chart4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5.xml"/><Relationship Id="rId2" Type="http://schemas.openxmlformats.org/officeDocument/2006/relationships/package" Target="../embeddings/Microsoft_Excel_Worksheet23.xlsx"/><Relationship Id="rId1" Type="http://schemas.openxmlformats.org/officeDocument/2006/relationships/themeOverride" Target="../theme/themeOverride9.xml"/></Relationships>
</file>

<file path=ppt/charts/_rels/chart4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6.xml"/><Relationship Id="rId1" Type="http://schemas.openxmlformats.org/officeDocument/2006/relationships/oleObject" Target="file:///\\Filserver\&#1054;&#1073;&#1097;&#1072;&#1103;\&#1052;&#1086;&#1080;%20&#1076;&#1086;&#1082;&#1091;&#1084;&#1077;&#1085;&#1090;&#1099;\&#1041;&#1102;&#1076;&#1078;&#1077;&#1090;%202020\&#1041;&#1102;&#1076;&#1078;&#1077;&#1090;%20&#1076;&#1083;&#1103;%20&#1075;&#1088;&#1072;&#1078;&#1076;&#1072;&#1085;\&#1044;&#1080;&#1072;&#1075;&#1088;&#1072;&#1084;&#1084;&#1099;%20&#1087;&#1086;%20&#1076;&#1086;&#1093;&#1086;&#1076;&#1072;&#1084;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package" Target="../embeddings/Microsoft_Excel_Worksheet9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400"/>
            </a:pPr>
            <a:r>
              <a:rPr lang="ru-RU" sz="1600" dirty="0"/>
              <a:t>Отгрузка товаров собственного производства выполнено работ и услуг собственными силами</a:t>
            </a:r>
            <a:r>
              <a:rPr lang="ru-RU" sz="1600" dirty="0" smtClean="0"/>
              <a:t>, </a:t>
            </a:r>
            <a:r>
              <a:rPr lang="ru-RU" sz="1600" dirty="0" err="1" smtClean="0"/>
              <a:t>млн.руб</a:t>
            </a:r>
            <a:r>
              <a:rPr lang="ru-RU" sz="1600" dirty="0" smtClean="0"/>
              <a:t>.</a:t>
            </a:r>
            <a:endParaRPr lang="ru-RU" sz="1600" dirty="0"/>
          </a:p>
        </c:rich>
      </c:tx>
      <c:layout>
        <c:manualLayout>
          <c:xMode val="edge"/>
          <c:yMode val="edge"/>
          <c:x val="0.17801357778860277"/>
          <c:y val="4.4254342110135901E-3"/>
        </c:manualLayout>
      </c:layout>
      <c:overlay val="1"/>
    </c:title>
    <c:autoTitleDeleted val="0"/>
    <c:plotArea>
      <c:layout>
        <c:manualLayout>
          <c:layoutTarget val="inner"/>
          <c:xMode val="edge"/>
          <c:yMode val="edge"/>
          <c:x val="6.3658596320833372E-2"/>
          <c:y val="0.21782527230727727"/>
          <c:w val="0.76300809838546713"/>
          <c:h val="0.62740534582181151"/>
        </c:manualLayout>
      </c:layout>
      <c:lineChart>
        <c:grouping val="standard"/>
        <c:varyColors val="0"/>
        <c:ser>
          <c:idx val="1"/>
          <c:order val="0"/>
          <c:tx>
            <c:strRef>
              <c:f>Лист1!$D$3</c:f>
              <c:strCache>
                <c:ptCount val="1"/>
                <c:pt idx="0">
                  <c:v>млн.руб.</c:v>
                </c:pt>
              </c:strCache>
            </c:strRef>
          </c:tx>
          <c:dLbls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Lit>
              <c:formatCode>General</c:formatCode>
              <c:ptCount val="6"/>
              <c:pt idx="0">
                <c:v>2017</c:v>
              </c:pt>
              <c:pt idx="1">
                <c:v>2018</c:v>
              </c:pt>
              <c:pt idx="2">
                <c:v>2019</c:v>
              </c:pt>
              <c:pt idx="3">
                <c:v>2020</c:v>
              </c:pt>
              <c:pt idx="4">
                <c:v>2021</c:v>
              </c:pt>
              <c:pt idx="5">
                <c:v>2022</c:v>
              </c:pt>
            </c:numLit>
          </c:cat>
          <c:val>
            <c:numRef>
              <c:f>Лист1!$D$4:$D$9</c:f>
              <c:numCache>
                <c:formatCode>General</c:formatCode>
                <c:ptCount val="6"/>
                <c:pt idx="0">
                  <c:v>569.4</c:v>
                </c:pt>
                <c:pt idx="1">
                  <c:v>603.9</c:v>
                </c:pt>
                <c:pt idx="2">
                  <c:v>637.20000000000005</c:v>
                </c:pt>
                <c:pt idx="3">
                  <c:v>672.7</c:v>
                </c:pt>
                <c:pt idx="4">
                  <c:v>710.7</c:v>
                </c:pt>
                <c:pt idx="5">
                  <c:v>818.1</c:v>
                </c:pt>
              </c:numCache>
            </c:numRef>
          </c:val>
          <c:smooth val="0"/>
        </c:ser>
        <c:dLbls>
          <c:dLblPos val="b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44555776"/>
        <c:axId val="92132992"/>
      </c:lineChart>
      <c:catAx>
        <c:axId val="445557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92132992"/>
        <c:crosses val="autoZero"/>
        <c:auto val="1"/>
        <c:lblAlgn val="ctr"/>
        <c:lblOffset val="100"/>
        <c:noMultiLvlLbl val="0"/>
      </c:catAx>
      <c:valAx>
        <c:axId val="92132992"/>
        <c:scaling>
          <c:orientation val="minMax"/>
          <c:max val="900"/>
        </c:scaling>
        <c:delete val="0"/>
        <c:axPos val="l"/>
        <c:majorGridlines/>
        <c:numFmt formatCode="General" sourceLinked="0"/>
        <c:majorTickMark val="out"/>
        <c:minorTickMark val="none"/>
        <c:tickLblPos val="nextTo"/>
        <c:crossAx val="44555776"/>
        <c:crosses val="autoZero"/>
        <c:crossBetween val="between"/>
        <c:majorUnit val="200"/>
      </c:valAx>
    </c:plotArea>
    <c:plotVisOnly val="1"/>
    <c:dispBlanksAs val="gap"/>
    <c:showDLblsOverMax val="0"/>
  </c:chart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8.9174200546020307E-2"/>
          <c:y val="0.14578838582677164"/>
          <c:w val="0.67992566268512056"/>
          <c:h val="0.76056135170603678"/>
        </c:manualLayout>
      </c:layout>
      <c:barChart>
        <c:barDir val="col"/>
        <c:grouping val="clustered"/>
        <c:varyColors val="0"/>
        <c:ser>
          <c:idx val="1"/>
          <c:order val="1"/>
          <c:tx>
            <c:strRef>
              <c:f>'таб. к диаграмме 2 2019 расх'!$D$3</c:f>
              <c:strCache>
                <c:ptCount val="1"/>
                <c:pt idx="0">
                  <c:v>расходы, тыс.руб</c:v>
                </c:pt>
              </c:strCache>
            </c:strRef>
          </c:tx>
          <c:spPr>
            <a:solidFill>
              <a:srgbClr val="FF9933"/>
            </a:solidFill>
          </c:spPr>
          <c:invertIfNegative val="0"/>
          <c:dPt>
            <c:idx val="5"/>
            <c:invertIfNegative val="0"/>
            <c:bubble3D val="0"/>
            <c:spPr>
              <a:solidFill>
                <a:srgbClr val="66FF33"/>
              </a:solidFill>
            </c:spPr>
          </c:dPt>
          <c:dPt>
            <c:idx val="7"/>
            <c:invertIfNegative val="0"/>
            <c:bubble3D val="0"/>
          </c:dPt>
          <c:dLbls>
            <c:dLbl>
              <c:idx val="0"/>
              <c:layout>
                <c:manualLayout>
                  <c:x val="0"/>
                  <c:y val="0.1879453891172573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3661100429436521E-3"/>
                  <c:y val="0.1545410100444675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2669546346754029E-6"/>
                  <c:y val="0.2923684838446724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3709678028751245E-3"/>
                  <c:y val="0.2506047055290863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1.3780925174412472E-3"/>
                  <c:y val="0.6223439042443100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1.3757176125858731E-3"/>
                  <c:y val="0.1252982416385040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1.3674054455920632E-3"/>
                  <c:y val="0.1607955127552618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7.232664786821523E-6"/>
                  <c:y val="0.3069922525007568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2.741935605750249E-3"/>
                  <c:y val="0.1837683206165242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1.393421448780481E-3"/>
                  <c:y val="0.4740631524870914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2.7347311829230463E-3"/>
                  <c:y val="8.333333333333333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-4.1058392685700594E-3"/>
                  <c:y val="8.344923961808503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-5400000" vert="horz"/>
              <a:lstStyle/>
              <a:p>
                <a:pPr>
                  <a:defRPr sz="1000"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'таб. к диаграмме 2 2019'!$D$4:$D$13</c:f>
              <c:numCache>
                <c:formatCode>#,##0.0</c:formatCode>
                <c:ptCount val="10"/>
                <c:pt idx="0">
                  <c:v>337391.7</c:v>
                </c:pt>
                <c:pt idx="1">
                  <c:v>290895.3</c:v>
                </c:pt>
                <c:pt idx="2">
                  <c:v>441281.8</c:v>
                </c:pt>
                <c:pt idx="3">
                  <c:v>388004.6</c:v>
                </c:pt>
                <c:pt idx="4">
                  <c:v>827770.4</c:v>
                </c:pt>
                <c:pt idx="5">
                  <c:v>210466.7</c:v>
                </c:pt>
                <c:pt idx="6">
                  <c:v>295554.40000000002</c:v>
                </c:pt>
                <c:pt idx="7">
                  <c:v>454021</c:v>
                </c:pt>
                <c:pt idx="8">
                  <c:v>304929.2</c:v>
                </c:pt>
                <c:pt idx="9">
                  <c:v>643976.69999999995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2377216"/>
        <c:axId val="38917760"/>
      </c:barChart>
      <c:lineChart>
        <c:grouping val="standard"/>
        <c:varyColors val="0"/>
        <c:ser>
          <c:idx val="0"/>
          <c:order val="0"/>
          <c:tx>
            <c:strRef>
              <c:f>'таб. к диаграмме 2 2019 расх'!$C$3</c:f>
              <c:strCache>
                <c:ptCount val="1"/>
                <c:pt idx="0">
                  <c:v>расходы на душу населения, тыс.руб.</c:v>
                </c:pt>
              </c:strCache>
            </c:strRef>
          </c:tx>
          <c:spPr>
            <a:ln>
              <a:solidFill>
                <a:srgbClr val="0000FF"/>
              </a:solidFill>
            </a:ln>
          </c:spPr>
          <c:marker>
            <c:spPr>
              <a:solidFill>
                <a:srgbClr val="0000FF"/>
              </a:solidFill>
            </c:spPr>
          </c:marker>
          <c:dPt>
            <c:idx val="5"/>
            <c:marker>
              <c:spPr>
                <a:solidFill>
                  <a:srgbClr val="00FF00"/>
                </a:solidFill>
              </c:spPr>
            </c:marker>
            <c:bubble3D val="0"/>
          </c:dPt>
          <c:dPt>
            <c:idx val="7"/>
            <c:bubble3D val="0"/>
          </c:dPt>
          <c:dLbls>
            <c:dLbl>
              <c:idx val="0"/>
              <c:layout>
                <c:manualLayout>
                  <c:x val="-2.4635035611420355E-2"/>
                  <c:y val="-1.66898479236170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3.1511101222870867E-2"/>
                  <c:y val="3.13424026966355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3.2879694120890646E-2"/>
                  <c:y val="-2.50392242535387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2.0499854860928271E-2"/>
                  <c:y val="-3.33905656892985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3.1478068455337051E-2"/>
                  <c:y val="2.2977741212509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3.2856160972778298E-2"/>
                  <c:y val="-1.88182683312232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3.012178188247697E-2"/>
                  <c:y val="2.29843190141717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2.8747251722318783E-2"/>
                  <c:y val="3.13481582730902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3.6914873370612861E-2"/>
                  <c:y val="-2.71521785925773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2.7372261790467062E-2"/>
                  <c:y val="2.08623099045212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-3.1478101059037117E-2"/>
                  <c:y val="-1.66898479236170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-6.4322277087916116E-2"/>
                  <c:y val="1.25144356955380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9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'таб. к диаграмме 2 2019'!$C$3</c:f>
              <c:strCache>
                <c:ptCount val="1"/>
                <c:pt idx="0">
                  <c:v>доходы на душу населения, тыс.руб.</c:v>
                </c:pt>
              </c:strCache>
            </c:strRef>
          </c:cat>
          <c:val>
            <c:numRef>
              <c:f>'таб. к диаграмме 2 2019'!$C$4:$C$13</c:f>
              <c:numCache>
                <c:formatCode>#,##0.0</c:formatCode>
                <c:ptCount val="10"/>
                <c:pt idx="0">
                  <c:v>28053</c:v>
                </c:pt>
                <c:pt idx="1">
                  <c:v>20078</c:v>
                </c:pt>
                <c:pt idx="2">
                  <c:v>22832</c:v>
                </c:pt>
                <c:pt idx="3">
                  <c:v>18101</c:v>
                </c:pt>
                <c:pt idx="4">
                  <c:v>17632</c:v>
                </c:pt>
                <c:pt idx="5">
                  <c:v>27548</c:v>
                </c:pt>
                <c:pt idx="6">
                  <c:v>15914</c:v>
                </c:pt>
                <c:pt idx="7">
                  <c:v>16098</c:v>
                </c:pt>
                <c:pt idx="8">
                  <c:v>26269</c:v>
                </c:pt>
                <c:pt idx="9">
                  <c:v>18251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2378240"/>
        <c:axId val="38918912"/>
      </c:lineChart>
      <c:catAx>
        <c:axId val="8237721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38917760"/>
        <c:crosses val="autoZero"/>
        <c:auto val="1"/>
        <c:lblAlgn val="ctr"/>
        <c:lblOffset val="100"/>
        <c:noMultiLvlLbl val="0"/>
      </c:catAx>
      <c:valAx>
        <c:axId val="38917760"/>
        <c:scaling>
          <c:orientation val="minMax"/>
        </c:scaling>
        <c:delete val="0"/>
        <c:axPos val="l"/>
        <c:majorGridlines/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82377216"/>
        <c:crosses val="autoZero"/>
        <c:crossBetween val="between"/>
      </c:valAx>
      <c:valAx>
        <c:axId val="38918912"/>
        <c:scaling>
          <c:orientation val="minMax"/>
          <c:max val="40000"/>
        </c:scaling>
        <c:delete val="0"/>
        <c:axPos val="r"/>
        <c:minorGridlines>
          <c:spPr>
            <a:ln>
              <a:noFill/>
            </a:ln>
          </c:spPr>
        </c:minorGridlines>
        <c:numFmt formatCode="#,##0.0" sourceLinked="1"/>
        <c:majorTickMark val="out"/>
        <c:minorTickMark val="none"/>
        <c:tickLblPos val="nextTo"/>
        <c:spPr>
          <a:noFill/>
          <a:ln>
            <a:noFill/>
          </a:ln>
          <a:effectLst>
            <a:glow rad="127000">
              <a:schemeClr val="bg1"/>
            </a:glow>
          </a:effectLst>
        </c:spPr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  <c:crossAx val="82378240"/>
        <c:crosses val="max"/>
        <c:crossBetween val="between"/>
        <c:majorUnit val="5000"/>
        <c:minorUnit val="5000"/>
      </c:valAx>
      <c:catAx>
        <c:axId val="82378240"/>
        <c:scaling>
          <c:orientation val="minMax"/>
        </c:scaling>
        <c:delete val="1"/>
        <c:axPos val="b"/>
        <c:majorTickMark val="out"/>
        <c:minorTickMark val="none"/>
        <c:tickLblPos val="nextTo"/>
        <c:crossAx val="38918912"/>
        <c:crosses val="autoZero"/>
        <c:auto val="1"/>
        <c:lblAlgn val="ctr"/>
        <c:lblOffset val="100"/>
        <c:noMultiLvlLbl val="0"/>
      </c:catAx>
    </c:plotArea>
    <c:legend>
      <c:legendPos val="b"/>
      <c:layout>
        <c:manualLayout>
          <c:xMode val="edge"/>
          <c:yMode val="edge"/>
          <c:x val="2.8716507752586072E-2"/>
          <c:y val="0.95392421259842519"/>
          <c:w val="0.88497289978297644"/>
          <c:h val="3.9808398950131232E-2"/>
        </c:manualLayout>
      </c:layout>
      <c:overlay val="0"/>
      <c:txPr>
        <a:bodyPr/>
        <a:lstStyle/>
        <a:p>
          <a:pPr>
            <a:defRPr sz="1200" b="1"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8.9174200546020307E-2"/>
          <c:y val="0.14578838582677164"/>
          <c:w val="0.67992566268512056"/>
          <c:h val="0.76056135170603678"/>
        </c:manualLayout>
      </c:layout>
      <c:barChart>
        <c:barDir val="col"/>
        <c:grouping val="clustered"/>
        <c:varyColors val="0"/>
        <c:ser>
          <c:idx val="1"/>
          <c:order val="1"/>
          <c:tx>
            <c:strRef>
              <c:f>'таб. к диаграмме 2 2020'!$D$3</c:f>
              <c:strCache>
                <c:ptCount val="1"/>
                <c:pt idx="0">
                  <c:v>доходы, тыс.руб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Pt>
            <c:idx val="5"/>
            <c:invertIfNegative val="0"/>
            <c:bubble3D val="0"/>
            <c:spPr>
              <a:solidFill>
                <a:srgbClr val="00FF00"/>
              </a:solidFill>
            </c:spPr>
          </c:dPt>
          <c:dPt>
            <c:idx val="7"/>
            <c:invertIfNegative val="0"/>
            <c:bubble3D val="0"/>
          </c:dPt>
          <c:dLbls>
            <c:dLbl>
              <c:idx val="0"/>
              <c:layout>
                <c:manualLayout>
                  <c:x val="1.3673655914615231E-3"/>
                  <c:y val="0.4025287073490813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3660735924774651E-3"/>
                  <c:y val="0.2003743438320209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2669546346754029E-6"/>
                  <c:y val="0.2923684838446724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3709678028751245E-3"/>
                  <c:y val="0.2506047055290863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1.3780925174412472E-3"/>
                  <c:y val="0.6223439042443100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1.3757176125858731E-3"/>
                  <c:y val="0.1252982416385040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1.3673655914615231E-3"/>
                  <c:y val="0.2149621062992125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1.3745792524558478E-3"/>
                  <c:y val="0.3549089566929133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1.3745792524558478E-3"/>
                  <c:y val="0.3879350393700787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1.3934209043067959E-3"/>
                  <c:y val="0.6365631561679789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2.7347311829230463E-3"/>
                  <c:y val="8.333333333333333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-4.1058392685700594E-3"/>
                  <c:y val="8.344923961808503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-5400000" vert="horz"/>
              <a:lstStyle/>
              <a:p>
                <a:pPr>
                  <a:defRPr sz="1000"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'таб. к диаграмме 2 2020'!$D$4:$D$13</c:f>
              <c:numCache>
                <c:formatCode>#,##0.0</c:formatCode>
                <c:ptCount val="10"/>
                <c:pt idx="0">
                  <c:v>615626.19999999995</c:v>
                </c:pt>
                <c:pt idx="1">
                  <c:v>349862.1</c:v>
                </c:pt>
                <c:pt idx="2">
                  <c:v>458601.5</c:v>
                </c:pt>
                <c:pt idx="3">
                  <c:v>419010</c:v>
                </c:pt>
                <c:pt idx="4">
                  <c:v>911663.9</c:v>
                </c:pt>
                <c:pt idx="5">
                  <c:v>241887.6</c:v>
                </c:pt>
                <c:pt idx="6">
                  <c:v>357155.9</c:v>
                </c:pt>
                <c:pt idx="7">
                  <c:v>526278.5</c:v>
                </c:pt>
                <c:pt idx="8">
                  <c:v>595020.30000000005</c:v>
                </c:pt>
                <c:pt idx="9">
                  <c:v>898172.7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3020800"/>
        <c:axId val="67053248"/>
      </c:barChart>
      <c:lineChart>
        <c:grouping val="standard"/>
        <c:varyColors val="0"/>
        <c:ser>
          <c:idx val="0"/>
          <c:order val="0"/>
          <c:tx>
            <c:strRef>
              <c:f>'таб. к диаграмме 2 2020'!$C$3</c:f>
              <c:strCache>
                <c:ptCount val="1"/>
                <c:pt idx="0">
                  <c:v>доходы на душу населения, тыс.руб.</c:v>
                </c:pt>
              </c:strCache>
            </c:strRef>
          </c:tx>
          <c:spPr>
            <a:ln>
              <a:solidFill>
                <a:srgbClr val="0000FF"/>
              </a:solidFill>
            </a:ln>
          </c:spPr>
          <c:marker>
            <c:spPr>
              <a:solidFill>
                <a:srgbClr val="0000FF"/>
              </a:solidFill>
            </c:spPr>
          </c:marker>
          <c:dPt>
            <c:idx val="5"/>
            <c:marker>
              <c:spPr>
                <a:solidFill>
                  <a:srgbClr val="00FF00"/>
                </a:solidFill>
              </c:spPr>
            </c:marker>
            <c:bubble3D val="0"/>
          </c:dPt>
          <c:dPt>
            <c:idx val="7"/>
            <c:bubble3D val="0"/>
          </c:dPt>
          <c:dLbls>
            <c:dLbl>
              <c:idx val="0"/>
              <c:layout>
                <c:manualLayout>
                  <c:x val="-2.4635035611420355E-2"/>
                  <c:y val="-1.66898479236170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3.2878467146565331E-2"/>
                  <c:y val="2.30090223097112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3.2879694120890646E-2"/>
                  <c:y val="-2.50392242535387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3.2806115203458081E-2"/>
                  <c:y val="-3.33905839895013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3.1478068455337051E-2"/>
                  <c:y val="2.2977741212509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3.2856160972778298E-2"/>
                  <c:y val="-1.88182683312232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1.6448116066298066E-2"/>
                  <c:y val="-1.45159120734908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2.8747300395039456E-2"/>
                  <c:y val="2.30145997375328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3.6914887305926951E-2"/>
                  <c:y val="-1.46522309711286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2.7372261790467062E-2"/>
                  <c:y val="2.08623099045212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-3.1478101059037117E-2"/>
                  <c:y val="-1.66898479236170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-6.4322277087916116E-2"/>
                  <c:y val="1.25144356955380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9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'таб. к диаграмме 2 2019'!$C$3</c:f>
              <c:strCache>
                <c:ptCount val="1"/>
                <c:pt idx="0">
                  <c:v>доходы на душу населения, тыс.руб.</c:v>
                </c:pt>
              </c:strCache>
            </c:strRef>
          </c:cat>
          <c:val>
            <c:numRef>
              <c:f>'таб. к диаграмме 2 2020'!$C$4:$C$13</c:f>
              <c:numCache>
                <c:formatCode>#,##0.0</c:formatCode>
                <c:ptCount val="10"/>
                <c:pt idx="0">
                  <c:v>51187</c:v>
                </c:pt>
                <c:pt idx="1">
                  <c:v>24148</c:v>
                </c:pt>
                <c:pt idx="2">
                  <c:v>23568</c:v>
                </c:pt>
                <c:pt idx="3">
                  <c:v>19548</c:v>
                </c:pt>
                <c:pt idx="4">
                  <c:v>19419</c:v>
                </c:pt>
                <c:pt idx="5">
                  <c:v>31661</c:v>
                </c:pt>
                <c:pt idx="6">
                  <c:v>19231</c:v>
                </c:pt>
                <c:pt idx="7">
                  <c:v>18660</c:v>
                </c:pt>
                <c:pt idx="8">
                  <c:v>51260</c:v>
                </c:pt>
                <c:pt idx="9">
                  <c:v>25455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3021312"/>
        <c:axId val="67053824"/>
      </c:lineChart>
      <c:catAx>
        <c:axId val="8302080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67053248"/>
        <c:crosses val="autoZero"/>
        <c:auto val="1"/>
        <c:lblAlgn val="ctr"/>
        <c:lblOffset val="100"/>
        <c:noMultiLvlLbl val="0"/>
      </c:catAx>
      <c:valAx>
        <c:axId val="67053248"/>
        <c:scaling>
          <c:orientation val="minMax"/>
        </c:scaling>
        <c:delete val="0"/>
        <c:axPos val="l"/>
        <c:majorGridlines/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83020800"/>
        <c:crosses val="autoZero"/>
        <c:crossBetween val="between"/>
      </c:valAx>
      <c:valAx>
        <c:axId val="67053824"/>
        <c:scaling>
          <c:orientation val="minMax"/>
          <c:max val="60000"/>
        </c:scaling>
        <c:delete val="0"/>
        <c:axPos val="r"/>
        <c:minorGridlines>
          <c:spPr>
            <a:ln>
              <a:noFill/>
            </a:ln>
          </c:spPr>
        </c:minorGridlines>
        <c:numFmt formatCode="#,##0.0" sourceLinked="1"/>
        <c:majorTickMark val="out"/>
        <c:minorTickMark val="none"/>
        <c:tickLblPos val="nextTo"/>
        <c:spPr>
          <a:noFill/>
          <a:ln>
            <a:noFill/>
          </a:ln>
          <a:effectLst>
            <a:glow rad="127000">
              <a:schemeClr val="bg1"/>
            </a:glow>
          </a:effectLst>
        </c:spPr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  <c:crossAx val="83021312"/>
        <c:crosses val="max"/>
        <c:crossBetween val="between"/>
        <c:majorUnit val="5000"/>
        <c:minorUnit val="5000"/>
      </c:valAx>
      <c:catAx>
        <c:axId val="83021312"/>
        <c:scaling>
          <c:orientation val="minMax"/>
        </c:scaling>
        <c:delete val="1"/>
        <c:axPos val="b"/>
        <c:majorTickMark val="out"/>
        <c:minorTickMark val="none"/>
        <c:tickLblPos val="nextTo"/>
        <c:crossAx val="67053824"/>
        <c:crosses val="autoZero"/>
        <c:auto val="1"/>
        <c:lblAlgn val="ctr"/>
        <c:lblOffset val="100"/>
        <c:noMultiLvlLbl val="0"/>
      </c:catAx>
    </c:plotArea>
    <c:legend>
      <c:legendPos val="b"/>
      <c:layout>
        <c:manualLayout>
          <c:xMode val="edge"/>
          <c:yMode val="edge"/>
          <c:x val="2.8716507752586072E-2"/>
          <c:y val="0.95392421259842519"/>
          <c:w val="0.88497289978297644"/>
          <c:h val="3.9808398950131232E-2"/>
        </c:manualLayout>
      </c:layout>
      <c:overlay val="0"/>
      <c:txPr>
        <a:bodyPr/>
        <a:lstStyle/>
        <a:p>
          <a:pPr>
            <a:defRPr sz="1200" b="1"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8.9174200546020307E-2"/>
          <c:y val="0.14578838582677164"/>
          <c:w val="0.67992566268512056"/>
          <c:h val="0.76056135170603678"/>
        </c:manualLayout>
      </c:layout>
      <c:barChart>
        <c:barDir val="col"/>
        <c:grouping val="clustered"/>
        <c:varyColors val="0"/>
        <c:ser>
          <c:idx val="1"/>
          <c:order val="1"/>
          <c:tx>
            <c:strRef>
              <c:f>'таб. к диаграмме 2 2021'!$D$3</c:f>
              <c:strCache>
                <c:ptCount val="1"/>
                <c:pt idx="0">
                  <c:v>доходы, тыс.руб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Pt>
            <c:idx val="5"/>
            <c:invertIfNegative val="0"/>
            <c:bubble3D val="0"/>
            <c:spPr>
              <a:solidFill>
                <a:srgbClr val="00FF00"/>
              </a:solidFill>
            </c:spPr>
          </c:dPt>
          <c:dPt>
            <c:idx val="7"/>
            <c:invertIfNegative val="0"/>
            <c:bubble3D val="0"/>
          </c:dPt>
          <c:dLbls>
            <c:dLbl>
              <c:idx val="0"/>
              <c:layout>
                <c:manualLayout>
                  <c:x val="0"/>
                  <c:y val="0.1879453891172573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3660735924774651E-3"/>
                  <c:y val="0.2003743438320209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2609982221017313E-6"/>
                  <c:y val="0.3611184383202099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370918588667683E-3"/>
                  <c:y val="0.6089379921259842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1.3780925174412472E-3"/>
                  <c:y val="0.6223439042443100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1.3757176125858731E-3"/>
                  <c:y val="0.1252982416385040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0"/>
                  <c:y val="0.2087121062992126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7.2136609943245718E-6"/>
                  <c:y val="0.4111589566929134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2.7419448439173709E-3"/>
                  <c:y val="0.2087683727034120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1.393421448780481E-3"/>
                  <c:y val="0.4740631524870914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2.7347311829230463E-3"/>
                  <c:y val="8.333333333333333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-4.1058392685700594E-3"/>
                  <c:y val="8.344923961808503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-5400000" vert="horz"/>
              <a:lstStyle/>
              <a:p>
                <a:pPr>
                  <a:defRPr sz="1000"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'таб. к диаграмме 2 2021'!$D$4:$D$13</c:f>
              <c:numCache>
                <c:formatCode>#,##0.0</c:formatCode>
                <c:ptCount val="10"/>
                <c:pt idx="0">
                  <c:v>271694.59999999998</c:v>
                </c:pt>
                <c:pt idx="1">
                  <c:v>323875.90000000002</c:v>
                </c:pt>
                <c:pt idx="2">
                  <c:v>521040.9</c:v>
                </c:pt>
                <c:pt idx="3">
                  <c:v>865905</c:v>
                </c:pt>
                <c:pt idx="4">
                  <c:v>895055.3</c:v>
                </c:pt>
                <c:pt idx="5">
                  <c:v>225508.6</c:v>
                </c:pt>
                <c:pt idx="6">
                  <c:v>344322.2</c:v>
                </c:pt>
                <c:pt idx="7">
                  <c:v>618704.4</c:v>
                </c:pt>
                <c:pt idx="8">
                  <c:v>356345.3</c:v>
                </c:pt>
                <c:pt idx="9">
                  <c:v>715705.9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6009344"/>
        <c:axId val="67056128"/>
      </c:barChart>
      <c:lineChart>
        <c:grouping val="standard"/>
        <c:varyColors val="0"/>
        <c:ser>
          <c:idx val="0"/>
          <c:order val="0"/>
          <c:tx>
            <c:strRef>
              <c:f>'таб. к диаграмме 2 2021'!$C$3</c:f>
              <c:strCache>
                <c:ptCount val="1"/>
                <c:pt idx="0">
                  <c:v>доходы на душу населения, тыс.руб.</c:v>
                </c:pt>
              </c:strCache>
            </c:strRef>
          </c:tx>
          <c:spPr>
            <a:ln>
              <a:solidFill>
                <a:srgbClr val="0000FF"/>
              </a:solidFill>
            </a:ln>
          </c:spPr>
          <c:marker>
            <c:spPr>
              <a:solidFill>
                <a:srgbClr val="0000FF"/>
              </a:solidFill>
            </c:spPr>
          </c:marker>
          <c:dPt>
            <c:idx val="5"/>
            <c:marker>
              <c:spPr>
                <a:solidFill>
                  <a:srgbClr val="00FF00"/>
                </a:solidFill>
              </c:spPr>
            </c:marker>
            <c:bubble3D val="0"/>
          </c:dPt>
          <c:dPt>
            <c:idx val="7"/>
            <c:bubble3D val="0"/>
          </c:dPt>
          <c:dLbls>
            <c:dLbl>
              <c:idx val="0"/>
              <c:layout>
                <c:manualLayout>
                  <c:x val="-3.0104545327792512E-2"/>
                  <c:y val="-1.66897965879265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3.151110155510381E-2"/>
                  <c:y val="2.30090223097112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5.6124866533813281E-2"/>
                  <c:y val="-2.087253937007874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3.9642943160765692E-2"/>
                  <c:y val="-2.08905839895013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3.1478068455337051E-2"/>
                  <c:y val="2.2977741212509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3.2856160972778298E-2"/>
                  <c:y val="-1.88182683312232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2.4652309615067206E-2"/>
                  <c:y val="-3.11824146981627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2.8747300395039456E-2"/>
                  <c:y val="2.30145997375328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3.2812790531542381E-2"/>
                  <c:y val="-2.29855643044619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3.5576484025024731E-2"/>
                  <c:y val="2.086236876640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-3.1478101059037117E-2"/>
                  <c:y val="-1.66898479236170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-6.4322277087916116E-2"/>
                  <c:y val="1.25144356955380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'таб. к диаграмме 2 2019'!$C$3</c:f>
              <c:strCache>
                <c:ptCount val="1"/>
                <c:pt idx="0">
                  <c:v>доходы на душу населения, тыс.руб.</c:v>
                </c:pt>
              </c:strCache>
            </c:strRef>
          </c:cat>
          <c:val>
            <c:numRef>
              <c:f>'таб. к диаграмме 2 2021'!$C$4:$C$13</c:f>
              <c:numCache>
                <c:formatCode>#,##0.0</c:formatCode>
                <c:ptCount val="10"/>
                <c:pt idx="0">
                  <c:v>22590</c:v>
                </c:pt>
                <c:pt idx="1">
                  <c:v>22355</c:v>
                </c:pt>
                <c:pt idx="2">
                  <c:v>26776</c:v>
                </c:pt>
                <c:pt idx="3">
                  <c:v>40397</c:v>
                </c:pt>
                <c:pt idx="4">
                  <c:v>19066</c:v>
                </c:pt>
                <c:pt idx="5">
                  <c:v>29517</c:v>
                </c:pt>
                <c:pt idx="6">
                  <c:v>18540</c:v>
                </c:pt>
                <c:pt idx="7">
                  <c:v>21937</c:v>
                </c:pt>
                <c:pt idx="8">
                  <c:v>30698</c:v>
                </c:pt>
                <c:pt idx="9">
                  <c:v>20284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6010880"/>
        <c:axId val="67056704"/>
      </c:lineChart>
      <c:catAx>
        <c:axId val="8600934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67056128"/>
        <c:crosses val="autoZero"/>
        <c:auto val="1"/>
        <c:lblAlgn val="ctr"/>
        <c:lblOffset val="100"/>
        <c:noMultiLvlLbl val="0"/>
      </c:catAx>
      <c:valAx>
        <c:axId val="67056128"/>
        <c:scaling>
          <c:orientation val="minMax"/>
        </c:scaling>
        <c:delete val="0"/>
        <c:axPos val="l"/>
        <c:majorGridlines/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86009344"/>
        <c:crosses val="autoZero"/>
        <c:crossBetween val="between"/>
      </c:valAx>
      <c:valAx>
        <c:axId val="67056704"/>
        <c:scaling>
          <c:orientation val="minMax"/>
          <c:max val="50000"/>
        </c:scaling>
        <c:delete val="0"/>
        <c:axPos val="r"/>
        <c:minorGridlines>
          <c:spPr>
            <a:ln>
              <a:noFill/>
            </a:ln>
          </c:spPr>
        </c:minorGridlines>
        <c:numFmt formatCode="#,##0.0" sourceLinked="1"/>
        <c:majorTickMark val="out"/>
        <c:minorTickMark val="none"/>
        <c:tickLblPos val="nextTo"/>
        <c:spPr>
          <a:noFill/>
          <a:ln>
            <a:noFill/>
          </a:ln>
          <a:effectLst>
            <a:glow rad="127000">
              <a:schemeClr val="bg1"/>
            </a:glow>
          </a:effectLst>
        </c:spPr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  <c:crossAx val="86010880"/>
        <c:crosses val="max"/>
        <c:crossBetween val="between"/>
        <c:majorUnit val="5000"/>
        <c:minorUnit val="5000"/>
      </c:valAx>
      <c:catAx>
        <c:axId val="86010880"/>
        <c:scaling>
          <c:orientation val="minMax"/>
        </c:scaling>
        <c:delete val="1"/>
        <c:axPos val="b"/>
        <c:majorTickMark val="out"/>
        <c:minorTickMark val="none"/>
        <c:tickLblPos val="nextTo"/>
        <c:crossAx val="67056704"/>
        <c:crosses val="autoZero"/>
        <c:auto val="1"/>
        <c:lblAlgn val="ctr"/>
        <c:lblOffset val="100"/>
        <c:noMultiLvlLbl val="0"/>
      </c:catAx>
    </c:plotArea>
    <c:legend>
      <c:legendPos val="b"/>
      <c:layout>
        <c:manualLayout>
          <c:xMode val="edge"/>
          <c:yMode val="edge"/>
          <c:x val="2.8716507752586072E-2"/>
          <c:y val="0.95392421259842519"/>
          <c:w val="0.88497289978297644"/>
          <c:h val="3.9808398950131232E-2"/>
        </c:manualLayout>
      </c:layout>
      <c:overlay val="0"/>
      <c:txPr>
        <a:bodyPr/>
        <a:lstStyle/>
        <a:p>
          <a:pPr>
            <a:defRPr sz="1200" b="1"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8.9174200546020307E-2"/>
          <c:y val="0.14578838582677164"/>
          <c:w val="0.67992566268512056"/>
          <c:h val="0.76056135170603678"/>
        </c:manualLayout>
      </c:layout>
      <c:barChart>
        <c:barDir val="col"/>
        <c:grouping val="clustered"/>
        <c:varyColors val="0"/>
        <c:ser>
          <c:idx val="1"/>
          <c:order val="1"/>
          <c:tx>
            <c:strRef>
              <c:f>'таб. к диаграмме 2 2022'!$D$3</c:f>
              <c:strCache>
                <c:ptCount val="1"/>
                <c:pt idx="0">
                  <c:v>доходы, тыс.руб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Pt>
            <c:idx val="5"/>
            <c:invertIfNegative val="0"/>
            <c:bubble3D val="0"/>
            <c:spPr>
              <a:solidFill>
                <a:srgbClr val="00FF00"/>
              </a:solidFill>
            </c:spPr>
          </c:dPt>
          <c:dPt>
            <c:idx val="7"/>
            <c:invertIfNegative val="0"/>
            <c:bubble3D val="0"/>
          </c:dPt>
          <c:dLbls>
            <c:dLbl>
              <c:idx val="0"/>
              <c:layout>
                <c:manualLayout>
                  <c:x val="0"/>
                  <c:y val="0.1879453891172573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3660735924774651E-3"/>
                  <c:y val="0.2212076771653543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3696265896836249E-3"/>
                  <c:y val="0.2798684383202099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3.5529972061598634E-6"/>
                  <c:y val="0.254180446194225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3565989332610389E-3"/>
                  <c:y val="0.6660938320209973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1.3757176125858731E-3"/>
                  <c:y val="0.1252982416385040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0"/>
                  <c:y val="0.2399621062992126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7.2136609943245718E-6"/>
                  <c:y val="0.4444922900262467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2.7419448439173709E-3"/>
                  <c:y val="0.2087683727034120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1.393421448780481E-3"/>
                  <c:y val="0.4740631524870914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2.7347311829230463E-3"/>
                  <c:y val="8.333333333333333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-4.1058392685700594E-3"/>
                  <c:y val="8.344923961808503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-5400000" vert="horz"/>
              <a:lstStyle/>
              <a:p>
                <a:pPr>
                  <a:defRPr sz="1000"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'таб. к диаграмме 2 2022'!$D$4:$D$13</c:f>
              <c:numCache>
                <c:formatCode>#,##0.0</c:formatCode>
                <c:ptCount val="10"/>
                <c:pt idx="0">
                  <c:v>311219.7</c:v>
                </c:pt>
                <c:pt idx="1">
                  <c:v>364681.1</c:v>
                </c:pt>
                <c:pt idx="2">
                  <c:v>437371.5</c:v>
                </c:pt>
                <c:pt idx="3">
                  <c:v>411030</c:v>
                </c:pt>
                <c:pt idx="4">
                  <c:v>951718.5</c:v>
                </c:pt>
                <c:pt idx="5">
                  <c:v>234623.3</c:v>
                </c:pt>
                <c:pt idx="6">
                  <c:v>381610.1</c:v>
                </c:pt>
                <c:pt idx="7">
                  <c:v>643456.80000000005</c:v>
                </c:pt>
                <c:pt idx="8">
                  <c:v>342766.8</c:v>
                </c:pt>
                <c:pt idx="9">
                  <c:v>696530.2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6136320"/>
        <c:axId val="67059008"/>
      </c:barChart>
      <c:lineChart>
        <c:grouping val="standard"/>
        <c:varyColors val="0"/>
        <c:ser>
          <c:idx val="0"/>
          <c:order val="0"/>
          <c:tx>
            <c:strRef>
              <c:f>'таб. к диаграмме 2 2022'!$C$3</c:f>
              <c:strCache>
                <c:ptCount val="1"/>
                <c:pt idx="0">
                  <c:v>доходы на душу населения, тыс.руб.</c:v>
                </c:pt>
              </c:strCache>
            </c:strRef>
          </c:tx>
          <c:spPr>
            <a:ln>
              <a:solidFill>
                <a:srgbClr val="0000FF"/>
              </a:solidFill>
            </a:ln>
          </c:spPr>
          <c:marker>
            <c:spPr>
              <a:solidFill>
                <a:srgbClr val="0000FF"/>
              </a:solidFill>
            </c:spPr>
          </c:marker>
          <c:dPt>
            <c:idx val="5"/>
            <c:marker>
              <c:spPr>
                <a:solidFill>
                  <a:srgbClr val="00FF00"/>
                </a:solidFill>
              </c:spPr>
            </c:marker>
            <c:bubble3D val="0"/>
          </c:dPt>
          <c:dPt>
            <c:idx val="7"/>
            <c:bubble3D val="0"/>
          </c:dPt>
          <c:dLbls>
            <c:dLbl>
              <c:idx val="0"/>
              <c:layout>
                <c:manualLayout>
                  <c:x val="-3.0104545327792512E-2"/>
                  <c:y val="-1.66897965879265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4.518475746971904E-2"/>
                  <c:y val="3.96756889763779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1940726747275201E-2"/>
                  <c:y val="-2.29558727034120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3.9642943160765692E-2"/>
                  <c:y val="2.07760826771653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3.1478068455337051E-2"/>
                  <c:y val="2.2977741212509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3.69582769384749E-2"/>
                  <c:y val="-2.50682414698162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3.2856503163836343E-2"/>
                  <c:y val="2.71509186351706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6.5666171364500578E-2"/>
                  <c:y val="-1.86520669291338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3.2812790531542381E-2"/>
                  <c:y val="-2.29855643044619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3.5576484025024731E-2"/>
                  <c:y val="2.086236876640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-3.1478101059037117E-2"/>
                  <c:y val="-1.66898479236170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-6.4322277087916116E-2"/>
                  <c:y val="1.25144356955380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'таб. к диаграмме 2 2019'!$C$3</c:f>
              <c:strCache>
                <c:ptCount val="1"/>
                <c:pt idx="0">
                  <c:v>доходы на душу населения, тыс.руб.</c:v>
                </c:pt>
              </c:strCache>
            </c:strRef>
          </c:cat>
          <c:val>
            <c:numRef>
              <c:f>'таб. к диаграмме 2 2022'!$C$4:$C$13</c:f>
              <c:numCache>
                <c:formatCode>#,##0.0</c:formatCode>
                <c:ptCount val="10"/>
                <c:pt idx="0">
                  <c:v>25877</c:v>
                </c:pt>
                <c:pt idx="1">
                  <c:v>25171</c:v>
                </c:pt>
                <c:pt idx="2">
                  <c:v>22477</c:v>
                </c:pt>
                <c:pt idx="3">
                  <c:v>19176</c:v>
                </c:pt>
                <c:pt idx="4">
                  <c:v>20273</c:v>
                </c:pt>
                <c:pt idx="5">
                  <c:v>30710</c:v>
                </c:pt>
                <c:pt idx="6">
                  <c:v>20548</c:v>
                </c:pt>
                <c:pt idx="7">
                  <c:v>22814</c:v>
                </c:pt>
                <c:pt idx="8">
                  <c:v>29528</c:v>
                </c:pt>
                <c:pt idx="9">
                  <c:v>19740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6137856"/>
        <c:axId val="84484096"/>
      </c:lineChart>
      <c:catAx>
        <c:axId val="8613632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67059008"/>
        <c:crosses val="autoZero"/>
        <c:auto val="1"/>
        <c:lblAlgn val="ctr"/>
        <c:lblOffset val="100"/>
        <c:noMultiLvlLbl val="0"/>
      </c:catAx>
      <c:valAx>
        <c:axId val="67059008"/>
        <c:scaling>
          <c:orientation val="minMax"/>
        </c:scaling>
        <c:delete val="0"/>
        <c:axPos val="l"/>
        <c:majorGridlines/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86136320"/>
        <c:crosses val="autoZero"/>
        <c:crossBetween val="between"/>
      </c:valAx>
      <c:valAx>
        <c:axId val="84484096"/>
        <c:scaling>
          <c:orientation val="minMax"/>
          <c:max val="35000"/>
        </c:scaling>
        <c:delete val="0"/>
        <c:axPos val="r"/>
        <c:minorGridlines>
          <c:spPr>
            <a:ln>
              <a:noFill/>
            </a:ln>
          </c:spPr>
        </c:minorGridlines>
        <c:numFmt formatCode="#,##0.0" sourceLinked="1"/>
        <c:majorTickMark val="out"/>
        <c:minorTickMark val="none"/>
        <c:tickLblPos val="nextTo"/>
        <c:spPr>
          <a:noFill/>
          <a:ln>
            <a:noFill/>
          </a:ln>
          <a:effectLst>
            <a:glow rad="127000">
              <a:schemeClr val="bg1"/>
            </a:glow>
          </a:effectLst>
        </c:spPr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  <c:crossAx val="86137856"/>
        <c:crosses val="max"/>
        <c:crossBetween val="between"/>
        <c:majorUnit val="5000"/>
        <c:minorUnit val="5000"/>
      </c:valAx>
      <c:catAx>
        <c:axId val="86137856"/>
        <c:scaling>
          <c:orientation val="minMax"/>
        </c:scaling>
        <c:delete val="1"/>
        <c:axPos val="b"/>
        <c:majorTickMark val="out"/>
        <c:minorTickMark val="none"/>
        <c:tickLblPos val="nextTo"/>
        <c:crossAx val="84484096"/>
        <c:crosses val="autoZero"/>
        <c:auto val="1"/>
        <c:lblAlgn val="ctr"/>
        <c:lblOffset val="100"/>
        <c:noMultiLvlLbl val="0"/>
      </c:catAx>
    </c:plotArea>
    <c:legend>
      <c:legendPos val="b"/>
      <c:layout>
        <c:manualLayout>
          <c:xMode val="edge"/>
          <c:yMode val="edge"/>
          <c:x val="2.8716507752586072E-2"/>
          <c:y val="0.95392421259842519"/>
          <c:w val="0.88497289978297644"/>
          <c:h val="3.9808398950131232E-2"/>
        </c:manualLayout>
      </c:layout>
      <c:overlay val="0"/>
      <c:txPr>
        <a:bodyPr/>
        <a:lstStyle/>
        <a:p>
          <a:pPr>
            <a:defRPr sz="1200" b="1"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8.9174200546020307E-2"/>
          <c:y val="0.14578838582677164"/>
          <c:w val="0.67992566268512056"/>
          <c:h val="0.76056135170603678"/>
        </c:manualLayout>
      </c:layout>
      <c:barChart>
        <c:barDir val="col"/>
        <c:grouping val="clustered"/>
        <c:varyColors val="0"/>
        <c:ser>
          <c:idx val="1"/>
          <c:order val="1"/>
          <c:tx>
            <c:strRef>
              <c:f>'таб. к диаграмме 2 2020 расх'!$D$3</c:f>
              <c:strCache>
                <c:ptCount val="1"/>
                <c:pt idx="0">
                  <c:v>расходы, тыс.руб</c:v>
                </c:pt>
              </c:strCache>
            </c:strRef>
          </c:tx>
          <c:spPr>
            <a:solidFill>
              <a:srgbClr val="FF9933"/>
            </a:solidFill>
          </c:spPr>
          <c:invertIfNegative val="0"/>
          <c:dPt>
            <c:idx val="5"/>
            <c:invertIfNegative val="0"/>
            <c:bubble3D val="0"/>
            <c:spPr>
              <a:solidFill>
                <a:srgbClr val="66FF33"/>
              </a:solidFill>
            </c:spPr>
          </c:dPt>
          <c:dPt>
            <c:idx val="7"/>
            <c:invertIfNegative val="0"/>
            <c:bubble3D val="0"/>
          </c:dPt>
          <c:dLbls>
            <c:dLbl>
              <c:idx val="0"/>
              <c:layout>
                <c:manualLayout>
                  <c:x val="1.3673655914615231E-3"/>
                  <c:y val="0.4025287073490813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3660735924774651E-3"/>
                  <c:y val="0.2003743438320209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2669546346754029E-6"/>
                  <c:y val="0.2923684838446724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3709678028751245E-3"/>
                  <c:y val="0.2506047055290863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1.3780925174412472E-3"/>
                  <c:y val="0.6223439042443100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1.3757176125858731E-3"/>
                  <c:y val="0.1252982416385040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1.3673655914615231E-3"/>
                  <c:y val="0.2149621062992125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1.3745792524558478E-3"/>
                  <c:y val="0.3549089566929133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1.3745792524558478E-3"/>
                  <c:y val="0.3879350393700787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1.3934209043067959E-3"/>
                  <c:y val="0.6365631561679789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2.7347311829230463E-3"/>
                  <c:y val="8.333333333333333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-4.1058392685700594E-3"/>
                  <c:y val="8.344923961808503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-5400000" vert="horz"/>
              <a:lstStyle/>
              <a:p>
                <a:pPr>
                  <a:defRPr sz="1000"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'таб. к диаграмме 2 2020'!$D$4:$D$13</c:f>
              <c:numCache>
                <c:formatCode>#,##0.0</c:formatCode>
                <c:ptCount val="10"/>
                <c:pt idx="0">
                  <c:v>615626.19999999995</c:v>
                </c:pt>
                <c:pt idx="1">
                  <c:v>349862.1</c:v>
                </c:pt>
                <c:pt idx="2">
                  <c:v>458601.5</c:v>
                </c:pt>
                <c:pt idx="3">
                  <c:v>419010</c:v>
                </c:pt>
                <c:pt idx="4">
                  <c:v>911663.9</c:v>
                </c:pt>
                <c:pt idx="5">
                  <c:v>241887.6</c:v>
                </c:pt>
                <c:pt idx="6">
                  <c:v>357155.9</c:v>
                </c:pt>
                <c:pt idx="7">
                  <c:v>526278.5</c:v>
                </c:pt>
                <c:pt idx="8">
                  <c:v>595020.30000000005</c:v>
                </c:pt>
                <c:pt idx="9">
                  <c:v>898172.7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6009856"/>
        <c:axId val="84486400"/>
      </c:barChart>
      <c:lineChart>
        <c:grouping val="standard"/>
        <c:varyColors val="0"/>
        <c:ser>
          <c:idx val="0"/>
          <c:order val="0"/>
          <c:tx>
            <c:strRef>
              <c:f>'таб. к диаграмме 2 2020 расх'!$C$3</c:f>
              <c:strCache>
                <c:ptCount val="1"/>
                <c:pt idx="0">
                  <c:v>расходы на душу населения, тыс.руб.</c:v>
                </c:pt>
              </c:strCache>
            </c:strRef>
          </c:tx>
          <c:spPr>
            <a:ln>
              <a:solidFill>
                <a:srgbClr val="0000FF"/>
              </a:solidFill>
            </a:ln>
          </c:spPr>
          <c:marker>
            <c:spPr>
              <a:solidFill>
                <a:srgbClr val="0000FF"/>
              </a:solidFill>
            </c:spPr>
          </c:marker>
          <c:dPt>
            <c:idx val="5"/>
            <c:marker>
              <c:spPr>
                <a:solidFill>
                  <a:srgbClr val="00FF00"/>
                </a:solidFill>
              </c:spPr>
            </c:marker>
            <c:bubble3D val="0"/>
          </c:dPt>
          <c:dPt>
            <c:idx val="7"/>
            <c:bubble3D val="0"/>
          </c:dPt>
          <c:dLbls>
            <c:dLbl>
              <c:idx val="0"/>
              <c:layout>
                <c:manualLayout>
                  <c:x val="-2.4635035611420355E-2"/>
                  <c:y val="-1.66898479236170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3.2878467146565331E-2"/>
                  <c:y val="2.30090223097112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3.2879694120890646E-2"/>
                  <c:y val="-2.50392242535387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3.2806115203458081E-2"/>
                  <c:y val="-3.33905839895013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3.1478068455337051E-2"/>
                  <c:y val="2.2977741212509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3.2856160972778298E-2"/>
                  <c:y val="-1.88182683312232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1.6448116066298066E-2"/>
                  <c:y val="-1.45159120734908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2.8747300395039456E-2"/>
                  <c:y val="2.30145997375328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3.6914887305926951E-2"/>
                  <c:y val="-1.46522309711286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2.7372261790467062E-2"/>
                  <c:y val="2.08623099045212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-3.1478101059037117E-2"/>
                  <c:y val="-1.66898479236170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-6.4322277087916116E-2"/>
                  <c:y val="1.25144356955380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9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'таб. к диаграмме 2 2019'!$C$3</c:f>
              <c:strCache>
                <c:ptCount val="1"/>
                <c:pt idx="0">
                  <c:v>доходы на душу населения, тыс.руб.</c:v>
                </c:pt>
              </c:strCache>
            </c:strRef>
          </c:cat>
          <c:val>
            <c:numRef>
              <c:f>'таб. к диаграмме 2 2020'!$C$4:$C$13</c:f>
              <c:numCache>
                <c:formatCode>#,##0.0</c:formatCode>
                <c:ptCount val="10"/>
                <c:pt idx="0">
                  <c:v>51187</c:v>
                </c:pt>
                <c:pt idx="1">
                  <c:v>24148</c:v>
                </c:pt>
                <c:pt idx="2">
                  <c:v>23568</c:v>
                </c:pt>
                <c:pt idx="3">
                  <c:v>19548</c:v>
                </c:pt>
                <c:pt idx="4">
                  <c:v>19419</c:v>
                </c:pt>
                <c:pt idx="5">
                  <c:v>31661</c:v>
                </c:pt>
                <c:pt idx="6">
                  <c:v>19231</c:v>
                </c:pt>
                <c:pt idx="7">
                  <c:v>18660</c:v>
                </c:pt>
                <c:pt idx="8">
                  <c:v>51260</c:v>
                </c:pt>
                <c:pt idx="9">
                  <c:v>25455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4551680"/>
        <c:axId val="84486976"/>
      </c:lineChart>
      <c:catAx>
        <c:axId val="8600985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84486400"/>
        <c:crosses val="autoZero"/>
        <c:auto val="1"/>
        <c:lblAlgn val="ctr"/>
        <c:lblOffset val="100"/>
        <c:noMultiLvlLbl val="0"/>
      </c:catAx>
      <c:valAx>
        <c:axId val="84486400"/>
        <c:scaling>
          <c:orientation val="minMax"/>
        </c:scaling>
        <c:delete val="0"/>
        <c:axPos val="l"/>
        <c:majorGridlines/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86009856"/>
        <c:crosses val="autoZero"/>
        <c:crossBetween val="between"/>
      </c:valAx>
      <c:valAx>
        <c:axId val="84486976"/>
        <c:scaling>
          <c:orientation val="minMax"/>
          <c:max val="60000"/>
        </c:scaling>
        <c:delete val="0"/>
        <c:axPos val="r"/>
        <c:minorGridlines>
          <c:spPr>
            <a:ln>
              <a:noFill/>
            </a:ln>
          </c:spPr>
        </c:minorGridlines>
        <c:numFmt formatCode="#,##0.0" sourceLinked="1"/>
        <c:majorTickMark val="out"/>
        <c:minorTickMark val="none"/>
        <c:tickLblPos val="nextTo"/>
        <c:spPr>
          <a:noFill/>
          <a:ln>
            <a:noFill/>
          </a:ln>
          <a:effectLst>
            <a:glow rad="127000">
              <a:schemeClr val="bg1"/>
            </a:glow>
          </a:effectLst>
        </c:spPr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  <c:crossAx val="84551680"/>
        <c:crosses val="max"/>
        <c:crossBetween val="between"/>
        <c:majorUnit val="5000"/>
        <c:minorUnit val="5000"/>
      </c:valAx>
      <c:catAx>
        <c:axId val="84551680"/>
        <c:scaling>
          <c:orientation val="minMax"/>
        </c:scaling>
        <c:delete val="1"/>
        <c:axPos val="b"/>
        <c:majorTickMark val="out"/>
        <c:minorTickMark val="none"/>
        <c:tickLblPos val="nextTo"/>
        <c:crossAx val="84486976"/>
        <c:crosses val="autoZero"/>
        <c:auto val="1"/>
        <c:lblAlgn val="ctr"/>
        <c:lblOffset val="100"/>
        <c:noMultiLvlLbl val="0"/>
      </c:catAx>
    </c:plotArea>
    <c:legend>
      <c:legendPos val="b"/>
      <c:layout>
        <c:manualLayout>
          <c:xMode val="edge"/>
          <c:yMode val="edge"/>
          <c:x val="2.8716507752586072E-2"/>
          <c:y val="0.95392421259842519"/>
          <c:w val="0.88497289978297644"/>
          <c:h val="3.9808398950131232E-2"/>
        </c:manualLayout>
      </c:layout>
      <c:overlay val="0"/>
      <c:txPr>
        <a:bodyPr/>
        <a:lstStyle/>
        <a:p>
          <a:pPr>
            <a:defRPr sz="1200" b="1"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8.9174200546020307E-2"/>
          <c:y val="0.14578838582677164"/>
          <c:w val="0.67992566268512056"/>
          <c:h val="0.76056135170603678"/>
        </c:manualLayout>
      </c:layout>
      <c:barChart>
        <c:barDir val="col"/>
        <c:grouping val="clustered"/>
        <c:varyColors val="0"/>
        <c:ser>
          <c:idx val="1"/>
          <c:order val="1"/>
          <c:tx>
            <c:strRef>
              <c:f>'таб. к диаграмме 2 2021 расх'!$D$3</c:f>
              <c:strCache>
                <c:ptCount val="1"/>
                <c:pt idx="0">
                  <c:v>расходы, тыс.руб</c:v>
                </c:pt>
              </c:strCache>
            </c:strRef>
          </c:tx>
          <c:spPr>
            <a:solidFill>
              <a:srgbClr val="FF9933"/>
            </a:solidFill>
          </c:spPr>
          <c:invertIfNegative val="0"/>
          <c:dPt>
            <c:idx val="5"/>
            <c:invertIfNegative val="0"/>
            <c:bubble3D val="0"/>
            <c:spPr>
              <a:solidFill>
                <a:srgbClr val="66FF33"/>
              </a:solidFill>
            </c:spPr>
          </c:dPt>
          <c:dPt>
            <c:idx val="7"/>
            <c:invertIfNegative val="0"/>
            <c:bubble3D val="0"/>
          </c:dPt>
          <c:dLbls>
            <c:dLbl>
              <c:idx val="0"/>
              <c:layout>
                <c:manualLayout>
                  <c:x val="0"/>
                  <c:y val="0.1879453891172573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3660735924774651E-3"/>
                  <c:y val="0.2003743438320209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2609982221017313E-6"/>
                  <c:y val="0.3611184383202099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370918588667683E-3"/>
                  <c:y val="0.6089379921259842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1.3780925174412472E-3"/>
                  <c:y val="0.6223439042443100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1.3757176125858731E-3"/>
                  <c:y val="0.1252982416385040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0"/>
                  <c:y val="0.2087121062992126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7.2136609943245718E-6"/>
                  <c:y val="0.4111589566929134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2.7419448439173709E-3"/>
                  <c:y val="0.2087683727034120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1.393421448780481E-3"/>
                  <c:y val="0.4740631524870914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2.7347311829230463E-3"/>
                  <c:y val="8.333333333333333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-4.1058392685700594E-3"/>
                  <c:y val="8.344923961808503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-5400000" vert="horz"/>
              <a:lstStyle/>
              <a:p>
                <a:pPr>
                  <a:defRPr sz="1000"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'таб. к диаграмме 2 2021'!$D$4:$D$13</c:f>
              <c:numCache>
                <c:formatCode>#,##0.0</c:formatCode>
                <c:ptCount val="10"/>
                <c:pt idx="0">
                  <c:v>271694.59999999998</c:v>
                </c:pt>
                <c:pt idx="1">
                  <c:v>323875.90000000002</c:v>
                </c:pt>
                <c:pt idx="2">
                  <c:v>521040.9</c:v>
                </c:pt>
                <c:pt idx="3">
                  <c:v>865905</c:v>
                </c:pt>
                <c:pt idx="4">
                  <c:v>895055.3</c:v>
                </c:pt>
                <c:pt idx="5">
                  <c:v>225508.6</c:v>
                </c:pt>
                <c:pt idx="6">
                  <c:v>344322.2</c:v>
                </c:pt>
                <c:pt idx="7">
                  <c:v>618704.4</c:v>
                </c:pt>
                <c:pt idx="8">
                  <c:v>356345.3</c:v>
                </c:pt>
                <c:pt idx="9">
                  <c:v>715705.9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4665344"/>
        <c:axId val="84489280"/>
      </c:barChart>
      <c:lineChart>
        <c:grouping val="standard"/>
        <c:varyColors val="0"/>
        <c:ser>
          <c:idx val="0"/>
          <c:order val="0"/>
          <c:tx>
            <c:strRef>
              <c:f>'таб. к диаграмме 2 2021 расх'!$C$3</c:f>
              <c:strCache>
                <c:ptCount val="1"/>
                <c:pt idx="0">
                  <c:v>расходы на душу населения, тыс.руб.</c:v>
                </c:pt>
              </c:strCache>
            </c:strRef>
          </c:tx>
          <c:spPr>
            <a:ln>
              <a:solidFill>
                <a:srgbClr val="0000FF"/>
              </a:solidFill>
            </a:ln>
          </c:spPr>
          <c:marker>
            <c:spPr>
              <a:solidFill>
                <a:srgbClr val="0000FF"/>
              </a:solidFill>
            </c:spPr>
          </c:marker>
          <c:dPt>
            <c:idx val="5"/>
            <c:marker>
              <c:spPr>
                <a:solidFill>
                  <a:srgbClr val="00FF00"/>
                </a:solidFill>
              </c:spPr>
            </c:marker>
            <c:bubble3D val="0"/>
          </c:dPt>
          <c:dPt>
            <c:idx val="7"/>
            <c:bubble3D val="0"/>
          </c:dPt>
          <c:dLbls>
            <c:dLbl>
              <c:idx val="0"/>
              <c:layout>
                <c:manualLayout>
                  <c:x val="-3.0104545327792512E-2"/>
                  <c:y val="-1.66897965879265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3.151110155510381E-2"/>
                  <c:y val="2.30090223097112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5.6124866533813281E-2"/>
                  <c:y val="-2.087253937007874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3.9642943160765692E-2"/>
                  <c:y val="-2.08905839895013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3.1478068455337051E-2"/>
                  <c:y val="2.2977741212509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3.2856160972778298E-2"/>
                  <c:y val="-1.88182683312232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2.4652309615067206E-2"/>
                  <c:y val="-3.11824146981627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2.8747300395039456E-2"/>
                  <c:y val="2.30145997375328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3.2812790531542381E-2"/>
                  <c:y val="-2.29855643044619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3.5576484025024731E-2"/>
                  <c:y val="2.086236876640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-3.1478101059037117E-2"/>
                  <c:y val="-1.66898479236170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-6.4322277087916116E-2"/>
                  <c:y val="1.25144356955380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'таб. к диаграмме 2 2019'!$C$3</c:f>
              <c:strCache>
                <c:ptCount val="1"/>
                <c:pt idx="0">
                  <c:v>доходы на душу населения, тыс.руб.</c:v>
                </c:pt>
              </c:strCache>
            </c:strRef>
          </c:cat>
          <c:val>
            <c:numRef>
              <c:f>'таб. к диаграмме 2 2021'!$C$4:$C$13</c:f>
              <c:numCache>
                <c:formatCode>#,##0.0</c:formatCode>
                <c:ptCount val="10"/>
                <c:pt idx="0">
                  <c:v>22590</c:v>
                </c:pt>
                <c:pt idx="1">
                  <c:v>22355</c:v>
                </c:pt>
                <c:pt idx="2">
                  <c:v>26776</c:v>
                </c:pt>
                <c:pt idx="3">
                  <c:v>40397</c:v>
                </c:pt>
                <c:pt idx="4">
                  <c:v>19066</c:v>
                </c:pt>
                <c:pt idx="5">
                  <c:v>29517</c:v>
                </c:pt>
                <c:pt idx="6">
                  <c:v>18540</c:v>
                </c:pt>
                <c:pt idx="7">
                  <c:v>21937</c:v>
                </c:pt>
                <c:pt idx="8">
                  <c:v>30698</c:v>
                </c:pt>
                <c:pt idx="9">
                  <c:v>20284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4665856"/>
        <c:axId val="84489856"/>
      </c:lineChart>
      <c:catAx>
        <c:axId val="8466534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84489280"/>
        <c:crosses val="autoZero"/>
        <c:auto val="1"/>
        <c:lblAlgn val="ctr"/>
        <c:lblOffset val="100"/>
        <c:noMultiLvlLbl val="0"/>
      </c:catAx>
      <c:valAx>
        <c:axId val="84489280"/>
        <c:scaling>
          <c:orientation val="minMax"/>
        </c:scaling>
        <c:delete val="0"/>
        <c:axPos val="l"/>
        <c:majorGridlines/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84665344"/>
        <c:crosses val="autoZero"/>
        <c:crossBetween val="between"/>
      </c:valAx>
      <c:valAx>
        <c:axId val="84489856"/>
        <c:scaling>
          <c:orientation val="minMax"/>
          <c:max val="50000"/>
        </c:scaling>
        <c:delete val="0"/>
        <c:axPos val="r"/>
        <c:minorGridlines>
          <c:spPr>
            <a:ln>
              <a:noFill/>
            </a:ln>
          </c:spPr>
        </c:minorGridlines>
        <c:numFmt formatCode="#,##0.0" sourceLinked="1"/>
        <c:majorTickMark val="out"/>
        <c:minorTickMark val="none"/>
        <c:tickLblPos val="nextTo"/>
        <c:spPr>
          <a:noFill/>
          <a:ln>
            <a:noFill/>
          </a:ln>
          <a:effectLst>
            <a:glow rad="127000">
              <a:schemeClr val="bg1"/>
            </a:glow>
          </a:effectLst>
        </c:spPr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  <c:crossAx val="84665856"/>
        <c:crosses val="max"/>
        <c:crossBetween val="between"/>
        <c:majorUnit val="5000"/>
        <c:minorUnit val="5000"/>
      </c:valAx>
      <c:catAx>
        <c:axId val="84665856"/>
        <c:scaling>
          <c:orientation val="minMax"/>
        </c:scaling>
        <c:delete val="1"/>
        <c:axPos val="b"/>
        <c:majorTickMark val="out"/>
        <c:minorTickMark val="none"/>
        <c:tickLblPos val="nextTo"/>
        <c:crossAx val="84489856"/>
        <c:crosses val="autoZero"/>
        <c:auto val="1"/>
        <c:lblAlgn val="ctr"/>
        <c:lblOffset val="100"/>
        <c:noMultiLvlLbl val="0"/>
      </c:catAx>
    </c:plotArea>
    <c:legend>
      <c:legendPos val="b"/>
      <c:layout>
        <c:manualLayout>
          <c:xMode val="edge"/>
          <c:yMode val="edge"/>
          <c:x val="2.8716507752586072E-2"/>
          <c:y val="0.95392421259842519"/>
          <c:w val="0.88497289978297644"/>
          <c:h val="3.9808398950131232E-2"/>
        </c:manualLayout>
      </c:layout>
      <c:overlay val="0"/>
      <c:txPr>
        <a:bodyPr/>
        <a:lstStyle/>
        <a:p>
          <a:pPr>
            <a:defRPr sz="1200" b="1"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8.9174200546020307E-2"/>
          <c:y val="0.14578838582677164"/>
          <c:w val="0.67992566268512056"/>
          <c:h val="0.76056135170603678"/>
        </c:manualLayout>
      </c:layout>
      <c:barChart>
        <c:barDir val="col"/>
        <c:grouping val="clustered"/>
        <c:varyColors val="0"/>
        <c:ser>
          <c:idx val="1"/>
          <c:order val="1"/>
          <c:tx>
            <c:strRef>
              <c:f>'таб. к диаграмме 2 2022 расх'!$D$3</c:f>
              <c:strCache>
                <c:ptCount val="1"/>
                <c:pt idx="0">
                  <c:v>расходы, тыс.руб</c:v>
                </c:pt>
              </c:strCache>
            </c:strRef>
          </c:tx>
          <c:spPr>
            <a:solidFill>
              <a:srgbClr val="FF9933"/>
            </a:solidFill>
          </c:spPr>
          <c:invertIfNegative val="0"/>
          <c:dPt>
            <c:idx val="5"/>
            <c:invertIfNegative val="0"/>
            <c:bubble3D val="0"/>
            <c:spPr>
              <a:solidFill>
                <a:srgbClr val="66FF33"/>
              </a:solidFill>
            </c:spPr>
          </c:dPt>
          <c:dPt>
            <c:idx val="7"/>
            <c:invertIfNegative val="0"/>
            <c:bubble3D val="0"/>
          </c:dPt>
          <c:dLbls>
            <c:dLbl>
              <c:idx val="0"/>
              <c:layout>
                <c:manualLayout>
                  <c:x val="0"/>
                  <c:y val="0.1879453891172573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3660735924774651E-3"/>
                  <c:y val="0.2212076771653543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3696265896836249E-3"/>
                  <c:y val="0.2798684383202099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3.5529972061598634E-6"/>
                  <c:y val="0.254180446194225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3565989332610389E-3"/>
                  <c:y val="0.6660938320209973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1.3757176125858731E-3"/>
                  <c:y val="0.1252982416385040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0"/>
                  <c:y val="0.2399621062992126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7.2136609943245718E-6"/>
                  <c:y val="0.4444922900262467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2.7419448439173709E-3"/>
                  <c:y val="0.2087683727034120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1.393421448780481E-3"/>
                  <c:y val="0.4740631524870914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2.7347311829230463E-3"/>
                  <c:y val="8.333333333333333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-4.1058392685700594E-3"/>
                  <c:y val="8.344923961808503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-5400000" vert="horz"/>
              <a:lstStyle/>
              <a:p>
                <a:pPr>
                  <a:defRPr sz="1000"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'таб. к диаграмме 2 2022'!$D$4:$D$13</c:f>
              <c:numCache>
                <c:formatCode>#,##0.0</c:formatCode>
                <c:ptCount val="10"/>
                <c:pt idx="0">
                  <c:v>311219.7</c:v>
                </c:pt>
                <c:pt idx="1">
                  <c:v>364681.1</c:v>
                </c:pt>
                <c:pt idx="2">
                  <c:v>437371.5</c:v>
                </c:pt>
                <c:pt idx="3">
                  <c:v>411030</c:v>
                </c:pt>
                <c:pt idx="4">
                  <c:v>951718.5</c:v>
                </c:pt>
                <c:pt idx="5">
                  <c:v>234623.3</c:v>
                </c:pt>
                <c:pt idx="6">
                  <c:v>381610.1</c:v>
                </c:pt>
                <c:pt idx="7">
                  <c:v>643456.80000000005</c:v>
                </c:pt>
                <c:pt idx="8">
                  <c:v>342766.8</c:v>
                </c:pt>
                <c:pt idx="9">
                  <c:v>696530.2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0169216"/>
        <c:axId val="84738048"/>
      </c:barChart>
      <c:lineChart>
        <c:grouping val="standard"/>
        <c:varyColors val="0"/>
        <c:ser>
          <c:idx val="0"/>
          <c:order val="0"/>
          <c:tx>
            <c:strRef>
              <c:f>'таб. к диаграмме 2 2022 расх'!$C$3</c:f>
              <c:strCache>
                <c:ptCount val="1"/>
                <c:pt idx="0">
                  <c:v>расходы на душу населения, тыс.руб.</c:v>
                </c:pt>
              </c:strCache>
            </c:strRef>
          </c:tx>
          <c:spPr>
            <a:ln>
              <a:solidFill>
                <a:srgbClr val="0000FF"/>
              </a:solidFill>
            </a:ln>
          </c:spPr>
          <c:marker>
            <c:spPr>
              <a:solidFill>
                <a:srgbClr val="0000FF"/>
              </a:solidFill>
            </c:spPr>
          </c:marker>
          <c:dPt>
            <c:idx val="5"/>
            <c:marker>
              <c:spPr>
                <a:solidFill>
                  <a:srgbClr val="00FF00"/>
                </a:solidFill>
              </c:spPr>
            </c:marker>
            <c:bubble3D val="0"/>
          </c:dPt>
          <c:dPt>
            <c:idx val="7"/>
            <c:bubble3D val="0"/>
          </c:dPt>
          <c:dLbls>
            <c:dLbl>
              <c:idx val="0"/>
              <c:layout>
                <c:manualLayout>
                  <c:x val="-3.0104545327792512E-2"/>
                  <c:y val="-1.66897965879265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4.518475746971904E-2"/>
                  <c:y val="3.96756889763779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1940726747275201E-2"/>
                  <c:y val="-2.29558727034120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3.9642943160765692E-2"/>
                  <c:y val="2.07760826771653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3.1478068455337051E-2"/>
                  <c:y val="2.2977741212509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3.69582769384749E-2"/>
                  <c:y val="-2.50682414698162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3.2856503163836343E-2"/>
                  <c:y val="2.71509186351706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6.5666171364500578E-2"/>
                  <c:y val="-1.86520669291338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3.2812790531542381E-2"/>
                  <c:y val="-2.29855643044619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3.5576484025024731E-2"/>
                  <c:y val="2.086236876640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-3.1478101059037117E-2"/>
                  <c:y val="-1.66898479236170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-6.4322277087916116E-2"/>
                  <c:y val="1.25144356955380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'таб. к диаграмме 2 2019'!$C$3</c:f>
              <c:strCache>
                <c:ptCount val="1"/>
                <c:pt idx="0">
                  <c:v>доходы на душу населения, тыс.руб.</c:v>
                </c:pt>
              </c:strCache>
            </c:strRef>
          </c:cat>
          <c:val>
            <c:numRef>
              <c:f>'таб. к диаграмме 2 2022'!$C$4:$C$13</c:f>
              <c:numCache>
                <c:formatCode>#,##0.0</c:formatCode>
                <c:ptCount val="10"/>
                <c:pt idx="0">
                  <c:v>25877</c:v>
                </c:pt>
                <c:pt idx="1">
                  <c:v>25171</c:v>
                </c:pt>
                <c:pt idx="2">
                  <c:v>22477</c:v>
                </c:pt>
                <c:pt idx="3">
                  <c:v>19176</c:v>
                </c:pt>
                <c:pt idx="4">
                  <c:v>20273</c:v>
                </c:pt>
                <c:pt idx="5">
                  <c:v>30710</c:v>
                </c:pt>
                <c:pt idx="6">
                  <c:v>20548</c:v>
                </c:pt>
                <c:pt idx="7">
                  <c:v>22814</c:v>
                </c:pt>
                <c:pt idx="8">
                  <c:v>29528</c:v>
                </c:pt>
                <c:pt idx="9">
                  <c:v>19740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0170752"/>
        <c:axId val="84738624"/>
      </c:lineChart>
      <c:catAx>
        <c:axId val="10016921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84738048"/>
        <c:crosses val="autoZero"/>
        <c:auto val="1"/>
        <c:lblAlgn val="ctr"/>
        <c:lblOffset val="100"/>
        <c:noMultiLvlLbl val="0"/>
      </c:catAx>
      <c:valAx>
        <c:axId val="84738048"/>
        <c:scaling>
          <c:orientation val="minMax"/>
        </c:scaling>
        <c:delete val="0"/>
        <c:axPos val="l"/>
        <c:majorGridlines/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100169216"/>
        <c:crosses val="autoZero"/>
        <c:crossBetween val="between"/>
      </c:valAx>
      <c:valAx>
        <c:axId val="84738624"/>
        <c:scaling>
          <c:orientation val="minMax"/>
          <c:max val="35000"/>
        </c:scaling>
        <c:delete val="0"/>
        <c:axPos val="r"/>
        <c:minorGridlines>
          <c:spPr>
            <a:ln>
              <a:noFill/>
            </a:ln>
          </c:spPr>
        </c:minorGridlines>
        <c:numFmt formatCode="#,##0.0" sourceLinked="1"/>
        <c:majorTickMark val="out"/>
        <c:minorTickMark val="none"/>
        <c:tickLblPos val="nextTo"/>
        <c:spPr>
          <a:noFill/>
          <a:ln>
            <a:noFill/>
          </a:ln>
          <a:effectLst>
            <a:glow rad="127000">
              <a:schemeClr val="bg1"/>
            </a:glow>
          </a:effectLst>
        </c:spPr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  <c:crossAx val="100170752"/>
        <c:crosses val="max"/>
        <c:crossBetween val="between"/>
        <c:majorUnit val="5000"/>
        <c:minorUnit val="5000"/>
      </c:valAx>
      <c:catAx>
        <c:axId val="100170752"/>
        <c:scaling>
          <c:orientation val="minMax"/>
        </c:scaling>
        <c:delete val="1"/>
        <c:axPos val="b"/>
        <c:majorTickMark val="out"/>
        <c:minorTickMark val="none"/>
        <c:tickLblPos val="nextTo"/>
        <c:crossAx val="84738624"/>
        <c:crosses val="autoZero"/>
        <c:auto val="1"/>
        <c:lblAlgn val="ctr"/>
        <c:lblOffset val="100"/>
        <c:noMultiLvlLbl val="0"/>
      </c:catAx>
    </c:plotArea>
    <c:legend>
      <c:legendPos val="b"/>
      <c:layout>
        <c:manualLayout>
          <c:xMode val="edge"/>
          <c:yMode val="edge"/>
          <c:x val="2.8716507752586072E-2"/>
          <c:y val="0.95392421259842519"/>
          <c:w val="0.88497289978297644"/>
          <c:h val="3.9808398950131232E-2"/>
        </c:manualLayout>
      </c:layout>
      <c:overlay val="0"/>
      <c:txPr>
        <a:bodyPr/>
        <a:lstStyle/>
        <a:p>
          <a:pPr>
            <a:defRPr sz="1200" b="1"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FFFF00"/>
            </a:solidFill>
          </c:spPr>
          <c:invertIfNegative val="0"/>
          <c:dLbls>
            <c:dLbl>
              <c:idx val="0"/>
              <c:layout>
                <c:manualLayout>
                  <c:x val="3.1767686659547704E-3"/>
                  <c:y val="1.80891581847031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2.71337372770546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"/>
                  <c:y val="1.80891581847031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"/>
                  <c:y val="1.35668686385273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1648017216278646E-16"/>
                  <c:y val="3.16560268232304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Лист8!$C$4:$C$8</c:f>
              <c:strCache>
                <c:ptCount val="5"/>
                <c:pt idx="0">
                  <c:v>Исполнено 2018</c:v>
                </c:pt>
                <c:pt idx="1">
                  <c:v>Ожидаемое 2019</c:v>
                </c:pt>
                <c:pt idx="2">
                  <c:v>Прогноз 2020</c:v>
                </c:pt>
                <c:pt idx="3">
                  <c:v>Прогноз 2021</c:v>
                </c:pt>
                <c:pt idx="4">
                  <c:v>Прогноз 2022</c:v>
                </c:pt>
              </c:strCache>
            </c:strRef>
          </c:cat>
          <c:val>
            <c:numRef>
              <c:f>Лист8!$D$4:$D$8</c:f>
              <c:numCache>
                <c:formatCode>General</c:formatCode>
                <c:ptCount val="5"/>
                <c:pt idx="0" formatCode="0.0">
                  <c:v>220.8</c:v>
                </c:pt>
                <c:pt idx="1">
                  <c:v>232.1</c:v>
                </c:pt>
                <c:pt idx="2" formatCode="#,##0.0">
                  <c:v>263</c:v>
                </c:pt>
                <c:pt idx="3" formatCode="0.0">
                  <c:v>250</c:v>
                </c:pt>
                <c:pt idx="4">
                  <c:v>260.89999999999998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92869376"/>
        <c:axId val="44571968"/>
      </c:barChart>
      <c:catAx>
        <c:axId val="19286937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44571968"/>
        <c:crosses val="autoZero"/>
        <c:auto val="1"/>
        <c:lblAlgn val="ctr"/>
        <c:lblOffset val="100"/>
        <c:noMultiLvlLbl val="0"/>
      </c:catAx>
      <c:valAx>
        <c:axId val="44571968"/>
        <c:scaling>
          <c:orientation val="minMax"/>
          <c:max val="300"/>
          <c:min val="0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ru-RU"/>
          </a:p>
        </c:txPr>
        <c:crossAx val="192869376"/>
        <c:crosses val="autoZero"/>
        <c:crossBetween val="between"/>
        <c:majorUnit val="50"/>
      </c:valAx>
      <c:sp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c:spPr>
    </c:plotArea>
    <c:plotVisOnly val="1"/>
    <c:dispBlanksAs val="gap"/>
    <c:showDLblsOverMax val="0"/>
  </c:chart>
  <c:externalData r:id="rId2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'консолидация на душу населения'!$A$3</c:f>
              <c:strCache>
                <c:ptCount val="1"/>
                <c:pt idx="0">
                  <c:v>Расходы консолидированного бюджета, млн. руб.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5747134246988429E-2"/>
                  <c:y val="-1.90669505190114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047143571349215E-2"/>
                  <c:y val="-6.67343268165399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4.7241774723443429E-3"/>
                  <c:y val="-6.19675891867870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4172532417033028E-2"/>
                  <c:y val="-7.62678020760455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1023080768803466E-2"/>
                  <c:y val="-6.6734326816539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'консолидация на душу населения'!$B$2:$F$2</c:f>
              <c:strCache>
                <c:ptCount val="5"/>
                <c:pt idx="0">
                  <c:v>факт 2018 год</c:v>
                </c:pt>
                <c:pt idx="1">
                  <c:v>ожидаемое 2019 год</c:v>
                </c:pt>
                <c:pt idx="2">
                  <c:v>прогноз 2020 год</c:v>
                </c:pt>
                <c:pt idx="3">
                  <c:v>прогноз 2021 год</c:v>
                </c:pt>
                <c:pt idx="4">
                  <c:v>прогноз 2022 год</c:v>
                </c:pt>
              </c:strCache>
            </c:strRef>
          </c:cat>
          <c:val>
            <c:numRef>
              <c:f>'консолидация на душу населения'!$B$3:$F$3</c:f>
              <c:numCache>
                <c:formatCode>General</c:formatCode>
                <c:ptCount val="5"/>
                <c:pt idx="0">
                  <c:v>471.4</c:v>
                </c:pt>
                <c:pt idx="1">
                  <c:v>393.8</c:v>
                </c:pt>
                <c:pt idx="2">
                  <c:v>395.9</c:v>
                </c:pt>
                <c:pt idx="3">
                  <c:v>380.8</c:v>
                </c:pt>
                <c:pt idx="4">
                  <c:v>392.2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99943936"/>
        <c:axId val="84741504"/>
        <c:axId val="0"/>
      </c:bar3DChart>
      <c:catAx>
        <c:axId val="99943936"/>
        <c:scaling>
          <c:orientation val="minMax"/>
        </c:scaling>
        <c:delete val="0"/>
        <c:axPos val="b"/>
        <c:majorTickMark val="out"/>
        <c:minorTickMark val="none"/>
        <c:tickLblPos val="nextTo"/>
        <c:crossAx val="84741504"/>
        <c:crosses val="autoZero"/>
        <c:auto val="1"/>
        <c:lblAlgn val="ctr"/>
        <c:lblOffset val="100"/>
        <c:noMultiLvlLbl val="0"/>
      </c:catAx>
      <c:valAx>
        <c:axId val="8474150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9994393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plotArea>
      <c:layout>
        <c:manualLayout>
          <c:layoutTarget val="inner"/>
          <c:xMode val="edge"/>
          <c:yMode val="edge"/>
          <c:x val="7.9196850393700793E-2"/>
          <c:y val="0.31968759113444151"/>
          <c:w val="0.87635870516185477"/>
          <c:h val="0.53097623213764944"/>
        </c:manualLayout>
      </c:layout>
      <c:lineChart>
        <c:grouping val="stacked"/>
        <c:varyColors val="0"/>
        <c:ser>
          <c:idx val="0"/>
          <c:order val="0"/>
          <c:tx>
            <c:strRef>
              <c:f>'консолидация на душу населения'!$A$6</c:f>
              <c:strCache>
                <c:ptCount val="1"/>
                <c:pt idx="0">
                  <c:v>Расходы на душу населения, тыс. руб. на душу населения</c:v>
                </c:pt>
              </c:strCache>
            </c:strRef>
          </c:tx>
          <c:dLbls>
            <c:dLbl>
              <c:idx val="0"/>
              <c:layout>
                <c:manualLayout>
                  <c:x val="-6.1111111111111109E-2"/>
                  <c:y val="-6.48148148148148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4.1666666666666616E-2"/>
                  <c:y val="-6.94444444444444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5000000000000001E-2"/>
                  <c:y val="-7.87037037037037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4.7222222222222117E-2"/>
                  <c:y val="-6.94444444444444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4.4444444444444446E-2"/>
                  <c:y val="-6.4814814814814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'консолидация на душу населения'!$B$5:$F$5</c:f>
              <c:strCache>
                <c:ptCount val="5"/>
                <c:pt idx="0">
                  <c:v>факт 2018 год</c:v>
                </c:pt>
                <c:pt idx="1">
                  <c:v>ожидаемое 2019 год</c:v>
                </c:pt>
                <c:pt idx="2">
                  <c:v>прогноз 2020 год</c:v>
                </c:pt>
                <c:pt idx="3">
                  <c:v>прогноз 2021 год</c:v>
                </c:pt>
                <c:pt idx="4">
                  <c:v>прогноз 2022 год</c:v>
                </c:pt>
              </c:strCache>
            </c:strRef>
          </c:cat>
          <c:val>
            <c:numRef>
              <c:f>'консолидация на душу населения'!$B$6:$F$6</c:f>
              <c:numCache>
                <c:formatCode>0.0</c:formatCode>
                <c:ptCount val="5"/>
                <c:pt idx="0">
                  <c:v>59.587915560611805</c:v>
                </c:pt>
                <c:pt idx="1">
                  <c:v>50.428992188500452</c:v>
                </c:pt>
                <c:pt idx="2">
                  <c:v>51.819371727748688</c:v>
                </c:pt>
                <c:pt idx="3">
                  <c:v>49.842931937172779</c:v>
                </c:pt>
                <c:pt idx="4">
                  <c:v>51.335078534031418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9944448"/>
        <c:axId val="84743232"/>
      </c:lineChart>
      <c:catAx>
        <c:axId val="99944448"/>
        <c:scaling>
          <c:orientation val="minMax"/>
        </c:scaling>
        <c:delete val="0"/>
        <c:axPos val="b"/>
        <c:majorTickMark val="out"/>
        <c:minorTickMark val="none"/>
        <c:tickLblPos val="nextTo"/>
        <c:crossAx val="84743232"/>
        <c:crosses val="autoZero"/>
        <c:auto val="1"/>
        <c:lblAlgn val="ctr"/>
        <c:lblOffset val="100"/>
        <c:noMultiLvlLbl val="0"/>
      </c:catAx>
      <c:valAx>
        <c:axId val="84743232"/>
        <c:scaling>
          <c:orientation val="minMax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crossAx val="99944448"/>
        <c:crosses val="autoZero"/>
        <c:crossBetween val="between"/>
      </c:valAx>
    </c:plotArea>
    <c:plotVisOnly val="1"/>
    <c:dispBlanksAs val="zero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/>
            </a:pPr>
            <a:r>
              <a:rPr lang="ru-RU" sz="1600"/>
              <a:t>Инвестиции всего,млн.руб.</a:t>
            </a:r>
          </a:p>
        </c:rich>
      </c:tx>
      <c:overlay val="0"/>
    </c:title>
    <c:autoTitleDeleted val="0"/>
    <c:plotArea>
      <c:layout/>
      <c:lineChart>
        <c:grouping val="standard"/>
        <c:varyColors val="0"/>
        <c:ser>
          <c:idx val="1"/>
          <c:order val="0"/>
          <c:tx>
            <c:strRef>
              <c:f>Лист1!$D$3</c:f>
              <c:strCache>
                <c:ptCount val="1"/>
                <c:pt idx="0">
                  <c:v>млн.руб.</c:v>
                </c:pt>
              </c:strCache>
            </c:strRef>
          </c:tx>
          <c:dLbls>
            <c:dLbl>
              <c:idx val="0"/>
              <c:layout>
                <c:manualLayout>
                  <c:x val="-0.05"/>
                  <c:y val="3.70370370370370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4.1666666666666664E-2"/>
                  <c:y val="-5.55555555555555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4.1666666666666664E-2"/>
                  <c:y val="3.70370370370369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4.4444444444444446E-2"/>
                  <c:y val="4.62962962962963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5.5555555555555552E-2"/>
                  <c:y val="4.62962962962962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4.7222222222222221E-2"/>
                  <c:y val="4.62962962962962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Lit>
              <c:formatCode>General</c:formatCode>
              <c:ptCount val="6"/>
              <c:pt idx="0">
                <c:v>2017</c:v>
              </c:pt>
              <c:pt idx="1">
                <c:v>2018</c:v>
              </c:pt>
              <c:pt idx="2">
                <c:v>2019</c:v>
              </c:pt>
              <c:pt idx="3">
                <c:v>2020</c:v>
              </c:pt>
              <c:pt idx="4">
                <c:v>2021</c:v>
              </c:pt>
              <c:pt idx="5">
                <c:v>2022</c:v>
              </c:pt>
            </c:numLit>
          </c:cat>
          <c:val>
            <c:numRef>
              <c:f>Лист1!$D$4:$D$9</c:f>
              <c:numCache>
                <c:formatCode>General</c:formatCode>
                <c:ptCount val="6"/>
                <c:pt idx="0">
                  <c:v>185</c:v>
                </c:pt>
                <c:pt idx="1">
                  <c:v>227.8</c:v>
                </c:pt>
                <c:pt idx="2">
                  <c:v>97.4</c:v>
                </c:pt>
                <c:pt idx="3">
                  <c:v>105</c:v>
                </c:pt>
                <c:pt idx="4">
                  <c:v>112.9</c:v>
                </c:pt>
                <c:pt idx="5">
                  <c:v>121.3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0255872"/>
        <c:axId val="127963072"/>
      </c:lineChart>
      <c:catAx>
        <c:axId val="1302558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27963072"/>
        <c:crosses val="autoZero"/>
        <c:auto val="1"/>
        <c:lblAlgn val="ctr"/>
        <c:lblOffset val="100"/>
        <c:noMultiLvlLbl val="0"/>
      </c:catAx>
      <c:valAx>
        <c:axId val="12796307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3025587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20"/>
      <c:rAngAx val="1"/>
    </c:view3D>
    <c:floor>
      <c:thickness val="0"/>
      <c:spPr>
        <a:solidFill>
          <a:schemeClr val="bg1">
            <a:alpha val="0"/>
          </a:schemeClr>
        </a:solidFill>
        <a:ln>
          <a:noFill/>
        </a:ln>
        <a:effectLst>
          <a:outerShdw blurRad="50800" dist="50800" dir="5400000" algn="ctr" rotWithShape="0">
            <a:schemeClr val="bg1"/>
          </a:outerShdw>
        </a:effectLst>
        <a:scene3d>
          <a:camera prst="orthographicFront"/>
          <a:lightRig rig="threePt" dir="t"/>
        </a:scene3d>
        <a:sp3d/>
      </c:spPr>
    </c:floor>
    <c:sideWall>
      <c:thickness val="0"/>
      <c:spPr>
        <a:noFill/>
      </c:spPr>
    </c:sideWall>
    <c:backWall>
      <c:thickness val="0"/>
      <c:spPr>
        <a:noFill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Лист7!$D$3</c:f>
              <c:strCache>
                <c:ptCount val="1"/>
                <c:pt idx="0">
                  <c:v>Доходы</c:v>
                </c:pt>
              </c:strCache>
            </c:strRef>
          </c:tx>
          <c:spPr>
            <a:solidFill>
              <a:srgbClr val="3333FF"/>
            </a:solidFill>
          </c:spPr>
          <c:invertIfNegative val="0"/>
          <c:dLbls>
            <c:dLbl>
              <c:idx val="0"/>
              <c:layout>
                <c:manualLayout>
                  <c:x val="-1.368613089523353E-3"/>
                  <c:y val="-1.877624318422585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5.474452358093412E-3"/>
                  <c:y val="-2.50347718854255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368613089523353E-3"/>
                  <c:y val="-2.29485408949733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368613089523353E-3"/>
                  <c:y val="-2.08623099045212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2.737226179046706E-3"/>
                  <c:y val="-2.08623099045212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Лист7!$C$4:$C$8</c:f>
              <c:strCache>
                <c:ptCount val="5"/>
                <c:pt idx="0">
                  <c:v>Исполнено 2018</c:v>
                </c:pt>
                <c:pt idx="1">
                  <c:v>Ожидаемое 2019</c:v>
                </c:pt>
                <c:pt idx="2">
                  <c:v>Прогноз 2020</c:v>
                </c:pt>
                <c:pt idx="3">
                  <c:v>Прогноз 2021</c:v>
                </c:pt>
                <c:pt idx="4">
                  <c:v>Прогноз 2022</c:v>
                </c:pt>
              </c:strCache>
            </c:strRef>
          </c:cat>
          <c:val>
            <c:numRef>
              <c:f>Лист7!$D$4:$D$8</c:f>
              <c:numCache>
                <c:formatCode>General</c:formatCode>
                <c:ptCount val="5"/>
                <c:pt idx="0" formatCode="0.0">
                  <c:v>474</c:v>
                </c:pt>
                <c:pt idx="1">
                  <c:v>388.2</c:v>
                </c:pt>
                <c:pt idx="2">
                  <c:v>395.4</c:v>
                </c:pt>
                <c:pt idx="3">
                  <c:v>376.9</c:v>
                </c:pt>
                <c:pt idx="4">
                  <c:v>386.8</c:v>
                </c:pt>
              </c:numCache>
            </c:numRef>
          </c:val>
        </c:ser>
        <c:ser>
          <c:idx val="1"/>
          <c:order val="1"/>
          <c:tx>
            <c:strRef>
              <c:f>Лист7!$E$3</c:f>
              <c:strCache>
                <c:ptCount val="1"/>
                <c:pt idx="0">
                  <c:v>Расходы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dLbl>
              <c:idx val="0"/>
              <c:layout>
                <c:manualLayout>
                  <c:x val="8.2116785371401189E-3"/>
                  <c:y val="-2.50349361555822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1058392685700594E-3"/>
                  <c:y val="-2.50347718854254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5054743984756883E-2"/>
                  <c:y val="-2.29485408949733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0948904716186824E-2"/>
                  <c:y val="-1.46037812033216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2.0529196342850296E-2"/>
                  <c:y val="-2.08623099045212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Лист7!$C$4:$C$8</c:f>
              <c:strCache>
                <c:ptCount val="5"/>
                <c:pt idx="0">
                  <c:v>Исполнено 2018</c:v>
                </c:pt>
                <c:pt idx="1">
                  <c:v>Ожидаемое 2019</c:v>
                </c:pt>
                <c:pt idx="2">
                  <c:v>Прогноз 2020</c:v>
                </c:pt>
                <c:pt idx="3">
                  <c:v>Прогноз 2021</c:v>
                </c:pt>
                <c:pt idx="4">
                  <c:v>Прогноз 2022</c:v>
                </c:pt>
              </c:strCache>
            </c:strRef>
          </c:cat>
          <c:val>
            <c:numRef>
              <c:f>Лист7!$E$4:$E$8</c:f>
              <c:numCache>
                <c:formatCode>General</c:formatCode>
                <c:ptCount val="5"/>
                <c:pt idx="0">
                  <c:v>471.4</c:v>
                </c:pt>
                <c:pt idx="1">
                  <c:v>389.9</c:v>
                </c:pt>
                <c:pt idx="2">
                  <c:v>395.4</c:v>
                </c:pt>
                <c:pt idx="3">
                  <c:v>376.9</c:v>
                </c:pt>
                <c:pt idx="4">
                  <c:v>386.8</c:v>
                </c:pt>
              </c:numCache>
            </c:numRef>
          </c:val>
        </c:ser>
        <c:ser>
          <c:idx val="2"/>
          <c:order val="2"/>
          <c:tx>
            <c:strRef>
              <c:f>Лист7!$F$3</c:f>
              <c:strCache>
                <c:ptCount val="1"/>
                <c:pt idx="0">
                  <c:v>Дефицит ( профицит)</c:v>
                </c:pt>
              </c:strCache>
            </c:strRef>
          </c:tx>
          <c:spPr>
            <a:solidFill>
              <a:srgbClr val="00FF00"/>
            </a:solidFill>
          </c:spPr>
          <c:invertIfNegative val="0"/>
          <c:dLbls>
            <c:dLbl>
              <c:idx val="0"/>
              <c:layout>
                <c:manualLayout>
                  <c:x val="1.6423357074280238E-2"/>
                  <c:y val="3.54660911078428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3686130895233531E-2"/>
                  <c:y val="7.927694190733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0948904716186824E-2"/>
                  <c:y val="-8.344923961808503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779197016380369E-2"/>
                  <c:y val="-1.25173859427127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0948904716186824E-2"/>
                  <c:y val="-1.4603616933164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Лист7!$C$4:$C$8</c:f>
              <c:strCache>
                <c:ptCount val="5"/>
                <c:pt idx="0">
                  <c:v>Исполнено 2018</c:v>
                </c:pt>
                <c:pt idx="1">
                  <c:v>Ожидаемое 2019</c:v>
                </c:pt>
                <c:pt idx="2">
                  <c:v>Прогноз 2020</c:v>
                </c:pt>
                <c:pt idx="3">
                  <c:v>Прогноз 2021</c:v>
                </c:pt>
                <c:pt idx="4">
                  <c:v>Прогноз 2022</c:v>
                </c:pt>
              </c:strCache>
            </c:strRef>
          </c:cat>
          <c:val>
            <c:numRef>
              <c:f>Лист7!$F$4:$F$8</c:f>
              <c:numCache>
                <c:formatCode>General</c:formatCode>
                <c:ptCount val="5"/>
                <c:pt idx="0">
                  <c:v>2.6000000000000227</c:v>
                </c:pt>
                <c:pt idx="1">
                  <c:v>-1.6999999999999886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99945984"/>
        <c:axId val="84744960"/>
        <c:axId val="0"/>
      </c:bar3DChart>
      <c:catAx>
        <c:axId val="9994598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 b="1">
                <a:latin typeface="Arial Narrow" pitchFamily="34" charset="0"/>
              </a:defRPr>
            </a:pPr>
            <a:endParaRPr lang="ru-RU"/>
          </a:p>
        </c:txPr>
        <c:crossAx val="84744960"/>
        <c:crosses val="autoZero"/>
        <c:auto val="1"/>
        <c:lblAlgn val="ctr"/>
        <c:lblOffset val="100"/>
        <c:noMultiLvlLbl val="0"/>
      </c:catAx>
      <c:valAx>
        <c:axId val="84744960"/>
        <c:scaling>
          <c:orientation val="minMax"/>
          <c:max val="500"/>
          <c:min val="-50"/>
        </c:scaling>
        <c:delete val="0"/>
        <c:axPos val="l"/>
        <c:majorGridlines>
          <c:spPr>
            <a:ln>
              <a:solidFill>
                <a:schemeClr val="bg1">
                  <a:lumMod val="50000"/>
                </a:schemeClr>
              </a:solidFill>
            </a:ln>
          </c:spPr>
        </c:majorGridlines>
        <c:numFmt formatCode="0.0" sourceLinked="1"/>
        <c:majorTickMark val="out"/>
        <c:minorTickMark val="none"/>
        <c:tickLblPos val="nextTo"/>
        <c:spPr>
          <a:noFill/>
        </c:spPr>
        <c:txPr>
          <a:bodyPr/>
          <a:lstStyle/>
          <a:p>
            <a:pPr>
              <a:defRPr sz="1200" b="1"/>
            </a:pPr>
            <a:endParaRPr lang="ru-RU"/>
          </a:p>
        </c:txPr>
        <c:crossAx val="99945984"/>
        <c:crosses val="autoZero"/>
        <c:crossBetween val="between"/>
        <c:majorUnit val="50"/>
        <c:minorUnit val="10"/>
      </c:valAx>
      <c:spPr>
        <a:noFill/>
        <a:ln>
          <a:noFill/>
        </a:ln>
      </c:spPr>
    </c:plotArea>
    <c:legend>
      <c:legendPos val="b"/>
      <c:layout>
        <c:manualLayout>
          <c:xMode val="edge"/>
          <c:yMode val="edge"/>
          <c:x val="0.13185024527809625"/>
          <c:y val="0.93966833526816196"/>
          <c:w val="0.74998553257423073"/>
          <c:h val="4.7814278789125253E-2"/>
        </c:manualLayout>
      </c:layout>
      <c:overlay val="0"/>
      <c:txPr>
        <a:bodyPr/>
        <a:lstStyle/>
        <a:p>
          <a:pPr>
            <a:defRPr sz="1400" b="1">
              <a:latin typeface="Arial Narrow" pitchFamily="34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9975091464612128E-3"/>
          <c:y val="0.12478492418221337"/>
          <c:w val="0.9194444444444444"/>
          <c:h val="0.68248833479148452"/>
        </c:manualLayout>
      </c:layout>
      <c:pie3DChart>
        <c:varyColors val="1"/>
        <c:ser>
          <c:idx val="0"/>
          <c:order val="0"/>
          <c:tx>
            <c:strRef>
              <c:f>Лист1!$C$5</c:f>
              <c:strCache>
                <c:ptCount val="1"/>
                <c:pt idx="0">
                  <c:v>тыс.руб</c:v>
                </c:pt>
              </c:strCache>
            </c:strRef>
          </c:tx>
          <c:explosion val="30"/>
          <c:dPt>
            <c:idx val="0"/>
            <c:bubble3D val="0"/>
            <c:spPr>
              <a:solidFill>
                <a:srgbClr val="FF0000"/>
              </a:solidFill>
            </c:spPr>
          </c:dPt>
          <c:dPt>
            <c:idx val="1"/>
            <c:bubble3D val="0"/>
            <c:spPr>
              <a:solidFill>
                <a:srgbClr val="FFFF00"/>
              </a:solidFill>
            </c:spPr>
          </c:dPt>
          <c:dPt>
            <c:idx val="2"/>
            <c:bubble3D val="0"/>
            <c:explosion val="2"/>
            <c:spPr>
              <a:solidFill>
                <a:srgbClr val="0000FF"/>
              </a:solidFill>
            </c:spPr>
          </c:dPt>
          <c:dLbls>
            <c:dLbl>
              <c:idx val="0"/>
              <c:layout>
                <c:manualLayout>
                  <c:x val="0.10091397237526452"/>
                  <c:y val="0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4.095330271216098E-2"/>
                  <c:y val="7.5003645377661132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5.0487095363079618E-2"/>
                  <c:y val="-1.8904564012831814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Лист1!$B$6:$B$8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Лист1!$C$6:$C$8</c:f>
              <c:numCache>
                <c:formatCode>#,##0.0</c:formatCode>
                <c:ptCount val="3"/>
                <c:pt idx="0">
                  <c:v>54802.8</c:v>
                </c:pt>
                <c:pt idx="1">
                  <c:v>4869.7</c:v>
                </c:pt>
                <c:pt idx="2">
                  <c:v>413131</c:v>
                </c:pt>
              </c:numCache>
            </c:numRef>
          </c:val>
        </c:ser>
        <c:ser>
          <c:idx val="1"/>
          <c:order val="1"/>
          <c:tx>
            <c:strRef>
              <c:f>Лист1!$D$5</c:f>
              <c:strCache>
                <c:ptCount val="1"/>
                <c:pt idx="0">
                  <c:v>%</c:v>
                </c:pt>
              </c:strCache>
            </c:strRef>
          </c:tx>
          <c:explosion val="25"/>
          <c:cat>
            <c:strRef>
              <c:f>Лист1!$B$6:$B$8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Лист1!$D$6:$D$8</c:f>
              <c:numCache>
                <c:formatCode>0</c:formatCode>
                <c:ptCount val="3"/>
                <c:pt idx="0">
                  <c:v>11.591030946259915</c:v>
                </c:pt>
                <c:pt idx="1">
                  <c:v>1.0299627646580449</c:v>
                </c:pt>
                <c:pt idx="2">
                  <c:v>87.379006289082042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b"/>
      <c:layout>
        <c:manualLayout>
          <c:xMode val="edge"/>
          <c:yMode val="edge"/>
          <c:x val="0"/>
          <c:y val="0.7673075498733759"/>
          <c:w val="1"/>
          <c:h val="0.2049145536535826"/>
        </c:manualLayout>
      </c:layout>
      <c:overlay val="0"/>
      <c:txPr>
        <a:bodyPr/>
        <a:lstStyle/>
        <a:p>
          <a:pPr>
            <a:defRPr sz="1400" b="1"/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6729703644039596E-3"/>
          <c:y val="0"/>
          <c:w val="0.94582123725383171"/>
          <c:h val="1"/>
        </c:manualLayout>
      </c:layout>
      <c:pie3DChart>
        <c:varyColors val="1"/>
        <c:ser>
          <c:idx val="1"/>
          <c:order val="1"/>
          <c:explosion val="25"/>
          <c:dPt>
            <c:idx val="0"/>
            <c:bubble3D val="0"/>
            <c:spPr>
              <a:solidFill>
                <a:srgbClr val="FF0000"/>
              </a:solidFill>
            </c:spPr>
          </c:dPt>
          <c:dPt>
            <c:idx val="1"/>
            <c:bubble3D val="0"/>
            <c:spPr>
              <a:solidFill>
                <a:srgbClr val="FFFF00"/>
              </a:solidFill>
            </c:spPr>
          </c:dPt>
          <c:dPt>
            <c:idx val="2"/>
            <c:bubble3D val="0"/>
            <c:spPr>
              <a:solidFill>
                <a:srgbClr val="3333FF"/>
              </a:solidFill>
            </c:spPr>
          </c:dPt>
          <c:dLbls>
            <c:dLbl>
              <c:idx val="0"/>
              <c:layout>
                <c:manualLayout>
                  <c:x val="-0.10811461067366579"/>
                  <c:y val="-8.7619932925051047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4.9602362204724408E-2"/>
                  <c:y val="3.0727617381160692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1.6267279090113756E-2"/>
                  <c:y val="7.6057524059492593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Лист2!$B$5:$B$7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Лист2!$D$5:$D$7</c:f>
              <c:numCache>
                <c:formatCode>0.00</c:formatCode>
                <c:ptCount val="3"/>
                <c:pt idx="0" formatCode="0">
                  <c:v>14.734143458767788</c:v>
                </c:pt>
                <c:pt idx="1">
                  <c:v>0.57959209329116801</c:v>
                </c:pt>
                <c:pt idx="2" formatCode="0">
                  <c:v>84.686264447941042</c:v>
                </c:pt>
              </c:numCache>
            </c:numRef>
          </c:val>
        </c:ser>
        <c:ser>
          <c:idx val="0"/>
          <c:order val="0"/>
          <c:cat>
            <c:strRef>
              <c:f>Лист2!$B$5:$B$7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Лист2!$C$5:$C$7</c:f>
              <c:numCache>
                <c:formatCode>#,##0.0</c:formatCode>
                <c:ptCount val="3"/>
                <c:pt idx="0">
                  <c:v>57196</c:v>
                </c:pt>
                <c:pt idx="1">
                  <c:v>2249.9</c:v>
                </c:pt>
                <c:pt idx="2">
                  <c:v>328740.90000000002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2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2500000000000001E-2"/>
          <c:y val="8.9156706527350513E-2"/>
          <c:w val="0.97988065224680665"/>
          <c:h val="0.91084329347264947"/>
        </c:manualLayout>
      </c:layout>
      <c:pie3DChart>
        <c:varyColors val="1"/>
        <c:ser>
          <c:idx val="1"/>
          <c:order val="1"/>
          <c:tx>
            <c:strRef>
              <c:f>Лист5!$D$3:$D$4</c:f>
              <c:strCache>
                <c:ptCount val="1"/>
                <c:pt idx="0">
                  <c:v>прогноз на 2020 год %</c:v>
                </c:pt>
              </c:strCache>
            </c:strRef>
          </c:tx>
          <c:explosion val="15"/>
          <c:dPt>
            <c:idx val="0"/>
            <c:bubble3D val="0"/>
            <c:spPr>
              <a:solidFill>
                <a:srgbClr val="FF0000"/>
              </a:solidFill>
            </c:spPr>
          </c:dPt>
          <c:dPt>
            <c:idx val="1"/>
            <c:bubble3D val="0"/>
            <c:spPr>
              <a:solidFill>
                <a:srgbClr val="FFFF00"/>
              </a:solidFill>
            </c:spPr>
          </c:dPt>
          <c:dPt>
            <c:idx val="2"/>
            <c:bubble3D val="0"/>
            <c:spPr>
              <a:solidFill>
                <a:srgbClr val="3333FF"/>
              </a:solidFill>
            </c:spPr>
          </c:dPt>
          <c:dLbls>
            <c:dLbl>
              <c:idx val="0"/>
              <c:layout>
                <c:manualLayout>
                  <c:x val="7.3123164512119199E-2"/>
                  <c:y val="-2.9700443722421383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</a:t>
                    </a:r>
                    <a:r>
                      <a:rPr lang="ru-RU" dirty="0" smtClean="0"/>
                      <a:t>8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0.11772353455818023"/>
                  <c:y val="-5.9239209682123067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0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5.0339457567804023E-2"/>
                  <c:y val="7.7140201224846897E-2"/>
                </c:manualLayout>
              </c:layout>
              <c:tx>
                <c:rich>
                  <a:bodyPr/>
                  <a:lstStyle/>
                  <a:p>
                    <a:r>
                      <a:rPr lang="en-US" sz="1200" b="1"/>
                      <a:t>8</a:t>
                    </a:r>
                    <a:r>
                      <a:rPr lang="ru-RU" sz="1200" b="1"/>
                      <a:t>2</a:t>
                    </a:r>
                    <a:r>
                      <a:rPr lang="en-US" sz="1200" b="1"/>
                      <a:t>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Лист5!$B$5:$B$7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Лист5!$D$5:$D$7</c:f>
              <c:numCache>
                <c:formatCode>0</c:formatCode>
                <c:ptCount val="3"/>
                <c:pt idx="0">
                  <c:v>17.280175248012362</c:v>
                </c:pt>
                <c:pt idx="1">
                  <c:v>0.75702189613397652</c:v>
                </c:pt>
                <c:pt idx="2">
                  <c:v>81.962802855853667</c:v>
                </c:pt>
              </c:numCache>
            </c:numRef>
          </c:val>
        </c:ser>
        <c:ser>
          <c:idx val="0"/>
          <c:order val="0"/>
          <c:tx>
            <c:strRef>
              <c:f>Лист5!$C$3:$C$4</c:f>
              <c:strCache>
                <c:ptCount val="1"/>
                <c:pt idx="0">
                  <c:v>прогноз на 2020 год тыс.руб</c:v>
                </c:pt>
              </c:strCache>
            </c:strRef>
          </c:tx>
          <c:explosion val="25"/>
          <c:cat>
            <c:strRef>
              <c:f>Лист5!$B$5:$B$7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Лист5!$C$5:$C$7</c:f>
              <c:numCache>
                <c:formatCode>#,##0.0</c:formatCode>
                <c:ptCount val="3"/>
                <c:pt idx="0">
                  <c:v>57789.9</c:v>
                </c:pt>
                <c:pt idx="1">
                  <c:v>2531.6999999999998</c:v>
                </c:pt>
                <c:pt idx="2">
                  <c:v>274107.3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2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0940949227373069"/>
          <c:y val="0.12356203303820018"/>
          <c:w val="0.78945916114790293"/>
          <c:h val="0.75769986059991412"/>
        </c:manualLayout>
      </c:layout>
      <c:pie3DChart>
        <c:varyColors val="1"/>
        <c:ser>
          <c:idx val="1"/>
          <c:order val="1"/>
          <c:explosion val="25"/>
          <c:dPt>
            <c:idx val="0"/>
            <c:bubble3D val="0"/>
            <c:spPr>
              <a:solidFill>
                <a:srgbClr val="FF0000"/>
              </a:solidFill>
            </c:spPr>
          </c:dPt>
          <c:dPt>
            <c:idx val="1"/>
            <c:bubble3D val="0"/>
            <c:spPr>
              <a:solidFill>
                <a:srgbClr val="FFFF00"/>
              </a:solidFill>
            </c:spPr>
          </c:dPt>
          <c:dPt>
            <c:idx val="2"/>
            <c:bubble3D val="0"/>
            <c:spPr>
              <a:solidFill>
                <a:srgbClr val="3333FF"/>
              </a:solidFill>
            </c:spPr>
          </c:dPt>
          <c:dLbls>
            <c:dLbl>
              <c:idx val="0"/>
              <c:layout>
                <c:manualLayout>
                  <c:x val="0.19138334115520328"/>
                  <c:y val="6.2649133402463628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18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4.0913377135805042E-2"/>
                  <c:y val="0.14685931986432227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6.6572586953120932E-2"/>
                  <c:y val="2.8384004082822982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81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Лист6!$B$5:$B$7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Лист6!$D$5:$D$7</c:f>
              <c:numCache>
                <c:formatCode>0</c:formatCode>
                <c:ptCount val="3"/>
                <c:pt idx="0">
                  <c:v>17.505068272178612</c:v>
                </c:pt>
                <c:pt idx="1">
                  <c:v>0.76226813566342588</c:v>
                </c:pt>
                <c:pt idx="2">
                  <c:v>81.732663592157948</c:v>
                </c:pt>
              </c:numCache>
            </c:numRef>
          </c:val>
        </c:ser>
        <c:ser>
          <c:idx val="0"/>
          <c:order val="0"/>
          <c:explosion val="25"/>
          <c:cat>
            <c:strRef>
              <c:f>Лист6!$B$5:$B$7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Лист6!$C$5:$C$7</c:f>
              <c:numCache>
                <c:formatCode>#,##0.0</c:formatCode>
                <c:ptCount val="3"/>
                <c:pt idx="0">
                  <c:v>60010.7</c:v>
                </c:pt>
                <c:pt idx="1">
                  <c:v>2613.1999999999998</c:v>
                </c:pt>
                <c:pt idx="2">
                  <c:v>280195.09999999998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2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pie3DChart>
        <c:varyColors val="1"/>
        <c:ser>
          <c:idx val="1"/>
          <c:order val="1"/>
          <c:dPt>
            <c:idx val="0"/>
            <c:bubble3D val="0"/>
            <c:explosion val="17"/>
            <c:spPr>
              <a:solidFill>
                <a:srgbClr val="FF0000"/>
              </a:solidFill>
            </c:spPr>
          </c:dPt>
          <c:dPt>
            <c:idx val="1"/>
            <c:bubble3D val="0"/>
            <c:explosion val="56"/>
            <c:spPr>
              <a:solidFill>
                <a:srgbClr val="FFFF00"/>
              </a:solidFill>
            </c:spPr>
          </c:dPt>
          <c:dPt>
            <c:idx val="2"/>
            <c:bubble3D val="0"/>
            <c:explosion val="50"/>
            <c:spPr>
              <a:solidFill>
                <a:srgbClr val="3333FF"/>
              </a:solidFill>
            </c:spPr>
          </c:dPt>
          <c:dLbls>
            <c:dLbl>
              <c:idx val="0"/>
              <c:layout>
                <c:manualLayout>
                  <c:x val="3.0539940006665926E-2"/>
                  <c:y val="-2.8290881725929824E-3"/>
                </c:manualLayout>
              </c:layout>
              <c:tx>
                <c:rich>
                  <a:bodyPr/>
                  <a:lstStyle/>
                  <a:p>
                    <a:r>
                      <a:rPr lang="en-US" sz="1200" b="1"/>
                      <a:t> </a:t>
                    </a:r>
                    <a:r>
                      <a:rPr lang="ru-RU" sz="1200" b="1"/>
                      <a:t>16</a:t>
                    </a:r>
                    <a:r>
                      <a:rPr lang="en-US" sz="1200" b="1"/>
                      <a:t>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8.1748139095656036E-2"/>
                  <c:y val="0.13962442328210911"/>
                </c:manualLayout>
              </c:layout>
              <c:tx>
                <c:rich>
                  <a:bodyPr/>
                  <a:lstStyle/>
                  <a:p>
                    <a:r>
                      <a:rPr lang="en-US" sz="1200" b="1"/>
                      <a:t> 1%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0.13419675591600932"/>
                  <c:y val="8.6532838070403073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Лист3!$C$6:$C$8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Лист3!$E$6:$E$8</c:f>
              <c:numCache>
                <c:formatCode>0</c:formatCode>
                <c:ptCount val="3"/>
                <c:pt idx="0">
                  <c:v>16.170287028032561</c:v>
                </c:pt>
                <c:pt idx="1">
                  <c:v>0.60802343065333431</c:v>
                </c:pt>
                <c:pt idx="2">
                  <c:v>83.221689541314106</c:v>
                </c:pt>
              </c:numCache>
            </c:numRef>
          </c:val>
        </c:ser>
        <c:ser>
          <c:idx val="0"/>
          <c:order val="0"/>
          <c:cat>
            <c:strRef>
              <c:f>Лист3!$C$6:$C$8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Лист3!$D$6:$D$8</c:f>
              <c:numCache>
                <c:formatCode>#,##0.0</c:formatCode>
                <c:ptCount val="3"/>
                <c:pt idx="0">
                  <c:v>63934</c:v>
                </c:pt>
                <c:pt idx="1">
                  <c:v>2404</c:v>
                </c:pt>
                <c:pt idx="2">
                  <c:v>329041.5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1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50"/>
      <c:rotY val="5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4682048078446653E-2"/>
          <c:y val="2.7834261532674081E-2"/>
          <c:w val="0.92242661226977984"/>
          <c:h val="0.86712823532821637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Лист4!$B$5</c:f>
              <c:strCache>
                <c:ptCount val="1"/>
                <c:pt idx="0">
                  <c:v>2018 год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dLbls>
            <c:dLbl>
              <c:idx val="0"/>
              <c:layout>
                <c:manualLayout>
                  <c:x val="6.6885790796217407E-3"/>
                  <c:y val="0.3696858773933543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8.2167555153252556E-3"/>
                  <c:y val="0.6644785884005719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6.7851075273407157E-3"/>
                  <c:y val="0.3378537915811551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8.2125915421655173E-3"/>
                  <c:y val="-3.54040354330708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-5400000" vert="horz"/>
              <a:lstStyle/>
              <a:p>
                <a:pPr>
                  <a:defRPr sz="11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Лист4!$C$4:$F$4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 межбюджетные трансферты</c:v>
                </c:pt>
              </c:strCache>
            </c:strRef>
          </c:cat>
          <c:val>
            <c:numRef>
              <c:f>Лист4!$C$5:$F$5</c:f>
              <c:numCache>
                <c:formatCode>#,##0.0</c:formatCode>
                <c:ptCount val="4"/>
                <c:pt idx="0">
                  <c:v>120295.5</c:v>
                </c:pt>
                <c:pt idx="1">
                  <c:v>144691.79999999999</c:v>
                </c:pt>
                <c:pt idx="2">
                  <c:v>125138.6</c:v>
                </c:pt>
                <c:pt idx="3">
                  <c:v>3213.9</c:v>
                </c:pt>
              </c:numCache>
            </c:numRef>
          </c:val>
        </c:ser>
        <c:ser>
          <c:idx val="1"/>
          <c:order val="1"/>
          <c:tx>
            <c:strRef>
              <c:f>Лист4!$B$6</c:f>
              <c:strCache>
                <c:ptCount val="1"/>
                <c:pt idx="0">
                  <c:v>2019 год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dLbls>
            <c:dLbl>
              <c:idx val="0"/>
              <c:layout>
                <c:manualLayout>
                  <c:x val="5.4652633691479038E-3"/>
                  <c:y val="0.4104435695538057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2532648072419154E-2"/>
                  <c:y val="0.1203726142760694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6.7857939974373203E-3"/>
                  <c:y val="0.3954073162729658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5021426188151873E-2"/>
                  <c:y val="-3.74801509186351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-5400000" vert="horz"/>
              <a:lstStyle/>
              <a:p>
                <a:pPr>
                  <a:defRPr sz="11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Лист4!$C$4:$F$4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 межбюджетные трансферты</c:v>
                </c:pt>
              </c:strCache>
            </c:strRef>
          </c:cat>
          <c:val>
            <c:numRef>
              <c:f>Лист4!$C$6:$F$6</c:f>
              <c:numCache>
                <c:formatCode>#,##0.0</c:formatCode>
                <c:ptCount val="4"/>
                <c:pt idx="0">
                  <c:v>128472.2</c:v>
                </c:pt>
                <c:pt idx="1">
                  <c:v>33233.800000000003</c:v>
                </c:pt>
                <c:pt idx="2">
                  <c:v>137361.29999999999</c:v>
                </c:pt>
                <c:pt idx="3">
                  <c:v>6296.3</c:v>
                </c:pt>
              </c:numCache>
            </c:numRef>
          </c:val>
        </c:ser>
        <c:ser>
          <c:idx val="2"/>
          <c:order val="2"/>
          <c:tx>
            <c:strRef>
              <c:f>Лист4!$B$7</c:f>
              <c:strCache>
                <c:ptCount val="1"/>
                <c:pt idx="0">
                  <c:v>2020 год</c:v>
                </c:pt>
              </c:strCache>
            </c:strRef>
          </c:tx>
          <c:spPr>
            <a:solidFill>
              <a:srgbClr val="00FF00"/>
            </a:solidFill>
          </c:spPr>
          <c:invertIfNegative val="0"/>
          <c:dLbls>
            <c:dLbl>
              <c:idx val="0"/>
              <c:layout>
                <c:manualLayout>
                  <c:x val="8.3607523072063376E-3"/>
                  <c:y val="0.5051889838857953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5040913839494751E-2"/>
                  <c:y val="-4.55136154855643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8.1259195387579364E-3"/>
                  <c:y val="0.4769441063325076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6408279430956376E-2"/>
                  <c:y val="-5.41666666666666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-5400000" vert="horz"/>
              <a:lstStyle/>
              <a:p>
                <a:pPr>
                  <a:defRPr sz="11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Лист4!$C$4:$F$4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 межбюджетные трансферты</c:v>
                </c:pt>
              </c:strCache>
            </c:strRef>
          </c:cat>
          <c:val>
            <c:numRef>
              <c:f>Лист4!$C$7:$F$7</c:f>
              <c:numCache>
                <c:formatCode>#,##0.0</c:formatCode>
                <c:ptCount val="4"/>
                <c:pt idx="0">
                  <c:v>146170.9</c:v>
                </c:pt>
                <c:pt idx="1">
                  <c:v>3554.5</c:v>
                </c:pt>
                <c:pt idx="2">
                  <c:v>154043.20000000001</c:v>
                </c:pt>
                <c:pt idx="3">
                  <c:v>0</c:v>
                </c:pt>
              </c:numCache>
            </c:numRef>
          </c:val>
        </c:ser>
        <c:ser>
          <c:idx val="3"/>
          <c:order val="3"/>
          <c:tx>
            <c:strRef>
              <c:f>Лист4!$B$8</c:f>
              <c:strCache>
                <c:ptCount val="1"/>
                <c:pt idx="0">
                  <c:v>2021 год</c:v>
                </c:pt>
              </c:strCache>
            </c:strRef>
          </c:tx>
          <c:spPr>
            <a:solidFill>
              <a:srgbClr val="3333FF"/>
            </a:solidFill>
          </c:spPr>
          <c:invertIfNegative val="0"/>
          <c:dLbls>
            <c:dLbl>
              <c:idx val="0"/>
              <c:layout>
                <c:manualLayout>
                  <c:x val="9.5715591402306625E-3"/>
                  <c:y val="0.3854166666666666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3673655914615283E-2"/>
                  <c:y val="-2.91666666666666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8.2042350718129538E-3"/>
                  <c:y val="0.4931246955466486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77757526889998E-2"/>
                  <c:y val="-5.62500000000000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-5400000" vert="horz"/>
              <a:lstStyle/>
              <a:p>
                <a:pPr>
                  <a:defRPr sz="11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Лист4!$C$4:$F$4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 межбюджетные трансферты</c:v>
                </c:pt>
              </c:strCache>
            </c:strRef>
          </c:cat>
          <c:val>
            <c:numRef>
              <c:f>Лист4!$C$8:$F$8</c:f>
              <c:numCache>
                <c:formatCode>#,##0.0</c:formatCode>
                <c:ptCount val="4"/>
                <c:pt idx="0">
                  <c:v>122760.8</c:v>
                </c:pt>
                <c:pt idx="1">
                  <c:v>3998</c:v>
                </c:pt>
                <c:pt idx="2">
                  <c:v>155274.20000000001</c:v>
                </c:pt>
                <c:pt idx="3">
                  <c:v>0</c:v>
                </c:pt>
              </c:numCache>
            </c:numRef>
          </c:val>
        </c:ser>
        <c:ser>
          <c:idx val="4"/>
          <c:order val="4"/>
          <c:tx>
            <c:strRef>
              <c:f>Лист4!$B$9</c:f>
              <c:strCache>
                <c:ptCount val="1"/>
                <c:pt idx="0">
                  <c:v>2022 год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dLbls>
            <c:dLbl>
              <c:idx val="0"/>
              <c:layout>
                <c:manualLayout>
                  <c:x val="1.0938924731692185E-2"/>
                  <c:y val="0.4083333333333333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5041021506076755E-2"/>
                  <c:y val="-3.1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0860588675551154E-2"/>
                  <c:y val="0.4935603919466823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230629032315381E-2"/>
                  <c:y val="-5.41666666666666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-5400000" vert="horz"/>
              <a:lstStyle/>
              <a:p>
                <a:pPr>
                  <a:defRPr sz="11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Лист4!$C$4:$F$4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 межбюджетные трансферты</c:v>
                </c:pt>
              </c:strCache>
            </c:strRef>
          </c:cat>
          <c:val>
            <c:numRef>
              <c:f>Лист4!$C$9:$F$9</c:f>
              <c:numCache>
                <c:formatCode>#,##0.0</c:formatCode>
                <c:ptCount val="4"/>
                <c:pt idx="0">
                  <c:v>126594.7</c:v>
                </c:pt>
                <c:pt idx="1">
                  <c:v>3489.2</c:v>
                </c:pt>
                <c:pt idx="2">
                  <c:v>157626.4</c:v>
                </c:pt>
                <c:pt idx="3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07243008"/>
        <c:axId val="99876160"/>
        <c:axId val="0"/>
      </c:bar3DChart>
      <c:catAx>
        <c:axId val="10724300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99876160"/>
        <c:crosses val="autoZero"/>
        <c:auto val="1"/>
        <c:lblAlgn val="ctr"/>
        <c:lblOffset val="100"/>
        <c:noMultiLvlLbl val="0"/>
      </c:catAx>
      <c:valAx>
        <c:axId val="99876160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numFmt formatCode="#,##0.0" sourceLinked="1"/>
        <c:majorTickMark val="out"/>
        <c:minorTickMark val="none"/>
        <c:tickLblPos val="nextTo"/>
        <c:crossAx val="107243008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8.890917857942926E-2"/>
          <c:y val="0.95140375123154819"/>
          <c:w val="0.82031481930058769"/>
          <c:h val="4.8596248768451859E-2"/>
        </c:manualLayout>
      </c:layout>
      <c:overlay val="0"/>
      <c:txPr>
        <a:bodyPr/>
        <a:lstStyle/>
        <a:p>
          <a:pPr>
            <a:defRPr sz="1400" b="1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40"/>
      <c:rotY val="18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explosion val="25"/>
          <c:dPt>
            <c:idx val="1"/>
            <c:bubble3D val="0"/>
            <c:explosion val="41"/>
          </c:dPt>
          <c:dPt>
            <c:idx val="2"/>
            <c:bubble3D val="0"/>
            <c:explosion val="58"/>
          </c:dPt>
          <c:dPt>
            <c:idx val="4"/>
            <c:bubble3D val="0"/>
            <c:explosion val="39"/>
          </c:dPt>
          <c:dPt>
            <c:idx val="6"/>
            <c:bubble3D val="0"/>
            <c:explosion val="8"/>
          </c:dPt>
          <c:dPt>
            <c:idx val="8"/>
            <c:bubble3D val="0"/>
            <c:explosion val="43"/>
          </c:dPt>
          <c:dPt>
            <c:idx val="9"/>
            <c:bubble3D val="0"/>
            <c:explosion val="54"/>
          </c:dPt>
          <c:dPt>
            <c:idx val="10"/>
            <c:bubble3D val="0"/>
            <c:explosion val="28"/>
          </c:dPt>
          <c:dPt>
            <c:idx val="11"/>
            <c:bubble3D val="0"/>
            <c:explosion val="37"/>
          </c:dPt>
          <c:dLbls>
            <c:dLbl>
              <c:idx val="0"/>
              <c:layout>
                <c:manualLayout>
                  <c:x val="6.7373092108898955E-2"/>
                  <c:y val="0.1424307751765026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4.6798899069957793E-3"/>
                  <c:y val="0.18926604177615219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4.7516901607366907E-2"/>
                  <c:y val="4.0264574526263149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8.2786285063489624E-3"/>
                  <c:y val="-2.618573968389688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-1.5866509485335998E-2"/>
                  <c:y val="-5.8809844775567575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0.23187609161432288"/>
                  <c:y val="2.6938151689149419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3.2323795552090084E-2"/>
                  <c:y val="2.5388312378613956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3.9984500194286211E-2"/>
                  <c:y val="-5.5376465199032943E-3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8"/>
              <c:layout>
                <c:manualLayout>
                  <c:x val="4.4885985182970094E-2"/>
                  <c:y val="-8.8462001310961082E-3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9"/>
              <c:layout>
                <c:manualLayout>
                  <c:x val="4.9793502901150387E-2"/>
                  <c:y val="3.9282270120285109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0"/>
              <c:layout>
                <c:manualLayout>
                  <c:x val="-5.730349703324368E-2"/>
                  <c:y val="0.14375747416688553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1"/>
              <c:layout>
                <c:manualLayout>
                  <c:x val="-0.14489005727538021"/>
                  <c:y val="6.4787644306549791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2"/>
              <c:layout>
                <c:manualLayout>
                  <c:x val="-0.16405426138545726"/>
                  <c:y val="8.933987217506785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200" b="1" i="0" baseline="0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'таб по разделам'!$B$29:$B$40</c:f>
              <c:strCache>
                <c:ptCount val="12"/>
                <c:pt idx="0">
                  <c:v>Общемуниципальные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 Национальная экономика</c:v>
                </c:pt>
                <c:pt idx="4">
                  <c:v>Жилищно-коомунальное хозяйство</c:v>
                </c:pt>
                <c:pt idx="5">
                  <c:v>Образование</c:v>
                </c:pt>
                <c:pt idx="6">
                  <c:v>Культура</c:v>
                </c:pt>
                <c:pt idx="7">
                  <c:v>Социальная политика</c:v>
                </c:pt>
                <c:pt idx="8">
                  <c:v>Физическая культура и спорт</c:v>
                </c:pt>
                <c:pt idx="9">
                  <c:v>Средства массовой информации</c:v>
                </c:pt>
                <c:pt idx="10">
                  <c:v>Обслуживание муниципального долга</c:v>
                </c:pt>
                <c:pt idx="11">
                  <c:v>Межбюджетные трансферты</c:v>
                </c:pt>
              </c:strCache>
            </c:strRef>
          </c:cat>
          <c:val>
            <c:numRef>
              <c:f>'таб по разделам'!$C$29:$C$40</c:f>
              <c:numCache>
                <c:formatCode>#,##0.00</c:formatCode>
                <c:ptCount val="12"/>
                <c:pt idx="0">
                  <c:v>51426.9</c:v>
                </c:pt>
                <c:pt idx="1">
                  <c:v>323.89999999999998</c:v>
                </c:pt>
                <c:pt idx="2">
                  <c:v>4460.1000000000004</c:v>
                </c:pt>
                <c:pt idx="3">
                  <c:v>51890.400000000001</c:v>
                </c:pt>
                <c:pt idx="4">
                  <c:v>2796.3</c:v>
                </c:pt>
                <c:pt idx="5">
                  <c:v>175944.2</c:v>
                </c:pt>
                <c:pt idx="6">
                  <c:v>47683.9</c:v>
                </c:pt>
                <c:pt idx="7">
                  <c:v>18343.7</c:v>
                </c:pt>
                <c:pt idx="8">
                  <c:v>3164.6</c:v>
                </c:pt>
                <c:pt idx="9">
                  <c:v>1569.5</c:v>
                </c:pt>
                <c:pt idx="10">
                  <c:v>0</c:v>
                </c:pt>
                <c:pt idx="11">
                  <c:v>37776</c:v>
                </c:pt>
              </c:numCache>
            </c:numRef>
          </c:val>
        </c:ser>
        <c:ser>
          <c:idx val="1"/>
          <c:order val="1"/>
          <c:explosion val="25"/>
          <c:cat>
            <c:strRef>
              <c:f>'таб по разделам'!$B$29:$B$40</c:f>
              <c:strCache>
                <c:ptCount val="12"/>
                <c:pt idx="0">
                  <c:v>Общемуниципальные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 Национальная экономика</c:v>
                </c:pt>
                <c:pt idx="4">
                  <c:v>Жилищно-коомунальное хозяйство</c:v>
                </c:pt>
                <c:pt idx="5">
                  <c:v>Образование</c:v>
                </c:pt>
                <c:pt idx="6">
                  <c:v>Культура</c:v>
                </c:pt>
                <c:pt idx="7">
                  <c:v>Социальная политика</c:v>
                </c:pt>
                <c:pt idx="8">
                  <c:v>Физическая культура и спорт</c:v>
                </c:pt>
                <c:pt idx="9">
                  <c:v>Средства массовой информации</c:v>
                </c:pt>
                <c:pt idx="10">
                  <c:v>Обслуживание муниципального долга</c:v>
                </c:pt>
                <c:pt idx="11">
                  <c:v>Межбюджетные трансферты</c:v>
                </c:pt>
              </c:strCache>
            </c:strRef>
          </c:cat>
          <c:val>
            <c:numRef>
              <c:f>'таб по разделам'!$D$29:$D$40</c:f>
              <c:numCache>
                <c:formatCode>0.00</c:formatCode>
                <c:ptCount val="12"/>
                <c:pt idx="0">
                  <c:v>13.00697178280614</c:v>
                </c:pt>
                <c:pt idx="1">
                  <c:v>8.1921293339690088E-2</c:v>
                </c:pt>
                <c:pt idx="2">
                  <c:v>1.1280554505228522</c:v>
                </c:pt>
                <c:pt idx="3">
                  <c:v>13.12420092594583</c:v>
                </c:pt>
                <c:pt idx="4">
                  <c:v>0.70724455870878489</c:v>
                </c:pt>
                <c:pt idx="5">
                  <c:v>44.500081567203161</c:v>
                </c:pt>
                <c:pt idx="6">
                  <c:v>12.060286383082582</c:v>
                </c:pt>
                <c:pt idx="7">
                  <c:v>4.6395172233259441</c:v>
                </c:pt>
                <c:pt idx="8">
                  <c:v>0.80039556932010891</c:v>
                </c:pt>
                <c:pt idx="9">
                  <c:v>0.39696038868985367</c:v>
                </c:pt>
                <c:pt idx="10">
                  <c:v>0</c:v>
                </c:pt>
                <c:pt idx="11">
                  <c:v>9.5543648570550577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18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7549444951181754E-2"/>
          <c:y val="9.1690558525243937E-2"/>
          <c:w val="0.84490111009763647"/>
          <c:h val="0.82912917069105552"/>
        </c:manualLayout>
      </c:layout>
      <c:pie3DChart>
        <c:varyColors val="1"/>
        <c:ser>
          <c:idx val="0"/>
          <c:order val="0"/>
          <c:explosion val="25"/>
          <c:dPt>
            <c:idx val="0"/>
            <c:bubble3D val="0"/>
            <c:explosion val="12"/>
          </c:dPt>
          <c:dPt>
            <c:idx val="1"/>
            <c:bubble3D val="0"/>
            <c:explosion val="13"/>
          </c:dPt>
          <c:dPt>
            <c:idx val="2"/>
            <c:bubble3D val="0"/>
            <c:explosion val="33"/>
          </c:dPt>
          <c:dPt>
            <c:idx val="3"/>
            <c:bubble3D val="0"/>
            <c:explosion val="41"/>
          </c:dPt>
          <c:dPt>
            <c:idx val="4"/>
            <c:bubble3D val="0"/>
            <c:explosion val="17"/>
          </c:dPt>
          <c:dPt>
            <c:idx val="6"/>
            <c:bubble3D val="0"/>
            <c:explosion val="44"/>
          </c:dPt>
          <c:dPt>
            <c:idx val="7"/>
            <c:bubble3D val="0"/>
            <c:explosion val="81"/>
          </c:dPt>
          <c:dPt>
            <c:idx val="8"/>
            <c:bubble3D val="0"/>
            <c:explosion val="58"/>
          </c:dPt>
          <c:dPt>
            <c:idx val="9"/>
            <c:bubble3D val="0"/>
            <c:explosion val="46"/>
          </c:dPt>
          <c:dPt>
            <c:idx val="10"/>
            <c:bubble3D val="0"/>
            <c:explosion val="38"/>
          </c:dPt>
          <c:dLbls>
            <c:dLbl>
              <c:idx val="0"/>
              <c:layout>
                <c:manualLayout>
                  <c:x val="-3.3973097112861149E-3"/>
                  <c:y val="0.19504155730533698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7.9303258967629048E-2"/>
                  <c:y val="0.20865820939049284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4.4907808398950123E-2"/>
                  <c:y val="3.3999854184893555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9.7430008748906373E-3"/>
                  <c:y val="-8.304024496937951E-3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1.1553754259133957E-2"/>
                  <c:y val="-0.14248520578121376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0.21389414089461284"/>
                  <c:y val="-1.3162895276244552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0"/>
                  <c:y val="3.3185710852088636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0"/>
                  <c:y val="3.225397100211793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8"/>
              <c:layout>
                <c:manualLayout>
                  <c:x val="5.7461640727904835E-2"/>
                  <c:y val="9.3565994495799706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9"/>
              <c:layout>
                <c:manualLayout>
                  <c:x val="5.5044024382138179E-2"/>
                  <c:y val="0.17427158536117501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0"/>
              <c:layout>
                <c:manualLayout>
                  <c:x val="-0.12676432633420823"/>
                  <c:y val="0.22988611840186657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1"/>
              <c:layout>
                <c:manualLayout>
                  <c:x val="-0.18491524496937883"/>
                  <c:y val="0.14070705745115195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2"/>
              <c:layout>
                <c:manualLayout>
                  <c:x val="-9.7292737229277226E-2"/>
                  <c:y val="0.20915542916115237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200" b="1" i="0" baseline="0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'таб по разделам'!$B$45:$B$56</c:f>
              <c:strCache>
                <c:ptCount val="12"/>
                <c:pt idx="0">
                  <c:v>Общемуниципальные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 Национальная экономика</c:v>
                </c:pt>
                <c:pt idx="4">
                  <c:v>Жилищно-коомунальное хозяйство</c:v>
                </c:pt>
                <c:pt idx="5">
                  <c:v>Образование</c:v>
                </c:pt>
                <c:pt idx="6">
                  <c:v>Культура</c:v>
                </c:pt>
                <c:pt idx="7">
                  <c:v>Социальная политика</c:v>
                </c:pt>
                <c:pt idx="8">
                  <c:v>Физическая культура и спорт</c:v>
                </c:pt>
                <c:pt idx="9">
                  <c:v>Средства массовой информации</c:v>
                </c:pt>
                <c:pt idx="10">
                  <c:v>Обслуживание муниципального долга</c:v>
                </c:pt>
                <c:pt idx="11">
                  <c:v>Межбюджетные трансферты</c:v>
                </c:pt>
              </c:strCache>
            </c:strRef>
          </c:cat>
          <c:val>
            <c:numRef>
              <c:f>'таб по разделам'!$C$45:$C$56</c:f>
              <c:numCache>
                <c:formatCode>#,##0.00</c:formatCode>
                <c:ptCount val="12"/>
                <c:pt idx="0">
                  <c:v>44784.1</c:v>
                </c:pt>
                <c:pt idx="1">
                  <c:v>328.1</c:v>
                </c:pt>
                <c:pt idx="2">
                  <c:v>4214.5</c:v>
                </c:pt>
                <c:pt idx="3">
                  <c:v>41151.4</c:v>
                </c:pt>
                <c:pt idx="4">
                  <c:v>2216.9</c:v>
                </c:pt>
                <c:pt idx="5">
                  <c:v>183070.3</c:v>
                </c:pt>
                <c:pt idx="6">
                  <c:v>46664.7</c:v>
                </c:pt>
                <c:pt idx="7">
                  <c:v>15207.6</c:v>
                </c:pt>
                <c:pt idx="8">
                  <c:v>3100</c:v>
                </c:pt>
                <c:pt idx="9">
                  <c:v>1617.9</c:v>
                </c:pt>
                <c:pt idx="10">
                  <c:v>100</c:v>
                </c:pt>
                <c:pt idx="11">
                  <c:v>34416.199999999997</c:v>
                </c:pt>
              </c:numCache>
            </c:numRef>
          </c:val>
        </c:ser>
        <c:ser>
          <c:idx val="1"/>
          <c:order val="1"/>
          <c:explosion val="25"/>
          <c:cat>
            <c:strRef>
              <c:f>'таб по разделам'!$B$45:$B$56</c:f>
              <c:strCache>
                <c:ptCount val="12"/>
                <c:pt idx="0">
                  <c:v>Общемуниципальные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 Национальная экономика</c:v>
                </c:pt>
                <c:pt idx="4">
                  <c:v>Жилищно-коомунальное хозяйство</c:v>
                </c:pt>
                <c:pt idx="5">
                  <c:v>Образование</c:v>
                </c:pt>
                <c:pt idx="6">
                  <c:v>Культура</c:v>
                </c:pt>
                <c:pt idx="7">
                  <c:v>Социальная политика</c:v>
                </c:pt>
                <c:pt idx="8">
                  <c:v>Физическая культура и спорт</c:v>
                </c:pt>
                <c:pt idx="9">
                  <c:v>Средства массовой информации</c:v>
                </c:pt>
                <c:pt idx="10">
                  <c:v>Обслуживание муниципального долга</c:v>
                </c:pt>
                <c:pt idx="11">
                  <c:v>Межбюджетные трансферты</c:v>
                </c:pt>
              </c:strCache>
            </c:strRef>
          </c:cat>
          <c:val>
            <c:numRef>
              <c:f>'таб по разделам'!$D$45:$D$56</c:f>
              <c:numCache>
                <c:formatCode>0.00</c:formatCode>
                <c:ptCount val="12"/>
                <c:pt idx="0">
                  <c:v>11.883115659785544</c:v>
                </c:pt>
                <c:pt idx="1">
                  <c:v>8.7058805423702548E-2</c:v>
                </c:pt>
                <c:pt idx="2">
                  <c:v>1.1182850821645669</c:v>
                </c:pt>
                <c:pt idx="3">
                  <c:v>10.919206722075444</c:v>
                </c:pt>
                <c:pt idx="4">
                  <c:v>0.58823732320574884</c:v>
                </c:pt>
                <c:pt idx="5">
                  <c:v>48.576292674668849</c:v>
                </c:pt>
                <c:pt idx="6">
                  <c:v>12.382118370787722</c:v>
                </c:pt>
                <c:pt idx="7">
                  <c:v>4.0352194128665007</c:v>
                </c:pt>
                <c:pt idx="8">
                  <c:v>0.82256109970581492</c:v>
                </c:pt>
                <c:pt idx="9">
                  <c:v>0.42929729135936712</c:v>
                </c:pt>
                <c:pt idx="10">
                  <c:v>2.6534229022768224E-2</c:v>
                </c:pt>
                <c:pt idx="11">
                  <c:v>9.1320733289339575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18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0491218231080902"/>
          <c:y val="9.7897117426765046E-2"/>
          <c:w val="0.84490111009763647"/>
          <c:h val="0.82919206694754943"/>
        </c:manualLayout>
      </c:layout>
      <c:pie3DChart>
        <c:varyColors val="1"/>
        <c:ser>
          <c:idx val="0"/>
          <c:order val="0"/>
          <c:explosion val="22"/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</c:dPt>
          <c:dPt>
            <c:idx val="4"/>
            <c:bubble3D val="0"/>
          </c:dPt>
          <c:dLbls>
            <c:dLbl>
              <c:idx val="0"/>
              <c:layout>
                <c:manualLayout>
                  <c:x val="8.4820176722346964E-3"/>
                  <c:y val="0.15397136281257881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8.2827221442216634E-3"/>
                  <c:y val="0.15614340038646793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3.650371828521435E-3"/>
                  <c:y val="-2.7637795275591908E-3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0"/>
                  <c:y val="-2.7848577764617889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1.974566227896914E-2"/>
                  <c:y val="-0.10533103406892087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4.9925087489063866E-2"/>
                  <c:y val="-4.3638086905803276E-3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1.999106509670627E-2"/>
                  <c:y val="1.3596876515532331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0.12031352526103126"/>
                  <c:y val="-3.905716387111921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8"/>
              <c:layout>
                <c:manualLayout>
                  <c:x val="0.17844124396174948"/>
                  <c:y val="2.0691412286767984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9"/>
              <c:layout>
                <c:manualLayout>
                  <c:x val="0.11719244956503481"/>
                  <c:y val="0.1058794538820745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0"/>
              <c:layout>
                <c:manualLayout>
                  <c:x val="-5.3678688424280141E-2"/>
                  <c:y val="0.1157829811805929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1"/>
              <c:layout>
                <c:manualLayout>
                  <c:x val="-8.6978547290728112E-2"/>
                  <c:y val="0.1453104398351203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200" b="1" i="0" baseline="0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'таб по разделам'!$B$60:$B$70</c:f>
              <c:strCache>
                <c:ptCount val="11"/>
                <c:pt idx="0">
                  <c:v>Общемуниципальные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 Национальная экономика</c:v>
                </c:pt>
                <c:pt idx="4">
                  <c:v>Жилищно-коомунальное хозяйство</c:v>
                </c:pt>
                <c:pt idx="5">
                  <c:v>Образование</c:v>
                </c:pt>
                <c:pt idx="6">
                  <c:v>Культура</c:v>
                </c:pt>
                <c:pt idx="7">
                  <c:v>Социальная политика</c:v>
                </c:pt>
                <c:pt idx="8">
                  <c:v>Физическая культура и спорт</c:v>
                </c:pt>
                <c:pt idx="9">
                  <c:v>Средства массовой информации</c:v>
                </c:pt>
                <c:pt idx="10">
                  <c:v>Обслуживание муниципального долга</c:v>
                </c:pt>
              </c:strCache>
            </c:strRef>
          </c:cat>
          <c:val>
            <c:numRef>
              <c:f>'таб по разделам'!$C$60:$C$70</c:f>
              <c:numCache>
                <c:formatCode>#,##0.00</c:formatCode>
                <c:ptCount val="11"/>
                <c:pt idx="0">
                  <c:v>44866.5</c:v>
                </c:pt>
                <c:pt idx="1">
                  <c:v>344</c:v>
                </c:pt>
                <c:pt idx="2">
                  <c:v>4214.5</c:v>
                </c:pt>
                <c:pt idx="3">
                  <c:v>41204.199999999997</c:v>
                </c:pt>
                <c:pt idx="4">
                  <c:v>4508.8</c:v>
                </c:pt>
                <c:pt idx="5">
                  <c:v>190036.3</c:v>
                </c:pt>
                <c:pt idx="6">
                  <c:v>47816.2</c:v>
                </c:pt>
                <c:pt idx="7">
                  <c:v>16163.5</c:v>
                </c:pt>
                <c:pt idx="8">
                  <c:v>3100</c:v>
                </c:pt>
                <c:pt idx="9">
                  <c:v>1668.4</c:v>
                </c:pt>
                <c:pt idx="10">
                  <c:v>0</c:v>
                </c:pt>
              </c:numCache>
            </c:numRef>
          </c:val>
        </c:ser>
        <c:ser>
          <c:idx val="1"/>
          <c:order val="1"/>
          <c:explosion val="25"/>
          <c:cat>
            <c:strRef>
              <c:f>'таб по разделам'!$B$60:$B$70</c:f>
              <c:strCache>
                <c:ptCount val="11"/>
                <c:pt idx="0">
                  <c:v>Общемуниципальные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 Национальная экономика</c:v>
                </c:pt>
                <c:pt idx="4">
                  <c:v>Жилищно-коомунальное хозяйство</c:v>
                </c:pt>
                <c:pt idx="5">
                  <c:v>Образование</c:v>
                </c:pt>
                <c:pt idx="6">
                  <c:v>Культура</c:v>
                </c:pt>
                <c:pt idx="7">
                  <c:v>Социальная политика</c:v>
                </c:pt>
                <c:pt idx="8">
                  <c:v>Физическая культура и спорт</c:v>
                </c:pt>
                <c:pt idx="9">
                  <c:v>Средства массовой информации</c:v>
                </c:pt>
                <c:pt idx="10">
                  <c:v>Обслуживание муниципального долга</c:v>
                </c:pt>
              </c:strCache>
            </c:strRef>
          </c:cat>
          <c:val>
            <c:numRef>
              <c:f>'таб по разделам'!$D$60:$D$70</c:f>
              <c:numCache>
                <c:formatCode>0.0</c:formatCode>
                <c:ptCount val="11"/>
                <c:pt idx="0">
                  <c:v>11.598164002094915</c:v>
                </c:pt>
                <c:pt idx="1">
                  <c:v>8.8925332190401538E-2</c:v>
                </c:pt>
                <c:pt idx="2">
                  <c:v>1.0894645712687421</c:v>
                </c:pt>
                <c:pt idx="3">
                  <c:v>10.651445269301577</c:v>
                </c:pt>
                <c:pt idx="4">
                  <c:v>1.1655422609886117</c:v>
                </c:pt>
                <c:pt idx="5">
                  <c:v>49.125119493415127</c:v>
                </c:pt>
                <c:pt idx="6">
                  <c:v>12.360672875240343</c:v>
                </c:pt>
                <c:pt idx="7">
                  <c:v>4.1783273455219625</c:v>
                </c:pt>
                <c:pt idx="8">
                  <c:v>0.80136200520419998</c:v>
                </c:pt>
                <c:pt idx="9">
                  <c:v>0.43128786112344747</c:v>
                </c:pt>
                <c:pt idx="10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/>
            </a:pPr>
            <a:r>
              <a:rPr lang="ru-RU" sz="1600"/>
              <a:t>Розничный таварооборот,млн.руб</a:t>
            </a:r>
          </a:p>
        </c:rich>
      </c:tx>
      <c:layout>
        <c:manualLayout>
          <c:xMode val="edge"/>
          <c:yMode val="edge"/>
          <c:x val="0.25836133791759774"/>
          <c:y val="3.969927117758143E-2"/>
        </c:manualLayout>
      </c:layout>
      <c:overlay val="1"/>
    </c:title>
    <c:autoTitleDeleted val="0"/>
    <c:plotArea>
      <c:layout>
        <c:manualLayout>
          <c:layoutTarget val="inner"/>
          <c:xMode val="edge"/>
          <c:yMode val="edge"/>
          <c:x val="6.3658596320833372E-2"/>
          <c:y val="0.21782527230727727"/>
          <c:w val="0.86052414360030571"/>
          <c:h val="0.73494747196110999"/>
        </c:manualLayout>
      </c:layout>
      <c:lineChart>
        <c:grouping val="standard"/>
        <c:varyColors val="0"/>
        <c:ser>
          <c:idx val="1"/>
          <c:order val="0"/>
          <c:tx>
            <c:strRef>
              <c:f>Лист1!$D$3</c:f>
              <c:strCache>
                <c:ptCount val="1"/>
                <c:pt idx="0">
                  <c:v>млн.руб.</c:v>
                </c:pt>
              </c:strCache>
            </c:strRef>
          </c:tx>
          <c:dLbls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Lit>
              <c:formatCode>General</c:formatCode>
              <c:ptCount val="6"/>
              <c:pt idx="0">
                <c:v>2017</c:v>
              </c:pt>
              <c:pt idx="1">
                <c:v>2018</c:v>
              </c:pt>
              <c:pt idx="2">
                <c:v>2019</c:v>
              </c:pt>
              <c:pt idx="3">
                <c:v>2020</c:v>
              </c:pt>
              <c:pt idx="4">
                <c:v>2021</c:v>
              </c:pt>
              <c:pt idx="5">
                <c:v>2022</c:v>
              </c:pt>
            </c:numLit>
          </c:cat>
          <c:val>
            <c:numRef>
              <c:f>Лист1!$D$4:$D$9</c:f>
              <c:numCache>
                <c:formatCode>General</c:formatCode>
                <c:ptCount val="6"/>
                <c:pt idx="0">
                  <c:v>604.4</c:v>
                </c:pt>
                <c:pt idx="1">
                  <c:v>612.79999999999995</c:v>
                </c:pt>
                <c:pt idx="2">
                  <c:v>655.7</c:v>
                </c:pt>
                <c:pt idx="3">
                  <c:v>699</c:v>
                </c:pt>
                <c:pt idx="4">
                  <c:v>747.3</c:v>
                </c:pt>
                <c:pt idx="5">
                  <c:v>799.7</c:v>
                </c:pt>
              </c:numCache>
            </c:numRef>
          </c:val>
          <c:smooth val="0"/>
        </c:ser>
        <c:dLbls>
          <c:dLblPos val="b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30256384"/>
        <c:axId val="127966528"/>
      </c:lineChart>
      <c:catAx>
        <c:axId val="130256384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ru-RU"/>
                  <a:t>год</a:t>
                </a: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crossAx val="127966528"/>
        <c:crosses val="autoZero"/>
        <c:auto val="1"/>
        <c:lblAlgn val="ctr"/>
        <c:lblOffset val="100"/>
        <c:noMultiLvlLbl val="0"/>
      </c:catAx>
      <c:valAx>
        <c:axId val="127966528"/>
        <c:scaling>
          <c:orientation val="minMax"/>
          <c:max val="900"/>
        </c:scaling>
        <c:delete val="0"/>
        <c:axPos val="l"/>
        <c:majorGridlines/>
        <c:numFmt formatCode="General" sourceLinked="0"/>
        <c:majorTickMark val="out"/>
        <c:minorTickMark val="none"/>
        <c:tickLblPos val="nextTo"/>
        <c:crossAx val="130256384"/>
        <c:crosses val="autoZero"/>
        <c:crossBetween val="between"/>
        <c:majorUnit val="200"/>
      </c:valAx>
    </c:plotArea>
    <c:plotVisOnly val="1"/>
    <c:dispBlanksAs val="gap"/>
    <c:showDLblsOverMax val="0"/>
  </c:chart>
  <c:externalData r:id="rId1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20"/>
      <c:rotY val="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2274041692839917E-2"/>
          <c:y val="1.2724046201379185E-2"/>
          <c:w val="0.70575437289399834"/>
          <c:h val="0.82282477371893914"/>
        </c:manualLayout>
      </c:layout>
      <c:bar3DChart>
        <c:barDir val="col"/>
        <c:grouping val="percentStacked"/>
        <c:varyColors val="0"/>
        <c:ser>
          <c:idx val="0"/>
          <c:order val="0"/>
          <c:tx>
            <c:strRef>
              <c:f>нацпроекты!$I$21</c:f>
              <c:strCache>
                <c:ptCount val="1"/>
                <c:pt idx="0">
                  <c:v>Средства федерального бюджета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нацпроекты!$J$20:$L$20</c:f>
              <c:strCache>
                <c:ptCount val="3"/>
                <c:pt idx="0">
                  <c:v>Переселение граждан из аварийного жилищного фонда</c:v>
                </c:pt>
                <c:pt idx="1">
                  <c:v>Поддержка государственных программ формирования современной городской среды</c:v>
                </c:pt>
                <c:pt idx="2">
                  <c:v>Поддержка отрасли культуры</c:v>
                </c:pt>
              </c:strCache>
            </c:strRef>
          </c:cat>
          <c:val>
            <c:numRef>
              <c:f>нацпроекты!$J$21:$L$21</c:f>
              <c:numCache>
                <c:formatCode>General</c:formatCode>
                <c:ptCount val="3"/>
                <c:pt idx="0">
                  <c:v>7618.9</c:v>
                </c:pt>
                <c:pt idx="1">
                  <c:v>2501.4</c:v>
                </c:pt>
                <c:pt idx="2">
                  <c:v>1433.1</c:v>
                </c:pt>
              </c:numCache>
            </c:numRef>
          </c:val>
        </c:ser>
        <c:ser>
          <c:idx val="1"/>
          <c:order val="1"/>
          <c:tx>
            <c:strRef>
              <c:f>нацпроекты!$I$22</c:f>
              <c:strCache>
                <c:ptCount val="1"/>
                <c:pt idx="0">
                  <c:v>Средства областного бюджета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нацпроекты!$J$20:$L$20</c:f>
              <c:strCache>
                <c:ptCount val="3"/>
                <c:pt idx="0">
                  <c:v>Переселение граждан из аварийного жилищного фонда</c:v>
                </c:pt>
                <c:pt idx="1">
                  <c:v>Поддержка государственных программ формирования современной городской среды</c:v>
                </c:pt>
                <c:pt idx="2">
                  <c:v>Поддержка отрасли культуры</c:v>
                </c:pt>
              </c:strCache>
            </c:strRef>
          </c:cat>
          <c:val>
            <c:numRef>
              <c:f>нацпроекты!$J$22:$L$22</c:f>
              <c:numCache>
                <c:formatCode>General</c:formatCode>
                <c:ptCount val="3"/>
                <c:pt idx="0">
                  <c:v>285.8</c:v>
                </c:pt>
                <c:pt idx="1">
                  <c:v>104.2</c:v>
                </c:pt>
                <c:pt idx="2">
                  <c:v>514.5</c:v>
                </c:pt>
              </c:numCache>
            </c:numRef>
          </c:val>
        </c:ser>
        <c:ser>
          <c:idx val="2"/>
          <c:order val="2"/>
          <c:tx>
            <c:strRef>
              <c:f>нацпроекты!$I$23</c:f>
              <c:strCache>
                <c:ptCount val="1"/>
                <c:pt idx="0">
                  <c:v>Средства местного бюджета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3681368679813886E-3"/>
                  <c:y val="-3.12757193538584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нацпроекты!$J$20:$L$20</c:f>
              <c:strCache>
                <c:ptCount val="3"/>
                <c:pt idx="0">
                  <c:v>Переселение граждан из аварийного жилищного фонда</c:v>
                </c:pt>
                <c:pt idx="1">
                  <c:v>Поддержка государственных программ формирования современной городской среды</c:v>
                </c:pt>
                <c:pt idx="2">
                  <c:v>Поддержка отрасли культуры</c:v>
                </c:pt>
              </c:strCache>
            </c:strRef>
          </c:cat>
          <c:val>
            <c:numRef>
              <c:f>нацпроекты!$J$23:$L$23</c:f>
              <c:numCache>
                <c:formatCode>General</c:formatCode>
                <c:ptCount val="3"/>
                <c:pt idx="0">
                  <c:v>71.5</c:v>
                </c:pt>
                <c:pt idx="1">
                  <c:v>289.5</c:v>
                </c:pt>
                <c:pt idx="2">
                  <c:v>204.2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29400320"/>
        <c:axId val="44601856"/>
        <c:axId val="0"/>
      </c:bar3DChart>
      <c:catAx>
        <c:axId val="12940032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44601856"/>
        <c:crosses val="autoZero"/>
        <c:auto val="1"/>
        <c:lblAlgn val="ctr"/>
        <c:lblOffset val="100"/>
        <c:noMultiLvlLbl val="0"/>
      </c:catAx>
      <c:valAx>
        <c:axId val="44601856"/>
        <c:scaling>
          <c:orientation val="minMax"/>
        </c:scaling>
        <c:delete val="1"/>
        <c:axPos val="l"/>
        <c:majorGridlines/>
        <c:numFmt formatCode="0%" sourceLinked="1"/>
        <c:majorTickMark val="out"/>
        <c:minorTickMark val="none"/>
        <c:tickLblPos val="nextTo"/>
        <c:crossAx val="129400320"/>
        <c:crosses val="autoZero"/>
        <c:crossBetween val="between"/>
      </c:valAx>
    </c:plotArea>
    <c:legend>
      <c:legendPos val="r"/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percentStacked"/>
        <c:varyColors val="0"/>
        <c:ser>
          <c:idx val="0"/>
          <c:order val="0"/>
          <c:tx>
            <c:strRef>
              <c:f>нацпроекты!$N$21</c:f>
              <c:strCache>
                <c:ptCount val="1"/>
                <c:pt idx="0">
                  <c:v>Средства федерального бюджета</c:v>
                </c:pt>
              </c:strCache>
            </c:strRef>
          </c:tx>
          <c:invertIfNegative val="0"/>
          <c:cat>
            <c:strRef>
              <c:f>нацпроекты!$O$20:$Q$20</c:f>
              <c:strCache>
                <c:ptCount val="3"/>
                <c:pt idx="0">
                  <c:v>Переселение граждан из аварийного жилищного фонда</c:v>
                </c:pt>
                <c:pt idx="1">
                  <c:v>Поддержка государственных программ формирования современной городской среды</c:v>
                </c:pt>
                <c:pt idx="2">
                  <c:v>Поддержка отрасли культуры</c:v>
                </c:pt>
              </c:strCache>
            </c:strRef>
          </c:cat>
          <c:val>
            <c:numRef>
              <c:f>нацпроекты!$O$21:$Q$21</c:f>
              <c:numCache>
                <c:formatCode>General</c:formatCode>
                <c:ptCount val="3"/>
              </c:numCache>
            </c:numRef>
          </c:val>
        </c:ser>
        <c:ser>
          <c:idx val="1"/>
          <c:order val="1"/>
          <c:tx>
            <c:strRef>
              <c:f>нацпроекты!$N$22</c:f>
              <c:strCache>
                <c:ptCount val="1"/>
                <c:pt idx="0">
                  <c:v>Средства областного бюджета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нацпроекты!$O$20:$Q$20</c:f>
              <c:strCache>
                <c:ptCount val="3"/>
                <c:pt idx="0">
                  <c:v>Переселение граждан из аварийного жилищного фонда</c:v>
                </c:pt>
                <c:pt idx="1">
                  <c:v>Поддержка государственных программ формирования современной городской среды</c:v>
                </c:pt>
                <c:pt idx="2">
                  <c:v>Поддержка отрасли культуры</c:v>
                </c:pt>
              </c:strCache>
            </c:strRef>
          </c:cat>
          <c:val>
            <c:numRef>
              <c:f>нацпроекты!$O$22:$Q$22</c:f>
              <c:numCache>
                <c:formatCode>General</c:formatCode>
                <c:ptCount val="3"/>
                <c:pt idx="1">
                  <c:v>108.3</c:v>
                </c:pt>
              </c:numCache>
            </c:numRef>
          </c:val>
        </c:ser>
        <c:ser>
          <c:idx val="2"/>
          <c:order val="2"/>
          <c:tx>
            <c:strRef>
              <c:f>нацпроекты!$N$23</c:f>
              <c:strCache>
                <c:ptCount val="1"/>
                <c:pt idx="0">
                  <c:v>Средства местного бюджета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нацпроекты!$O$20:$Q$20</c:f>
              <c:strCache>
                <c:ptCount val="3"/>
                <c:pt idx="0">
                  <c:v>Переселение граждан из аварийного жилищного фонда</c:v>
                </c:pt>
                <c:pt idx="1">
                  <c:v>Поддержка государственных программ формирования современной городской среды</c:v>
                </c:pt>
                <c:pt idx="2">
                  <c:v>Поддержка отрасли культуры</c:v>
                </c:pt>
              </c:strCache>
            </c:strRef>
          </c:cat>
          <c:val>
            <c:numRef>
              <c:f>нацпроекты!$O$23:$Q$23</c:f>
              <c:numCache>
                <c:formatCode>General</c:formatCode>
                <c:ptCount val="3"/>
                <c:pt idx="1">
                  <c:v>300.89999999999998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29399808"/>
        <c:axId val="44687360"/>
        <c:axId val="0"/>
      </c:bar3DChart>
      <c:catAx>
        <c:axId val="129399808"/>
        <c:scaling>
          <c:orientation val="minMax"/>
        </c:scaling>
        <c:delete val="0"/>
        <c:axPos val="b"/>
        <c:majorTickMark val="out"/>
        <c:minorTickMark val="none"/>
        <c:tickLblPos val="nextTo"/>
        <c:crossAx val="44687360"/>
        <c:crosses val="autoZero"/>
        <c:auto val="1"/>
        <c:lblAlgn val="ctr"/>
        <c:lblOffset val="100"/>
        <c:noMultiLvlLbl val="0"/>
      </c:catAx>
      <c:valAx>
        <c:axId val="44687360"/>
        <c:scaling>
          <c:orientation val="minMax"/>
        </c:scaling>
        <c:delete val="1"/>
        <c:axPos val="l"/>
        <c:majorGridlines/>
        <c:numFmt formatCode="0%" sourceLinked="1"/>
        <c:majorTickMark val="out"/>
        <c:minorTickMark val="none"/>
        <c:tickLblPos val="nextTo"/>
        <c:crossAx val="129399808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percentStacked"/>
        <c:varyColors val="0"/>
        <c:ser>
          <c:idx val="0"/>
          <c:order val="0"/>
          <c:tx>
            <c:strRef>
              <c:f>нацпроекты!$S$21</c:f>
              <c:strCache>
                <c:ptCount val="1"/>
                <c:pt idx="0">
                  <c:v>Средства федерального бюджета</c:v>
                </c:pt>
              </c:strCache>
            </c:strRef>
          </c:tx>
          <c:invertIfNegative val="0"/>
          <c:cat>
            <c:strRef>
              <c:f>нацпроекты!$T$20:$V$20</c:f>
              <c:strCache>
                <c:ptCount val="3"/>
                <c:pt idx="0">
                  <c:v>Переселение граждан из аварийного жилищного фонда</c:v>
                </c:pt>
                <c:pt idx="1">
                  <c:v>Поддержка государственных программ формирования современной городской среды</c:v>
                </c:pt>
                <c:pt idx="2">
                  <c:v>Поддержка отрасли культуры</c:v>
                </c:pt>
              </c:strCache>
            </c:strRef>
          </c:cat>
          <c:val>
            <c:numRef>
              <c:f>нацпроекты!$T$21:$V$21</c:f>
              <c:numCache>
                <c:formatCode>General</c:formatCode>
                <c:ptCount val="3"/>
              </c:numCache>
            </c:numRef>
          </c:val>
        </c:ser>
        <c:ser>
          <c:idx val="1"/>
          <c:order val="1"/>
          <c:tx>
            <c:strRef>
              <c:f>нацпроекты!$S$22</c:f>
              <c:strCache>
                <c:ptCount val="1"/>
                <c:pt idx="0">
                  <c:v>Средства областного бюджета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нацпроекты!$T$20:$V$20</c:f>
              <c:strCache>
                <c:ptCount val="3"/>
                <c:pt idx="0">
                  <c:v>Переселение граждан из аварийного жилищного фонда</c:v>
                </c:pt>
                <c:pt idx="1">
                  <c:v>Поддержка государственных программ формирования современной городской среды</c:v>
                </c:pt>
                <c:pt idx="2">
                  <c:v>Поддержка отрасли культуры</c:v>
                </c:pt>
              </c:strCache>
            </c:strRef>
          </c:cat>
          <c:val>
            <c:numRef>
              <c:f>нацпроекты!$T$22:$V$22</c:f>
              <c:numCache>
                <c:formatCode>General</c:formatCode>
                <c:ptCount val="3"/>
                <c:pt idx="0">
                  <c:v>750.2</c:v>
                </c:pt>
                <c:pt idx="1">
                  <c:v>108.3</c:v>
                </c:pt>
              </c:numCache>
            </c:numRef>
          </c:val>
        </c:ser>
        <c:ser>
          <c:idx val="2"/>
          <c:order val="2"/>
          <c:tx>
            <c:strRef>
              <c:f>нацпроекты!$S$23</c:f>
              <c:strCache>
                <c:ptCount val="1"/>
                <c:pt idx="0">
                  <c:v>Средства местного бюджета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нацпроекты!$T$20:$V$20</c:f>
              <c:strCache>
                <c:ptCount val="3"/>
                <c:pt idx="0">
                  <c:v>Переселение граждан из аварийного жилищного фонда</c:v>
                </c:pt>
                <c:pt idx="1">
                  <c:v>Поддержка государственных программ формирования современной городской среды</c:v>
                </c:pt>
                <c:pt idx="2">
                  <c:v>Поддержка отрасли культуры</c:v>
                </c:pt>
              </c:strCache>
            </c:strRef>
          </c:cat>
          <c:val>
            <c:numRef>
              <c:f>нацпроекты!$T$23:$V$23</c:f>
              <c:numCache>
                <c:formatCode>General</c:formatCode>
                <c:ptCount val="3"/>
                <c:pt idx="0">
                  <c:v>187.6</c:v>
                </c:pt>
                <c:pt idx="1">
                  <c:v>300.89999999999998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07296512"/>
        <c:axId val="44693120"/>
        <c:axId val="0"/>
      </c:bar3DChart>
      <c:catAx>
        <c:axId val="20729651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>
                <a:latin typeface="Arial Narrow" panose="020B0606020202030204" pitchFamily="34" charset="0"/>
              </a:defRPr>
            </a:pPr>
            <a:endParaRPr lang="ru-RU"/>
          </a:p>
        </c:txPr>
        <c:crossAx val="44693120"/>
        <c:crosses val="autoZero"/>
        <c:auto val="1"/>
        <c:lblAlgn val="ctr"/>
        <c:lblOffset val="100"/>
        <c:noMultiLvlLbl val="0"/>
      </c:catAx>
      <c:valAx>
        <c:axId val="44693120"/>
        <c:scaling>
          <c:orientation val="minMax"/>
        </c:scaling>
        <c:delete val="1"/>
        <c:axPos val="l"/>
        <c:majorGridlines/>
        <c:numFmt formatCode="0%" sourceLinked="1"/>
        <c:majorTickMark val="out"/>
        <c:minorTickMark val="none"/>
        <c:tickLblPos val="nextTo"/>
        <c:crossAx val="207296512"/>
        <c:crosses val="autoZero"/>
        <c:crossBetween val="between"/>
      </c:valAx>
    </c:plotArea>
    <c:legend>
      <c:legendPos val="r"/>
      <c:overlay val="0"/>
      <c:txPr>
        <a:bodyPr/>
        <a:lstStyle/>
        <a:p>
          <a:pPr>
            <a:defRPr sz="1200">
              <a:latin typeface="Arial Narrow" panose="020B0606020202030204" pitchFamily="34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соцсфера!$B$4</c:f>
              <c:strCache>
                <c:ptCount val="1"/>
                <c:pt idx="0">
                  <c:v>Образование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соцсфера!$C$3:$G$3</c:f>
              <c:strCache>
                <c:ptCount val="5"/>
                <c:pt idx="0">
                  <c:v> 2018 год</c:v>
                </c:pt>
                <c:pt idx="1">
                  <c:v>Ожидаемое исполнение 2019 год</c:v>
                </c:pt>
                <c:pt idx="2">
                  <c:v>прогноз 2020 года</c:v>
                </c:pt>
                <c:pt idx="3">
                  <c:v>прогноз 2021 года</c:v>
                </c:pt>
                <c:pt idx="4">
                  <c:v>прогноз 2022 года</c:v>
                </c:pt>
              </c:strCache>
            </c:strRef>
          </c:cat>
          <c:val>
            <c:numRef>
              <c:f>соцсфера!$C$4:$G$4</c:f>
              <c:numCache>
                <c:formatCode>General</c:formatCode>
                <c:ptCount val="5"/>
                <c:pt idx="0">
                  <c:v>278</c:v>
                </c:pt>
                <c:pt idx="1">
                  <c:v>168</c:v>
                </c:pt>
                <c:pt idx="2">
                  <c:v>176</c:v>
                </c:pt>
                <c:pt idx="3">
                  <c:v>183</c:v>
                </c:pt>
                <c:pt idx="4">
                  <c:v>190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91873280"/>
        <c:axId val="107168896"/>
        <c:axId val="0"/>
      </c:bar3DChart>
      <c:catAx>
        <c:axId val="9187328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800"/>
            </a:pPr>
            <a:endParaRPr lang="ru-RU"/>
          </a:p>
        </c:txPr>
        <c:crossAx val="107168896"/>
        <c:crosses val="autoZero"/>
        <c:auto val="1"/>
        <c:lblAlgn val="ctr"/>
        <c:lblOffset val="100"/>
        <c:noMultiLvlLbl val="0"/>
      </c:catAx>
      <c:valAx>
        <c:axId val="10716889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9187328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1284374453193351"/>
          <c:y val="2.7777777777777776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соцсфера!$B$8</c:f>
              <c:strCache>
                <c:ptCount val="1"/>
                <c:pt idx="0">
                  <c:v>Культура и кинематография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соцсфера!$C$7:$G$7</c:f>
              <c:strCache>
                <c:ptCount val="5"/>
                <c:pt idx="0">
                  <c:v> 2018 год</c:v>
                </c:pt>
                <c:pt idx="1">
                  <c:v>Ожидаемое исполнение 2019 год</c:v>
                </c:pt>
                <c:pt idx="2">
                  <c:v>прогноз 2020 года</c:v>
                </c:pt>
                <c:pt idx="3">
                  <c:v>прогноз 2021 года</c:v>
                </c:pt>
                <c:pt idx="4">
                  <c:v>прогноз 2022 года</c:v>
                </c:pt>
              </c:strCache>
            </c:strRef>
          </c:cat>
          <c:val>
            <c:numRef>
              <c:f>соцсфера!$C$8:$G$8</c:f>
              <c:numCache>
                <c:formatCode>General</c:formatCode>
                <c:ptCount val="5"/>
                <c:pt idx="0">
                  <c:v>41</c:v>
                </c:pt>
                <c:pt idx="1">
                  <c:v>41</c:v>
                </c:pt>
                <c:pt idx="2">
                  <c:v>48</c:v>
                </c:pt>
                <c:pt idx="3">
                  <c:v>47</c:v>
                </c:pt>
                <c:pt idx="4">
                  <c:v>48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91873792"/>
        <c:axId val="107170624"/>
        <c:axId val="0"/>
      </c:bar3DChart>
      <c:catAx>
        <c:axId val="9187379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800"/>
            </a:pPr>
            <a:endParaRPr lang="ru-RU"/>
          </a:p>
        </c:txPr>
        <c:crossAx val="107170624"/>
        <c:crosses val="autoZero"/>
        <c:auto val="1"/>
        <c:lblAlgn val="ctr"/>
        <c:lblOffset val="100"/>
        <c:noMultiLvlLbl val="0"/>
      </c:catAx>
      <c:valAx>
        <c:axId val="10717062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9187379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3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Какие средства направляются на физическую культуру и спорт</a:t>
            </a:r>
          </a:p>
        </c:rich>
      </c:tx>
      <c:layout>
        <c:manualLayout>
          <c:xMode val="edge"/>
          <c:yMode val="edge"/>
          <c:x val="0.12928875147087143"/>
          <c:y val="2.9529600466608342E-2"/>
        </c:manualLayout>
      </c:layout>
      <c:overlay val="0"/>
    </c:title>
    <c:autoTitleDeleted val="0"/>
    <c:view3D>
      <c:rotX val="15"/>
      <c:hPercent val="50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8366132246507425"/>
          <c:y val="0.15111358996792204"/>
          <c:w val="0.42110943368374082"/>
          <c:h val="0.25484237386993558"/>
        </c:manualLayout>
      </c:layout>
      <c:bar3DChart>
        <c:barDir val="col"/>
        <c:grouping val="clustered"/>
        <c:varyColors val="0"/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one"/>
        <c:axId val="91874816"/>
        <c:axId val="107172928"/>
        <c:axId val="0"/>
      </c:bar3DChart>
      <c:catAx>
        <c:axId val="918748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txPr>
          <a:bodyPr rot="0" vert="horz"/>
          <a:lstStyle/>
          <a:p>
            <a:pPr>
              <a:defRPr/>
            </a:pPr>
            <a:endParaRPr lang="ru-RU"/>
          </a:p>
        </c:txPr>
        <c:crossAx val="107172928"/>
        <c:crossesAt val="0"/>
        <c:auto val="1"/>
        <c:lblAlgn val="ctr"/>
        <c:lblOffset val="100"/>
        <c:tickLblSkip val="1"/>
        <c:tickMarkSkip val="1"/>
        <c:noMultiLvlLbl val="0"/>
      </c:catAx>
      <c:valAx>
        <c:axId val="107172928"/>
        <c:scaling>
          <c:orientation val="minMax"/>
          <c:min val="0"/>
        </c:scaling>
        <c:delete val="0"/>
        <c:axPos val="l"/>
        <c:numFmt formatCode="#,##0" sourceLinked="1"/>
        <c:majorTickMark val="out"/>
        <c:minorTickMark val="none"/>
        <c:tickLblPos val="nextTo"/>
        <c:txPr>
          <a:bodyPr rot="0" vert="horz"/>
          <a:lstStyle/>
          <a:p>
            <a:pPr>
              <a:defRPr/>
            </a:pPr>
            <a:endParaRPr lang="ru-RU"/>
          </a:p>
        </c:txPr>
        <c:crossAx val="91874816"/>
        <c:crosses val="autoZero"/>
        <c:crossBetween val="between"/>
        <c:majorUnit val="500"/>
        <c:minorUnit val="100"/>
      </c:valAx>
    </c:plotArea>
    <c:plotVisOnly val="1"/>
    <c:dispBlanksAs val="gap"/>
    <c:showDLblsOverMax val="0"/>
  </c:chart>
  <c:txPr>
    <a:bodyPr/>
    <a:lstStyle/>
    <a:p>
      <a:pPr>
        <a:defRPr sz="1800">
          <a:latin typeface="Arial Narrow" panose="020B0606020202030204" pitchFamily="34" charset="0"/>
        </a:defRPr>
      </a:pPr>
      <a:endParaRPr lang="ru-RU"/>
    </a:p>
  </c:txPr>
  <c:externalData r:id="rId1">
    <c:autoUpdate val="0"/>
  </c:externalData>
  <c:userShapes r:id="rId2"/>
</c:chartSpace>
</file>

<file path=ppt/charts/chart3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7669902912621533E-2"/>
          <c:y val="0.14072494669509594"/>
          <c:w val="0.83009708737864074"/>
          <c:h val="0.7292110874200427"/>
        </c:manualLayout>
      </c:layout>
      <c:doughnut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2020 год</c:v>
                </c:pt>
              </c:strCache>
            </c:strRef>
          </c:tx>
          <c:spPr>
            <a:solidFill>
              <a:schemeClr val="accent1"/>
            </a:solidFill>
            <a:ln w="12594">
              <a:solidFill>
                <a:schemeClr val="tx1"/>
              </a:solidFill>
              <a:prstDash val="solid"/>
            </a:ln>
          </c:spPr>
          <c:dPt>
            <c:idx val="1"/>
            <c:bubble3D val="0"/>
            <c:spPr>
              <a:solidFill>
                <a:schemeClr val="accent2"/>
              </a:solidFill>
              <a:ln w="12594">
                <a:solidFill>
                  <a:schemeClr val="tx1"/>
                </a:solidFill>
                <a:prstDash val="solid"/>
              </a:ln>
            </c:spPr>
          </c:dPt>
          <c:dLbls>
            <c:dLbl>
              <c:idx val="0"/>
              <c:layout>
                <c:manualLayout>
                  <c:x val="-8.6005295204024043E-3"/>
                  <c:y val="9.0219814432074309E-3"/>
                </c:manualLayout>
              </c:layout>
              <c:tx>
                <c:rich>
                  <a:bodyPr/>
                  <a:lstStyle/>
                  <a:p>
                    <a:pPr>
                      <a:defRPr sz="1760" b="1" i="0" u="none" strike="noStrike" baseline="0">
                        <a:solidFill>
                          <a:schemeClr val="tx1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dirty="0" smtClean="0"/>
                      <a:t>24,7; (65%)</a:t>
                    </a:r>
                    <a:endParaRPr lang="ru-RU" dirty="0"/>
                  </a:p>
                </c:rich>
              </c:tx>
              <c:spPr>
                <a:noFill/>
                <a:ln w="25187">
                  <a:noFill/>
                </a:ln>
              </c:spPr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9453305544211024E-2"/>
                  <c:y val="-1.5750241746097357E-3"/>
                </c:manualLayout>
              </c:layout>
              <c:tx>
                <c:rich>
                  <a:bodyPr/>
                  <a:lstStyle/>
                  <a:p>
                    <a:pPr>
                      <a:defRPr sz="1760" b="1" i="0" u="none" strike="noStrike" baseline="0">
                        <a:solidFill>
                          <a:schemeClr val="tx1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dirty="0" smtClean="0"/>
                      <a:t>13,1;    (</a:t>
                    </a:r>
                    <a:r>
                      <a:rPr lang="ru-RU" baseline="0" dirty="0" smtClean="0"/>
                      <a:t> 35</a:t>
                    </a:r>
                    <a:r>
                      <a:rPr lang="ru-RU" dirty="0" smtClean="0"/>
                      <a:t>%)</a:t>
                    </a:r>
                    <a:endParaRPr lang="ru-RU" dirty="0"/>
                  </a:p>
                </c:rich>
              </c:tx>
              <c:spPr>
                <a:noFill/>
                <a:ln w="25187">
                  <a:noFill/>
                </a:ln>
              </c:spPr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Mode val="edge"/>
                  <c:yMode val="edge"/>
                  <c:x val="0.13349514563106926"/>
                  <c:y val="0.18763326226012794"/>
                </c:manualLayout>
              </c:layout>
              <c:tx>
                <c:rich>
                  <a:bodyPr/>
                  <a:lstStyle/>
                  <a:p>
                    <a:pPr>
                      <a:defRPr sz="1760" b="1" i="0" u="none" strike="noStrike" baseline="0">
                        <a:solidFill>
                          <a:schemeClr val="tx1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dirty="0"/>
                      <a:t>5,8; (29%)</a:t>
                    </a:r>
                  </a:p>
                </c:rich>
              </c:tx>
              <c:spPr>
                <a:noFill/>
                <a:ln w="25187">
                  <a:noFill/>
                </a:ln>
              </c:spPr>
              <c:showLegendKey val="0"/>
              <c:showVal val="0"/>
              <c:showCatName val="0"/>
              <c:showSerName val="0"/>
              <c:showPercent val="0"/>
              <c:showBubbleSize val="0"/>
            </c:dLbl>
            <c:numFmt formatCode="0%" sourceLinked="0"/>
            <c:spPr>
              <a:noFill/>
              <a:ln w="25187">
                <a:noFill/>
              </a:ln>
            </c:spPr>
            <c:txPr>
              <a:bodyPr/>
              <a:lstStyle/>
              <a:p>
                <a:pPr>
                  <a:defRPr sz="1760" b="1" i="0" u="none" strike="noStrike" baseline="0">
                    <a:solidFill>
                      <a:schemeClr val="tx1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0"/>
          </c:dLbls>
          <c:cat>
            <c:strRef>
              <c:f>Sheet1!$B$1:$C$1</c:f>
              <c:strCache>
                <c:ptCount val="2"/>
                <c:pt idx="0">
                  <c:v>Дотация за счет субвенции на исполнение полномочий органов власти </c:v>
                </c:pt>
                <c:pt idx="1">
                  <c:v>Трансферты на поддержку мер по обеспечению сбалансированности бюджетов поселений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24.7</c:v>
                </c:pt>
                <c:pt idx="1">
                  <c:v>13.1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1"/>
          <c:showBubbleSize val="0"/>
          <c:showLeaderLines val="0"/>
        </c:dLbls>
        <c:firstSliceAng val="0"/>
        <c:holeSize val="50"/>
      </c:doughnutChart>
      <c:spPr>
        <a:noFill/>
        <a:ln w="25187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760" b="1" i="0" u="none" strike="noStrike" baseline="0">
          <a:solidFill>
            <a:schemeClr val="tx1"/>
          </a:solidFill>
          <a:latin typeface="Calibri"/>
          <a:ea typeface="Calibri"/>
          <a:cs typeface="Calibri"/>
        </a:defRPr>
      </a:pPr>
      <a:endParaRPr lang="ru-RU"/>
    </a:p>
  </c:txPr>
  <c:externalData r:id="rId1">
    <c:autoUpdate val="0"/>
  </c:externalData>
</c:chartSpace>
</file>

<file path=ppt/charts/chart3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217391304347827"/>
          <c:y val="9.1127098321343886E-2"/>
          <c:w val="0.81449275362319395"/>
          <c:h val="0.848920863309356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До выравнвания</c:v>
                </c:pt>
              </c:strCache>
            </c:strRef>
          </c:tx>
          <c:spPr>
            <a:solidFill>
              <a:schemeClr val="accent1"/>
            </a:solidFill>
            <a:ln w="7133">
              <a:solidFill>
                <a:schemeClr val="tx1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1.8872534555542411E-2"/>
                  <c:y val="-7.584644253182054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14266">
                <a:noFill/>
              </a:ln>
            </c:spPr>
            <c:txPr>
              <a:bodyPr/>
              <a:lstStyle/>
              <a:p>
                <a:pPr>
                  <a:defRPr sz="1400" b="1" i="0" u="none" strike="noStrike" baseline="0">
                    <a:solidFill>
                      <a:schemeClr val="tx1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Sheet1!$B$1:$B$1</c:f>
              <c:strCache>
                <c:ptCount val="1"/>
                <c:pt idx="0">
                  <c:v>на 1 жителя</c:v>
                </c:pt>
              </c:strCache>
            </c:strRef>
          </c:cat>
          <c:val>
            <c:numRef>
              <c:f>Sheet1!$B$2:$B$2</c:f>
              <c:numCache>
                <c:formatCode>#,##0.00</c:formatCode>
                <c:ptCount val="1"/>
                <c:pt idx="0">
                  <c:v>3380.13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После выравнивания</c:v>
                </c:pt>
              </c:strCache>
            </c:strRef>
          </c:tx>
          <c:spPr>
            <a:solidFill>
              <a:schemeClr val="accent2"/>
            </a:solidFill>
            <a:ln w="7133">
              <a:solidFill>
                <a:schemeClr val="tx1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-1.2825398080008802E-2"/>
                  <c:y val="1.0560648288608303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14266">
                <a:noFill/>
              </a:ln>
            </c:spPr>
            <c:txPr>
              <a:bodyPr/>
              <a:lstStyle/>
              <a:p>
                <a:pPr>
                  <a:defRPr sz="1400" b="1" i="0" u="none" strike="noStrike" baseline="0">
                    <a:solidFill>
                      <a:schemeClr val="tx1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Sheet1!$B$1:$B$1</c:f>
              <c:strCache>
                <c:ptCount val="1"/>
                <c:pt idx="0">
                  <c:v>на 1 жителя</c:v>
                </c:pt>
              </c:strCache>
            </c:strRef>
          </c:cat>
          <c:val>
            <c:numRef>
              <c:f>Sheet1!$B$3:$B$3</c:f>
              <c:numCache>
                <c:formatCode>#,##0.00</c:formatCode>
                <c:ptCount val="1"/>
                <c:pt idx="0">
                  <c:v>8420.59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0"/>
        <c:axId val="218254336"/>
        <c:axId val="127979456"/>
      </c:barChart>
      <c:catAx>
        <c:axId val="218254336"/>
        <c:scaling>
          <c:orientation val="minMax"/>
        </c:scaling>
        <c:delete val="1"/>
        <c:axPos val="b"/>
        <c:majorTickMark val="out"/>
        <c:minorTickMark val="none"/>
        <c:tickLblPos val="none"/>
        <c:crossAx val="127979456"/>
        <c:crosses val="autoZero"/>
        <c:auto val="1"/>
        <c:lblAlgn val="ctr"/>
        <c:lblOffset val="100"/>
        <c:noMultiLvlLbl val="0"/>
      </c:catAx>
      <c:valAx>
        <c:axId val="127979456"/>
        <c:scaling>
          <c:orientation val="minMax"/>
        </c:scaling>
        <c:delete val="0"/>
        <c:axPos val="l"/>
        <c:majorGridlines>
          <c:spPr>
            <a:ln w="1783">
              <a:solidFill>
                <a:schemeClr val="tx1"/>
              </a:solidFill>
              <a:prstDash val="solid"/>
            </a:ln>
          </c:spPr>
        </c:majorGridlines>
        <c:numFmt formatCode="#,##0.00" sourceLinked="1"/>
        <c:majorTickMark val="out"/>
        <c:minorTickMark val="none"/>
        <c:tickLblPos val="nextTo"/>
        <c:spPr>
          <a:ln w="1783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011" b="1" i="0" u="none" strike="noStrike" baseline="0">
                <a:solidFill>
                  <a:schemeClr val="tx1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218254336"/>
        <c:crosses val="autoZero"/>
        <c:crossBetween val="between"/>
      </c:valAx>
      <c:spPr>
        <a:noFill/>
        <a:ln w="7133">
          <a:solidFill>
            <a:schemeClr val="tx1"/>
          </a:solidFill>
          <a:prstDash val="solid"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011" b="1" i="0" u="none" strike="noStrike" baseline="0">
          <a:solidFill>
            <a:schemeClr val="tx1"/>
          </a:solidFill>
          <a:latin typeface="Calibri"/>
          <a:ea typeface="Calibri"/>
          <a:cs typeface="Calibri"/>
        </a:defRPr>
      </a:pPr>
      <a:endParaRPr lang="ru-RU"/>
    </a:p>
  </c:txPr>
  <c:externalData r:id="rId1">
    <c:autoUpdate val="0"/>
  </c:externalData>
</c:chartSpace>
</file>

<file path=ppt/charts/chart3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3058278077503577E-2"/>
          <c:y val="2.2067524540493533E-2"/>
          <c:w val="0.59341599804177136"/>
          <c:h val="0.8567516628643923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Лист9!$E$5</c:f>
              <c:strCache>
                <c:ptCount val="1"/>
                <c:pt idx="0">
                  <c:v>Иные межбюджетные трансферты бюджетам поселений на сбалансированность</c:v>
                </c:pt>
              </c:strCache>
            </c:strRef>
          </c:tx>
          <c:spPr>
            <a:solidFill>
              <a:srgbClr val="00CCFF"/>
            </a:solidFill>
          </c:spPr>
          <c:invertIfNegative val="0"/>
          <c:dLbls>
            <c:dLbl>
              <c:idx val="0"/>
              <c:layout>
                <c:manualLayout>
                  <c:x val="2.3454936804673011E-3"/>
                  <c:y val="4.84738386092757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7.1694834268640432E-3"/>
                  <c:y val="4.368716959428035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4.0405402109792675E-3"/>
                  <c:y val="2.10329642054163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9.776014047219686E-3"/>
                  <c:y val="-6.1437232201090326E-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0948904716186824E-2"/>
                  <c:y val="-1.66898479236170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-5400000"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Лист9!$D$6:$D$10</c:f>
              <c:strCache>
                <c:ptCount val="5"/>
                <c:pt idx="0">
                  <c:v> 2018 год</c:v>
                </c:pt>
                <c:pt idx="1">
                  <c:v> 2019 год</c:v>
                </c:pt>
                <c:pt idx="2">
                  <c:v> 2020 год</c:v>
                </c:pt>
                <c:pt idx="3">
                  <c:v>2021 год</c:v>
                </c:pt>
                <c:pt idx="4">
                  <c:v> 2022 год</c:v>
                </c:pt>
              </c:strCache>
            </c:strRef>
          </c:cat>
          <c:val>
            <c:numRef>
              <c:f>Лист9!$E$6:$E$10</c:f>
              <c:numCache>
                <c:formatCode>#,##0.0</c:formatCode>
                <c:ptCount val="5"/>
                <c:pt idx="0">
                  <c:v>15698.9</c:v>
                </c:pt>
                <c:pt idx="1">
                  <c:v>11268.6</c:v>
                </c:pt>
                <c:pt idx="2">
                  <c:v>13105.8</c:v>
                </c:pt>
                <c:pt idx="3">
                  <c:v>5872.2</c:v>
                </c:pt>
                <c:pt idx="4">
                  <c:v>3132</c:v>
                </c:pt>
              </c:numCache>
            </c:numRef>
          </c:val>
        </c:ser>
        <c:ser>
          <c:idx val="1"/>
          <c:order val="1"/>
          <c:tx>
            <c:strRef>
              <c:f>Лист9!$F$5</c:f>
              <c:strCache>
                <c:ptCount val="1"/>
                <c:pt idx="0">
                  <c:v>Дотации на выравнивание бюджетной обеспеченности бюджетам поселений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dLbl>
              <c:idx val="0"/>
              <c:layout>
                <c:manualLayout>
                  <c:x val="8.2116785371401189E-3"/>
                  <c:y val="5.00695437708510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1058392685700594E-3"/>
                  <c:y val="-1.25173859427127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1079505167899141E-2"/>
                  <c:y val="4.98221209811243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6.9735928166969703E-3"/>
                  <c:y val="-5.323522410486021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0948904716186824E-2"/>
                  <c:y val="-6.050069872311164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-5400000"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Лист9!$D$6:$D$10</c:f>
              <c:strCache>
                <c:ptCount val="5"/>
                <c:pt idx="0">
                  <c:v> 2018 год</c:v>
                </c:pt>
                <c:pt idx="1">
                  <c:v> 2019 год</c:v>
                </c:pt>
                <c:pt idx="2">
                  <c:v> 2020 год</c:v>
                </c:pt>
                <c:pt idx="3">
                  <c:v>2021 год</c:v>
                </c:pt>
                <c:pt idx="4">
                  <c:v> 2022 год</c:v>
                </c:pt>
              </c:strCache>
            </c:strRef>
          </c:cat>
          <c:val>
            <c:numRef>
              <c:f>Лист9!$F$6:$F$10</c:f>
              <c:numCache>
                <c:formatCode>#,##0.0</c:formatCode>
                <c:ptCount val="5"/>
                <c:pt idx="0">
                  <c:v>15605.3</c:v>
                </c:pt>
                <c:pt idx="1">
                  <c:v>21653.3</c:v>
                </c:pt>
                <c:pt idx="2">
                  <c:v>24670.2</c:v>
                </c:pt>
                <c:pt idx="3">
                  <c:v>28544</c:v>
                </c:pt>
                <c:pt idx="4">
                  <c:v>29787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18365952"/>
        <c:axId val="127982912"/>
        <c:axId val="0"/>
      </c:bar3DChart>
      <c:catAx>
        <c:axId val="21836595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127982912"/>
        <c:crosses val="autoZero"/>
        <c:auto val="1"/>
        <c:lblAlgn val="ctr"/>
        <c:lblOffset val="100"/>
        <c:noMultiLvlLbl val="0"/>
      </c:catAx>
      <c:valAx>
        <c:axId val="127982912"/>
        <c:scaling>
          <c:orientation val="minMax"/>
        </c:scaling>
        <c:delete val="0"/>
        <c:axPos val="l"/>
        <c:majorGridlines/>
        <c:numFmt formatCode="#,##0.0" sourceLinked="1"/>
        <c:majorTickMark val="out"/>
        <c:minorTickMark val="none"/>
        <c:tickLblPos val="nextTo"/>
        <c:crossAx val="218365952"/>
        <c:crosses val="autoZero"/>
        <c:crossBetween val="between"/>
        <c:majorUnit val="5000"/>
      </c:valAx>
    </c:plotArea>
    <c:legend>
      <c:legendPos val="r"/>
      <c:layout>
        <c:manualLayout>
          <c:xMode val="edge"/>
          <c:yMode val="edge"/>
          <c:x val="0.67344762366200561"/>
          <c:y val="0.38159185338297141"/>
          <c:w val="0.31834069780085422"/>
          <c:h val="0.30566175164882065"/>
        </c:manualLayout>
      </c:layout>
      <c:overlay val="0"/>
      <c:txPr>
        <a:bodyPr/>
        <a:lstStyle/>
        <a:p>
          <a:pPr>
            <a:defRPr sz="1400" b="0"/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3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4.077561782373923E-2"/>
          <c:y val="1.5260498687664043E-2"/>
          <c:w val="0.9441696381915039"/>
          <c:h val="0.82921686351706037"/>
        </c:manualLayout>
      </c:layout>
      <c:lineChart>
        <c:grouping val="stacked"/>
        <c:varyColors val="0"/>
        <c:ser>
          <c:idx val="0"/>
          <c:order val="0"/>
          <c:tx>
            <c:strRef>
              <c:f>Лист3!$D$4</c:f>
              <c:strCache>
                <c:ptCount val="1"/>
                <c:pt idx="0">
                  <c:v>до выравнивания</c:v>
                </c:pt>
              </c:strCache>
            </c:strRef>
          </c:tx>
          <c:spPr>
            <a:ln>
              <a:solidFill>
                <a:srgbClr val="0000FF"/>
              </a:solidFill>
            </a:ln>
          </c:spPr>
          <c:marker>
            <c:symbol val="square"/>
            <c:size val="7"/>
            <c:spPr>
              <a:solidFill>
                <a:srgbClr val="0000FF"/>
              </a:solidFill>
            </c:spPr>
          </c:marker>
          <c:dLbls>
            <c:dLbl>
              <c:idx val="0"/>
              <c:layout>
                <c:manualLayout>
                  <c:x val="-2.4635082961946431E-2"/>
                  <c:y val="-2.92130905511811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9160583253326941E-2"/>
                  <c:y val="-3.96383888185903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7372261790467062E-2"/>
                  <c:y val="-2.92072338663297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2.8740874879990514E-2"/>
                  <c:y val="-3.546592683768613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1.0946461392432525E-2"/>
                  <c:y val="-3.33884514435694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Лист3!$C$5:$C$9</c:f>
              <c:strCache>
                <c:ptCount val="5"/>
                <c:pt idx="0">
                  <c:v>Бердниковский сельсовет</c:v>
                </c:pt>
                <c:pt idx="1">
                  <c:v>Большесодомовский сельсовет</c:v>
                </c:pt>
                <c:pt idx="2">
                  <c:v>Вязовский сельсовет</c:v>
                </c:pt>
                <c:pt idx="3">
                  <c:v>Пакалевский сельсовет</c:v>
                </c:pt>
                <c:pt idx="4">
                  <c:v>Тонкинский поссовет</c:v>
                </c:pt>
              </c:strCache>
            </c:strRef>
          </c:cat>
          <c:val>
            <c:numRef>
              <c:f>Лист3!$D$5:$D$9</c:f>
              <c:numCache>
                <c:formatCode>General</c:formatCode>
                <c:ptCount val="5"/>
                <c:pt idx="0">
                  <c:v>3.71</c:v>
                </c:pt>
                <c:pt idx="1">
                  <c:v>3.39</c:v>
                </c:pt>
                <c:pt idx="2" formatCode="0.00">
                  <c:v>3</c:v>
                </c:pt>
                <c:pt idx="3" formatCode="0.00">
                  <c:v>5.15</c:v>
                </c:pt>
                <c:pt idx="4">
                  <c:v>3.16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Лист3!$E$4</c:f>
              <c:strCache>
                <c:ptCount val="1"/>
                <c:pt idx="0">
                  <c:v>после выравнивания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ymbol val="triangle"/>
            <c:size val="7"/>
            <c:spPr>
              <a:solidFill>
                <a:srgbClr val="FF0000"/>
              </a:solidFill>
              <a:ln>
                <a:solidFill>
                  <a:srgbClr val="FF0000"/>
                </a:solidFill>
              </a:ln>
            </c:spPr>
          </c:marker>
          <c:dLbls>
            <c:dLbl>
              <c:idx val="0"/>
              <c:layout>
                <c:manualLayout>
                  <c:x val="-3.843678615655171E-2"/>
                  <c:y val="-4.43971503166314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3.4204058104208977E-2"/>
                  <c:y val="-2.713549868766404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4.2416972646120508E-2"/>
                  <c:y val="-5.21528871391076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3.2816774195076455E-2"/>
                  <c:y val="-3.12499999999999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Лист3!$C$5:$C$9</c:f>
              <c:strCache>
                <c:ptCount val="5"/>
                <c:pt idx="0">
                  <c:v>Бердниковский сельсовет</c:v>
                </c:pt>
                <c:pt idx="1">
                  <c:v>Большесодомовский сельсовет</c:v>
                </c:pt>
                <c:pt idx="2">
                  <c:v>Вязовский сельсовет</c:v>
                </c:pt>
                <c:pt idx="3">
                  <c:v>Пакалевский сельсовет</c:v>
                </c:pt>
                <c:pt idx="4">
                  <c:v>Тонкинский поссовет</c:v>
                </c:pt>
              </c:strCache>
            </c:strRef>
          </c:cat>
          <c:val>
            <c:numRef>
              <c:f>Лист3!$E$5:$E$9</c:f>
              <c:numCache>
                <c:formatCode>0.00</c:formatCode>
                <c:ptCount val="5"/>
                <c:pt idx="0" formatCode="General">
                  <c:v>10.66</c:v>
                </c:pt>
                <c:pt idx="1">
                  <c:v>10.3</c:v>
                </c:pt>
                <c:pt idx="2">
                  <c:v>10.89</c:v>
                </c:pt>
                <c:pt idx="3" formatCode="General">
                  <c:v>14.64</c:v>
                </c:pt>
                <c:pt idx="4" formatCode="General">
                  <c:v>6.47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2347392"/>
        <c:axId val="107174656"/>
      </c:lineChart>
      <c:catAx>
        <c:axId val="9234739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107174656"/>
        <c:crosses val="autoZero"/>
        <c:auto val="1"/>
        <c:lblAlgn val="ctr"/>
        <c:lblOffset val="100"/>
        <c:noMultiLvlLbl val="0"/>
      </c:catAx>
      <c:valAx>
        <c:axId val="107174656"/>
        <c:scaling>
          <c:orientation val="minMax"/>
          <c:max val="25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92347392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4.4280560510641401E-2"/>
          <c:y val="0.93966833526816196"/>
          <c:w val="0.91332975197877753"/>
          <c:h val="6.0331664537273635E-2"/>
        </c:manualLayout>
      </c:layout>
      <c:overlay val="0"/>
      <c:txPr>
        <a:bodyPr/>
        <a:lstStyle/>
        <a:p>
          <a:pPr>
            <a:defRPr sz="1400" b="1"/>
          </a:pPr>
          <a:endParaRPr lang="ru-RU"/>
        </a:p>
      </c:txPr>
    </c:legend>
    <c:plotVisOnly val="1"/>
    <c:dispBlanksAs val="zero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800"/>
            </a:pPr>
            <a:r>
              <a:rPr lang="ru-RU" sz="1800"/>
              <a:t>Уровень безработицы,</a:t>
            </a:r>
            <a:r>
              <a:rPr lang="en-US" sz="1800"/>
              <a:t>%</a:t>
            </a:r>
          </a:p>
        </c:rich>
      </c:tx>
      <c:overlay val="0"/>
    </c:title>
    <c:autoTitleDeleted val="0"/>
    <c:plotArea>
      <c:layout/>
      <c:lineChart>
        <c:grouping val="stacked"/>
        <c:varyColors val="0"/>
        <c:ser>
          <c:idx val="1"/>
          <c:order val="0"/>
          <c:tx>
            <c:strRef>
              <c:f>Лист1!$D$3</c:f>
              <c:strCache>
                <c:ptCount val="1"/>
                <c:pt idx="0">
                  <c:v>%</c:v>
                </c:pt>
              </c:strCache>
            </c:strRef>
          </c:tx>
          <c:dLbls>
            <c:dLbl>
              <c:idx val="1"/>
              <c:layout>
                <c:manualLayout>
                  <c:x val="-2.7777777777777776E-2"/>
                  <c:y val="7.4074074074074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3.3333333333333333E-2"/>
                  <c:y val="-5.09259259259259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4.1666666666666664E-2"/>
                  <c:y val="-5.55555555555555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0.05"/>
                  <c:y val="-6.01851851851851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5.5555555555555552E-2"/>
                  <c:y val="-5.55555555555555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Lit>
              <c:formatCode>General</c:formatCode>
              <c:ptCount val="6"/>
              <c:pt idx="0">
                <c:v>2017</c:v>
              </c:pt>
              <c:pt idx="1">
                <c:v>2018</c:v>
              </c:pt>
              <c:pt idx="2">
                <c:v>2019</c:v>
              </c:pt>
              <c:pt idx="3">
                <c:v>2020</c:v>
              </c:pt>
              <c:pt idx="4">
                <c:v>2021</c:v>
              </c:pt>
              <c:pt idx="5">
                <c:v>2022</c:v>
              </c:pt>
            </c:numLit>
          </c:cat>
          <c:val>
            <c:numRef>
              <c:f>Лист1!$D$4:$D$9</c:f>
              <c:numCache>
                <c:formatCode>General</c:formatCode>
                <c:ptCount val="6"/>
                <c:pt idx="0">
                  <c:v>4.5999999999999996</c:v>
                </c:pt>
                <c:pt idx="1">
                  <c:v>5.0999999999999996</c:v>
                </c:pt>
                <c:pt idx="2">
                  <c:v>5</c:v>
                </c:pt>
                <c:pt idx="3">
                  <c:v>4.9000000000000004</c:v>
                </c:pt>
                <c:pt idx="4">
                  <c:v>4.8</c:v>
                </c:pt>
                <c:pt idx="5">
                  <c:v>4.8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4554240"/>
        <c:axId val="125371520"/>
      </c:lineChart>
      <c:catAx>
        <c:axId val="445542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25371520"/>
        <c:crosses val="autoZero"/>
        <c:auto val="1"/>
        <c:lblAlgn val="ctr"/>
        <c:lblOffset val="100"/>
        <c:noMultiLvlLbl val="0"/>
      </c:catAx>
      <c:valAx>
        <c:axId val="12537152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4554240"/>
        <c:crosses val="autoZero"/>
        <c:crossBetween val="between"/>
      </c:valAx>
    </c:plotArea>
    <c:plotVisOnly val="1"/>
    <c:dispBlanksAs val="zero"/>
    <c:showDLblsOverMax val="0"/>
  </c:chart>
  <c:externalData r:id="rId1">
    <c:autoUpdate val="0"/>
  </c:externalData>
</c:chartSpace>
</file>

<file path=ppt/charts/chart4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40"/>
      <c:rotY val="40"/>
      <c:rAngAx val="1"/>
    </c:view3D>
    <c:floor>
      <c:thickness val="0"/>
    </c:floor>
    <c:sideWall>
      <c:thickness val="0"/>
      <c:spPr>
        <a:ln>
          <a:noFill/>
        </a:ln>
        <a:scene3d>
          <a:camera prst="orthographicFront"/>
          <a:lightRig rig="threePt" dir="t"/>
        </a:scene3d>
        <a:sp3d>
          <a:bevelT w="6350"/>
        </a:sp3d>
      </c:spPr>
    </c:sideWall>
    <c:backWall>
      <c:thickness val="0"/>
      <c:spPr>
        <a:ln>
          <a:noFill/>
        </a:ln>
        <a:scene3d>
          <a:camera prst="orthographicFront"/>
          <a:lightRig rig="threePt" dir="t"/>
        </a:scene3d>
        <a:sp3d>
          <a:bevelT w="6350"/>
        </a:sp3d>
      </c:spPr>
    </c:backWall>
    <c:plotArea>
      <c:layout>
        <c:manualLayout>
          <c:layoutTarget val="inner"/>
          <c:xMode val="edge"/>
          <c:yMode val="edge"/>
          <c:x val="7.1768933365393056E-2"/>
          <c:y val="9.8901188821985481E-2"/>
          <c:w val="0.90702489590131707"/>
          <c:h val="0.7473205187586845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Лист1!$A$11</c:f>
              <c:strCache>
                <c:ptCount val="1"/>
                <c:pt idx="0">
                  <c:v>Муниципальный долг</c:v>
                </c:pt>
              </c:strCache>
            </c:strRef>
          </c:tx>
          <c:spPr>
            <a:solidFill>
              <a:srgbClr val="3333FF"/>
            </a:solidFill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Lbls>
            <c:dLbl>
              <c:idx val="0"/>
              <c:layout>
                <c:manualLayout>
                  <c:x val="1.6483923884514435E-2"/>
                  <c:y val="-2.8706499922803767E-2"/>
                </c:manualLayout>
              </c:layout>
              <c:spPr/>
              <c:txPr>
                <a:bodyPr/>
                <a:lstStyle/>
                <a:p>
                  <a:pPr>
                    <a:defRPr sz="1400" b="1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2243547681539808E-2"/>
                  <c:y val="-3.5004322989038134E-2"/>
                </c:manualLayout>
              </c:layout>
              <c:spPr/>
              <c:txPr>
                <a:bodyPr/>
                <a:lstStyle/>
                <a:p>
                  <a:pPr>
                    <a:defRPr sz="1400" b="1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535673665791776E-2"/>
                  <c:y val="-3.5945808244557668E-2"/>
                </c:manualLayout>
              </c:layout>
              <c:spPr/>
              <c:txPr>
                <a:bodyPr/>
                <a:lstStyle/>
                <a:p>
                  <a:pPr>
                    <a:defRPr sz="1400" b="1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6666666666666666E-2"/>
                  <c:y val="-3.1372549019607843E-2"/>
                </c:manualLayout>
              </c:layout>
              <c:spPr/>
              <c:txPr>
                <a:bodyPr/>
                <a:lstStyle/>
                <a:p>
                  <a:pPr>
                    <a:defRPr sz="1400" b="1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2397200349956256E-2"/>
                  <c:y val="-2.8921568627450982E-2"/>
                </c:manualLayout>
              </c:layout>
              <c:spPr/>
              <c:txPr>
                <a:bodyPr/>
                <a:lstStyle/>
                <a:p>
                  <a:pPr>
                    <a:defRPr sz="1400" b="1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Лист1!$B$10:$F$10</c:f>
              <c:strCache>
                <c:ptCount val="5"/>
                <c:pt idx="0">
                  <c:v>Отчет 2018 год</c:v>
                </c:pt>
                <c:pt idx="1">
                  <c:v>Бюджет 2019 год</c:v>
                </c:pt>
                <c:pt idx="2">
                  <c:v>Прогноз 2020 год</c:v>
                </c:pt>
                <c:pt idx="3">
                  <c:v>Прогноз 2021 год</c:v>
                </c:pt>
                <c:pt idx="4">
                  <c:v>Прогноз 2022 год</c:v>
                </c:pt>
              </c:strCache>
            </c:strRef>
          </c:cat>
          <c:val>
            <c:numRef>
              <c:f>Лист1!$B$11:$F$11</c:f>
              <c:numCache>
                <c:formatCode>#,##0.0</c:formatCode>
                <c:ptCount val="5"/>
                <c:pt idx="0">
                  <c:v>3500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 formatCode="0.0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Лист1!$A$12</c:f>
              <c:strCache>
                <c:ptCount val="1"/>
                <c:pt idx="0">
                  <c:v>Расходы на обслуживание муниципального долга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dLbl>
              <c:idx val="0"/>
              <c:layout>
                <c:manualLayout>
                  <c:x val="1.8951115485564305E-2"/>
                  <c:y val="-4.04891153311718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2254483814523184E-2"/>
                  <c:y val="-4.07251814111471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6096894138232719E-2"/>
                  <c:y val="-3.06581750810560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1831583552055993E-2"/>
                  <c:y val="-3.05147444804693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2.3467191601049868E-2"/>
                  <c:y val="-2.89215686274509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Лист1!$B$10:$F$10</c:f>
              <c:strCache>
                <c:ptCount val="5"/>
                <c:pt idx="0">
                  <c:v>Отчет 2018 год</c:v>
                </c:pt>
                <c:pt idx="1">
                  <c:v>Бюджет 2019 год</c:v>
                </c:pt>
                <c:pt idx="2">
                  <c:v>Прогноз 2020 год</c:v>
                </c:pt>
                <c:pt idx="3">
                  <c:v>Прогноз 2021 год</c:v>
                </c:pt>
                <c:pt idx="4">
                  <c:v>Прогноз 2022 год</c:v>
                </c:pt>
              </c:strCache>
            </c:strRef>
          </c:cat>
          <c:val>
            <c:numRef>
              <c:f>Лист1!$B$12:$F$12</c:f>
              <c:numCache>
                <c:formatCode>#,##0.0</c:formatCode>
                <c:ptCount val="5"/>
                <c:pt idx="0">
                  <c:v>6.6</c:v>
                </c:pt>
                <c:pt idx="1">
                  <c:v>3.2</c:v>
                </c:pt>
                <c:pt idx="2">
                  <c:v>0</c:v>
                </c:pt>
                <c:pt idx="3">
                  <c:v>0</c:v>
                </c:pt>
                <c:pt idx="4" formatCode="0.0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18366464"/>
        <c:axId val="129782272"/>
        <c:axId val="0"/>
      </c:bar3DChart>
      <c:catAx>
        <c:axId val="21836646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300" b="1"/>
            </a:pPr>
            <a:endParaRPr lang="ru-RU"/>
          </a:p>
        </c:txPr>
        <c:crossAx val="129782272"/>
        <c:crosses val="autoZero"/>
        <c:auto val="1"/>
        <c:lblAlgn val="ctr"/>
        <c:lblOffset val="100"/>
        <c:noMultiLvlLbl val="0"/>
      </c:catAx>
      <c:valAx>
        <c:axId val="129782272"/>
        <c:scaling>
          <c:orientation val="minMax"/>
        </c:scaling>
        <c:delete val="0"/>
        <c:axPos val="l"/>
        <c:majorGridlines>
          <c:spPr>
            <a:ln w="0">
              <a:solidFill>
                <a:schemeClr val="bg1"/>
              </a:solidFill>
            </a:ln>
          </c:spPr>
        </c:majorGridlines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218366464"/>
        <c:crosses val="autoZero"/>
        <c:crossBetween val="between"/>
      </c:valAx>
      <c:spPr>
        <a:ln>
          <a:noFill/>
        </a:ln>
      </c:spPr>
    </c:plotArea>
    <c:legend>
      <c:legendPos val="b"/>
      <c:layout>
        <c:manualLayout>
          <c:xMode val="edge"/>
          <c:yMode val="edge"/>
          <c:x val="7.2790448864989282E-2"/>
          <c:y val="0.93975213254593171"/>
          <c:w val="0.81473752371676289"/>
          <c:h val="4.7747867454068241E-2"/>
        </c:manualLayout>
      </c:layout>
      <c:overlay val="0"/>
      <c:txPr>
        <a:bodyPr/>
        <a:lstStyle/>
        <a:p>
          <a:pPr>
            <a:defRPr sz="1400" b="1"/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  <c:userShapes r:id="rId3"/>
</c:chartSpace>
</file>

<file path=ppt/charts/chart4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15"/>
      <c:rotY val="20"/>
      <c:depthPercent val="20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Лист1!$C$4</c:f>
              <c:strCache>
                <c:ptCount val="1"/>
                <c:pt idx="0">
                  <c:v>Верхний предел муниципального долга</c:v>
                </c:pt>
              </c:strCache>
            </c:strRef>
          </c:tx>
          <c:spPr>
            <a:solidFill>
              <a:srgbClr val="0000FF"/>
            </a:solidFill>
          </c:spPr>
          <c:invertIfNegative val="0"/>
          <c:dLbls>
            <c:dLbl>
              <c:idx val="0"/>
              <c:layout>
                <c:manualLayout>
                  <c:x val="5.474452358093412E-3"/>
                  <c:y val="-3.12934648567818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9.9362237988249238E-3"/>
                  <c:y val="-2.57203724689486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5.474452358093412E-3"/>
                  <c:y val="-2.50347718854255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457597457031874E-2"/>
                  <c:y val="-2.66541783945252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Лист1!$B$5:$B$8</c:f>
              <c:strCache>
                <c:ptCount val="4"/>
                <c:pt idx="0">
                  <c:v>ожидаемое исполнение 2019 год</c:v>
                </c:pt>
                <c:pt idx="1">
                  <c:v>прогноз 2020 год</c:v>
                </c:pt>
                <c:pt idx="2">
                  <c:v>прогноз 2021 год</c:v>
                </c:pt>
                <c:pt idx="3">
                  <c:v>прогноз 2022 год</c:v>
                </c:pt>
              </c:strCache>
            </c:strRef>
          </c:cat>
          <c:val>
            <c:numRef>
              <c:f>Лист1!$C$5:$C$8</c:f>
              <c:numCache>
                <c:formatCode>#,##0.0</c:formatCode>
                <c:ptCount val="4"/>
                <c:pt idx="0">
                  <c:v>3500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Лист1!$D$4</c:f>
              <c:strCache>
                <c:ptCount val="1"/>
                <c:pt idx="0">
                  <c:v>Предельный объем муниципального долга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dLbl>
              <c:idx val="0"/>
              <c:layout>
                <c:manualLayout>
                  <c:x val="1.368613089523353E-3"/>
                  <c:y val="-2.71210028758776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9838590018923519E-2"/>
                  <c:y val="-3.78005442811976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6334388006474947E-2"/>
                  <c:y val="-3.84860724203184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9694437073566773E-2"/>
                  <c:y val="-4.35923524008662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Лист1!$B$5:$B$8</c:f>
              <c:strCache>
                <c:ptCount val="4"/>
                <c:pt idx="0">
                  <c:v>ожидаемое исполнение 2019 год</c:v>
                </c:pt>
                <c:pt idx="1">
                  <c:v>прогноз 2020 год</c:v>
                </c:pt>
                <c:pt idx="2">
                  <c:v>прогноз 2021 год</c:v>
                </c:pt>
                <c:pt idx="3">
                  <c:v>прогноз 2022 год</c:v>
                </c:pt>
              </c:strCache>
            </c:strRef>
          </c:cat>
          <c:val>
            <c:numRef>
              <c:f>Лист1!$D$5:$D$8</c:f>
              <c:numCache>
                <c:formatCode>#,##0.0</c:formatCode>
                <c:ptCount val="4"/>
                <c:pt idx="0">
                  <c:v>5100</c:v>
                </c:pt>
                <c:pt idx="1">
                  <c:v>6806</c:v>
                </c:pt>
                <c:pt idx="2">
                  <c:v>6495.3</c:v>
                </c:pt>
                <c:pt idx="3">
                  <c:v>6576.6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18484736"/>
        <c:axId val="129785152"/>
        <c:axId val="0"/>
      </c:bar3DChart>
      <c:catAx>
        <c:axId val="21848473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129785152"/>
        <c:crosses val="autoZero"/>
        <c:auto val="1"/>
        <c:lblAlgn val="ctr"/>
        <c:lblOffset val="100"/>
        <c:noMultiLvlLbl val="0"/>
      </c:catAx>
      <c:valAx>
        <c:axId val="129785152"/>
        <c:scaling>
          <c:orientation val="minMax"/>
        </c:scaling>
        <c:delete val="0"/>
        <c:axPos val="l"/>
        <c:majorGridlines/>
        <c:numFmt formatCode="#,##0.0" sourceLinked="1"/>
        <c:majorTickMark val="out"/>
        <c:minorTickMark val="none"/>
        <c:tickLblPos val="nextTo"/>
        <c:crossAx val="218484736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8.0310323858040558E-2"/>
          <c:y val="0.936906132582772"/>
          <c:w val="0.85206154620734142"/>
          <c:h val="4.5747267407010357E-2"/>
        </c:manualLayout>
      </c:layout>
      <c:overlay val="0"/>
      <c:txPr>
        <a:bodyPr/>
        <a:lstStyle/>
        <a:p>
          <a:pPr>
            <a:defRPr sz="1400" b="1"/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  <c:userShapes r:id="rId3"/>
</c:chartSpace>
</file>

<file path=ppt/charts/chart4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5.0632471186000158E-2"/>
          <c:y val="0.19533487825024273"/>
          <c:w val="0.89330553956407743"/>
          <c:h val="0.5852673978253624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Лист3!$C$23:$C$24</c:f>
              <c:strCache>
                <c:ptCount val="1"/>
                <c:pt idx="0">
                  <c:v>на 01.01.2018</c:v>
                </c:pt>
              </c:strCache>
            </c:strRef>
          </c:tx>
          <c:spPr>
            <a:solidFill>
              <a:srgbClr val="0000FF"/>
            </a:solidFill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ru-RU" sz="1200" b="1">
                        <a:latin typeface="Times New Roman" pitchFamily="18" charset="0"/>
                        <a:cs typeface="Times New Roman" pitchFamily="18" charset="0"/>
                      </a:rPr>
                      <a:t>7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/>
                  <a:lstStyle/>
                  <a:p>
                    <a:r>
                      <a:rPr lang="ru-RU" sz="1200" b="1">
                        <a:latin typeface="Times New Roman" pitchFamily="18" charset="0"/>
                        <a:cs typeface="Times New Roman" pitchFamily="18" charset="0"/>
                      </a:rPr>
                      <a:t>8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ru-RU" sz="1200" b="1">
                        <a:latin typeface="Times New Roman" pitchFamily="18" charset="0"/>
                        <a:cs typeface="Times New Roman" pitchFamily="18" charset="0"/>
                      </a:rPr>
                      <a:t>10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tx>
                <c:rich>
                  <a:bodyPr/>
                  <a:lstStyle/>
                  <a:p>
                    <a:r>
                      <a:rPr lang="ru-RU" sz="1200" b="1">
                        <a:latin typeface="Times New Roman" pitchFamily="18" charset="0"/>
                        <a:cs typeface="Times New Roman" pitchFamily="18" charset="0"/>
                      </a:rPr>
                      <a:t>11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tx>
                <c:rich>
                  <a:bodyPr/>
                  <a:lstStyle/>
                  <a:p>
                    <a:r>
                      <a:rPr lang="ru-RU" sz="1200" b="1">
                        <a:latin typeface="Times New Roman" pitchFamily="18" charset="0"/>
                        <a:cs typeface="Times New Roman" pitchFamily="18" charset="0"/>
                      </a:rPr>
                      <a:t>19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tx>
                <c:rich>
                  <a:bodyPr/>
                  <a:lstStyle/>
                  <a:p>
                    <a:r>
                      <a:rPr lang="ru-RU" sz="1200" b="1">
                        <a:latin typeface="Times New Roman" pitchFamily="18" charset="0"/>
                        <a:cs typeface="Times New Roman" pitchFamily="18" charset="0"/>
                      </a:rPr>
                      <a:t>28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tx>
                <c:rich>
                  <a:bodyPr/>
                  <a:lstStyle/>
                  <a:p>
                    <a:r>
                      <a:rPr lang="ru-RU" sz="1200" b="1">
                        <a:latin typeface="Times New Roman" pitchFamily="18" charset="0"/>
                        <a:cs typeface="Times New Roman" pitchFamily="18" charset="0"/>
                      </a:rPr>
                      <a:t>34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tx>
                <c:rich>
                  <a:bodyPr/>
                  <a:lstStyle/>
                  <a:p>
                    <a:r>
                      <a:rPr lang="ru-RU" sz="1200" b="1">
                        <a:latin typeface="Times New Roman" pitchFamily="18" charset="0"/>
                        <a:cs typeface="Times New Roman" pitchFamily="18" charset="0"/>
                      </a:rPr>
                      <a:t>36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1.367365591461423E-3"/>
                  <c:y val="4.1666666666666666E-3"/>
                </c:manualLayout>
              </c:layout>
              <c:tx>
                <c:rich>
                  <a:bodyPr/>
                  <a:lstStyle/>
                  <a:p>
                    <a:r>
                      <a:rPr lang="ru-RU" sz="1200" b="1">
                        <a:latin typeface="Times New Roman" pitchFamily="18" charset="0"/>
                        <a:cs typeface="Times New Roman" pitchFamily="18" charset="0"/>
                      </a:rPr>
                      <a:t>39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0"/>
                  <c:y val="8.3333333333333332E-3"/>
                </c:manualLayout>
              </c:layout>
              <c:tx>
                <c:rich>
                  <a:bodyPr/>
                  <a:lstStyle/>
                  <a:p>
                    <a:r>
                      <a:rPr lang="ru-RU" sz="1200" b="1">
                        <a:latin typeface="Times New Roman" pitchFamily="18" charset="0"/>
                        <a:cs typeface="Times New Roman" pitchFamily="18" charset="0"/>
                      </a:rPr>
                      <a:t>42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Лист3!$B$25:$B$35</c:f>
              <c:strCache>
                <c:ptCount val="10"/>
                <c:pt idx="0">
                  <c:v>г/о Семеновский</c:v>
                </c:pt>
                <c:pt idx="1">
                  <c:v>Тонкинский  </c:v>
                </c:pt>
                <c:pt idx="2">
                  <c:v>Ветлужский</c:v>
                </c:pt>
                <c:pt idx="3">
                  <c:v>Тоншаевский</c:v>
                </c:pt>
                <c:pt idx="4">
                  <c:v>Шарангский      </c:v>
                </c:pt>
                <c:pt idx="5">
                  <c:v>Воскресенский    </c:v>
                </c:pt>
                <c:pt idx="6">
                  <c:v>Краснобаковский    </c:v>
                </c:pt>
                <c:pt idx="7">
                  <c:v>г.Шахунья         </c:v>
                </c:pt>
                <c:pt idx="8">
                  <c:v>Варнавинский  </c:v>
                </c:pt>
                <c:pt idx="9">
                  <c:v>Уренский    </c:v>
                </c:pt>
              </c:strCache>
            </c:strRef>
          </c:cat>
          <c:val>
            <c:numRef>
              <c:f>Лист3!$C$25:$C$35</c:f>
              <c:numCache>
                <c:formatCode>General</c:formatCode>
                <c:ptCount val="11"/>
                <c:pt idx="0">
                  <c:v>124.5</c:v>
                </c:pt>
                <c:pt idx="1">
                  <c:v>123.5</c:v>
                </c:pt>
                <c:pt idx="2">
                  <c:v>122</c:v>
                </c:pt>
                <c:pt idx="3">
                  <c:v>121.75</c:v>
                </c:pt>
                <c:pt idx="4">
                  <c:v>117.75</c:v>
                </c:pt>
                <c:pt idx="5">
                  <c:v>113.75</c:v>
                </c:pt>
                <c:pt idx="6">
                  <c:v>106</c:v>
                </c:pt>
                <c:pt idx="7">
                  <c:v>103</c:v>
                </c:pt>
                <c:pt idx="8">
                  <c:v>86</c:v>
                </c:pt>
                <c:pt idx="9">
                  <c:v>75.75</c:v>
                </c:pt>
              </c:numCache>
            </c:numRef>
          </c:val>
        </c:ser>
        <c:ser>
          <c:idx val="1"/>
          <c:order val="1"/>
          <c:tx>
            <c:strRef>
              <c:f>Лист3!$D$23:$D$24</c:f>
              <c:strCache>
                <c:ptCount val="1"/>
                <c:pt idx="0">
                  <c:v>на 01.01.2019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dLbl>
              <c:idx val="0"/>
              <c:layout>
                <c:manualLayout>
                  <c:x val="0"/>
                  <c:y val="1.0416666666666666E-2"/>
                </c:manualLayout>
              </c:layout>
              <c:tx>
                <c:rich>
                  <a:bodyPr/>
                  <a:lstStyle/>
                  <a:p>
                    <a:r>
                      <a:rPr lang="ru-RU" sz="1200" b="1">
                        <a:latin typeface="Times New Roman" pitchFamily="18" charset="0"/>
                        <a:cs typeface="Times New Roman" pitchFamily="18" charset="0"/>
                      </a:rPr>
                      <a:t>6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7347311829230463E-3"/>
                  <c:y val="8.3333333333333332E-3"/>
                </c:manualLayout>
              </c:layout>
              <c:tx>
                <c:rich>
                  <a:bodyPr/>
                  <a:lstStyle/>
                  <a:p>
                    <a:r>
                      <a:rPr lang="ru-RU" sz="1200" b="1">
                        <a:latin typeface="Times New Roman" pitchFamily="18" charset="0"/>
                        <a:cs typeface="Times New Roman" pitchFamily="18" charset="0"/>
                      </a:rPr>
                      <a:t>5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ru-RU" sz="1200" b="1">
                        <a:latin typeface="Times New Roman" pitchFamily="18" charset="0"/>
                        <a:cs typeface="Times New Roman" pitchFamily="18" charset="0"/>
                      </a:rPr>
                      <a:t>14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"/>
                  <c:y val="4.1666666666666666E-3"/>
                </c:manualLayout>
              </c:layout>
              <c:tx>
                <c:rich>
                  <a:bodyPr/>
                  <a:lstStyle/>
                  <a:p>
                    <a:r>
                      <a:rPr lang="ru-RU" sz="1200" b="1">
                        <a:latin typeface="Times New Roman" pitchFamily="18" charset="0"/>
                        <a:cs typeface="Times New Roman" pitchFamily="18" charset="0"/>
                      </a:rPr>
                      <a:t>1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0"/>
                  <c:y val="6.2500000000000003E-3"/>
                </c:manualLayout>
              </c:layout>
              <c:tx>
                <c:rich>
                  <a:bodyPr/>
                  <a:lstStyle/>
                  <a:p>
                    <a:r>
                      <a:rPr lang="ru-RU" sz="1200" b="1">
                        <a:latin typeface="Times New Roman" pitchFamily="18" charset="0"/>
                        <a:cs typeface="Times New Roman" pitchFamily="18" charset="0"/>
                      </a:rPr>
                      <a:t>7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1.3673655914615231E-3"/>
                  <c:y val="4.1666666666666666E-3"/>
                </c:manualLayout>
              </c:layout>
              <c:tx>
                <c:rich>
                  <a:bodyPr/>
                  <a:lstStyle/>
                  <a:p>
                    <a:r>
                      <a:rPr lang="ru-RU" sz="1200" b="1">
                        <a:latin typeface="Times New Roman" pitchFamily="18" charset="0"/>
                        <a:cs typeface="Times New Roman" pitchFamily="18" charset="0"/>
                      </a:rPr>
                      <a:t>20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0"/>
                  <c:y val="4.1666666666666666E-3"/>
                </c:manualLayout>
              </c:layout>
              <c:tx>
                <c:rich>
                  <a:bodyPr/>
                  <a:lstStyle/>
                  <a:p>
                    <a:r>
                      <a:rPr lang="ru-RU" sz="1200" b="1">
                        <a:latin typeface="Times New Roman" pitchFamily="18" charset="0"/>
                        <a:cs typeface="Times New Roman" pitchFamily="18" charset="0"/>
                      </a:rPr>
                      <a:t>26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0"/>
                  <c:y val="4.1666666666666666E-3"/>
                </c:manualLayout>
              </c:layout>
              <c:tx>
                <c:rich>
                  <a:bodyPr/>
                  <a:lstStyle/>
                  <a:p>
                    <a:r>
                      <a:rPr lang="ru-RU" sz="1200" b="1">
                        <a:latin typeface="Times New Roman" pitchFamily="18" charset="0"/>
                        <a:cs typeface="Times New Roman" pitchFamily="18" charset="0"/>
                      </a:rPr>
                      <a:t>29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1.367365591461423E-3"/>
                  <c:y val="1.0416666666666666E-2"/>
                </c:manualLayout>
              </c:layout>
              <c:tx>
                <c:rich>
                  <a:bodyPr/>
                  <a:lstStyle/>
                  <a:p>
                    <a:r>
                      <a:rPr lang="ru-RU" sz="1200" b="1">
                        <a:latin typeface="Times New Roman" pitchFamily="18" charset="0"/>
                        <a:cs typeface="Times New Roman" pitchFamily="18" charset="0"/>
                      </a:rPr>
                      <a:t>27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1.0027231835280019E-16"/>
                  <c:y val="4.1666666666666666E-3"/>
                </c:manualLayout>
              </c:layout>
              <c:tx>
                <c:rich>
                  <a:bodyPr/>
                  <a:lstStyle/>
                  <a:p>
                    <a:r>
                      <a:rPr lang="ru-RU" sz="1200" b="1">
                        <a:latin typeface="Times New Roman" pitchFamily="18" charset="0"/>
                        <a:cs typeface="Times New Roman" pitchFamily="18" charset="0"/>
                      </a:rPr>
                      <a:t>38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Лист3!$B$25:$B$35</c:f>
              <c:strCache>
                <c:ptCount val="10"/>
                <c:pt idx="0">
                  <c:v>г/о Семеновский</c:v>
                </c:pt>
                <c:pt idx="1">
                  <c:v>Тонкинский  </c:v>
                </c:pt>
                <c:pt idx="2">
                  <c:v>Ветлужский</c:v>
                </c:pt>
                <c:pt idx="3">
                  <c:v>Тоншаевский</c:v>
                </c:pt>
                <c:pt idx="4">
                  <c:v>Шарангский      </c:v>
                </c:pt>
                <c:pt idx="5">
                  <c:v>Воскресенский    </c:v>
                </c:pt>
                <c:pt idx="6">
                  <c:v>Краснобаковский    </c:v>
                </c:pt>
                <c:pt idx="7">
                  <c:v>г.Шахунья         </c:v>
                </c:pt>
                <c:pt idx="8">
                  <c:v>Варнавинский  </c:v>
                </c:pt>
                <c:pt idx="9">
                  <c:v>Уренский    </c:v>
                </c:pt>
              </c:strCache>
            </c:strRef>
          </c:cat>
          <c:val>
            <c:numRef>
              <c:f>Лист3!$D$25:$D$35</c:f>
              <c:numCache>
                <c:formatCode>General</c:formatCode>
                <c:ptCount val="11"/>
                <c:pt idx="0">
                  <c:v>129.5</c:v>
                </c:pt>
                <c:pt idx="1">
                  <c:v>130.5</c:v>
                </c:pt>
                <c:pt idx="2">
                  <c:v>125.5</c:v>
                </c:pt>
                <c:pt idx="3">
                  <c:v>134</c:v>
                </c:pt>
                <c:pt idx="4">
                  <c:v>129</c:v>
                </c:pt>
                <c:pt idx="5">
                  <c:v>120.25</c:v>
                </c:pt>
                <c:pt idx="6">
                  <c:v>115.5</c:v>
                </c:pt>
                <c:pt idx="7">
                  <c:v>106</c:v>
                </c:pt>
                <c:pt idx="8">
                  <c:v>111</c:v>
                </c:pt>
                <c:pt idx="9">
                  <c:v>85.5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2405760"/>
        <c:axId val="92031232"/>
      </c:barChart>
      <c:catAx>
        <c:axId val="9240576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1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92031232"/>
        <c:crosses val="autoZero"/>
        <c:auto val="1"/>
        <c:lblAlgn val="ctr"/>
        <c:lblOffset val="100"/>
        <c:noMultiLvlLbl val="0"/>
      </c:catAx>
      <c:valAx>
        <c:axId val="92031232"/>
        <c:scaling>
          <c:orientation val="minMax"/>
        </c:scaling>
        <c:delete val="1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crossAx val="92405760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3.9475198626002142E-2"/>
          <c:y val="0.93975213254593171"/>
          <c:w val="0.83900766726030429"/>
          <c:h val="4.7747867454068241E-2"/>
        </c:manualLayout>
      </c:layout>
      <c:overlay val="0"/>
      <c:txPr>
        <a:bodyPr/>
        <a:lstStyle/>
        <a:p>
          <a:pPr>
            <a:defRPr sz="1400" b="1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title>
      <c:tx>
        <c:rich>
          <a:bodyPr/>
          <a:lstStyle/>
          <a:p>
            <a:pPr>
              <a:defRPr sz="1800"/>
            </a:pPr>
            <a:r>
              <a:rPr lang="ru-RU" sz="1800"/>
              <a:t>Среднегодовая численность населения,чел.</a:t>
            </a:r>
          </a:p>
        </c:rich>
      </c:tx>
      <c:overlay val="0"/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Лист1!$D$3</c:f>
              <c:strCache>
                <c:ptCount val="1"/>
                <c:pt idx="0">
                  <c:v>чел</c:v>
                </c:pt>
              </c:strCache>
            </c:strRef>
          </c:tx>
          <c:dLbls>
            <c:dLbl>
              <c:idx val="1"/>
              <c:layout>
                <c:manualLayout>
                  <c:x val="-5.8333333333333334E-2"/>
                  <c:y val="2.77777777777777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3.888888888888889E-2"/>
                  <c:y val="3.70370370370370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4.1666666666666664E-2"/>
                  <c:y val="3.24074074074074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3.888888888888889E-2"/>
                  <c:y val="2.77777777777777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3.888888888888889E-2"/>
                  <c:y val="4.16666666666666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xVal>
            <c:numRef>
              <c:f>Лист1!$C$4:$C$9</c:f>
              <c:numCache>
                <c:formatCode>General</c:formatCode>
                <c:ptCount val="6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  <c:pt idx="5">
                  <c:v>2022</c:v>
                </c:pt>
              </c:numCache>
            </c:numRef>
          </c:xVal>
          <c:yVal>
            <c:numRef>
              <c:f>Лист1!$D$4:$D$9</c:f>
              <c:numCache>
                <c:formatCode>General</c:formatCode>
                <c:ptCount val="6"/>
                <c:pt idx="0">
                  <c:v>7859</c:v>
                </c:pt>
                <c:pt idx="1">
                  <c:v>7725</c:v>
                </c:pt>
                <c:pt idx="2">
                  <c:v>7725</c:v>
                </c:pt>
                <c:pt idx="3">
                  <c:v>7725</c:v>
                </c:pt>
                <c:pt idx="4">
                  <c:v>7725</c:v>
                </c:pt>
                <c:pt idx="5">
                  <c:v>7725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25373248"/>
        <c:axId val="125373824"/>
      </c:scatterChart>
      <c:valAx>
        <c:axId val="1253732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25373824"/>
        <c:crosses val="autoZero"/>
        <c:crossBetween val="midCat"/>
      </c:valAx>
      <c:valAx>
        <c:axId val="12537382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25373248"/>
        <c:crosses val="autoZero"/>
        <c:crossBetween val="midCat"/>
      </c:valAx>
    </c:plotArea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800"/>
            </a:pPr>
            <a:r>
              <a:rPr lang="ru-RU" sz="1800"/>
              <a:t>Индекс потребительских цен,</a:t>
            </a:r>
            <a:r>
              <a:rPr lang="en-US" sz="1800"/>
              <a:t>%</a:t>
            </a:r>
          </a:p>
        </c:rich>
      </c:tx>
      <c:overlay val="0"/>
    </c:title>
    <c:autoTitleDeleted val="0"/>
    <c:plotArea>
      <c:layout/>
      <c:lineChart>
        <c:grouping val="standard"/>
        <c:varyColors val="0"/>
        <c:ser>
          <c:idx val="1"/>
          <c:order val="0"/>
          <c:tx>
            <c:strRef>
              <c:f>Лист1!$D$3</c:f>
              <c:strCache>
                <c:ptCount val="1"/>
                <c:pt idx="0">
                  <c:v>%</c:v>
                </c:pt>
              </c:strCache>
            </c:strRef>
          </c:tx>
          <c:dLbls>
            <c:dLbl>
              <c:idx val="0"/>
              <c:layout>
                <c:manualLayout>
                  <c:x val="-8.3333333333333329E-2"/>
                  <c:y val="-7.87037037037037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5.5555555555555552E-2"/>
                  <c:y val="-4.16666666666666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3.3333333333333333E-2"/>
                  <c:y val="-6.94444444444444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4.1666666666666664E-2"/>
                  <c:y val="-5.09259259259259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2.5000000000000001E-2"/>
                  <c:y val="-6.48148148148148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5.00000000000001E-2"/>
                  <c:y val="-4.16666666666666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Lit>
              <c:formatCode>General</c:formatCode>
              <c:ptCount val="6"/>
              <c:pt idx="0">
                <c:v>2017</c:v>
              </c:pt>
              <c:pt idx="1">
                <c:v>2018</c:v>
              </c:pt>
              <c:pt idx="2">
                <c:v>2019</c:v>
              </c:pt>
              <c:pt idx="3">
                <c:v>2020</c:v>
              </c:pt>
              <c:pt idx="4">
                <c:v>2021</c:v>
              </c:pt>
              <c:pt idx="5">
                <c:v>2022</c:v>
              </c:pt>
            </c:numLit>
          </c:cat>
          <c:val>
            <c:numRef>
              <c:f>Лист1!$D$4:$D$9</c:f>
              <c:numCache>
                <c:formatCode>General</c:formatCode>
                <c:ptCount val="6"/>
                <c:pt idx="0">
                  <c:v>102.52</c:v>
                </c:pt>
                <c:pt idx="1">
                  <c:v>103.7</c:v>
                </c:pt>
                <c:pt idx="2">
                  <c:v>104</c:v>
                </c:pt>
                <c:pt idx="3">
                  <c:v>104</c:v>
                </c:pt>
                <c:pt idx="4">
                  <c:v>104</c:v>
                </c:pt>
                <c:pt idx="5">
                  <c:v>104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1908224"/>
        <c:axId val="125376128"/>
      </c:lineChart>
      <c:catAx>
        <c:axId val="16190822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25376128"/>
        <c:crosses val="autoZero"/>
        <c:auto val="1"/>
        <c:lblAlgn val="ctr"/>
        <c:lblOffset val="100"/>
        <c:noMultiLvlLbl val="0"/>
      </c:catAx>
      <c:valAx>
        <c:axId val="12537612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161908224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800"/>
            </a:pPr>
            <a:r>
              <a:rPr lang="ru-RU" sz="1800" dirty="0"/>
              <a:t>Прожиточный  минимум в среднем на душу населения, </a:t>
            </a:r>
            <a:r>
              <a:rPr lang="ru-RU" sz="1800" dirty="0" smtClean="0"/>
              <a:t>рублей</a:t>
            </a:r>
            <a:endParaRPr lang="ru-RU" sz="1800" dirty="0"/>
          </a:p>
        </c:rich>
      </c:tx>
      <c:layout>
        <c:manualLayout>
          <c:xMode val="edge"/>
          <c:yMode val="edge"/>
          <c:x val="0.11360594707583932"/>
          <c:y val="0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1423840769903762"/>
          <c:y val="0.19480351414406533"/>
          <c:w val="0.88576159230096241"/>
          <c:h val="0.68921660834062404"/>
        </c:manualLayout>
      </c:layout>
      <c:lineChart>
        <c:grouping val="standard"/>
        <c:varyColors val="0"/>
        <c:ser>
          <c:idx val="1"/>
          <c:order val="0"/>
          <c:tx>
            <c:strRef>
              <c:f>Лист1!$D$3</c:f>
              <c:strCache>
                <c:ptCount val="1"/>
                <c:pt idx="0">
                  <c:v>руб</c:v>
                </c:pt>
              </c:strCache>
            </c:strRef>
          </c:tx>
          <c:dLbls>
            <c:dLbl>
              <c:idx val="0"/>
              <c:layout>
                <c:manualLayout>
                  <c:x val="-7.2222222222222215E-2"/>
                  <c:y val="3.24074074074074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5.5555555555555552E-2"/>
                  <c:y val="6.48144502770486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5.5555555555555552E-2"/>
                  <c:y val="4.16666666666667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5.8333333333333334E-2"/>
                  <c:y val="4.62962962962962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6.6666666666666666E-2"/>
                  <c:y val="4.16666666666666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5.833333333333323E-2"/>
                  <c:y val="6.0185185185185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Lit>
              <c:formatCode>General</c:formatCode>
              <c:ptCount val="6"/>
              <c:pt idx="0">
                <c:v>2017</c:v>
              </c:pt>
              <c:pt idx="1">
                <c:v>2018</c:v>
              </c:pt>
              <c:pt idx="2">
                <c:v>2019</c:v>
              </c:pt>
              <c:pt idx="3">
                <c:v>2020</c:v>
              </c:pt>
              <c:pt idx="4">
                <c:v>2021</c:v>
              </c:pt>
              <c:pt idx="5">
                <c:v>2022</c:v>
              </c:pt>
            </c:numLit>
          </c:cat>
          <c:val>
            <c:numRef>
              <c:f>Лист1!$D$4:$D$9</c:f>
              <c:numCache>
                <c:formatCode>General</c:formatCode>
                <c:ptCount val="6"/>
                <c:pt idx="0">
                  <c:v>8186.7</c:v>
                </c:pt>
                <c:pt idx="1">
                  <c:v>8861.2000000000007</c:v>
                </c:pt>
                <c:pt idx="2">
                  <c:v>9500</c:v>
                </c:pt>
                <c:pt idx="3">
                  <c:v>9850</c:v>
                </c:pt>
                <c:pt idx="4">
                  <c:v>10000</c:v>
                </c:pt>
                <c:pt idx="5">
                  <c:v>10300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4969984"/>
        <c:axId val="92031808"/>
      </c:lineChart>
      <c:catAx>
        <c:axId val="4496998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92031808"/>
        <c:crosses val="autoZero"/>
        <c:auto val="1"/>
        <c:lblAlgn val="ctr"/>
        <c:lblOffset val="100"/>
        <c:noMultiLvlLbl val="0"/>
      </c:catAx>
      <c:valAx>
        <c:axId val="9203180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4969984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800"/>
            </a:pPr>
            <a:r>
              <a:rPr lang="ru-RU" sz="1800"/>
              <a:t>Среднемесячная заработная плата, рублей</a:t>
            </a:r>
          </a:p>
        </c:rich>
      </c:tx>
      <c:overlay val="0"/>
    </c:title>
    <c:autoTitleDeleted val="0"/>
    <c:plotArea>
      <c:layout/>
      <c:lineChart>
        <c:grouping val="standard"/>
        <c:varyColors val="0"/>
        <c:ser>
          <c:idx val="1"/>
          <c:order val="0"/>
          <c:tx>
            <c:strRef>
              <c:f>Лист1!$D$3</c:f>
              <c:strCache>
                <c:ptCount val="1"/>
                <c:pt idx="0">
                  <c:v>рублей</c:v>
                </c:pt>
              </c:strCache>
            </c:strRef>
          </c:tx>
          <c:dLbls>
            <c:dLbl>
              <c:idx val="0"/>
              <c:layout>
                <c:manualLayout>
                  <c:x val="-4.7222222222222249E-2"/>
                  <c:y val="7.87037037037037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5.5555555555555552E-2"/>
                  <c:y val="5.55555555555555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5.5555555555555608E-2"/>
                  <c:y val="5.55555555555555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0.05"/>
                  <c:y val="4.62962962962962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0.05"/>
                  <c:y val="5.09259259259259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5.2777777777777778E-2"/>
                  <c:y val="6.48148148148148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Lit>
              <c:formatCode>General</c:formatCode>
              <c:ptCount val="6"/>
              <c:pt idx="0">
                <c:v>2017</c:v>
              </c:pt>
              <c:pt idx="1">
                <c:v>2018</c:v>
              </c:pt>
              <c:pt idx="2">
                <c:v>2019</c:v>
              </c:pt>
              <c:pt idx="3">
                <c:v>2020</c:v>
              </c:pt>
              <c:pt idx="4">
                <c:v>2021</c:v>
              </c:pt>
              <c:pt idx="5">
                <c:v>2022</c:v>
              </c:pt>
            </c:numLit>
          </c:cat>
          <c:val>
            <c:numRef>
              <c:f>Лист1!$D$4:$D$9</c:f>
              <c:numCache>
                <c:formatCode>General</c:formatCode>
                <c:ptCount val="6"/>
                <c:pt idx="0">
                  <c:v>20304</c:v>
                </c:pt>
                <c:pt idx="1">
                  <c:v>21352</c:v>
                </c:pt>
                <c:pt idx="2">
                  <c:v>22856</c:v>
                </c:pt>
                <c:pt idx="3">
                  <c:v>24365</c:v>
                </c:pt>
                <c:pt idx="4">
                  <c:v>26121</c:v>
                </c:pt>
                <c:pt idx="5">
                  <c:v>26121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4972544"/>
        <c:axId val="128729088"/>
      </c:lineChart>
      <c:catAx>
        <c:axId val="449725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28729088"/>
        <c:crosses val="autoZero"/>
        <c:auto val="1"/>
        <c:lblAlgn val="ctr"/>
        <c:lblOffset val="100"/>
        <c:noMultiLvlLbl val="0"/>
      </c:catAx>
      <c:valAx>
        <c:axId val="12872908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497254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8.9174200546020307E-2"/>
          <c:y val="0.14578838582677164"/>
          <c:w val="0.67992566268512056"/>
          <c:h val="0.76056135170603678"/>
        </c:manualLayout>
      </c:layout>
      <c:barChart>
        <c:barDir val="col"/>
        <c:grouping val="clustered"/>
        <c:varyColors val="0"/>
        <c:ser>
          <c:idx val="1"/>
          <c:order val="1"/>
          <c:tx>
            <c:strRef>
              <c:f>'таб. к диаграмме 2 2019'!$D$3</c:f>
              <c:strCache>
                <c:ptCount val="1"/>
                <c:pt idx="0">
                  <c:v>доходы, тыс.руб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Pt>
            <c:idx val="5"/>
            <c:invertIfNegative val="0"/>
            <c:bubble3D val="0"/>
            <c:spPr>
              <a:solidFill>
                <a:srgbClr val="00FF00"/>
              </a:solidFill>
            </c:spPr>
          </c:dPt>
          <c:dPt>
            <c:idx val="7"/>
            <c:invertIfNegative val="0"/>
            <c:bubble3D val="0"/>
          </c:dPt>
          <c:dLbls>
            <c:dLbl>
              <c:idx val="0"/>
              <c:layout>
                <c:manualLayout>
                  <c:x val="0"/>
                  <c:y val="0.1879453891172573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3661100429436521E-3"/>
                  <c:y val="0.1545410100444675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2669546346754029E-6"/>
                  <c:y val="0.2923684838446724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3709678028751245E-3"/>
                  <c:y val="0.2506047055290863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1.3780925174412472E-3"/>
                  <c:y val="0.6223439042443100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1.3757176125858731E-3"/>
                  <c:y val="0.1252982416385040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1.3674054455920632E-3"/>
                  <c:y val="0.1607955127552618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7.232664786821523E-6"/>
                  <c:y val="0.3069922525007568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2.741935605750249E-3"/>
                  <c:y val="0.1837683206165242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1.393421448780481E-3"/>
                  <c:y val="0.4740631524870914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2.7347311829230463E-3"/>
                  <c:y val="8.333333333333333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-4.1058392685700594E-3"/>
                  <c:y val="8.344923961808503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-5400000" vert="horz"/>
              <a:lstStyle/>
              <a:p>
                <a:pPr>
                  <a:defRPr sz="1000"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'таб. к диаграмме 2 2019'!$D$4:$D$13</c:f>
              <c:numCache>
                <c:formatCode>#,##0.0</c:formatCode>
                <c:ptCount val="10"/>
                <c:pt idx="0">
                  <c:v>337391.7</c:v>
                </c:pt>
                <c:pt idx="1">
                  <c:v>290895.3</c:v>
                </c:pt>
                <c:pt idx="2">
                  <c:v>441281.8</c:v>
                </c:pt>
                <c:pt idx="3">
                  <c:v>388004.6</c:v>
                </c:pt>
                <c:pt idx="4">
                  <c:v>827770.4</c:v>
                </c:pt>
                <c:pt idx="5">
                  <c:v>210466.7</c:v>
                </c:pt>
                <c:pt idx="6">
                  <c:v>295554.40000000002</c:v>
                </c:pt>
                <c:pt idx="7">
                  <c:v>454021</c:v>
                </c:pt>
                <c:pt idx="8">
                  <c:v>304929.2</c:v>
                </c:pt>
                <c:pt idx="9">
                  <c:v>643976.69999999995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99013376"/>
        <c:axId val="44693696"/>
      </c:barChart>
      <c:lineChart>
        <c:grouping val="standard"/>
        <c:varyColors val="0"/>
        <c:ser>
          <c:idx val="0"/>
          <c:order val="0"/>
          <c:tx>
            <c:strRef>
              <c:f>'таб. к диаграмме 2 2019'!$C$3</c:f>
              <c:strCache>
                <c:ptCount val="1"/>
                <c:pt idx="0">
                  <c:v>доходы на душу населения, тыс.руб.</c:v>
                </c:pt>
              </c:strCache>
            </c:strRef>
          </c:tx>
          <c:spPr>
            <a:ln>
              <a:solidFill>
                <a:srgbClr val="0000FF"/>
              </a:solidFill>
            </a:ln>
          </c:spPr>
          <c:marker>
            <c:spPr>
              <a:solidFill>
                <a:srgbClr val="0000FF"/>
              </a:solidFill>
            </c:spPr>
          </c:marker>
          <c:dPt>
            <c:idx val="5"/>
            <c:marker>
              <c:spPr>
                <a:solidFill>
                  <a:srgbClr val="00FF00"/>
                </a:solidFill>
              </c:spPr>
            </c:marker>
            <c:bubble3D val="0"/>
          </c:dPt>
          <c:dPt>
            <c:idx val="7"/>
            <c:bubble3D val="0"/>
          </c:dPt>
          <c:dLbls>
            <c:dLbl>
              <c:idx val="0"/>
              <c:layout>
                <c:manualLayout>
                  <c:x val="-2.4635035611420355E-2"/>
                  <c:y val="-1.66898479236170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3.1511101222870867E-2"/>
                  <c:y val="3.13424026966355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3.2879694120890646E-2"/>
                  <c:y val="-2.50392242535387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2.0499854860928271E-2"/>
                  <c:y val="-3.33905656892985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3.1478068455337051E-2"/>
                  <c:y val="2.2977741212509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3.2856160972778298E-2"/>
                  <c:y val="-1.88182683312232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3.012178188247697E-2"/>
                  <c:y val="2.29843190141717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2.8747251722318783E-2"/>
                  <c:y val="3.13481582730902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3.6914873370612861E-2"/>
                  <c:y val="-2.71521785925773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2.7372261790467062E-2"/>
                  <c:y val="2.08623099045212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-3.1478101059037117E-2"/>
                  <c:y val="-1.66898479236170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-6.4322277087916116E-2"/>
                  <c:y val="1.25144356955380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9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'таб. к диаграмме 2 2019'!$C$3</c:f>
              <c:strCache>
                <c:ptCount val="1"/>
                <c:pt idx="0">
                  <c:v>доходы на душу населения, тыс.руб.</c:v>
                </c:pt>
              </c:strCache>
            </c:strRef>
          </c:cat>
          <c:val>
            <c:numRef>
              <c:f>'таб. к диаграмме 2 2019'!$C$4:$C$13</c:f>
              <c:numCache>
                <c:formatCode>#,##0.0</c:formatCode>
                <c:ptCount val="10"/>
                <c:pt idx="0">
                  <c:v>28053</c:v>
                </c:pt>
                <c:pt idx="1">
                  <c:v>20078</c:v>
                </c:pt>
                <c:pt idx="2">
                  <c:v>22832</c:v>
                </c:pt>
                <c:pt idx="3">
                  <c:v>18101</c:v>
                </c:pt>
                <c:pt idx="4">
                  <c:v>17632</c:v>
                </c:pt>
                <c:pt idx="5">
                  <c:v>27548</c:v>
                </c:pt>
                <c:pt idx="6">
                  <c:v>15914</c:v>
                </c:pt>
                <c:pt idx="7">
                  <c:v>16098</c:v>
                </c:pt>
                <c:pt idx="8">
                  <c:v>26269</c:v>
                </c:pt>
                <c:pt idx="9">
                  <c:v>18251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99013888"/>
        <c:axId val="44694272"/>
      </c:lineChart>
      <c:catAx>
        <c:axId val="19901337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44693696"/>
        <c:crosses val="autoZero"/>
        <c:auto val="1"/>
        <c:lblAlgn val="ctr"/>
        <c:lblOffset val="100"/>
        <c:noMultiLvlLbl val="0"/>
      </c:catAx>
      <c:valAx>
        <c:axId val="44693696"/>
        <c:scaling>
          <c:orientation val="minMax"/>
        </c:scaling>
        <c:delete val="0"/>
        <c:axPos val="l"/>
        <c:majorGridlines/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199013376"/>
        <c:crosses val="autoZero"/>
        <c:crossBetween val="between"/>
      </c:valAx>
      <c:valAx>
        <c:axId val="44694272"/>
        <c:scaling>
          <c:orientation val="minMax"/>
          <c:max val="40000"/>
        </c:scaling>
        <c:delete val="0"/>
        <c:axPos val="r"/>
        <c:minorGridlines>
          <c:spPr>
            <a:ln>
              <a:noFill/>
            </a:ln>
          </c:spPr>
        </c:minorGridlines>
        <c:numFmt formatCode="#,##0.0" sourceLinked="1"/>
        <c:majorTickMark val="out"/>
        <c:minorTickMark val="none"/>
        <c:tickLblPos val="nextTo"/>
        <c:spPr>
          <a:noFill/>
          <a:ln>
            <a:noFill/>
          </a:ln>
          <a:effectLst>
            <a:glow rad="127000">
              <a:schemeClr val="bg1"/>
            </a:glow>
          </a:effectLst>
        </c:spPr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  <c:crossAx val="199013888"/>
        <c:crosses val="max"/>
        <c:crossBetween val="between"/>
        <c:majorUnit val="5000"/>
        <c:minorUnit val="5000"/>
      </c:valAx>
      <c:catAx>
        <c:axId val="199013888"/>
        <c:scaling>
          <c:orientation val="minMax"/>
        </c:scaling>
        <c:delete val="1"/>
        <c:axPos val="b"/>
        <c:majorTickMark val="out"/>
        <c:minorTickMark val="none"/>
        <c:tickLblPos val="nextTo"/>
        <c:crossAx val="44694272"/>
        <c:crosses val="autoZero"/>
        <c:auto val="1"/>
        <c:lblAlgn val="ctr"/>
        <c:lblOffset val="100"/>
        <c:noMultiLvlLbl val="0"/>
      </c:catAx>
    </c:plotArea>
    <c:legend>
      <c:legendPos val="b"/>
      <c:layout>
        <c:manualLayout>
          <c:xMode val="edge"/>
          <c:yMode val="edge"/>
          <c:x val="2.8716507752586072E-2"/>
          <c:y val="0.95392421259842519"/>
          <c:w val="0.88497289978297644"/>
          <c:h val="3.9808398950131232E-2"/>
        </c:manualLayout>
      </c:layout>
      <c:overlay val="0"/>
      <c:txPr>
        <a:bodyPr/>
        <a:lstStyle/>
        <a:p>
          <a:pPr>
            <a:defRPr sz="1200" b="1"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  <c:userShapes r:id="rId3"/>
</c:chartSpace>
</file>

<file path=ppt/drawings/_rels/drawing13.xml.rels><?xml version="1.0" encoding="UTF-8" standalone="yes"?>
<Relationships xmlns="http://schemas.openxmlformats.org/package/2006/relationships"><Relationship Id="rId2" Type="http://schemas.microsoft.com/office/2007/relationships/hdphoto" Target="../media/hdphoto1.wdp"/><Relationship Id="rId1" Type="http://schemas.openxmlformats.org/officeDocument/2006/relationships/image" Target="../media/image44.png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0.77666</cdr:x>
      <cdr:y>0.19722</cdr:y>
    </cdr:from>
    <cdr:to>
      <cdr:x>1</cdr:x>
      <cdr:y>0.85694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213600" y="1202253"/>
          <a:ext cx="2074333" cy="402165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>
            <a:lnSpc>
              <a:spcPct val="150000"/>
            </a:lnSpc>
          </a:pPr>
          <a:r>
            <a:rPr lang="ru-RU" sz="1200" b="1" dirty="0">
              <a:latin typeface="Times New Roman" pitchFamily="18" charset="0"/>
              <a:cs typeface="Times New Roman" pitchFamily="18" charset="0"/>
            </a:rPr>
            <a:t>1. </a:t>
          </a:r>
          <a:r>
            <a:rPr lang="ru-RU" sz="1200" b="1" dirty="0" err="1">
              <a:latin typeface="Times New Roman" pitchFamily="18" charset="0"/>
              <a:cs typeface="Times New Roman" pitchFamily="18" charset="0"/>
            </a:rPr>
            <a:t>Варнавинский</a:t>
          </a:r>
          <a:r>
            <a:rPr lang="ru-RU" sz="1200" b="1" dirty="0">
              <a:latin typeface="Times New Roman" pitchFamily="18" charset="0"/>
              <a:cs typeface="Times New Roman" pitchFamily="18" charset="0"/>
            </a:rPr>
            <a:t>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 dirty="0">
              <a:latin typeface="Times New Roman" pitchFamily="18" charset="0"/>
              <a:cs typeface="Times New Roman" pitchFamily="18" charset="0"/>
            </a:rPr>
            <a:t>2. Ветлужский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 dirty="0">
              <a:latin typeface="Times New Roman" pitchFamily="18" charset="0"/>
              <a:cs typeface="Times New Roman" pitchFamily="18" charset="0"/>
            </a:rPr>
            <a:t>3. Воскресенский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 dirty="0">
              <a:latin typeface="Times New Roman" pitchFamily="18" charset="0"/>
              <a:cs typeface="Times New Roman" pitchFamily="18" charset="0"/>
            </a:rPr>
            <a:t>4. </a:t>
          </a:r>
          <a:r>
            <a:rPr lang="ru-RU" sz="1200" b="1" dirty="0" err="1">
              <a:latin typeface="Times New Roman" pitchFamily="18" charset="0"/>
              <a:cs typeface="Times New Roman" pitchFamily="18" charset="0"/>
            </a:rPr>
            <a:t>Краснобаковский</a:t>
          </a:r>
          <a:r>
            <a:rPr lang="ru-RU" sz="1200" b="1" dirty="0">
              <a:latin typeface="Times New Roman" pitchFamily="18" charset="0"/>
              <a:cs typeface="Times New Roman" pitchFamily="18" charset="0"/>
            </a:rPr>
            <a:t>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 dirty="0">
              <a:latin typeface="Times New Roman" pitchFamily="18" charset="0"/>
              <a:cs typeface="Times New Roman" pitchFamily="18" charset="0"/>
            </a:rPr>
            <a:t>5. городской округ 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 dirty="0">
              <a:latin typeface="Times New Roman" pitchFamily="18" charset="0"/>
              <a:cs typeface="Times New Roman" pitchFamily="18" charset="0"/>
            </a:rPr>
            <a:t>Семеновский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6.Тонкинский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 dirty="0">
              <a:latin typeface="Times New Roman" pitchFamily="18" charset="0"/>
              <a:cs typeface="Times New Roman" pitchFamily="18" charset="0"/>
            </a:rPr>
            <a:t>7. </a:t>
          </a:r>
          <a:r>
            <a:rPr lang="ru-RU" sz="1200" b="1" dirty="0" err="1">
              <a:latin typeface="Times New Roman" pitchFamily="18" charset="0"/>
              <a:cs typeface="Times New Roman" pitchFamily="18" charset="0"/>
            </a:rPr>
            <a:t>Тоншаевский</a:t>
          </a:r>
          <a:r>
            <a:rPr lang="ru-RU" sz="1200" b="1" dirty="0">
              <a:latin typeface="Times New Roman" pitchFamily="18" charset="0"/>
              <a:cs typeface="Times New Roman" pitchFamily="18" charset="0"/>
            </a:rPr>
            <a:t>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 dirty="0">
              <a:latin typeface="Times New Roman" pitchFamily="18" charset="0"/>
              <a:cs typeface="Times New Roman" pitchFamily="18" charset="0"/>
            </a:rPr>
            <a:t>8. </a:t>
          </a:r>
          <a:r>
            <a:rPr lang="ru-RU" sz="1200" b="1" dirty="0" err="1">
              <a:latin typeface="Times New Roman" pitchFamily="18" charset="0"/>
              <a:cs typeface="Times New Roman" pitchFamily="18" charset="0"/>
            </a:rPr>
            <a:t>Уренский</a:t>
          </a:r>
          <a:r>
            <a:rPr lang="ru-RU" sz="1200" b="1" baseline="0" dirty="0">
              <a:latin typeface="Times New Roman" pitchFamily="18" charset="0"/>
              <a:cs typeface="Times New Roman" pitchFamily="18" charset="0"/>
            </a:rPr>
            <a:t>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 baseline="0" dirty="0">
              <a:latin typeface="Times New Roman" pitchFamily="18" charset="0"/>
              <a:cs typeface="Times New Roman" pitchFamily="18" charset="0"/>
            </a:rPr>
            <a:t>9. </a:t>
          </a:r>
          <a:r>
            <a:rPr lang="ru-RU" sz="1200" b="1" baseline="0" dirty="0" err="1">
              <a:latin typeface="Times New Roman" pitchFamily="18" charset="0"/>
              <a:cs typeface="Times New Roman" pitchFamily="18" charset="0"/>
            </a:rPr>
            <a:t>Шарангский</a:t>
          </a:r>
          <a:r>
            <a:rPr lang="ru-RU" sz="1200" b="1" baseline="0" dirty="0">
              <a:latin typeface="Times New Roman" pitchFamily="18" charset="0"/>
              <a:cs typeface="Times New Roman" pitchFamily="18" charset="0"/>
            </a:rPr>
            <a:t>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 baseline="0" dirty="0">
              <a:latin typeface="Times New Roman" pitchFamily="18" charset="0"/>
              <a:cs typeface="Times New Roman" pitchFamily="18" charset="0"/>
            </a:rPr>
            <a:t>10. город Шахунья</a:t>
          </a:r>
        </a:p>
        <a:p xmlns:a="http://schemas.openxmlformats.org/drawingml/2006/main">
          <a:pPr>
            <a:lnSpc>
              <a:spcPct val="150000"/>
            </a:lnSpc>
          </a:pPr>
          <a:endParaRPr lang="ru-RU" sz="1100" dirty="0"/>
        </a:p>
      </cdr:txBody>
    </cdr:sp>
  </cdr:relSizeAnchor>
  <cdr:relSizeAnchor xmlns:cdr="http://schemas.openxmlformats.org/drawingml/2006/chartDrawing">
    <cdr:from>
      <cdr:x>0</cdr:x>
      <cdr:y>0</cdr:y>
    </cdr:from>
    <cdr:to>
      <cdr:x>0.97292</cdr:x>
      <cdr:y>0.16667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0" y="0"/>
          <a:ext cx="9036454" cy="101602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ru-RU" sz="1700" b="1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Какое место</a:t>
          </a:r>
          <a:r>
            <a:rPr lang="ru-RU" sz="1700" b="1" baseline="0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среди районов Нижегородской </a:t>
          </a:r>
          <a:r>
            <a:rPr lang="ru-RU" sz="1700" b="1" baseline="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области </a:t>
          </a:r>
        </a:p>
        <a:p xmlns:a="http://schemas.openxmlformats.org/drawingml/2006/main">
          <a:pPr algn="ctr"/>
          <a:r>
            <a:rPr lang="ru-RU" sz="1700" b="1" baseline="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занимает Тонкинский район по отдельным</a:t>
          </a:r>
        </a:p>
        <a:p xmlns:a="http://schemas.openxmlformats.org/drawingml/2006/main">
          <a:pPr algn="ctr"/>
          <a:r>
            <a:rPr lang="ru-RU" sz="1700" b="1" baseline="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показателям </a:t>
          </a:r>
          <a:r>
            <a:rPr lang="ru-RU" sz="1600" b="1" baseline="0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бюджетов</a:t>
          </a:r>
          <a:r>
            <a:rPr lang="ru-RU" sz="1700" b="1" baseline="0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в 2019 году</a:t>
          </a:r>
          <a:endParaRPr lang="ru-RU" sz="1700" b="1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10.xml><?xml version="1.0" encoding="utf-8"?>
<c:userShapes xmlns:c="http://schemas.openxmlformats.org/drawingml/2006/chart">
  <cdr:relSizeAnchor xmlns:cdr="http://schemas.openxmlformats.org/drawingml/2006/chartDrawing">
    <cdr:from>
      <cdr:x>0.11321</cdr:x>
      <cdr:y>0.03179</cdr:y>
    </cdr:from>
    <cdr:to>
      <cdr:x>0.91785</cdr:x>
      <cdr:y>0.08564</cdr:y>
    </cdr:to>
    <cdr:sp macro="" textlink="">
      <cdr:nvSpPr>
        <cdr:cNvPr id="2" name="object 10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1050894" y="218016"/>
          <a:ext cx="7469229" cy="369332"/>
        </a:xfrm>
        <a:custGeom xmlns:a="http://schemas.openxmlformats.org/drawingml/2006/main">
          <a:avLst/>
          <a:gdLst>
            <a:gd name="T0" fmla="*/ 0 w 7468514"/>
            <a:gd name="T1" fmla="*/ 511837 h 636270"/>
            <a:gd name="T2" fmla="*/ 8603 w 7468514"/>
            <a:gd name="T3" fmla="*/ 309692 h 636270"/>
            <a:gd name="T4" fmla="*/ 32022 w 7468514"/>
            <a:gd name="T5" fmla="*/ 145504 h 636270"/>
            <a:gd name="T6" fmla="*/ 66681 w 7468514"/>
            <a:gd name="T7" fmla="*/ 36568 h 636270"/>
            <a:gd name="T8" fmla="*/ 7369111 w 7468514"/>
            <a:gd name="T9" fmla="*/ 0 h 636270"/>
            <a:gd name="T10" fmla="*/ 7383760 w 7468514"/>
            <a:gd name="T11" fmla="*/ 4812 h 636270"/>
            <a:gd name="T12" fmla="*/ 7423452 w 7468514"/>
            <a:gd name="T13" fmla="*/ 72066 h 636270"/>
            <a:gd name="T14" fmla="*/ 7454067 w 7468514"/>
            <a:gd name="T15" fmla="*/ 205026 h 636270"/>
            <a:gd name="T16" fmla="*/ 7472060 w 7468514"/>
            <a:gd name="T17" fmla="*/ 386373 h 636270"/>
            <a:gd name="T18" fmla="*/ 7475273 w 7468514"/>
            <a:gd name="T19" fmla="*/ 2559182 h 636270"/>
            <a:gd name="T20" fmla="*/ 7474272 w 7468514"/>
            <a:gd name="T21" fmla="*/ 2629720 h 636270"/>
            <a:gd name="T22" fmla="*/ 7460303 w 7468514"/>
            <a:gd name="T23" fmla="*/ 2821145 h 636270"/>
            <a:gd name="T24" fmla="*/ 7432753 w 7468514"/>
            <a:gd name="T25" fmla="*/ 2968855 h 636270"/>
            <a:gd name="T26" fmla="*/ 7395141 w 7468514"/>
            <a:gd name="T27" fmla="*/ 3055520 h 636270"/>
            <a:gd name="T28" fmla="*/ 106170 w 7468514"/>
            <a:gd name="T29" fmla="*/ 3071019 h 636270"/>
            <a:gd name="T30" fmla="*/ 91526 w 7468514"/>
            <a:gd name="T31" fmla="*/ 3066198 h 636270"/>
            <a:gd name="T32" fmla="*/ 51821 w 7468514"/>
            <a:gd name="T33" fmla="*/ 2998966 h 636270"/>
            <a:gd name="T34" fmla="*/ 21188 w 7468514"/>
            <a:gd name="T35" fmla="*/ 2866039 h 636270"/>
            <a:gd name="T36" fmla="*/ 3214 w 7468514"/>
            <a:gd name="T37" fmla="*/ 2684724 h 636270"/>
            <a:gd name="T38" fmla="*/ 0 w 7468514"/>
            <a:gd name="T39" fmla="*/ 511837 h 636270"/>
            <a:gd name="T40" fmla="*/ 0 60000 65536"/>
            <a:gd name="T41" fmla="*/ 0 60000 65536"/>
            <a:gd name="T42" fmla="*/ 0 60000 65536"/>
            <a:gd name="T43" fmla="*/ 0 60000 65536"/>
            <a:gd name="T44" fmla="*/ 0 60000 65536"/>
            <a:gd name="T45" fmla="*/ 0 60000 65536"/>
            <a:gd name="T46" fmla="*/ 0 60000 65536"/>
            <a:gd name="T47" fmla="*/ 0 60000 65536"/>
            <a:gd name="T48" fmla="*/ 0 60000 65536"/>
            <a:gd name="T49" fmla="*/ 0 60000 65536"/>
            <a:gd name="T50" fmla="*/ 0 60000 65536"/>
            <a:gd name="T51" fmla="*/ 0 60000 65536"/>
            <a:gd name="T52" fmla="*/ 0 60000 65536"/>
            <a:gd name="T53" fmla="*/ 0 60000 65536"/>
            <a:gd name="T54" fmla="*/ 0 60000 65536"/>
            <a:gd name="T55" fmla="*/ 0 60000 65536"/>
            <a:gd name="T56" fmla="*/ 0 60000 65536"/>
            <a:gd name="T57" fmla="*/ 0 60000 65536"/>
            <a:gd name="T58" fmla="*/ 0 60000 65536"/>
            <a:gd name="T59" fmla="*/ 0 60000 65536"/>
            <a:gd name="T60" fmla="*/ 0 w 7468514"/>
            <a:gd name="T61" fmla="*/ 0 h 636270"/>
            <a:gd name="T62" fmla="*/ 7468514 w 7468514"/>
            <a:gd name="T63" fmla="*/ 636270 h 636270"/>
          </a:gdLst>
          <a:ahLst/>
          <a:cxnLst>
            <a:cxn ang="T40">
              <a:pos x="T0" y="T1"/>
            </a:cxn>
            <a:cxn ang="T41">
              <a:pos x="T2" y="T3"/>
            </a:cxn>
            <a:cxn ang="T42">
              <a:pos x="T4" y="T5"/>
            </a:cxn>
            <a:cxn ang="T43">
              <a:pos x="T6" y="T7"/>
            </a:cxn>
            <a:cxn ang="T44">
              <a:pos x="T8" y="T9"/>
            </a:cxn>
            <a:cxn ang="T45">
              <a:pos x="T10" y="T11"/>
            </a:cxn>
            <a:cxn ang="T46">
              <a:pos x="T12" y="T13"/>
            </a:cxn>
            <a:cxn ang="T47">
              <a:pos x="T14" y="T15"/>
            </a:cxn>
            <a:cxn ang="T48">
              <a:pos x="T16" y="T17"/>
            </a:cxn>
            <a:cxn ang="T49">
              <a:pos x="T18" y="T19"/>
            </a:cxn>
            <a:cxn ang="T50">
              <a:pos x="T20" y="T21"/>
            </a:cxn>
            <a:cxn ang="T51">
              <a:pos x="T22" y="T23"/>
            </a:cxn>
            <a:cxn ang="T52">
              <a:pos x="T24" y="T25"/>
            </a:cxn>
            <a:cxn ang="T53">
              <a:pos x="T26" y="T27"/>
            </a:cxn>
            <a:cxn ang="T54">
              <a:pos x="T28" y="T29"/>
            </a:cxn>
            <a:cxn ang="T55">
              <a:pos x="T30" y="T31"/>
            </a:cxn>
            <a:cxn ang="T56">
              <a:pos x="T32" y="T33"/>
            </a:cxn>
            <a:cxn ang="T57">
              <a:pos x="T34" y="T35"/>
            </a:cxn>
            <a:cxn ang="T58">
              <a:pos x="T36" y="T37"/>
            </a:cxn>
            <a:cxn ang="T59">
              <a:pos x="T38" y="T39"/>
            </a:cxn>
          </a:cxnLst>
          <a:rect l="T60" t="T61" r="T62" b="T63"/>
          <a:pathLst>
            <a:path w="7468514" h="636270">
              <a:moveTo>
                <a:pt x="0" y="106045"/>
              </a:moveTo>
              <a:lnTo>
                <a:pt x="8593" y="64164"/>
              </a:lnTo>
              <a:lnTo>
                <a:pt x="31992" y="30147"/>
              </a:lnTo>
              <a:lnTo>
                <a:pt x="66621" y="7576"/>
              </a:lnTo>
              <a:lnTo>
                <a:pt x="7362469" y="0"/>
              </a:lnTo>
              <a:lnTo>
                <a:pt x="7377083" y="999"/>
              </a:lnTo>
              <a:lnTo>
                <a:pt x="7416744" y="14933"/>
              </a:lnTo>
              <a:lnTo>
                <a:pt x="7447346" y="42479"/>
              </a:lnTo>
              <a:lnTo>
                <a:pt x="7465302" y="80051"/>
              </a:lnTo>
              <a:lnTo>
                <a:pt x="7468514" y="530225"/>
              </a:lnTo>
              <a:lnTo>
                <a:pt x="7467514" y="544839"/>
              </a:lnTo>
              <a:lnTo>
                <a:pt x="7453581" y="584500"/>
              </a:lnTo>
              <a:lnTo>
                <a:pt x="7426035" y="615102"/>
              </a:lnTo>
              <a:lnTo>
                <a:pt x="7388462" y="633058"/>
              </a:lnTo>
              <a:lnTo>
                <a:pt x="106070" y="636270"/>
              </a:lnTo>
              <a:lnTo>
                <a:pt x="91446" y="635270"/>
              </a:lnTo>
              <a:lnTo>
                <a:pt x="51771" y="621340"/>
              </a:lnTo>
              <a:lnTo>
                <a:pt x="21168" y="593800"/>
              </a:lnTo>
              <a:lnTo>
                <a:pt x="3214" y="556235"/>
              </a:lnTo>
              <a:lnTo>
                <a:pt x="0" y="106045"/>
              </a:lnTo>
              <a:close/>
            </a:path>
          </a:pathLst>
        </a:custGeom>
        <a:noFill xmlns:a="http://schemas.openxmlformats.org/drawingml/2006/main"/>
        <a:ln xmlns:a="http://schemas.openxmlformats.org/drawingml/2006/main" w="25400">
          <a:noFill/>
          <a:miter lim="800000"/>
          <a:headEnd/>
          <a:tailEnd/>
        </a:ln>
      </cdr:spPr>
      <cdr:txBody>
        <a:bodyPr xmlns:a="http://schemas.openxmlformats.org/drawingml/2006/main" lIns="0" tIns="0" rIns="0" bIns="0">
          <a:spAutoFit/>
        </a:bodyPr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5pPr>
          <a:lvl6pPr marL="22860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6pPr>
          <a:lvl7pPr marL="27432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7pPr>
          <a:lvl8pPr marL="32004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8pPr>
          <a:lvl9pPr marL="36576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9pPr>
        </a:lstStyle>
        <a:p xmlns:a="http://schemas.openxmlformats.org/drawingml/2006/main">
          <a:pPr marL="0" marR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  <a:defRPr/>
          </a:pPr>
          <a:endParaRPr lang="ru-RU" sz="2400" b="1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cdr:txBody>
    </cdr:sp>
  </cdr:relSizeAnchor>
  <cdr:relSizeAnchor xmlns:cdr="http://schemas.openxmlformats.org/drawingml/2006/chartDrawing">
    <cdr:from>
      <cdr:x>0.20314</cdr:x>
      <cdr:y>0.01701</cdr:y>
    </cdr:from>
    <cdr:to>
      <cdr:x>0.83708</cdr:x>
      <cdr:y>0.06221</cdr:y>
    </cdr:to>
    <cdr:sp macro="" textlink="">
      <cdr:nvSpPr>
        <cdr:cNvPr id="3" name="object 10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1835696" y="116632"/>
          <a:ext cx="5728596" cy="309981"/>
        </a:xfrm>
        <a:custGeom xmlns:a="http://schemas.openxmlformats.org/drawingml/2006/main">
          <a:avLst/>
          <a:gdLst>
            <a:gd name="T0" fmla="*/ 0 w 7468514"/>
            <a:gd name="T1" fmla="*/ 511837 h 636270"/>
            <a:gd name="T2" fmla="*/ 8603 w 7468514"/>
            <a:gd name="T3" fmla="*/ 309692 h 636270"/>
            <a:gd name="T4" fmla="*/ 32022 w 7468514"/>
            <a:gd name="T5" fmla="*/ 145504 h 636270"/>
            <a:gd name="T6" fmla="*/ 66681 w 7468514"/>
            <a:gd name="T7" fmla="*/ 36568 h 636270"/>
            <a:gd name="T8" fmla="*/ 7369111 w 7468514"/>
            <a:gd name="T9" fmla="*/ 0 h 636270"/>
            <a:gd name="T10" fmla="*/ 7383760 w 7468514"/>
            <a:gd name="T11" fmla="*/ 4812 h 636270"/>
            <a:gd name="T12" fmla="*/ 7423452 w 7468514"/>
            <a:gd name="T13" fmla="*/ 72066 h 636270"/>
            <a:gd name="T14" fmla="*/ 7454067 w 7468514"/>
            <a:gd name="T15" fmla="*/ 205026 h 636270"/>
            <a:gd name="T16" fmla="*/ 7472060 w 7468514"/>
            <a:gd name="T17" fmla="*/ 386373 h 636270"/>
            <a:gd name="T18" fmla="*/ 7475273 w 7468514"/>
            <a:gd name="T19" fmla="*/ 2559182 h 636270"/>
            <a:gd name="T20" fmla="*/ 7474272 w 7468514"/>
            <a:gd name="T21" fmla="*/ 2629720 h 636270"/>
            <a:gd name="T22" fmla="*/ 7460303 w 7468514"/>
            <a:gd name="T23" fmla="*/ 2821145 h 636270"/>
            <a:gd name="T24" fmla="*/ 7432753 w 7468514"/>
            <a:gd name="T25" fmla="*/ 2968855 h 636270"/>
            <a:gd name="T26" fmla="*/ 7395141 w 7468514"/>
            <a:gd name="T27" fmla="*/ 3055520 h 636270"/>
            <a:gd name="T28" fmla="*/ 106170 w 7468514"/>
            <a:gd name="T29" fmla="*/ 3071019 h 636270"/>
            <a:gd name="T30" fmla="*/ 91526 w 7468514"/>
            <a:gd name="T31" fmla="*/ 3066198 h 636270"/>
            <a:gd name="T32" fmla="*/ 51821 w 7468514"/>
            <a:gd name="T33" fmla="*/ 2998966 h 636270"/>
            <a:gd name="T34" fmla="*/ 21188 w 7468514"/>
            <a:gd name="T35" fmla="*/ 2866039 h 636270"/>
            <a:gd name="T36" fmla="*/ 3214 w 7468514"/>
            <a:gd name="T37" fmla="*/ 2684724 h 636270"/>
            <a:gd name="T38" fmla="*/ 0 w 7468514"/>
            <a:gd name="T39" fmla="*/ 511837 h 636270"/>
            <a:gd name="T40" fmla="*/ 0 60000 65536"/>
            <a:gd name="T41" fmla="*/ 0 60000 65536"/>
            <a:gd name="T42" fmla="*/ 0 60000 65536"/>
            <a:gd name="T43" fmla="*/ 0 60000 65536"/>
            <a:gd name="T44" fmla="*/ 0 60000 65536"/>
            <a:gd name="T45" fmla="*/ 0 60000 65536"/>
            <a:gd name="T46" fmla="*/ 0 60000 65536"/>
            <a:gd name="T47" fmla="*/ 0 60000 65536"/>
            <a:gd name="T48" fmla="*/ 0 60000 65536"/>
            <a:gd name="T49" fmla="*/ 0 60000 65536"/>
            <a:gd name="T50" fmla="*/ 0 60000 65536"/>
            <a:gd name="T51" fmla="*/ 0 60000 65536"/>
            <a:gd name="T52" fmla="*/ 0 60000 65536"/>
            <a:gd name="T53" fmla="*/ 0 60000 65536"/>
            <a:gd name="T54" fmla="*/ 0 60000 65536"/>
            <a:gd name="T55" fmla="*/ 0 60000 65536"/>
            <a:gd name="T56" fmla="*/ 0 60000 65536"/>
            <a:gd name="T57" fmla="*/ 0 60000 65536"/>
            <a:gd name="T58" fmla="*/ 0 60000 65536"/>
            <a:gd name="T59" fmla="*/ 0 60000 65536"/>
            <a:gd name="T60" fmla="*/ 0 w 7468514"/>
            <a:gd name="T61" fmla="*/ 0 h 636270"/>
            <a:gd name="T62" fmla="*/ 7468514 w 7468514"/>
            <a:gd name="T63" fmla="*/ 636270 h 636270"/>
          </a:gdLst>
          <a:ahLst/>
          <a:cxnLst>
            <a:cxn ang="T40">
              <a:pos x="T0" y="T1"/>
            </a:cxn>
            <a:cxn ang="T41">
              <a:pos x="T2" y="T3"/>
            </a:cxn>
            <a:cxn ang="T42">
              <a:pos x="T4" y="T5"/>
            </a:cxn>
            <a:cxn ang="T43">
              <a:pos x="T6" y="T7"/>
            </a:cxn>
            <a:cxn ang="T44">
              <a:pos x="T8" y="T9"/>
            </a:cxn>
            <a:cxn ang="T45">
              <a:pos x="T10" y="T11"/>
            </a:cxn>
            <a:cxn ang="T46">
              <a:pos x="T12" y="T13"/>
            </a:cxn>
            <a:cxn ang="T47">
              <a:pos x="T14" y="T15"/>
            </a:cxn>
            <a:cxn ang="T48">
              <a:pos x="T16" y="T17"/>
            </a:cxn>
            <a:cxn ang="T49">
              <a:pos x="T18" y="T19"/>
            </a:cxn>
            <a:cxn ang="T50">
              <a:pos x="T20" y="T21"/>
            </a:cxn>
            <a:cxn ang="T51">
              <a:pos x="T22" y="T23"/>
            </a:cxn>
            <a:cxn ang="T52">
              <a:pos x="T24" y="T25"/>
            </a:cxn>
            <a:cxn ang="T53">
              <a:pos x="T26" y="T27"/>
            </a:cxn>
            <a:cxn ang="T54">
              <a:pos x="T28" y="T29"/>
            </a:cxn>
            <a:cxn ang="T55">
              <a:pos x="T30" y="T31"/>
            </a:cxn>
            <a:cxn ang="T56">
              <a:pos x="T32" y="T33"/>
            </a:cxn>
            <a:cxn ang="T57">
              <a:pos x="T34" y="T35"/>
            </a:cxn>
            <a:cxn ang="T58">
              <a:pos x="T36" y="T37"/>
            </a:cxn>
            <a:cxn ang="T59">
              <a:pos x="T38" y="T39"/>
            </a:cxn>
          </a:cxnLst>
          <a:rect l="T60" t="T61" r="T62" b="T63"/>
          <a:pathLst>
            <a:path w="7468514" h="636270">
              <a:moveTo>
                <a:pt x="0" y="106045"/>
              </a:moveTo>
              <a:lnTo>
                <a:pt x="8593" y="64164"/>
              </a:lnTo>
              <a:lnTo>
                <a:pt x="31992" y="30147"/>
              </a:lnTo>
              <a:lnTo>
                <a:pt x="66621" y="7576"/>
              </a:lnTo>
              <a:lnTo>
                <a:pt x="7362469" y="0"/>
              </a:lnTo>
              <a:lnTo>
                <a:pt x="7377083" y="999"/>
              </a:lnTo>
              <a:lnTo>
                <a:pt x="7416744" y="14933"/>
              </a:lnTo>
              <a:lnTo>
                <a:pt x="7447346" y="42479"/>
              </a:lnTo>
              <a:lnTo>
                <a:pt x="7465302" y="80051"/>
              </a:lnTo>
              <a:lnTo>
                <a:pt x="7468514" y="530225"/>
              </a:lnTo>
              <a:lnTo>
                <a:pt x="7467514" y="544839"/>
              </a:lnTo>
              <a:lnTo>
                <a:pt x="7453581" y="584500"/>
              </a:lnTo>
              <a:lnTo>
                <a:pt x="7426035" y="615102"/>
              </a:lnTo>
              <a:lnTo>
                <a:pt x="7388462" y="633058"/>
              </a:lnTo>
              <a:lnTo>
                <a:pt x="106070" y="636270"/>
              </a:lnTo>
              <a:lnTo>
                <a:pt x="91446" y="635270"/>
              </a:lnTo>
              <a:lnTo>
                <a:pt x="51771" y="621340"/>
              </a:lnTo>
              <a:lnTo>
                <a:pt x="21168" y="593800"/>
              </a:lnTo>
              <a:lnTo>
                <a:pt x="3214" y="556235"/>
              </a:lnTo>
              <a:lnTo>
                <a:pt x="0" y="106045"/>
              </a:lnTo>
              <a:close/>
            </a:path>
          </a:pathLst>
        </a:custGeom>
        <a:noFill xmlns:a="http://schemas.openxmlformats.org/drawingml/2006/main"/>
        <a:ln xmlns:a="http://schemas.openxmlformats.org/drawingml/2006/main" w="25400">
          <a:noFill/>
          <a:miter lim="800000"/>
          <a:headEnd/>
          <a:tailEnd/>
        </a:ln>
      </cdr:spPr>
      <cdr:txBody>
        <a:bodyPr xmlns:a="http://schemas.openxmlformats.org/drawingml/2006/main" lIns="0" tIns="0" rIns="0" bIns="0">
          <a:no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 rtl="0" eaLnBrk="1" fontAlgn="base" latinLnBrk="0" hangingPunct="1"/>
          <a:r>
            <a:rPr lang="ru-RU" sz="2400" b="1" dirty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Структура расходов по разделам </a:t>
          </a:r>
          <a:endParaRPr lang="ru-RU" sz="2400" b="1" dirty="0" smtClean="0">
            <a:solidFill>
              <a:schemeClr val="bg1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  <a:p xmlns:a="http://schemas.openxmlformats.org/drawingml/2006/main">
          <a:pPr algn="ctr" rtl="0" eaLnBrk="1" fontAlgn="base" latinLnBrk="0" hangingPunct="1"/>
          <a:r>
            <a:rPr lang="ru-RU" sz="2400" b="1" dirty="0" smtClean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в 2020 </a:t>
          </a:r>
          <a:r>
            <a:rPr lang="ru-RU" sz="2400" b="1" dirty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году, %</a:t>
          </a:r>
          <a:endParaRPr lang="ru-RU" sz="2400" dirty="0">
            <a:solidFill>
              <a:schemeClr val="bg1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</c:userShapes>
</file>

<file path=ppt/drawings/drawing11.xml><?xml version="1.0" encoding="utf-8"?>
<c:userShapes xmlns:c="http://schemas.openxmlformats.org/drawingml/2006/chart">
  <cdr:relSizeAnchor xmlns:cdr="http://schemas.openxmlformats.org/drawingml/2006/chartDrawing">
    <cdr:from>
      <cdr:x>0.23942</cdr:x>
      <cdr:y>0.00833</cdr:y>
    </cdr:from>
    <cdr:to>
      <cdr:x>0.79208</cdr:x>
      <cdr:y>0.08493</cdr:y>
    </cdr:to>
    <cdr:sp macro="" textlink="">
      <cdr:nvSpPr>
        <cdr:cNvPr id="3" name="object 10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222500" y="50809"/>
          <a:ext cx="5130132" cy="467218"/>
        </a:xfrm>
        <a:custGeom xmlns:a="http://schemas.openxmlformats.org/drawingml/2006/main">
          <a:avLst/>
          <a:gdLst>
            <a:gd name="T0" fmla="*/ 0 w 7468514"/>
            <a:gd name="T1" fmla="*/ 511837 h 636270"/>
            <a:gd name="T2" fmla="*/ 8603 w 7468514"/>
            <a:gd name="T3" fmla="*/ 309692 h 636270"/>
            <a:gd name="T4" fmla="*/ 32022 w 7468514"/>
            <a:gd name="T5" fmla="*/ 145504 h 636270"/>
            <a:gd name="T6" fmla="*/ 66681 w 7468514"/>
            <a:gd name="T7" fmla="*/ 36568 h 636270"/>
            <a:gd name="T8" fmla="*/ 7369111 w 7468514"/>
            <a:gd name="T9" fmla="*/ 0 h 636270"/>
            <a:gd name="T10" fmla="*/ 7383760 w 7468514"/>
            <a:gd name="T11" fmla="*/ 4812 h 636270"/>
            <a:gd name="T12" fmla="*/ 7423452 w 7468514"/>
            <a:gd name="T13" fmla="*/ 72066 h 636270"/>
            <a:gd name="T14" fmla="*/ 7454067 w 7468514"/>
            <a:gd name="T15" fmla="*/ 205026 h 636270"/>
            <a:gd name="T16" fmla="*/ 7472060 w 7468514"/>
            <a:gd name="T17" fmla="*/ 386373 h 636270"/>
            <a:gd name="T18" fmla="*/ 7475273 w 7468514"/>
            <a:gd name="T19" fmla="*/ 2559182 h 636270"/>
            <a:gd name="T20" fmla="*/ 7474272 w 7468514"/>
            <a:gd name="T21" fmla="*/ 2629720 h 636270"/>
            <a:gd name="T22" fmla="*/ 7460303 w 7468514"/>
            <a:gd name="T23" fmla="*/ 2821145 h 636270"/>
            <a:gd name="T24" fmla="*/ 7432753 w 7468514"/>
            <a:gd name="T25" fmla="*/ 2968855 h 636270"/>
            <a:gd name="T26" fmla="*/ 7395141 w 7468514"/>
            <a:gd name="T27" fmla="*/ 3055520 h 636270"/>
            <a:gd name="T28" fmla="*/ 106170 w 7468514"/>
            <a:gd name="T29" fmla="*/ 3071019 h 636270"/>
            <a:gd name="T30" fmla="*/ 91526 w 7468514"/>
            <a:gd name="T31" fmla="*/ 3066198 h 636270"/>
            <a:gd name="T32" fmla="*/ 51821 w 7468514"/>
            <a:gd name="T33" fmla="*/ 2998966 h 636270"/>
            <a:gd name="T34" fmla="*/ 21188 w 7468514"/>
            <a:gd name="T35" fmla="*/ 2866039 h 636270"/>
            <a:gd name="T36" fmla="*/ 3214 w 7468514"/>
            <a:gd name="T37" fmla="*/ 2684724 h 636270"/>
            <a:gd name="T38" fmla="*/ 0 w 7468514"/>
            <a:gd name="T39" fmla="*/ 511837 h 636270"/>
            <a:gd name="T40" fmla="*/ 0 60000 65536"/>
            <a:gd name="T41" fmla="*/ 0 60000 65536"/>
            <a:gd name="T42" fmla="*/ 0 60000 65536"/>
            <a:gd name="T43" fmla="*/ 0 60000 65536"/>
            <a:gd name="T44" fmla="*/ 0 60000 65536"/>
            <a:gd name="T45" fmla="*/ 0 60000 65536"/>
            <a:gd name="T46" fmla="*/ 0 60000 65536"/>
            <a:gd name="T47" fmla="*/ 0 60000 65536"/>
            <a:gd name="T48" fmla="*/ 0 60000 65536"/>
            <a:gd name="T49" fmla="*/ 0 60000 65536"/>
            <a:gd name="T50" fmla="*/ 0 60000 65536"/>
            <a:gd name="T51" fmla="*/ 0 60000 65536"/>
            <a:gd name="T52" fmla="*/ 0 60000 65536"/>
            <a:gd name="T53" fmla="*/ 0 60000 65536"/>
            <a:gd name="T54" fmla="*/ 0 60000 65536"/>
            <a:gd name="T55" fmla="*/ 0 60000 65536"/>
            <a:gd name="T56" fmla="*/ 0 60000 65536"/>
            <a:gd name="T57" fmla="*/ 0 60000 65536"/>
            <a:gd name="T58" fmla="*/ 0 60000 65536"/>
            <a:gd name="T59" fmla="*/ 0 60000 65536"/>
            <a:gd name="T60" fmla="*/ 0 w 7468514"/>
            <a:gd name="T61" fmla="*/ 0 h 636270"/>
            <a:gd name="T62" fmla="*/ 7468514 w 7468514"/>
            <a:gd name="T63" fmla="*/ 636270 h 636270"/>
          </a:gdLst>
          <a:ahLst/>
          <a:cxnLst>
            <a:cxn ang="T40">
              <a:pos x="T0" y="T1"/>
            </a:cxn>
            <a:cxn ang="T41">
              <a:pos x="T2" y="T3"/>
            </a:cxn>
            <a:cxn ang="T42">
              <a:pos x="T4" y="T5"/>
            </a:cxn>
            <a:cxn ang="T43">
              <a:pos x="T6" y="T7"/>
            </a:cxn>
            <a:cxn ang="T44">
              <a:pos x="T8" y="T9"/>
            </a:cxn>
            <a:cxn ang="T45">
              <a:pos x="T10" y="T11"/>
            </a:cxn>
            <a:cxn ang="T46">
              <a:pos x="T12" y="T13"/>
            </a:cxn>
            <a:cxn ang="T47">
              <a:pos x="T14" y="T15"/>
            </a:cxn>
            <a:cxn ang="T48">
              <a:pos x="T16" y="T17"/>
            </a:cxn>
            <a:cxn ang="T49">
              <a:pos x="T18" y="T19"/>
            </a:cxn>
            <a:cxn ang="T50">
              <a:pos x="T20" y="T21"/>
            </a:cxn>
            <a:cxn ang="T51">
              <a:pos x="T22" y="T23"/>
            </a:cxn>
            <a:cxn ang="T52">
              <a:pos x="T24" y="T25"/>
            </a:cxn>
            <a:cxn ang="T53">
              <a:pos x="T26" y="T27"/>
            </a:cxn>
            <a:cxn ang="T54">
              <a:pos x="T28" y="T29"/>
            </a:cxn>
            <a:cxn ang="T55">
              <a:pos x="T30" y="T31"/>
            </a:cxn>
            <a:cxn ang="T56">
              <a:pos x="T32" y="T33"/>
            </a:cxn>
            <a:cxn ang="T57">
              <a:pos x="T34" y="T35"/>
            </a:cxn>
            <a:cxn ang="T58">
              <a:pos x="T36" y="T37"/>
            </a:cxn>
            <a:cxn ang="T59">
              <a:pos x="T38" y="T39"/>
            </a:cxn>
          </a:cxnLst>
          <a:rect l="T60" t="T61" r="T62" b="T63"/>
          <a:pathLst>
            <a:path w="7468514" h="636270">
              <a:moveTo>
                <a:pt x="0" y="106045"/>
              </a:moveTo>
              <a:lnTo>
                <a:pt x="8593" y="64164"/>
              </a:lnTo>
              <a:lnTo>
                <a:pt x="31992" y="30147"/>
              </a:lnTo>
              <a:lnTo>
                <a:pt x="66621" y="7576"/>
              </a:lnTo>
              <a:lnTo>
                <a:pt x="7362469" y="0"/>
              </a:lnTo>
              <a:lnTo>
                <a:pt x="7377083" y="999"/>
              </a:lnTo>
              <a:lnTo>
                <a:pt x="7416744" y="14933"/>
              </a:lnTo>
              <a:lnTo>
                <a:pt x="7447346" y="42479"/>
              </a:lnTo>
              <a:lnTo>
                <a:pt x="7465302" y="80051"/>
              </a:lnTo>
              <a:lnTo>
                <a:pt x="7468514" y="530225"/>
              </a:lnTo>
              <a:lnTo>
                <a:pt x="7467514" y="544839"/>
              </a:lnTo>
              <a:lnTo>
                <a:pt x="7453581" y="584500"/>
              </a:lnTo>
              <a:lnTo>
                <a:pt x="7426035" y="615102"/>
              </a:lnTo>
              <a:lnTo>
                <a:pt x="7388462" y="633058"/>
              </a:lnTo>
              <a:lnTo>
                <a:pt x="106070" y="636270"/>
              </a:lnTo>
              <a:lnTo>
                <a:pt x="91446" y="635270"/>
              </a:lnTo>
              <a:lnTo>
                <a:pt x="51771" y="621340"/>
              </a:lnTo>
              <a:lnTo>
                <a:pt x="21168" y="593800"/>
              </a:lnTo>
              <a:lnTo>
                <a:pt x="3214" y="556235"/>
              </a:lnTo>
              <a:lnTo>
                <a:pt x="0" y="106045"/>
              </a:lnTo>
              <a:close/>
            </a:path>
          </a:pathLst>
        </a:custGeom>
        <a:noFill xmlns:a="http://schemas.openxmlformats.org/drawingml/2006/main"/>
        <a:ln xmlns:a="http://schemas.openxmlformats.org/drawingml/2006/main" w="25400">
          <a:noFill/>
          <a:miter lim="800000"/>
          <a:headEnd/>
          <a:tailEnd/>
        </a:ln>
      </cdr:spPr>
      <cdr:txBody>
        <a:bodyPr xmlns:a="http://schemas.openxmlformats.org/drawingml/2006/main" wrap="square" lIns="0" tIns="0" rIns="0" bIns="0">
          <a:no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marR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  <a:defRPr/>
          </a:pPr>
          <a:endParaRPr lang="ru-RU" sz="2400" b="1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cdr:txBody>
    </cdr:sp>
  </cdr:relSizeAnchor>
  <cdr:relSizeAnchor xmlns:cdr="http://schemas.openxmlformats.org/drawingml/2006/chartDrawing">
    <cdr:from>
      <cdr:x>0.19288</cdr:x>
      <cdr:y>0.00651</cdr:y>
    </cdr:from>
    <cdr:to>
      <cdr:x>0.83644</cdr:x>
      <cdr:y>0.05171</cdr:y>
    </cdr:to>
    <cdr:sp macro="" textlink="">
      <cdr:nvSpPr>
        <cdr:cNvPr id="4" name="object 10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1763687" y="44623"/>
          <a:ext cx="5884713" cy="309981"/>
        </a:xfrm>
        <a:custGeom xmlns:a="http://schemas.openxmlformats.org/drawingml/2006/main">
          <a:avLst/>
          <a:gdLst>
            <a:gd name="T0" fmla="*/ 0 w 7468514"/>
            <a:gd name="T1" fmla="*/ 511837 h 636270"/>
            <a:gd name="T2" fmla="*/ 8603 w 7468514"/>
            <a:gd name="T3" fmla="*/ 309692 h 636270"/>
            <a:gd name="T4" fmla="*/ 32022 w 7468514"/>
            <a:gd name="T5" fmla="*/ 145504 h 636270"/>
            <a:gd name="T6" fmla="*/ 66681 w 7468514"/>
            <a:gd name="T7" fmla="*/ 36568 h 636270"/>
            <a:gd name="T8" fmla="*/ 7369111 w 7468514"/>
            <a:gd name="T9" fmla="*/ 0 h 636270"/>
            <a:gd name="T10" fmla="*/ 7383760 w 7468514"/>
            <a:gd name="T11" fmla="*/ 4812 h 636270"/>
            <a:gd name="T12" fmla="*/ 7423452 w 7468514"/>
            <a:gd name="T13" fmla="*/ 72066 h 636270"/>
            <a:gd name="T14" fmla="*/ 7454067 w 7468514"/>
            <a:gd name="T15" fmla="*/ 205026 h 636270"/>
            <a:gd name="T16" fmla="*/ 7472060 w 7468514"/>
            <a:gd name="T17" fmla="*/ 386373 h 636270"/>
            <a:gd name="T18" fmla="*/ 7475273 w 7468514"/>
            <a:gd name="T19" fmla="*/ 2559182 h 636270"/>
            <a:gd name="T20" fmla="*/ 7474272 w 7468514"/>
            <a:gd name="T21" fmla="*/ 2629720 h 636270"/>
            <a:gd name="T22" fmla="*/ 7460303 w 7468514"/>
            <a:gd name="T23" fmla="*/ 2821145 h 636270"/>
            <a:gd name="T24" fmla="*/ 7432753 w 7468514"/>
            <a:gd name="T25" fmla="*/ 2968855 h 636270"/>
            <a:gd name="T26" fmla="*/ 7395141 w 7468514"/>
            <a:gd name="T27" fmla="*/ 3055520 h 636270"/>
            <a:gd name="T28" fmla="*/ 106170 w 7468514"/>
            <a:gd name="T29" fmla="*/ 3071019 h 636270"/>
            <a:gd name="T30" fmla="*/ 91526 w 7468514"/>
            <a:gd name="T31" fmla="*/ 3066198 h 636270"/>
            <a:gd name="T32" fmla="*/ 51821 w 7468514"/>
            <a:gd name="T33" fmla="*/ 2998966 h 636270"/>
            <a:gd name="T34" fmla="*/ 21188 w 7468514"/>
            <a:gd name="T35" fmla="*/ 2866039 h 636270"/>
            <a:gd name="T36" fmla="*/ 3214 w 7468514"/>
            <a:gd name="T37" fmla="*/ 2684724 h 636270"/>
            <a:gd name="T38" fmla="*/ 0 w 7468514"/>
            <a:gd name="T39" fmla="*/ 511837 h 636270"/>
            <a:gd name="T40" fmla="*/ 0 60000 65536"/>
            <a:gd name="T41" fmla="*/ 0 60000 65536"/>
            <a:gd name="T42" fmla="*/ 0 60000 65536"/>
            <a:gd name="T43" fmla="*/ 0 60000 65536"/>
            <a:gd name="T44" fmla="*/ 0 60000 65536"/>
            <a:gd name="T45" fmla="*/ 0 60000 65536"/>
            <a:gd name="T46" fmla="*/ 0 60000 65536"/>
            <a:gd name="T47" fmla="*/ 0 60000 65536"/>
            <a:gd name="T48" fmla="*/ 0 60000 65536"/>
            <a:gd name="T49" fmla="*/ 0 60000 65536"/>
            <a:gd name="T50" fmla="*/ 0 60000 65536"/>
            <a:gd name="T51" fmla="*/ 0 60000 65536"/>
            <a:gd name="T52" fmla="*/ 0 60000 65536"/>
            <a:gd name="T53" fmla="*/ 0 60000 65536"/>
            <a:gd name="T54" fmla="*/ 0 60000 65536"/>
            <a:gd name="T55" fmla="*/ 0 60000 65536"/>
            <a:gd name="T56" fmla="*/ 0 60000 65536"/>
            <a:gd name="T57" fmla="*/ 0 60000 65536"/>
            <a:gd name="T58" fmla="*/ 0 60000 65536"/>
            <a:gd name="T59" fmla="*/ 0 60000 65536"/>
            <a:gd name="T60" fmla="*/ 0 w 7468514"/>
            <a:gd name="T61" fmla="*/ 0 h 636270"/>
            <a:gd name="T62" fmla="*/ 7468514 w 7468514"/>
            <a:gd name="T63" fmla="*/ 636270 h 636270"/>
          </a:gdLst>
          <a:ahLst/>
          <a:cxnLst>
            <a:cxn ang="T40">
              <a:pos x="T0" y="T1"/>
            </a:cxn>
            <a:cxn ang="T41">
              <a:pos x="T2" y="T3"/>
            </a:cxn>
            <a:cxn ang="T42">
              <a:pos x="T4" y="T5"/>
            </a:cxn>
            <a:cxn ang="T43">
              <a:pos x="T6" y="T7"/>
            </a:cxn>
            <a:cxn ang="T44">
              <a:pos x="T8" y="T9"/>
            </a:cxn>
            <a:cxn ang="T45">
              <a:pos x="T10" y="T11"/>
            </a:cxn>
            <a:cxn ang="T46">
              <a:pos x="T12" y="T13"/>
            </a:cxn>
            <a:cxn ang="T47">
              <a:pos x="T14" y="T15"/>
            </a:cxn>
            <a:cxn ang="T48">
              <a:pos x="T16" y="T17"/>
            </a:cxn>
            <a:cxn ang="T49">
              <a:pos x="T18" y="T19"/>
            </a:cxn>
            <a:cxn ang="T50">
              <a:pos x="T20" y="T21"/>
            </a:cxn>
            <a:cxn ang="T51">
              <a:pos x="T22" y="T23"/>
            </a:cxn>
            <a:cxn ang="T52">
              <a:pos x="T24" y="T25"/>
            </a:cxn>
            <a:cxn ang="T53">
              <a:pos x="T26" y="T27"/>
            </a:cxn>
            <a:cxn ang="T54">
              <a:pos x="T28" y="T29"/>
            </a:cxn>
            <a:cxn ang="T55">
              <a:pos x="T30" y="T31"/>
            </a:cxn>
            <a:cxn ang="T56">
              <a:pos x="T32" y="T33"/>
            </a:cxn>
            <a:cxn ang="T57">
              <a:pos x="T34" y="T35"/>
            </a:cxn>
            <a:cxn ang="T58">
              <a:pos x="T36" y="T37"/>
            </a:cxn>
            <a:cxn ang="T59">
              <a:pos x="T38" y="T39"/>
            </a:cxn>
          </a:cxnLst>
          <a:rect l="T60" t="T61" r="T62" b="T63"/>
          <a:pathLst>
            <a:path w="7468514" h="636270">
              <a:moveTo>
                <a:pt x="0" y="106045"/>
              </a:moveTo>
              <a:lnTo>
                <a:pt x="8593" y="64164"/>
              </a:lnTo>
              <a:lnTo>
                <a:pt x="31992" y="30147"/>
              </a:lnTo>
              <a:lnTo>
                <a:pt x="66621" y="7576"/>
              </a:lnTo>
              <a:lnTo>
                <a:pt x="7362469" y="0"/>
              </a:lnTo>
              <a:lnTo>
                <a:pt x="7377083" y="999"/>
              </a:lnTo>
              <a:lnTo>
                <a:pt x="7416744" y="14933"/>
              </a:lnTo>
              <a:lnTo>
                <a:pt x="7447346" y="42479"/>
              </a:lnTo>
              <a:lnTo>
                <a:pt x="7465302" y="80051"/>
              </a:lnTo>
              <a:lnTo>
                <a:pt x="7468514" y="530225"/>
              </a:lnTo>
              <a:lnTo>
                <a:pt x="7467514" y="544839"/>
              </a:lnTo>
              <a:lnTo>
                <a:pt x="7453581" y="584500"/>
              </a:lnTo>
              <a:lnTo>
                <a:pt x="7426035" y="615102"/>
              </a:lnTo>
              <a:lnTo>
                <a:pt x="7388462" y="633058"/>
              </a:lnTo>
              <a:lnTo>
                <a:pt x="106070" y="636270"/>
              </a:lnTo>
              <a:lnTo>
                <a:pt x="91446" y="635270"/>
              </a:lnTo>
              <a:lnTo>
                <a:pt x="51771" y="621340"/>
              </a:lnTo>
              <a:lnTo>
                <a:pt x="21168" y="593800"/>
              </a:lnTo>
              <a:lnTo>
                <a:pt x="3214" y="556235"/>
              </a:lnTo>
              <a:lnTo>
                <a:pt x="0" y="106045"/>
              </a:lnTo>
              <a:close/>
            </a:path>
          </a:pathLst>
        </a:custGeom>
        <a:noFill xmlns:a="http://schemas.openxmlformats.org/drawingml/2006/main"/>
        <a:ln xmlns:a="http://schemas.openxmlformats.org/drawingml/2006/main" w="25400">
          <a:noFill/>
          <a:miter lim="800000"/>
          <a:headEnd/>
          <a:tailEnd/>
        </a:ln>
      </cdr:spPr>
      <cdr:txBody>
        <a:bodyPr xmlns:a="http://schemas.openxmlformats.org/drawingml/2006/main" lIns="0" tIns="0" rIns="0" bIns="0">
          <a:no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 rtl="0" eaLnBrk="1" fontAlgn="base" latinLnBrk="0" hangingPunct="1"/>
          <a:r>
            <a:rPr lang="ru-RU" sz="2400" b="1" dirty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Структура расходов по разделам в </a:t>
          </a:r>
          <a:r>
            <a:rPr lang="ru-RU" sz="2400" b="1" dirty="0" smtClean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2021 </a:t>
          </a:r>
          <a:r>
            <a:rPr lang="ru-RU" sz="2400" b="1" dirty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году, %</a:t>
          </a:r>
          <a:endParaRPr lang="ru-RU" sz="2400" dirty="0">
            <a:solidFill>
              <a:schemeClr val="bg1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</c:userShapes>
</file>

<file path=ppt/drawings/drawing12.xml><?xml version="1.0" encoding="utf-8"?>
<c:userShapes xmlns:c="http://schemas.openxmlformats.org/drawingml/2006/chart">
  <cdr:relSizeAnchor xmlns:cdr="http://schemas.openxmlformats.org/drawingml/2006/chartDrawing">
    <cdr:from>
      <cdr:x>0.17642</cdr:x>
      <cdr:y>0.04931</cdr:y>
    </cdr:from>
    <cdr:to>
      <cdr:x>0.84248</cdr:x>
      <cdr:y>0.11918</cdr:y>
    </cdr:to>
    <cdr:sp macro="" textlink="">
      <cdr:nvSpPr>
        <cdr:cNvPr id="2" name="object 10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1637632" y="300789"/>
          <a:ext cx="6182894" cy="426118"/>
        </a:xfrm>
        <a:custGeom xmlns:a="http://schemas.openxmlformats.org/drawingml/2006/main">
          <a:avLst/>
          <a:gdLst>
            <a:gd name="T0" fmla="*/ 0 w 7468514"/>
            <a:gd name="T1" fmla="*/ 511837 h 636270"/>
            <a:gd name="T2" fmla="*/ 8603 w 7468514"/>
            <a:gd name="T3" fmla="*/ 309692 h 636270"/>
            <a:gd name="T4" fmla="*/ 32022 w 7468514"/>
            <a:gd name="T5" fmla="*/ 145504 h 636270"/>
            <a:gd name="T6" fmla="*/ 66681 w 7468514"/>
            <a:gd name="T7" fmla="*/ 36568 h 636270"/>
            <a:gd name="T8" fmla="*/ 7369111 w 7468514"/>
            <a:gd name="T9" fmla="*/ 0 h 636270"/>
            <a:gd name="T10" fmla="*/ 7383760 w 7468514"/>
            <a:gd name="T11" fmla="*/ 4812 h 636270"/>
            <a:gd name="T12" fmla="*/ 7423452 w 7468514"/>
            <a:gd name="T13" fmla="*/ 72066 h 636270"/>
            <a:gd name="T14" fmla="*/ 7454067 w 7468514"/>
            <a:gd name="T15" fmla="*/ 205026 h 636270"/>
            <a:gd name="T16" fmla="*/ 7472060 w 7468514"/>
            <a:gd name="T17" fmla="*/ 386373 h 636270"/>
            <a:gd name="T18" fmla="*/ 7475273 w 7468514"/>
            <a:gd name="T19" fmla="*/ 2559182 h 636270"/>
            <a:gd name="T20" fmla="*/ 7474272 w 7468514"/>
            <a:gd name="T21" fmla="*/ 2629720 h 636270"/>
            <a:gd name="T22" fmla="*/ 7460303 w 7468514"/>
            <a:gd name="T23" fmla="*/ 2821145 h 636270"/>
            <a:gd name="T24" fmla="*/ 7432753 w 7468514"/>
            <a:gd name="T25" fmla="*/ 2968855 h 636270"/>
            <a:gd name="T26" fmla="*/ 7395141 w 7468514"/>
            <a:gd name="T27" fmla="*/ 3055520 h 636270"/>
            <a:gd name="T28" fmla="*/ 106170 w 7468514"/>
            <a:gd name="T29" fmla="*/ 3071019 h 636270"/>
            <a:gd name="T30" fmla="*/ 91526 w 7468514"/>
            <a:gd name="T31" fmla="*/ 3066198 h 636270"/>
            <a:gd name="T32" fmla="*/ 51821 w 7468514"/>
            <a:gd name="T33" fmla="*/ 2998966 h 636270"/>
            <a:gd name="T34" fmla="*/ 21188 w 7468514"/>
            <a:gd name="T35" fmla="*/ 2866039 h 636270"/>
            <a:gd name="T36" fmla="*/ 3214 w 7468514"/>
            <a:gd name="T37" fmla="*/ 2684724 h 636270"/>
            <a:gd name="T38" fmla="*/ 0 w 7468514"/>
            <a:gd name="T39" fmla="*/ 511837 h 636270"/>
            <a:gd name="T40" fmla="*/ 0 60000 65536"/>
            <a:gd name="T41" fmla="*/ 0 60000 65536"/>
            <a:gd name="T42" fmla="*/ 0 60000 65536"/>
            <a:gd name="T43" fmla="*/ 0 60000 65536"/>
            <a:gd name="T44" fmla="*/ 0 60000 65536"/>
            <a:gd name="T45" fmla="*/ 0 60000 65536"/>
            <a:gd name="T46" fmla="*/ 0 60000 65536"/>
            <a:gd name="T47" fmla="*/ 0 60000 65536"/>
            <a:gd name="T48" fmla="*/ 0 60000 65536"/>
            <a:gd name="T49" fmla="*/ 0 60000 65536"/>
            <a:gd name="T50" fmla="*/ 0 60000 65536"/>
            <a:gd name="T51" fmla="*/ 0 60000 65536"/>
            <a:gd name="T52" fmla="*/ 0 60000 65536"/>
            <a:gd name="T53" fmla="*/ 0 60000 65536"/>
            <a:gd name="T54" fmla="*/ 0 60000 65536"/>
            <a:gd name="T55" fmla="*/ 0 60000 65536"/>
            <a:gd name="T56" fmla="*/ 0 60000 65536"/>
            <a:gd name="T57" fmla="*/ 0 60000 65536"/>
            <a:gd name="T58" fmla="*/ 0 60000 65536"/>
            <a:gd name="T59" fmla="*/ 0 60000 65536"/>
            <a:gd name="T60" fmla="*/ 0 w 7468514"/>
            <a:gd name="T61" fmla="*/ 0 h 636270"/>
            <a:gd name="T62" fmla="*/ 7468514 w 7468514"/>
            <a:gd name="T63" fmla="*/ 636270 h 636270"/>
          </a:gdLst>
          <a:ahLst/>
          <a:cxnLst>
            <a:cxn ang="T40">
              <a:pos x="T0" y="T1"/>
            </a:cxn>
            <a:cxn ang="T41">
              <a:pos x="T2" y="T3"/>
            </a:cxn>
            <a:cxn ang="T42">
              <a:pos x="T4" y="T5"/>
            </a:cxn>
            <a:cxn ang="T43">
              <a:pos x="T6" y="T7"/>
            </a:cxn>
            <a:cxn ang="T44">
              <a:pos x="T8" y="T9"/>
            </a:cxn>
            <a:cxn ang="T45">
              <a:pos x="T10" y="T11"/>
            </a:cxn>
            <a:cxn ang="T46">
              <a:pos x="T12" y="T13"/>
            </a:cxn>
            <a:cxn ang="T47">
              <a:pos x="T14" y="T15"/>
            </a:cxn>
            <a:cxn ang="T48">
              <a:pos x="T16" y="T17"/>
            </a:cxn>
            <a:cxn ang="T49">
              <a:pos x="T18" y="T19"/>
            </a:cxn>
            <a:cxn ang="T50">
              <a:pos x="T20" y="T21"/>
            </a:cxn>
            <a:cxn ang="T51">
              <a:pos x="T22" y="T23"/>
            </a:cxn>
            <a:cxn ang="T52">
              <a:pos x="T24" y="T25"/>
            </a:cxn>
            <a:cxn ang="T53">
              <a:pos x="T26" y="T27"/>
            </a:cxn>
            <a:cxn ang="T54">
              <a:pos x="T28" y="T29"/>
            </a:cxn>
            <a:cxn ang="T55">
              <a:pos x="T30" y="T31"/>
            </a:cxn>
            <a:cxn ang="T56">
              <a:pos x="T32" y="T33"/>
            </a:cxn>
            <a:cxn ang="T57">
              <a:pos x="T34" y="T35"/>
            </a:cxn>
            <a:cxn ang="T58">
              <a:pos x="T36" y="T37"/>
            </a:cxn>
            <a:cxn ang="T59">
              <a:pos x="T38" y="T39"/>
            </a:cxn>
          </a:cxnLst>
          <a:rect l="T60" t="T61" r="T62" b="T63"/>
          <a:pathLst>
            <a:path w="7468514" h="636270">
              <a:moveTo>
                <a:pt x="0" y="106045"/>
              </a:moveTo>
              <a:lnTo>
                <a:pt x="8593" y="64164"/>
              </a:lnTo>
              <a:lnTo>
                <a:pt x="31992" y="30147"/>
              </a:lnTo>
              <a:lnTo>
                <a:pt x="66621" y="7576"/>
              </a:lnTo>
              <a:lnTo>
                <a:pt x="7362469" y="0"/>
              </a:lnTo>
              <a:lnTo>
                <a:pt x="7377083" y="999"/>
              </a:lnTo>
              <a:lnTo>
                <a:pt x="7416744" y="14933"/>
              </a:lnTo>
              <a:lnTo>
                <a:pt x="7447346" y="42479"/>
              </a:lnTo>
              <a:lnTo>
                <a:pt x="7465302" y="80051"/>
              </a:lnTo>
              <a:lnTo>
                <a:pt x="7468514" y="530225"/>
              </a:lnTo>
              <a:lnTo>
                <a:pt x="7467514" y="544839"/>
              </a:lnTo>
              <a:lnTo>
                <a:pt x="7453581" y="584500"/>
              </a:lnTo>
              <a:lnTo>
                <a:pt x="7426035" y="615102"/>
              </a:lnTo>
              <a:lnTo>
                <a:pt x="7388462" y="633058"/>
              </a:lnTo>
              <a:lnTo>
                <a:pt x="106070" y="636270"/>
              </a:lnTo>
              <a:lnTo>
                <a:pt x="91446" y="635270"/>
              </a:lnTo>
              <a:lnTo>
                <a:pt x="51771" y="621340"/>
              </a:lnTo>
              <a:lnTo>
                <a:pt x="21168" y="593800"/>
              </a:lnTo>
              <a:lnTo>
                <a:pt x="3214" y="556235"/>
              </a:lnTo>
              <a:lnTo>
                <a:pt x="0" y="106045"/>
              </a:lnTo>
              <a:close/>
            </a:path>
          </a:pathLst>
        </a:custGeom>
        <a:noFill xmlns:a="http://schemas.openxmlformats.org/drawingml/2006/main"/>
        <a:ln xmlns:a="http://schemas.openxmlformats.org/drawingml/2006/main" w="25400">
          <a:noFill/>
          <a:miter lim="800000"/>
          <a:headEnd/>
          <a:tailEnd/>
        </a:ln>
      </cdr:spPr>
      <cdr:txBody>
        <a:bodyPr xmlns:a="http://schemas.openxmlformats.org/drawingml/2006/main" wrap="square" lIns="0" tIns="0" rIns="0" bIns="0">
          <a:no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marR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  <a:defRPr/>
          </a:pPr>
          <a:endParaRPr lang="ru-RU" sz="2400" b="1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cdr:txBody>
    </cdr:sp>
  </cdr:relSizeAnchor>
  <cdr:relSizeAnchor xmlns:cdr="http://schemas.openxmlformats.org/drawingml/2006/chartDrawing">
    <cdr:from>
      <cdr:x>0.19288</cdr:x>
      <cdr:y>0.00651</cdr:y>
    </cdr:from>
    <cdr:to>
      <cdr:x>0.83644</cdr:x>
      <cdr:y>0.05171</cdr:y>
    </cdr:to>
    <cdr:sp macro="" textlink="">
      <cdr:nvSpPr>
        <cdr:cNvPr id="3" name="object 10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1763688" y="44624"/>
          <a:ext cx="5884712" cy="309981"/>
        </a:xfrm>
        <a:custGeom xmlns:a="http://schemas.openxmlformats.org/drawingml/2006/main">
          <a:avLst/>
          <a:gdLst>
            <a:gd name="T0" fmla="*/ 0 w 7468514"/>
            <a:gd name="T1" fmla="*/ 511837 h 636270"/>
            <a:gd name="T2" fmla="*/ 8603 w 7468514"/>
            <a:gd name="T3" fmla="*/ 309692 h 636270"/>
            <a:gd name="T4" fmla="*/ 32022 w 7468514"/>
            <a:gd name="T5" fmla="*/ 145504 h 636270"/>
            <a:gd name="T6" fmla="*/ 66681 w 7468514"/>
            <a:gd name="T7" fmla="*/ 36568 h 636270"/>
            <a:gd name="T8" fmla="*/ 7369111 w 7468514"/>
            <a:gd name="T9" fmla="*/ 0 h 636270"/>
            <a:gd name="T10" fmla="*/ 7383760 w 7468514"/>
            <a:gd name="T11" fmla="*/ 4812 h 636270"/>
            <a:gd name="T12" fmla="*/ 7423452 w 7468514"/>
            <a:gd name="T13" fmla="*/ 72066 h 636270"/>
            <a:gd name="T14" fmla="*/ 7454067 w 7468514"/>
            <a:gd name="T15" fmla="*/ 205026 h 636270"/>
            <a:gd name="T16" fmla="*/ 7472060 w 7468514"/>
            <a:gd name="T17" fmla="*/ 386373 h 636270"/>
            <a:gd name="T18" fmla="*/ 7475273 w 7468514"/>
            <a:gd name="T19" fmla="*/ 2559182 h 636270"/>
            <a:gd name="T20" fmla="*/ 7474272 w 7468514"/>
            <a:gd name="T21" fmla="*/ 2629720 h 636270"/>
            <a:gd name="T22" fmla="*/ 7460303 w 7468514"/>
            <a:gd name="T23" fmla="*/ 2821145 h 636270"/>
            <a:gd name="T24" fmla="*/ 7432753 w 7468514"/>
            <a:gd name="T25" fmla="*/ 2968855 h 636270"/>
            <a:gd name="T26" fmla="*/ 7395141 w 7468514"/>
            <a:gd name="T27" fmla="*/ 3055520 h 636270"/>
            <a:gd name="T28" fmla="*/ 106170 w 7468514"/>
            <a:gd name="T29" fmla="*/ 3071019 h 636270"/>
            <a:gd name="T30" fmla="*/ 91526 w 7468514"/>
            <a:gd name="T31" fmla="*/ 3066198 h 636270"/>
            <a:gd name="T32" fmla="*/ 51821 w 7468514"/>
            <a:gd name="T33" fmla="*/ 2998966 h 636270"/>
            <a:gd name="T34" fmla="*/ 21188 w 7468514"/>
            <a:gd name="T35" fmla="*/ 2866039 h 636270"/>
            <a:gd name="T36" fmla="*/ 3214 w 7468514"/>
            <a:gd name="T37" fmla="*/ 2684724 h 636270"/>
            <a:gd name="T38" fmla="*/ 0 w 7468514"/>
            <a:gd name="T39" fmla="*/ 511837 h 636270"/>
            <a:gd name="T40" fmla="*/ 0 60000 65536"/>
            <a:gd name="T41" fmla="*/ 0 60000 65536"/>
            <a:gd name="T42" fmla="*/ 0 60000 65536"/>
            <a:gd name="T43" fmla="*/ 0 60000 65536"/>
            <a:gd name="T44" fmla="*/ 0 60000 65536"/>
            <a:gd name="T45" fmla="*/ 0 60000 65536"/>
            <a:gd name="T46" fmla="*/ 0 60000 65536"/>
            <a:gd name="T47" fmla="*/ 0 60000 65536"/>
            <a:gd name="T48" fmla="*/ 0 60000 65536"/>
            <a:gd name="T49" fmla="*/ 0 60000 65536"/>
            <a:gd name="T50" fmla="*/ 0 60000 65536"/>
            <a:gd name="T51" fmla="*/ 0 60000 65536"/>
            <a:gd name="T52" fmla="*/ 0 60000 65536"/>
            <a:gd name="T53" fmla="*/ 0 60000 65536"/>
            <a:gd name="T54" fmla="*/ 0 60000 65536"/>
            <a:gd name="T55" fmla="*/ 0 60000 65536"/>
            <a:gd name="T56" fmla="*/ 0 60000 65536"/>
            <a:gd name="T57" fmla="*/ 0 60000 65536"/>
            <a:gd name="T58" fmla="*/ 0 60000 65536"/>
            <a:gd name="T59" fmla="*/ 0 60000 65536"/>
            <a:gd name="T60" fmla="*/ 0 w 7468514"/>
            <a:gd name="T61" fmla="*/ 0 h 636270"/>
            <a:gd name="T62" fmla="*/ 7468514 w 7468514"/>
            <a:gd name="T63" fmla="*/ 636270 h 636270"/>
          </a:gdLst>
          <a:ahLst/>
          <a:cxnLst>
            <a:cxn ang="T40">
              <a:pos x="T0" y="T1"/>
            </a:cxn>
            <a:cxn ang="T41">
              <a:pos x="T2" y="T3"/>
            </a:cxn>
            <a:cxn ang="T42">
              <a:pos x="T4" y="T5"/>
            </a:cxn>
            <a:cxn ang="T43">
              <a:pos x="T6" y="T7"/>
            </a:cxn>
            <a:cxn ang="T44">
              <a:pos x="T8" y="T9"/>
            </a:cxn>
            <a:cxn ang="T45">
              <a:pos x="T10" y="T11"/>
            </a:cxn>
            <a:cxn ang="T46">
              <a:pos x="T12" y="T13"/>
            </a:cxn>
            <a:cxn ang="T47">
              <a:pos x="T14" y="T15"/>
            </a:cxn>
            <a:cxn ang="T48">
              <a:pos x="T16" y="T17"/>
            </a:cxn>
            <a:cxn ang="T49">
              <a:pos x="T18" y="T19"/>
            </a:cxn>
            <a:cxn ang="T50">
              <a:pos x="T20" y="T21"/>
            </a:cxn>
            <a:cxn ang="T51">
              <a:pos x="T22" y="T23"/>
            </a:cxn>
            <a:cxn ang="T52">
              <a:pos x="T24" y="T25"/>
            </a:cxn>
            <a:cxn ang="T53">
              <a:pos x="T26" y="T27"/>
            </a:cxn>
            <a:cxn ang="T54">
              <a:pos x="T28" y="T29"/>
            </a:cxn>
            <a:cxn ang="T55">
              <a:pos x="T30" y="T31"/>
            </a:cxn>
            <a:cxn ang="T56">
              <a:pos x="T32" y="T33"/>
            </a:cxn>
            <a:cxn ang="T57">
              <a:pos x="T34" y="T35"/>
            </a:cxn>
            <a:cxn ang="T58">
              <a:pos x="T36" y="T37"/>
            </a:cxn>
            <a:cxn ang="T59">
              <a:pos x="T38" y="T39"/>
            </a:cxn>
          </a:cxnLst>
          <a:rect l="T60" t="T61" r="T62" b="T63"/>
          <a:pathLst>
            <a:path w="7468514" h="636270">
              <a:moveTo>
                <a:pt x="0" y="106045"/>
              </a:moveTo>
              <a:lnTo>
                <a:pt x="8593" y="64164"/>
              </a:lnTo>
              <a:lnTo>
                <a:pt x="31992" y="30147"/>
              </a:lnTo>
              <a:lnTo>
                <a:pt x="66621" y="7576"/>
              </a:lnTo>
              <a:lnTo>
                <a:pt x="7362469" y="0"/>
              </a:lnTo>
              <a:lnTo>
                <a:pt x="7377083" y="999"/>
              </a:lnTo>
              <a:lnTo>
                <a:pt x="7416744" y="14933"/>
              </a:lnTo>
              <a:lnTo>
                <a:pt x="7447346" y="42479"/>
              </a:lnTo>
              <a:lnTo>
                <a:pt x="7465302" y="80051"/>
              </a:lnTo>
              <a:lnTo>
                <a:pt x="7468514" y="530225"/>
              </a:lnTo>
              <a:lnTo>
                <a:pt x="7467514" y="544839"/>
              </a:lnTo>
              <a:lnTo>
                <a:pt x="7453581" y="584500"/>
              </a:lnTo>
              <a:lnTo>
                <a:pt x="7426035" y="615102"/>
              </a:lnTo>
              <a:lnTo>
                <a:pt x="7388462" y="633058"/>
              </a:lnTo>
              <a:lnTo>
                <a:pt x="106070" y="636270"/>
              </a:lnTo>
              <a:lnTo>
                <a:pt x="91446" y="635270"/>
              </a:lnTo>
              <a:lnTo>
                <a:pt x="51771" y="621340"/>
              </a:lnTo>
              <a:lnTo>
                <a:pt x="21168" y="593800"/>
              </a:lnTo>
              <a:lnTo>
                <a:pt x="3214" y="556235"/>
              </a:lnTo>
              <a:lnTo>
                <a:pt x="0" y="106045"/>
              </a:lnTo>
              <a:close/>
            </a:path>
          </a:pathLst>
        </a:custGeom>
        <a:noFill xmlns:a="http://schemas.openxmlformats.org/drawingml/2006/main"/>
        <a:ln xmlns:a="http://schemas.openxmlformats.org/drawingml/2006/main" w="25400">
          <a:noFill/>
          <a:miter lim="800000"/>
          <a:headEnd/>
          <a:tailEnd/>
        </a:ln>
      </cdr:spPr>
      <cdr:txBody>
        <a:bodyPr xmlns:a="http://schemas.openxmlformats.org/drawingml/2006/main" lIns="0" tIns="0" rIns="0" bIns="0">
          <a:no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 rtl="0" eaLnBrk="1" fontAlgn="base" latinLnBrk="0" hangingPunct="1"/>
          <a:r>
            <a:rPr lang="ru-RU" sz="2400" b="1" dirty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Структура расходов по разделам в </a:t>
          </a:r>
          <a:r>
            <a:rPr lang="ru-RU" sz="2400" b="1" dirty="0" smtClean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2022 </a:t>
          </a:r>
          <a:r>
            <a:rPr lang="ru-RU" sz="2400" b="1" dirty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году, %</a:t>
          </a:r>
          <a:endParaRPr lang="ru-RU" sz="2400" dirty="0">
            <a:solidFill>
              <a:schemeClr val="bg1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</c:userShapes>
</file>

<file path=ppt/drawings/drawing13.xml><?xml version="1.0" encoding="utf-8"?>
<c:userShapes xmlns:c="http://schemas.openxmlformats.org/drawingml/2006/chart">
  <cdr:relSizeAnchor xmlns:cdr="http://schemas.openxmlformats.org/drawingml/2006/chartDrawing">
    <cdr:from>
      <cdr:x>0.03031</cdr:x>
      <cdr:y>0</cdr:y>
    </cdr:from>
    <cdr:to>
      <cdr:x>0.9886</cdr:x>
      <cdr:y>0.12201</cdr:y>
    </cdr:to>
    <cdr:sp macro="" textlink="">
      <cdr:nvSpPr>
        <cdr:cNvPr id="4" name="Заголовок 1"/>
        <cdr:cNvSpPr>
          <a:spLocks xmlns:a="http://schemas.openxmlformats.org/drawingml/2006/main" noGrp="1"/>
        </cdr:cNvSpPr>
      </cdr:nvSpPr>
      <cdr:spPr bwMode="auto">
        <a:xfrm xmlns:a="http://schemas.openxmlformats.org/drawingml/2006/main">
          <a:off x="285784" y="0"/>
          <a:ext cx="9036496" cy="836712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="horz" wrap="square" lIns="91440" tIns="45720" rIns="91440" bIns="45720" numCol="1" anchor="ctr" anchorCtr="0" compatLnSpc="1">
          <a:prstTxWarp prst="textNoShape">
            <a:avLst/>
          </a:prstTxWarp>
          <a:noAutofit/>
        </a:bodyPr>
        <a:lstStyle xmlns:a="http://schemas.openxmlformats.org/drawingml/2006/main">
          <a:lvl1pPr algn="ctr" rtl="0" eaLnBrk="0" fontAlgn="base" hangingPunct="0">
            <a:spcBef>
              <a:spcPct val="0"/>
            </a:spcBef>
            <a:spcAft>
              <a:spcPct val="0"/>
            </a:spcAft>
            <a:defRPr sz="4400" kern="1200">
              <a:solidFill>
                <a:schemeClr val="tx1"/>
              </a:solidFill>
              <a:latin typeface="+mj-lt"/>
              <a:ea typeface="+mj-ea"/>
              <a:cs typeface="+mj-cs"/>
            </a:defRPr>
          </a:lvl1pPr>
          <a:lvl2pPr algn="ctr" rtl="0" eaLnBrk="0" fontAlgn="base" hangingPunct="0">
            <a:spcBef>
              <a:spcPct val="0"/>
            </a:spcBef>
            <a:spcAft>
              <a:spcPct val="0"/>
            </a:spcAft>
            <a:defRPr sz="4400">
              <a:solidFill>
                <a:schemeClr val="tx1"/>
              </a:solidFill>
              <a:latin typeface="Calibri" pitchFamily="34" charset="0"/>
            </a:defRPr>
          </a:lvl2pPr>
          <a:lvl3pPr algn="ctr" rtl="0" eaLnBrk="0" fontAlgn="base" hangingPunct="0">
            <a:spcBef>
              <a:spcPct val="0"/>
            </a:spcBef>
            <a:spcAft>
              <a:spcPct val="0"/>
            </a:spcAft>
            <a:defRPr sz="4400">
              <a:solidFill>
                <a:schemeClr val="tx1"/>
              </a:solidFill>
              <a:latin typeface="Calibri" pitchFamily="34" charset="0"/>
            </a:defRPr>
          </a:lvl3pPr>
          <a:lvl4pPr algn="ctr" rtl="0" eaLnBrk="0" fontAlgn="base" hangingPunct="0">
            <a:spcBef>
              <a:spcPct val="0"/>
            </a:spcBef>
            <a:spcAft>
              <a:spcPct val="0"/>
            </a:spcAft>
            <a:defRPr sz="4400">
              <a:solidFill>
                <a:schemeClr val="tx1"/>
              </a:solidFill>
              <a:latin typeface="Calibri" pitchFamily="34" charset="0"/>
            </a:defRPr>
          </a:lvl4pPr>
          <a:lvl5pPr algn="ctr" rtl="0" eaLnBrk="0" fontAlgn="base" hangingPunct="0">
            <a:spcBef>
              <a:spcPct val="0"/>
            </a:spcBef>
            <a:spcAft>
              <a:spcPct val="0"/>
            </a:spcAft>
            <a:defRPr sz="4400">
              <a:solidFill>
                <a:schemeClr val="tx1"/>
              </a:solidFill>
              <a:latin typeface="Calibri" pitchFamily="34" charset="0"/>
            </a:defRPr>
          </a:lvl5pPr>
          <a:lvl6pPr marL="457200" algn="ctr" rtl="0" fontAlgn="base">
            <a:spcBef>
              <a:spcPct val="0"/>
            </a:spcBef>
            <a:spcAft>
              <a:spcPct val="0"/>
            </a:spcAft>
            <a:defRPr sz="4400">
              <a:solidFill>
                <a:schemeClr val="tx1"/>
              </a:solidFill>
              <a:latin typeface="Calibri" pitchFamily="34" charset="0"/>
            </a:defRPr>
          </a:lvl6pPr>
          <a:lvl7pPr marL="914400" algn="ctr" rtl="0" fontAlgn="base">
            <a:spcBef>
              <a:spcPct val="0"/>
            </a:spcBef>
            <a:spcAft>
              <a:spcPct val="0"/>
            </a:spcAft>
            <a:defRPr sz="4400">
              <a:solidFill>
                <a:schemeClr val="tx1"/>
              </a:solidFill>
              <a:latin typeface="Calibri" pitchFamily="34" charset="0"/>
            </a:defRPr>
          </a:lvl7pPr>
          <a:lvl8pPr marL="1371600" algn="ctr" rtl="0" fontAlgn="base">
            <a:spcBef>
              <a:spcPct val="0"/>
            </a:spcBef>
            <a:spcAft>
              <a:spcPct val="0"/>
            </a:spcAft>
            <a:defRPr sz="4400">
              <a:solidFill>
                <a:schemeClr val="tx1"/>
              </a:solidFill>
              <a:latin typeface="Calibri" pitchFamily="34" charset="0"/>
            </a:defRPr>
          </a:lvl8pPr>
          <a:lvl9pPr marL="1828800" algn="ctr" rtl="0" fontAlgn="base">
            <a:spcBef>
              <a:spcPct val="0"/>
            </a:spcBef>
            <a:spcAft>
              <a:spcPct val="0"/>
            </a:spcAft>
            <a:defRPr sz="4400">
              <a:solidFill>
                <a:schemeClr val="tx1"/>
              </a:solidFill>
              <a:latin typeface="Calibri" pitchFamily="34" charset="0"/>
            </a:defRPr>
          </a:lvl9pPr>
        </a:lstStyle>
        <a:p xmlns:a="http://schemas.openxmlformats.org/drawingml/2006/main">
          <a:r>
            <a:rPr lang="ru-RU" sz="2000" b="1" i="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МП «</a:t>
          </a:r>
          <a:r>
            <a:rPr lang="ru-RU" sz="2000" b="1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Развитие физической культуры и спорта в Тонкинском муниципальном районе Нижегородской области на </a:t>
          </a:r>
          <a:r>
            <a:rPr lang="ru-RU" sz="20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2018-2022 </a:t>
          </a:r>
          <a:r>
            <a:rPr lang="ru-RU" sz="2000" b="1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годы</a:t>
          </a:r>
          <a:r>
            <a:rPr lang="ru-RU" sz="2400" b="1" i="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».</a:t>
          </a:r>
          <a:endParaRPr lang="ru-RU" sz="2400" i="0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cdr:txBody>
    </cdr:sp>
  </cdr:relSizeAnchor>
  <cdr:relSizeAnchor xmlns:cdr="http://schemas.openxmlformats.org/drawingml/2006/chartDrawing">
    <cdr:from>
      <cdr:x>0.01613</cdr:x>
      <cdr:y>0.16684</cdr:y>
    </cdr:from>
    <cdr:to>
      <cdr:x>0.99194</cdr:x>
      <cdr:y>0.65822</cdr:y>
    </cdr:to>
    <cdr:pic>
      <cdr:nvPicPr>
        <cdr:cNvPr id="3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BEBA8EAE-BF5A-486C-A8C5-ECC9F3942E4B}">
              <a14:imgProps xmlns:a14="http://schemas.microsoft.com/office/drawing/2010/main">
                <a14:imgLayer r:embed="rId2">
                  <a14:imgEffect>
                    <a14:colorTemperature colorTemp="4700"/>
                  </a14:imgEffect>
                </a14:imgLayer>
              </a14:imgProps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44016" y="1124743"/>
          <a:ext cx="8712967" cy="3312549"/>
        </a:xfrm>
        <a:prstGeom xmlns:a="http://schemas.openxmlformats.org/drawingml/2006/main" prst="rect">
          <a:avLst/>
        </a:prstGeom>
      </cdr:spPr>
    </cdr:pic>
  </cdr:relSizeAnchor>
</c:userShapes>
</file>

<file path=ppt/drawings/drawing14.xml><?xml version="1.0" encoding="utf-8"?>
<c:userShapes xmlns:c="http://schemas.openxmlformats.org/drawingml/2006/chart">
  <cdr:relSizeAnchor xmlns:cdr="http://schemas.openxmlformats.org/drawingml/2006/chartDrawing">
    <cdr:from>
      <cdr:x>0.1347</cdr:x>
      <cdr:y>0</cdr:y>
    </cdr:from>
    <cdr:to>
      <cdr:x>0.94956</cdr:x>
      <cdr:y>0.11391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231697" y="0"/>
          <a:ext cx="7451080" cy="73779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/>
          <a:endParaRPr lang="ru-RU" sz="2000" b="1" dirty="0">
            <a:solidFill>
              <a:srgbClr val="FF0000"/>
            </a:solidFill>
          </a:endParaRPr>
        </a:p>
      </cdr:txBody>
    </cdr:sp>
  </cdr:relSizeAnchor>
</c:userShapes>
</file>

<file path=ppt/drawings/drawing15.xml><?xml version="1.0" encoding="utf-8"?>
<c:userShapes xmlns:c="http://schemas.openxmlformats.org/drawingml/2006/chart">
  <cdr:relSizeAnchor xmlns:cdr="http://schemas.openxmlformats.org/drawingml/2006/chartDrawing">
    <cdr:from>
      <cdr:x>0.42772</cdr:x>
      <cdr:y>0.027</cdr:y>
    </cdr:from>
    <cdr:to>
      <cdr:x>0.52612</cdr:x>
      <cdr:y>0.10798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974630" y="164630"/>
          <a:ext cx="914400" cy="49388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0.5163</cdr:x>
      <cdr:y>0.008</cdr:y>
    </cdr:from>
    <cdr:to>
      <cdr:x>0.6147</cdr:x>
      <cdr:y>0.08484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4797812" y="48766"/>
          <a:ext cx="914400" cy="46861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/>
          <a:endParaRPr lang="ru-RU" sz="1600" dirty="0">
            <a:solidFill>
              <a:schemeClr val="bg1"/>
            </a:solidFill>
          </a:endParaRPr>
        </a:p>
      </cdr:txBody>
    </cdr:sp>
  </cdr:relSizeAnchor>
</c:userShapes>
</file>

<file path=ppt/drawings/drawing16.xml><?xml version="1.0" encoding="utf-8"?>
<c:userShapes xmlns:c="http://schemas.openxmlformats.org/drawingml/2006/chart">
  <cdr:relSizeAnchor xmlns:cdr="http://schemas.openxmlformats.org/drawingml/2006/chartDrawing">
    <cdr:from>
      <cdr:x>0.43548</cdr:x>
      <cdr:y>0</cdr:y>
    </cdr:from>
    <cdr:to>
      <cdr:x>0.53393</cdr:x>
      <cdr:y>0.23219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888431" y="-44624"/>
          <a:ext cx="879059" cy="155491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ru-RU" sz="2000" b="1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Результаты</a:t>
          </a:r>
          <a:r>
            <a:rPr lang="ru-RU" sz="2000" b="1" baseline="0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оценки качества управления</a:t>
          </a:r>
        </a:p>
        <a:p xmlns:a="http://schemas.openxmlformats.org/drawingml/2006/main">
          <a:pPr algn="ctr"/>
          <a:r>
            <a:rPr lang="ru-RU" sz="2000" b="1" baseline="0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финансами муниципальных районов </a:t>
          </a:r>
        </a:p>
        <a:p xmlns:a="http://schemas.openxmlformats.org/drawingml/2006/main">
          <a:pPr algn="ctr"/>
          <a:r>
            <a:rPr lang="ru-RU" sz="2000" b="1" baseline="0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и городских округов северной зоны Нижегородской</a:t>
          </a:r>
        </a:p>
        <a:p xmlns:a="http://schemas.openxmlformats.org/drawingml/2006/main">
          <a:pPr algn="ctr"/>
          <a:r>
            <a:rPr lang="ru-RU" sz="2000" b="1" baseline="0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области за 2017 - 2018 годы ( место в </a:t>
          </a:r>
          <a:r>
            <a:rPr lang="ru-RU" sz="2000" b="1" baseline="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рейтинге по области)</a:t>
          </a:r>
          <a:endParaRPr lang="ru-RU" sz="2000" b="1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0.77666</cdr:x>
      <cdr:y>0.19722</cdr:y>
    </cdr:from>
    <cdr:to>
      <cdr:x>1</cdr:x>
      <cdr:y>0.85694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213600" y="1202253"/>
          <a:ext cx="2074333" cy="402165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>
            <a:lnSpc>
              <a:spcPct val="150000"/>
            </a:lnSpc>
          </a:pPr>
          <a:r>
            <a:rPr lang="ru-RU" sz="1200" b="1" dirty="0">
              <a:latin typeface="Times New Roman" pitchFamily="18" charset="0"/>
              <a:cs typeface="Times New Roman" pitchFamily="18" charset="0"/>
            </a:rPr>
            <a:t>1. </a:t>
          </a:r>
          <a:r>
            <a:rPr lang="ru-RU" sz="1200" b="1" dirty="0" err="1">
              <a:latin typeface="Times New Roman" pitchFamily="18" charset="0"/>
              <a:cs typeface="Times New Roman" pitchFamily="18" charset="0"/>
            </a:rPr>
            <a:t>Варнавинский</a:t>
          </a:r>
          <a:r>
            <a:rPr lang="ru-RU" sz="1200" b="1" dirty="0">
              <a:latin typeface="Times New Roman" pitchFamily="18" charset="0"/>
              <a:cs typeface="Times New Roman" pitchFamily="18" charset="0"/>
            </a:rPr>
            <a:t>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 dirty="0">
              <a:latin typeface="Times New Roman" pitchFamily="18" charset="0"/>
              <a:cs typeface="Times New Roman" pitchFamily="18" charset="0"/>
            </a:rPr>
            <a:t>2. Ветлужский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 dirty="0">
              <a:latin typeface="Times New Roman" pitchFamily="18" charset="0"/>
              <a:cs typeface="Times New Roman" pitchFamily="18" charset="0"/>
            </a:rPr>
            <a:t>3. Воскресенский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 dirty="0">
              <a:latin typeface="Times New Roman" pitchFamily="18" charset="0"/>
              <a:cs typeface="Times New Roman" pitchFamily="18" charset="0"/>
            </a:rPr>
            <a:t>4. </a:t>
          </a:r>
          <a:r>
            <a:rPr lang="ru-RU" sz="1200" b="1" dirty="0" err="1">
              <a:latin typeface="Times New Roman" pitchFamily="18" charset="0"/>
              <a:cs typeface="Times New Roman" pitchFamily="18" charset="0"/>
            </a:rPr>
            <a:t>Краснобаковский</a:t>
          </a:r>
          <a:r>
            <a:rPr lang="ru-RU" sz="1200" b="1" dirty="0">
              <a:latin typeface="Times New Roman" pitchFamily="18" charset="0"/>
              <a:cs typeface="Times New Roman" pitchFamily="18" charset="0"/>
            </a:rPr>
            <a:t>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 dirty="0">
              <a:latin typeface="Times New Roman" pitchFamily="18" charset="0"/>
              <a:cs typeface="Times New Roman" pitchFamily="18" charset="0"/>
            </a:rPr>
            <a:t>5. городской округ 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 dirty="0">
              <a:latin typeface="Times New Roman" pitchFamily="18" charset="0"/>
              <a:cs typeface="Times New Roman" pitchFamily="18" charset="0"/>
            </a:rPr>
            <a:t>Семеновский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6.Тонкинский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 dirty="0">
              <a:latin typeface="Times New Roman" pitchFamily="18" charset="0"/>
              <a:cs typeface="Times New Roman" pitchFamily="18" charset="0"/>
            </a:rPr>
            <a:t>7. </a:t>
          </a:r>
          <a:r>
            <a:rPr lang="ru-RU" sz="1200" b="1" dirty="0" err="1">
              <a:latin typeface="Times New Roman" pitchFamily="18" charset="0"/>
              <a:cs typeface="Times New Roman" pitchFamily="18" charset="0"/>
            </a:rPr>
            <a:t>Тоншаевский</a:t>
          </a:r>
          <a:r>
            <a:rPr lang="ru-RU" sz="1200" b="1" dirty="0">
              <a:latin typeface="Times New Roman" pitchFamily="18" charset="0"/>
              <a:cs typeface="Times New Roman" pitchFamily="18" charset="0"/>
            </a:rPr>
            <a:t>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 dirty="0">
              <a:latin typeface="Times New Roman" pitchFamily="18" charset="0"/>
              <a:cs typeface="Times New Roman" pitchFamily="18" charset="0"/>
            </a:rPr>
            <a:t>8. </a:t>
          </a:r>
          <a:r>
            <a:rPr lang="ru-RU" sz="1200" b="1" dirty="0" err="1">
              <a:latin typeface="Times New Roman" pitchFamily="18" charset="0"/>
              <a:cs typeface="Times New Roman" pitchFamily="18" charset="0"/>
            </a:rPr>
            <a:t>Уренский</a:t>
          </a:r>
          <a:r>
            <a:rPr lang="ru-RU" sz="1200" b="1" baseline="0" dirty="0">
              <a:latin typeface="Times New Roman" pitchFamily="18" charset="0"/>
              <a:cs typeface="Times New Roman" pitchFamily="18" charset="0"/>
            </a:rPr>
            <a:t>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 baseline="0" dirty="0">
              <a:latin typeface="Times New Roman" pitchFamily="18" charset="0"/>
              <a:cs typeface="Times New Roman" pitchFamily="18" charset="0"/>
            </a:rPr>
            <a:t>9. </a:t>
          </a:r>
          <a:r>
            <a:rPr lang="ru-RU" sz="1200" b="1" baseline="0" dirty="0" err="1">
              <a:latin typeface="Times New Roman" pitchFamily="18" charset="0"/>
              <a:cs typeface="Times New Roman" pitchFamily="18" charset="0"/>
            </a:rPr>
            <a:t>Шарангский</a:t>
          </a:r>
          <a:r>
            <a:rPr lang="ru-RU" sz="1200" b="1" baseline="0" dirty="0">
              <a:latin typeface="Times New Roman" pitchFamily="18" charset="0"/>
              <a:cs typeface="Times New Roman" pitchFamily="18" charset="0"/>
            </a:rPr>
            <a:t>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 baseline="0" dirty="0">
              <a:latin typeface="Times New Roman" pitchFamily="18" charset="0"/>
              <a:cs typeface="Times New Roman" pitchFamily="18" charset="0"/>
            </a:rPr>
            <a:t>10. город Шахунья</a:t>
          </a:r>
        </a:p>
        <a:p xmlns:a="http://schemas.openxmlformats.org/drawingml/2006/main">
          <a:pPr>
            <a:lnSpc>
              <a:spcPct val="150000"/>
            </a:lnSpc>
          </a:pPr>
          <a:endParaRPr lang="ru-RU" sz="1100" dirty="0"/>
        </a:p>
      </cdr:txBody>
    </cdr:sp>
  </cdr:relSizeAnchor>
  <cdr:relSizeAnchor xmlns:cdr="http://schemas.openxmlformats.org/drawingml/2006/chartDrawing">
    <cdr:from>
      <cdr:x>0.36919</cdr:x>
      <cdr:y>0.01111</cdr:y>
    </cdr:from>
    <cdr:to>
      <cdr:x>0.46764</cdr:x>
      <cdr:y>0.17778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429012" y="67727"/>
          <a:ext cx="914397" cy="101602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ru-RU" sz="1700" b="1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Какое место</a:t>
          </a:r>
          <a:r>
            <a:rPr lang="ru-RU" sz="1700" b="1" baseline="0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среди районов Нижегородской области</a:t>
          </a:r>
        </a:p>
        <a:p xmlns:a="http://schemas.openxmlformats.org/drawingml/2006/main">
          <a:pPr algn="ctr"/>
          <a:r>
            <a:rPr lang="ru-RU" sz="1700" b="1" baseline="0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занимает Тонкинский район по отдельным</a:t>
          </a:r>
        </a:p>
        <a:p xmlns:a="http://schemas.openxmlformats.org/drawingml/2006/main">
          <a:pPr algn="ctr"/>
          <a:r>
            <a:rPr lang="ru-RU" sz="1700" b="1" baseline="0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показателям </a:t>
          </a:r>
          <a:r>
            <a:rPr lang="ru-RU" sz="1600" b="1" baseline="0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бюджетов</a:t>
          </a:r>
          <a:r>
            <a:rPr lang="ru-RU" sz="1700" b="1" baseline="0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в 2019 году</a:t>
          </a:r>
          <a:endParaRPr lang="ru-RU" sz="1700" b="1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0.77666</cdr:x>
      <cdr:y>0.19722</cdr:y>
    </cdr:from>
    <cdr:to>
      <cdr:x>1</cdr:x>
      <cdr:y>0.85694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213600" y="1202253"/>
          <a:ext cx="2074333" cy="402165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1. Варнавинский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2. Ветлужский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3. Воскресенский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4. Краснобаковский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5. городской округ 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Семеновский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6.Тонкинский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7. Тоншаевский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8. Уренский</a:t>
          </a:r>
          <a:r>
            <a:rPr lang="ru-RU" sz="1200" b="1" baseline="0">
              <a:latin typeface="Times New Roman" pitchFamily="18" charset="0"/>
              <a:cs typeface="Times New Roman" pitchFamily="18" charset="0"/>
            </a:rPr>
            <a:t>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 baseline="0">
              <a:latin typeface="Times New Roman" pitchFamily="18" charset="0"/>
              <a:cs typeface="Times New Roman" pitchFamily="18" charset="0"/>
            </a:rPr>
            <a:t>9. Шарангский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 baseline="0">
              <a:latin typeface="Times New Roman" pitchFamily="18" charset="0"/>
              <a:cs typeface="Times New Roman" pitchFamily="18" charset="0"/>
            </a:rPr>
            <a:t>10. город Шахунья</a:t>
          </a:r>
        </a:p>
        <a:p xmlns:a="http://schemas.openxmlformats.org/drawingml/2006/main">
          <a:pPr>
            <a:lnSpc>
              <a:spcPct val="150000"/>
            </a:lnSpc>
          </a:pPr>
          <a:endParaRPr lang="ru-RU" sz="1100"/>
        </a:p>
      </cdr:txBody>
    </cdr:sp>
  </cdr:relSizeAnchor>
  <cdr:relSizeAnchor xmlns:cdr="http://schemas.openxmlformats.org/drawingml/2006/chartDrawing">
    <cdr:from>
      <cdr:x>0.36919</cdr:x>
      <cdr:y>0.01111</cdr:y>
    </cdr:from>
    <cdr:to>
      <cdr:x>0.46764</cdr:x>
      <cdr:y>0.17778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429012" y="67727"/>
          <a:ext cx="914397" cy="101602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ru-RU" sz="1700" b="1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Какое место</a:t>
          </a:r>
          <a:r>
            <a:rPr lang="ru-RU" sz="1700" b="1" baseline="0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среди районов Нижегородской области</a:t>
          </a:r>
        </a:p>
        <a:p xmlns:a="http://schemas.openxmlformats.org/drawingml/2006/main">
          <a:pPr algn="ctr"/>
          <a:r>
            <a:rPr lang="ru-RU" sz="1700" b="1" baseline="0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занимает Тонкинский район по отдельным</a:t>
          </a:r>
        </a:p>
        <a:p xmlns:a="http://schemas.openxmlformats.org/drawingml/2006/main">
          <a:pPr algn="ctr"/>
          <a:r>
            <a:rPr lang="ru-RU" sz="1700" b="1" baseline="0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показателям </a:t>
          </a:r>
          <a:r>
            <a:rPr lang="ru-RU" sz="1600" b="1" baseline="0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бюджетов</a:t>
          </a:r>
          <a:r>
            <a:rPr lang="ru-RU" sz="1700" b="1" baseline="0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в 2020 году</a:t>
          </a:r>
          <a:endParaRPr lang="ru-RU" sz="1700" b="1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0.77666</cdr:x>
      <cdr:y>0.19722</cdr:y>
    </cdr:from>
    <cdr:to>
      <cdr:x>1</cdr:x>
      <cdr:y>0.85694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213600" y="1202253"/>
          <a:ext cx="2074333" cy="402165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1. Варнавинский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2. Ветлужский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3. Воскресенский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4. Краснобаковский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5. городской округ 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Семеновский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6.Тонкинский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7. Тоншаевский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8. Уренский</a:t>
          </a:r>
          <a:r>
            <a:rPr lang="ru-RU" sz="1200" b="1" baseline="0">
              <a:latin typeface="Times New Roman" pitchFamily="18" charset="0"/>
              <a:cs typeface="Times New Roman" pitchFamily="18" charset="0"/>
            </a:rPr>
            <a:t>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 baseline="0">
              <a:latin typeface="Times New Roman" pitchFamily="18" charset="0"/>
              <a:cs typeface="Times New Roman" pitchFamily="18" charset="0"/>
            </a:rPr>
            <a:t>9. Шарангский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 baseline="0">
              <a:latin typeface="Times New Roman" pitchFamily="18" charset="0"/>
              <a:cs typeface="Times New Roman" pitchFamily="18" charset="0"/>
            </a:rPr>
            <a:t>10. город Шахунья</a:t>
          </a:r>
        </a:p>
        <a:p xmlns:a="http://schemas.openxmlformats.org/drawingml/2006/main">
          <a:pPr>
            <a:lnSpc>
              <a:spcPct val="150000"/>
            </a:lnSpc>
          </a:pPr>
          <a:endParaRPr lang="ru-RU" sz="1100"/>
        </a:p>
      </cdr:txBody>
    </cdr:sp>
  </cdr:relSizeAnchor>
  <cdr:relSizeAnchor xmlns:cdr="http://schemas.openxmlformats.org/drawingml/2006/chartDrawing">
    <cdr:from>
      <cdr:x>0.36919</cdr:x>
      <cdr:y>0.01111</cdr:y>
    </cdr:from>
    <cdr:to>
      <cdr:x>0.46764</cdr:x>
      <cdr:y>0.17778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429012" y="67727"/>
          <a:ext cx="914397" cy="101602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ru-RU" sz="1700" b="1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Какое место</a:t>
          </a:r>
          <a:r>
            <a:rPr lang="ru-RU" sz="1700" b="1" baseline="0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среди районов Нижегородской области</a:t>
          </a:r>
        </a:p>
        <a:p xmlns:a="http://schemas.openxmlformats.org/drawingml/2006/main">
          <a:pPr algn="ctr"/>
          <a:r>
            <a:rPr lang="ru-RU" sz="1700" b="1" baseline="0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занимает Тонкинский район по отдельным</a:t>
          </a:r>
        </a:p>
        <a:p xmlns:a="http://schemas.openxmlformats.org/drawingml/2006/main">
          <a:pPr algn="ctr"/>
          <a:r>
            <a:rPr lang="ru-RU" sz="1700" b="1" baseline="0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показателям </a:t>
          </a:r>
          <a:r>
            <a:rPr lang="ru-RU" sz="1600" b="1" baseline="0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бюджетов</a:t>
          </a:r>
          <a:r>
            <a:rPr lang="ru-RU" sz="1700" b="1" baseline="0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в 2021 году</a:t>
          </a:r>
          <a:endParaRPr lang="ru-RU" sz="1700" b="1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0.77666</cdr:x>
      <cdr:y>0.19722</cdr:y>
    </cdr:from>
    <cdr:to>
      <cdr:x>1</cdr:x>
      <cdr:y>0.85694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213600" y="1202253"/>
          <a:ext cx="2074333" cy="402165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1. Варнавинский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2. Ветлужский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3. Воскресенский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4. Краснобаковский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5. городской округ 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Семеновский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6.Тонкинский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7. Тоншаевский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8. Уренский</a:t>
          </a:r>
          <a:r>
            <a:rPr lang="ru-RU" sz="1200" b="1" baseline="0">
              <a:latin typeface="Times New Roman" pitchFamily="18" charset="0"/>
              <a:cs typeface="Times New Roman" pitchFamily="18" charset="0"/>
            </a:rPr>
            <a:t>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 baseline="0">
              <a:latin typeface="Times New Roman" pitchFamily="18" charset="0"/>
              <a:cs typeface="Times New Roman" pitchFamily="18" charset="0"/>
            </a:rPr>
            <a:t>9. Шарангский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 baseline="0">
              <a:latin typeface="Times New Roman" pitchFamily="18" charset="0"/>
              <a:cs typeface="Times New Roman" pitchFamily="18" charset="0"/>
            </a:rPr>
            <a:t>10. город Шахунья</a:t>
          </a:r>
        </a:p>
        <a:p xmlns:a="http://schemas.openxmlformats.org/drawingml/2006/main">
          <a:pPr>
            <a:lnSpc>
              <a:spcPct val="150000"/>
            </a:lnSpc>
          </a:pPr>
          <a:endParaRPr lang="ru-RU" sz="1100"/>
        </a:p>
      </cdr:txBody>
    </cdr:sp>
  </cdr:relSizeAnchor>
  <cdr:relSizeAnchor xmlns:cdr="http://schemas.openxmlformats.org/drawingml/2006/chartDrawing">
    <cdr:from>
      <cdr:x>0.36919</cdr:x>
      <cdr:y>0.01111</cdr:y>
    </cdr:from>
    <cdr:to>
      <cdr:x>0.46764</cdr:x>
      <cdr:y>0.17778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429012" y="67727"/>
          <a:ext cx="914397" cy="101602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ru-RU" sz="1700" b="1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Какое место</a:t>
          </a:r>
          <a:r>
            <a:rPr lang="ru-RU" sz="1700" b="1" baseline="0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среди районов Нижегородской области</a:t>
          </a:r>
        </a:p>
        <a:p xmlns:a="http://schemas.openxmlformats.org/drawingml/2006/main">
          <a:pPr algn="ctr"/>
          <a:r>
            <a:rPr lang="ru-RU" sz="1700" b="1" baseline="0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занимает Тонкинский район по отдельным</a:t>
          </a:r>
        </a:p>
        <a:p xmlns:a="http://schemas.openxmlformats.org/drawingml/2006/main">
          <a:pPr algn="ctr"/>
          <a:r>
            <a:rPr lang="ru-RU" sz="1700" b="1" baseline="0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показателям </a:t>
          </a:r>
          <a:r>
            <a:rPr lang="ru-RU" sz="1600" b="1" baseline="0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бюджетов</a:t>
          </a:r>
          <a:r>
            <a:rPr lang="ru-RU" sz="1700" b="1" baseline="0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в 2022 году</a:t>
          </a:r>
          <a:endParaRPr lang="ru-RU" sz="1700" b="1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0.77666</cdr:x>
      <cdr:y>0.19722</cdr:y>
    </cdr:from>
    <cdr:to>
      <cdr:x>1</cdr:x>
      <cdr:y>0.85694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213600" y="1202253"/>
          <a:ext cx="2074333" cy="402165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1. Варнавинский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2. Ветлужский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3. Воскресенский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4. Краснобаковский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5. городской округ 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Семеновский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6.Тонкинский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7. Тоншаевский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8. Уренский</a:t>
          </a:r>
          <a:r>
            <a:rPr lang="ru-RU" sz="1200" b="1" baseline="0">
              <a:latin typeface="Times New Roman" pitchFamily="18" charset="0"/>
              <a:cs typeface="Times New Roman" pitchFamily="18" charset="0"/>
            </a:rPr>
            <a:t>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 baseline="0">
              <a:latin typeface="Times New Roman" pitchFamily="18" charset="0"/>
              <a:cs typeface="Times New Roman" pitchFamily="18" charset="0"/>
            </a:rPr>
            <a:t>9. Шарангский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 baseline="0">
              <a:latin typeface="Times New Roman" pitchFamily="18" charset="0"/>
              <a:cs typeface="Times New Roman" pitchFamily="18" charset="0"/>
            </a:rPr>
            <a:t>10. город Шахунья</a:t>
          </a:r>
        </a:p>
        <a:p xmlns:a="http://schemas.openxmlformats.org/drawingml/2006/main">
          <a:pPr>
            <a:lnSpc>
              <a:spcPct val="150000"/>
            </a:lnSpc>
          </a:pPr>
          <a:endParaRPr lang="ru-RU" sz="1100"/>
        </a:p>
      </cdr:txBody>
    </cdr:sp>
  </cdr:relSizeAnchor>
  <cdr:relSizeAnchor xmlns:cdr="http://schemas.openxmlformats.org/drawingml/2006/chartDrawing">
    <cdr:from>
      <cdr:x>0.36919</cdr:x>
      <cdr:y>0.01111</cdr:y>
    </cdr:from>
    <cdr:to>
      <cdr:x>0.46764</cdr:x>
      <cdr:y>0.17778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429012" y="67727"/>
          <a:ext cx="914397" cy="101602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ru-RU" sz="1700" b="1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Какое место</a:t>
          </a:r>
          <a:r>
            <a:rPr lang="ru-RU" sz="1700" b="1" baseline="0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среди районов Нижегородской области</a:t>
          </a:r>
        </a:p>
        <a:p xmlns:a="http://schemas.openxmlformats.org/drawingml/2006/main">
          <a:pPr algn="ctr"/>
          <a:r>
            <a:rPr lang="ru-RU" sz="1700" b="1" baseline="0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занимает Тонкинский район по отдельным</a:t>
          </a:r>
        </a:p>
        <a:p xmlns:a="http://schemas.openxmlformats.org/drawingml/2006/main">
          <a:pPr algn="ctr"/>
          <a:r>
            <a:rPr lang="ru-RU" sz="1700" b="1" baseline="0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показателям </a:t>
          </a:r>
          <a:r>
            <a:rPr lang="ru-RU" sz="1600" b="1" baseline="0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бюджетов</a:t>
          </a:r>
          <a:r>
            <a:rPr lang="ru-RU" sz="1700" b="1" baseline="0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в 2020 году</a:t>
          </a:r>
          <a:endParaRPr lang="ru-RU" sz="1700" b="1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0.77666</cdr:x>
      <cdr:y>0.19722</cdr:y>
    </cdr:from>
    <cdr:to>
      <cdr:x>1</cdr:x>
      <cdr:y>0.85694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213600" y="1202253"/>
          <a:ext cx="2074333" cy="402165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1. Варнавинский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2. Ветлужский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3. Воскресенский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4. Краснобаковский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5. городской округ 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Семеновский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6.Тонкинский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7. Тоншаевский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8. Уренский</a:t>
          </a:r>
          <a:r>
            <a:rPr lang="ru-RU" sz="1200" b="1" baseline="0">
              <a:latin typeface="Times New Roman" pitchFamily="18" charset="0"/>
              <a:cs typeface="Times New Roman" pitchFamily="18" charset="0"/>
            </a:rPr>
            <a:t>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 baseline="0">
              <a:latin typeface="Times New Roman" pitchFamily="18" charset="0"/>
              <a:cs typeface="Times New Roman" pitchFamily="18" charset="0"/>
            </a:rPr>
            <a:t>9. Шарангский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 baseline="0">
              <a:latin typeface="Times New Roman" pitchFamily="18" charset="0"/>
              <a:cs typeface="Times New Roman" pitchFamily="18" charset="0"/>
            </a:rPr>
            <a:t>10. город Шахунья</a:t>
          </a:r>
        </a:p>
        <a:p xmlns:a="http://schemas.openxmlformats.org/drawingml/2006/main">
          <a:pPr>
            <a:lnSpc>
              <a:spcPct val="150000"/>
            </a:lnSpc>
          </a:pPr>
          <a:endParaRPr lang="ru-RU" sz="1100"/>
        </a:p>
      </cdr:txBody>
    </cdr:sp>
  </cdr:relSizeAnchor>
  <cdr:relSizeAnchor xmlns:cdr="http://schemas.openxmlformats.org/drawingml/2006/chartDrawing">
    <cdr:from>
      <cdr:x>0.37349</cdr:x>
      <cdr:y>0</cdr:y>
    </cdr:from>
    <cdr:to>
      <cdr:x>0.47194</cdr:x>
      <cdr:y>0.16667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468914" y="0"/>
          <a:ext cx="914397" cy="101602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ru-RU" sz="1700" b="1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Какое место</a:t>
          </a:r>
          <a:r>
            <a:rPr lang="ru-RU" sz="1700" b="1" baseline="0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среди районов Нижегородской области</a:t>
          </a:r>
        </a:p>
        <a:p xmlns:a="http://schemas.openxmlformats.org/drawingml/2006/main">
          <a:pPr algn="ctr"/>
          <a:r>
            <a:rPr lang="ru-RU" sz="1700" b="1" baseline="0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занимает Тонкинский район по отдельным</a:t>
          </a:r>
        </a:p>
        <a:p xmlns:a="http://schemas.openxmlformats.org/drawingml/2006/main">
          <a:pPr algn="ctr"/>
          <a:r>
            <a:rPr lang="ru-RU" sz="1700" b="1" baseline="0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показателям </a:t>
          </a:r>
          <a:r>
            <a:rPr lang="ru-RU" sz="1600" b="1" baseline="0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бюджетов</a:t>
          </a:r>
          <a:r>
            <a:rPr lang="ru-RU" sz="1700" b="1" baseline="0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в 2021 году</a:t>
          </a:r>
          <a:endParaRPr lang="ru-RU" sz="1700" b="1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0.77666</cdr:x>
      <cdr:y>0.19722</cdr:y>
    </cdr:from>
    <cdr:to>
      <cdr:x>1</cdr:x>
      <cdr:y>0.85694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213600" y="1202253"/>
          <a:ext cx="2074333" cy="402165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1. Варнавинский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2. Ветлужский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3. Воскресенский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4. Краснобаковский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5. городской округ 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Семеновский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6.Тонкинский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7. Тоншаевский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8. Уренский</a:t>
          </a:r>
          <a:r>
            <a:rPr lang="ru-RU" sz="1200" b="1" baseline="0">
              <a:latin typeface="Times New Roman" pitchFamily="18" charset="0"/>
              <a:cs typeface="Times New Roman" pitchFamily="18" charset="0"/>
            </a:rPr>
            <a:t>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 baseline="0">
              <a:latin typeface="Times New Roman" pitchFamily="18" charset="0"/>
              <a:cs typeface="Times New Roman" pitchFamily="18" charset="0"/>
            </a:rPr>
            <a:t>9. Шарангский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 baseline="0">
              <a:latin typeface="Times New Roman" pitchFamily="18" charset="0"/>
              <a:cs typeface="Times New Roman" pitchFamily="18" charset="0"/>
            </a:rPr>
            <a:t>10. город Шахунья</a:t>
          </a:r>
        </a:p>
        <a:p xmlns:a="http://schemas.openxmlformats.org/drawingml/2006/main">
          <a:pPr>
            <a:lnSpc>
              <a:spcPct val="150000"/>
            </a:lnSpc>
          </a:pPr>
          <a:endParaRPr lang="ru-RU" sz="1100"/>
        </a:p>
      </cdr:txBody>
    </cdr:sp>
  </cdr:relSizeAnchor>
  <cdr:relSizeAnchor xmlns:cdr="http://schemas.openxmlformats.org/drawingml/2006/chartDrawing">
    <cdr:from>
      <cdr:x>0.36821</cdr:x>
      <cdr:y>0</cdr:y>
    </cdr:from>
    <cdr:to>
      <cdr:x>0.46666</cdr:x>
      <cdr:y>0.16667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419872" y="0"/>
          <a:ext cx="914397" cy="101602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ru-RU" sz="1700" b="1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Какое место</a:t>
          </a:r>
          <a:r>
            <a:rPr lang="ru-RU" sz="1700" b="1" baseline="0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среди районов Нижегородской области</a:t>
          </a:r>
        </a:p>
        <a:p xmlns:a="http://schemas.openxmlformats.org/drawingml/2006/main">
          <a:pPr algn="ctr"/>
          <a:r>
            <a:rPr lang="ru-RU" sz="1700" b="1" baseline="0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занимает Тонкинский район по отдельным</a:t>
          </a:r>
        </a:p>
        <a:p xmlns:a="http://schemas.openxmlformats.org/drawingml/2006/main">
          <a:pPr algn="ctr"/>
          <a:r>
            <a:rPr lang="ru-RU" sz="1700" b="1" baseline="0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показателям </a:t>
          </a:r>
          <a:r>
            <a:rPr lang="ru-RU" sz="1600" b="1" baseline="0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бюджетов</a:t>
          </a:r>
          <a:r>
            <a:rPr lang="ru-RU" sz="1700" b="1" baseline="0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в 2022 году</a:t>
          </a:r>
          <a:endParaRPr lang="ru-RU" sz="1700" b="1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9.xml><?xml version="1.0" encoding="utf-8"?>
<c:userShapes xmlns:c="http://schemas.openxmlformats.org/drawingml/2006/chart">
  <cdr:relSizeAnchor xmlns:cdr="http://schemas.openxmlformats.org/drawingml/2006/chartDrawing">
    <cdr:from>
      <cdr:x>0.01639</cdr:x>
      <cdr:y>0</cdr:y>
    </cdr:from>
    <cdr:to>
      <cdr:x>0.97541</cdr:x>
      <cdr:y>0.09677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44016" y="0"/>
          <a:ext cx="8424967" cy="64807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/>
          <a:r>
            <a:rPr lang="ru-RU" sz="2200" b="1" dirty="0">
              <a:solidFill>
                <a:schemeClr val="bg1"/>
              </a:solidFill>
            </a:rPr>
            <a:t>Какую</a:t>
          </a:r>
          <a:r>
            <a:rPr lang="ru-RU" sz="2200" b="1" baseline="0" dirty="0">
              <a:solidFill>
                <a:schemeClr val="bg1"/>
              </a:solidFill>
            </a:rPr>
            <a:t> помощь из областного и федерального бюджетов получает </a:t>
          </a:r>
        </a:p>
        <a:p xmlns:a="http://schemas.openxmlformats.org/drawingml/2006/main">
          <a:pPr algn="ctr"/>
          <a:r>
            <a:rPr lang="ru-RU" sz="2200" b="1" baseline="0" dirty="0">
              <a:solidFill>
                <a:schemeClr val="bg1"/>
              </a:solidFill>
            </a:rPr>
            <a:t>Тонкинский муниципальный район, </a:t>
          </a:r>
          <a:r>
            <a:rPr lang="ru-RU" sz="2200" b="1" baseline="0" dirty="0" err="1">
              <a:solidFill>
                <a:schemeClr val="bg1"/>
              </a:solidFill>
            </a:rPr>
            <a:t>тыс.руб</a:t>
          </a:r>
          <a:r>
            <a:rPr lang="ru-RU" sz="2200" b="1" baseline="0" dirty="0">
              <a:solidFill>
                <a:schemeClr val="bg1"/>
              </a:solidFill>
            </a:rPr>
            <a:t>.</a:t>
          </a:r>
          <a:endParaRPr lang="ru-RU" sz="2200" b="1" dirty="0">
            <a:solidFill>
              <a:schemeClr val="bg1"/>
            </a:solidFill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4301009" cy="340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63" tIns="47781" rIns="95563" bIns="47781" numCol="1" anchor="t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623341" y="0"/>
            <a:ext cx="4301009" cy="340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63" tIns="47781" rIns="95563" bIns="47781" numCol="1" anchor="t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pPr>
              <a:defRPr/>
            </a:pPr>
            <a:fld id="{DB3F1736-BEC8-47B0-BD96-CFE061D3C734}" type="datetimeFigureOut">
              <a:rPr lang="ru-RU"/>
              <a:pPr>
                <a:defRPr/>
              </a:pPr>
              <a:t>18.12.2019</a:t>
            </a:fld>
            <a:endParaRPr lang="ru-RU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263900" y="509588"/>
            <a:ext cx="3398838" cy="25479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39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92893" y="3228680"/>
            <a:ext cx="7940853" cy="305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63" tIns="47781" rIns="95563" bIns="4778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839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6456284"/>
            <a:ext cx="4301009" cy="340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63" tIns="47781" rIns="95563" bIns="47781" numCol="1" anchor="b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39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23341" y="6456284"/>
            <a:ext cx="4301009" cy="340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63" tIns="47781" rIns="95563" bIns="47781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pPr>
              <a:defRPr/>
            </a:pPr>
            <a:fld id="{8B78B11D-CD4B-4AE3-A324-6A7162C0B01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199909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8B11D-CD4B-4AE3-A324-6A7162C0B01F}" type="slidenum">
              <a:rPr lang="ru-RU" smtClean="0"/>
              <a:pPr>
                <a:defRPr/>
              </a:pPr>
              <a:t>29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34445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63900" y="509588"/>
            <a:ext cx="3398838" cy="254793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9C9B12-8237-4B7B-8361-46B43AC62718}" type="slidenum">
              <a:rPr lang="ru-RU" smtClean="0"/>
              <a:pPr/>
              <a:t>58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63900" y="509588"/>
            <a:ext cx="3398838" cy="254793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8B11D-CD4B-4AE3-A324-6A7162C0B01F}" type="slidenum">
              <a:rPr lang="ru-RU" smtClean="0"/>
              <a:pPr>
                <a:defRPr/>
              </a:pPr>
              <a:t>62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30667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63900" y="509588"/>
            <a:ext cx="3398838" cy="254793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8B11D-CD4B-4AE3-A324-6A7162C0B01F}" type="slidenum">
              <a:rPr lang="ru-RU" smtClean="0"/>
              <a:pPr>
                <a:defRPr/>
              </a:pPr>
              <a:t>63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30667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63900" y="509588"/>
            <a:ext cx="3398838" cy="254793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8B11D-CD4B-4AE3-A324-6A7162C0B01F}" type="slidenum">
              <a:rPr lang="ru-RU" smtClean="0"/>
              <a:pPr>
                <a:defRPr/>
              </a:pPr>
              <a:t>64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30667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63900" y="509588"/>
            <a:ext cx="3398838" cy="254793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9C9B12-8237-4B7B-8361-46B43AC62718}" type="slidenum">
              <a:rPr lang="ru-RU" smtClean="0"/>
              <a:pPr/>
              <a:t>65</a:t>
            </a:fld>
            <a:endParaRPr lang="ru-RU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84996" name="Номер слайда 1"/>
          <p:cNvSpPr txBox="1">
            <a:spLocks noGrp="1"/>
          </p:cNvSpPr>
          <p:nvPr/>
        </p:nvSpPr>
        <p:spPr bwMode="auto">
          <a:xfrm>
            <a:off x="5621696" y="6456324"/>
            <a:ext cx="4302625" cy="34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43" tIns="45222" rIns="90443" bIns="45222" anchor="b"/>
          <a:lstStyle/>
          <a:p>
            <a:pPr algn="r"/>
            <a:fld id="{470422F7-E94C-4021-980B-1B9CF5AFCA29}" type="slidenum">
              <a:rPr lang="ru-RU" sz="1200">
                <a:latin typeface="Calibri" pitchFamily="34" charset="0"/>
              </a:rPr>
              <a:pPr algn="r"/>
              <a:t>84</a:t>
            </a:fld>
            <a:endParaRPr lang="ru-RU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86020" name="Номер слайда 1"/>
          <p:cNvSpPr txBox="1">
            <a:spLocks noGrp="1"/>
          </p:cNvSpPr>
          <p:nvPr/>
        </p:nvSpPr>
        <p:spPr bwMode="auto">
          <a:xfrm>
            <a:off x="5621696" y="6456324"/>
            <a:ext cx="4302625" cy="34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43" tIns="45222" rIns="90443" bIns="45222" anchor="b"/>
          <a:lstStyle/>
          <a:p>
            <a:pPr algn="r"/>
            <a:fld id="{AFF6BFB2-39B2-4141-A40E-614BA5AD9F2C}" type="slidenum">
              <a:rPr lang="ru-RU" sz="1200">
                <a:latin typeface="Calibri" pitchFamily="34" charset="0"/>
              </a:rPr>
              <a:pPr algn="r"/>
              <a:t>85</a:t>
            </a:fld>
            <a:endParaRPr lang="ru-RU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A56CA2-6DF9-479B-BD26-004AF565C683}" type="datetimeFigureOut">
              <a:rPr lang="ru-RU"/>
              <a:pPr>
                <a:defRPr/>
              </a:pPr>
              <a:t>18.12.2019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5FFB34-444D-4AB9-A630-1EFB0D8BD88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CA77E0-CB5A-4CA4-ADBC-14ACB44DCD9C}" type="datetimeFigureOut">
              <a:rPr lang="ru-RU"/>
              <a:pPr>
                <a:defRPr/>
              </a:pPr>
              <a:t>18.12.2019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3E637D-3A5A-4D15-B12F-5DB0357DD30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272E47-9F9F-485E-B39A-C7EA1844BE22}" type="datetimeFigureOut">
              <a:rPr lang="ru-RU"/>
              <a:pPr>
                <a:defRPr/>
              </a:pPr>
              <a:t>18.12.2019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FE8BA0-81AE-4EFD-AC8D-9F355F10853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1"/>
            <a:ext cx="4038600" cy="2185988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1"/>
            <a:ext cx="4038600" cy="2185988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90"/>
            <a:ext cx="4038600" cy="2187575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90"/>
            <a:ext cx="4038600" cy="2187575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2A111-0A5D-4688-859A-02408131A772}" type="datetimeFigureOut">
              <a:rPr lang="ru-RU"/>
              <a:pPr>
                <a:defRPr/>
              </a:pPr>
              <a:t>18.12.2019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185EA5-9DC1-4CD3-8212-75B42FA0CC4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Заголовок, 2 маленьких объекта и 1 большой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1"/>
            <a:ext cx="4038600" cy="2185988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7200" y="3938590"/>
            <a:ext cx="4038600" cy="2187575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half" idx="3"/>
          </p:nvPr>
        </p:nvSpPr>
        <p:spPr>
          <a:xfrm>
            <a:off x="4648200" y="1600202"/>
            <a:ext cx="4038600" cy="4525963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43C691-6C61-4830-BFFC-E1A005C544FA}" type="datetimeFigureOut">
              <a:rPr lang="ru-RU"/>
              <a:pPr>
                <a:defRPr/>
              </a:pPr>
              <a:t>18.12.2019</a:t>
            </a:fld>
            <a:endParaRPr lang="ru-RU" dirty="0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902145-ABD9-4539-90E2-395CA1535F7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2"/>
            <a:ext cx="8229600" cy="4525963"/>
          </a:xfrm>
        </p:spPr>
        <p:txBody>
          <a:bodyPr/>
          <a:lstStyle/>
          <a:p>
            <a:pPr lvl="0"/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E20F95-2549-4E02-97CF-1386ADA6B1C6}" type="datetimeFigureOut">
              <a:rPr lang="ru-RU"/>
              <a:pPr>
                <a:defRPr/>
              </a:pPr>
              <a:t>18.12.2019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47038E-C65F-48BF-B509-69F7D23C699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1"/>
            <a:ext cx="4038600" cy="2185988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7200" y="3938590"/>
            <a:ext cx="4038600" cy="2187575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8200" y="1600202"/>
            <a:ext cx="4038600" cy="4525963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577BC1-8532-4B94-968E-6F8F8E943271}" type="datetimeFigureOut">
              <a:rPr lang="ru-RU"/>
              <a:pPr>
                <a:defRPr/>
              </a:pPr>
              <a:t>18.12.2019</a:t>
            </a:fld>
            <a:endParaRPr lang="ru-RU" dirty="0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38C621-8BA0-4FC1-96E6-24255058C72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600202"/>
            <a:ext cx="8229600" cy="4525963"/>
          </a:xfrm>
        </p:spPr>
        <p:txBody>
          <a:bodyPr/>
          <a:lstStyle/>
          <a:p>
            <a:pPr lvl="0"/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675745-BEE1-49BF-84CB-6DD06D26983E}" type="datetimeFigureOut">
              <a:rPr lang="ru-RU"/>
              <a:pPr>
                <a:defRPr/>
              </a:pPr>
              <a:t>18.12.2019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05D6A0-782C-4E98-BD84-ED93A9158BC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2"/>
            <a:ext cx="8229600" cy="4525963"/>
          </a:xfrm>
        </p:spPr>
        <p:txBody>
          <a:bodyPr/>
          <a:lstStyle/>
          <a:p>
            <a:pPr lvl="0"/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81582C-E5D7-42BF-8098-BC93C4FC3371}" type="datetimeFigureOut">
              <a:rPr lang="ru-RU"/>
              <a:pPr>
                <a:defRPr/>
              </a:pPr>
              <a:t>18.12.2019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E65FA9-9AE2-4DB2-B270-27D5C09037F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12/18/2019</a:t>
            </a:fld>
            <a:endParaRPr lang="en-US" dirty="0" smtClean="0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marL="95386">
              <a:lnSpc>
                <a:spcPct val="100000"/>
              </a:lnSpc>
              <a:defRPr/>
            </a:lvl1pPr>
          </a:lstStyle>
          <a:p>
            <a:fld id="{81D60167-4931-47E6-BA6A-407CBD079E47}" type="slidenum">
              <a:rPr lang="ru-RU" sz="1100" b="1" smtClean="0">
                <a:solidFill>
                  <a:srgbClr val="21254E"/>
                </a:solidFill>
                <a:latin typeface="Constantia"/>
                <a:cs typeface="Constantia"/>
              </a:rPr>
              <a:pPr/>
              <a:t>‹#›</a:t>
            </a:fld>
            <a:endParaRPr lang="ru-RU" sz="1100" dirty="0">
              <a:latin typeface="Constantia"/>
              <a:cs typeface="Constanti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D7ED27-6997-44B5-87BC-C87CCE7549E7}" type="datetimeFigureOut">
              <a:rPr lang="ru-RU"/>
              <a:pPr>
                <a:defRPr/>
              </a:pPr>
              <a:t>18.12.2019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9FE2B1-2693-4413-81ED-EB62006A334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5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F9A9E2-24D9-41B4-8845-D2949E83B557}" type="datetimeFigureOut">
              <a:rPr lang="ru-RU"/>
              <a:pPr>
                <a:defRPr/>
              </a:pPr>
              <a:t>18.12.2019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F1AC4F-3D8E-460E-9219-7F4D8B3C08F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2CC9ED-B7EF-47B0-925E-E29832CAD427}" type="datetimeFigureOut">
              <a:rPr lang="ru-RU"/>
              <a:pPr>
                <a:defRPr/>
              </a:pPr>
              <a:t>18.12.2019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781636-49DA-48D2-A3E4-39D2F1AFB2C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2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2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524AE0-65CE-43BD-8520-A0CE119D4410}" type="datetimeFigureOut">
              <a:rPr lang="ru-RU"/>
              <a:pPr>
                <a:defRPr/>
              </a:pPr>
              <a:t>18.12.2019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2FEDB8-BCE1-4F41-ADD4-566D13402D7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FFE7D0-D314-459D-B4A1-F54C4FDED79E}" type="datetimeFigureOut">
              <a:rPr lang="ru-RU"/>
              <a:pPr>
                <a:defRPr/>
              </a:pPr>
              <a:t>18.12.2019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F77DD6-F86B-42EF-9A29-0CC1549E401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0902E7-B4FB-4B57-8F01-2497241F5F1D}" type="datetimeFigureOut">
              <a:rPr lang="ru-RU"/>
              <a:pPr>
                <a:defRPr/>
              </a:pPr>
              <a:t>18.12.2019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93D7A0-CB53-4A58-A0E9-EC5DA9C5267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0FDE4E-DAE5-44FA-8D9F-3A094A3E2C96}" type="datetimeFigureOut">
              <a:rPr lang="ru-RU"/>
              <a:pPr>
                <a:defRPr/>
              </a:pPr>
              <a:t>18.12.2019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CDF38A-8445-4685-9CBF-1580DE60641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0DB021-17FD-4DE6-83EA-6EACB2B96B19}" type="datetimeFigureOut">
              <a:rPr lang="ru-RU"/>
              <a:pPr>
                <a:defRPr/>
              </a:pPr>
              <a:t>18.12.2019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DD214B-9197-435D-B74E-B91D4ECB18F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0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2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8256281-6B67-4F1D-850F-F7D9CFAD28B0}" type="datetimeFigureOut">
              <a:rPr lang="ru-RU"/>
              <a:pPr>
                <a:defRPr/>
              </a:pPr>
              <a:t>18.12.2019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A59564D-0C21-48C5-AD53-1D28059B312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jpeg"/><Relationship Id="rId18" Type="http://schemas.openxmlformats.org/officeDocument/2006/relationships/image" Target="../media/image2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jpeg"/><Relationship Id="rId17" Type="http://schemas.openxmlformats.org/officeDocument/2006/relationships/image" Target="../media/image22.png"/><Relationship Id="rId2" Type="http://schemas.openxmlformats.org/officeDocument/2006/relationships/image" Target="../media/image7.png"/><Relationship Id="rId16" Type="http://schemas.openxmlformats.org/officeDocument/2006/relationships/image" Target="../media/image21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1.png"/><Relationship Id="rId11" Type="http://schemas.openxmlformats.org/officeDocument/2006/relationships/image" Target="../media/image16.jpeg"/><Relationship Id="rId5" Type="http://schemas.openxmlformats.org/officeDocument/2006/relationships/image" Target="../media/image10.jpeg"/><Relationship Id="rId15" Type="http://schemas.openxmlformats.org/officeDocument/2006/relationships/image" Target="../media/image20.jpeg"/><Relationship Id="rId10" Type="http://schemas.openxmlformats.org/officeDocument/2006/relationships/image" Target="../media/image15.jpeg"/><Relationship Id="rId19" Type="http://schemas.openxmlformats.org/officeDocument/2006/relationships/image" Target="../media/image24.png"/><Relationship Id="rId4" Type="http://schemas.openxmlformats.org/officeDocument/2006/relationships/image" Target="../media/image9.jpeg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0.em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9.xml"/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1.xml"/><Relationship Id="rId7" Type="http://schemas.openxmlformats.org/officeDocument/2006/relationships/chart" Target="../charts/chart25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chart" Target="../charts/chart24.xml"/><Relationship Id="rId5" Type="http://schemas.openxmlformats.org/officeDocument/2006/relationships/chart" Target="../charts/chart23.xml"/><Relationship Id="rId4" Type="http://schemas.openxmlformats.org/officeDocument/2006/relationships/chart" Target="../charts/chart2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3.emf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6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7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8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9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chart" Target="../charts/chart30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chart" Target="../charts/chart31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4.xml"/><Relationship Id="rId2" Type="http://schemas.openxmlformats.org/officeDocument/2006/relationships/chart" Target="../charts/chart3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e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0.jpe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7.xml"/><Relationship Id="rId2" Type="http://schemas.openxmlformats.org/officeDocument/2006/relationships/chart" Target="../charts/chart36.xml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8.xml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9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0.xml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1.xml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2.xml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Relationship Id="rId5" Type="http://schemas.openxmlformats.org/officeDocument/2006/relationships/hyperlink" Target="http://mf.nnov.ru/JavaScript'%20type='text/javascript'%3e%20%3c!--%20var%20prefix%20=%20'mailto:';%20var%20suffix%20=%20'';%20var%20attribs%20=%20'';%20var%20path%20=%20'hr'%20+%20'ef'%20+%20'=';%20var%20addy46399%20=%20'official'%20+%20'@';%20addy46399%20=%20addy46399%20+%20'fin'%20+%20'.'%20+%20'kreml'%20+%20'.'%20+%20'nnov'%20+%20'.'%20+%20'ru';%20document.write(%20'%3ca%20'%20+%20path%20+%20'/''%20+%20prefix%20+%20addy46399%20+%20suffix%20+%20'/''%20+%20attribs%20+%20'%3e'%20);%20document.write(%20addy46399%20);%20document.write(%20'%3c/a%3e'%20);%20/--%3e%20%3c/script%3e%3cscript%20language='JavaScript'%20type='text/javascript'%3e%20%3c!--%20document.write(%20'%3cspan%20style=/'display:%20none;/'%3e'%20);%20/--%3e%20%3c/script%3e&#1069;&#1090;&#1086;&#1090;%20e-mail%20&#1072;&#1076;&#1088;&#1077;&#1089;%20&#1079;&#1072;&#1097;&#1080;&#1097;&#1077;&#1085;%20&#1086;&#1090;%20&#1089;&#1087;&#1072;&#1084;-&#1073;&#1086;&#1090;&#1086;&#1074;,%20&#1076;&#1083;&#1103;%20&#1077;&#1075;&#1086;%20&#1087;&#1088;&#1086;&#1089;&#1084;&#1086;&#1090;&#1088;&#1072;%20&#1091;%20&#1042;&#1072;&#1089;%20&#1076;&#1086;&#1083;&#1078;&#1077;&#1085;%20&#1073;&#1099;&#1090;&#1100;%20&#1074;&#1082;&#1083;&#1102;&#1095;&#1077;&#1085;%20Javascript%20%3cscript%20language='JavaScript'%20type='text/javascript'%3e%20%3c!--%20document.write(%20'%3c/'%20);%20document.write(%20'span%3e" TargetMode="External"/><Relationship Id="rId4" Type="http://schemas.openxmlformats.org/officeDocument/2006/relationships/hyperlink" Target="http://www.government-nnov.ru/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 txBox="1"/>
          <p:nvPr/>
        </p:nvSpPr>
        <p:spPr>
          <a:xfrm>
            <a:off x="2323845" y="4643447"/>
            <a:ext cx="4468495" cy="175176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4604">
              <a:lnSpc>
                <a:spcPct val="100000"/>
              </a:lnSpc>
            </a:pPr>
            <a:r>
              <a:rPr sz="2800" b="1" spc="-15" dirty="0">
                <a:solidFill>
                  <a:srgbClr val="0000FF"/>
                </a:solidFill>
                <a:latin typeface="Constantia"/>
                <a:cs typeface="Constantia"/>
              </a:rPr>
              <a:t>Б</a:t>
            </a:r>
            <a:r>
              <a:rPr sz="2800" b="1" spc="-185" dirty="0">
                <a:solidFill>
                  <a:srgbClr val="0000FF"/>
                </a:solidFill>
                <a:latin typeface="Constantia"/>
                <a:cs typeface="Constantia"/>
              </a:rPr>
              <a:t>Ю</a:t>
            </a:r>
            <a:r>
              <a:rPr sz="2800" b="1" spc="-25" dirty="0">
                <a:solidFill>
                  <a:srgbClr val="0000FF"/>
                </a:solidFill>
                <a:latin typeface="Constantia"/>
                <a:cs typeface="Constantia"/>
              </a:rPr>
              <a:t>ДЖЕТ</a:t>
            </a:r>
            <a:r>
              <a:rPr sz="2800" b="1" spc="-110" dirty="0">
                <a:solidFill>
                  <a:srgbClr val="0000FF"/>
                </a:solidFill>
                <a:latin typeface="Constantia"/>
                <a:cs typeface="Constantia"/>
              </a:rPr>
              <a:t> </a:t>
            </a:r>
            <a:r>
              <a:rPr sz="2800" b="1" spc="-25" dirty="0">
                <a:solidFill>
                  <a:srgbClr val="0000FF"/>
                </a:solidFill>
                <a:latin typeface="Constantia"/>
                <a:cs typeface="Constantia"/>
              </a:rPr>
              <a:t>ДЛЯ</a:t>
            </a:r>
            <a:r>
              <a:rPr sz="2800" b="1" spc="25" dirty="0">
                <a:solidFill>
                  <a:srgbClr val="0000FF"/>
                </a:solidFill>
                <a:latin typeface="Constantia"/>
                <a:cs typeface="Constantia"/>
              </a:rPr>
              <a:t> </a:t>
            </a:r>
            <a:r>
              <a:rPr sz="2800" b="1" spc="-20" dirty="0">
                <a:solidFill>
                  <a:srgbClr val="0000FF"/>
                </a:solidFill>
                <a:latin typeface="Constantia"/>
                <a:cs typeface="Constantia"/>
              </a:rPr>
              <a:t>Г</a:t>
            </a:r>
            <a:r>
              <a:rPr sz="2800" b="1" spc="-215" dirty="0">
                <a:solidFill>
                  <a:srgbClr val="0000FF"/>
                </a:solidFill>
                <a:latin typeface="Constantia"/>
                <a:cs typeface="Constantia"/>
              </a:rPr>
              <a:t>Р</a:t>
            </a:r>
            <a:r>
              <a:rPr sz="2800" b="1" spc="-25" dirty="0">
                <a:solidFill>
                  <a:srgbClr val="0000FF"/>
                </a:solidFill>
                <a:latin typeface="Constantia"/>
                <a:cs typeface="Constantia"/>
              </a:rPr>
              <a:t>АЖ</a:t>
            </a:r>
            <a:r>
              <a:rPr sz="2800" b="1" spc="50" dirty="0">
                <a:solidFill>
                  <a:srgbClr val="0000FF"/>
                </a:solidFill>
                <a:latin typeface="Constantia"/>
                <a:cs typeface="Constantia"/>
              </a:rPr>
              <a:t>Д</a:t>
            </a:r>
            <a:r>
              <a:rPr sz="2800" b="1" spc="-25" dirty="0">
                <a:solidFill>
                  <a:srgbClr val="0000FF"/>
                </a:solidFill>
                <a:latin typeface="Constantia"/>
                <a:cs typeface="Constantia"/>
              </a:rPr>
              <a:t>АН</a:t>
            </a:r>
            <a:endParaRPr sz="2800" dirty="0">
              <a:solidFill>
                <a:srgbClr val="0000FF"/>
              </a:solidFill>
              <a:latin typeface="Constantia"/>
              <a:cs typeface="Constantia"/>
            </a:endParaRPr>
          </a:p>
          <a:p>
            <a:pPr>
              <a:lnSpc>
                <a:spcPts val="700"/>
              </a:lnSpc>
              <a:spcBef>
                <a:spcPts val="47"/>
              </a:spcBef>
            </a:pPr>
            <a:endParaRPr sz="700" dirty="0">
              <a:solidFill>
                <a:srgbClr val="0000FF"/>
              </a:solidFill>
            </a:endParaRPr>
          </a:p>
          <a:p>
            <a:pPr marR="229870" algn="ctr">
              <a:lnSpc>
                <a:spcPct val="100000"/>
              </a:lnSpc>
            </a:pPr>
            <a:r>
              <a:rPr sz="2000" b="1" dirty="0" err="1">
                <a:solidFill>
                  <a:srgbClr val="0000FF"/>
                </a:solidFill>
                <a:latin typeface="Times New Roman"/>
                <a:cs typeface="Times New Roman"/>
              </a:rPr>
              <a:t>по</a:t>
            </a:r>
            <a:r>
              <a:rPr sz="2000" b="1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lang="ru-RU" sz="2000" b="1" spc="-5" dirty="0" smtClean="0">
                <a:solidFill>
                  <a:srgbClr val="0000FF"/>
                </a:solidFill>
                <a:latin typeface="Times New Roman"/>
                <a:cs typeface="Times New Roman"/>
              </a:rPr>
              <a:t>решению </a:t>
            </a:r>
            <a:r>
              <a:rPr lang="ru-RU" sz="2000" b="1" spc="-5" dirty="0" smtClean="0">
                <a:solidFill>
                  <a:srgbClr val="0000FF"/>
                </a:solidFill>
                <a:latin typeface="Times New Roman"/>
                <a:cs typeface="Times New Roman"/>
              </a:rPr>
              <a:t>Земского собрания</a:t>
            </a:r>
            <a:endParaRPr sz="2000" dirty="0">
              <a:solidFill>
                <a:srgbClr val="0000FF"/>
              </a:solidFill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000" b="1" dirty="0">
                <a:solidFill>
                  <a:srgbClr val="0000FF"/>
                </a:solidFill>
                <a:latin typeface="Times New Roman"/>
                <a:cs typeface="Times New Roman"/>
              </a:rPr>
              <a:t>"</a:t>
            </a:r>
            <a:r>
              <a:rPr sz="2000" b="1" dirty="0" smtClean="0">
                <a:solidFill>
                  <a:srgbClr val="0000FF"/>
                </a:solidFill>
                <a:latin typeface="Times New Roman"/>
                <a:cs typeface="Times New Roman"/>
              </a:rPr>
              <a:t>О</a:t>
            </a:r>
            <a:r>
              <a:rPr lang="ru-RU" sz="2000" b="1" dirty="0" smtClean="0">
                <a:solidFill>
                  <a:srgbClr val="0000FF"/>
                </a:solidFill>
                <a:latin typeface="Times New Roman"/>
                <a:cs typeface="Times New Roman"/>
              </a:rPr>
              <a:t> районном</a:t>
            </a:r>
            <a:r>
              <a:rPr sz="2000" b="1" spc="-30" dirty="0" smtClean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000" b="1" dirty="0">
                <a:solidFill>
                  <a:srgbClr val="0000FF"/>
                </a:solidFill>
                <a:latin typeface="Times New Roman"/>
                <a:cs typeface="Times New Roman"/>
              </a:rPr>
              <a:t>б</a:t>
            </a:r>
            <a:r>
              <a:rPr sz="2000" b="1" spc="-110" dirty="0">
                <a:solidFill>
                  <a:srgbClr val="0000FF"/>
                </a:solidFill>
                <a:latin typeface="Times New Roman"/>
                <a:cs typeface="Times New Roman"/>
              </a:rPr>
              <a:t>ю</a:t>
            </a:r>
            <a:r>
              <a:rPr sz="2000" b="1" spc="-10" dirty="0">
                <a:solidFill>
                  <a:srgbClr val="0000FF"/>
                </a:solidFill>
                <a:latin typeface="Times New Roman"/>
                <a:cs typeface="Times New Roman"/>
              </a:rPr>
              <a:t>д</a:t>
            </a:r>
            <a:r>
              <a:rPr sz="2000" b="1" spc="-25" dirty="0">
                <a:solidFill>
                  <a:srgbClr val="0000FF"/>
                </a:solidFill>
                <a:latin typeface="Times New Roman"/>
                <a:cs typeface="Times New Roman"/>
              </a:rPr>
              <a:t>ж</a:t>
            </a:r>
            <a:r>
              <a:rPr sz="2000" b="1" dirty="0">
                <a:solidFill>
                  <a:srgbClr val="0000FF"/>
                </a:solidFill>
                <a:latin typeface="Times New Roman"/>
                <a:cs typeface="Times New Roman"/>
              </a:rPr>
              <a:t>е</a:t>
            </a:r>
            <a:r>
              <a:rPr sz="2000" b="1" spc="-15" dirty="0">
                <a:solidFill>
                  <a:srgbClr val="0000FF"/>
                </a:solidFill>
                <a:latin typeface="Times New Roman"/>
                <a:cs typeface="Times New Roman"/>
              </a:rPr>
              <a:t>т</a:t>
            </a:r>
            <a:r>
              <a:rPr sz="2000" b="1" dirty="0">
                <a:solidFill>
                  <a:srgbClr val="0000FF"/>
                </a:solidFill>
                <a:latin typeface="Times New Roman"/>
                <a:cs typeface="Times New Roman"/>
              </a:rPr>
              <a:t>е </a:t>
            </a:r>
            <a:r>
              <a:rPr sz="2000" b="1" dirty="0" err="1">
                <a:solidFill>
                  <a:srgbClr val="0000FF"/>
                </a:solidFill>
                <a:latin typeface="Times New Roman"/>
                <a:cs typeface="Times New Roman"/>
              </a:rPr>
              <a:t>на</a:t>
            </a:r>
            <a:r>
              <a:rPr sz="2000" b="1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000" b="1" spc="5" dirty="0" smtClean="0">
                <a:solidFill>
                  <a:srgbClr val="0000FF"/>
                </a:solidFill>
                <a:latin typeface="Times New Roman"/>
                <a:cs typeface="Times New Roman"/>
              </a:rPr>
              <a:t>20</a:t>
            </a:r>
            <a:r>
              <a:rPr lang="ru-RU" sz="2000" b="1" spc="5" dirty="0" smtClean="0">
                <a:solidFill>
                  <a:srgbClr val="0000FF"/>
                </a:solidFill>
                <a:latin typeface="Times New Roman"/>
                <a:cs typeface="Times New Roman"/>
              </a:rPr>
              <a:t>20</a:t>
            </a:r>
            <a:r>
              <a:rPr sz="2000" b="1" spc="-170" dirty="0" smtClean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000" b="1" spc="-50" dirty="0" err="1" smtClean="0">
                <a:solidFill>
                  <a:srgbClr val="0000FF"/>
                </a:solidFill>
                <a:latin typeface="Times New Roman"/>
                <a:cs typeface="Times New Roman"/>
              </a:rPr>
              <a:t>г</a:t>
            </a:r>
            <a:r>
              <a:rPr sz="2000" b="1" spc="-55" dirty="0" err="1" smtClean="0">
                <a:solidFill>
                  <a:srgbClr val="0000FF"/>
                </a:solidFill>
                <a:latin typeface="Times New Roman"/>
                <a:cs typeface="Times New Roman"/>
              </a:rPr>
              <a:t>о</a:t>
            </a:r>
            <a:r>
              <a:rPr sz="2000" b="1" spc="-10" dirty="0" err="1" smtClean="0">
                <a:solidFill>
                  <a:srgbClr val="0000FF"/>
                </a:solidFill>
                <a:latin typeface="Times New Roman"/>
                <a:cs typeface="Times New Roman"/>
              </a:rPr>
              <a:t>д</a:t>
            </a:r>
            <a:r>
              <a:rPr lang="ru-RU" sz="2000" b="1" spc="-10" dirty="0" smtClean="0">
                <a:solidFill>
                  <a:srgbClr val="0000FF"/>
                </a:solidFill>
                <a:latin typeface="Times New Roman"/>
                <a:cs typeface="Times New Roman"/>
              </a:rPr>
              <a:t> и плановый период 2021 и 2022 годов</a:t>
            </a:r>
            <a:r>
              <a:rPr sz="2000" b="1" dirty="0" smtClean="0">
                <a:solidFill>
                  <a:srgbClr val="0000FF"/>
                </a:solidFill>
                <a:latin typeface="Times New Roman"/>
                <a:cs typeface="Times New Roman"/>
              </a:rPr>
              <a:t>"</a:t>
            </a:r>
            <a:r>
              <a:rPr lang="ru-RU" sz="2000" b="1" dirty="0" smtClean="0">
                <a:solidFill>
                  <a:srgbClr val="0000FF"/>
                </a:solidFill>
                <a:latin typeface="Times New Roman"/>
                <a:cs typeface="Times New Roman"/>
              </a:rPr>
              <a:t> от 11 декабря </a:t>
            </a:r>
            <a:r>
              <a:rPr lang="ru-RU" sz="2000" b="1" smtClean="0">
                <a:solidFill>
                  <a:srgbClr val="0000FF"/>
                </a:solidFill>
                <a:latin typeface="Times New Roman"/>
                <a:cs typeface="Times New Roman"/>
              </a:rPr>
              <a:t>2019 года № 340</a:t>
            </a:r>
            <a:endParaRPr sz="2000" dirty="0">
              <a:solidFill>
                <a:srgbClr val="0000FF"/>
              </a:solidFill>
              <a:latin typeface="Times New Roman"/>
              <a:cs typeface="Times New Roman"/>
            </a:endParaRPr>
          </a:p>
        </p:txBody>
      </p:sp>
      <p:sp>
        <p:nvSpPr>
          <p:cNvPr id="4" name="object 2"/>
          <p:cNvSpPr txBox="1"/>
          <p:nvPr/>
        </p:nvSpPr>
        <p:spPr>
          <a:xfrm>
            <a:off x="2204210" y="642919"/>
            <a:ext cx="4468495" cy="12003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4604" algn="ctr">
              <a:lnSpc>
                <a:spcPct val="100000"/>
              </a:lnSpc>
            </a:pPr>
            <a:r>
              <a:rPr lang="ru-RU" sz="2800" b="1" spc="-15" dirty="0" smtClean="0">
                <a:solidFill>
                  <a:srgbClr val="0000FF"/>
                </a:solidFill>
                <a:latin typeface="Constantia"/>
                <a:cs typeface="Constantia"/>
              </a:rPr>
              <a:t>Тонкинский муниципальный район</a:t>
            </a:r>
            <a:endParaRPr sz="2000" dirty="0">
              <a:solidFill>
                <a:srgbClr val="0000FF"/>
              </a:solidFill>
              <a:latin typeface="Times New Roman"/>
              <a:cs typeface="Times New Roman"/>
            </a:endParaRPr>
          </a:p>
          <a:p>
            <a:pPr marL="12700" algn="ctr">
              <a:lnSpc>
                <a:spcPct val="100000"/>
              </a:lnSpc>
            </a:pPr>
            <a:r>
              <a:rPr lang="ru-RU" sz="2000" b="1" dirty="0" smtClean="0">
                <a:solidFill>
                  <a:srgbClr val="0000FF"/>
                </a:solidFill>
                <a:latin typeface="Times New Roman"/>
                <a:cs typeface="Times New Roman"/>
              </a:rPr>
              <a:t>Информационный сборник</a:t>
            </a:r>
            <a:endParaRPr sz="2000" dirty="0">
              <a:solidFill>
                <a:srgbClr val="0000FF"/>
              </a:solidFill>
              <a:latin typeface="Times New Roman"/>
              <a:cs typeface="Times New Roman"/>
            </a:endParaRPr>
          </a:p>
        </p:txBody>
      </p:sp>
      <p:pic>
        <p:nvPicPr>
          <p:cNvPr id="57346" name="Picture 2" descr="Z:\Мои документы\Бюджет 2020\Бюджет для граждан\1\DSC_009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2406" y="1843248"/>
            <a:ext cx="4200299" cy="2800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51692" y="3170453"/>
            <a:ext cx="795223" cy="41883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403651" y="3284984"/>
            <a:ext cx="1885071" cy="26113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 marR="10257"/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Б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ЩЕ</a:t>
            </a:r>
            <a:r>
              <a:rPr sz="1000" spc="-61" dirty="0" smtClean="0">
                <a:solidFill>
                  <a:srgbClr val="224F77"/>
                </a:solidFill>
                <a:latin typeface="Arial"/>
                <a:cs typeface="Arial"/>
              </a:rPr>
              <a:t>Г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spc="-32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000" spc="-36" dirty="0" smtClean="0">
                <a:solidFill>
                  <a:srgbClr val="224F77"/>
                </a:solidFill>
                <a:latin typeface="Arial"/>
                <a:cs typeface="Arial"/>
              </a:rPr>
              <a:t>У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ДА</a:t>
            </a:r>
            <a:r>
              <a:rPr sz="1000" spc="-8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spc="-32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ТВЕН</a:t>
            </a:r>
            <a:r>
              <a:rPr sz="1000" spc="-16" dirty="0" smtClean="0">
                <a:solidFill>
                  <a:srgbClr val="224F77"/>
                </a:solidFill>
                <a:latin typeface="Arial"/>
                <a:cs typeface="Arial"/>
              </a:rPr>
              <a:t>Н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ЫЕ </a:t>
            </a:r>
            <a:r>
              <a:rPr sz="1000" spc="-28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ОП</a:t>
            </a:r>
            <a:r>
              <a:rPr sz="1000" spc="-20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ОСЫ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435259" y="3681780"/>
            <a:ext cx="1958340" cy="13452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/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НАЦИОН</a:t>
            </a:r>
            <a:r>
              <a:rPr sz="1000" spc="16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ЛЬНАЯ</a:t>
            </a:r>
            <a:r>
              <a:rPr sz="1000" spc="-20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spc="-4" dirty="0" smtClean="0">
                <a:solidFill>
                  <a:srgbClr val="224F77"/>
                </a:solidFill>
                <a:latin typeface="Arial"/>
                <a:cs typeface="Arial"/>
              </a:rPr>
              <a:t>Б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spc="-16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ОНА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435258" y="4183820"/>
            <a:ext cx="1744980" cy="83614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 marR="10257"/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НАЦИОН</a:t>
            </a:r>
            <a:r>
              <a:rPr sz="1000" spc="16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ЛЬНАЯ Б</a:t>
            </a:r>
            <a:r>
              <a:rPr sz="1000" spc="-20" dirty="0" smtClean="0">
                <a:solidFill>
                  <a:srgbClr val="224F77"/>
                </a:solidFill>
                <a:latin typeface="Arial"/>
                <a:cs typeface="Arial"/>
              </a:rPr>
              <a:t>Е</a:t>
            </a:r>
            <a:r>
              <a:rPr sz="1000" spc="-16" dirty="0" smtClean="0">
                <a:solidFill>
                  <a:srgbClr val="224F77"/>
                </a:solidFill>
                <a:latin typeface="Arial"/>
                <a:cs typeface="Arial"/>
              </a:rPr>
              <a:t>З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ОП</a:t>
            </a:r>
            <a:r>
              <a:rPr sz="1000" spc="-20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000" spc="-4" dirty="0" smtClean="0">
                <a:solidFill>
                  <a:srgbClr val="224F77"/>
                </a:solidFill>
                <a:latin typeface="Arial"/>
                <a:cs typeface="Arial"/>
              </a:rPr>
              <a:t>Н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spc="-32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Ь</a:t>
            </a:r>
            <a:r>
              <a:rPr sz="1000" spc="-24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И П</a:t>
            </a:r>
            <a:r>
              <a:rPr sz="1000" spc="-65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000" spc="-28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spc="-36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spc="-8" dirty="0" smtClean="0">
                <a:solidFill>
                  <a:srgbClr val="224F77"/>
                </a:solidFill>
                <a:latin typeface="Arial"/>
                <a:cs typeface="Arial"/>
              </a:rPr>
              <a:t>Х</a:t>
            </a:r>
            <a:r>
              <a:rPr sz="1000" spc="-69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АНИ</a:t>
            </a:r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ЕЛЬНАЯ ДЕЯ</a:t>
            </a:r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ЕЛЬНО</a:t>
            </a:r>
            <a:r>
              <a:rPr sz="1000" spc="-32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Ь</a:t>
            </a:r>
            <a:endParaRPr sz="1000" dirty="0">
              <a:latin typeface="Arial"/>
              <a:cs typeface="Arial"/>
            </a:endParaRPr>
          </a:p>
          <a:p>
            <a:pPr>
              <a:lnSpc>
                <a:spcPts val="606"/>
              </a:lnSpc>
              <a:spcBef>
                <a:spcPts val="23"/>
              </a:spcBef>
            </a:pPr>
            <a:endParaRPr sz="600" dirty="0"/>
          </a:p>
          <a:p>
            <a:pPr marL="10257" marR="473851"/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НАЦИОН</a:t>
            </a:r>
            <a:r>
              <a:rPr sz="1000" spc="16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ЛЬНАЯ Э</a:t>
            </a:r>
            <a:r>
              <a:rPr sz="1000" spc="-12" dirty="0" smtClean="0">
                <a:solidFill>
                  <a:srgbClr val="224F77"/>
                </a:solidFill>
                <a:latin typeface="Arial"/>
                <a:cs typeface="Arial"/>
              </a:rPr>
              <a:t>К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ОНОМИ</a:t>
            </a:r>
            <a:r>
              <a:rPr sz="1000" spc="-4" dirty="0" smtClean="0">
                <a:solidFill>
                  <a:srgbClr val="224F77"/>
                </a:solidFill>
                <a:latin typeface="Arial"/>
                <a:cs typeface="Arial"/>
              </a:rPr>
              <a:t>К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435257" y="5274947"/>
            <a:ext cx="1225648" cy="3877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 marR="10257"/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ЖИЛИЩН</a:t>
            </a:r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- </a:t>
            </a:r>
            <a:r>
              <a:rPr sz="1000" spc="-16" dirty="0" smtClean="0">
                <a:solidFill>
                  <a:srgbClr val="224F77"/>
                </a:solidFill>
                <a:latin typeface="Arial"/>
                <a:cs typeface="Arial"/>
              </a:rPr>
              <a:t>К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ОМ</a:t>
            </a:r>
            <a:r>
              <a:rPr sz="1000" spc="-4" dirty="0" smtClean="0">
                <a:solidFill>
                  <a:srgbClr val="224F77"/>
                </a:solidFill>
                <a:latin typeface="Arial"/>
                <a:cs typeface="Arial"/>
              </a:rPr>
              <a:t>М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УН</a:t>
            </a:r>
            <a:r>
              <a:rPr sz="1000" spc="16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ЛЬНОЕ </a:t>
            </a:r>
            <a:r>
              <a:rPr sz="1000" spc="-36" dirty="0" smtClean="0">
                <a:solidFill>
                  <a:srgbClr val="224F77"/>
                </a:solidFill>
                <a:latin typeface="Arial"/>
                <a:cs typeface="Arial"/>
              </a:rPr>
              <a:t>Х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spc="-12" dirty="0" smtClean="0">
                <a:solidFill>
                  <a:srgbClr val="224F77"/>
                </a:solidFill>
                <a:latin typeface="Arial"/>
                <a:cs typeface="Arial"/>
              </a:rPr>
              <a:t>З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ЯЙ</a:t>
            </a:r>
            <a:r>
              <a:rPr sz="1000" spc="-32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000" spc="-28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403651" y="5940274"/>
            <a:ext cx="1076765" cy="13452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/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Б</a:t>
            </a:r>
            <a:r>
              <a:rPr sz="1000" spc="-69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spc="-8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000" spc="-16" dirty="0" smtClean="0">
                <a:solidFill>
                  <a:srgbClr val="224F77"/>
                </a:solidFill>
                <a:latin typeface="Arial"/>
                <a:cs typeface="Arial"/>
              </a:rPr>
              <a:t>З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spc="-24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АНИЕ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220072" y="3212978"/>
            <a:ext cx="1353429" cy="26157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 marR="10257">
              <a:lnSpc>
                <a:spcPct val="100099"/>
              </a:lnSpc>
            </a:pPr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К</a:t>
            </a:r>
            <a:r>
              <a:rPr sz="1000" spc="-24" dirty="0" smtClean="0">
                <a:solidFill>
                  <a:srgbClr val="224F77"/>
                </a:solidFill>
                <a:latin typeface="Arial"/>
                <a:cs typeface="Arial"/>
              </a:rPr>
              <a:t>У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Л</a:t>
            </a:r>
            <a:r>
              <a:rPr sz="1000" spc="-97" dirty="0" smtClean="0">
                <a:solidFill>
                  <a:srgbClr val="224F77"/>
                </a:solidFill>
                <a:latin typeface="Arial"/>
                <a:cs typeface="Arial"/>
              </a:rPr>
              <a:t>Ь</a:t>
            </a:r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У</a:t>
            </a:r>
            <a:r>
              <a:rPr sz="1000" spc="-69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000" spc="-16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И </a:t>
            </a:r>
            <a:r>
              <a:rPr sz="1000" spc="-4" dirty="0" smtClean="0">
                <a:solidFill>
                  <a:srgbClr val="224F77"/>
                </a:solidFill>
                <a:latin typeface="Arial"/>
                <a:cs typeface="Arial"/>
              </a:rPr>
              <a:t>К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ИНЕМ</a:t>
            </a:r>
            <a:r>
              <a:rPr sz="1000" spc="-77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000" spc="-32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ОГ</a:t>
            </a:r>
            <a:r>
              <a:rPr sz="1000" spc="-69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spc="-28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ФИЯ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 rot="10800000" flipV="1">
            <a:off x="5364090" y="3717033"/>
            <a:ext cx="1377551" cy="14401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/>
            <a:r>
              <a:rPr sz="1000" spc="-4" dirty="0" smtClean="0">
                <a:solidFill>
                  <a:srgbClr val="224F77"/>
                </a:solidFill>
                <a:latin typeface="Arial"/>
                <a:cs typeface="Arial"/>
              </a:rPr>
              <a:t>З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Д</a:t>
            </a:r>
            <a:r>
              <a:rPr sz="1000" spc="-69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000" spc="-28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spc="-36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spc="-8" dirty="0" smtClean="0">
                <a:solidFill>
                  <a:srgbClr val="224F77"/>
                </a:solidFill>
                <a:latin typeface="Arial"/>
                <a:cs typeface="Arial"/>
              </a:rPr>
              <a:t>Х</a:t>
            </a:r>
            <a:r>
              <a:rPr sz="1000" spc="-69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АНЕНИЕ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364091" y="4149080"/>
            <a:ext cx="1016391" cy="26113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 marR="10257"/>
            <a:r>
              <a:rPr sz="1000" spc="-24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ОЦИ</a:t>
            </a:r>
            <a:r>
              <a:rPr sz="1000" spc="20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ЛЬНАЯ П</a:t>
            </a:r>
            <a:r>
              <a:rPr sz="1000" spc="-8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ЛИ</a:t>
            </a:r>
            <a:r>
              <a:rPr sz="1000" spc="8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ИКА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436096" y="4581128"/>
            <a:ext cx="1383909" cy="26113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/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ФИ</a:t>
            </a:r>
            <a:r>
              <a:rPr sz="1000" spc="-4" dirty="0" smtClean="0">
                <a:solidFill>
                  <a:srgbClr val="224F77"/>
                </a:solidFill>
                <a:latin typeface="Arial"/>
                <a:cs typeface="Arial"/>
              </a:rPr>
              <a:t>З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ИЧЕС</a:t>
            </a:r>
            <a:r>
              <a:rPr sz="1000" spc="-8" dirty="0" smtClean="0">
                <a:solidFill>
                  <a:srgbClr val="224F77"/>
                </a:solidFill>
                <a:latin typeface="Arial"/>
                <a:cs typeface="Arial"/>
              </a:rPr>
              <a:t>К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АЯ</a:t>
            </a:r>
            <a:r>
              <a:rPr lang="ru-RU" sz="1000" dirty="0" smtClean="0">
                <a:solidFill>
                  <a:srgbClr val="224F77"/>
                </a:solidFill>
                <a:latin typeface="Arial"/>
                <a:cs typeface="Arial"/>
              </a:rPr>
              <a:t> К</a:t>
            </a:r>
            <a:r>
              <a:rPr sz="1000" spc="-28" dirty="0" smtClean="0">
                <a:solidFill>
                  <a:srgbClr val="224F77"/>
                </a:solidFill>
                <a:latin typeface="Arial"/>
                <a:cs typeface="Arial"/>
              </a:rPr>
              <a:t>У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Л</a:t>
            </a:r>
            <a:r>
              <a:rPr sz="1000" spc="-92" dirty="0" smtClean="0">
                <a:solidFill>
                  <a:srgbClr val="224F77"/>
                </a:solidFill>
                <a:latin typeface="Arial"/>
                <a:cs typeface="Arial"/>
              </a:rPr>
              <a:t>Ь</a:t>
            </a:r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У</a:t>
            </a:r>
            <a:r>
              <a:rPr sz="1000" spc="-69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lang="ru-RU" sz="1000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000" spc="-16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И </a:t>
            </a:r>
            <a:r>
              <a:rPr lang="ru-RU" sz="1000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СПО</a:t>
            </a:r>
            <a:r>
              <a:rPr sz="1000" spc="-40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5436098" y="5085185"/>
            <a:ext cx="1053319" cy="3877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 marR="10257"/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СРЕД</a:t>
            </a:r>
            <a:r>
              <a:rPr sz="1000" spc="-32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000" spc="-28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А </a:t>
            </a:r>
            <a:r>
              <a:rPr sz="1000" spc="-4" dirty="0" smtClean="0">
                <a:solidFill>
                  <a:srgbClr val="224F77"/>
                </a:solidFill>
                <a:latin typeface="Arial"/>
                <a:cs typeface="Arial"/>
              </a:rPr>
              <a:t>М</a:t>
            </a:r>
            <a:r>
              <a:rPr sz="1000" spc="-20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000" spc="-24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spc="-24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ОЙ ИНФО</a:t>
            </a:r>
            <a:r>
              <a:rPr sz="1000" spc="-8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spc="-4" dirty="0" smtClean="0">
                <a:solidFill>
                  <a:srgbClr val="224F77"/>
                </a:solidFill>
                <a:latin typeface="Arial"/>
                <a:cs typeface="Arial"/>
              </a:rPr>
              <a:t>М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АЦИИ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436098" y="5589241"/>
            <a:ext cx="1550377" cy="83658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 marR="10257"/>
            <a:r>
              <a:rPr sz="100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spc="-4" smtClean="0">
                <a:solidFill>
                  <a:srgbClr val="224F77"/>
                </a:solidFill>
                <a:latin typeface="Arial"/>
                <a:cs typeface="Arial"/>
              </a:rPr>
              <a:t>Б</a:t>
            </a:r>
            <a:r>
              <a:rPr sz="1000" spc="-32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000" smtClean="0">
                <a:solidFill>
                  <a:srgbClr val="224F77"/>
                </a:solidFill>
                <a:latin typeface="Arial"/>
                <a:cs typeface="Arial"/>
              </a:rPr>
              <a:t>ЛУЖИ</a:t>
            </a:r>
            <a:r>
              <a:rPr sz="1000" spc="-28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000" smtClean="0">
                <a:solidFill>
                  <a:srgbClr val="224F77"/>
                </a:solidFill>
                <a:latin typeface="Arial"/>
                <a:cs typeface="Arial"/>
              </a:rPr>
              <a:t>АНИЕ  </a:t>
            </a:r>
            <a:r>
              <a:rPr sz="1000" spc="-4" dirty="0" smtClean="0">
                <a:solidFill>
                  <a:srgbClr val="224F77"/>
                </a:solidFill>
                <a:latin typeface="Arial"/>
                <a:cs typeface="Arial"/>
              </a:rPr>
              <a:t>М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УНИЦИП</a:t>
            </a:r>
            <a:r>
              <a:rPr sz="1000" spc="20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ЛЬНО</a:t>
            </a:r>
            <a:r>
              <a:rPr sz="1000" spc="-61" dirty="0" smtClean="0">
                <a:solidFill>
                  <a:srgbClr val="224F77"/>
                </a:solidFill>
                <a:latin typeface="Arial"/>
                <a:cs typeface="Arial"/>
              </a:rPr>
              <a:t>Г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 Д</a:t>
            </a:r>
            <a:r>
              <a:rPr sz="1000" spc="-8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Л</a:t>
            </a:r>
            <a:r>
              <a:rPr sz="1000" spc="-73" dirty="0" smtClean="0">
                <a:solidFill>
                  <a:srgbClr val="224F77"/>
                </a:solidFill>
                <a:latin typeface="Arial"/>
                <a:cs typeface="Arial"/>
              </a:rPr>
              <a:t>Г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endParaRPr sz="1000" dirty="0">
              <a:latin typeface="Arial"/>
              <a:cs typeface="Arial"/>
            </a:endParaRPr>
          </a:p>
          <a:p>
            <a:pPr>
              <a:lnSpc>
                <a:spcPts val="606"/>
              </a:lnSpc>
              <a:spcBef>
                <a:spcPts val="23"/>
              </a:spcBef>
            </a:pPr>
            <a:endParaRPr sz="600" dirty="0"/>
          </a:p>
          <a:p>
            <a:pPr marL="10257"/>
            <a:r>
              <a:rPr sz="1000" spc="-4" dirty="0" smtClean="0">
                <a:solidFill>
                  <a:srgbClr val="224F77"/>
                </a:solidFill>
                <a:latin typeface="Arial"/>
                <a:cs typeface="Arial"/>
              </a:rPr>
              <a:t>М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ЕЖБ</a:t>
            </a:r>
            <a:r>
              <a:rPr sz="1000" spc="-40" dirty="0" smtClean="0">
                <a:solidFill>
                  <a:srgbClr val="224F77"/>
                </a:solidFill>
                <a:latin typeface="Arial"/>
                <a:cs typeface="Arial"/>
              </a:rPr>
              <a:t>Ю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ДЖЕ</a:t>
            </a:r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НЫЕ</a:t>
            </a:r>
            <a:endParaRPr sz="1000" dirty="0">
              <a:latin typeface="Arial"/>
              <a:cs typeface="Arial"/>
            </a:endParaRPr>
          </a:p>
          <a:p>
            <a:pPr marL="10257"/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000" spc="-69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АН</a:t>
            </a:r>
            <a:r>
              <a:rPr sz="1000" spc="-8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ФЕ</a:t>
            </a:r>
            <a:r>
              <a:rPr sz="1000" spc="-40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Ы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776467" y="2938283"/>
            <a:ext cx="395655" cy="56756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475980" y="3543266"/>
            <a:ext cx="568159" cy="46163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522335" y="4073257"/>
            <a:ext cx="552591" cy="48696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481479" y="4653478"/>
            <a:ext cx="748120" cy="48518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373193" y="5060617"/>
            <a:ext cx="773723" cy="541931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446937" y="5805703"/>
            <a:ext cx="703385" cy="403663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4283968" y="3068960"/>
            <a:ext cx="881000" cy="598044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4355978" y="3573017"/>
            <a:ext cx="693513" cy="485775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4355976" y="4077072"/>
            <a:ext cx="708237" cy="508186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4427985" y="4653138"/>
            <a:ext cx="773723" cy="381437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4283970" y="5085186"/>
            <a:ext cx="800100" cy="451889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4283970" y="6165304"/>
            <a:ext cx="844063" cy="458624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4499994" y="5589242"/>
            <a:ext cx="647759" cy="526299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656389" y="4576346"/>
            <a:ext cx="667699" cy="408807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4323005" y="640434"/>
            <a:ext cx="482521" cy="412534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5870448" y="640434"/>
            <a:ext cx="396709" cy="412534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2869812" y="861999"/>
            <a:ext cx="392489" cy="412534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4384900" y="861999"/>
            <a:ext cx="398115" cy="412534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231531" y="3149668"/>
            <a:ext cx="5999636" cy="0"/>
          </a:xfrm>
          <a:custGeom>
            <a:avLst/>
            <a:gdLst/>
            <a:ahLst/>
            <a:cxnLst/>
            <a:rect l="l" t="t" r="r" b="b"/>
            <a:pathLst>
              <a:path w="6499606">
                <a:moveTo>
                  <a:pt x="0" y="0"/>
                </a:moveTo>
                <a:lnTo>
                  <a:pt x="6499606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9" name="object 49"/>
          <p:cNvSpPr txBox="1"/>
          <p:nvPr/>
        </p:nvSpPr>
        <p:spPr>
          <a:xfrm>
            <a:off x="357158" y="1071546"/>
            <a:ext cx="8001056" cy="15716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 marR="10257" indent="120514" algn="just"/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Ф</a:t>
            </a:r>
            <a:r>
              <a:rPr sz="1600" b="1" spc="-4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spc="-36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ми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ро</a:t>
            </a:r>
            <a:r>
              <a:rPr sz="1600" b="1" spc="-20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ан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и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е    </a:t>
            </a:r>
            <a:r>
              <a:rPr sz="1600" b="1" spc="-137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600" b="1" spc="-32" dirty="0" smtClean="0">
                <a:solidFill>
                  <a:srgbClr val="224F77"/>
                </a:solidFill>
                <a:latin typeface="Arial"/>
                <a:cs typeface="Arial"/>
              </a:rPr>
              <a:t>х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д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в    </a:t>
            </a:r>
            <a:r>
              <a:rPr sz="1600" b="1" spc="-137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spc="-12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у</a:t>
            </a:r>
            <a:r>
              <a:rPr sz="1600" b="1" spc="8" dirty="0" smtClean="0">
                <a:solidFill>
                  <a:srgbClr val="224F77"/>
                </a:solidFill>
                <a:latin typeface="Arial"/>
                <a:cs typeface="Arial"/>
              </a:rPr>
              <a:t>щ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е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600" b="1" spc="-4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spc="-20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л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я</a:t>
            </a:r>
            <a:r>
              <a:rPr sz="1600" b="1" spc="-12" dirty="0" smtClean="0">
                <a:solidFill>
                  <a:srgbClr val="224F77"/>
                </a:solidFill>
                <a:latin typeface="Arial"/>
                <a:cs typeface="Arial"/>
              </a:rPr>
              <a:t>е</a:t>
            </a:r>
            <a:r>
              <a:rPr sz="1600" b="1" spc="-32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ся    </a:t>
            </a:r>
            <a:r>
              <a:rPr sz="1600" b="1" spc="-129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в    </a:t>
            </a:r>
            <a:r>
              <a:rPr sz="1600" b="1" spc="-129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spc="-36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spc="-20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600" b="1" spc="-12" dirty="0" smtClean="0">
                <a:solidFill>
                  <a:srgbClr val="224F77"/>
                </a:solidFill>
                <a:latin typeface="Arial"/>
                <a:cs typeface="Arial"/>
              </a:rPr>
              <a:t>е</a:t>
            </a:r>
            <a:r>
              <a:rPr sz="1600" b="1" spc="-32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spc="4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вии    </a:t>
            </a:r>
            <a:r>
              <a:rPr sz="1600" b="1" spc="-117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с 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600" b="1" spc="-32" dirty="0" smtClean="0">
                <a:solidFill>
                  <a:srgbClr val="224F77"/>
                </a:solidFill>
                <a:latin typeface="Arial"/>
                <a:cs typeface="Arial"/>
              </a:rPr>
              <a:t>х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дны</a:t>
            </a:r>
            <a:r>
              <a:rPr sz="1600" b="1" spc="4" dirty="0" smtClean="0">
                <a:solidFill>
                  <a:srgbClr val="224F77"/>
                </a:solidFill>
                <a:latin typeface="Arial"/>
                <a:cs typeface="Arial"/>
              </a:rPr>
              <a:t>м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и    </a:t>
            </a:r>
            <a:r>
              <a:rPr sz="1600" b="1" spc="-117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б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я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з</a:t>
            </a:r>
            <a:r>
              <a:rPr sz="1600" b="1" spc="4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ель</a:t>
            </a:r>
            <a:r>
              <a:rPr sz="1600" b="1" spc="-4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spc="-20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ами, </a:t>
            </a:r>
            <a:r>
              <a:rPr sz="1600" b="1" spc="113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з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к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н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да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ельно </a:t>
            </a:r>
            <a:r>
              <a:rPr sz="1600" b="1" spc="92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з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ак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600" b="1" spc="-12" dirty="0" smtClean="0">
                <a:solidFill>
                  <a:srgbClr val="224F77"/>
                </a:solidFill>
                <a:latin typeface="Arial"/>
                <a:cs typeface="Arial"/>
              </a:rPr>
              <a:t>е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п</a:t>
            </a:r>
            <a:r>
              <a:rPr sz="1600" b="1" spc="-20" dirty="0" smtClean="0">
                <a:solidFill>
                  <a:srgbClr val="224F77"/>
                </a:solidFill>
                <a:latin typeface="Arial"/>
                <a:cs typeface="Arial"/>
              </a:rPr>
              <a:t>л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ен</a:t>
            </a:r>
            <a:r>
              <a:rPr sz="1600" b="1" spc="4" dirty="0" smtClean="0">
                <a:solidFill>
                  <a:srgbClr val="224F77"/>
                </a:solidFill>
                <a:latin typeface="Arial"/>
                <a:cs typeface="Arial"/>
              </a:rPr>
              <a:t>н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ы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м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и </a:t>
            </a:r>
            <a:r>
              <a:rPr sz="1600" b="1" spc="101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за 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spc="-36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spc="-20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е</a:t>
            </a:r>
            <a:r>
              <a:rPr sz="1600" b="1" spc="-32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spc="-20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600" b="1" spc="-32" dirty="0" smtClean="0">
                <a:solidFill>
                  <a:srgbClr val="224F77"/>
                </a:solidFill>
                <a:latin typeface="Arial"/>
                <a:cs typeface="Arial"/>
              </a:rPr>
              <a:t>у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ющими</a:t>
            </a:r>
            <a:r>
              <a:rPr sz="1600" b="1" spc="48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spc="-61" dirty="0" smtClean="0">
                <a:solidFill>
                  <a:srgbClr val="224F77"/>
                </a:solidFill>
                <a:latin typeface="Arial"/>
                <a:cs typeface="Arial"/>
              </a:rPr>
              <a:t>у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ро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внями </a:t>
            </a:r>
            <a:r>
              <a:rPr sz="1600" b="1" spc="24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б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ю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д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же</a:t>
            </a:r>
            <a:r>
              <a:rPr sz="1600" b="1" spc="-32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endParaRPr sz="1600" dirty="0">
              <a:latin typeface="Arial"/>
              <a:cs typeface="Arial"/>
            </a:endParaRPr>
          </a:p>
          <a:p>
            <a:pPr marL="10257" marR="12308" indent="120514" algn="just">
              <a:lnSpc>
                <a:spcPct val="100099"/>
              </a:lnSpc>
            </a:pP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П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инц</a:t>
            </a:r>
            <a:r>
              <a:rPr sz="1600" b="1" spc="-12" dirty="0" smtClean="0">
                <a:solidFill>
                  <a:srgbClr val="224F77"/>
                </a:solidFill>
                <a:latin typeface="Arial"/>
                <a:cs typeface="Arial"/>
              </a:rPr>
              <a:t>и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пы</a:t>
            </a:r>
            <a:r>
              <a:rPr sz="1600" b="1" spc="125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spc="-36" dirty="0" smtClean="0">
                <a:solidFill>
                  <a:srgbClr val="224F77"/>
                </a:solidFill>
                <a:latin typeface="Arial"/>
                <a:cs typeface="Arial"/>
              </a:rPr>
              <a:t>ф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ми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ро</a:t>
            </a:r>
            <a:r>
              <a:rPr sz="1600" b="1" spc="-20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ан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и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я</a:t>
            </a:r>
            <a:r>
              <a:rPr sz="1600" b="1" spc="121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600" b="1" spc="-32" dirty="0" smtClean="0">
                <a:solidFill>
                  <a:srgbClr val="224F77"/>
                </a:solidFill>
                <a:latin typeface="Arial"/>
                <a:cs typeface="Arial"/>
              </a:rPr>
              <a:t>х</a:t>
            </a:r>
            <a:r>
              <a:rPr sz="1600" b="1" spc="-36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д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600" b="1" spc="125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б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ю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д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же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spc="-4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:</a:t>
            </a:r>
            <a:r>
              <a:rPr sz="1600" b="1" spc="109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smtClean="0">
                <a:solidFill>
                  <a:srgbClr val="224F77"/>
                </a:solidFill>
                <a:latin typeface="Arial"/>
                <a:cs typeface="Arial"/>
              </a:rPr>
              <a:t>по  </a:t>
            </a:r>
            <a:r>
              <a:rPr sz="1600" b="1" spc="-77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lang="ru-RU" sz="1600" b="1" spc="-77" dirty="0" smtClean="0">
                <a:solidFill>
                  <a:srgbClr val="224F77"/>
                </a:solidFill>
                <a:latin typeface="Arial"/>
                <a:cs typeface="Arial"/>
              </a:rPr>
              <a:t>муниципальным</a:t>
            </a:r>
            <a:r>
              <a:rPr sz="1600" b="1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пр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гр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м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м</a:t>
            </a:r>
            <a:r>
              <a:rPr sz="1600" b="1" spc="-12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м,</a:t>
            </a:r>
            <a:r>
              <a:rPr sz="1600" b="1" spc="61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п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spc="36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600" b="1" spc="4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з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д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ел</a:t>
            </a:r>
            <a:r>
              <a:rPr sz="1600" b="1" spc="-4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м</a:t>
            </a:r>
            <a:r>
              <a:rPr sz="1600" b="1" spc="48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(п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д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аз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д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ел</a:t>
            </a:r>
            <a:r>
              <a:rPr sz="1600" b="1" spc="-4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м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)</a:t>
            </a:r>
            <a:r>
              <a:rPr sz="1600" b="1" spc="65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ф</a:t>
            </a:r>
            <a:r>
              <a:rPr sz="1600" b="1" spc="-32" dirty="0" smtClean="0">
                <a:solidFill>
                  <a:srgbClr val="224F77"/>
                </a:solidFill>
                <a:latin typeface="Arial"/>
                <a:cs typeface="Arial"/>
              </a:rPr>
              <a:t>у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н</a:t>
            </a:r>
            <a:r>
              <a:rPr sz="1600" b="1" spc="4" dirty="0" smtClean="0">
                <a:solidFill>
                  <a:srgbClr val="224F77"/>
                </a:solidFill>
                <a:latin typeface="Arial"/>
                <a:cs typeface="Arial"/>
              </a:rPr>
              <a:t>к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ци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нальн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й</a:t>
            </a:r>
            <a:r>
              <a:rPr sz="1600" b="1" spc="57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600" b="1" spc="-40" dirty="0" smtClean="0">
                <a:solidFill>
                  <a:srgbClr val="224F77"/>
                </a:solidFill>
                <a:latin typeface="Arial"/>
                <a:cs typeface="Arial"/>
              </a:rPr>
              <a:t>у</a:t>
            </a:r>
            <a:r>
              <a:rPr sz="1600" b="1" spc="12" dirty="0" smtClean="0">
                <a:solidFill>
                  <a:srgbClr val="224F77"/>
                </a:solidFill>
                <a:latin typeface="Arial"/>
                <a:cs typeface="Arial"/>
              </a:rPr>
              <a:t>к</a:t>
            </a:r>
            <a:r>
              <a:rPr sz="1600" b="1" spc="32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spc="-32" dirty="0" smtClean="0">
                <a:solidFill>
                  <a:srgbClr val="224F77"/>
                </a:solidFill>
                <a:latin typeface="Arial"/>
                <a:cs typeface="Arial"/>
              </a:rPr>
              <a:t>у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600" b="1" spc="8" dirty="0" smtClean="0">
                <a:solidFill>
                  <a:srgbClr val="224F77"/>
                </a:solidFill>
                <a:latin typeface="Arial"/>
                <a:cs typeface="Arial"/>
              </a:rPr>
              <a:t>ы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, по</a:t>
            </a:r>
            <a:r>
              <a:rPr sz="1600" b="1" spc="-12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е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д</a:t>
            </a:r>
            <a:r>
              <a:rPr sz="1600" b="1" spc="-28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spc="-20" dirty="0" smtClean="0">
                <a:solidFill>
                  <a:srgbClr val="224F77"/>
                </a:solidFill>
                <a:latin typeface="Arial"/>
                <a:cs typeface="Arial"/>
              </a:rPr>
              <a:t>м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600" b="1" spc="4" dirty="0" smtClean="0">
                <a:solidFill>
                  <a:srgbClr val="224F77"/>
                </a:solidFill>
                <a:latin typeface="Arial"/>
                <a:cs typeface="Arial"/>
              </a:rPr>
              <a:t>м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.</a:t>
            </a:r>
            <a:endParaRPr sz="1600" dirty="0">
              <a:latin typeface="Arial"/>
              <a:cs typeface="Arial"/>
            </a:endParaRPr>
          </a:p>
          <a:p>
            <a:pPr>
              <a:lnSpc>
                <a:spcPts val="606"/>
              </a:lnSpc>
              <a:spcBef>
                <a:spcPts val="24"/>
              </a:spcBef>
            </a:pPr>
            <a:endParaRPr sz="600" dirty="0"/>
          </a:p>
          <a:p>
            <a:pPr marR="2051" algn="ctr"/>
            <a:r>
              <a:rPr sz="1400" b="1" u="heavy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6103621" y="6658734"/>
            <a:ext cx="146539" cy="16309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8205"/>
            <a:endParaRPr sz="1100" dirty="0">
              <a:latin typeface="Constantia"/>
              <a:cs typeface="Constantia"/>
            </a:endParaRPr>
          </a:p>
        </p:txBody>
      </p:sp>
      <p:sp>
        <p:nvSpPr>
          <p:cNvPr id="60" name="object 49"/>
          <p:cNvSpPr txBox="1"/>
          <p:nvPr/>
        </p:nvSpPr>
        <p:spPr>
          <a:xfrm>
            <a:off x="107504" y="348"/>
            <a:ext cx="8784976" cy="71438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>
              <a:lnSpc>
                <a:spcPts val="606"/>
              </a:lnSpc>
              <a:spcBef>
                <a:spcPts val="24"/>
              </a:spcBef>
            </a:pPr>
            <a:endParaRPr sz="2400" dirty="0">
              <a:solidFill>
                <a:schemeClr val="bg1"/>
              </a:solidFill>
            </a:endParaRPr>
          </a:p>
          <a:p>
            <a:pPr marR="2051" algn="ctr"/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 Фо</a:t>
            </a:r>
            <a:r>
              <a:rPr sz="2400" b="1" spc="-20" dirty="0" smtClean="0">
                <a:solidFill>
                  <a:schemeClr val="bg1"/>
                </a:solidFill>
                <a:latin typeface="Arial"/>
                <a:cs typeface="Arial"/>
              </a:rPr>
              <a:t>р</a:t>
            </a:r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миро</a:t>
            </a:r>
            <a:r>
              <a:rPr sz="2400" b="1" spc="-24" dirty="0" smtClean="0">
                <a:solidFill>
                  <a:schemeClr val="bg1"/>
                </a:solidFill>
                <a:latin typeface="Arial"/>
                <a:cs typeface="Arial"/>
              </a:rPr>
              <a:t>в</a:t>
            </a:r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ание </a:t>
            </a:r>
            <a:r>
              <a:rPr sz="2400" b="1" spc="-4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sz="2400" b="1" dirty="0" err="1" smtClean="0">
                <a:solidFill>
                  <a:schemeClr val="bg1"/>
                </a:solidFill>
                <a:latin typeface="Arial"/>
                <a:cs typeface="Arial"/>
              </a:rPr>
              <a:t>ра</a:t>
            </a:r>
            <a:r>
              <a:rPr sz="2400" b="1" spc="-20" dirty="0" err="1" smtClean="0">
                <a:solidFill>
                  <a:schemeClr val="bg1"/>
                </a:solidFill>
                <a:latin typeface="Arial"/>
                <a:cs typeface="Arial"/>
              </a:rPr>
              <a:t>с</a:t>
            </a:r>
            <a:r>
              <a:rPr sz="2400" b="1" spc="-40" dirty="0" err="1" smtClean="0">
                <a:solidFill>
                  <a:schemeClr val="bg1"/>
                </a:solidFill>
                <a:latin typeface="Arial"/>
                <a:cs typeface="Arial"/>
              </a:rPr>
              <a:t>х</a:t>
            </a:r>
            <a:r>
              <a:rPr sz="2400" b="1" spc="-20" dirty="0" err="1" smtClean="0">
                <a:solidFill>
                  <a:schemeClr val="bg1"/>
                </a:solidFill>
                <a:latin typeface="Arial"/>
                <a:cs typeface="Arial"/>
              </a:rPr>
              <a:t>о</a:t>
            </a:r>
            <a:r>
              <a:rPr sz="2400" b="1" dirty="0" err="1" smtClean="0">
                <a:solidFill>
                  <a:schemeClr val="bg1"/>
                </a:solidFill>
                <a:latin typeface="Arial"/>
                <a:cs typeface="Arial"/>
              </a:rPr>
              <a:t>дов</a:t>
            </a:r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sz="2400" b="1" spc="-8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endParaRPr lang="en-US" sz="2400" b="1" spc="-8" dirty="0" smtClean="0">
              <a:solidFill>
                <a:schemeClr val="bg1"/>
              </a:solidFill>
              <a:latin typeface="Arial"/>
              <a:cs typeface="Arial"/>
            </a:endParaRPr>
          </a:p>
          <a:p>
            <a:pPr marR="2051" algn="ctr"/>
            <a:r>
              <a:rPr sz="2400" b="1" dirty="0" err="1" smtClean="0">
                <a:solidFill>
                  <a:schemeClr val="bg1"/>
                </a:solidFill>
                <a:latin typeface="Arial"/>
                <a:cs typeface="Arial"/>
              </a:rPr>
              <a:t>по</a:t>
            </a:r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sz="2400" b="1" spc="-4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sz="2400" b="1" dirty="0" err="1" smtClean="0">
                <a:solidFill>
                  <a:schemeClr val="bg1"/>
                </a:solidFill>
                <a:latin typeface="Arial"/>
                <a:cs typeface="Arial"/>
              </a:rPr>
              <a:t>разделам</a:t>
            </a:r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sz="2400" b="1" spc="-16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ru-RU" sz="2400" b="1" spc="16" dirty="0" smtClean="0">
                <a:solidFill>
                  <a:schemeClr val="bg1"/>
                </a:solidFill>
                <a:latin typeface="Arial"/>
                <a:cs typeface="Arial"/>
              </a:rPr>
              <a:t>к</a:t>
            </a:r>
            <a:r>
              <a:rPr sz="2400" b="1" dirty="0" err="1" smtClean="0">
                <a:solidFill>
                  <a:schemeClr val="bg1"/>
                </a:solidFill>
                <a:latin typeface="Arial"/>
                <a:cs typeface="Arial"/>
              </a:rPr>
              <a:t>ласси</a:t>
            </a:r>
            <a:r>
              <a:rPr sz="2400" b="1" spc="-28" dirty="0" err="1" smtClean="0">
                <a:solidFill>
                  <a:schemeClr val="bg1"/>
                </a:solidFill>
                <a:latin typeface="Arial"/>
                <a:cs typeface="Arial"/>
              </a:rPr>
              <a:t>ф</a:t>
            </a:r>
            <a:r>
              <a:rPr sz="2400" b="1" dirty="0" err="1" smtClean="0">
                <a:solidFill>
                  <a:schemeClr val="bg1"/>
                </a:solidFill>
                <a:latin typeface="Arial"/>
                <a:cs typeface="Arial"/>
              </a:rPr>
              <a:t>ика</a:t>
            </a:r>
            <a:r>
              <a:rPr sz="2400" b="1" spc="-8" dirty="0" err="1" smtClean="0">
                <a:solidFill>
                  <a:schemeClr val="bg1"/>
                </a:solidFill>
                <a:latin typeface="Arial"/>
                <a:cs typeface="Arial"/>
              </a:rPr>
              <a:t>ц</a:t>
            </a:r>
            <a:r>
              <a:rPr sz="2400" b="1" dirty="0" err="1" smtClean="0">
                <a:solidFill>
                  <a:schemeClr val="bg1"/>
                </a:solidFill>
                <a:latin typeface="Arial"/>
                <a:cs typeface="Arial"/>
              </a:rPr>
              <a:t>и</a:t>
            </a:r>
            <a:r>
              <a:rPr sz="2400" b="1" spc="-4" dirty="0" err="1" smtClean="0">
                <a:solidFill>
                  <a:schemeClr val="bg1"/>
                </a:solidFill>
                <a:latin typeface="Arial"/>
                <a:cs typeface="Arial"/>
              </a:rPr>
              <a:t>и</a:t>
            </a:r>
            <a:r>
              <a:rPr sz="2400" b="1" spc="-4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sz="2400" b="1" spc="4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ра</a:t>
            </a:r>
            <a:r>
              <a:rPr sz="2400" b="1" spc="-20" dirty="0" smtClean="0">
                <a:solidFill>
                  <a:schemeClr val="bg1"/>
                </a:solidFill>
                <a:latin typeface="Arial"/>
                <a:cs typeface="Arial"/>
              </a:rPr>
              <a:t>с</a:t>
            </a:r>
            <a:r>
              <a:rPr sz="2400" b="1" spc="-40" dirty="0" smtClean="0">
                <a:solidFill>
                  <a:schemeClr val="bg1"/>
                </a:solidFill>
                <a:latin typeface="Arial"/>
                <a:cs typeface="Arial"/>
              </a:rPr>
              <a:t>х</a:t>
            </a:r>
            <a:r>
              <a:rPr sz="2400" b="1" spc="-20" dirty="0" smtClean="0">
                <a:solidFill>
                  <a:schemeClr val="bg1"/>
                </a:solidFill>
                <a:latin typeface="Arial"/>
                <a:cs typeface="Arial"/>
              </a:rPr>
              <a:t>о</a:t>
            </a:r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до</a:t>
            </a:r>
            <a:r>
              <a:rPr sz="2400" b="1" spc="-8" dirty="0" smtClean="0">
                <a:solidFill>
                  <a:schemeClr val="bg1"/>
                </a:solidFill>
                <a:latin typeface="Arial"/>
                <a:cs typeface="Arial"/>
              </a:rPr>
              <a:t>в </a:t>
            </a:r>
            <a:endParaRPr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74728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5877" y="5253"/>
            <a:ext cx="9042086" cy="774314"/>
          </a:xfrm>
        </p:spPr>
        <p:txBody>
          <a:bodyPr wrap="square" lIns="0" tIns="347725" rIns="0" bIns="0" rtlCol="0">
            <a:spAutoFit/>
          </a:bodyPr>
          <a:lstStyle/>
          <a:p>
            <a:pPr>
              <a:lnSpc>
                <a:spcPts val="3345"/>
              </a:lnSpc>
              <a:defRPr/>
            </a:pPr>
            <a:r>
              <a:rPr sz="2400" b="1" spc="-2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Ч</a:t>
            </a:r>
            <a:r>
              <a:rPr sz="2400" b="1" spc="-6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sz="2400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sz="2400" b="1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2400" b="1" spc="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sz="2400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sz="2400" b="1" spc="-5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</a:t>
            </a:r>
            <a:r>
              <a:rPr sz="2400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ое</a:t>
            </a:r>
            <a:r>
              <a:rPr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2400" b="1" spc="-2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</a:t>
            </a:r>
            <a:r>
              <a:rPr sz="2400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sz="2400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гр</a:t>
            </a:r>
            <a:r>
              <a:rPr sz="2400" b="1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sz="2400" b="1" spc="-2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ммный</a:t>
            </a:r>
            <a:r>
              <a:rPr sz="2400" b="1" spc="2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2400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</a:t>
            </a:r>
            <a:r>
              <a:rPr sz="2400" b="1" spc="-18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ю</a:t>
            </a:r>
            <a:r>
              <a:rPr sz="2400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</a:t>
            </a:r>
            <a:r>
              <a:rPr sz="2400" b="1" spc="-6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ж</a:t>
            </a:r>
            <a:r>
              <a:rPr sz="2400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ет</a:t>
            </a:r>
            <a:endParaRPr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9268" name="object 8"/>
          <p:cNvSpPr>
            <a:spLocks noChangeArrowheads="1"/>
          </p:cNvSpPr>
          <p:nvPr/>
        </p:nvSpPr>
        <p:spPr bwMode="auto">
          <a:xfrm>
            <a:off x="401639" y="3935415"/>
            <a:ext cx="2608263" cy="276999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39269" name="object 9"/>
          <p:cNvSpPr txBox="1">
            <a:spLocks noChangeArrowheads="1"/>
          </p:cNvSpPr>
          <p:nvPr/>
        </p:nvSpPr>
        <p:spPr bwMode="auto">
          <a:xfrm>
            <a:off x="661988" y="4144963"/>
            <a:ext cx="2087563" cy="149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2700" indent="-1588" algn="ctr">
              <a:lnSpc>
                <a:spcPct val="90000"/>
              </a:lnSpc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Осуществление бюджетных расходов посредством финансирования муниципальных программ</a:t>
            </a:r>
          </a:p>
        </p:txBody>
      </p:sp>
      <p:sp>
        <p:nvSpPr>
          <p:cNvPr id="139270" name="object 10"/>
          <p:cNvSpPr>
            <a:spLocks noChangeArrowheads="1"/>
          </p:cNvSpPr>
          <p:nvPr/>
        </p:nvSpPr>
        <p:spPr bwMode="auto">
          <a:xfrm>
            <a:off x="3232153" y="3760790"/>
            <a:ext cx="2608263" cy="276999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39271" name="object 11"/>
          <p:cNvSpPr>
            <a:spLocks noChangeArrowheads="1"/>
          </p:cNvSpPr>
          <p:nvPr/>
        </p:nvSpPr>
        <p:spPr bwMode="auto">
          <a:xfrm>
            <a:off x="6151565" y="3552827"/>
            <a:ext cx="2608263" cy="276999"/>
          </a:xfrm>
          <a:prstGeom prst="rect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2" name="object 12"/>
          <p:cNvSpPr txBox="1">
            <a:spLocks noGrp="1"/>
          </p:cNvSpPr>
          <p:nvPr>
            <p:ph type="body" idx="1"/>
          </p:nvPr>
        </p:nvSpPr>
        <p:spPr>
          <a:xfrm>
            <a:off x="479425" y="1344614"/>
            <a:ext cx="8229600" cy="2633028"/>
          </a:xfrm>
        </p:spPr>
        <p:txBody>
          <a:bodyPr lIns="0" tIns="0" rIns="0" bIns="0">
            <a:spAutoFit/>
          </a:bodyPr>
          <a:lstStyle/>
          <a:p>
            <a:pPr marL="160338">
              <a:defRPr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Программный бюджет </a:t>
            </a:r>
            <a:r>
              <a:rPr lang="ru-RU" sz="1600" dirty="0" smtClean="0"/>
              <a:t>отличается от традиционного тем, что все или почти все расходы включены в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программы </a:t>
            </a:r>
            <a:r>
              <a:rPr lang="ru-RU" sz="1600" dirty="0" smtClean="0"/>
              <a:t>и каждая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программа </a:t>
            </a:r>
            <a:r>
              <a:rPr lang="ru-RU" sz="1600" dirty="0" smtClean="0"/>
              <a:t>своей целью прямо увязана с тем или иным стратегическим итогом деятельности ведомства.</a:t>
            </a:r>
          </a:p>
          <a:p>
            <a:pPr marL="160338">
              <a:defRPr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Программное бюджетирование </a:t>
            </a:r>
            <a:r>
              <a:rPr lang="ru-RU" sz="1600" dirty="0" smtClean="0"/>
              <a:t>представляет собой методологию планирования, исполнения и контроля за исполнением бюджета, обеспечивающую взаимосвязь</a:t>
            </a:r>
          </a:p>
          <a:p>
            <a:pPr marL="160338">
              <a:defRPr/>
            </a:pPr>
            <a:r>
              <a:rPr lang="ru-RU" sz="1600" dirty="0" smtClean="0"/>
              <a:t>процесса распределения государственных расходов с результатами от реализации программ, разрабатываемых на основе стратегических целей, с учетом приоритетов государственной политики, общественной значимости ожидаемых и конечных результатов использования бюджетных средств</a:t>
            </a:r>
          </a:p>
          <a:p>
            <a:pPr marL="0" indent="0" algn="r">
              <a:lnSpc>
                <a:spcPts val="2138"/>
              </a:lnSpc>
              <a:buFont typeface="Arial" charset="0"/>
              <a:buNone/>
              <a:defRPr/>
            </a:pPr>
            <a:endParaRPr lang="ru-RU" sz="1600" dirty="0" smtClean="0"/>
          </a:p>
        </p:txBody>
      </p:sp>
      <p:sp>
        <p:nvSpPr>
          <p:cNvPr id="139273" name="object 13"/>
          <p:cNvSpPr txBox="1">
            <a:spLocks noChangeArrowheads="1"/>
          </p:cNvSpPr>
          <p:nvPr/>
        </p:nvSpPr>
        <p:spPr bwMode="auto">
          <a:xfrm>
            <a:off x="3492501" y="3913189"/>
            <a:ext cx="2087563" cy="1661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2700" indent="1588"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Взаимосвязь бюджетных расходов с результатами реализации муниципальных программ</a:t>
            </a:r>
          </a:p>
        </p:txBody>
      </p:sp>
      <p:sp>
        <p:nvSpPr>
          <p:cNvPr id="139274" name="object 14"/>
          <p:cNvSpPr txBox="1">
            <a:spLocks noChangeArrowheads="1"/>
          </p:cNvSpPr>
          <p:nvPr/>
        </p:nvSpPr>
        <p:spPr bwMode="auto">
          <a:xfrm>
            <a:off x="6415090" y="3771901"/>
            <a:ext cx="2081212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2700"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Повышение качества</a:t>
            </a:r>
          </a:p>
          <a:p>
            <a:pPr marL="12700"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бюджетного планирования и исполнения бюджета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690053" y="5833070"/>
            <a:ext cx="7956551" cy="553998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marL="12700" algn="just">
              <a:defRPr/>
            </a:pPr>
            <a:r>
              <a:rPr lang="ru-RU" b="1" spc="10" dirty="0">
                <a:latin typeface="Times New Roman"/>
                <a:cs typeface="Times New Roman"/>
              </a:rPr>
              <a:t>Районный</a:t>
            </a:r>
            <a:r>
              <a:rPr b="1" spc="10" dirty="0">
                <a:latin typeface="Times New Roman"/>
                <a:cs typeface="Times New Roman"/>
              </a:rPr>
              <a:t> </a:t>
            </a:r>
            <a:r>
              <a:rPr b="1" dirty="0">
                <a:latin typeface="Times New Roman"/>
                <a:cs typeface="Times New Roman"/>
              </a:rPr>
              <a:t>б</a:t>
            </a:r>
            <a:r>
              <a:rPr b="1" spc="-105" dirty="0">
                <a:latin typeface="Times New Roman"/>
                <a:cs typeface="Times New Roman"/>
              </a:rPr>
              <a:t>ю</a:t>
            </a:r>
            <a:r>
              <a:rPr b="1" dirty="0">
                <a:latin typeface="Times New Roman"/>
                <a:cs typeface="Times New Roman"/>
              </a:rPr>
              <a:t>д</a:t>
            </a:r>
            <a:r>
              <a:rPr b="1" spc="-45" dirty="0">
                <a:latin typeface="Times New Roman"/>
                <a:cs typeface="Times New Roman"/>
              </a:rPr>
              <a:t>ж</a:t>
            </a:r>
            <a:r>
              <a:rPr b="1" dirty="0">
                <a:latin typeface="Times New Roman"/>
                <a:cs typeface="Times New Roman"/>
              </a:rPr>
              <a:t>ет</a:t>
            </a:r>
            <a:r>
              <a:rPr b="1" spc="25" dirty="0">
                <a:latin typeface="Times New Roman"/>
                <a:cs typeface="Times New Roman"/>
              </a:rPr>
              <a:t> </a:t>
            </a:r>
            <a:r>
              <a:rPr b="1" dirty="0" err="1">
                <a:latin typeface="Times New Roman"/>
                <a:cs typeface="Times New Roman"/>
              </a:rPr>
              <a:t>на</a:t>
            </a:r>
            <a:r>
              <a:rPr b="1" dirty="0">
                <a:latin typeface="Times New Roman"/>
                <a:cs typeface="Times New Roman"/>
              </a:rPr>
              <a:t> </a:t>
            </a:r>
            <a:r>
              <a:rPr b="1" dirty="0" smtClean="0">
                <a:latin typeface="Times New Roman"/>
                <a:cs typeface="Times New Roman"/>
              </a:rPr>
              <a:t>20</a:t>
            </a:r>
            <a:r>
              <a:rPr lang="ru-RU" b="1" dirty="0" smtClean="0">
                <a:latin typeface="Times New Roman"/>
                <a:cs typeface="Times New Roman"/>
              </a:rPr>
              <a:t>20</a:t>
            </a:r>
            <a:r>
              <a:rPr b="1" spc="-10" dirty="0" smtClean="0">
                <a:latin typeface="Times New Roman"/>
                <a:cs typeface="Times New Roman"/>
              </a:rPr>
              <a:t> </a:t>
            </a:r>
            <a:r>
              <a:rPr b="1" spc="-50" dirty="0" err="1">
                <a:latin typeface="Times New Roman"/>
                <a:cs typeface="Times New Roman"/>
              </a:rPr>
              <a:t>го</a:t>
            </a:r>
            <a:r>
              <a:rPr b="1" dirty="0" err="1">
                <a:latin typeface="Times New Roman"/>
                <a:cs typeface="Times New Roman"/>
              </a:rPr>
              <a:t>д</a:t>
            </a:r>
            <a:r>
              <a:rPr b="1" dirty="0">
                <a:latin typeface="Times New Roman"/>
                <a:cs typeface="Times New Roman"/>
              </a:rPr>
              <a:t> </a:t>
            </a:r>
            <a:r>
              <a:rPr b="1" spc="-5" dirty="0"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latin typeface="Times New Roman"/>
                <a:cs typeface="Times New Roman"/>
              </a:rPr>
              <a:t>и плановый период 2021 и 2022 годов </a:t>
            </a:r>
            <a:r>
              <a:rPr b="1" spc="-20" dirty="0" err="1" smtClean="0">
                <a:latin typeface="Times New Roman"/>
                <a:cs typeface="Times New Roman"/>
              </a:rPr>
              <a:t>с</a:t>
            </a:r>
            <a:r>
              <a:rPr b="1" spc="-10" dirty="0" err="1" smtClean="0">
                <a:latin typeface="Times New Roman"/>
                <a:cs typeface="Times New Roman"/>
              </a:rPr>
              <a:t>ф</a:t>
            </a:r>
            <a:r>
              <a:rPr b="1" dirty="0" err="1" smtClean="0">
                <a:latin typeface="Times New Roman"/>
                <a:cs typeface="Times New Roman"/>
              </a:rPr>
              <a:t>о</a:t>
            </a:r>
            <a:r>
              <a:rPr b="1" spc="-30" dirty="0" err="1" smtClean="0">
                <a:latin typeface="Times New Roman"/>
                <a:cs typeface="Times New Roman"/>
              </a:rPr>
              <a:t>р</a:t>
            </a:r>
            <a:r>
              <a:rPr lang="ru-RU" b="1" spc="-30" dirty="0" err="1" smtClean="0">
                <a:latin typeface="Times New Roman"/>
                <a:cs typeface="Times New Roman"/>
              </a:rPr>
              <a:t>мирован</a:t>
            </a:r>
            <a:r>
              <a:rPr lang="ru-RU" b="1" spc="-30" dirty="0" smtClean="0">
                <a:latin typeface="Times New Roman"/>
                <a:cs typeface="Times New Roman"/>
              </a:rPr>
              <a:t> в программном формате на основе 18 муниципальных программ</a:t>
            </a:r>
            <a:endParaRPr dirty="0">
              <a:latin typeface="Times New Roman"/>
              <a:cs typeface="Times New Roman"/>
            </a:endParaRPr>
          </a:p>
        </p:txBody>
      </p:sp>
      <p:sp>
        <p:nvSpPr>
          <p:cNvPr id="139276" name="object 16"/>
          <p:cNvSpPr>
            <a:spLocks noChangeArrowheads="1"/>
          </p:cNvSpPr>
          <p:nvPr/>
        </p:nvSpPr>
        <p:spPr bwMode="auto">
          <a:xfrm>
            <a:off x="5795966" y="4437065"/>
            <a:ext cx="504825" cy="276999"/>
          </a:xfrm>
          <a:custGeom>
            <a:avLst/>
            <a:gdLst>
              <a:gd name="T0" fmla="*/ 0 w 504063"/>
              <a:gd name="T1" fmla="*/ 0 h 433450"/>
              <a:gd name="T2" fmla="*/ 504063 w 504063"/>
              <a:gd name="T3" fmla="*/ 433450 h 433450"/>
            </a:gdLst>
            <a:ahLst/>
            <a:cxnLst/>
            <a:rect l="T0" t="T1" r="T2" b="T3"/>
            <a:pathLst>
              <a:path w="504063" h="433450">
                <a:moveTo>
                  <a:pt x="287274" y="0"/>
                </a:moveTo>
                <a:lnTo>
                  <a:pt x="287274" y="108331"/>
                </a:lnTo>
                <a:lnTo>
                  <a:pt x="0" y="108331"/>
                </a:lnTo>
                <a:lnTo>
                  <a:pt x="108331" y="216788"/>
                </a:lnTo>
                <a:lnTo>
                  <a:pt x="0" y="325119"/>
                </a:lnTo>
                <a:lnTo>
                  <a:pt x="287274" y="325119"/>
                </a:lnTo>
                <a:lnTo>
                  <a:pt x="287274" y="433450"/>
                </a:lnTo>
                <a:lnTo>
                  <a:pt x="504063" y="216788"/>
                </a:lnTo>
                <a:lnTo>
                  <a:pt x="287274" y="0"/>
                </a:lnTo>
                <a:close/>
              </a:path>
            </a:pathLst>
          </a:custGeom>
          <a:solidFill>
            <a:srgbClr val="4F81BC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39277" name="object 17"/>
          <p:cNvSpPr>
            <a:spLocks noChangeArrowheads="1"/>
          </p:cNvSpPr>
          <p:nvPr/>
        </p:nvSpPr>
        <p:spPr bwMode="auto">
          <a:xfrm>
            <a:off x="5795966" y="4437065"/>
            <a:ext cx="504825" cy="276999"/>
          </a:xfrm>
          <a:custGeom>
            <a:avLst/>
            <a:gdLst>
              <a:gd name="T0" fmla="*/ 0 w 504063"/>
              <a:gd name="T1" fmla="*/ 0 h 433450"/>
              <a:gd name="T2" fmla="*/ 504063 w 504063"/>
              <a:gd name="T3" fmla="*/ 433450 h 433450"/>
            </a:gdLst>
            <a:ahLst/>
            <a:cxnLst/>
            <a:rect l="T0" t="T1" r="T2" b="T3"/>
            <a:pathLst>
              <a:path w="504063" h="433450">
                <a:moveTo>
                  <a:pt x="0" y="108331"/>
                </a:moveTo>
                <a:lnTo>
                  <a:pt x="287274" y="108331"/>
                </a:lnTo>
                <a:lnTo>
                  <a:pt x="287274" y="0"/>
                </a:lnTo>
                <a:lnTo>
                  <a:pt x="504063" y="216788"/>
                </a:lnTo>
                <a:lnTo>
                  <a:pt x="287274" y="433450"/>
                </a:lnTo>
                <a:lnTo>
                  <a:pt x="287274" y="325119"/>
                </a:lnTo>
                <a:lnTo>
                  <a:pt x="0" y="325119"/>
                </a:lnTo>
                <a:lnTo>
                  <a:pt x="108331" y="216788"/>
                </a:lnTo>
                <a:lnTo>
                  <a:pt x="0" y="108331"/>
                </a:lnTo>
                <a:close/>
              </a:path>
            </a:pathLst>
          </a:custGeom>
          <a:noFill/>
          <a:ln w="25400">
            <a:solidFill>
              <a:srgbClr val="385D89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39278" name="object 18"/>
          <p:cNvSpPr>
            <a:spLocks noChangeArrowheads="1"/>
          </p:cNvSpPr>
          <p:nvPr/>
        </p:nvSpPr>
        <p:spPr bwMode="auto">
          <a:xfrm>
            <a:off x="2874964" y="4718052"/>
            <a:ext cx="554037" cy="276999"/>
          </a:xfrm>
          <a:custGeom>
            <a:avLst/>
            <a:gdLst>
              <a:gd name="T0" fmla="*/ 0 w 553465"/>
              <a:gd name="T1" fmla="*/ 0 h 447421"/>
              <a:gd name="T2" fmla="*/ 553465 w 553465"/>
              <a:gd name="T3" fmla="*/ 447421 h 447421"/>
            </a:gdLst>
            <a:ahLst/>
            <a:cxnLst/>
            <a:rect l="T0" t="T1" r="T2" b="T3"/>
            <a:pathLst>
              <a:path w="553465" h="447421">
                <a:moveTo>
                  <a:pt x="329819" y="0"/>
                </a:moveTo>
                <a:lnTo>
                  <a:pt x="329819" y="111887"/>
                </a:lnTo>
                <a:lnTo>
                  <a:pt x="0" y="111887"/>
                </a:lnTo>
                <a:lnTo>
                  <a:pt x="111759" y="223647"/>
                </a:lnTo>
                <a:lnTo>
                  <a:pt x="0" y="335534"/>
                </a:lnTo>
                <a:lnTo>
                  <a:pt x="329819" y="335534"/>
                </a:lnTo>
                <a:lnTo>
                  <a:pt x="329819" y="447421"/>
                </a:lnTo>
                <a:lnTo>
                  <a:pt x="553465" y="223647"/>
                </a:lnTo>
                <a:lnTo>
                  <a:pt x="329819" y="0"/>
                </a:lnTo>
                <a:close/>
              </a:path>
            </a:pathLst>
          </a:custGeom>
          <a:solidFill>
            <a:srgbClr val="4F81BC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39279" name="object 19"/>
          <p:cNvSpPr>
            <a:spLocks noChangeArrowheads="1"/>
          </p:cNvSpPr>
          <p:nvPr/>
        </p:nvSpPr>
        <p:spPr bwMode="auto">
          <a:xfrm>
            <a:off x="2874964" y="4718052"/>
            <a:ext cx="554037" cy="276999"/>
          </a:xfrm>
          <a:custGeom>
            <a:avLst/>
            <a:gdLst>
              <a:gd name="T0" fmla="*/ 0 w 553465"/>
              <a:gd name="T1" fmla="*/ 0 h 447421"/>
              <a:gd name="T2" fmla="*/ 553465 w 553465"/>
              <a:gd name="T3" fmla="*/ 447421 h 447421"/>
            </a:gdLst>
            <a:ahLst/>
            <a:cxnLst/>
            <a:rect l="T0" t="T1" r="T2" b="T3"/>
            <a:pathLst>
              <a:path w="553465" h="447421">
                <a:moveTo>
                  <a:pt x="0" y="111887"/>
                </a:moveTo>
                <a:lnTo>
                  <a:pt x="329819" y="111887"/>
                </a:lnTo>
                <a:lnTo>
                  <a:pt x="329819" y="0"/>
                </a:lnTo>
                <a:lnTo>
                  <a:pt x="553465" y="223647"/>
                </a:lnTo>
                <a:lnTo>
                  <a:pt x="329819" y="447421"/>
                </a:lnTo>
                <a:lnTo>
                  <a:pt x="329819" y="335534"/>
                </a:lnTo>
                <a:lnTo>
                  <a:pt x="0" y="335534"/>
                </a:lnTo>
                <a:lnTo>
                  <a:pt x="111759" y="223647"/>
                </a:lnTo>
                <a:lnTo>
                  <a:pt x="0" y="111887"/>
                </a:lnTo>
                <a:close/>
              </a:path>
            </a:pathLst>
          </a:custGeom>
          <a:noFill/>
          <a:ln w="25400">
            <a:solidFill>
              <a:srgbClr val="385D89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1088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3"/>
          <p:cNvSpPr txBox="1">
            <a:spLocks/>
          </p:cNvSpPr>
          <p:nvPr/>
        </p:nvSpPr>
        <p:spPr>
          <a:xfrm>
            <a:off x="537220" y="188640"/>
            <a:ext cx="8229600" cy="101297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Какие показатели характеризуют наш район в 2019 году</a:t>
            </a:r>
            <a:endParaRPr lang="ru-RU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404" y="1700808"/>
            <a:ext cx="4891899" cy="3360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511502" y="3678285"/>
            <a:ext cx="33123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black"/>
                </a:solidFill>
                <a:latin typeface="Calibri"/>
              </a:rPr>
              <a:t>Отгрузка товаров собственного производства, выполнено работ и услуг собственными силами – 637,2 млн. руб.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436096" y="3057926"/>
            <a:ext cx="34631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black"/>
                </a:solidFill>
                <a:latin typeface="Calibri"/>
              </a:rPr>
              <a:t>Инвестиции в основной капитал- 97,4 млн. руб.</a:t>
            </a: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408622" y="1700808"/>
            <a:ext cx="33741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black"/>
                </a:solidFill>
                <a:latin typeface="Calibri"/>
              </a:rPr>
              <a:t> Площадь района  -1018 кв. км.</a:t>
            </a: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442932" y="2204864"/>
            <a:ext cx="33398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black"/>
                </a:solidFill>
                <a:latin typeface="Calibri"/>
              </a:rPr>
              <a:t>Численность населения района - 7640 чел.</a:t>
            </a: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83568" y="5205099"/>
            <a:ext cx="80992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black"/>
                </a:solidFill>
                <a:latin typeface="Calibri"/>
              </a:rPr>
              <a:t>Муниципальные  образования района: </a:t>
            </a:r>
          </a:p>
          <a:p>
            <a:pPr fontAlgn="b">
              <a:spcBef>
                <a:spcPts val="0"/>
              </a:spcBef>
              <a:spcAft>
                <a:spcPts val="0"/>
              </a:spcAft>
            </a:pPr>
            <a:r>
              <a:rPr lang="ru-RU" dirty="0" err="1" smtClean="0">
                <a:solidFill>
                  <a:prstClr val="black"/>
                </a:solidFill>
                <a:latin typeface="Calibri"/>
              </a:rPr>
              <a:t>р.п.Тонкино</a:t>
            </a:r>
            <a:r>
              <a:rPr lang="ru-RU" dirty="0" smtClean="0">
                <a:solidFill>
                  <a:prstClr val="black"/>
                </a:solidFill>
                <a:latin typeface="Calibri"/>
              </a:rPr>
              <a:t>, </a:t>
            </a:r>
            <a:r>
              <a:rPr lang="ru-RU" dirty="0" err="1" smtClean="0">
                <a:solidFill>
                  <a:prstClr val="black"/>
                </a:solidFill>
                <a:latin typeface="Calibri"/>
              </a:rPr>
              <a:t>Пакалевский</a:t>
            </a:r>
            <a:r>
              <a:rPr lang="ru-RU" dirty="0" smtClean="0">
                <a:solidFill>
                  <a:prstClr val="black"/>
                </a:solidFill>
                <a:latin typeface="Calibri"/>
              </a:rPr>
              <a:t> сельсовет, </a:t>
            </a:r>
            <a:r>
              <a:rPr lang="ru-RU" dirty="0" err="1" smtClean="0">
                <a:solidFill>
                  <a:prstClr val="black"/>
                </a:solidFill>
                <a:latin typeface="Calibri"/>
              </a:rPr>
              <a:t>Большесодомовский</a:t>
            </a:r>
            <a:r>
              <a:rPr lang="ru-RU" dirty="0" smtClean="0">
                <a:solidFill>
                  <a:prstClr val="black"/>
                </a:solidFill>
                <a:latin typeface="Calibri"/>
              </a:rPr>
              <a:t> сельсовет, </a:t>
            </a:r>
            <a:r>
              <a:rPr lang="ru-RU" dirty="0" err="1" smtClean="0">
                <a:solidFill>
                  <a:prstClr val="black"/>
                </a:solidFill>
                <a:latin typeface="Calibri"/>
              </a:rPr>
              <a:t>Бердниковский</a:t>
            </a:r>
            <a:r>
              <a:rPr lang="ru-RU" dirty="0" smtClean="0">
                <a:solidFill>
                  <a:prstClr val="black"/>
                </a:solidFill>
                <a:latin typeface="Calibri"/>
              </a:rPr>
              <a:t> сельсовет, </a:t>
            </a:r>
            <a:r>
              <a:rPr lang="ru-RU" dirty="0" err="1" smtClean="0">
                <a:solidFill>
                  <a:prstClr val="black"/>
                </a:solidFill>
                <a:latin typeface="Calibri"/>
              </a:rPr>
              <a:t>Вязовский</a:t>
            </a:r>
            <a:r>
              <a:rPr lang="ru-RU" dirty="0" smtClean="0">
                <a:solidFill>
                  <a:prstClr val="black"/>
                </a:solidFill>
                <a:latin typeface="Calibri"/>
              </a:rPr>
              <a:t> сельсовет</a:t>
            </a: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83568" y="6128429"/>
            <a:ext cx="7936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Calibri"/>
              </a:rPr>
              <a:t>Муниципальных учреждений </a:t>
            </a:r>
            <a:r>
              <a:rPr lang="ru-RU" dirty="0" smtClean="0">
                <a:solidFill>
                  <a:srgbClr val="000000"/>
                </a:solidFill>
                <a:latin typeface="Calibri"/>
              </a:rPr>
              <a:t>– 34</a:t>
            </a:r>
          </a:p>
          <a:p>
            <a:pPr fontAlgn="b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latin typeface="Calibri"/>
              </a:rPr>
              <a:t>Из </a:t>
            </a:r>
            <a:r>
              <a:rPr lang="ru-RU" dirty="0">
                <a:solidFill>
                  <a:srgbClr val="000000"/>
                </a:solidFill>
                <a:latin typeface="Calibri"/>
              </a:rPr>
              <a:t>них: учреждения образования -  </a:t>
            </a:r>
            <a:r>
              <a:rPr lang="ru-RU" dirty="0" smtClean="0">
                <a:solidFill>
                  <a:srgbClr val="000000"/>
                </a:solidFill>
                <a:latin typeface="Calibri"/>
              </a:rPr>
              <a:t>14 </a:t>
            </a:r>
            <a:r>
              <a:rPr lang="ru-RU" dirty="0">
                <a:solidFill>
                  <a:srgbClr val="000000"/>
                </a:solidFill>
                <a:latin typeface="Calibri"/>
              </a:rPr>
              <a:t>учреждения культуры - </a:t>
            </a:r>
            <a:r>
              <a:rPr lang="ru-RU" dirty="0" smtClean="0">
                <a:solidFill>
                  <a:srgbClr val="000000"/>
                </a:solidFill>
                <a:latin typeface="Calibri"/>
              </a:rPr>
              <a:t>5</a:t>
            </a:r>
            <a:endParaRPr lang="ru-RU" dirty="0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83668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10938" y="6120"/>
            <a:ext cx="77768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9700" indent="0">
              <a:lnSpc>
                <a:spcPts val="2376"/>
              </a:lnSpc>
            </a:pPr>
            <a:r>
              <a:rPr lang="ru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Динамика прогнозных показателей</a:t>
            </a:r>
          </a:p>
          <a:p>
            <a:pPr indent="0">
              <a:lnSpc>
                <a:spcPts val="2376"/>
              </a:lnSpc>
            </a:pPr>
            <a:r>
              <a:rPr lang="ru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социально-экономического развития области</a:t>
            </a:r>
            <a:endParaRPr lang="ru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19498877"/>
              </p:ext>
            </p:extLst>
          </p:nvPr>
        </p:nvGraphicFramePr>
        <p:xfrm>
          <a:off x="266590" y="714006"/>
          <a:ext cx="8424936" cy="2160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39226705"/>
              </p:ext>
            </p:extLst>
          </p:nvPr>
        </p:nvGraphicFramePr>
        <p:xfrm>
          <a:off x="467544" y="2780928"/>
          <a:ext cx="7560840" cy="1944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24716570"/>
              </p:ext>
            </p:extLst>
          </p:nvPr>
        </p:nvGraphicFramePr>
        <p:xfrm>
          <a:off x="467544" y="4653136"/>
          <a:ext cx="7920880" cy="20608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541516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963409"/>
              </p:ext>
            </p:extLst>
          </p:nvPr>
        </p:nvGraphicFramePr>
        <p:xfrm>
          <a:off x="611560" y="764704"/>
          <a:ext cx="8064896" cy="1944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90185880"/>
              </p:ext>
            </p:extLst>
          </p:nvPr>
        </p:nvGraphicFramePr>
        <p:xfrm>
          <a:off x="683568" y="3573016"/>
          <a:ext cx="7776864" cy="2808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268900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8907380"/>
              </p:ext>
            </p:extLst>
          </p:nvPr>
        </p:nvGraphicFramePr>
        <p:xfrm>
          <a:off x="971600" y="4365104"/>
          <a:ext cx="7560840" cy="2383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79900927"/>
              </p:ext>
            </p:extLst>
          </p:nvPr>
        </p:nvGraphicFramePr>
        <p:xfrm>
          <a:off x="611560" y="2204864"/>
          <a:ext cx="7704856" cy="23077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71831424"/>
              </p:ext>
            </p:extLst>
          </p:nvPr>
        </p:nvGraphicFramePr>
        <p:xfrm>
          <a:off x="971600" y="44624"/>
          <a:ext cx="7416824" cy="2232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149067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1299693"/>
              </p:ext>
            </p:extLst>
          </p:nvPr>
        </p:nvGraphicFramePr>
        <p:xfrm>
          <a:off x="-143933" y="24738"/>
          <a:ext cx="9287933" cy="64285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6490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6051956"/>
              </p:ext>
            </p:extLst>
          </p:nvPr>
        </p:nvGraphicFramePr>
        <p:xfrm>
          <a:off x="-2633" y="4852"/>
          <a:ext cx="9287933" cy="609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3991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5423477"/>
              </p:ext>
            </p:extLst>
          </p:nvPr>
        </p:nvGraphicFramePr>
        <p:xfrm>
          <a:off x="-108520" y="44624"/>
          <a:ext cx="9287933" cy="609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588137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0606540"/>
              </p:ext>
            </p:extLst>
          </p:nvPr>
        </p:nvGraphicFramePr>
        <p:xfrm>
          <a:off x="0" y="0"/>
          <a:ext cx="9287933" cy="609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11664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4"/>
          <p:cNvSpPr>
            <a:spLocks noGrp="1"/>
          </p:cNvSpPr>
          <p:nvPr>
            <p:ph type="title" idx="4294967295"/>
          </p:nvPr>
        </p:nvSpPr>
        <p:spPr>
          <a:xfrm>
            <a:off x="529433" y="116632"/>
            <a:ext cx="8229600" cy="706437"/>
          </a:xfrm>
        </p:spPr>
        <p:txBody>
          <a:bodyPr/>
          <a:lstStyle/>
          <a:p>
            <a:r>
              <a:rPr lang="ru-RU" sz="3600" b="1" dirty="0" smtClean="0">
                <a:solidFill>
                  <a:schemeClr val="bg1"/>
                </a:solidFill>
                <a:latin typeface="Cambria" pitchFamily="18" charset="0"/>
              </a:rPr>
              <a:t>Что такое « Бюджет для граждан»</a:t>
            </a:r>
          </a:p>
        </p:txBody>
      </p:sp>
      <p:sp>
        <p:nvSpPr>
          <p:cNvPr id="20483" name="Rectangle 5"/>
          <p:cNvSpPr>
            <a:spLocks noGrp="1"/>
          </p:cNvSpPr>
          <p:nvPr>
            <p:ph type="body" idx="4294967295"/>
          </p:nvPr>
        </p:nvSpPr>
        <p:spPr>
          <a:xfrm>
            <a:off x="0" y="1052515"/>
            <a:ext cx="9144000" cy="3240581"/>
          </a:xfrm>
        </p:spPr>
        <p:txBody>
          <a:bodyPr/>
          <a:lstStyle/>
          <a:p>
            <a:pPr algn="just">
              <a:lnSpc>
                <a:spcPct val="90000"/>
              </a:lnSpc>
              <a:buFont typeface="Arial" charset="0"/>
              <a:buNone/>
            </a:pPr>
            <a:r>
              <a:rPr lang="ru-RU" sz="2400" b="1" dirty="0" smtClean="0"/>
              <a:t>	</a:t>
            </a:r>
            <a:r>
              <a:rPr lang="ru-RU" sz="2400" b="1" dirty="0" smtClean="0">
                <a:latin typeface="Cambria" pitchFamily="18" charset="0"/>
              </a:rPr>
              <a:t>«Бюджет для граждан» - </a:t>
            </a:r>
            <a:r>
              <a:rPr lang="ru-RU" sz="2000" b="1" dirty="0" smtClean="0">
                <a:latin typeface="Cambria" pitchFamily="18" charset="0"/>
              </a:rPr>
              <a:t>информационный сборник, который познакомит население района с основными положениями главного финансового документа Тонкинского муниципального района – районного бюджета, а именно проекта районного бюджета на 2020 год и плановый период 2021 и 2022 годов. В сборнике в доступной форме представлено описание доходов, расходов бюджета и их структуры, приоритетные направления расходования бюджетных средств, объемы бюджетных ассигнований, направляемых на финансирование социально – значимых мероприятий в сфере образования, социальной политики и занятости населения, культуры, сельского хозяйства и в других сферах.</a:t>
            </a:r>
          </a:p>
        </p:txBody>
      </p:sp>
      <p:sp>
        <p:nvSpPr>
          <p:cNvPr id="20484" name="Text Box 6"/>
          <p:cNvSpPr txBox="1">
            <a:spLocks noChangeArrowheads="1"/>
          </p:cNvSpPr>
          <p:nvPr/>
        </p:nvSpPr>
        <p:spPr bwMode="auto">
          <a:xfrm>
            <a:off x="755652" y="6184901"/>
            <a:ext cx="777716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20485" name="Text Box 7"/>
          <p:cNvSpPr txBox="1">
            <a:spLocks noChangeArrowheads="1"/>
          </p:cNvSpPr>
          <p:nvPr/>
        </p:nvSpPr>
        <p:spPr bwMode="auto">
          <a:xfrm>
            <a:off x="161927" y="4653136"/>
            <a:ext cx="8964612" cy="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/>
            <a:r>
              <a:rPr lang="ru-RU" sz="2000" b="1" dirty="0" smtClean="0">
                <a:latin typeface="Cambria" pitchFamily="18" charset="0"/>
              </a:rPr>
              <a:t>«Бюджет </a:t>
            </a:r>
            <a:r>
              <a:rPr lang="ru-RU" sz="2000" b="1" dirty="0">
                <a:latin typeface="Cambria" pitchFamily="18" charset="0"/>
              </a:rPr>
              <a:t>для граждан» нацелен на широкий круг пользователей- всех граждан Тонкинского муниципального района, интересы которых в той или иной мере затронуты районным бюджетом</a:t>
            </a:r>
            <a:r>
              <a:rPr lang="ru-RU" sz="2000" b="1" dirty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2397424"/>
              </p:ext>
            </p:extLst>
          </p:nvPr>
        </p:nvGraphicFramePr>
        <p:xfrm>
          <a:off x="-6445" y="0"/>
          <a:ext cx="9287933" cy="609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87540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4293160"/>
              </p:ext>
            </p:extLst>
          </p:nvPr>
        </p:nvGraphicFramePr>
        <p:xfrm>
          <a:off x="-6357" y="0"/>
          <a:ext cx="9287933" cy="609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42882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3787581"/>
              </p:ext>
            </p:extLst>
          </p:nvPr>
        </p:nvGraphicFramePr>
        <p:xfrm>
          <a:off x="-121050" y="0"/>
          <a:ext cx="9287933" cy="609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52758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1116580"/>
              </p:ext>
            </p:extLst>
          </p:nvPr>
        </p:nvGraphicFramePr>
        <p:xfrm>
          <a:off x="0" y="0"/>
          <a:ext cx="9287933" cy="609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98447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кругленный прямоугольник 11"/>
          <p:cNvSpPr/>
          <p:nvPr/>
        </p:nvSpPr>
        <p:spPr>
          <a:xfrm>
            <a:off x="7164288" y="3794346"/>
            <a:ext cx="1701165" cy="1071570"/>
          </a:xfrm>
          <a:prstGeom prst="roundRect">
            <a:avLst/>
          </a:prstGeom>
          <a:solidFill>
            <a:srgbClr val="A9DCF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4765" lvl="0" algn="ctr"/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В </a:t>
            </a:r>
            <a:r>
              <a:rPr lang="ru-RU" sz="1400" b="1" spc="-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dirty="0" smtClean="0">
                <a:solidFill>
                  <a:prstClr val="black"/>
                </a:solidFill>
                <a:latin typeface="Arial"/>
                <a:cs typeface="Arial"/>
              </a:rPr>
              <a:t>20</a:t>
            </a:r>
            <a:r>
              <a:rPr lang="ru-RU" sz="1400" b="1" spc="-10" dirty="0" smtClean="0">
                <a:solidFill>
                  <a:prstClr val="black"/>
                </a:solidFill>
                <a:latin typeface="Arial"/>
                <a:cs typeface="Arial"/>
              </a:rPr>
              <a:t>20 </a:t>
            </a:r>
            <a:r>
              <a:rPr lang="ru-RU" sz="1400" b="1" spc="-35" dirty="0" smtClean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spc="-25" dirty="0">
                <a:solidFill>
                  <a:prstClr val="black"/>
                </a:solidFill>
                <a:latin typeface="Arial"/>
                <a:cs typeface="Arial"/>
              </a:rPr>
              <a:t>г</a:t>
            </a:r>
            <a:r>
              <a:rPr lang="ru-RU" sz="1400" b="1" spc="-35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ду</a:t>
            </a:r>
            <a:endParaRPr lang="ru-RU" sz="14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59690" lvl="0" algn="ctr"/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-</a:t>
            </a:r>
            <a:r>
              <a:rPr lang="ru-RU" sz="1400" b="1" spc="-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spc="-5" dirty="0" smtClean="0">
                <a:solidFill>
                  <a:prstClr val="black"/>
                </a:solidFill>
                <a:latin typeface="Arial"/>
                <a:cs typeface="Arial"/>
              </a:rPr>
              <a:t>34,6</a:t>
            </a:r>
            <a:r>
              <a:rPr lang="ru-RU" sz="1400" b="1" dirty="0" smtClean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spc="-25" dirty="0" smtClean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spc="-2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ыс.</a:t>
            </a:r>
            <a:endParaRPr lang="ru-RU" sz="14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75260" marR="6350" lvl="0" indent="-163195" algn="ctr"/>
            <a:r>
              <a:rPr lang="ru-RU" sz="1400" b="1" spc="-30" dirty="0">
                <a:solidFill>
                  <a:prstClr val="black"/>
                </a:solidFill>
                <a:latin typeface="Arial"/>
                <a:cs typeface="Arial"/>
              </a:rPr>
              <a:t>р</a:t>
            </a:r>
            <a:r>
              <a:rPr lang="ru-RU" sz="1400" b="1" spc="-50" dirty="0">
                <a:solidFill>
                  <a:prstClr val="black"/>
                </a:solidFill>
                <a:latin typeface="Arial"/>
                <a:cs typeface="Arial"/>
              </a:rPr>
              <a:t>у</a:t>
            </a:r>
            <a:r>
              <a:rPr lang="ru-RU" sz="1400" b="1" spc="-40" dirty="0">
                <a:solidFill>
                  <a:prstClr val="black"/>
                </a:solidFill>
                <a:latin typeface="Arial"/>
                <a:cs typeface="Arial"/>
              </a:rPr>
              <a:t>б</a:t>
            </a:r>
            <a:r>
              <a:rPr lang="ru-RU" sz="1400" b="1" spc="-30" dirty="0">
                <a:solidFill>
                  <a:prstClr val="black"/>
                </a:solidFill>
                <a:latin typeface="Arial"/>
                <a:cs typeface="Arial"/>
              </a:rPr>
              <a:t>л</a:t>
            </a:r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ей</a:t>
            </a:r>
            <a:r>
              <a:rPr lang="ru-RU" sz="1400" b="1" spc="4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dirty="0" smtClean="0">
                <a:solidFill>
                  <a:prstClr val="black"/>
                </a:solidFill>
                <a:latin typeface="Arial"/>
                <a:cs typeface="Arial"/>
              </a:rPr>
              <a:t>на                   </a:t>
            </a:r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1 жи</a:t>
            </a:r>
            <a:r>
              <a:rPr lang="ru-RU" sz="1400" b="1" spc="-2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ел</a:t>
            </a:r>
            <a:r>
              <a:rPr lang="ru-RU" sz="1400" b="1" spc="-10" dirty="0">
                <a:solidFill>
                  <a:prstClr val="black"/>
                </a:solidFill>
                <a:latin typeface="Arial"/>
                <a:cs typeface="Arial"/>
              </a:rPr>
              <a:t>я</a:t>
            </a:r>
            <a:endParaRPr lang="ru-RU" sz="14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50002" y="5161070"/>
            <a:ext cx="1893106" cy="1076242"/>
          </a:xfrm>
          <a:prstGeom prst="roundRect">
            <a:avLst/>
          </a:prstGeom>
          <a:solidFill>
            <a:srgbClr val="A9DCF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85720" y="3872930"/>
            <a:ext cx="1857388" cy="1057398"/>
          </a:xfrm>
          <a:prstGeom prst="roundRect">
            <a:avLst/>
          </a:prstGeom>
          <a:solidFill>
            <a:srgbClr val="A9DCF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Rectangle 2"/>
          <p:cNvSpPr txBox="1">
            <a:spLocks/>
          </p:cNvSpPr>
          <p:nvPr/>
        </p:nvSpPr>
        <p:spPr bwMode="auto">
          <a:xfrm>
            <a:off x="0" y="13381"/>
            <a:ext cx="9144000" cy="8953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Сколько доходов поступает в консолидированный бюджет района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на исполнение собственных полномочий</a:t>
            </a:r>
          </a:p>
        </p:txBody>
      </p:sp>
      <p:sp>
        <p:nvSpPr>
          <p:cNvPr id="5" name="object 2"/>
          <p:cNvSpPr/>
          <p:nvPr/>
        </p:nvSpPr>
        <p:spPr>
          <a:xfrm>
            <a:off x="2267744" y="3645024"/>
            <a:ext cx="4680520" cy="198039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 dirty="0"/>
          </a:p>
        </p:txBody>
      </p:sp>
      <p:sp>
        <p:nvSpPr>
          <p:cNvPr id="6" name="object 23"/>
          <p:cNvSpPr txBox="1"/>
          <p:nvPr/>
        </p:nvSpPr>
        <p:spPr>
          <a:xfrm>
            <a:off x="357159" y="3890523"/>
            <a:ext cx="1643075" cy="10772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6034" algn="ctr">
              <a:lnSpc>
                <a:spcPct val="100000"/>
              </a:lnSpc>
            </a:pPr>
            <a:r>
              <a:rPr sz="1400" b="1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В </a:t>
            </a:r>
            <a:r>
              <a:rPr sz="1400" b="1" spc="-5" dirty="0">
                <a:latin typeface="Arial"/>
                <a:cs typeface="Arial"/>
              </a:rPr>
              <a:t> </a:t>
            </a:r>
            <a:r>
              <a:rPr sz="1400" b="1" dirty="0" smtClean="0">
                <a:latin typeface="Arial"/>
                <a:cs typeface="Arial"/>
              </a:rPr>
              <a:t>20</a:t>
            </a:r>
            <a:r>
              <a:rPr lang="ru-RU" sz="1400" b="1" dirty="0" smtClean="0">
                <a:latin typeface="Arial"/>
                <a:cs typeface="Arial"/>
              </a:rPr>
              <a:t>18</a:t>
            </a:r>
            <a:r>
              <a:rPr sz="1400" b="1" dirty="0" smtClean="0">
                <a:latin typeface="Arial"/>
                <a:cs typeface="Arial"/>
              </a:rPr>
              <a:t> </a:t>
            </a:r>
            <a:r>
              <a:rPr sz="1400" b="1" spc="-35" dirty="0" smtClean="0">
                <a:latin typeface="Arial"/>
                <a:cs typeface="Arial"/>
              </a:rPr>
              <a:t> </a:t>
            </a:r>
            <a:r>
              <a:rPr sz="1400" b="1" spc="-25" dirty="0" smtClean="0">
                <a:latin typeface="Arial"/>
                <a:cs typeface="Arial"/>
              </a:rPr>
              <a:t>г</a:t>
            </a:r>
            <a:r>
              <a:rPr sz="1400" b="1" spc="-30" dirty="0" smtClean="0">
                <a:latin typeface="Arial"/>
                <a:cs typeface="Arial"/>
              </a:rPr>
              <a:t>о</a:t>
            </a:r>
            <a:r>
              <a:rPr sz="1400" b="1" dirty="0" smtClean="0">
                <a:latin typeface="Arial"/>
                <a:cs typeface="Arial"/>
              </a:rPr>
              <a:t>ду</a:t>
            </a:r>
            <a:endParaRPr sz="1400" b="1" dirty="0">
              <a:latin typeface="Arial"/>
              <a:cs typeface="Arial"/>
            </a:endParaRPr>
          </a:p>
          <a:p>
            <a:pPr marL="64135" algn="ctr">
              <a:lnSpc>
                <a:spcPct val="100000"/>
              </a:lnSpc>
            </a:pPr>
            <a:r>
              <a:rPr sz="1400" b="1" dirty="0">
                <a:latin typeface="Arial"/>
                <a:cs typeface="Arial"/>
              </a:rPr>
              <a:t>–</a:t>
            </a:r>
            <a:r>
              <a:rPr sz="1400" b="1" spc="-10" dirty="0">
                <a:latin typeface="Arial"/>
                <a:cs typeface="Arial"/>
              </a:rPr>
              <a:t> </a:t>
            </a:r>
            <a:r>
              <a:rPr lang="ru-RU" sz="1400" b="1" spc="-10" dirty="0" smtClean="0">
                <a:latin typeface="Arial"/>
                <a:cs typeface="Arial"/>
              </a:rPr>
              <a:t>29,1 </a:t>
            </a:r>
            <a:r>
              <a:rPr sz="1400" b="1" spc="-20" dirty="0" err="1" smtClean="0">
                <a:latin typeface="Arial"/>
                <a:cs typeface="Arial"/>
              </a:rPr>
              <a:t>т</a:t>
            </a:r>
            <a:r>
              <a:rPr sz="1400" b="1" dirty="0" err="1" smtClean="0">
                <a:latin typeface="Arial"/>
                <a:cs typeface="Arial"/>
              </a:rPr>
              <a:t>ыс</a:t>
            </a:r>
            <a:r>
              <a:rPr sz="1400" b="1" dirty="0" smtClean="0">
                <a:latin typeface="Arial"/>
                <a:cs typeface="Arial"/>
              </a:rPr>
              <a:t>.</a:t>
            </a:r>
            <a:r>
              <a:rPr lang="ru-RU" sz="1400" b="1" dirty="0" smtClean="0">
                <a:latin typeface="Arial"/>
                <a:cs typeface="Arial"/>
              </a:rPr>
              <a:t> </a:t>
            </a:r>
            <a:endParaRPr sz="1400" dirty="0">
              <a:latin typeface="Arial"/>
              <a:cs typeface="Arial"/>
            </a:endParaRPr>
          </a:p>
          <a:p>
            <a:pPr marL="208915" marR="6350" indent="-196850" algn="ctr">
              <a:lnSpc>
                <a:spcPct val="100000"/>
              </a:lnSpc>
            </a:pPr>
            <a:r>
              <a:rPr sz="1400" b="1" spc="-30" dirty="0">
                <a:latin typeface="Arial"/>
                <a:cs typeface="Arial"/>
              </a:rPr>
              <a:t>р</a:t>
            </a:r>
            <a:r>
              <a:rPr sz="1400" b="1" spc="-50" dirty="0">
                <a:latin typeface="Arial"/>
                <a:cs typeface="Arial"/>
              </a:rPr>
              <a:t>у</a:t>
            </a:r>
            <a:r>
              <a:rPr sz="1400" b="1" spc="-40" dirty="0">
                <a:latin typeface="Arial"/>
                <a:cs typeface="Arial"/>
              </a:rPr>
              <a:t>б</a:t>
            </a:r>
            <a:r>
              <a:rPr sz="1400" b="1" spc="-30" dirty="0">
                <a:latin typeface="Arial"/>
                <a:cs typeface="Arial"/>
              </a:rPr>
              <a:t>л</a:t>
            </a:r>
            <a:r>
              <a:rPr sz="1400" b="1" dirty="0">
                <a:latin typeface="Arial"/>
                <a:cs typeface="Arial"/>
              </a:rPr>
              <a:t>ей</a:t>
            </a:r>
            <a:r>
              <a:rPr sz="1400" b="1" spc="40" dirty="0">
                <a:latin typeface="Arial"/>
                <a:cs typeface="Arial"/>
              </a:rPr>
              <a:t> </a:t>
            </a:r>
            <a:r>
              <a:rPr sz="1400" b="1" dirty="0" err="1">
                <a:latin typeface="Arial"/>
                <a:cs typeface="Arial"/>
              </a:rPr>
              <a:t>на</a:t>
            </a:r>
            <a:r>
              <a:rPr sz="1400" b="1" dirty="0">
                <a:latin typeface="Arial"/>
                <a:cs typeface="Arial"/>
              </a:rPr>
              <a:t> </a:t>
            </a:r>
            <a:r>
              <a:rPr lang="ru-RU" sz="1400" b="1" dirty="0" smtClean="0">
                <a:latin typeface="Arial"/>
                <a:cs typeface="Arial"/>
              </a:rPr>
              <a:t>                        </a:t>
            </a:r>
            <a:r>
              <a:rPr sz="1400" b="1" dirty="0" smtClean="0">
                <a:latin typeface="Arial"/>
                <a:cs typeface="Arial"/>
              </a:rPr>
              <a:t>1 жи</a:t>
            </a:r>
            <a:r>
              <a:rPr sz="1400" b="1" spc="-20" dirty="0" smtClean="0">
                <a:latin typeface="Arial"/>
                <a:cs typeface="Arial"/>
              </a:rPr>
              <a:t>т</a:t>
            </a:r>
            <a:r>
              <a:rPr sz="1400" b="1" dirty="0" smtClean="0">
                <a:latin typeface="Arial"/>
                <a:cs typeface="Arial"/>
              </a:rPr>
              <a:t>еля</a:t>
            </a:r>
            <a:endParaRPr lang="ru-RU" sz="1400" b="1" dirty="0" smtClean="0">
              <a:latin typeface="Arial"/>
              <a:cs typeface="Arial"/>
            </a:endParaRPr>
          </a:p>
          <a:p>
            <a:pPr marL="208915" marR="6350" indent="-196850" algn="ctr">
              <a:lnSpc>
                <a:spcPct val="100000"/>
              </a:lnSpc>
            </a:pPr>
            <a:endParaRPr sz="1400" dirty="0">
              <a:latin typeface="Arial"/>
              <a:cs typeface="Arial"/>
            </a:endParaRPr>
          </a:p>
        </p:txBody>
      </p:sp>
      <p:sp>
        <p:nvSpPr>
          <p:cNvPr id="7" name="object 22"/>
          <p:cNvSpPr txBox="1"/>
          <p:nvPr/>
        </p:nvSpPr>
        <p:spPr>
          <a:xfrm>
            <a:off x="392878" y="5232508"/>
            <a:ext cx="1571636" cy="86177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6034" algn="ctr">
              <a:lnSpc>
                <a:spcPct val="100000"/>
              </a:lnSpc>
            </a:pPr>
            <a:r>
              <a:rPr sz="1400" b="1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В </a:t>
            </a:r>
            <a:r>
              <a:rPr sz="1400" b="1" spc="-5" dirty="0">
                <a:latin typeface="Arial"/>
                <a:cs typeface="Arial"/>
              </a:rPr>
              <a:t> </a:t>
            </a:r>
            <a:r>
              <a:rPr sz="1400" b="1" dirty="0" smtClean="0">
                <a:latin typeface="Arial"/>
                <a:cs typeface="Arial"/>
              </a:rPr>
              <a:t>20</a:t>
            </a:r>
            <a:r>
              <a:rPr sz="1400" b="1" spc="-10" dirty="0" smtClean="0">
                <a:latin typeface="Arial"/>
                <a:cs typeface="Arial"/>
              </a:rPr>
              <a:t>1</a:t>
            </a:r>
            <a:r>
              <a:rPr lang="ru-RU" sz="1400" b="1" spc="-10" dirty="0">
                <a:latin typeface="Arial"/>
                <a:cs typeface="Arial"/>
              </a:rPr>
              <a:t>9</a:t>
            </a:r>
            <a:r>
              <a:rPr sz="1400" b="1" spc="-35" dirty="0" smtClean="0">
                <a:latin typeface="Arial"/>
                <a:cs typeface="Arial"/>
              </a:rPr>
              <a:t> </a:t>
            </a:r>
            <a:r>
              <a:rPr sz="1400" b="1" spc="-25" dirty="0" smtClean="0">
                <a:latin typeface="Arial"/>
                <a:cs typeface="Arial"/>
              </a:rPr>
              <a:t>г</a:t>
            </a:r>
            <a:r>
              <a:rPr sz="1400" b="1" spc="-35" dirty="0" smtClean="0">
                <a:latin typeface="Arial"/>
                <a:cs typeface="Arial"/>
              </a:rPr>
              <a:t>о</a:t>
            </a:r>
            <a:r>
              <a:rPr sz="1400" b="1" dirty="0" smtClean="0">
                <a:latin typeface="Arial"/>
                <a:cs typeface="Arial"/>
              </a:rPr>
              <a:t>ду</a:t>
            </a:r>
            <a:endParaRPr sz="1400" dirty="0"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sz="1400" b="1" dirty="0">
                <a:latin typeface="Arial"/>
                <a:cs typeface="Arial"/>
              </a:rPr>
              <a:t>-</a:t>
            </a:r>
            <a:r>
              <a:rPr sz="1400" b="1" spc="-5" dirty="0">
                <a:latin typeface="Arial"/>
                <a:cs typeface="Arial"/>
              </a:rPr>
              <a:t> </a:t>
            </a:r>
            <a:r>
              <a:rPr lang="ru-RU" sz="1400" b="1" spc="-5" dirty="0" smtClean="0">
                <a:latin typeface="Arial"/>
                <a:cs typeface="Arial"/>
              </a:rPr>
              <a:t>30,5 </a:t>
            </a:r>
            <a:r>
              <a:rPr sz="1400" b="1" spc="-20" dirty="0" smtClean="0">
                <a:latin typeface="Arial"/>
                <a:cs typeface="Arial"/>
              </a:rPr>
              <a:t>т</a:t>
            </a:r>
            <a:r>
              <a:rPr sz="1400" b="1" dirty="0" smtClean="0">
                <a:latin typeface="Arial"/>
                <a:cs typeface="Arial"/>
              </a:rPr>
              <a:t>ы</a:t>
            </a:r>
            <a:r>
              <a:rPr sz="1400" b="1" spc="-5" dirty="0" smtClean="0">
                <a:latin typeface="Arial"/>
                <a:cs typeface="Arial"/>
              </a:rPr>
              <a:t>с</a:t>
            </a:r>
            <a:r>
              <a:rPr sz="1400" b="1" dirty="0">
                <a:latin typeface="Arial"/>
                <a:cs typeface="Arial"/>
              </a:rPr>
              <a:t>.</a:t>
            </a:r>
            <a:endParaRPr sz="1400" dirty="0">
              <a:latin typeface="Arial"/>
              <a:cs typeface="Arial"/>
            </a:endParaRPr>
          </a:p>
          <a:p>
            <a:pPr marL="12700" marR="6350" indent="0" algn="ctr">
              <a:lnSpc>
                <a:spcPct val="100000"/>
              </a:lnSpc>
            </a:pPr>
            <a:r>
              <a:rPr sz="1400" b="1" spc="-30" dirty="0" err="1">
                <a:latin typeface="Arial"/>
                <a:cs typeface="Arial"/>
              </a:rPr>
              <a:t>р</a:t>
            </a:r>
            <a:r>
              <a:rPr sz="1400" b="1" spc="-50" dirty="0" err="1">
                <a:latin typeface="Arial"/>
                <a:cs typeface="Arial"/>
              </a:rPr>
              <a:t>у</a:t>
            </a:r>
            <a:r>
              <a:rPr sz="1400" b="1" spc="-40" dirty="0" err="1">
                <a:latin typeface="Arial"/>
                <a:cs typeface="Arial"/>
              </a:rPr>
              <a:t>б</a:t>
            </a:r>
            <a:r>
              <a:rPr sz="1400" b="1" spc="-30" dirty="0" err="1">
                <a:latin typeface="Arial"/>
                <a:cs typeface="Arial"/>
              </a:rPr>
              <a:t>л</a:t>
            </a:r>
            <a:r>
              <a:rPr sz="1400" b="1" dirty="0" err="1">
                <a:latin typeface="Arial"/>
                <a:cs typeface="Arial"/>
              </a:rPr>
              <a:t>ей</a:t>
            </a:r>
            <a:r>
              <a:rPr sz="1400" b="1" spc="40" dirty="0">
                <a:latin typeface="Arial"/>
                <a:cs typeface="Arial"/>
              </a:rPr>
              <a:t> </a:t>
            </a:r>
            <a:r>
              <a:rPr sz="1400" b="1" dirty="0" err="1" smtClean="0">
                <a:latin typeface="Arial"/>
                <a:cs typeface="Arial"/>
              </a:rPr>
              <a:t>на</a:t>
            </a:r>
            <a:r>
              <a:rPr sz="1400" b="1" dirty="0" smtClean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1 жи</a:t>
            </a:r>
            <a:r>
              <a:rPr sz="1400" b="1" spc="-20" dirty="0">
                <a:latin typeface="Arial"/>
                <a:cs typeface="Arial"/>
              </a:rPr>
              <a:t>т</a:t>
            </a:r>
            <a:r>
              <a:rPr sz="1400" b="1" dirty="0">
                <a:latin typeface="Arial"/>
                <a:cs typeface="Arial"/>
              </a:rPr>
              <a:t>еля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8" name="object 21"/>
          <p:cNvSpPr txBox="1"/>
          <p:nvPr/>
        </p:nvSpPr>
        <p:spPr>
          <a:xfrm flipH="1">
            <a:off x="7500959" y="4714884"/>
            <a:ext cx="1428760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4765" algn="ctr">
              <a:lnSpc>
                <a:spcPct val="100000"/>
              </a:lnSpc>
            </a:pPr>
            <a:r>
              <a:rPr sz="1400" b="1" spc="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7164288" y="5059579"/>
            <a:ext cx="1763100" cy="1071570"/>
          </a:xfrm>
          <a:prstGeom prst="roundRect">
            <a:avLst/>
          </a:prstGeom>
          <a:solidFill>
            <a:srgbClr val="A9DCF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4765" lvl="0" algn="ctr"/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В </a:t>
            </a:r>
            <a:r>
              <a:rPr lang="ru-RU" sz="1400" b="1" spc="-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dirty="0" smtClean="0">
                <a:solidFill>
                  <a:prstClr val="black"/>
                </a:solidFill>
                <a:latin typeface="Arial"/>
                <a:cs typeface="Arial"/>
              </a:rPr>
              <a:t>2021 </a:t>
            </a:r>
            <a:r>
              <a:rPr lang="ru-RU" sz="1400" b="1" spc="-35" dirty="0" smtClean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spc="-25" dirty="0">
                <a:solidFill>
                  <a:prstClr val="black"/>
                </a:solidFill>
                <a:latin typeface="Arial"/>
                <a:cs typeface="Arial"/>
              </a:rPr>
              <a:t>г</a:t>
            </a:r>
            <a:r>
              <a:rPr lang="ru-RU" sz="1400" b="1" spc="-35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ду</a:t>
            </a:r>
            <a:endParaRPr lang="ru-RU" sz="14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59690" lvl="0" algn="ctr"/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-</a:t>
            </a:r>
            <a:r>
              <a:rPr lang="ru-RU" sz="1400" b="1" spc="-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spc="-5" dirty="0" smtClean="0">
                <a:solidFill>
                  <a:prstClr val="black"/>
                </a:solidFill>
                <a:latin typeface="Arial"/>
                <a:cs typeface="Arial"/>
              </a:rPr>
              <a:t>32,9</a:t>
            </a:r>
            <a:r>
              <a:rPr lang="ru-RU" sz="1400" b="1" dirty="0" smtClean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spc="-25" dirty="0" smtClean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spc="-2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ыс.</a:t>
            </a:r>
            <a:endParaRPr lang="ru-RU" sz="14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75260" marR="6350" lvl="0" indent="-163195" algn="ctr"/>
            <a:r>
              <a:rPr lang="ru-RU" sz="1400" b="1" spc="-30" dirty="0">
                <a:solidFill>
                  <a:prstClr val="black"/>
                </a:solidFill>
                <a:latin typeface="Arial"/>
                <a:cs typeface="Arial"/>
              </a:rPr>
              <a:t>р</a:t>
            </a:r>
            <a:r>
              <a:rPr lang="ru-RU" sz="1400" b="1" spc="-50" dirty="0">
                <a:solidFill>
                  <a:prstClr val="black"/>
                </a:solidFill>
                <a:latin typeface="Arial"/>
                <a:cs typeface="Arial"/>
              </a:rPr>
              <a:t>у</a:t>
            </a:r>
            <a:r>
              <a:rPr lang="ru-RU" sz="1400" b="1" spc="-40" dirty="0">
                <a:solidFill>
                  <a:prstClr val="black"/>
                </a:solidFill>
                <a:latin typeface="Arial"/>
                <a:cs typeface="Arial"/>
              </a:rPr>
              <a:t>б</a:t>
            </a:r>
            <a:r>
              <a:rPr lang="ru-RU" sz="1400" b="1" spc="-30" dirty="0">
                <a:solidFill>
                  <a:prstClr val="black"/>
                </a:solidFill>
                <a:latin typeface="Arial"/>
                <a:cs typeface="Arial"/>
              </a:rPr>
              <a:t>л</a:t>
            </a:r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ей</a:t>
            </a:r>
            <a:r>
              <a:rPr lang="ru-RU" sz="1400" b="1" spc="4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dirty="0" smtClean="0">
                <a:solidFill>
                  <a:prstClr val="black"/>
                </a:solidFill>
                <a:latin typeface="Arial"/>
                <a:cs typeface="Arial"/>
              </a:rPr>
              <a:t>на                    </a:t>
            </a:r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1 жи</a:t>
            </a:r>
            <a:r>
              <a:rPr lang="ru-RU" sz="1400" b="1" spc="-2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ел</a:t>
            </a:r>
            <a:r>
              <a:rPr lang="ru-RU" sz="1400" b="1" spc="-10" dirty="0">
                <a:solidFill>
                  <a:prstClr val="black"/>
                </a:solidFill>
                <a:latin typeface="Arial"/>
                <a:cs typeface="Arial"/>
              </a:rPr>
              <a:t>я</a:t>
            </a:r>
            <a:endParaRPr lang="ru-RU" sz="14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491880" y="5595364"/>
            <a:ext cx="1944216" cy="1071570"/>
          </a:xfrm>
          <a:prstGeom prst="roundRect">
            <a:avLst/>
          </a:prstGeom>
          <a:solidFill>
            <a:srgbClr val="A9DCF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4765" lvl="0" algn="ctr"/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В </a:t>
            </a:r>
            <a:r>
              <a:rPr lang="ru-RU" sz="1400" b="1" spc="-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dirty="0" smtClean="0">
                <a:solidFill>
                  <a:prstClr val="black"/>
                </a:solidFill>
                <a:latin typeface="Arial"/>
                <a:cs typeface="Arial"/>
              </a:rPr>
              <a:t>20</a:t>
            </a:r>
            <a:r>
              <a:rPr lang="ru-RU" sz="1400" b="1" spc="-10" dirty="0" smtClean="0">
                <a:solidFill>
                  <a:prstClr val="black"/>
                </a:solidFill>
                <a:latin typeface="Arial"/>
                <a:cs typeface="Arial"/>
              </a:rPr>
              <a:t>22</a:t>
            </a:r>
            <a:r>
              <a:rPr lang="ru-RU" sz="1400" b="1" dirty="0" smtClean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spc="-35" dirty="0" smtClean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spc="-25" dirty="0">
                <a:solidFill>
                  <a:prstClr val="black"/>
                </a:solidFill>
                <a:latin typeface="Arial"/>
                <a:cs typeface="Arial"/>
              </a:rPr>
              <a:t>г</a:t>
            </a:r>
            <a:r>
              <a:rPr lang="ru-RU" sz="1400" b="1" spc="-35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ду</a:t>
            </a:r>
            <a:endParaRPr lang="ru-RU" sz="14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59690" lvl="0" algn="ctr"/>
            <a:r>
              <a:rPr lang="ru-RU" sz="1400" b="1">
                <a:solidFill>
                  <a:prstClr val="black"/>
                </a:solidFill>
                <a:latin typeface="Arial"/>
                <a:cs typeface="Arial"/>
              </a:rPr>
              <a:t>-</a:t>
            </a:r>
            <a:r>
              <a:rPr lang="ru-RU" sz="1400" b="1" spc="-5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spc="-5" smtClean="0">
                <a:solidFill>
                  <a:prstClr val="black"/>
                </a:solidFill>
                <a:latin typeface="Arial"/>
                <a:cs typeface="Arial"/>
              </a:rPr>
              <a:t>34,3 </a:t>
            </a:r>
            <a:r>
              <a:rPr lang="ru-RU" sz="1400" b="1" spc="-25" smtClean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spc="-2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ыс.</a:t>
            </a:r>
            <a:endParaRPr lang="ru-RU" sz="14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75260" marR="6350" lvl="0" indent="-163195" algn="ctr"/>
            <a:r>
              <a:rPr lang="ru-RU" sz="1400" b="1" spc="-30" dirty="0">
                <a:solidFill>
                  <a:prstClr val="black"/>
                </a:solidFill>
                <a:latin typeface="Arial"/>
                <a:cs typeface="Arial"/>
              </a:rPr>
              <a:t>р</a:t>
            </a:r>
            <a:r>
              <a:rPr lang="ru-RU" sz="1400" b="1" spc="-50" dirty="0">
                <a:solidFill>
                  <a:prstClr val="black"/>
                </a:solidFill>
                <a:latin typeface="Arial"/>
                <a:cs typeface="Arial"/>
              </a:rPr>
              <a:t>у</a:t>
            </a:r>
            <a:r>
              <a:rPr lang="ru-RU" sz="1400" b="1" spc="-40" dirty="0">
                <a:solidFill>
                  <a:prstClr val="black"/>
                </a:solidFill>
                <a:latin typeface="Arial"/>
                <a:cs typeface="Arial"/>
              </a:rPr>
              <a:t>б</a:t>
            </a:r>
            <a:r>
              <a:rPr lang="ru-RU" sz="1400" b="1" spc="-30" dirty="0">
                <a:solidFill>
                  <a:prstClr val="black"/>
                </a:solidFill>
                <a:latin typeface="Arial"/>
                <a:cs typeface="Arial"/>
              </a:rPr>
              <a:t>л</a:t>
            </a:r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ей</a:t>
            </a:r>
            <a:r>
              <a:rPr lang="ru-RU" sz="1400" b="1" spc="4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на </a:t>
            </a:r>
            <a:r>
              <a:rPr lang="ru-RU" sz="1400" b="1" dirty="0" smtClean="0">
                <a:solidFill>
                  <a:prstClr val="black"/>
                </a:solidFill>
                <a:latin typeface="Arial"/>
                <a:cs typeface="Arial"/>
              </a:rPr>
              <a:t>                        1 </a:t>
            </a:r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жи</a:t>
            </a:r>
            <a:r>
              <a:rPr lang="ru-RU" sz="1400" b="1" spc="-2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ел</a:t>
            </a:r>
            <a:r>
              <a:rPr lang="ru-RU" sz="1400" b="1" spc="-10" dirty="0">
                <a:solidFill>
                  <a:prstClr val="black"/>
                </a:solidFill>
                <a:latin typeface="Arial"/>
                <a:cs typeface="Arial"/>
              </a:rPr>
              <a:t>я</a:t>
            </a:r>
            <a:endParaRPr lang="ru-RU" sz="14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graphicFrame>
        <p:nvGraphicFramePr>
          <p:cNvPr id="13" name="Диаграмм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4631059"/>
              </p:ext>
            </p:extLst>
          </p:nvPr>
        </p:nvGraphicFramePr>
        <p:xfrm>
          <a:off x="392878" y="836712"/>
          <a:ext cx="7995546" cy="2808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0" name="Rectangle 2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836712"/>
          </a:xfrm>
          <a:solidFill>
            <a:srgbClr val="66CCFF">
              <a:alpha val="0"/>
            </a:srgbClr>
          </a:solidFill>
          <a:ln>
            <a:noFill/>
          </a:ln>
        </p:spPr>
        <p:txBody>
          <a:bodyPr/>
          <a:lstStyle/>
          <a:p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Сколько налоговых и неналоговых доходов поступает</a:t>
            </a: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 консолидированный бюджет района</a:t>
            </a:r>
          </a:p>
        </p:txBody>
      </p:sp>
      <p:graphicFrame>
        <p:nvGraphicFramePr>
          <p:cNvPr id="45059" name="Object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28141452"/>
              </p:ext>
            </p:extLst>
          </p:nvPr>
        </p:nvGraphicFramePr>
        <p:xfrm>
          <a:off x="251521" y="1412776"/>
          <a:ext cx="8568952" cy="49685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905" name="Лист" r:id="rId3" imgW="7261900" imgH="2164056" progId="Excel.Sheet.8">
                  <p:embed/>
                </p:oleObj>
              </mc:Choice>
              <mc:Fallback>
                <p:oleObj name="Лист" r:id="rId3" imgW="7261900" imgH="2164056" progId="Excel.Sheet.8">
                  <p:embed/>
                  <p:pic>
                    <p:nvPicPr>
                      <p:cNvPr id="0" name="Picture 6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1" y="1412776"/>
                        <a:ext cx="8568952" cy="496855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4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634080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Как зачисляются налоги на территории района</a:t>
            </a:r>
          </a:p>
        </p:txBody>
      </p:sp>
      <p:graphicFrame>
        <p:nvGraphicFramePr>
          <p:cNvPr id="76850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9404785"/>
              </p:ext>
            </p:extLst>
          </p:nvPr>
        </p:nvGraphicFramePr>
        <p:xfrm>
          <a:off x="468313" y="1341438"/>
          <a:ext cx="8229602" cy="5024451"/>
        </p:xfrm>
        <a:graphic>
          <a:graphicData uri="http://schemas.openxmlformats.org/drawingml/2006/table">
            <a:tbl>
              <a:tblPr/>
              <a:tblGrid>
                <a:gridCol w="298451"/>
                <a:gridCol w="3816351"/>
                <a:gridCol w="2057400"/>
                <a:gridCol w="2057400"/>
              </a:tblGrid>
              <a:tr h="287338"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Налоги и сборы, установленные законодательством</a:t>
                      </a: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Уровни бюджета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97280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Бюджет муниципального района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Бюджеты поселений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16">
                <a:tc rowSpan="6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Федеральные</a:t>
                      </a:r>
                    </a:p>
                  </a:txBody>
                  <a:tcPr marL="0" marR="0" marT="0" marB="0" vert="eaVert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1.Акцизы на нефтепродукты</a:t>
                      </a:r>
                    </a:p>
                  </a:txBody>
                  <a:tcPr marL="5400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-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1,0708%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2.Налог на доходы физических лиц</a:t>
                      </a:r>
                    </a:p>
                  </a:txBody>
                  <a:tcPr marL="5400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10%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29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3.Налоги со специальными налоговыми режимами, в том числе:</a:t>
                      </a:r>
                    </a:p>
                  </a:txBody>
                  <a:tcPr marL="5400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71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единый налог на вмененный доход</a:t>
                      </a:r>
                    </a:p>
                  </a:txBody>
                  <a:tcPr marL="10800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-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71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единый сельскохозяйственный налог</a:t>
                      </a:r>
                    </a:p>
                  </a:txBody>
                  <a:tcPr marL="10800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50%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50%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581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4.Государственная пошлина ( в зависимости от установленных полномочий)</a:t>
                      </a:r>
                    </a:p>
                  </a:txBody>
                  <a:tcPr marL="5400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-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4825">
                <a:tc row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местные</a:t>
                      </a:r>
                    </a:p>
                  </a:txBody>
                  <a:tcPr marL="0" marR="0" marT="90000" marB="0" vert="eaVert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1.Налог на имущество физических лиц</a:t>
                      </a:r>
                    </a:p>
                  </a:txBody>
                  <a:tcPr marL="5400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-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2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2. Земельный налог</a:t>
                      </a:r>
                    </a:p>
                  </a:txBody>
                  <a:tcPr marL="5400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-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780" y="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239490" indent="9525" algn="ctr"/>
            <a:r>
              <a:rPr lang="ru-RU" sz="2400" b="1" spc="-32" dirty="0" smtClean="0">
                <a:solidFill>
                  <a:schemeClr val="bg1"/>
                </a:solidFill>
                <a:latin typeface="Arial"/>
                <a:cs typeface="Arial"/>
              </a:rPr>
              <a:t>Р</a:t>
            </a:r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а</a:t>
            </a:r>
            <a:r>
              <a:rPr lang="ru-RU" sz="2400" b="1" spc="-28" dirty="0" smtClean="0">
                <a:solidFill>
                  <a:schemeClr val="bg1"/>
                </a:solidFill>
                <a:latin typeface="Arial"/>
                <a:cs typeface="Arial"/>
              </a:rPr>
              <a:t>с</a:t>
            </a:r>
            <a:r>
              <a:rPr lang="ru-RU" sz="2400" b="1" spc="-61" dirty="0" smtClean="0">
                <a:solidFill>
                  <a:schemeClr val="bg1"/>
                </a:solidFill>
                <a:latin typeface="Arial"/>
                <a:cs typeface="Arial"/>
              </a:rPr>
              <a:t>х</a:t>
            </a:r>
            <a:r>
              <a:rPr lang="ru-RU" sz="2400" b="1" spc="-28" dirty="0" smtClean="0">
                <a:solidFill>
                  <a:schemeClr val="bg1"/>
                </a:solidFill>
                <a:latin typeface="Arial"/>
                <a:cs typeface="Arial"/>
              </a:rPr>
              <a:t>о</a:t>
            </a:r>
            <a:r>
              <a:rPr lang="ru-RU" sz="2400" b="1" spc="-16" dirty="0" smtClean="0">
                <a:solidFill>
                  <a:schemeClr val="bg1"/>
                </a:solidFill>
                <a:latin typeface="Arial"/>
                <a:cs typeface="Arial"/>
              </a:rPr>
              <a:t>ды</a:t>
            </a:r>
            <a:r>
              <a:rPr lang="ru-RU" sz="2400" b="1" spc="4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ru-RU" sz="2400" b="1" spc="-28" dirty="0" smtClean="0">
                <a:solidFill>
                  <a:schemeClr val="bg1"/>
                </a:solidFill>
                <a:latin typeface="Arial"/>
                <a:cs typeface="Arial"/>
              </a:rPr>
              <a:t>к</a:t>
            </a:r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о</a:t>
            </a:r>
            <a:r>
              <a:rPr lang="ru-RU" sz="2400" b="1" spc="-4" dirty="0" smtClean="0">
                <a:solidFill>
                  <a:schemeClr val="bg1"/>
                </a:solidFill>
                <a:latin typeface="Arial"/>
                <a:cs typeface="Arial"/>
              </a:rPr>
              <a:t>н</a:t>
            </a:r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с</a:t>
            </a:r>
            <a:r>
              <a:rPr lang="ru-RU" sz="2400" b="1" spc="-57" dirty="0" smtClean="0">
                <a:solidFill>
                  <a:schemeClr val="bg1"/>
                </a:solidFill>
                <a:latin typeface="Arial"/>
                <a:cs typeface="Arial"/>
              </a:rPr>
              <a:t>о</a:t>
            </a:r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лид</a:t>
            </a:r>
            <a:r>
              <a:rPr lang="ru-RU" sz="2400" b="1" spc="-20" dirty="0" smtClean="0">
                <a:solidFill>
                  <a:schemeClr val="bg1"/>
                </a:solidFill>
                <a:latin typeface="Arial"/>
                <a:cs typeface="Arial"/>
              </a:rPr>
              <a:t>и</a:t>
            </a:r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р</a:t>
            </a:r>
            <a:r>
              <a:rPr lang="ru-RU" sz="2400" b="1" spc="-8" dirty="0" smtClean="0">
                <a:solidFill>
                  <a:schemeClr val="bg1"/>
                </a:solidFill>
                <a:latin typeface="Arial"/>
                <a:cs typeface="Arial"/>
              </a:rPr>
              <a:t>о</a:t>
            </a:r>
            <a:r>
              <a:rPr lang="ru-RU" sz="2400" b="1" spc="-36" dirty="0" smtClean="0">
                <a:solidFill>
                  <a:schemeClr val="bg1"/>
                </a:solidFill>
                <a:latin typeface="Arial"/>
                <a:cs typeface="Arial"/>
              </a:rPr>
              <a:t>в</a:t>
            </a:r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а</a:t>
            </a:r>
            <a:r>
              <a:rPr lang="ru-RU" sz="2400" b="1" spc="-8" dirty="0" smtClean="0">
                <a:solidFill>
                  <a:schemeClr val="bg1"/>
                </a:solidFill>
                <a:latin typeface="Arial"/>
                <a:cs typeface="Arial"/>
              </a:rPr>
              <a:t>нн</a:t>
            </a:r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о</a:t>
            </a:r>
            <a:r>
              <a:rPr lang="ru-RU" sz="2400" b="1" spc="-28" dirty="0" smtClean="0">
                <a:solidFill>
                  <a:schemeClr val="bg1"/>
                </a:solidFill>
                <a:latin typeface="Arial"/>
                <a:cs typeface="Arial"/>
              </a:rPr>
              <a:t>г</a:t>
            </a:r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о</a:t>
            </a:r>
            <a:r>
              <a:rPr lang="ru-RU" sz="2400" b="1" spc="12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б</a:t>
            </a:r>
            <a:r>
              <a:rPr lang="ru-RU" sz="2400" b="1" spc="-36" dirty="0" smtClean="0">
                <a:solidFill>
                  <a:schemeClr val="bg1"/>
                </a:solidFill>
                <a:latin typeface="Arial"/>
                <a:cs typeface="Arial"/>
              </a:rPr>
              <a:t>ю</a:t>
            </a:r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д</a:t>
            </a:r>
            <a:r>
              <a:rPr lang="ru-RU" sz="2400" b="1" spc="-32" dirty="0" smtClean="0">
                <a:solidFill>
                  <a:schemeClr val="bg1"/>
                </a:solidFill>
                <a:latin typeface="Arial"/>
                <a:cs typeface="Arial"/>
              </a:rPr>
              <a:t>же</a:t>
            </a:r>
            <a:r>
              <a:rPr lang="ru-RU" sz="2400" b="1" spc="-40" dirty="0" smtClean="0">
                <a:solidFill>
                  <a:schemeClr val="bg1"/>
                </a:solidFill>
                <a:latin typeface="Arial"/>
                <a:cs typeface="Arial"/>
              </a:rPr>
              <a:t>т</a:t>
            </a:r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а Тонкинского </a:t>
            </a:r>
            <a:r>
              <a:rPr lang="en-US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муниципального района</a:t>
            </a:r>
            <a:endParaRPr lang="ru-RU"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96842729"/>
              </p:ext>
            </p:extLst>
          </p:nvPr>
        </p:nvGraphicFramePr>
        <p:xfrm>
          <a:off x="467544" y="1052736"/>
          <a:ext cx="8064896" cy="26642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64302846"/>
              </p:ext>
            </p:extLst>
          </p:nvPr>
        </p:nvGraphicFramePr>
        <p:xfrm>
          <a:off x="467544" y="3789040"/>
          <a:ext cx="8136904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7849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2473719"/>
              </p:ext>
            </p:extLst>
          </p:nvPr>
        </p:nvGraphicFramePr>
        <p:xfrm>
          <a:off x="-67733" y="385233"/>
          <a:ext cx="9279467" cy="60875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67544" y="32296"/>
            <a:ext cx="835292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prstClr val="white"/>
                </a:solidFill>
                <a:ea typeface="+mj-ea"/>
                <a:cs typeface="+mj-cs"/>
              </a:rPr>
              <a:t>Каковы основные параметры районного бюджета</a:t>
            </a:r>
            <a:br>
              <a:rPr lang="ru-RU" sz="2400" b="1" dirty="0">
                <a:solidFill>
                  <a:prstClr val="white"/>
                </a:solidFill>
                <a:ea typeface="+mj-ea"/>
                <a:cs typeface="+mj-cs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9648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56" name="Rectangle 12"/>
          <p:cNvSpPr>
            <a:spLocks noGrp="1"/>
          </p:cNvSpPr>
          <p:nvPr>
            <p:ph type="title"/>
          </p:nvPr>
        </p:nvSpPr>
        <p:spPr>
          <a:xfrm>
            <a:off x="385765" y="0"/>
            <a:ext cx="8229600" cy="922114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Из каких поступлений формируются доходы районного бюджета </a:t>
            </a:r>
          </a:p>
        </p:txBody>
      </p:sp>
      <p:sp>
        <p:nvSpPr>
          <p:cNvPr id="24657" name="Text Box 29"/>
          <p:cNvSpPr txBox="1">
            <a:spLocks noChangeArrowheads="1"/>
          </p:cNvSpPr>
          <p:nvPr/>
        </p:nvSpPr>
        <p:spPr bwMode="auto">
          <a:xfrm>
            <a:off x="684165" y="3951069"/>
            <a:ext cx="7632700" cy="369332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/>
              <a:t>исполнено </a:t>
            </a:r>
            <a:r>
              <a:rPr lang="ru-RU" b="1" dirty="0" smtClean="0"/>
              <a:t>2018               </a:t>
            </a:r>
            <a:r>
              <a:rPr lang="ru-RU" b="1" dirty="0"/>
              <a:t>ожидаемое  </a:t>
            </a:r>
            <a:r>
              <a:rPr lang="ru-RU" b="1" dirty="0" smtClean="0"/>
              <a:t>2019 </a:t>
            </a:r>
            <a:r>
              <a:rPr lang="ru-RU" b="1" dirty="0"/>
              <a:t>	    прогноз </a:t>
            </a:r>
            <a:r>
              <a:rPr lang="ru-RU" b="1" dirty="0" smtClean="0"/>
              <a:t>2020 </a:t>
            </a:r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19944" y="6268015"/>
            <a:ext cx="8384504" cy="369332"/>
          </a:xfrm>
          <a:prstGeom prst="rect">
            <a:avLst/>
          </a:prstGeom>
          <a:solidFill>
            <a:srgbClr val="FFFF66"/>
          </a:solidFill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 smtClean="0"/>
              <a:t>          прогноз 2021 </a:t>
            </a:r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364088" y="6268015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прогноз 2022 год</a:t>
            </a:r>
            <a:endParaRPr lang="ru-RU" b="1" dirty="0"/>
          </a:p>
        </p:txBody>
      </p:sp>
      <p:graphicFrame>
        <p:nvGraphicFramePr>
          <p:cNvPr id="17" name="Диаграмма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74786351"/>
              </p:ext>
            </p:extLst>
          </p:nvPr>
        </p:nvGraphicFramePr>
        <p:xfrm>
          <a:off x="0" y="908721"/>
          <a:ext cx="4067943" cy="30423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8" name="Диаграмма 1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62055331"/>
              </p:ext>
            </p:extLst>
          </p:nvPr>
        </p:nvGraphicFramePr>
        <p:xfrm>
          <a:off x="3131840" y="908720"/>
          <a:ext cx="3312368" cy="2520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0" name="Диаграмма 1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79546548"/>
              </p:ext>
            </p:extLst>
          </p:nvPr>
        </p:nvGraphicFramePr>
        <p:xfrm>
          <a:off x="35496" y="4320401"/>
          <a:ext cx="3816424" cy="19476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1" name="Диаграмма 2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81558586"/>
              </p:ext>
            </p:extLst>
          </p:nvPr>
        </p:nvGraphicFramePr>
        <p:xfrm>
          <a:off x="4178972" y="3951069"/>
          <a:ext cx="4602480" cy="26462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1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91800149"/>
              </p:ext>
            </p:extLst>
          </p:nvPr>
        </p:nvGraphicFramePr>
        <p:xfrm>
          <a:off x="5724128" y="260648"/>
          <a:ext cx="3600400" cy="38164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69" name="Rectangle 4"/>
          <p:cNvSpPr>
            <a:spLocks noGrp="1"/>
          </p:cNvSpPr>
          <p:nvPr>
            <p:ph type="title" sz="quarter"/>
          </p:nvPr>
        </p:nvSpPr>
        <p:spPr>
          <a:xfrm>
            <a:off x="468315" y="0"/>
            <a:ext cx="8229600" cy="922337"/>
          </a:xfrm>
          <a:noFill/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Albertus Extra Bold"/>
              </a:rPr>
              <a:t>Что такое бюджет</a:t>
            </a:r>
          </a:p>
        </p:txBody>
      </p:sp>
      <p:graphicFrame>
        <p:nvGraphicFramePr>
          <p:cNvPr id="22567" name="Object 39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684212" y="2133602"/>
          <a:ext cx="3600451" cy="223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607" name="Диаграмма" r:id="rId3" imgW="4038600" imgH="2181149" progId="MSGraph.Chart.8">
                  <p:embed followColorScheme="full"/>
                </p:oleObj>
              </mc:Choice>
              <mc:Fallback>
                <p:oleObj name="Диаграмма" r:id="rId3" imgW="4038600" imgH="2181149" progId="MSGraph.Chart.8">
                  <p:embed followColorScheme="full"/>
                  <p:pic>
                    <p:nvPicPr>
                      <p:cNvPr id="0" name="Picture 161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212" y="2133602"/>
                        <a:ext cx="3600451" cy="2232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68" name="Object 40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4787902" y="2133602"/>
          <a:ext cx="3816351" cy="223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608" name="Диаграмма" r:id="rId5" imgW="4038600" imgH="2181149" progId="MSGraph.Chart.8">
                  <p:embed followColorScheme="full"/>
                </p:oleObj>
              </mc:Choice>
              <mc:Fallback>
                <p:oleObj name="Диаграмма" r:id="rId5" imgW="4038600" imgH="2181149" progId="MSGraph.Chart.8">
                  <p:embed followColorScheme="full"/>
                  <p:pic>
                    <p:nvPicPr>
                      <p:cNvPr id="0" name="Picture 16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7902" y="2133602"/>
                        <a:ext cx="3816351" cy="2232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70" name="Rectangle 7"/>
          <p:cNvSpPr>
            <a:spLocks noGrp="1"/>
          </p:cNvSpPr>
          <p:nvPr>
            <p:ph sz="quarter" idx="3"/>
          </p:nvPr>
        </p:nvSpPr>
        <p:spPr>
          <a:xfrm>
            <a:off x="457200" y="4149727"/>
            <a:ext cx="4038600" cy="1584325"/>
          </a:xfrm>
          <a:solidFill>
            <a:srgbClr val="FFFF99"/>
          </a:solidFill>
        </p:spPr>
        <p:txBody>
          <a:bodyPr/>
          <a:lstStyle/>
          <a:p>
            <a:r>
              <a:rPr lang="ru-RU" sz="1400" b="1" dirty="0" smtClean="0">
                <a:latin typeface="Arial" charset="0"/>
              </a:rPr>
              <a:t>В случае превышения расходов над доходами образуется дефицит бюджета ( необходимы источники покрытия дефицита, можно например использовать остатки средств или привлечь средства в долг)</a:t>
            </a:r>
          </a:p>
          <a:p>
            <a:endParaRPr lang="ru-RU" sz="1400" b="1" dirty="0" smtClean="0">
              <a:latin typeface="Arial" charset="0"/>
            </a:endParaRPr>
          </a:p>
        </p:txBody>
      </p:sp>
      <p:sp>
        <p:nvSpPr>
          <p:cNvPr id="22571" name="Rectangle 8"/>
          <p:cNvSpPr>
            <a:spLocks noGrp="1"/>
          </p:cNvSpPr>
          <p:nvPr>
            <p:ph sz="quarter" idx="4"/>
          </p:nvPr>
        </p:nvSpPr>
        <p:spPr>
          <a:xfrm>
            <a:off x="4648200" y="4221165"/>
            <a:ext cx="4038600" cy="1512887"/>
          </a:xfrm>
          <a:solidFill>
            <a:srgbClr val="FFFF99"/>
          </a:solidFill>
        </p:spPr>
        <p:txBody>
          <a:bodyPr/>
          <a:lstStyle/>
          <a:p>
            <a:r>
              <a:rPr lang="ru-RU" sz="1400" b="1" dirty="0" smtClean="0">
                <a:latin typeface="Arial" charset="0"/>
              </a:rPr>
              <a:t>В случае превышения доходов над расходами образуется профицит бюджета ( можно накапливать резервы, погашать имеющиеся долги)</a:t>
            </a:r>
          </a:p>
        </p:txBody>
      </p:sp>
      <p:sp>
        <p:nvSpPr>
          <p:cNvPr id="22572" name="Text Box 10"/>
          <p:cNvSpPr txBox="1">
            <a:spLocks noChangeArrowheads="1"/>
          </p:cNvSpPr>
          <p:nvPr/>
        </p:nvSpPr>
        <p:spPr bwMode="auto">
          <a:xfrm flipH="1">
            <a:off x="468315" y="6237288"/>
            <a:ext cx="820737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22573" name="Text Box 11"/>
          <p:cNvSpPr txBox="1">
            <a:spLocks noChangeArrowheads="1"/>
          </p:cNvSpPr>
          <p:nvPr/>
        </p:nvSpPr>
        <p:spPr bwMode="auto">
          <a:xfrm>
            <a:off x="539749" y="5805490"/>
            <a:ext cx="8135939" cy="830997"/>
          </a:xfrm>
          <a:prstGeom prst="rect">
            <a:avLst/>
          </a:prstGeom>
          <a:solidFill>
            <a:srgbClr val="00CC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 dirty="0">
                <a:solidFill>
                  <a:schemeClr val="hlink"/>
                </a:solidFill>
              </a:rPr>
              <a:t>Сбалансированность бюджета по доходам и расходам – основополагающее требование, предъявляемое к органам, составляющим и утверждающим бюджет</a:t>
            </a:r>
            <a:r>
              <a:rPr lang="ru-RU" sz="1600" b="1" dirty="0"/>
              <a:t>.</a:t>
            </a:r>
          </a:p>
        </p:txBody>
      </p:sp>
      <p:sp>
        <p:nvSpPr>
          <p:cNvPr id="22574" name="Text Box 12"/>
          <p:cNvSpPr txBox="1">
            <a:spLocks noChangeArrowheads="1"/>
          </p:cNvSpPr>
          <p:nvPr/>
        </p:nvSpPr>
        <p:spPr bwMode="auto">
          <a:xfrm>
            <a:off x="250827" y="1268413"/>
            <a:ext cx="8424863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b="1" dirty="0">
                <a:solidFill>
                  <a:schemeClr val="hlink"/>
                </a:solidFill>
              </a:rPr>
              <a:t>Бюджет – это форма образования и расходования денежных средств, </a:t>
            </a:r>
          </a:p>
          <a:p>
            <a:pPr algn="ctr"/>
            <a:r>
              <a:rPr lang="ru-RU" sz="1400" b="1" dirty="0">
                <a:solidFill>
                  <a:schemeClr val="hlink"/>
                </a:solidFill>
              </a:rPr>
              <a:t>предназначенных для финансового обеспечения задач и функций государства</a:t>
            </a:r>
          </a:p>
          <a:p>
            <a:pPr algn="ctr"/>
            <a:r>
              <a:rPr lang="ru-RU" sz="1400" b="1" dirty="0">
                <a:solidFill>
                  <a:schemeClr val="hlink"/>
                </a:solidFill>
              </a:rPr>
              <a:t> и местного самоуправления. Районный бюджет это план доходов и расходов </a:t>
            </a:r>
          </a:p>
          <a:p>
            <a:pPr algn="ctr"/>
            <a:r>
              <a:rPr lang="ru-RU" sz="1400" b="1" dirty="0">
                <a:solidFill>
                  <a:schemeClr val="hlink"/>
                </a:solidFill>
              </a:rPr>
              <a:t>Тонкинского муниципального района Нижегородской области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648072"/>
          </a:xfrm>
        </p:spPr>
        <p:txBody>
          <a:bodyPr/>
          <a:lstStyle/>
          <a:p>
            <a:r>
              <a:rPr lang="ru-RU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4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Структура доходов районного бюджета</a:t>
            </a:r>
            <a:r>
              <a:rPr lang="ru-RU" sz="24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4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841039395"/>
              </p:ext>
            </p:extLst>
          </p:nvPr>
        </p:nvGraphicFramePr>
        <p:xfrm>
          <a:off x="107506" y="692696"/>
          <a:ext cx="8856981" cy="6048672"/>
        </p:xfrm>
        <a:graphic>
          <a:graphicData uri="http://schemas.openxmlformats.org/drawingml/2006/table">
            <a:tbl>
              <a:tblPr/>
              <a:tblGrid>
                <a:gridCol w="2283877"/>
                <a:gridCol w="988750"/>
                <a:gridCol w="849490"/>
                <a:gridCol w="849490"/>
                <a:gridCol w="891268"/>
                <a:gridCol w="891268"/>
                <a:gridCol w="1044457"/>
                <a:gridCol w="1058381"/>
              </a:tblGrid>
              <a:tr h="552824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Факт 2018 года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Ожидаемое исполнение в 2019 году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Прогноз на 2020 год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Прогноз на 2021 год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Прогноз на 2022 год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41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млн.руб.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млн.руб.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681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Налоговые и неналоговые доходы всего,</a:t>
                      </a:r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из них: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59,7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59,4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66,3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69,6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73,9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933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Налоговые доходы, в том числе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54,8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57,2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63,9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67,1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71,3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933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Налог на доходы физических лиц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51,2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52,9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57,9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62,1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66,6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151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Упрощенная система налогообложения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2,1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2,2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2,3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151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Единый налог на вмененный доход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2,6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3,1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2,7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0,6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151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Неналоговые доходы, в том числе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4,9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2,2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2,4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2,5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2,6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12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Аренда земли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1,1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1,1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1,1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1,1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1,2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77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Аренда имущества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0,6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0,8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0,9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7708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Безвозмездные поступления всего, из них:</a:t>
                      </a:r>
                    </a:p>
                  </a:txBody>
                  <a:tcPr marL="5281" marR="5281" marT="52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413,1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328,7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85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329,0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83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307,3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312,9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186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Дотации</a:t>
                      </a:r>
                    </a:p>
                  </a:txBody>
                  <a:tcPr marL="5281" marR="5281" marT="52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120,3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128,5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146,2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37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122,7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126,6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259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Субсидии</a:t>
                      </a:r>
                    </a:p>
                  </a:txBody>
                  <a:tcPr marL="5281" marR="5281" marT="52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144,7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33,2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3,5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4,0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3,4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50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Субвенции</a:t>
                      </a:r>
                    </a:p>
                  </a:txBody>
                  <a:tcPr marL="5281" marR="5281" marT="52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125,1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137,3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35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154,0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39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155,3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157,6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8439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Иные межбюджетные трансферты</a:t>
                      </a:r>
                    </a:p>
                  </a:txBody>
                  <a:tcPr marL="5281" marR="5281" marT="52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25,8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29,9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25,3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25,3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25,3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8439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Возврат остатков </a:t>
                      </a:r>
                    </a:p>
                  </a:txBody>
                  <a:tcPr marL="5281" marR="5281" marT="52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-2,8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-0,2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96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Всего доходов</a:t>
                      </a:r>
                    </a:p>
                  </a:txBody>
                  <a:tcPr marL="5281" marR="5281" marT="52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472,8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388,1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395,3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376,9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386,8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2337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1011100"/>
              </p:ext>
            </p:extLst>
          </p:nvPr>
        </p:nvGraphicFramePr>
        <p:xfrm>
          <a:off x="179512" y="44624"/>
          <a:ext cx="8784976" cy="66967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04538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bject 19"/>
          <p:cNvSpPr/>
          <p:nvPr/>
        </p:nvSpPr>
        <p:spPr>
          <a:xfrm>
            <a:off x="5279607" y="852502"/>
            <a:ext cx="412183" cy="43152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107504" y="214290"/>
            <a:ext cx="8928992" cy="35719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 marR="10257" algn="ctr"/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Приоритеты бюджетных расходов на 2020-2022 годы</a:t>
            </a:r>
            <a:endParaRPr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66561" name="Rectangle 1"/>
          <p:cNvSpPr>
            <a:spLocks noChangeArrowheads="1"/>
          </p:cNvSpPr>
          <p:nvPr/>
        </p:nvSpPr>
        <p:spPr bwMode="auto">
          <a:xfrm>
            <a:off x="295997" y="1161347"/>
            <a:ext cx="8496944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Обеспечение выплаты и поэтапное повышение заработной платы отдельным категориям работников социальной сферы в соответствии с утвержденными "дорожными картами" развития отраслей социальной сферы;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lang="ru-RU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 реализация мер по созданию новых мест в общеобразовательных организациях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 поддержка семей, имеющих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 реализация мер социальной поддержки населения;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реализация муниципальных программ, направленных на содействие устойчивому развитию экономики Тонкинского муниципального района Нижегородской области, в том числе программ занятости населения, поддержки приоритетных отраслей экономики, поддержки сельскохозяйственного производства, а также малого бизнеса и предпринимательства.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5"/>
          <p:cNvSpPr txBox="1"/>
          <p:nvPr/>
        </p:nvSpPr>
        <p:spPr>
          <a:xfrm>
            <a:off x="107504" y="214290"/>
            <a:ext cx="8928992" cy="35719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 marR="10257" algn="ctr"/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Приоритеты бюджетных расходов на 2020-2022 годы</a:t>
            </a:r>
            <a:endParaRPr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34352" y="836712"/>
            <a:ext cx="8496944" cy="547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Tx/>
              <a:buChar char="-"/>
            </a:pPr>
            <a:r>
              <a:rPr lang="ru-RU" sz="1400" dirty="0" smtClean="0"/>
              <a:t>сохранения целевых показателей заработной платы отдельных категорий работников учреждений Нижегородской области, поименованных в указах Президента Российской Федерации от 7 мая 2012 года № 597 "О мероприятиях по реализации государственной социальной политики", от 1 июня 2012 года № 761 "О Национальной стратегии действий в интересах детей на 2012-2017 годы", от 28 декабря 2012 года № 1688 "О некоторых мерах по реализации государственной политики в сфере защиты детей-сирот и детей, оставшихся без попечения родителей", с учетом прогнозируемого роста среднемесячного дохода от трудовой деятельности в регионе, с 1 января 2020 года на 7,0%, с 1 января 2021 года на 7,3%, с 1 января 2022 года на 7,3%;</a:t>
            </a:r>
          </a:p>
          <a:p>
            <a:pPr algn="just"/>
            <a:endParaRPr lang="ru-RU" sz="1400" dirty="0" smtClean="0"/>
          </a:p>
          <a:p>
            <a:pPr marL="285750" indent="-285750" algn="just">
              <a:buFontTx/>
              <a:buChar char="-"/>
            </a:pPr>
            <a:r>
              <a:rPr lang="ru-RU" sz="1400" dirty="0" smtClean="0"/>
              <a:t>индексации заработной платы работников бюджетного сектора экономики, на которых не распространяются указы Президента Российской Федерации от 7 мая 2012 года № 597 "О мероприятиях по реализации государственной социальной политики", от 1 июня 2012 года  № 761 "О Национальной стратегии действий в интересах детей на 2012-2017 годы", от 28 декабря 2012 года № 1688 "О некоторых мерах по реализации государственной политики в сфере защиты детей-сирот и детей, оставшихся без попечения родителей", ежегодно с 1 октября на 4%; </a:t>
            </a:r>
          </a:p>
          <a:p>
            <a:pPr algn="just"/>
            <a:endParaRPr lang="ru-RU" sz="1400" dirty="0" smtClean="0"/>
          </a:p>
          <a:p>
            <a:pPr marL="285750" indent="-285750" algn="just">
              <a:buFontTx/>
              <a:buChar char="-"/>
            </a:pPr>
            <a:r>
              <a:rPr lang="ru-RU" sz="1400" dirty="0" smtClean="0"/>
              <a:t>дополнительной потребности на доведение заработной платы низкооплачиваемых категорий работников до минимального размера оплаты труда 12 130,0 рублей в 2020 году;</a:t>
            </a:r>
          </a:p>
          <a:p>
            <a:pPr algn="just"/>
            <a:endParaRPr lang="ru-RU" sz="1400" dirty="0" smtClean="0"/>
          </a:p>
          <a:p>
            <a:pPr marL="285750" indent="-285750" algn="just">
              <a:buFontTx/>
              <a:buChar char="-"/>
            </a:pPr>
            <a:r>
              <a:rPr lang="ru-RU" sz="1400" dirty="0" smtClean="0"/>
              <a:t>экономии в связи с выплатой пособий по временной нетрудоспособности и наличием вакантных должностей в размере 7,5%;</a:t>
            </a:r>
          </a:p>
          <a:p>
            <a:pPr algn="just"/>
            <a:endParaRPr lang="ru-RU" sz="1400" dirty="0" smtClean="0"/>
          </a:p>
          <a:p>
            <a:pPr algn="just"/>
            <a:r>
              <a:rPr lang="ru-RU" sz="1400" dirty="0" smtClean="0"/>
              <a:t>-     предоставление межбюджетных трансфертов поселениям.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42056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object 3"/>
          <p:cNvSpPr>
            <a:spLocks noGrp="1"/>
          </p:cNvSpPr>
          <p:nvPr>
            <p:ph type="title"/>
          </p:nvPr>
        </p:nvSpPr>
        <p:spPr>
          <a:xfrm>
            <a:off x="0" y="0"/>
            <a:ext cx="9080502" cy="715195"/>
          </a:xfrm>
        </p:spPr>
        <p:txBody>
          <a:bodyPr wrap="square" lIns="0" tIns="47878" rIns="0" bIns="0">
            <a:spAutoFit/>
          </a:bodyPr>
          <a:lstStyle/>
          <a:p>
            <a:pPr marL="796925" indent="-566738">
              <a:lnSpc>
                <a:spcPts val="2588"/>
              </a:lnSpc>
            </a:pP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Сколько средств районного бюджета в 2020 году распределено в рамках муниципальных программ </a:t>
            </a:r>
          </a:p>
        </p:txBody>
      </p:sp>
      <p:sp>
        <p:nvSpPr>
          <p:cNvPr id="140292" name="object 7"/>
          <p:cNvSpPr>
            <a:spLocks noChangeArrowheads="1"/>
          </p:cNvSpPr>
          <p:nvPr/>
        </p:nvSpPr>
        <p:spPr bwMode="auto">
          <a:xfrm>
            <a:off x="8724901" y="6321427"/>
            <a:ext cx="374651" cy="276999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40299" name="object 18"/>
          <p:cNvSpPr txBox="1">
            <a:spLocks noChangeArrowheads="1"/>
          </p:cNvSpPr>
          <p:nvPr/>
        </p:nvSpPr>
        <p:spPr bwMode="auto">
          <a:xfrm>
            <a:off x="2448564" y="1196752"/>
            <a:ext cx="4714908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 algn="ctr"/>
            <a:r>
              <a:rPr lang="ru-RU" sz="2200" b="1" dirty="0" smtClean="0">
                <a:latin typeface="Candara" pitchFamily="34" charset="0"/>
              </a:rPr>
              <a:t>Всего расходы районного бюджета 395 379,5 тыс</a:t>
            </a:r>
            <a:r>
              <a:rPr lang="ru-RU" sz="2200" b="1" dirty="0">
                <a:latin typeface="Candara" pitchFamily="34" charset="0"/>
              </a:rPr>
              <a:t>. руб.</a:t>
            </a:r>
            <a:endParaRPr lang="ru-RU" sz="2200" dirty="0">
              <a:latin typeface="Candara" pitchFamily="34" charset="0"/>
            </a:endParaRPr>
          </a:p>
        </p:txBody>
      </p:sp>
      <p:sp>
        <p:nvSpPr>
          <p:cNvPr id="140304" name="object 23"/>
          <p:cNvSpPr txBox="1">
            <a:spLocks noChangeArrowheads="1"/>
          </p:cNvSpPr>
          <p:nvPr/>
        </p:nvSpPr>
        <p:spPr bwMode="auto">
          <a:xfrm>
            <a:off x="179512" y="3006274"/>
            <a:ext cx="2625729" cy="1245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>
              <a:lnSpc>
                <a:spcPct val="92000"/>
              </a:lnSpc>
            </a:pPr>
            <a:r>
              <a:rPr lang="ru-RU" sz="2200" b="1" dirty="0" smtClean="0">
                <a:latin typeface="Candara" pitchFamily="34" charset="0"/>
              </a:rPr>
              <a:t>Программные</a:t>
            </a:r>
            <a:r>
              <a:rPr lang="en-US" sz="2200" b="1" dirty="0" smtClean="0">
                <a:latin typeface="Candara" pitchFamily="34" charset="0"/>
              </a:rPr>
              <a:t> </a:t>
            </a:r>
            <a:r>
              <a:rPr lang="ru-RU" sz="2200" b="1" dirty="0" smtClean="0">
                <a:latin typeface="Candara" pitchFamily="34" charset="0"/>
              </a:rPr>
              <a:t>расходы</a:t>
            </a:r>
            <a:r>
              <a:rPr lang="en-US" sz="2200" b="1" dirty="0" smtClean="0">
                <a:latin typeface="Candara" pitchFamily="34" charset="0"/>
              </a:rPr>
              <a:t> </a:t>
            </a:r>
            <a:r>
              <a:rPr lang="ru-RU" sz="2200" b="1" dirty="0" smtClean="0">
                <a:latin typeface="Candara" pitchFamily="34" charset="0"/>
              </a:rPr>
              <a:t>по</a:t>
            </a:r>
            <a:r>
              <a:rPr lang="en-US" sz="2200" b="1" dirty="0" smtClean="0">
                <a:latin typeface="Candara" pitchFamily="34" charset="0"/>
              </a:rPr>
              <a:t> </a:t>
            </a:r>
            <a:r>
              <a:rPr lang="ru-RU" sz="2200" b="1" dirty="0" smtClean="0">
                <a:latin typeface="Candara" pitchFamily="34" charset="0"/>
              </a:rPr>
              <a:t>17</a:t>
            </a:r>
            <a:r>
              <a:rPr lang="en-US" sz="2200" b="1" dirty="0" smtClean="0">
                <a:latin typeface="Candara" pitchFamily="34" charset="0"/>
              </a:rPr>
              <a:t> </a:t>
            </a:r>
            <a:r>
              <a:rPr lang="ru-RU" sz="2200" b="1" dirty="0" smtClean="0">
                <a:latin typeface="Candara" pitchFamily="34" charset="0"/>
              </a:rPr>
              <a:t>муниципальным программам</a:t>
            </a:r>
            <a:r>
              <a:rPr lang="ru-RU" sz="2200" b="1" dirty="0">
                <a:latin typeface="Candara" pitchFamily="34" charset="0"/>
              </a:rPr>
              <a:t>:</a:t>
            </a:r>
            <a:endParaRPr lang="ru-RU" sz="2200" dirty="0">
              <a:latin typeface="Candara" pitchFamily="34" charset="0"/>
            </a:endParaRPr>
          </a:p>
        </p:txBody>
      </p:sp>
      <p:sp>
        <p:nvSpPr>
          <p:cNvPr id="140309" name="object 28"/>
          <p:cNvSpPr txBox="1">
            <a:spLocks noChangeArrowheads="1"/>
          </p:cNvSpPr>
          <p:nvPr/>
        </p:nvSpPr>
        <p:spPr bwMode="auto">
          <a:xfrm>
            <a:off x="777372" y="5560204"/>
            <a:ext cx="2386713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 algn="ctr"/>
            <a:r>
              <a:rPr lang="ru-RU" sz="2200" b="1" dirty="0" smtClean="0">
                <a:latin typeface="Candara" pitchFamily="34" charset="0"/>
              </a:rPr>
              <a:t>348 673,0 тыс</a:t>
            </a:r>
            <a:r>
              <a:rPr lang="ru-RU" sz="2200" b="1" dirty="0">
                <a:latin typeface="Candara" pitchFamily="34" charset="0"/>
              </a:rPr>
              <a:t>. руб. </a:t>
            </a:r>
            <a:r>
              <a:rPr lang="ru-RU" sz="2200" b="1" dirty="0" smtClean="0">
                <a:latin typeface="Candara" pitchFamily="34" charset="0"/>
              </a:rPr>
              <a:t>88,2 %</a:t>
            </a:r>
            <a:endParaRPr lang="ru-RU" sz="2200" b="1" dirty="0">
              <a:latin typeface="Candara" pitchFamily="34" charset="0"/>
            </a:endParaRPr>
          </a:p>
        </p:txBody>
      </p:sp>
      <p:sp>
        <p:nvSpPr>
          <p:cNvPr id="140314" name="object 34"/>
          <p:cNvSpPr txBox="1">
            <a:spLocks noChangeArrowheads="1"/>
          </p:cNvSpPr>
          <p:nvPr/>
        </p:nvSpPr>
        <p:spPr bwMode="auto">
          <a:xfrm>
            <a:off x="6845301" y="3006274"/>
            <a:ext cx="20669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2200" b="1" dirty="0">
                <a:latin typeface="Candara" pitchFamily="34" charset="0"/>
              </a:rPr>
              <a:t>Непрограммные</a:t>
            </a:r>
            <a:endParaRPr lang="ru-RU" sz="2200" dirty="0">
              <a:latin typeface="Candara" pitchFamily="34" charset="0"/>
            </a:endParaRPr>
          </a:p>
          <a:p>
            <a:pPr algn="ctr">
              <a:lnSpc>
                <a:spcPts val="2425"/>
              </a:lnSpc>
            </a:pPr>
            <a:r>
              <a:rPr lang="ru-RU" sz="2200" b="1" dirty="0">
                <a:latin typeface="Candara" pitchFamily="34" charset="0"/>
              </a:rPr>
              <a:t>расходы:</a:t>
            </a:r>
            <a:endParaRPr lang="ru-RU" sz="2200" dirty="0">
              <a:latin typeface="Candara" pitchFamily="34" charset="0"/>
            </a:endParaRPr>
          </a:p>
        </p:txBody>
      </p:sp>
      <p:sp>
        <p:nvSpPr>
          <p:cNvPr id="140319" name="object 39"/>
          <p:cNvSpPr txBox="1">
            <a:spLocks noChangeArrowheads="1"/>
          </p:cNvSpPr>
          <p:nvPr/>
        </p:nvSpPr>
        <p:spPr bwMode="auto">
          <a:xfrm>
            <a:off x="6347669" y="5517232"/>
            <a:ext cx="2382967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 algn="ctr"/>
            <a:r>
              <a:rPr lang="ru-RU" sz="2200" b="1" dirty="0" smtClean="0">
                <a:latin typeface="Candara" pitchFamily="34" charset="0"/>
              </a:rPr>
              <a:t>46 706,5 тыс</a:t>
            </a:r>
            <a:r>
              <a:rPr lang="ru-RU" sz="2200" b="1" dirty="0">
                <a:latin typeface="Candara" pitchFamily="34" charset="0"/>
              </a:rPr>
              <a:t>. руб. </a:t>
            </a:r>
            <a:r>
              <a:rPr lang="ru-RU" sz="2200" b="1" dirty="0" smtClean="0">
                <a:latin typeface="Candara" pitchFamily="34" charset="0"/>
              </a:rPr>
              <a:t>11,8 %</a:t>
            </a:r>
            <a:endParaRPr lang="ru-RU" sz="2200" b="1" dirty="0">
              <a:latin typeface="Candara" pitchFamily="34" charset="0"/>
            </a:endParaRPr>
          </a:p>
        </p:txBody>
      </p:sp>
      <p:sp>
        <p:nvSpPr>
          <p:cNvPr id="33" name="Стрелка вниз 32"/>
          <p:cNvSpPr/>
          <p:nvPr/>
        </p:nvSpPr>
        <p:spPr>
          <a:xfrm rot="2700000">
            <a:off x="2374602" y="1997890"/>
            <a:ext cx="484632" cy="6429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Стрелка вниз 33"/>
          <p:cNvSpPr/>
          <p:nvPr/>
        </p:nvSpPr>
        <p:spPr>
          <a:xfrm rot="-2700000">
            <a:off x="6322036" y="2014433"/>
            <a:ext cx="484632" cy="6429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8370" name="Picture 2" descr="Z:\Мои документы\Бюджет 2020\Бюджет для граждан\1\DSC_006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5967" y="2718019"/>
            <a:ext cx="3564396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object 3"/>
          <p:cNvSpPr>
            <a:spLocks noGrp="1"/>
          </p:cNvSpPr>
          <p:nvPr>
            <p:ph type="title"/>
          </p:nvPr>
        </p:nvSpPr>
        <p:spPr>
          <a:xfrm>
            <a:off x="-14519" y="0"/>
            <a:ext cx="9080503" cy="715195"/>
          </a:xfrm>
        </p:spPr>
        <p:txBody>
          <a:bodyPr wrap="square" lIns="0" tIns="47878" rIns="0" bIns="0">
            <a:spAutoFit/>
          </a:bodyPr>
          <a:lstStyle/>
          <a:p>
            <a:pPr marL="796925" indent="-566738">
              <a:lnSpc>
                <a:spcPts val="2588"/>
              </a:lnSpc>
            </a:pP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Сколько средств районного бюджета в 2021 году распределено в рамках муниципальных программ </a:t>
            </a:r>
          </a:p>
        </p:txBody>
      </p:sp>
      <p:sp>
        <p:nvSpPr>
          <p:cNvPr id="140292" name="object 7"/>
          <p:cNvSpPr>
            <a:spLocks noChangeArrowheads="1"/>
          </p:cNvSpPr>
          <p:nvPr/>
        </p:nvSpPr>
        <p:spPr bwMode="auto">
          <a:xfrm>
            <a:off x="8724901" y="6321427"/>
            <a:ext cx="374651" cy="276999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40299" name="object 18"/>
          <p:cNvSpPr txBox="1">
            <a:spLocks noChangeArrowheads="1"/>
          </p:cNvSpPr>
          <p:nvPr/>
        </p:nvSpPr>
        <p:spPr bwMode="auto">
          <a:xfrm>
            <a:off x="2448564" y="1196752"/>
            <a:ext cx="4714908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 algn="ctr"/>
            <a:r>
              <a:rPr lang="ru-RU" sz="2200" b="1" dirty="0" smtClean="0">
                <a:latin typeface="Candara" pitchFamily="34" charset="0"/>
              </a:rPr>
              <a:t>Всего расходы районного бюджета 376 871,7 тыс</a:t>
            </a:r>
            <a:r>
              <a:rPr lang="ru-RU" sz="2200" b="1" dirty="0">
                <a:latin typeface="Candara" pitchFamily="34" charset="0"/>
              </a:rPr>
              <a:t>. руб.</a:t>
            </a:r>
            <a:endParaRPr lang="ru-RU" sz="2200" dirty="0">
              <a:latin typeface="Candara" pitchFamily="34" charset="0"/>
            </a:endParaRPr>
          </a:p>
        </p:txBody>
      </p:sp>
      <p:sp>
        <p:nvSpPr>
          <p:cNvPr id="140304" name="object 23"/>
          <p:cNvSpPr txBox="1">
            <a:spLocks noChangeArrowheads="1"/>
          </p:cNvSpPr>
          <p:nvPr/>
        </p:nvSpPr>
        <p:spPr bwMode="auto">
          <a:xfrm>
            <a:off x="179512" y="3006274"/>
            <a:ext cx="2625729" cy="1245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>
              <a:lnSpc>
                <a:spcPct val="92000"/>
              </a:lnSpc>
            </a:pPr>
            <a:r>
              <a:rPr lang="ru-RU" sz="2200" b="1" dirty="0" smtClean="0">
                <a:latin typeface="Candara" pitchFamily="34" charset="0"/>
              </a:rPr>
              <a:t>Программные</a:t>
            </a:r>
            <a:r>
              <a:rPr lang="en-US" sz="2200" b="1" dirty="0" smtClean="0">
                <a:latin typeface="Candara" pitchFamily="34" charset="0"/>
              </a:rPr>
              <a:t> </a:t>
            </a:r>
            <a:r>
              <a:rPr lang="ru-RU" sz="2200" b="1" dirty="0" smtClean="0">
                <a:latin typeface="Candara" pitchFamily="34" charset="0"/>
              </a:rPr>
              <a:t>расходы</a:t>
            </a:r>
            <a:r>
              <a:rPr lang="en-US" sz="2200" b="1" dirty="0" smtClean="0">
                <a:latin typeface="Candara" pitchFamily="34" charset="0"/>
              </a:rPr>
              <a:t> </a:t>
            </a:r>
            <a:r>
              <a:rPr lang="ru-RU" sz="2200" b="1" dirty="0" smtClean="0">
                <a:latin typeface="Candara" pitchFamily="34" charset="0"/>
              </a:rPr>
              <a:t>по</a:t>
            </a:r>
            <a:r>
              <a:rPr lang="en-US" sz="2200" b="1" dirty="0" smtClean="0">
                <a:latin typeface="Candara" pitchFamily="34" charset="0"/>
              </a:rPr>
              <a:t> </a:t>
            </a:r>
            <a:r>
              <a:rPr lang="ru-RU" sz="2200" b="1" dirty="0" smtClean="0">
                <a:latin typeface="Candara" pitchFamily="34" charset="0"/>
              </a:rPr>
              <a:t>17</a:t>
            </a:r>
            <a:r>
              <a:rPr lang="en-US" sz="2200" b="1" dirty="0" smtClean="0">
                <a:latin typeface="Candara" pitchFamily="34" charset="0"/>
              </a:rPr>
              <a:t> </a:t>
            </a:r>
            <a:r>
              <a:rPr lang="ru-RU" sz="2200" b="1" dirty="0" smtClean="0">
                <a:latin typeface="Candara" pitchFamily="34" charset="0"/>
              </a:rPr>
              <a:t>муниципальным программам</a:t>
            </a:r>
            <a:r>
              <a:rPr lang="ru-RU" sz="2200" b="1" dirty="0">
                <a:latin typeface="Candara" pitchFamily="34" charset="0"/>
              </a:rPr>
              <a:t>:</a:t>
            </a:r>
            <a:endParaRPr lang="ru-RU" sz="2200" dirty="0">
              <a:latin typeface="Candara" pitchFamily="34" charset="0"/>
            </a:endParaRPr>
          </a:p>
        </p:txBody>
      </p:sp>
      <p:sp>
        <p:nvSpPr>
          <p:cNvPr id="140309" name="object 28"/>
          <p:cNvSpPr txBox="1">
            <a:spLocks noChangeArrowheads="1"/>
          </p:cNvSpPr>
          <p:nvPr/>
        </p:nvSpPr>
        <p:spPr bwMode="auto">
          <a:xfrm>
            <a:off x="611560" y="5327405"/>
            <a:ext cx="2592288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 algn="ctr"/>
            <a:r>
              <a:rPr lang="ru-RU" sz="2200" b="1" dirty="0" smtClean="0">
                <a:latin typeface="Candara" pitchFamily="34" charset="0"/>
              </a:rPr>
              <a:t>348 063,2 тыс</a:t>
            </a:r>
            <a:r>
              <a:rPr lang="ru-RU" sz="2200" b="1" dirty="0">
                <a:latin typeface="Candara" pitchFamily="34" charset="0"/>
              </a:rPr>
              <a:t>. руб. </a:t>
            </a:r>
            <a:r>
              <a:rPr lang="ru-RU" sz="2200" b="1" dirty="0" smtClean="0">
                <a:latin typeface="Candara" pitchFamily="34" charset="0"/>
              </a:rPr>
              <a:t>92,4  %</a:t>
            </a:r>
            <a:endParaRPr lang="ru-RU" sz="2200" b="1" dirty="0">
              <a:latin typeface="Candara" pitchFamily="34" charset="0"/>
            </a:endParaRPr>
          </a:p>
        </p:txBody>
      </p:sp>
      <p:sp>
        <p:nvSpPr>
          <p:cNvPr id="140314" name="object 34"/>
          <p:cNvSpPr txBox="1">
            <a:spLocks noChangeArrowheads="1"/>
          </p:cNvSpPr>
          <p:nvPr/>
        </p:nvSpPr>
        <p:spPr bwMode="auto">
          <a:xfrm>
            <a:off x="6845301" y="3006274"/>
            <a:ext cx="20669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2200" b="1" dirty="0">
                <a:latin typeface="Candara" pitchFamily="34" charset="0"/>
              </a:rPr>
              <a:t>Непрограммные</a:t>
            </a:r>
            <a:endParaRPr lang="ru-RU" sz="2200" dirty="0">
              <a:latin typeface="Candara" pitchFamily="34" charset="0"/>
            </a:endParaRPr>
          </a:p>
          <a:p>
            <a:pPr algn="ctr">
              <a:lnSpc>
                <a:spcPts val="2425"/>
              </a:lnSpc>
            </a:pPr>
            <a:r>
              <a:rPr lang="ru-RU" sz="2200" b="1" dirty="0">
                <a:latin typeface="Candara" pitchFamily="34" charset="0"/>
              </a:rPr>
              <a:t>расходы:</a:t>
            </a:r>
            <a:endParaRPr lang="ru-RU" sz="2200" dirty="0">
              <a:latin typeface="Candara" pitchFamily="34" charset="0"/>
            </a:endParaRPr>
          </a:p>
        </p:txBody>
      </p:sp>
      <p:sp>
        <p:nvSpPr>
          <p:cNvPr id="140319" name="object 39"/>
          <p:cNvSpPr txBox="1">
            <a:spLocks noChangeArrowheads="1"/>
          </p:cNvSpPr>
          <p:nvPr/>
        </p:nvSpPr>
        <p:spPr bwMode="auto">
          <a:xfrm>
            <a:off x="6029149" y="5331462"/>
            <a:ext cx="2448272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 algn="ctr"/>
            <a:r>
              <a:rPr lang="ru-RU" sz="2200" b="1" dirty="0" smtClean="0">
                <a:latin typeface="Candara" pitchFamily="34" charset="0"/>
              </a:rPr>
              <a:t>28 808,5 тыс</a:t>
            </a:r>
            <a:r>
              <a:rPr lang="ru-RU" sz="2200" b="1" dirty="0">
                <a:latin typeface="Candara" pitchFamily="34" charset="0"/>
              </a:rPr>
              <a:t>. руб</a:t>
            </a:r>
            <a:r>
              <a:rPr lang="ru-RU" sz="2200" b="1" dirty="0" smtClean="0">
                <a:latin typeface="Candara" pitchFamily="34" charset="0"/>
              </a:rPr>
              <a:t>. 7,6 %</a:t>
            </a:r>
            <a:endParaRPr lang="ru-RU" sz="2200" b="1" dirty="0">
              <a:latin typeface="Candara" pitchFamily="34" charset="0"/>
            </a:endParaRPr>
          </a:p>
        </p:txBody>
      </p:sp>
      <p:sp>
        <p:nvSpPr>
          <p:cNvPr id="33" name="Стрелка вниз 32"/>
          <p:cNvSpPr/>
          <p:nvPr/>
        </p:nvSpPr>
        <p:spPr>
          <a:xfrm rot="2700000">
            <a:off x="2374602" y="1997890"/>
            <a:ext cx="484632" cy="6429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Стрелка вниз 33"/>
          <p:cNvSpPr/>
          <p:nvPr/>
        </p:nvSpPr>
        <p:spPr>
          <a:xfrm rot="-2700000">
            <a:off x="6322036" y="2014433"/>
            <a:ext cx="484632" cy="6429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6746" y="2989018"/>
            <a:ext cx="3921650" cy="2205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433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object 3"/>
          <p:cNvSpPr>
            <a:spLocks noGrp="1"/>
          </p:cNvSpPr>
          <p:nvPr>
            <p:ph type="title"/>
          </p:nvPr>
        </p:nvSpPr>
        <p:spPr>
          <a:xfrm>
            <a:off x="21367" y="0"/>
            <a:ext cx="9080502" cy="715195"/>
          </a:xfrm>
        </p:spPr>
        <p:txBody>
          <a:bodyPr wrap="square" lIns="0" tIns="47878" rIns="0" bIns="0">
            <a:spAutoFit/>
          </a:bodyPr>
          <a:lstStyle/>
          <a:p>
            <a:pPr marL="796925" indent="-566738">
              <a:lnSpc>
                <a:spcPts val="2588"/>
              </a:lnSpc>
            </a:pP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Сколько средств районного бюджета в 2022 году распределено в рамках муниципальных программ </a:t>
            </a:r>
          </a:p>
        </p:txBody>
      </p:sp>
      <p:sp>
        <p:nvSpPr>
          <p:cNvPr id="140292" name="object 7"/>
          <p:cNvSpPr>
            <a:spLocks noChangeArrowheads="1"/>
          </p:cNvSpPr>
          <p:nvPr/>
        </p:nvSpPr>
        <p:spPr bwMode="auto">
          <a:xfrm>
            <a:off x="8724901" y="6309320"/>
            <a:ext cx="374651" cy="276999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40299" name="object 18"/>
          <p:cNvSpPr txBox="1">
            <a:spLocks noChangeArrowheads="1"/>
          </p:cNvSpPr>
          <p:nvPr/>
        </p:nvSpPr>
        <p:spPr bwMode="auto">
          <a:xfrm>
            <a:off x="2448564" y="1196752"/>
            <a:ext cx="4714908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 algn="ctr"/>
            <a:r>
              <a:rPr lang="ru-RU" sz="2200" b="1" dirty="0" smtClean="0">
                <a:latin typeface="Candara" pitchFamily="34" charset="0"/>
              </a:rPr>
              <a:t>Всего расходы районного бюджета 386 841,4 тыс</a:t>
            </a:r>
            <a:r>
              <a:rPr lang="ru-RU" sz="2200" b="1" dirty="0">
                <a:latin typeface="Candara" pitchFamily="34" charset="0"/>
              </a:rPr>
              <a:t>. руб.</a:t>
            </a:r>
            <a:endParaRPr lang="ru-RU" sz="2200" dirty="0">
              <a:latin typeface="Candara" pitchFamily="34" charset="0"/>
            </a:endParaRPr>
          </a:p>
        </p:txBody>
      </p:sp>
      <p:sp>
        <p:nvSpPr>
          <p:cNvPr id="140304" name="object 23"/>
          <p:cNvSpPr txBox="1">
            <a:spLocks noChangeArrowheads="1"/>
          </p:cNvSpPr>
          <p:nvPr/>
        </p:nvSpPr>
        <p:spPr bwMode="auto">
          <a:xfrm>
            <a:off x="179512" y="3006274"/>
            <a:ext cx="2625729" cy="1245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>
              <a:lnSpc>
                <a:spcPct val="92000"/>
              </a:lnSpc>
            </a:pPr>
            <a:r>
              <a:rPr lang="ru-RU" sz="2200" b="1" dirty="0" smtClean="0">
                <a:latin typeface="Candara" pitchFamily="34" charset="0"/>
              </a:rPr>
              <a:t>Программные</a:t>
            </a:r>
            <a:r>
              <a:rPr lang="en-US" sz="2200" b="1" dirty="0" smtClean="0">
                <a:latin typeface="Candara" pitchFamily="34" charset="0"/>
              </a:rPr>
              <a:t> </a:t>
            </a:r>
            <a:r>
              <a:rPr lang="ru-RU" sz="2200" b="1" dirty="0" smtClean="0">
                <a:latin typeface="Candara" pitchFamily="34" charset="0"/>
              </a:rPr>
              <a:t>расходы</a:t>
            </a:r>
            <a:r>
              <a:rPr lang="en-US" sz="2200" b="1" dirty="0" smtClean="0">
                <a:latin typeface="Candara" pitchFamily="34" charset="0"/>
              </a:rPr>
              <a:t> </a:t>
            </a:r>
            <a:r>
              <a:rPr lang="ru-RU" sz="2200" b="1" dirty="0" smtClean="0">
                <a:latin typeface="Candara" pitchFamily="34" charset="0"/>
              </a:rPr>
              <a:t>по</a:t>
            </a:r>
            <a:r>
              <a:rPr lang="en-US" sz="2200" b="1" dirty="0" smtClean="0">
                <a:latin typeface="Candara" pitchFamily="34" charset="0"/>
              </a:rPr>
              <a:t> </a:t>
            </a:r>
            <a:r>
              <a:rPr lang="ru-RU" sz="2200" b="1" dirty="0" smtClean="0">
                <a:latin typeface="Candara" pitchFamily="34" charset="0"/>
              </a:rPr>
              <a:t>17</a:t>
            </a:r>
            <a:r>
              <a:rPr lang="en-US" sz="2200" b="1" dirty="0" smtClean="0">
                <a:latin typeface="Candara" pitchFamily="34" charset="0"/>
              </a:rPr>
              <a:t> </a:t>
            </a:r>
            <a:r>
              <a:rPr lang="ru-RU" sz="2200" b="1" dirty="0" smtClean="0">
                <a:latin typeface="Candara" pitchFamily="34" charset="0"/>
              </a:rPr>
              <a:t>муниципальным программам</a:t>
            </a:r>
            <a:r>
              <a:rPr lang="ru-RU" sz="2200" b="1" dirty="0">
                <a:latin typeface="Candara" pitchFamily="34" charset="0"/>
              </a:rPr>
              <a:t>:</a:t>
            </a:r>
            <a:endParaRPr lang="ru-RU" sz="2200" dirty="0">
              <a:latin typeface="Candara" pitchFamily="34" charset="0"/>
            </a:endParaRPr>
          </a:p>
        </p:txBody>
      </p:sp>
      <p:sp>
        <p:nvSpPr>
          <p:cNvPr id="140309" name="object 28"/>
          <p:cNvSpPr txBox="1">
            <a:spLocks noChangeArrowheads="1"/>
          </p:cNvSpPr>
          <p:nvPr/>
        </p:nvSpPr>
        <p:spPr bwMode="auto">
          <a:xfrm>
            <a:off x="567930" y="5445224"/>
            <a:ext cx="2664296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 algn="ctr"/>
            <a:r>
              <a:rPr lang="ru-RU" sz="2200" b="1" dirty="0" smtClean="0">
                <a:latin typeface="Candara" pitchFamily="34" charset="0"/>
              </a:rPr>
              <a:t>354 982,0 тыс</a:t>
            </a:r>
            <a:r>
              <a:rPr lang="ru-RU" sz="2200" b="1" dirty="0">
                <a:latin typeface="Candara" pitchFamily="34" charset="0"/>
              </a:rPr>
              <a:t>. руб. </a:t>
            </a:r>
            <a:r>
              <a:rPr lang="ru-RU" sz="2200" b="1" dirty="0" smtClean="0">
                <a:latin typeface="Candara" pitchFamily="34" charset="0"/>
              </a:rPr>
              <a:t>91,8 %</a:t>
            </a:r>
            <a:endParaRPr lang="ru-RU" sz="2200" b="1" dirty="0">
              <a:latin typeface="Candara" pitchFamily="34" charset="0"/>
            </a:endParaRPr>
          </a:p>
        </p:txBody>
      </p:sp>
      <p:sp>
        <p:nvSpPr>
          <p:cNvPr id="140314" name="object 34"/>
          <p:cNvSpPr txBox="1">
            <a:spLocks noChangeArrowheads="1"/>
          </p:cNvSpPr>
          <p:nvPr/>
        </p:nvSpPr>
        <p:spPr bwMode="auto">
          <a:xfrm>
            <a:off x="6845301" y="3006274"/>
            <a:ext cx="20669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2200" b="1" dirty="0">
                <a:latin typeface="Candara" pitchFamily="34" charset="0"/>
              </a:rPr>
              <a:t>Непрограммные</a:t>
            </a:r>
            <a:endParaRPr lang="ru-RU" sz="2200" dirty="0">
              <a:latin typeface="Candara" pitchFamily="34" charset="0"/>
            </a:endParaRPr>
          </a:p>
          <a:p>
            <a:pPr algn="ctr">
              <a:lnSpc>
                <a:spcPts val="2425"/>
              </a:lnSpc>
            </a:pPr>
            <a:r>
              <a:rPr lang="ru-RU" sz="2200" b="1" dirty="0">
                <a:latin typeface="Candara" pitchFamily="34" charset="0"/>
              </a:rPr>
              <a:t>расходы:</a:t>
            </a:r>
            <a:endParaRPr lang="ru-RU" sz="2200" dirty="0">
              <a:latin typeface="Candara" pitchFamily="34" charset="0"/>
            </a:endParaRPr>
          </a:p>
        </p:txBody>
      </p:sp>
      <p:sp>
        <p:nvSpPr>
          <p:cNvPr id="140319" name="object 39"/>
          <p:cNvSpPr txBox="1">
            <a:spLocks noChangeArrowheads="1"/>
          </p:cNvSpPr>
          <p:nvPr/>
        </p:nvSpPr>
        <p:spPr bwMode="auto">
          <a:xfrm>
            <a:off x="6328526" y="5445224"/>
            <a:ext cx="2472531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 algn="ctr"/>
            <a:r>
              <a:rPr lang="ru-RU" sz="2200" b="1" dirty="0" smtClean="0">
                <a:latin typeface="Candara" pitchFamily="34" charset="0"/>
              </a:rPr>
              <a:t>31 859,4 тыс</a:t>
            </a:r>
            <a:r>
              <a:rPr lang="ru-RU" sz="2200" b="1" dirty="0">
                <a:latin typeface="Candara" pitchFamily="34" charset="0"/>
              </a:rPr>
              <a:t>. руб. </a:t>
            </a:r>
            <a:r>
              <a:rPr lang="ru-RU" sz="2200" b="1" dirty="0" smtClean="0">
                <a:latin typeface="Candara" pitchFamily="34" charset="0"/>
              </a:rPr>
              <a:t>8,2 %</a:t>
            </a:r>
            <a:endParaRPr lang="ru-RU" sz="2200" b="1" dirty="0">
              <a:latin typeface="Candara" pitchFamily="34" charset="0"/>
            </a:endParaRPr>
          </a:p>
        </p:txBody>
      </p:sp>
      <p:sp>
        <p:nvSpPr>
          <p:cNvPr id="33" name="Стрелка вниз 32"/>
          <p:cNvSpPr/>
          <p:nvPr/>
        </p:nvSpPr>
        <p:spPr>
          <a:xfrm rot="2700000">
            <a:off x="2374602" y="1997890"/>
            <a:ext cx="484632" cy="6429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Стрелка вниз 33"/>
          <p:cNvSpPr/>
          <p:nvPr/>
        </p:nvSpPr>
        <p:spPr>
          <a:xfrm rot="-2700000">
            <a:off x="6322036" y="2014433"/>
            <a:ext cx="484632" cy="6429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1170" y="2785436"/>
            <a:ext cx="3280501" cy="2460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433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34" name="Text Box 2"/>
          <p:cNvSpPr txBox="1">
            <a:spLocks noChangeArrowheads="1"/>
          </p:cNvSpPr>
          <p:nvPr/>
        </p:nvSpPr>
        <p:spPr bwMode="auto">
          <a:xfrm>
            <a:off x="1116013" y="903290"/>
            <a:ext cx="6335712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90135" name="Text Box 3"/>
          <p:cNvSpPr txBox="1">
            <a:spLocks noChangeArrowheads="1"/>
          </p:cNvSpPr>
          <p:nvPr/>
        </p:nvSpPr>
        <p:spPr bwMode="auto">
          <a:xfrm>
            <a:off x="1116013" y="908051"/>
            <a:ext cx="8027987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endParaRPr lang="ru-RU" dirty="0"/>
          </a:p>
        </p:txBody>
      </p:sp>
      <p:graphicFrame>
        <p:nvGraphicFramePr>
          <p:cNvPr id="5" name="Диаграмм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0140288"/>
              </p:ext>
            </p:extLst>
          </p:nvPr>
        </p:nvGraphicFramePr>
        <p:xfrm>
          <a:off x="0" y="0"/>
          <a:ext cx="9036496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194094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6317747"/>
              </p:ext>
            </p:extLst>
          </p:nvPr>
        </p:nvGraphicFramePr>
        <p:xfrm>
          <a:off x="1" y="1"/>
          <a:ext cx="9144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02580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9935472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42416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4"/>
          <p:cNvSpPr>
            <a:spLocks noGrp="1"/>
          </p:cNvSpPr>
          <p:nvPr>
            <p:ph type="title"/>
          </p:nvPr>
        </p:nvSpPr>
        <p:spPr>
          <a:xfrm>
            <a:off x="415703" y="0"/>
            <a:ext cx="8229600" cy="908720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Из чего состоит бюджетная система Тонкинского муниципального района</a:t>
            </a:r>
          </a:p>
        </p:txBody>
      </p:sp>
      <p:grpSp>
        <p:nvGrpSpPr>
          <p:cNvPr id="132099" name="Organization Chart 9"/>
          <p:cNvGrpSpPr>
            <a:grpSpLocks/>
          </p:cNvGrpSpPr>
          <p:nvPr/>
        </p:nvGrpSpPr>
        <p:grpSpPr bwMode="auto">
          <a:xfrm>
            <a:off x="323528" y="1196752"/>
            <a:ext cx="8521700" cy="5040312"/>
            <a:chOff x="272" y="999"/>
            <a:chExt cx="1831" cy="720"/>
          </a:xfrm>
        </p:grpSpPr>
        <p:cxnSp>
          <p:nvCxnSpPr>
            <p:cNvPr id="132100" name="_s56336"/>
            <p:cNvCxnSpPr>
              <a:cxnSpLocks noChangeShapeType="1"/>
              <a:stCxn id="132104" idx="0"/>
              <a:endCxn id="132102" idx="2"/>
            </p:cNvCxnSpPr>
            <p:nvPr/>
          </p:nvCxnSpPr>
          <p:spPr bwMode="auto">
            <a:xfrm rot="16200000" flipV="1">
              <a:off x="1368" y="1127"/>
              <a:ext cx="144" cy="463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</p:spPr>
        </p:cxnSp>
        <p:cxnSp>
          <p:nvCxnSpPr>
            <p:cNvPr id="132101" name="_s56335"/>
            <p:cNvCxnSpPr>
              <a:cxnSpLocks noChangeShapeType="1"/>
              <a:stCxn id="132103" idx="0"/>
              <a:endCxn id="132102" idx="2"/>
            </p:cNvCxnSpPr>
            <p:nvPr/>
          </p:nvCxnSpPr>
          <p:spPr bwMode="auto">
            <a:xfrm rot="-5400000">
              <a:off x="884" y="1107"/>
              <a:ext cx="144" cy="504"/>
            </a:xfrm>
            <a:prstGeom prst="bentConnector3">
              <a:avLst>
                <a:gd name="adj1" fmla="val 50467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</p:spPr>
        </p:cxnSp>
        <p:sp>
          <p:nvSpPr>
            <p:cNvPr id="132102" name="_s56330"/>
            <p:cNvSpPr>
              <a:spLocks noChangeArrowheads="1"/>
            </p:cNvSpPr>
            <p:nvPr/>
          </p:nvSpPr>
          <p:spPr bwMode="auto">
            <a:xfrm>
              <a:off x="776" y="999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rgbClr val="CCFF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/>
              <a:r>
                <a:rPr lang="ru-RU" sz="2400" b="1" dirty="0">
                  <a:cs typeface="Arial" charset="0"/>
                </a:rPr>
                <a:t>Консолидированный </a:t>
              </a:r>
              <a:endParaRPr lang="en-US" sz="2400" b="1" dirty="0" smtClean="0">
                <a:cs typeface="Arial" charset="0"/>
              </a:endParaRPr>
            </a:p>
            <a:p>
              <a:pPr algn="ctr"/>
              <a:r>
                <a:rPr lang="ru-RU" sz="2400" b="1" dirty="0" smtClean="0">
                  <a:cs typeface="Arial" charset="0"/>
                </a:rPr>
                <a:t>бюджет </a:t>
              </a:r>
              <a:endParaRPr lang="ru-RU" sz="2400" b="1" dirty="0">
                <a:cs typeface="Arial" charset="0"/>
              </a:endParaRPr>
            </a:p>
            <a:p>
              <a:pPr algn="ctr"/>
              <a:r>
                <a:rPr lang="ru-RU" sz="2400" b="1" dirty="0">
                  <a:cs typeface="Arial" charset="0"/>
                </a:rPr>
                <a:t>Тонкинского </a:t>
              </a:r>
              <a:endParaRPr lang="en-US" sz="2400" b="1" dirty="0" smtClean="0">
                <a:cs typeface="Arial" charset="0"/>
              </a:endParaRPr>
            </a:p>
            <a:p>
              <a:pPr algn="ctr"/>
              <a:r>
                <a:rPr lang="ru-RU" sz="2400" b="1" dirty="0" smtClean="0">
                  <a:cs typeface="Arial" charset="0"/>
                </a:rPr>
                <a:t>муниципального</a:t>
              </a:r>
              <a:endParaRPr lang="ru-RU" sz="2400" b="1" dirty="0">
                <a:cs typeface="Arial" charset="0"/>
              </a:endParaRPr>
            </a:p>
            <a:p>
              <a:pPr algn="ctr"/>
              <a:r>
                <a:rPr lang="ru-RU" sz="2400" b="1" dirty="0">
                  <a:cs typeface="Arial" charset="0"/>
                </a:rPr>
                <a:t> района</a:t>
              </a:r>
            </a:p>
          </p:txBody>
        </p:sp>
        <p:sp>
          <p:nvSpPr>
            <p:cNvPr id="132103" name="_s56332"/>
            <p:cNvSpPr>
              <a:spLocks noChangeArrowheads="1"/>
            </p:cNvSpPr>
            <p:nvPr/>
          </p:nvSpPr>
          <p:spPr bwMode="auto">
            <a:xfrm>
              <a:off x="272" y="1431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rgbClr val="CCFF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/>
              <a:r>
                <a:rPr lang="ru-RU" sz="2400" b="1" dirty="0">
                  <a:cs typeface="Arial" charset="0"/>
                </a:rPr>
                <a:t>Районный бюджет</a:t>
              </a:r>
            </a:p>
          </p:txBody>
        </p:sp>
        <p:sp>
          <p:nvSpPr>
            <p:cNvPr id="132104" name="_s56333"/>
            <p:cNvSpPr>
              <a:spLocks noChangeArrowheads="1"/>
            </p:cNvSpPr>
            <p:nvPr/>
          </p:nvSpPr>
          <p:spPr bwMode="auto">
            <a:xfrm>
              <a:off x="1239" y="1431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rgbClr val="CCFF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/>
              <a:r>
                <a:rPr lang="ru-RU" sz="2400" b="1" dirty="0">
                  <a:cs typeface="Arial" charset="0"/>
                </a:rPr>
                <a:t>Бюджеты </a:t>
              </a:r>
            </a:p>
            <a:p>
              <a:pPr algn="ctr"/>
              <a:r>
                <a:rPr lang="ru-RU" sz="2400" b="1" dirty="0">
                  <a:cs typeface="Arial" charset="0"/>
                </a:rPr>
                <a:t>1 городского </a:t>
              </a:r>
            </a:p>
            <a:p>
              <a:pPr algn="ctr"/>
              <a:r>
                <a:rPr lang="ru-RU" sz="2400" b="1" dirty="0">
                  <a:cs typeface="Arial" charset="0"/>
                </a:rPr>
                <a:t>поселения и</a:t>
              </a:r>
            </a:p>
            <a:p>
              <a:pPr algn="ctr"/>
              <a:r>
                <a:rPr lang="ru-RU" sz="2400" b="1" dirty="0">
                  <a:cs typeface="Arial" charset="0"/>
                </a:rPr>
                <a:t>4 сельских</a:t>
              </a:r>
            </a:p>
            <a:p>
              <a:pPr algn="ctr"/>
              <a:r>
                <a:rPr lang="ru-RU" sz="2400" b="1" dirty="0">
                  <a:cs typeface="Arial" charset="0"/>
                </a:rPr>
                <a:t> поселений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54664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46567" y="132554"/>
            <a:ext cx="81369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Сравнение расходов по </a:t>
            </a: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разделам, тыс. руб.</a:t>
            </a:r>
            <a:endParaRPr lang="ru-RU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0573559"/>
              </p:ext>
            </p:extLst>
          </p:nvPr>
        </p:nvGraphicFramePr>
        <p:xfrm>
          <a:off x="107507" y="836712"/>
          <a:ext cx="8928988" cy="113347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82143"/>
                <a:gridCol w="1689369"/>
                <a:gridCol w="926910"/>
                <a:gridCol w="926910"/>
                <a:gridCol w="796098"/>
                <a:gridCol w="706395"/>
                <a:gridCol w="571844"/>
                <a:gridCol w="747509"/>
                <a:gridCol w="612957"/>
                <a:gridCol w="751245"/>
                <a:gridCol w="717608"/>
              </a:tblGrid>
              <a:tr h="11334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Раздел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Наименование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Первоначальный бюджет 2019 год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Уточненный план на 01.11.2019 год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Прогноз 2020 год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Рост к первоначальному бюджету 2019 года, %</a:t>
                      </a:r>
                      <a:br>
                        <a:rPr lang="ru-RU" sz="1000" u="none" strike="noStrike">
                          <a:effectLst/>
                        </a:rPr>
                      </a:b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Рост 2020 к уточненному плану 2019, %</a:t>
                      </a:r>
                      <a:br>
                        <a:rPr lang="ru-RU" sz="1000" u="none" strike="noStrike">
                          <a:effectLst/>
                        </a:rPr>
                      </a:b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Прогноз 2021 год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Рост 2021 к прогнозу 2020, %</a:t>
                      </a:r>
                      <a:br>
                        <a:rPr lang="ru-RU" sz="1000" u="none" strike="noStrike">
                          <a:effectLst/>
                        </a:rPr>
                      </a:b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Прогноз 2022 год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Рост 2022 к 2021, %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9679988"/>
              </p:ext>
            </p:extLst>
          </p:nvPr>
        </p:nvGraphicFramePr>
        <p:xfrm>
          <a:off x="107503" y="1988840"/>
          <a:ext cx="8928992" cy="446449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82144"/>
                <a:gridCol w="1689369"/>
                <a:gridCol w="926911"/>
                <a:gridCol w="926911"/>
                <a:gridCol w="796098"/>
                <a:gridCol w="706395"/>
                <a:gridCol w="571844"/>
                <a:gridCol w="747509"/>
                <a:gridCol w="612957"/>
                <a:gridCol w="751246"/>
                <a:gridCol w="717608"/>
              </a:tblGrid>
              <a:tr h="34342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>
                          <a:effectLst/>
                        </a:rPr>
                        <a:t>Итого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341 095.10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391 337.40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395 379.50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115.9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101.0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376 871.70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95.32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386 841.40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102.6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</a:tr>
              <a:tr h="68684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01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Общемуниципальные вопросы</a:t>
                      </a:r>
                      <a:endParaRPr lang="ru-RU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49 358.10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49 444.10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51 426.90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104.2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104.0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44 784.10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87.08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44 866.50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100.2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</a:tr>
              <a:tr h="34342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02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Национальная оборона</a:t>
                      </a:r>
                      <a:endParaRPr lang="ru-RU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358.90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358.90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323.90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90.2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90.2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328.10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101.30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344.00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104.8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</a:tr>
              <a:tr h="137369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03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>
                          <a:effectLst/>
                        </a:rPr>
                        <a:t>Национальная безопасность и правоохранительная деятельность</a:t>
                      </a:r>
                      <a:endParaRPr lang="ru-RU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4 412.30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3 705.20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4 460.10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101.1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120.4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4 214.50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</a:rPr>
                        <a:t>94.49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4 214.50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100.0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</a:tr>
              <a:tr h="68684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04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 Национальная экономика</a:t>
                      </a:r>
                      <a:endParaRPr lang="ru-RU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30 620.80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44 820.00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51 890.40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169.5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115.8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41 151.40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79.30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41 204.20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100.1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</a:tr>
              <a:tr h="103026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05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Жилищно-коомунальное хозяйство</a:t>
                      </a:r>
                      <a:endParaRPr lang="ru-RU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2 466.50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19 870.60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2 796.30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113.4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14.1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2 216.90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79.28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4 508.80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</a:rPr>
                        <a:t>203.4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85047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55576" y="260648"/>
            <a:ext cx="76328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Сравнение расходов по </a:t>
            </a: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разделам, тыс. руб.</a:t>
            </a:r>
            <a:endParaRPr lang="ru-RU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1156628"/>
              </p:ext>
            </p:extLst>
          </p:nvPr>
        </p:nvGraphicFramePr>
        <p:xfrm>
          <a:off x="107503" y="980728"/>
          <a:ext cx="8928992" cy="113347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82143"/>
                <a:gridCol w="1689370"/>
                <a:gridCol w="926911"/>
                <a:gridCol w="926911"/>
                <a:gridCol w="796097"/>
                <a:gridCol w="706396"/>
                <a:gridCol w="571844"/>
                <a:gridCol w="747509"/>
                <a:gridCol w="612957"/>
                <a:gridCol w="751246"/>
                <a:gridCol w="717608"/>
              </a:tblGrid>
              <a:tr h="11334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Раздел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Наименование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Первоначальный бюджет 2019 год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Уточненный план на 01.11.2019 год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Прогноз 2020 год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Рост к первоначальному бюджету 2019 года, %</a:t>
                      </a:r>
                      <a:br>
                        <a:rPr lang="ru-RU" sz="1000" u="none" strike="noStrike">
                          <a:effectLst/>
                        </a:rPr>
                      </a:b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Рост 2020 к уточненному плану 2019, %</a:t>
                      </a:r>
                      <a:br>
                        <a:rPr lang="ru-RU" sz="1000" u="none" strike="noStrike">
                          <a:effectLst/>
                        </a:rPr>
                      </a:b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Прогноз 2021 год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Рост 2021 к прогнозу 2020, %</a:t>
                      </a:r>
                      <a:br>
                        <a:rPr lang="ru-RU" sz="1000" u="none" strike="noStrike">
                          <a:effectLst/>
                        </a:rPr>
                      </a:b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Прогноз 2022 год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Рост 2022 к 2021, %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2861702"/>
              </p:ext>
            </p:extLst>
          </p:nvPr>
        </p:nvGraphicFramePr>
        <p:xfrm>
          <a:off x="107505" y="2132854"/>
          <a:ext cx="8928991" cy="417646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82143"/>
                <a:gridCol w="1689370"/>
                <a:gridCol w="926910"/>
                <a:gridCol w="926910"/>
                <a:gridCol w="796098"/>
                <a:gridCol w="706396"/>
                <a:gridCol w="571844"/>
                <a:gridCol w="747509"/>
                <a:gridCol w="612957"/>
                <a:gridCol w="751246"/>
                <a:gridCol w="717608"/>
              </a:tblGrid>
              <a:tr h="37967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07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Образование</a:t>
                      </a:r>
                      <a:endParaRPr lang="ru-RU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159 844.30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169 149.60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175 944.20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110.1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104.0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183 070.30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104.05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190 036.30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103.8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</a:tr>
              <a:tr h="37967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08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Культура</a:t>
                      </a:r>
                      <a:endParaRPr lang="ru-RU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41 831.70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46 398.40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</a:rPr>
                        <a:t>47 683.90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114.0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102.8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46 664.70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97.86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47 816.20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102.5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</a:tr>
              <a:tr h="37967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10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Социальная политика</a:t>
                      </a:r>
                      <a:endParaRPr lang="ru-RU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14 543.20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19 459.70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18 343.70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126.1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94.3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15 207.60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82.90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16 163.50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106.3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</a:tr>
              <a:tr h="75935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11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>
                          <a:effectLst/>
                        </a:rPr>
                        <a:t>Физическая культура и спорт</a:t>
                      </a:r>
                      <a:endParaRPr lang="ru-RU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3 099.20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3 218.00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3 164.60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102.1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98.3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3 100.00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97.96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3 100.00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100.0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</a:tr>
              <a:tr h="75935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12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Средства массовой информации</a:t>
                      </a:r>
                      <a:endParaRPr lang="ru-RU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1 538.20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1 538.20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1 569.50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102.0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102.0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1 617.90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103.08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1 668.40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103.1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</a:tr>
              <a:tr h="75935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13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Обслуживание муниципального долга</a:t>
                      </a:r>
                      <a:endParaRPr lang="ru-RU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100.00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100.00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0.00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0.0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0.0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100.00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0.00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0.0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</a:tr>
              <a:tr h="75935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14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Межбюджетные трансферты</a:t>
                      </a:r>
                      <a:endParaRPr lang="ru-RU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32 921.90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33 274.70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37 776.00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</a:rPr>
                        <a:t>114.7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113.5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34 416.20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91.11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32 919.00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</a:rPr>
                        <a:t>95.6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9903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5536" y="332656"/>
            <a:ext cx="83529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Сравнение расходов по разделам и подразделам, тыс. руб.</a:t>
            </a:r>
            <a:endParaRPr lang="ru-RU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4884054"/>
              </p:ext>
            </p:extLst>
          </p:nvPr>
        </p:nvGraphicFramePr>
        <p:xfrm>
          <a:off x="107505" y="1916831"/>
          <a:ext cx="8856983" cy="490880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29853"/>
                <a:gridCol w="1749404"/>
                <a:gridCol w="826385"/>
                <a:gridCol w="826385"/>
                <a:gridCol w="853043"/>
                <a:gridCol w="706428"/>
                <a:gridCol w="613124"/>
                <a:gridCol w="799728"/>
                <a:gridCol w="613124"/>
                <a:gridCol w="799728"/>
                <a:gridCol w="639781"/>
              </a:tblGrid>
              <a:tr h="220298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</a:rPr>
                        <a:t>Общегосударственные вопросы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</a:rPr>
                        <a:t>49 358.1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</a:rPr>
                        <a:t>49 444.1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51 426.9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104.2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104.0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44 784.1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87.1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44 866.5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100.2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</a:tr>
              <a:tr h="65011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01.02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Функционирование высшего должностного лица субъекта Российской Федерации и муниципального образования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</a:rPr>
                        <a:t> </a:t>
                      </a:r>
                      <a:endParaRPr lang="ru-RU" sz="1000" b="1" i="0" u="none" strike="noStrike" dirty="0">
                        <a:effectLst/>
                        <a:latin typeface="Arial Cyr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</a:rPr>
                        <a:t> </a:t>
                      </a:r>
                      <a:endParaRPr lang="ru-RU" sz="1000" b="1" i="0" u="none" strike="noStrike" dirty="0">
                        <a:effectLst/>
                        <a:latin typeface="Arial Cyr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</a:rPr>
                        <a:t>2 209.0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</a:rPr>
                        <a:t> 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</a:rPr>
                        <a:t> 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</a:rPr>
                        <a:t>2 209.0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100.0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2 209.0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100.0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</a:tr>
              <a:tr h="9724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01.03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Функционирование законодательных (представительных) органов государственной власти и представительных органов муниципальных образований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</a:rPr>
                        <a:t>2 349.0</a:t>
                      </a:r>
                      <a:endParaRPr lang="ru-RU" sz="1000" b="0" i="0" u="none" strike="noStrike" dirty="0">
                        <a:effectLst/>
                        <a:latin typeface="Arial Cyr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2 349.0</a:t>
                      </a:r>
                      <a:endParaRPr lang="ru-RU" sz="1000" b="0" i="0" u="none" strike="noStrike">
                        <a:effectLst/>
                        <a:latin typeface="Arial Cyr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</a:rPr>
                        <a:t>2 415.4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</a:rPr>
                        <a:t>102.8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102.8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</a:rPr>
                        <a:t>2 307.5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</a:rPr>
                        <a:t>95.5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</a:rPr>
                        <a:t>2 308.2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100.0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</a:tr>
              <a:tr h="128012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01.04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Функционирование Правительства Российской Федерации, высших исполнительных органов государственной власти субъектов Российской Федерации, местных администраций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15 733.6</a:t>
                      </a:r>
                      <a:endParaRPr lang="ru-RU" sz="1000" b="0" i="0" u="none" strike="noStrike">
                        <a:effectLst/>
                        <a:latin typeface="Arial Cyr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</a:rPr>
                        <a:t>16 566.8</a:t>
                      </a:r>
                      <a:endParaRPr lang="ru-RU" sz="1000" b="0" i="0" u="none" strike="noStrike" dirty="0">
                        <a:effectLst/>
                        <a:latin typeface="Arial Cyr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</a:rPr>
                        <a:t>15 299.0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97.2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</a:rPr>
                        <a:t>92.3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</a:rPr>
                        <a:t>13 674.7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89.4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</a:rPr>
                        <a:t>13 674.7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</a:rPr>
                        <a:t>100.0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</a:tr>
              <a:tr h="1642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01.05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Судебная система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10.9</a:t>
                      </a:r>
                      <a:endParaRPr lang="ru-RU" sz="1000" b="0" i="0" u="none" strike="noStrike">
                        <a:effectLst/>
                        <a:latin typeface="Arial Cyr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10.9</a:t>
                      </a:r>
                      <a:endParaRPr lang="ru-RU" sz="1000" b="0" i="0" u="none" strike="noStrike">
                        <a:effectLst/>
                        <a:latin typeface="Arial Cyr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19.3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177.1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177.1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20.6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106.7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91.1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</a:rPr>
                        <a:t>442.2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</a:tr>
              <a:tr h="80187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01.06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Обеспечение деятельности финансовых, налоговых и таможенных органов и органов финансового (финансово-бюджетного) надзора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10 981.0</a:t>
                      </a:r>
                      <a:endParaRPr lang="ru-RU" sz="1000" b="0" i="0" u="none" strike="noStrike">
                        <a:effectLst/>
                        <a:latin typeface="Arial Cyr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10 981.0</a:t>
                      </a:r>
                      <a:endParaRPr lang="ru-RU" sz="1000" b="0" i="0" u="none" strike="noStrike">
                        <a:effectLst/>
                        <a:latin typeface="Arial Cyr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11 449.0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</a:rPr>
                        <a:t>104.3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104.3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11 251.1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98.3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11 262.3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</a:rPr>
                        <a:t>100.1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</a:tr>
              <a:tr h="32774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01.07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Обеспечение проведения выборов и референдумов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363.0</a:t>
                      </a:r>
                      <a:endParaRPr lang="ru-RU" sz="1000" b="0" i="0" u="none" strike="noStrike">
                        <a:effectLst/>
                        <a:latin typeface="Arial Cyr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500.3</a:t>
                      </a:r>
                      <a:endParaRPr lang="ru-RU" sz="1000" b="0" i="0" u="none" strike="noStrike">
                        <a:effectLst/>
                        <a:latin typeface="Arial Cyr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800.0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220.4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159.9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0.0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 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</a:tr>
              <a:tr h="1642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01.11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Резервные фонды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800.0</a:t>
                      </a:r>
                      <a:endParaRPr lang="ru-RU" sz="1000" b="0" i="0" u="none" strike="noStrike">
                        <a:effectLst/>
                        <a:latin typeface="Arial Cyr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256.5</a:t>
                      </a:r>
                      <a:endParaRPr lang="ru-RU" sz="1000" b="0" i="0" u="none" strike="noStrike">
                        <a:effectLst/>
                        <a:latin typeface="Arial Cyr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800.0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100.0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311.9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800.0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100.0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800.0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</a:rPr>
                        <a:t>100.0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</a:tr>
              <a:tr h="32774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01.13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Другие общегосударственные вопросы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19 120.6</a:t>
                      </a:r>
                      <a:endParaRPr lang="ru-RU" sz="1000" b="0" i="0" u="none" strike="noStrike">
                        <a:effectLst/>
                        <a:latin typeface="Arial Cyr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</a:rPr>
                        <a:t>18 779.6</a:t>
                      </a:r>
                      <a:endParaRPr lang="ru-RU" sz="1000" b="0" i="0" u="none" strike="noStrike" dirty="0">
                        <a:effectLst/>
                        <a:latin typeface="Arial Cyr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18 435.2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96.4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98.2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14 521.2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78.8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</a:rPr>
                        <a:t>14 521.2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</a:rPr>
                        <a:t>100.0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0636636"/>
              </p:ext>
            </p:extLst>
          </p:nvPr>
        </p:nvGraphicFramePr>
        <p:xfrm>
          <a:off x="143508" y="778589"/>
          <a:ext cx="8856984" cy="111587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29853"/>
                <a:gridCol w="1749405"/>
                <a:gridCol w="826386"/>
                <a:gridCol w="826386"/>
                <a:gridCol w="853043"/>
                <a:gridCol w="706427"/>
                <a:gridCol w="613123"/>
                <a:gridCol w="799728"/>
                <a:gridCol w="613123"/>
                <a:gridCol w="799728"/>
                <a:gridCol w="639782"/>
              </a:tblGrid>
              <a:tr h="67204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Раздел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Наименование раздела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Первоначальный бюджет 2019 год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Уточненный план на 01.11.2019 год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2020 год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Рост к первоначальному бюджету 2019 года, %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Рост 2020 к уточненному плану 2019, %</a:t>
                      </a:r>
                      <a:br>
                        <a:rPr lang="ru-RU" sz="1000" u="none" strike="noStrike">
                          <a:effectLst/>
                        </a:rPr>
                      </a:b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Прогноз 2021 год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Рост 2021 к прогнозу 2020, %</a:t>
                      </a:r>
                      <a:br>
                        <a:rPr lang="ru-RU" sz="1000" u="none" strike="noStrike">
                          <a:effectLst/>
                        </a:rPr>
                      </a:b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Прогноз 2022 год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Рост 2022 к 2021, %</a:t>
                      </a:r>
                      <a:br>
                        <a:rPr lang="ru-RU" sz="1000" u="none" strike="noStrike">
                          <a:effectLst/>
                        </a:rPr>
                      </a:b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</a:tr>
              <a:tr h="13982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effectLst/>
                        </a:rPr>
                        <a:t>Итого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effectLst/>
                        </a:rPr>
                        <a:t> 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341 095.1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391 337.4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395 379.5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115.9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101.0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376 871.7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95.3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386 841.4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102.6</a:t>
                      </a:r>
                      <a:endParaRPr lang="ru-RU" sz="12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51174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5536" y="332656"/>
            <a:ext cx="83529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Сравнение расходов по разделам и подразделам, тыс. руб.</a:t>
            </a:r>
            <a:endParaRPr lang="ru-RU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0692635"/>
              </p:ext>
            </p:extLst>
          </p:nvPr>
        </p:nvGraphicFramePr>
        <p:xfrm>
          <a:off x="107503" y="764888"/>
          <a:ext cx="8928991" cy="113347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67656"/>
                <a:gridCol w="1638613"/>
                <a:gridCol w="899062"/>
                <a:gridCol w="899062"/>
                <a:gridCol w="772178"/>
                <a:gridCol w="768554"/>
                <a:gridCol w="667046"/>
                <a:gridCol w="725050"/>
                <a:gridCol w="667046"/>
                <a:gridCol w="728676"/>
                <a:gridCol w="696048"/>
              </a:tblGrid>
              <a:tr h="11334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Раздел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Наименование раздела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Первоначальный бюджет 2019 год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Уточненный план на 01.11.2019 год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Прогноз 2020 год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Рост к первоначальному бюджету 2019 года, %</a:t>
                      </a:r>
                      <a:br>
                        <a:rPr lang="ru-RU" sz="1000" u="none" strike="noStrike">
                          <a:effectLst/>
                        </a:rPr>
                      </a:b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Рост 2020 к уточненному плану 2019, %</a:t>
                      </a:r>
                      <a:br>
                        <a:rPr lang="ru-RU" sz="1000" u="none" strike="noStrike">
                          <a:effectLst/>
                        </a:rPr>
                      </a:b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Прогноз 2021 год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Рост 2021 к прогнозу 2020, %</a:t>
                      </a:r>
                      <a:br>
                        <a:rPr lang="ru-RU" sz="1000" u="none" strike="noStrike">
                          <a:effectLst/>
                        </a:rPr>
                      </a:b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Прогноз 2022 год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Рост 2022 к 2021, %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8473356"/>
              </p:ext>
            </p:extLst>
          </p:nvPr>
        </p:nvGraphicFramePr>
        <p:xfrm>
          <a:off x="107504" y="1916829"/>
          <a:ext cx="8928991" cy="491625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32048"/>
                <a:gridCol w="1654567"/>
                <a:gridCol w="846762"/>
                <a:gridCol w="846762"/>
                <a:gridCol w="874076"/>
                <a:gridCol w="723844"/>
                <a:gridCol w="628241"/>
                <a:gridCol w="819446"/>
                <a:gridCol w="628241"/>
                <a:gridCol w="819446"/>
                <a:gridCol w="655558"/>
              </a:tblGrid>
              <a:tr h="182831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Национальная оборона</a:t>
                      </a:r>
                      <a:endParaRPr lang="ru-RU" sz="1100" b="1" i="0" u="none" strike="noStrike" dirty="0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358.9</a:t>
                      </a:r>
                      <a:endParaRPr lang="ru-RU" sz="1100" b="1" i="0" u="none" strike="noStrike">
                        <a:effectLst/>
                        <a:latin typeface="Arial Cyr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358.9</a:t>
                      </a:r>
                      <a:endParaRPr lang="ru-RU" sz="1100" b="1" i="0" u="none" strike="noStrike">
                        <a:effectLst/>
                        <a:latin typeface="Arial Cyr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323.9</a:t>
                      </a:r>
                      <a:endParaRPr lang="ru-RU" sz="1100" b="1" i="0" u="none" strike="noStrike">
                        <a:effectLst/>
                        <a:latin typeface="Arial Cyr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90.2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90.2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328.1</a:t>
                      </a:r>
                      <a:endParaRPr lang="ru-RU" sz="1100" b="1" i="0" u="none" strike="noStrike">
                        <a:effectLst/>
                        <a:latin typeface="Arial Cyr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101.3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344.0</a:t>
                      </a:r>
                      <a:endParaRPr lang="ru-RU" sz="1100" b="1" i="0" u="none" strike="noStrike">
                        <a:effectLst/>
                        <a:latin typeface="Arial Cyr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104.8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</a:tr>
              <a:tr h="48784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02.03</a:t>
                      </a:r>
                      <a:endParaRPr lang="ru-RU" sz="9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Мобилизационная и вневойсковая подготовка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>
                          <a:effectLst/>
                        </a:rPr>
                        <a:t>358.9</a:t>
                      </a:r>
                      <a:endParaRPr lang="ru-RU" sz="1100" b="0" i="0" u="none" strike="noStrike" dirty="0">
                        <a:effectLst/>
                        <a:latin typeface="Arial Cyr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358.9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323.9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90.2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90.2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328.1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101.3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344.0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104.8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</a:tr>
              <a:tr h="453769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Национальная безопасность и правоохранительная деятельность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4 412.3</a:t>
                      </a:r>
                      <a:endParaRPr lang="ru-RU" sz="1100" b="1" i="0" u="none" strike="noStrike">
                        <a:effectLst/>
                        <a:latin typeface="Arial Cyr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>
                          <a:effectLst/>
                        </a:rPr>
                        <a:t>3 705.2</a:t>
                      </a:r>
                      <a:endParaRPr lang="ru-RU" sz="1100" b="1" i="0" u="none" strike="noStrike" dirty="0">
                        <a:effectLst/>
                        <a:latin typeface="Arial Cyr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>
                          <a:effectLst/>
                        </a:rPr>
                        <a:t>4 460.1</a:t>
                      </a:r>
                      <a:endParaRPr lang="ru-RU" sz="1100" b="1" i="0" u="none" strike="noStrike" dirty="0">
                        <a:effectLst/>
                        <a:latin typeface="Arial Cyr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101.1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120.4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4 214.5</a:t>
                      </a:r>
                      <a:endParaRPr lang="ru-RU" sz="1100" b="1" i="0" u="none" strike="noStrike">
                        <a:effectLst/>
                        <a:latin typeface="Arial Cyr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94.5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4 214.5</a:t>
                      </a:r>
                      <a:endParaRPr lang="ru-RU" sz="1100" b="1" i="0" u="none" strike="noStrike">
                        <a:effectLst/>
                        <a:latin typeface="Arial Cyr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100.0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</a:tr>
              <a:tr h="113829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03.09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Защита населения и территории от чрезвычайных ситуаций природного и техногенного характера, гражданская оборона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4 412.3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>
                          <a:effectLst/>
                        </a:rPr>
                        <a:t>3 687.2</a:t>
                      </a:r>
                      <a:endParaRPr lang="ru-RU" sz="1100" b="0" i="0" u="none" strike="noStrike" dirty="0">
                        <a:effectLst/>
                        <a:latin typeface="Arial Cyr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>
                          <a:effectLst/>
                        </a:rPr>
                        <a:t>4 460.1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>
                          <a:effectLst/>
                        </a:rPr>
                        <a:t>101.1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>
                          <a:effectLst/>
                        </a:rPr>
                        <a:t>121.0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>
                          <a:effectLst/>
                        </a:rPr>
                        <a:t>4 214.5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94.5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4 214.5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100.0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</a:tr>
              <a:tr h="35619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03.10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effectLst/>
                        </a:rPr>
                        <a:t>Обеспечениепожарной безопасности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0.0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18.0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0.0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</a:tr>
              <a:tr h="182831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Национальная экономика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30 620.8</a:t>
                      </a:r>
                      <a:endParaRPr lang="ru-RU" sz="1100" b="1" i="0" u="none" strike="noStrike">
                        <a:effectLst/>
                        <a:latin typeface="Arial Cyr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44 820.0</a:t>
                      </a:r>
                      <a:endParaRPr lang="ru-RU" sz="1100" b="1" i="0" u="none" strike="noStrike">
                        <a:effectLst/>
                        <a:latin typeface="Arial Cyr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>
                          <a:effectLst/>
                        </a:rPr>
                        <a:t>51 890.4</a:t>
                      </a:r>
                      <a:endParaRPr lang="ru-RU" sz="1100" b="1" i="0" u="none" strike="noStrike" dirty="0">
                        <a:effectLst/>
                        <a:latin typeface="Arial Cyr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169.5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115.8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41 151.4</a:t>
                      </a:r>
                      <a:endParaRPr lang="ru-RU" sz="1100" b="1" i="0" u="none" strike="noStrike">
                        <a:effectLst/>
                        <a:latin typeface="Arial Cyr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>
                          <a:effectLst/>
                        </a:rPr>
                        <a:t>79.3</a:t>
                      </a:r>
                      <a:endParaRPr lang="ru-RU" sz="1100" b="1" i="0" u="none" strike="noStrike" dirty="0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41 204.2</a:t>
                      </a:r>
                      <a:endParaRPr lang="ru-RU" sz="1100" b="1" i="0" u="none" strike="noStrike">
                        <a:effectLst/>
                        <a:latin typeface="Arial Cyr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100.1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</a:tr>
              <a:tr h="3252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04.01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effectLst/>
                        </a:rPr>
                        <a:t>Общеэкономические вопросы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223.4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470.0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470.0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210.4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>
                          <a:effectLst/>
                        </a:rPr>
                        <a:t>100.0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223.4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47.5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>
                          <a:effectLst/>
                        </a:rPr>
                        <a:t>223.4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100.0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</a:tr>
              <a:tr h="3252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04.05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effectLst/>
                        </a:rPr>
                        <a:t>Сельское хозяйство и рыболовство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26 803.6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34 753.2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37 280.1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139.1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107.3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37 387.9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100.3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>
                          <a:effectLst/>
                        </a:rPr>
                        <a:t>37 440.7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100.1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</a:tr>
              <a:tr h="18283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04.06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effectLst/>
                        </a:rPr>
                        <a:t>Водное хозяйство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200.0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1 679.4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100.0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50.0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6.0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0.0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0.0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>
                          <a:effectLst/>
                        </a:rPr>
                        <a:t>0.0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</a:tr>
              <a:tr h="35619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04.09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effectLst/>
                        </a:rPr>
                        <a:t>Дорожное хозяйство (дорожные фонды)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0.0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4 214.1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10 000.0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237.3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0.0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>
                          <a:effectLst/>
                        </a:rPr>
                        <a:t>0.0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</a:tr>
              <a:tr h="18283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04.10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effectLst/>
                        </a:rPr>
                        <a:t>Связь и информатика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483.8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697.1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987.8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204.2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141.7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558.8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56.6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558.8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100.0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</a:tr>
              <a:tr h="65045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04.12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effectLst/>
                        </a:rPr>
                        <a:t>Другие вопросы в области национальной экономики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2 910.0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3 006.2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3 052.5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104.9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101.5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2 981.3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97.7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2 981.3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>
                          <a:effectLst/>
                        </a:rPr>
                        <a:t>100.0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43151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5536" y="332656"/>
            <a:ext cx="83529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Сравнение расходов по разделам и подразделам, тыс. руб.</a:t>
            </a:r>
            <a:endParaRPr lang="ru-RU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6278970"/>
              </p:ext>
            </p:extLst>
          </p:nvPr>
        </p:nvGraphicFramePr>
        <p:xfrm>
          <a:off x="107500" y="836712"/>
          <a:ext cx="8928995" cy="113347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67657"/>
                <a:gridCol w="1638614"/>
                <a:gridCol w="899063"/>
                <a:gridCol w="899063"/>
                <a:gridCol w="772178"/>
                <a:gridCol w="768553"/>
                <a:gridCol w="667046"/>
                <a:gridCol w="725051"/>
                <a:gridCol w="667046"/>
                <a:gridCol w="728676"/>
                <a:gridCol w="696048"/>
              </a:tblGrid>
              <a:tr h="11334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Раздел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Наименование раздела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Первоначальный бюджет 2019 год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Уточненный план на 01.11.2019 год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Прогноз 2020 год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Рост к первоначальному бюджету 2019 года, %</a:t>
                      </a:r>
                      <a:br>
                        <a:rPr lang="ru-RU" sz="1000" u="none" strike="noStrike">
                          <a:effectLst/>
                        </a:rPr>
                      </a:b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Рост 2020 к уточненному плану 2019, %</a:t>
                      </a:r>
                      <a:br>
                        <a:rPr lang="ru-RU" sz="1000" u="none" strike="noStrike">
                          <a:effectLst/>
                        </a:rPr>
                      </a:b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Прогноз 2021 год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Рост 2021 к прогнозу 2020, %</a:t>
                      </a:r>
                      <a:br>
                        <a:rPr lang="ru-RU" sz="1000" u="none" strike="noStrike">
                          <a:effectLst/>
                        </a:rPr>
                      </a:b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Прогноз 2022 год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Рост 2022 к 2021, %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3835916"/>
              </p:ext>
            </p:extLst>
          </p:nvPr>
        </p:nvGraphicFramePr>
        <p:xfrm>
          <a:off x="107503" y="1988840"/>
          <a:ext cx="8928994" cy="460851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33349"/>
                <a:gridCol w="1763627"/>
                <a:gridCol w="833105"/>
                <a:gridCol w="833105"/>
                <a:gridCol w="859977"/>
                <a:gridCol w="712171"/>
                <a:gridCol w="618109"/>
                <a:gridCol w="806229"/>
                <a:gridCol w="618109"/>
                <a:gridCol w="806229"/>
                <a:gridCol w="644984"/>
              </a:tblGrid>
              <a:tr h="467964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Жилищно-коммунальное хозяйство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2 466.5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19 870.6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2 796.3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113.4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14.1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2 216.9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79.3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4 508.8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203.4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</a:tr>
              <a:tr h="24356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05.01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Жилищное хозяйство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200.0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7 976.2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 </a:t>
                      </a:r>
                      <a:endParaRPr lang="ru-RU" sz="1200" b="0" i="0" u="none" strike="noStrike">
                        <a:effectLst/>
                        <a:latin typeface="Arial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0.0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0.0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937.8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 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199.2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21.2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</a:tr>
              <a:tr h="48712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05.02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</a:rPr>
                        <a:t>Коммунальное хозяйство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300.0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5 282.4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1 120.0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373.3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21.2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 </a:t>
                      </a:r>
                      <a:endParaRPr lang="ru-RU" sz="1200" b="0" i="0" u="none" strike="noStrike">
                        <a:effectLst/>
                        <a:latin typeface="Arial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0.0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3 013.3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 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</a:tr>
              <a:tr h="24356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05.03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Благоустройство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1 250.0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5 894.6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909.2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72.7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15.4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509.2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56.0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526.4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103.4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</a:tr>
              <a:tr h="97424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05.05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Другие вопросы в области жилищно-коммунального хозяйства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716.5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717.4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767.1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107.1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106.9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769.9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100.4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769.9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100.0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</a:tr>
              <a:tr h="243562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Образование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159 844.3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169 149.6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175 944.2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110.1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104.0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183 070.3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104.1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190 036.3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103.8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</a:tr>
              <a:tr h="48712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07.01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Дошкольное образование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41 867.0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41 291.9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44 700.5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106.8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108.3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50 942.8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114.0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54 079.2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106.2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</a:tr>
              <a:tr h="24356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07.02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Общее образование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77 951.8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85 719.8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85 886.8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110.2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100.2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89 511.1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104.2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90 570.6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101.2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</a:tr>
              <a:tr h="48712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07.03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Дополнительное образование детей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16 241.8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17 012.4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18 370.1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113.1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108.0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17 136.4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93.3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19 873.2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116.0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</a:tr>
              <a:tr h="24356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07.07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Молодежная политика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2 005.2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2 421.2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2 031.8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101.3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83.9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2 024.8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99.7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2 024.8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100.0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</a:tr>
              <a:tr h="48712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07.09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Другие вопросы в области образования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21 778.5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22 704.3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24 955.0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114.6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109.9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23 455.2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94.0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23 488.5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100.1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0626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5536" y="332656"/>
            <a:ext cx="83529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Сравнение расходов по разделам и подразделам, тыс. руб.</a:t>
            </a:r>
            <a:endParaRPr lang="ru-RU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8081871"/>
              </p:ext>
            </p:extLst>
          </p:nvPr>
        </p:nvGraphicFramePr>
        <p:xfrm>
          <a:off x="179514" y="836712"/>
          <a:ext cx="8856984" cy="113347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63886"/>
                <a:gridCol w="1625399"/>
                <a:gridCol w="891812"/>
                <a:gridCol w="891812"/>
                <a:gridCol w="765951"/>
                <a:gridCol w="762355"/>
                <a:gridCol w="661666"/>
                <a:gridCol w="719204"/>
                <a:gridCol w="661666"/>
                <a:gridCol w="722799"/>
                <a:gridCol w="690434"/>
              </a:tblGrid>
              <a:tr h="11334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Раздел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Наименование раздела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Первоначальный бюджет 2019 год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Уточненный план на 01.11.2019 год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Прогноз 2020 год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Рост к первоначальному бюджету 2019 года, %</a:t>
                      </a:r>
                      <a:br>
                        <a:rPr lang="ru-RU" sz="1000" u="none" strike="noStrike">
                          <a:effectLst/>
                        </a:rPr>
                      </a:b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Рост 2020 к уточненному плану 2019, %</a:t>
                      </a:r>
                      <a:br>
                        <a:rPr lang="ru-RU" sz="1000" u="none" strike="noStrike">
                          <a:effectLst/>
                        </a:rPr>
                      </a:b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Прогноз 2021 год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Рост 2021 к прогнозу 2020, %</a:t>
                      </a:r>
                      <a:br>
                        <a:rPr lang="ru-RU" sz="1000" u="none" strike="noStrike">
                          <a:effectLst/>
                        </a:rPr>
                      </a:b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Прогноз 2022 год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Рост 2022 к 2021, %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7205309"/>
              </p:ext>
            </p:extLst>
          </p:nvPr>
        </p:nvGraphicFramePr>
        <p:xfrm>
          <a:off x="179513" y="1988840"/>
          <a:ext cx="8784976" cy="460850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26359"/>
                <a:gridCol w="1735181"/>
                <a:gridCol w="819668"/>
                <a:gridCol w="819668"/>
                <a:gridCol w="846107"/>
                <a:gridCol w="700684"/>
                <a:gridCol w="608139"/>
                <a:gridCol w="793225"/>
                <a:gridCol w="608139"/>
                <a:gridCol w="793225"/>
                <a:gridCol w="634581"/>
              </a:tblGrid>
              <a:tr h="244144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Культура и кинематография</a:t>
                      </a:r>
                      <a:endParaRPr lang="ru-RU" sz="12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41 831.7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46 398.4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47 683.9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114.0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102.8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46 664.7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97.9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47 816.2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102.5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</a:tr>
              <a:tr h="24414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08.01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Культура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36 361.9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39 728.6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39 010.0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107.3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98.2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40 890.7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104.8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42 039.2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102.8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</a:tr>
              <a:tr h="7324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08.04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Другие вопросы в области культуры, кинематографии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5 469.8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6 669.8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8 673.9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158.6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130.0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5 774.0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66.6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5 777.0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100.1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</a:tr>
              <a:tr h="244144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Социальная политика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14 543.2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19 459.7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18 343.7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126.1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94.3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15 207.6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82.9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16 163.5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106.3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</a:tr>
              <a:tr h="4882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10.01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Пенсионное обеспечение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3 845.8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3 845.8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3 900.0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101.4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101.4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3 900.0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100.0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3 900.0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100.0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</a:tr>
              <a:tr h="7324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10.03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</a:rPr>
                        <a:t>Социальное обеспечение населения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2 800.9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1 551.8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4 075.1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145.5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262.6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1 217.9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29.9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1 217.9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100.0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</a:tr>
              <a:tr h="4882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10.04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Охрана семьи и детства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7 896.5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14 062.1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10 368.6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131.3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73.7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10 089.7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97.3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11 045.6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109.5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</a:tr>
              <a:tr h="244144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Физическая культура и спорт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3 099.2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3 218.0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3 164.6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102.1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98.3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3 100.0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98.0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3 100.0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100.0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</a:tr>
              <a:tr h="24414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11.02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Массовый спорт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3 099.2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3 218.0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3 164.6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102.1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98.3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3 100.0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98.0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3 100.0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100.0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</a:tr>
              <a:tr h="458061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Средства массовой информации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1 538.2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1 538.2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1 569.5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102.0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102.0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1 617.9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103.1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1 668.4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103.1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</a:tr>
              <a:tr h="4882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12.02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Периодическая печать и издательства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1 538.2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1 538.2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1 569.5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102.0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102.0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1 617.9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103.1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1 668.4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103.1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5594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5536" y="332656"/>
            <a:ext cx="83529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Сравнение расходов по разделам и подразделам, тыс. руб.</a:t>
            </a:r>
            <a:endParaRPr lang="ru-RU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892669"/>
              </p:ext>
            </p:extLst>
          </p:nvPr>
        </p:nvGraphicFramePr>
        <p:xfrm>
          <a:off x="107503" y="836712"/>
          <a:ext cx="8928995" cy="113347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67658"/>
                <a:gridCol w="1638614"/>
                <a:gridCol w="899063"/>
                <a:gridCol w="899063"/>
                <a:gridCol w="772178"/>
                <a:gridCol w="768553"/>
                <a:gridCol w="667046"/>
                <a:gridCol w="725051"/>
                <a:gridCol w="667046"/>
                <a:gridCol w="728676"/>
                <a:gridCol w="696047"/>
              </a:tblGrid>
              <a:tr h="11334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Раздел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Наименование раздела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Первоначальный бюджет 2019 год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Уточненный план на 01.11.2019 год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Прогноз 2020 год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Рост к первоначальному бюджету 2019 года, %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Рост 2020 к уточненному плану 2019, %</a:t>
                      </a:r>
                      <a:br>
                        <a:rPr lang="ru-RU" sz="1000" u="none" strike="noStrike">
                          <a:effectLst/>
                        </a:rPr>
                      </a:b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Прогноз 2021 год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Рост 2021 к прогнозу 2020, %</a:t>
                      </a:r>
                      <a:br>
                        <a:rPr lang="ru-RU" sz="1000" u="none" strike="noStrike">
                          <a:effectLst/>
                        </a:rPr>
                      </a:b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Прогноз 2022 год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Рост 2022 к 2021, %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4236959"/>
              </p:ext>
            </p:extLst>
          </p:nvPr>
        </p:nvGraphicFramePr>
        <p:xfrm>
          <a:off x="107504" y="1986002"/>
          <a:ext cx="8928993" cy="370677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33349"/>
                <a:gridCol w="1763628"/>
                <a:gridCol w="833104"/>
                <a:gridCol w="833104"/>
                <a:gridCol w="859977"/>
                <a:gridCol w="712169"/>
                <a:gridCol w="618110"/>
                <a:gridCol w="806230"/>
                <a:gridCol w="618110"/>
                <a:gridCol w="806230"/>
                <a:gridCol w="644982"/>
              </a:tblGrid>
              <a:tr h="562863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Обслуживание государственного внутреннего и муниципального долга</a:t>
                      </a:r>
                      <a:endParaRPr lang="ru-RU" sz="11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125" marR="9125" marT="91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100.0</a:t>
                      </a:r>
                      <a:endParaRPr lang="ru-RU" sz="1100" b="1" i="0" u="none" strike="noStrike">
                        <a:effectLst/>
                        <a:latin typeface="Arial Cyr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100.0</a:t>
                      </a:r>
                      <a:endParaRPr lang="ru-RU" sz="1100" b="1" i="0" u="none" strike="noStrike">
                        <a:effectLst/>
                        <a:latin typeface="Arial Cyr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0.0</a:t>
                      </a:r>
                      <a:endParaRPr lang="ru-RU" sz="1100" b="1" i="0" u="none" strike="noStrike">
                        <a:effectLst/>
                        <a:latin typeface="Arial Cyr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100.0</a:t>
                      </a:r>
                      <a:endParaRPr lang="ru-RU" sz="1100" b="1" i="0" u="none" strike="noStrike">
                        <a:effectLst/>
                        <a:latin typeface="Arial Cyr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0.0</a:t>
                      </a:r>
                      <a:endParaRPr lang="ru-RU" sz="1100" b="1" i="0" u="none" strike="noStrike">
                        <a:effectLst/>
                        <a:latin typeface="Arial Cyr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9125" marR="9125" marT="9125" marB="0" anchor="ctr"/>
                </a:tc>
              </a:tr>
              <a:tr h="7776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13.01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effectLst/>
                        </a:rPr>
                        <a:t>Обслуживание государственного внутреннего и муниципального долга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100.0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100.0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0.0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0.0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100.0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0.0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9125" marR="9125" marT="9125" marB="0" anchor="ctr"/>
                </a:tc>
              </a:tr>
              <a:tr h="341568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Межбюджетные трансферты общего характера 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9125" marR="9125" marT="91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32 921.9</a:t>
                      </a:r>
                      <a:endParaRPr lang="ru-RU" sz="1100" b="1" i="0" u="none" strike="noStrike">
                        <a:effectLst/>
                        <a:latin typeface="Arial Cyr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33 274.7</a:t>
                      </a:r>
                      <a:endParaRPr lang="ru-RU" sz="1100" b="1" i="0" u="none" strike="noStrike">
                        <a:effectLst/>
                        <a:latin typeface="Arial Cyr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37 776.0</a:t>
                      </a:r>
                      <a:endParaRPr lang="ru-RU" sz="1100" b="1" i="0" u="none" strike="noStrike">
                        <a:effectLst/>
                        <a:latin typeface="Arial Cyr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114.7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113.5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34 416.2</a:t>
                      </a:r>
                      <a:endParaRPr lang="ru-RU" sz="1100" b="1" i="0" u="none" strike="noStrike">
                        <a:effectLst/>
                        <a:latin typeface="Arial Cyr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91.1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32 919.0</a:t>
                      </a:r>
                      <a:endParaRPr lang="ru-RU" sz="1100" b="1" i="0" u="none" strike="noStrike">
                        <a:effectLst/>
                        <a:latin typeface="Arial Cyr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95.6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9125" marR="9125" marT="9125" marB="0" anchor="ctr"/>
                </a:tc>
              </a:tr>
              <a:tr h="139975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14.01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Дотации на выравнивание бюджетной обеспеченности субъектов Российской Федерации и муниципальных образований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21 653.3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21 653.3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>
                          <a:effectLst/>
                        </a:rPr>
                        <a:t>24 670.2</a:t>
                      </a:r>
                      <a:endParaRPr lang="ru-RU" sz="1100" b="0" i="0" u="none" strike="noStrike" dirty="0">
                        <a:effectLst/>
                        <a:latin typeface="Arial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113.9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>
                          <a:effectLst/>
                        </a:rPr>
                        <a:t>113.9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28 544.0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115.7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29 787.0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104.4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9125" marR="9125" marT="9125" marB="0" anchor="ctr"/>
                </a:tc>
              </a:tr>
              <a:tr h="6221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14.03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effectLst/>
                        </a:rPr>
                        <a:t>Прочие межбюджетные трансферты общего характера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11 268.6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11 621.4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13 105.8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116.3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112.8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5 872.2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44.8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3 132.0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>
                          <a:effectLst/>
                        </a:rPr>
                        <a:t>53.3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125" marR="9125" marT="9125" marB="0" anchor="ctr"/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9919243"/>
              </p:ext>
            </p:extLst>
          </p:nvPr>
        </p:nvGraphicFramePr>
        <p:xfrm>
          <a:off x="107504" y="5733256"/>
          <a:ext cx="8928992" cy="19520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33348"/>
                <a:gridCol w="1763627"/>
                <a:gridCol w="833105"/>
                <a:gridCol w="833105"/>
                <a:gridCol w="859978"/>
                <a:gridCol w="712170"/>
                <a:gridCol w="618108"/>
                <a:gridCol w="806230"/>
                <a:gridCol w="618108"/>
                <a:gridCol w="806230"/>
                <a:gridCol w="644983"/>
              </a:tblGrid>
              <a:tr h="19520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effectLst/>
                        </a:rPr>
                        <a:t>Итого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effectLst/>
                        </a:rPr>
                        <a:t> 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341 095.1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391 337.4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395 379.5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115.9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101.0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376 871.7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95.3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386 841.4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102.6</a:t>
                      </a:r>
                      <a:endParaRPr lang="ru-RU" sz="12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08835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319102"/>
            <a:ext cx="83529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Реализация национальных проектов в 2019 году, </a:t>
            </a:r>
            <a:r>
              <a:rPr lang="ru-RU" sz="1600" b="1" dirty="0" smtClean="0">
                <a:solidFill>
                  <a:schemeClr val="bg1"/>
                </a:solidFill>
              </a:rPr>
              <a:t>тыс. руб.</a:t>
            </a:r>
            <a:endParaRPr lang="ru-RU" sz="1600" b="1" dirty="0">
              <a:solidFill>
                <a:schemeClr val="bg1"/>
              </a:solidFill>
            </a:endParaRPr>
          </a:p>
        </p:txBody>
      </p:sp>
      <p:graphicFrame>
        <p:nvGraphicFramePr>
          <p:cNvPr id="3" name="Диаграмм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5604819"/>
              </p:ext>
            </p:extLst>
          </p:nvPr>
        </p:nvGraphicFramePr>
        <p:xfrm>
          <a:off x="-396552" y="908720"/>
          <a:ext cx="8928992" cy="45576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4274" name="Picture 2" descr="Z:\Мои документы\Бюджет 2020\Бюджет для граждан\1\DSC_009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4656" y="4365104"/>
            <a:ext cx="3739344" cy="2492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2758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319102"/>
            <a:ext cx="83529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Реализация национальных проектов в 2020 году, </a:t>
            </a:r>
            <a:r>
              <a:rPr lang="ru-RU" sz="1600" b="1" dirty="0" smtClean="0">
                <a:solidFill>
                  <a:schemeClr val="bg1"/>
                </a:solidFill>
              </a:rPr>
              <a:t>тыс. руб.</a:t>
            </a:r>
            <a:endParaRPr lang="ru-RU" sz="1600" b="1" dirty="0">
              <a:solidFill>
                <a:schemeClr val="bg1"/>
              </a:solidFill>
            </a:endParaRPr>
          </a:p>
        </p:txBody>
      </p:sp>
      <p:graphicFrame>
        <p:nvGraphicFramePr>
          <p:cNvPr id="3" name="Диаграмм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4389433"/>
              </p:ext>
            </p:extLst>
          </p:nvPr>
        </p:nvGraphicFramePr>
        <p:xfrm>
          <a:off x="107505" y="2204864"/>
          <a:ext cx="7704856" cy="42696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9394" name="Picture 2" descr="Z:\Мои документы\Бюджет 2020\Бюджет для граждан\i (2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9292" y="836712"/>
            <a:ext cx="3628661" cy="2721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4621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319102"/>
            <a:ext cx="83529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Реализация национальных проектов в 2021 году, </a:t>
            </a:r>
            <a:r>
              <a:rPr lang="ru-RU" sz="1600" b="1" dirty="0" smtClean="0">
                <a:solidFill>
                  <a:schemeClr val="bg1"/>
                </a:solidFill>
              </a:rPr>
              <a:t>тыс. руб.</a:t>
            </a:r>
            <a:endParaRPr lang="ru-RU" sz="1600" b="1" dirty="0">
              <a:solidFill>
                <a:schemeClr val="bg1"/>
              </a:solidFill>
            </a:endParaRPr>
          </a:p>
        </p:txBody>
      </p:sp>
      <p:graphicFrame>
        <p:nvGraphicFramePr>
          <p:cNvPr id="3" name="Диаграмм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585494"/>
              </p:ext>
            </p:extLst>
          </p:nvPr>
        </p:nvGraphicFramePr>
        <p:xfrm>
          <a:off x="107505" y="836712"/>
          <a:ext cx="8856984" cy="59046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61621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69" name="Rectangle 4"/>
          <p:cNvSpPr>
            <a:spLocks noGrp="1"/>
          </p:cNvSpPr>
          <p:nvPr>
            <p:ph type="title" sz="quarter"/>
          </p:nvPr>
        </p:nvSpPr>
        <p:spPr>
          <a:xfrm>
            <a:off x="468315" y="0"/>
            <a:ext cx="8229600" cy="922337"/>
          </a:xfrm>
          <a:noFill/>
        </p:spPr>
        <p:txBody>
          <a:bodyPr/>
          <a:lstStyle/>
          <a:p>
            <a:pPr marL="484505" marR="12700" indent="-472440">
              <a:lnSpc>
                <a:spcPct val="100000"/>
              </a:lnSpc>
              <a:tabLst>
                <a:tab pos="3314065" algn="l"/>
              </a:tabLst>
            </a:pPr>
            <a:r>
              <a:rPr lang="ru-RU" sz="2400" b="1" dirty="0" smtClean="0">
                <a:solidFill>
                  <a:schemeClr val="bg1"/>
                </a:solidFill>
                <a:latin typeface="Arial"/>
                <a:cs typeface="Arial"/>
              </a:rPr>
              <a:t>На</a:t>
            </a:r>
            <a:r>
              <a:rPr lang="ru-RU" sz="2400" b="1" spc="-25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ru-RU" sz="2400" b="1" spc="-20" dirty="0" smtClean="0">
                <a:solidFill>
                  <a:schemeClr val="bg1"/>
                </a:solidFill>
                <a:latin typeface="Arial"/>
                <a:cs typeface="Arial"/>
              </a:rPr>
              <a:t>ч</a:t>
            </a:r>
            <a:r>
              <a:rPr lang="ru-RU" sz="2400" b="1" spc="-50" dirty="0" smtClean="0">
                <a:solidFill>
                  <a:schemeClr val="bg1"/>
                </a:solidFill>
                <a:latin typeface="Arial"/>
                <a:cs typeface="Arial"/>
              </a:rPr>
              <a:t>е</a:t>
            </a:r>
            <a:r>
              <a:rPr lang="ru-RU" sz="2400" b="1" dirty="0" smtClean="0">
                <a:solidFill>
                  <a:schemeClr val="bg1"/>
                </a:solidFill>
                <a:latin typeface="Arial"/>
                <a:cs typeface="Arial"/>
              </a:rPr>
              <a:t>м</a:t>
            </a:r>
            <a:r>
              <a:rPr lang="ru-RU" sz="2400" b="1" spc="-30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ru-RU" sz="2400" b="1" spc="-55" dirty="0" smtClean="0">
                <a:solidFill>
                  <a:schemeClr val="bg1"/>
                </a:solidFill>
                <a:latin typeface="Arial"/>
                <a:cs typeface="Arial"/>
              </a:rPr>
              <a:t>о</a:t>
            </a:r>
            <a:r>
              <a:rPr lang="ru-RU" sz="2400" b="1" spc="-10" dirty="0" smtClean="0">
                <a:solidFill>
                  <a:schemeClr val="bg1"/>
                </a:solidFill>
                <a:latin typeface="Arial"/>
                <a:cs typeface="Arial"/>
              </a:rPr>
              <a:t>с</a:t>
            </a:r>
            <a:r>
              <a:rPr lang="ru-RU" sz="2400" b="1" spc="-15" dirty="0" smtClean="0">
                <a:solidFill>
                  <a:schemeClr val="bg1"/>
                </a:solidFill>
                <a:latin typeface="Arial"/>
                <a:cs typeface="Arial"/>
              </a:rPr>
              <a:t>н</a:t>
            </a:r>
            <a:r>
              <a:rPr lang="ru-RU" sz="2400" b="1" spc="-20" dirty="0" smtClean="0">
                <a:solidFill>
                  <a:schemeClr val="bg1"/>
                </a:solidFill>
                <a:latin typeface="Arial"/>
                <a:cs typeface="Arial"/>
              </a:rPr>
              <a:t>о</a:t>
            </a:r>
            <a:r>
              <a:rPr lang="ru-RU" sz="2400" b="1" spc="-15" dirty="0" smtClean="0">
                <a:solidFill>
                  <a:schemeClr val="bg1"/>
                </a:solidFill>
                <a:latin typeface="Arial"/>
                <a:cs typeface="Arial"/>
              </a:rPr>
              <a:t>вы</a:t>
            </a:r>
            <a:r>
              <a:rPr lang="ru-RU" sz="2400" b="1" spc="-50" dirty="0" smtClean="0">
                <a:solidFill>
                  <a:schemeClr val="bg1"/>
                </a:solidFill>
                <a:latin typeface="Arial"/>
                <a:cs typeface="Arial"/>
              </a:rPr>
              <a:t>в</a:t>
            </a:r>
            <a:r>
              <a:rPr lang="ru-RU" sz="2400" b="1" spc="-10" dirty="0" smtClean="0">
                <a:solidFill>
                  <a:schemeClr val="bg1"/>
                </a:solidFill>
                <a:latin typeface="Arial"/>
                <a:cs typeface="Arial"/>
              </a:rPr>
              <a:t>а</a:t>
            </a:r>
            <a:r>
              <a:rPr lang="ru-RU" sz="2400" b="1" spc="-50" dirty="0" smtClean="0">
                <a:solidFill>
                  <a:schemeClr val="bg1"/>
                </a:solidFill>
                <a:latin typeface="Arial"/>
                <a:cs typeface="Arial"/>
              </a:rPr>
              <a:t>е</a:t>
            </a:r>
            <a:r>
              <a:rPr lang="ru-RU" sz="2400" b="1" spc="-100" dirty="0" smtClean="0">
                <a:solidFill>
                  <a:schemeClr val="bg1"/>
                </a:solidFill>
                <a:latin typeface="Arial"/>
                <a:cs typeface="Arial"/>
              </a:rPr>
              <a:t>т</a:t>
            </a:r>
            <a:r>
              <a:rPr lang="ru-RU" sz="2400" b="1" spc="-10" dirty="0" smtClean="0">
                <a:solidFill>
                  <a:schemeClr val="bg1"/>
                </a:solidFill>
                <a:latin typeface="Arial"/>
                <a:cs typeface="Arial"/>
              </a:rPr>
              <a:t>с</a:t>
            </a:r>
            <a:r>
              <a:rPr lang="ru-RU" sz="2400" b="1" dirty="0" smtClean="0">
                <a:solidFill>
                  <a:schemeClr val="bg1"/>
                </a:solidFill>
                <a:latin typeface="Arial"/>
                <a:cs typeface="Arial"/>
              </a:rPr>
              <a:t>я	</a:t>
            </a:r>
            <a:r>
              <a:rPr lang="ru-RU" sz="2400" b="1" spc="-10" dirty="0" smtClean="0">
                <a:solidFill>
                  <a:schemeClr val="bg1"/>
                </a:solidFill>
                <a:latin typeface="Arial"/>
                <a:cs typeface="Arial"/>
              </a:rPr>
              <a:t>с</a:t>
            </a:r>
            <a:r>
              <a:rPr lang="ru-RU" sz="2400" b="1" spc="-55" dirty="0" smtClean="0">
                <a:solidFill>
                  <a:schemeClr val="bg1"/>
                </a:solidFill>
                <a:latin typeface="Arial"/>
                <a:cs typeface="Arial"/>
              </a:rPr>
              <a:t>о</a:t>
            </a:r>
            <a:r>
              <a:rPr lang="ru-RU" sz="2400" b="1" spc="-10" dirty="0" smtClean="0">
                <a:solidFill>
                  <a:schemeClr val="bg1"/>
                </a:solidFill>
                <a:latin typeface="Arial"/>
                <a:cs typeface="Arial"/>
              </a:rPr>
              <a:t>с</a:t>
            </a:r>
            <a:r>
              <a:rPr lang="ru-RU" sz="2400" b="1" spc="-60" dirty="0" smtClean="0">
                <a:solidFill>
                  <a:schemeClr val="bg1"/>
                </a:solidFill>
                <a:latin typeface="Arial"/>
                <a:cs typeface="Arial"/>
              </a:rPr>
              <a:t>т</a:t>
            </a:r>
            <a:r>
              <a:rPr lang="ru-RU" sz="2400" b="1" spc="-10" dirty="0" smtClean="0">
                <a:solidFill>
                  <a:schemeClr val="bg1"/>
                </a:solidFill>
                <a:latin typeface="Arial"/>
                <a:cs typeface="Arial"/>
              </a:rPr>
              <a:t>а</a:t>
            </a:r>
            <a:r>
              <a:rPr lang="ru-RU" sz="2400" b="1" spc="-50" dirty="0" smtClean="0">
                <a:solidFill>
                  <a:schemeClr val="bg1"/>
                </a:solidFill>
                <a:latin typeface="Arial"/>
                <a:cs typeface="Arial"/>
              </a:rPr>
              <a:t>вл</a:t>
            </a:r>
            <a:r>
              <a:rPr lang="ru-RU" sz="2400" b="1" spc="-10" dirty="0" smtClean="0">
                <a:solidFill>
                  <a:schemeClr val="bg1"/>
                </a:solidFill>
                <a:latin typeface="Arial"/>
                <a:cs typeface="Arial"/>
              </a:rPr>
              <a:t>е</a:t>
            </a:r>
            <a:r>
              <a:rPr lang="ru-RU" sz="2400" b="1" spc="-15" dirty="0" smtClean="0">
                <a:solidFill>
                  <a:schemeClr val="bg1"/>
                </a:solidFill>
                <a:latin typeface="Arial"/>
                <a:cs typeface="Arial"/>
              </a:rPr>
              <a:t>ни</a:t>
            </a:r>
            <a:r>
              <a:rPr lang="ru-RU" sz="2400" b="1" dirty="0" smtClean="0">
                <a:solidFill>
                  <a:schemeClr val="bg1"/>
                </a:solidFill>
                <a:latin typeface="Arial"/>
                <a:cs typeface="Arial"/>
              </a:rPr>
              <a:t>е пр</a:t>
            </a:r>
            <a:r>
              <a:rPr lang="ru-RU" sz="2400" b="1" spc="-10" dirty="0" smtClean="0">
                <a:solidFill>
                  <a:schemeClr val="bg1"/>
                </a:solidFill>
                <a:latin typeface="Arial"/>
                <a:cs typeface="Arial"/>
              </a:rPr>
              <a:t>о</a:t>
            </a:r>
            <a:r>
              <a:rPr lang="ru-RU" sz="2400" b="1" dirty="0" smtClean="0">
                <a:solidFill>
                  <a:schemeClr val="bg1"/>
                </a:solidFill>
                <a:latin typeface="Arial"/>
                <a:cs typeface="Arial"/>
              </a:rPr>
              <a:t>е</a:t>
            </a:r>
            <a:r>
              <a:rPr lang="ru-RU" sz="2400" b="1" spc="-10" dirty="0" smtClean="0">
                <a:solidFill>
                  <a:schemeClr val="bg1"/>
                </a:solidFill>
                <a:latin typeface="Arial"/>
                <a:cs typeface="Arial"/>
              </a:rPr>
              <a:t>к</a:t>
            </a:r>
            <a:r>
              <a:rPr lang="ru-RU" sz="2400" b="1" spc="-50" dirty="0" smtClean="0">
                <a:solidFill>
                  <a:schemeClr val="bg1"/>
                </a:solidFill>
                <a:latin typeface="Arial"/>
                <a:cs typeface="Arial"/>
              </a:rPr>
              <a:t>т</a:t>
            </a:r>
            <a:r>
              <a:rPr lang="ru-RU" sz="2400" b="1" dirty="0" smtClean="0">
                <a:solidFill>
                  <a:schemeClr val="bg1"/>
                </a:solidFill>
                <a:latin typeface="Arial"/>
                <a:cs typeface="Arial"/>
              </a:rPr>
              <a:t>а</a:t>
            </a:r>
            <a:r>
              <a:rPr lang="ru-RU" sz="2400" b="1" spc="35" dirty="0" smtClean="0">
                <a:solidFill>
                  <a:schemeClr val="bg1"/>
                </a:solidFill>
                <a:latin typeface="Arial"/>
                <a:cs typeface="Arial"/>
              </a:rPr>
              <a:t> районного</a:t>
            </a:r>
            <a:r>
              <a:rPr lang="ru-RU" sz="2400" b="1" spc="5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ru-RU" sz="2400" b="1" spc="-35" dirty="0" smtClean="0">
                <a:solidFill>
                  <a:schemeClr val="bg1"/>
                </a:solidFill>
                <a:latin typeface="Arial"/>
                <a:cs typeface="Arial"/>
              </a:rPr>
              <a:t>б</a:t>
            </a:r>
            <a:r>
              <a:rPr lang="ru-RU" sz="2400" b="1" spc="-75" dirty="0" smtClean="0">
                <a:solidFill>
                  <a:schemeClr val="bg1"/>
                </a:solidFill>
                <a:latin typeface="Arial"/>
                <a:cs typeface="Arial"/>
              </a:rPr>
              <a:t>ю</a:t>
            </a:r>
            <a:r>
              <a:rPr lang="ru-RU" sz="2400" b="1" spc="-35" dirty="0" smtClean="0">
                <a:solidFill>
                  <a:schemeClr val="bg1"/>
                </a:solidFill>
                <a:latin typeface="Arial"/>
                <a:cs typeface="Arial"/>
              </a:rPr>
              <a:t>д</a:t>
            </a:r>
            <a:r>
              <a:rPr lang="ru-RU" sz="2400" b="1" spc="-75" dirty="0" smtClean="0">
                <a:solidFill>
                  <a:schemeClr val="bg1"/>
                </a:solidFill>
                <a:latin typeface="Arial"/>
                <a:cs typeface="Arial"/>
              </a:rPr>
              <a:t>ж</a:t>
            </a:r>
            <a:r>
              <a:rPr lang="ru-RU" sz="2400" b="1" spc="-60" dirty="0" smtClean="0">
                <a:solidFill>
                  <a:schemeClr val="bg1"/>
                </a:solidFill>
                <a:latin typeface="Arial"/>
                <a:cs typeface="Arial"/>
              </a:rPr>
              <a:t>е</a:t>
            </a:r>
            <a:r>
              <a:rPr lang="ru-RU" sz="2400" b="1" spc="-90" dirty="0" smtClean="0">
                <a:solidFill>
                  <a:schemeClr val="bg1"/>
                </a:solidFill>
                <a:latin typeface="Arial"/>
                <a:cs typeface="Arial"/>
              </a:rPr>
              <a:t>т</a:t>
            </a:r>
            <a:r>
              <a:rPr lang="ru-RU" sz="2400" b="1" dirty="0" smtClean="0">
                <a:solidFill>
                  <a:schemeClr val="bg1"/>
                </a:solidFill>
                <a:latin typeface="Arial"/>
                <a:cs typeface="Arial"/>
              </a:rPr>
              <a:t>а</a:t>
            </a:r>
            <a:endParaRPr lang="ru-RU"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22572" name="Text Box 10"/>
          <p:cNvSpPr txBox="1">
            <a:spLocks noChangeArrowheads="1"/>
          </p:cNvSpPr>
          <p:nvPr/>
        </p:nvSpPr>
        <p:spPr bwMode="auto">
          <a:xfrm flipH="1">
            <a:off x="468315" y="6237288"/>
            <a:ext cx="820737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088008" y="1000110"/>
            <a:ext cx="7143800" cy="714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Послание Президента Российской Федерации Федеральному Собранию</a:t>
            </a:r>
            <a:endParaRPr lang="ru-RU" b="1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063500" y="2852936"/>
            <a:ext cx="7143800" cy="7858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Основные направления бюджетной и налоговой политики Тонкинского муниципального района Нижегородской области на 2020 год и плановый период 2021 и 2022 годов</a:t>
            </a:r>
            <a:endParaRPr lang="ru-RU" b="1" dirty="0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000102" y="3789040"/>
            <a:ext cx="7143800" cy="8286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Прогноз  социально-экономического развития Тонкинского муниципального района Нижегородской области на 2020 год и на период до 2022 года</a:t>
            </a:r>
            <a:endParaRPr lang="ru-RU" b="1" dirty="0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1000102" y="4725144"/>
            <a:ext cx="7143800" cy="7858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Итоги исполнения консолидированного бюджета за 2018 год и текущий период 2019 года</a:t>
            </a:r>
            <a:endParaRPr lang="ru-RU" b="1" dirty="0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1000102" y="5636136"/>
            <a:ext cx="7143800" cy="7858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18 муниципальных программ</a:t>
            </a:r>
            <a:endParaRPr lang="ru-RU" b="1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063500" y="1844824"/>
            <a:ext cx="7143800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Указы Президента Российской Федерации от 7 мая 2012 г и Указ </a:t>
            </a:r>
            <a:r>
              <a:rPr lang="ru-RU" b="1" smtClean="0"/>
              <a:t>от   7 </a:t>
            </a:r>
            <a:r>
              <a:rPr lang="ru-RU" b="1" dirty="0" smtClean="0"/>
              <a:t>мая 2018 г № 204 « О национальных целях и стратегических задачах развития Российской Федерации на период до 2024 года»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84646" y="50721"/>
            <a:ext cx="583264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Проект участия граждан в модельном бюджете территорий «Вам решать»</a:t>
            </a: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357188" y="1148740"/>
            <a:ext cx="8340725" cy="2056140"/>
          </a:xfrm>
          <a:prstGeom prst="rect">
            <a:avLst/>
          </a:prstGeom>
          <a:noFill/>
          <a:ln>
            <a:solidFill>
              <a:srgbClr val="0000FF"/>
            </a:solidFill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latin typeface="Arial"/>
                <a:ea typeface="Calibri"/>
                <a:cs typeface="Times New Roman"/>
              </a:rPr>
              <a:t>В сентябре 2019 года Министерством финансов Нижегородской области был реализован проект участия граждан в модельном бюджете территории «Вам решать», где граждане области могли принять участие в онлайн - голосовании за общественно-значимые проекты. Тонкинским муниципальным районом было подано 4 заявки. В итоге победила заявка на ремонт дорожного покрытия на центральной площади Победы в р. п. Тонкино. В бюджете на 2020 год на реализацию данного предусмотрена сумма 10 млн. руб.</a:t>
            </a:r>
            <a:endParaRPr lang="ru-RU" sz="1100" dirty="0">
              <a:ea typeface="Calibri"/>
              <a:cs typeface="Times New Roman"/>
            </a:endParaRPr>
          </a:p>
        </p:txBody>
      </p:sp>
      <p:pic>
        <p:nvPicPr>
          <p:cNvPr id="4" name="Picture 5" descr="Z:\Мои документы\Бюджет 2020\Бюджет для граждан\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10836">
            <a:off x="357188" y="3501008"/>
            <a:ext cx="3747336" cy="3029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Z:\Мои документы\Бюджет 2020\Бюджет для граждан\i (1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394125" flipV="1">
            <a:off x="5068114" y="3412021"/>
            <a:ext cx="3819863" cy="2864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7281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10"/>
          <p:cNvSpPr>
            <a:spLocks noChangeArrowheads="1"/>
          </p:cNvSpPr>
          <p:nvPr/>
        </p:nvSpPr>
        <p:spPr bwMode="auto">
          <a:xfrm>
            <a:off x="0" y="-11527"/>
            <a:ext cx="9144000" cy="369332"/>
          </a:xfrm>
          <a:custGeom>
            <a:avLst/>
            <a:gdLst>
              <a:gd name="T0" fmla="*/ 0 w 7468514"/>
              <a:gd name="T1" fmla="*/ 511837 h 636270"/>
              <a:gd name="T2" fmla="*/ 8603 w 7468514"/>
              <a:gd name="T3" fmla="*/ 309692 h 636270"/>
              <a:gd name="T4" fmla="*/ 32022 w 7468514"/>
              <a:gd name="T5" fmla="*/ 145504 h 636270"/>
              <a:gd name="T6" fmla="*/ 66681 w 7468514"/>
              <a:gd name="T7" fmla="*/ 36568 h 636270"/>
              <a:gd name="T8" fmla="*/ 7369111 w 7468514"/>
              <a:gd name="T9" fmla="*/ 0 h 636270"/>
              <a:gd name="T10" fmla="*/ 7383760 w 7468514"/>
              <a:gd name="T11" fmla="*/ 4812 h 636270"/>
              <a:gd name="T12" fmla="*/ 7423452 w 7468514"/>
              <a:gd name="T13" fmla="*/ 72066 h 636270"/>
              <a:gd name="T14" fmla="*/ 7454067 w 7468514"/>
              <a:gd name="T15" fmla="*/ 205026 h 636270"/>
              <a:gd name="T16" fmla="*/ 7472060 w 7468514"/>
              <a:gd name="T17" fmla="*/ 386373 h 636270"/>
              <a:gd name="T18" fmla="*/ 7475273 w 7468514"/>
              <a:gd name="T19" fmla="*/ 2559182 h 636270"/>
              <a:gd name="T20" fmla="*/ 7474272 w 7468514"/>
              <a:gd name="T21" fmla="*/ 2629720 h 636270"/>
              <a:gd name="T22" fmla="*/ 7460303 w 7468514"/>
              <a:gd name="T23" fmla="*/ 2821145 h 636270"/>
              <a:gd name="T24" fmla="*/ 7432753 w 7468514"/>
              <a:gd name="T25" fmla="*/ 2968855 h 636270"/>
              <a:gd name="T26" fmla="*/ 7395141 w 7468514"/>
              <a:gd name="T27" fmla="*/ 3055520 h 636270"/>
              <a:gd name="T28" fmla="*/ 106170 w 7468514"/>
              <a:gd name="T29" fmla="*/ 3071019 h 636270"/>
              <a:gd name="T30" fmla="*/ 91526 w 7468514"/>
              <a:gd name="T31" fmla="*/ 3066198 h 636270"/>
              <a:gd name="T32" fmla="*/ 51821 w 7468514"/>
              <a:gd name="T33" fmla="*/ 2998966 h 636270"/>
              <a:gd name="T34" fmla="*/ 21188 w 7468514"/>
              <a:gd name="T35" fmla="*/ 2866039 h 636270"/>
              <a:gd name="T36" fmla="*/ 3214 w 7468514"/>
              <a:gd name="T37" fmla="*/ 2684724 h 636270"/>
              <a:gd name="T38" fmla="*/ 0 w 7468514"/>
              <a:gd name="T39" fmla="*/ 511837 h 63627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7468514"/>
              <a:gd name="T61" fmla="*/ 0 h 636270"/>
              <a:gd name="T62" fmla="*/ 7468514 w 7468514"/>
              <a:gd name="T63" fmla="*/ 636270 h 636270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7468514" h="636270">
                <a:moveTo>
                  <a:pt x="0" y="106045"/>
                </a:moveTo>
                <a:lnTo>
                  <a:pt x="8593" y="64164"/>
                </a:lnTo>
                <a:lnTo>
                  <a:pt x="31992" y="30147"/>
                </a:lnTo>
                <a:lnTo>
                  <a:pt x="66621" y="7576"/>
                </a:lnTo>
                <a:lnTo>
                  <a:pt x="7362469" y="0"/>
                </a:lnTo>
                <a:lnTo>
                  <a:pt x="7377083" y="999"/>
                </a:lnTo>
                <a:lnTo>
                  <a:pt x="7416744" y="14933"/>
                </a:lnTo>
                <a:lnTo>
                  <a:pt x="7447346" y="42479"/>
                </a:lnTo>
                <a:lnTo>
                  <a:pt x="7465302" y="80051"/>
                </a:lnTo>
                <a:lnTo>
                  <a:pt x="7468514" y="530225"/>
                </a:lnTo>
                <a:lnTo>
                  <a:pt x="7467514" y="544839"/>
                </a:lnTo>
                <a:lnTo>
                  <a:pt x="7453581" y="584500"/>
                </a:lnTo>
                <a:lnTo>
                  <a:pt x="7426035" y="615102"/>
                </a:lnTo>
                <a:lnTo>
                  <a:pt x="7388462" y="633058"/>
                </a:lnTo>
                <a:lnTo>
                  <a:pt x="106070" y="636270"/>
                </a:lnTo>
                <a:lnTo>
                  <a:pt x="91446" y="635270"/>
                </a:lnTo>
                <a:lnTo>
                  <a:pt x="51771" y="621340"/>
                </a:lnTo>
                <a:lnTo>
                  <a:pt x="21168" y="593800"/>
                </a:lnTo>
                <a:lnTo>
                  <a:pt x="3214" y="556235"/>
                </a:lnTo>
                <a:lnTo>
                  <a:pt x="0" y="106045"/>
                </a:lnTo>
                <a:close/>
              </a:path>
            </a:pathLst>
          </a:custGeom>
          <a:noFill/>
          <a:ln w="25400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Изменение расходов в социальной сфере (млн. руб.)</a:t>
            </a:r>
            <a:endParaRPr lang="ru-RU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object 10"/>
          <p:cNvSpPr>
            <a:spLocks noChangeArrowheads="1"/>
          </p:cNvSpPr>
          <p:nvPr/>
        </p:nvSpPr>
        <p:spPr bwMode="auto">
          <a:xfrm>
            <a:off x="4986170" y="603845"/>
            <a:ext cx="4050325" cy="3231654"/>
          </a:xfrm>
          <a:custGeom>
            <a:avLst/>
            <a:gdLst>
              <a:gd name="T0" fmla="*/ 0 w 7468514"/>
              <a:gd name="T1" fmla="*/ 511837 h 636270"/>
              <a:gd name="T2" fmla="*/ 8603 w 7468514"/>
              <a:gd name="T3" fmla="*/ 309692 h 636270"/>
              <a:gd name="T4" fmla="*/ 32022 w 7468514"/>
              <a:gd name="T5" fmla="*/ 145504 h 636270"/>
              <a:gd name="T6" fmla="*/ 66681 w 7468514"/>
              <a:gd name="T7" fmla="*/ 36568 h 636270"/>
              <a:gd name="T8" fmla="*/ 7369111 w 7468514"/>
              <a:gd name="T9" fmla="*/ 0 h 636270"/>
              <a:gd name="T10" fmla="*/ 7383760 w 7468514"/>
              <a:gd name="T11" fmla="*/ 4812 h 636270"/>
              <a:gd name="T12" fmla="*/ 7423452 w 7468514"/>
              <a:gd name="T13" fmla="*/ 72066 h 636270"/>
              <a:gd name="T14" fmla="*/ 7454067 w 7468514"/>
              <a:gd name="T15" fmla="*/ 205026 h 636270"/>
              <a:gd name="T16" fmla="*/ 7472060 w 7468514"/>
              <a:gd name="T17" fmla="*/ 386373 h 636270"/>
              <a:gd name="T18" fmla="*/ 7475273 w 7468514"/>
              <a:gd name="T19" fmla="*/ 2559182 h 636270"/>
              <a:gd name="T20" fmla="*/ 7474272 w 7468514"/>
              <a:gd name="T21" fmla="*/ 2629720 h 636270"/>
              <a:gd name="T22" fmla="*/ 7460303 w 7468514"/>
              <a:gd name="T23" fmla="*/ 2821145 h 636270"/>
              <a:gd name="T24" fmla="*/ 7432753 w 7468514"/>
              <a:gd name="T25" fmla="*/ 2968855 h 636270"/>
              <a:gd name="T26" fmla="*/ 7395141 w 7468514"/>
              <a:gd name="T27" fmla="*/ 3055520 h 636270"/>
              <a:gd name="T28" fmla="*/ 106170 w 7468514"/>
              <a:gd name="T29" fmla="*/ 3071019 h 636270"/>
              <a:gd name="T30" fmla="*/ 91526 w 7468514"/>
              <a:gd name="T31" fmla="*/ 3066198 h 636270"/>
              <a:gd name="T32" fmla="*/ 51821 w 7468514"/>
              <a:gd name="T33" fmla="*/ 2998966 h 636270"/>
              <a:gd name="T34" fmla="*/ 21188 w 7468514"/>
              <a:gd name="T35" fmla="*/ 2866039 h 636270"/>
              <a:gd name="T36" fmla="*/ 3214 w 7468514"/>
              <a:gd name="T37" fmla="*/ 2684724 h 636270"/>
              <a:gd name="T38" fmla="*/ 0 w 7468514"/>
              <a:gd name="T39" fmla="*/ 511837 h 63627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7468514"/>
              <a:gd name="T61" fmla="*/ 0 h 636270"/>
              <a:gd name="T62" fmla="*/ 7468514 w 7468514"/>
              <a:gd name="T63" fmla="*/ 636270 h 636270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7468514" h="636270">
                <a:moveTo>
                  <a:pt x="0" y="106045"/>
                </a:moveTo>
                <a:lnTo>
                  <a:pt x="8593" y="64164"/>
                </a:lnTo>
                <a:lnTo>
                  <a:pt x="31992" y="30147"/>
                </a:lnTo>
                <a:lnTo>
                  <a:pt x="66621" y="7576"/>
                </a:lnTo>
                <a:lnTo>
                  <a:pt x="7362469" y="0"/>
                </a:lnTo>
                <a:lnTo>
                  <a:pt x="7377083" y="999"/>
                </a:lnTo>
                <a:lnTo>
                  <a:pt x="7416744" y="14933"/>
                </a:lnTo>
                <a:lnTo>
                  <a:pt x="7447346" y="42479"/>
                </a:lnTo>
                <a:lnTo>
                  <a:pt x="7465302" y="80051"/>
                </a:lnTo>
                <a:lnTo>
                  <a:pt x="7468514" y="530225"/>
                </a:lnTo>
                <a:lnTo>
                  <a:pt x="7467514" y="544839"/>
                </a:lnTo>
                <a:lnTo>
                  <a:pt x="7453581" y="584500"/>
                </a:lnTo>
                <a:lnTo>
                  <a:pt x="7426035" y="615102"/>
                </a:lnTo>
                <a:lnTo>
                  <a:pt x="7388462" y="633058"/>
                </a:lnTo>
                <a:lnTo>
                  <a:pt x="106070" y="636270"/>
                </a:lnTo>
                <a:lnTo>
                  <a:pt x="91446" y="635270"/>
                </a:lnTo>
                <a:lnTo>
                  <a:pt x="51771" y="621340"/>
                </a:lnTo>
                <a:lnTo>
                  <a:pt x="21168" y="593800"/>
                </a:lnTo>
                <a:lnTo>
                  <a:pt x="3214" y="556235"/>
                </a:lnTo>
                <a:lnTo>
                  <a:pt x="0" y="106045"/>
                </a:lnTo>
                <a:close/>
              </a:path>
            </a:pathLst>
          </a:custGeom>
          <a:noFill/>
          <a:ln w="25400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1400" b="1" i="1" dirty="0" smtClean="0"/>
              <a:t>Рост расходов </a:t>
            </a:r>
            <a:r>
              <a:rPr lang="ru-RU" sz="1400" b="1" i="1" dirty="0" err="1" smtClean="0"/>
              <a:t>соцсферы</a:t>
            </a:r>
            <a:r>
              <a:rPr lang="ru-RU" sz="1400" b="1" i="1" dirty="0" smtClean="0"/>
              <a:t> обусловлен: </a:t>
            </a:r>
          </a:p>
          <a:p>
            <a:pPr marL="285750" indent="-285750">
              <a:buFontTx/>
              <a:buChar char="-"/>
            </a:pPr>
            <a:r>
              <a:rPr lang="ru-RU" sz="1400" b="1" i="1" dirty="0" smtClean="0"/>
              <a:t>прогнозируемый рост </a:t>
            </a:r>
            <a:r>
              <a:rPr lang="ru-RU" sz="1400" b="1" i="1" dirty="0"/>
              <a:t>среднемесячного дохода от трудовой деятельности в регионе с 1 января 2020 </a:t>
            </a:r>
            <a:r>
              <a:rPr lang="ru-RU" sz="1400" b="1" i="1" dirty="0" smtClean="0"/>
              <a:t>года;</a:t>
            </a:r>
          </a:p>
          <a:p>
            <a:pPr marL="285750" indent="-285750">
              <a:buFontTx/>
              <a:buChar char="-"/>
            </a:pPr>
            <a:r>
              <a:rPr lang="ru-RU" sz="1400" b="1" i="1" dirty="0"/>
              <a:t>доведением заработной платы низкооплачиваемых категорий работников до минимального размера оплаты </a:t>
            </a:r>
            <a:r>
              <a:rPr lang="ru-RU" sz="1400" b="1" i="1" dirty="0" smtClean="0"/>
              <a:t>труда;</a:t>
            </a:r>
          </a:p>
          <a:p>
            <a:pPr marL="285750" indent="-285750">
              <a:buFontTx/>
              <a:buChar char="-"/>
            </a:pPr>
            <a:r>
              <a:rPr lang="ru-RU" sz="1400" b="1" i="1" dirty="0"/>
              <a:t>индексацией заработной платы работников муниципальных учреждений, на которых не распространяются Указы Президента Российской Федерации, на 4% с 1 октября 2020 года</a:t>
            </a:r>
            <a:endParaRPr lang="ru-RU" sz="1400" b="1" dirty="0">
              <a:latin typeface="Times New Roman" pitchFamily="18" charset="0"/>
            </a:endParaRPr>
          </a:p>
          <a:p>
            <a:pPr marL="285750" indent="-285750" algn="ctr">
              <a:buFontTx/>
              <a:buChar char="-"/>
            </a:pPr>
            <a:endParaRPr lang="ru-RU" sz="1400" b="1" dirty="0">
              <a:latin typeface="Times New Roman" pitchFamily="18" charset="0"/>
            </a:endParaRPr>
          </a:p>
        </p:txBody>
      </p:sp>
      <p:graphicFrame>
        <p:nvGraphicFramePr>
          <p:cNvPr id="10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90233436"/>
              </p:ext>
            </p:extLst>
          </p:nvPr>
        </p:nvGraphicFramePr>
        <p:xfrm>
          <a:off x="323528" y="603845"/>
          <a:ext cx="4392488" cy="28351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67589481"/>
              </p:ext>
            </p:extLst>
          </p:nvPr>
        </p:nvGraphicFramePr>
        <p:xfrm>
          <a:off x="4860032" y="3861048"/>
          <a:ext cx="4090947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55298" name="Picture 2" descr="Z:\Мои документы\Бюджет 2020\Бюджет для граждан\1\DSC_003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80" y="3835499"/>
            <a:ext cx="3851920" cy="2567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8554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27584" y="188640"/>
            <a:ext cx="77048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6520" marR="295275" indent="-84455" algn="ctr">
              <a:lnSpc>
                <a:spcPct val="100000"/>
              </a:lnSpc>
              <a:tabLst>
                <a:tab pos="2756535" algn="l"/>
              </a:tabLst>
            </a:pPr>
            <a:r>
              <a:rPr lang="ru-RU" b="1" spc="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</a:t>
            </a:r>
            <a:r>
              <a:rPr lang="ru-RU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</a:t>
            </a:r>
            <a:r>
              <a:rPr lang="ru-RU" b="1" spc="-2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</a:t>
            </a:r>
            <a:r>
              <a:rPr lang="ru-RU" b="1" spc="-8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з</a:t>
            </a:r>
            <a:r>
              <a:rPr lang="ru-RU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</a:t>
            </a:r>
            <a:r>
              <a:rPr lang="ru-RU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е</a:t>
            </a:r>
            <a:r>
              <a:rPr lang="ru-RU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ни</a:t>
            </a:r>
            <a:r>
              <a:rPr lang="ru-RU" b="1" spc="-1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lang="ru-RU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я</a:t>
            </a:r>
            <a:r>
              <a:rPr lang="ru-RU" b="1" spc="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spc="-2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</a:t>
            </a:r>
            <a:r>
              <a:rPr lang="ru-RU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ин</a:t>
            </a:r>
            <a:r>
              <a:rPr lang="ru-RU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lang="ru-RU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</a:t>
            </a:r>
            <a:r>
              <a:rPr lang="ru-RU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</a:t>
            </a:r>
            <a:r>
              <a:rPr lang="ru-RU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</a:t>
            </a:r>
            <a:r>
              <a:rPr lang="ru-RU" b="1" spc="-2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ро</a:t>
            </a:r>
            <a:r>
              <a:rPr lang="ru-RU" b="1" spc="-5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</a:t>
            </a:r>
            <a:r>
              <a:rPr lang="ru-RU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lang="ru-RU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ни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е</a:t>
            </a:r>
            <a:r>
              <a:rPr lang="ru-RU" b="1" spc="-5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муниципальных 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</a:t>
            </a:r>
            <a:r>
              <a:rPr lang="ru-RU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</a:t>
            </a:r>
            <a:r>
              <a:rPr lang="ru-RU" b="1" spc="-2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</a:t>
            </a:r>
            <a:r>
              <a:rPr lang="ru-RU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мм</a:t>
            </a:r>
            <a:r>
              <a:rPr lang="ru-RU" b="1" spc="-6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</a:t>
            </a:r>
            <a:r>
              <a:rPr lang="ru-RU" b="1" spc="-2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</a:t>
            </a:r>
            <a:r>
              <a:rPr lang="ru-RU" b="1" spc="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-2022</a:t>
            </a:r>
            <a:r>
              <a:rPr lang="ru-RU" b="1" spc="-5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spc="-4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го</a:t>
            </a:r>
            <a:r>
              <a:rPr lang="ru-RU" b="1" spc="2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ах </a:t>
            </a:r>
            <a:r>
              <a:rPr lang="ru-RU" b="1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(тыс. руб.)</a:t>
            </a:r>
            <a:endParaRPr lang="ru-RU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5535699"/>
              </p:ext>
            </p:extLst>
          </p:nvPr>
        </p:nvGraphicFramePr>
        <p:xfrm>
          <a:off x="107504" y="834971"/>
          <a:ext cx="8928991" cy="590902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71538"/>
                <a:gridCol w="3160910"/>
                <a:gridCol w="648072"/>
                <a:gridCol w="648072"/>
                <a:gridCol w="576064"/>
                <a:gridCol w="576064"/>
                <a:gridCol w="576064"/>
                <a:gridCol w="648072"/>
                <a:gridCol w="648072"/>
                <a:gridCol w="576063"/>
              </a:tblGrid>
              <a:tr h="8386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КЦСР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Наименование КЦСР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Первоначальный бюджет 2019 года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Уточненный план на 01.11.       2019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Прогноз 2020 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Рост к первоначальному бюджету 2019 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Рост к уточненному бюджету 2019 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Плановый период на 2021 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Плановый период на 2022 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Структура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ctr"/>
                </a:tc>
              </a:tr>
              <a:tr h="15632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Итого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341 095.1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391 337.4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395 379.5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115.9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101.0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376 871.7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386 841.4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</a:tr>
              <a:tr h="156324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Программные расходы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307 268.1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344 274.9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348 673.0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113.5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101.3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348 063.2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354 982.0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88.2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</a:tr>
              <a:tr h="51915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0100000000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МП "Развитие образования Тонкинского муниципального района Нижегородской области"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153 199.7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161 319.0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167 260.7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109.2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103.7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176 567.4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180 796.6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42.3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</a:tr>
              <a:tr h="63896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0200000000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МП "Социальная поддержка граждан Тонкинского муниципального района Нижегородской области на 2018-2022 годы"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4 711.8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4 796.8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4 938.0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104.8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102.9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4 913.9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4 913.9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1.2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</a:tr>
              <a:tr h="65893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0300000000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МП "Обеспечение населения Тонкинского муниципального района Нижегородской области доступным и комфортным жильем на 2018-2022 годы"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8 545.6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20 774.5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11 799.4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138.1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56.8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9 625.2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9 842.5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3.0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</a:tr>
              <a:tr h="60971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0400000000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МП "Совершенствование социальной и инженерной инфраструктуры Тонкинского муниципального района на 2018-2022 годы"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2 810.0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2 866.2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3 452.5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122.9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120.5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2 481.3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2 481.3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0.9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</a:tr>
              <a:tr h="60971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0500000000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МП "Содействие занятости населения Тонкинского муниципального района Нижегородской области на 2018-2022 годы"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223.4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470.0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470.0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210.4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223.4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223.4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0.1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</a:tr>
              <a:tr h="49919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0600000000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МП "Развитие культуры Тонкинского муниципального района Нижегородской области на 2018-2022 годы"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49 725.0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54 639.4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53 479.4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107.6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97.9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54 554.9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58 443.2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13.5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</a:tr>
              <a:tr h="60971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0700000000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МП "Развитие физической культуры и спорта в Тонкинском муниципальном районе Нижегородской области на 2018-2022 годы"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3 099.2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3 194.2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3 164.6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102.1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99.1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3 100.0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3 100.0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0.8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</a:tr>
              <a:tr h="60971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0800000000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МП "Развитие агропромышленного комплекса Тонкинского муниципального района Нижегородской области" до 2022 года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26 803.6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34 753.2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37 280.1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139.1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107.3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37 387.9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37 440.7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9.4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20715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55576" y="188640"/>
            <a:ext cx="79928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6520" marR="295275" indent="-84455" algn="ctr">
              <a:lnSpc>
                <a:spcPct val="100000"/>
              </a:lnSpc>
              <a:tabLst>
                <a:tab pos="2756535" algn="l"/>
              </a:tabLst>
            </a:pPr>
            <a:r>
              <a:rPr lang="ru-RU" b="1" spc="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</a:t>
            </a:r>
            <a:r>
              <a:rPr lang="ru-RU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</a:t>
            </a:r>
            <a:r>
              <a:rPr lang="ru-RU" b="1" spc="-2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</a:t>
            </a:r>
            <a:r>
              <a:rPr lang="ru-RU" b="1" spc="-8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з</a:t>
            </a:r>
            <a:r>
              <a:rPr lang="ru-RU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</a:t>
            </a:r>
            <a:r>
              <a:rPr lang="ru-RU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е</a:t>
            </a:r>
            <a:r>
              <a:rPr lang="ru-RU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ни</a:t>
            </a:r>
            <a:r>
              <a:rPr lang="ru-RU" b="1" spc="-1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lang="ru-RU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я</a:t>
            </a:r>
            <a:r>
              <a:rPr lang="ru-RU" b="1" spc="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spc="-2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</a:t>
            </a:r>
            <a:r>
              <a:rPr lang="ru-RU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ин</a:t>
            </a:r>
            <a:r>
              <a:rPr lang="ru-RU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lang="ru-RU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</a:t>
            </a:r>
            <a:r>
              <a:rPr lang="ru-RU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</a:t>
            </a:r>
            <a:r>
              <a:rPr lang="ru-RU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</a:t>
            </a:r>
            <a:r>
              <a:rPr lang="ru-RU" b="1" spc="-2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ро</a:t>
            </a:r>
            <a:r>
              <a:rPr lang="ru-RU" b="1" spc="-5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</a:t>
            </a:r>
            <a:r>
              <a:rPr lang="ru-RU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lang="ru-RU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ни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е</a:t>
            </a:r>
            <a:r>
              <a:rPr lang="ru-RU" b="1" spc="-5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муниципальных 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</a:t>
            </a:r>
            <a:r>
              <a:rPr lang="ru-RU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</a:t>
            </a:r>
            <a:r>
              <a:rPr lang="ru-RU" b="1" spc="-2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</a:t>
            </a:r>
            <a:r>
              <a:rPr lang="ru-RU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мм</a:t>
            </a:r>
            <a:r>
              <a:rPr lang="ru-RU" b="1" spc="-6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</a:t>
            </a:r>
            <a:r>
              <a:rPr lang="ru-RU" b="1" spc="-2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</a:t>
            </a:r>
            <a:r>
              <a:rPr lang="ru-RU" b="1" spc="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20-2022</a:t>
            </a:r>
            <a:r>
              <a:rPr lang="ru-RU" b="1" spc="-5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spc="-4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го</a:t>
            </a:r>
            <a:r>
              <a:rPr lang="ru-RU" b="1" spc="2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ах </a:t>
            </a:r>
            <a:r>
              <a:rPr lang="ru-RU" b="1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(тыс. руб</a:t>
            </a:r>
            <a:r>
              <a:rPr lang="ru-RU" b="1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.)</a:t>
            </a:r>
            <a:endParaRPr lang="ru-RU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1865367"/>
              </p:ext>
            </p:extLst>
          </p:nvPr>
        </p:nvGraphicFramePr>
        <p:xfrm>
          <a:off x="107504" y="1772816"/>
          <a:ext cx="8928992" cy="500711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71539"/>
                <a:gridCol w="3232917"/>
                <a:gridCol w="648072"/>
                <a:gridCol w="648072"/>
                <a:gridCol w="576064"/>
                <a:gridCol w="648072"/>
                <a:gridCol w="576064"/>
                <a:gridCol w="576064"/>
                <a:gridCol w="576064"/>
                <a:gridCol w="576064"/>
              </a:tblGrid>
              <a:tr h="39847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0900000000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МП "Управление муниципальным имуществом Тонкинского муниципального района Нижегородской области"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2 809.7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2 932.9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3 008.9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107.1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102.6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2 827.1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2 827.1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0.8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</a:tr>
              <a:tr h="39847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1000000000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МП "Управление муниципальными финансами Тонкинского муниципального района Нижегородской области"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49 450.1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49 173.6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56 560.1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114.4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115.0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50 267.4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48 781.4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14.3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</a:tr>
              <a:tr h="47784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1100000000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МП "Развитие предпринимательства Тонкинского муниципального района Нижегородской области" на 2018-2022 годы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600.0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600.0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600.0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600.0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600.0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0.2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</a:tr>
              <a:tr h="55748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1200000000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МП " Обеспечение безопасности жизнедеятельности населения Тонкинского муниципального района Нижегородской области на 2018-2022 годы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4 420.3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4 990.3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4 897.1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110.8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98.1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4 222.5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4 222.5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1.2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</a:tr>
              <a:tr h="47784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1300000000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МП "Профилактика правонарушений на территории Тонкинского муниципального района Нижегородской области на 2018-2022 годы"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479.7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479.7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593.0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123.6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123.6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493.0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493.0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0.1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</a:tr>
              <a:tr h="26741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1500000000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МП "Кадры Тонкинского муниципального района Нижегородской области"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390.0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390.0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490.0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125.6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125.6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390.0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390.0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0.1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</a:tr>
              <a:tr h="47784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1600000000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МП "Формирование комфортной городской среды р.п. Тонкино Тонкинского района Нижегородской области на 2018-2022 годы"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0.0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2 895.1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409.2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14.1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409.2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426.4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0.1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</a:tr>
              <a:tr h="111496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1700000000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МП "Обеспечение беспрепятственного доступа инвалидов и маломобильных групп населения доступной среды жизнедеятельности в целях обеспечения им равных возможностей и социальной интеграции в обществе в Тонкинском муниципальном районе Нижегородской области" на период 2019-2020 годов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0.0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0.0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50.0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0.0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0.0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0.0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</a:tr>
              <a:tr h="6371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1800000000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«Устройство контейнерных площадок на территории Тонкинского муниципального района Нижегородской области» на период 2019 - 2022 годов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0.0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0.0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220.0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0.0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0.0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0.1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</a:tr>
              <a:tr h="13635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7700000000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Непрограммные расходы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33 827.0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47 062.5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46 706.5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138.1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99.2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28 808.5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31 859.4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11.8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0671315"/>
              </p:ext>
            </p:extLst>
          </p:nvPr>
        </p:nvGraphicFramePr>
        <p:xfrm>
          <a:off x="107505" y="848948"/>
          <a:ext cx="8928990" cy="92386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71537"/>
                <a:gridCol w="3232918"/>
                <a:gridCol w="648072"/>
                <a:gridCol w="648072"/>
                <a:gridCol w="576064"/>
                <a:gridCol w="648072"/>
                <a:gridCol w="576064"/>
                <a:gridCol w="576064"/>
                <a:gridCol w="576064"/>
                <a:gridCol w="576063"/>
              </a:tblGrid>
              <a:tr h="9238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u="none" strike="noStrike" dirty="0">
                          <a:effectLst/>
                        </a:rPr>
                        <a:t>КЦСР</a:t>
                      </a:r>
                      <a:endParaRPr lang="ru-RU" sz="85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u="none" strike="noStrike">
                          <a:effectLst/>
                        </a:rPr>
                        <a:t>Наименование КЦСР</a:t>
                      </a:r>
                      <a:endParaRPr lang="ru-RU" sz="850" b="1" i="0" u="none" strike="noStrike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u="none" strike="noStrike" dirty="0">
                          <a:effectLst/>
                        </a:rPr>
                        <a:t>Первоначальный бюджет 2019 года</a:t>
                      </a:r>
                      <a:endParaRPr lang="ru-RU" sz="85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u="none" strike="noStrike" dirty="0">
                          <a:effectLst/>
                        </a:rPr>
                        <a:t>Уточненный план на 01.11.       2019</a:t>
                      </a:r>
                      <a:endParaRPr lang="ru-RU" sz="85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Прогноз 2020 год</a:t>
                      </a:r>
                      <a:endParaRPr lang="ru-RU" sz="9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Рост к первоначальному бюджету 2019 год</a:t>
                      </a:r>
                      <a:endParaRPr lang="ru-RU" sz="9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Рост к уточненному бюджету 2019 год</a:t>
                      </a:r>
                      <a:endParaRPr lang="ru-RU" sz="9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Плановый период на 2021 год</a:t>
                      </a:r>
                      <a:endParaRPr lang="ru-RU" sz="9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Плановый период на 2022 год</a:t>
                      </a:r>
                      <a:endParaRPr lang="ru-RU" sz="9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Структура</a:t>
                      </a:r>
                      <a:endParaRPr lang="ru-RU" sz="9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8727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83" name="object 3"/>
          <p:cNvSpPr txBox="1">
            <a:spLocks noChangeArrowheads="1"/>
          </p:cNvSpPr>
          <p:nvPr/>
        </p:nvSpPr>
        <p:spPr bwMode="auto">
          <a:xfrm>
            <a:off x="142843" y="0"/>
            <a:ext cx="8834471" cy="666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493713" indent="-481013" algn="ctr">
              <a:lnSpc>
                <a:spcPts val="2588"/>
              </a:lnSpc>
              <a:tabLst>
                <a:tab pos="3794125" algn="l"/>
              </a:tabLst>
            </a:pPr>
            <a:r>
              <a:rPr lang="ru-RU" sz="2400" b="1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Муниципальная программа «Развитие образования Тонкинского муниципального района» 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1207" name="Text Box 27"/>
          <p:cNvSpPr txBox="1">
            <a:spLocks noChangeArrowheads="1"/>
          </p:cNvSpPr>
          <p:nvPr/>
        </p:nvSpPr>
        <p:spPr bwMode="auto">
          <a:xfrm>
            <a:off x="5651502" y="2486027"/>
            <a:ext cx="3313113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95233" name="Rectangle 1"/>
          <p:cNvSpPr>
            <a:spLocks noChangeArrowheads="1"/>
          </p:cNvSpPr>
          <p:nvPr/>
        </p:nvSpPr>
        <p:spPr bwMode="auto">
          <a:xfrm>
            <a:off x="357158" y="1142984"/>
            <a:ext cx="5500726" cy="3323987"/>
          </a:xfrm>
          <a:prstGeom prst="rect">
            <a:avLst/>
          </a:prstGeom>
          <a:noFill/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Муниципальная программа утверждена  постановлением администрации Тонкинского муниципального района Нижегородской области от 31.07.2014 года  № 403  "Развитие образования Тонкинского     муниципального района  Нижегородской области».</a:t>
            </a:r>
          </a:p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Срок действия программы 2015 -2023 годы.</a:t>
            </a:r>
          </a:p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Муниципальный заказчик – Управление образования администрации Тонкинского муниципального района  Нижегородской  области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 муниципальной программы –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формирование на территории Тонкинского муниципального района Нижегородской области образовательной системы, обеспечивающей доступность качественного образования, отвечающего потребностям инновационного развития экономики района, ожиданиям  общества и каждого гражданина.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15" name="Соединительная линия уступом 14"/>
          <p:cNvCxnSpPr/>
          <p:nvPr/>
        </p:nvCxnSpPr>
        <p:spPr>
          <a:xfrm>
            <a:off x="3929058" y="5214950"/>
            <a:ext cx="914400" cy="914400"/>
          </a:xfrm>
          <a:prstGeom prst="bentConnector3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Скругленный прямоугольник 15"/>
          <p:cNvSpPr/>
          <p:nvPr/>
        </p:nvSpPr>
        <p:spPr>
          <a:xfrm>
            <a:off x="785786" y="4714884"/>
            <a:ext cx="7572428" cy="35719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Целевая группа  программы</a:t>
            </a:r>
            <a:endParaRPr lang="ru-RU" sz="2000" b="1" dirty="0"/>
          </a:p>
        </p:txBody>
      </p:sp>
      <p:sp>
        <p:nvSpPr>
          <p:cNvPr id="17" name="Овал 16"/>
          <p:cNvSpPr/>
          <p:nvPr/>
        </p:nvSpPr>
        <p:spPr>
          <a:xfrm>
            <a:off x="785786" y="5214949"/>
            <a:ext cx="2778102" cy="132192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Дети дошкольного возраста 353 чел.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5148063" y="5214949"/>
            <a:ext cx="3816551" cy="132192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Учащиеся общеобразовательных учреждений -718 чел.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60418" name="Picture 2" descr="Z:\Мои документы\Бюджет 2020\Бюджет для граждан\1\i (2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7121" y="1626004"/>
            <a:ext cx="3143927" cy="2357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ChangeArrowheads="1"/>
          </p:cNvSpPr>
          <p:nvPr/>
        </p:nvSpPr>
        <p:spPr bwMode="auto">
          <a:xfrm>
            <a:off x="0" y="0"/>
            <a:ext cx="9144000" cy="666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493713" indent="-481013" algn="ctr">
              <a:lnSpc>
                <a:spcPts val="2588"/>
              </a:lnSpc>
              <a:tabLst>
                <a:tab pos="3794125" algn="l"/>
              </a:tabLst>
            </a:pPr>
            <a:r>
              <a:rPr lang="ru-RU" sz="2400" b="1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Муниципальная программа «Развитие образования Тонкинского муниципального района» 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8242044"/>
              </p:ext>
            </p:extLst>
          </p:nvPr>
        </p:nvGraphicFramePr>
        <p:xfrm>
          <a:off x="107504" y="764707"/>
          <a:ext cx="8928991" cy="602191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312368"/>
                <a:gridCol w="864096"/>
                <a:gridCol w="720080"/>
                <a:gridCol w="792088"/>
                <a:gridCol w="648072"/>
                <a:gridCol w="720080"/>
                <a:gridCol w="720080"/>
                <a:gridCol w="576064"/>
                <a:gridCol w="576063"/>
              </a:tblGrid>
              <a:tr h="102138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Наименование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ЦСР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Первоначальный бюджет 2019 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Уточненный план на 01.11.2019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Прогноз на 2020 год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Прогноз на 2021 год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Прогноз на 2022 год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Рост прогноза 2020 к бюджету 2019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Рост 2020 к уточненному плану 2019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</a:tr>
              <a:tr h="5006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МП "Развитие образования Тонкинского муниципального района Нижегородской области"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01.0.00.00000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153 199,7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161 318,9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167 260,7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176 567,5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180 796,6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109,2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103,7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</a:tr>
              <a:tr h="3404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Подпрограмма "Развитие общего образования"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01.1.00.00000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118 986,8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119 339,4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126 480,0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138 126,4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142 322,3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106,3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106,0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</a:tr>
              <a:tr h="4005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Подпрограмма "Развитие дополнительного образования и воспитания детей"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01.2.00.00000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9 854,5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10 557,4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11 544,4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11 171,8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11 171,8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117,1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109,3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</a:tr>
              <a:tr h="6007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Подпрограмма "Развитие системы оценки качества образования и информационной прозрачности системы образования"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01.3.00.00000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523,7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523,7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537,7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548,2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559,5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102,7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102,7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</a:tr>
              <a:tr h="7008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Подпрограмма "Патриотическое воспитание и подготовка граждан в Тонкинском муниципальном районе Нижегородской области к военной службе"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01.4.00.00000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20,0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20,0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20,0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30,0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30,0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100,0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100,0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</a:tr>
              <a:tr h="6007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Подпрограмма " Ресурсное обеспечение сферы образования в Тонкинском муниципальном районе Нижегородской области"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01.5.00.00000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1 757,9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8 632,1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3 860,6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994,0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994,0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219,6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44,7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</a:tr>
              <a:tr h="6007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Подпрограмма "Социально-правовая защита детей в Тонкинском муниципальном районе Нижегородской области"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01.6.00.00000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455,4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618,9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468,7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468,7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468,7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102,9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75,7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</a:tr>
              <a:tr h="4005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Подпрограмма "Обеспечение реализации муниципальной программы"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01.8.00.00000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20 501,4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20 527,4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22 242,3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22 128,4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22 150,3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108,5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108,4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</a:tr>
              <a:tr h="5106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Создание новых мест в образовательных организациях Тонкинского муниципального района Нижегородской области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01.9.00.00000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1 000,0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1 000,0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2 000,0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3 000,0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3 000,0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200,0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200,0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</a:tr>
              <a:tr h="2992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Развитие молодежной политики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01.А.00.00000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100,0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100,0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107,0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100,0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100,0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107,0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107,0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12235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61" name="object 6"/>
          <p:cNvSpPr>
            <a:spLocks noChangeArrowheads="1"/>
          </p:cNvSpPr>
          <p:nvPr/>
        </p:nvSpPr>
        <p:spPr bwMode="auto">
          <a:xfrm>
            <a:off x="5616576" y="730252"/>
            <a:ext cx="3311525" cy="276999"/>
          </a:xfrm>
          <a:custGeom>
            <a:avLst/>
            <a:gdLst>
              <a:gd name="T0" fmla="*/ 0 w 3312159"/>
              <a:gd name="T1" fmla="*/ 653048 h 652398"/>
              <a:gd name="T2" fmla="*/ 95577 w 3312159"/>
              <a:gd name="T3" fmla="*/ 626095 h 652398"/>
              <a:gd name="T4" fmla="*/ 356951 w 3312159"/>
              <a:gd name="T5" fmla="*/ 556811 h 652398"/>
              <a:gd name="T6" fmla="*/ 537449 w 3312159"/>
              <a:gd name="T7" fmla="*/ 509906 h 652398"/>
              <a:gd name="T8" fmla="*/ 745710 w 3312159"/>
              <a:gd name="T9" fmla="*/ 458421 h 652398"/>
              <a:gd name="T10" fmla="*/ 977300 w 3312159"/>
              <a:gd name="T11" fmla="*/ 402481 h 652398"/>
              <a:gd name="T12" fmla="*/ 1225874 w 3312159"/>
              <a:gd name="T13" fmla="*/ 342096 h 652398"/>
              <a:gd name="T14" fmla="*/ 1489273 w 3312159"/>
              <a:gd name="T15" fmla="*/ 283997 h 652398"/>
              <a:gd name="T16" fmla="*/ 1759139 w 3312159"/>
              <a:gd name="T17" fmla="*/ 225771 h 652398"/>
              <a:gd name="T18" fmla="*/ 2035343 w 3312159"/>
              <a:gd name="T19" fmla="*/ 172127 h 652398"/>
              <a:gd name="T20" fmla="*/ 2309393 w 3312159"/>
              <a:gd name="T21" fmla="*/ 120770 h 652398"/>
              <a:gd name="T22" fmla="*/ 2445403 w 3312159"/>
              <a:gd name="T23" fmla="*/ 98397 h 652398"/>
              <a:gd name="T24" fmla="*/ 2577100 w 3312159"/>
              <a:gd name="T25" fmla="*/ 76025 h 652398"/>
              <a:gd name="T26" fmla="*/ 2708808 w 3312159"/>
              <a:gd name="T27" fmla="*/ 58098 h 652398"/>
              <a:gd name="T28" fmla="*/ 2836322 w 3312159"/>
              <a:gd name="T29" fmla="*/ 40171 h 652398"/>
              <a:gd name="T30" fmla="*/ 2961684 w 3312159"/>
              <a:gd name="T31" fmla="*/ 26826 h 652398"/>
              <a:gd name="T32" fmla="*/ 3080707 w 3312159"/>
              <a:gd name="T33" fmla="*/ 15640 h 652398"/>
              <a:gd name="T34" fmla="*/ 3195423 w 3312159"/>
              <a:gd name="T35" fmla="*/ 6613 h 652398"/>
              <a:gd name="T36" fmla="*/ 3305828 w 3312159"/>
              <a:gd name="T37" fmla="*/ 0 h 652398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3312159"/>
              <a:gd name="T58" fmla="*/ 0 h 652398"/>
              <a:gd name="T59" fmla="*/ 3312159 w 3312159"/>
              <a:gd name="T60" fmla="*/ 652398 h 652398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3312159" h="652398">
                <a:moveTo>
                  <a:pt x="0" y="652398"/>
                </a:moveTo>
                <a:lnTo>
                  <a:pt x="95757" y="625475"/>
                </a:lnTo>
                <a:lnTo>
                  <a:pt x="357631" y="556259"/>
                </a:lnTo>
                <a:lnTo>
                  <a:pt x="538479" y="509396"/>
                </a:lnTo>
                <a:lnTo>
                  <a:pt x="747140" y="457961"/>
                </a:lnTo>
                <a:lnTo>
                  <a:pt x="979170" y="402081"/>
                </a:lnTo>
                <a:lnTo>
                  <a:pt x="1228217" y="341756"/>
                </a:lnTo>
                <a:lnTo>
                  <a:pt x="1492123" y="283717"/>
                </a:lnTo>
                <a:lnTo>
                  <a:pt x="1762505" y="225551"/>
                </a:lnTo>
                <a:lnTo>
                  <a:pt x="2039238" y="171957"/>
                </a:lnTo>
                <a:lnTo>
                  <a:pt x="2313812" y="120650"/>
                </a:lnTo>
                <a:lnTo>
                  <a:pt x="2450083" y="98297"/>
                </a:lnTo>
                <a:lnTo>
                  <a:pt x="2582036" y="75945"/>
                </a:lnTo>
                <a:lnTo>
                  <a:pt x="2713990" y="58038"/>
                </a:lnTo>
                <a:lnTo>
                  <a:pt x="2841752" y="40131"/>
                </a:lnTo>
                <a:lnTo>
                  <a:pt x="2967354" y="26796"/>
                </a:lnTo>
                <a:lnTo>
                  <a:pt x="3086607" y="15620"/>
                </a:lnTo>
                <a:lnTo>
                  <a:pt x="3201543" y="6603"/>
                </a:lnTo>
                <a:lnTo>
                  <a:pt x="3312159" y="0"/>
                </a:lnTo>
              </a:path>
            </a:pathLst>
          </a:custGeom>
          <a:noFill/>
          <a:ln w="3175">
            <a:solidFill>
              <a:srgbClr val="FFFFFF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47467" name="object 12"/>
          <p:cNvSpPr>
            <a:spLocks noGrp="1"/>
          </p:cNvSpPr>
          <p:nvPr>
            <p:ph sz="half" idx="4294967295"/>
          </p:nvPr>
        </p:nvSpPr>
        <p:spPr>
          <a:xfrm>
            <a:off x="285720" y="857233"/>
            <a:ext cx="3786214" cy="4249368"/>
          </a:xfrm>
        </p:spPr>
        <p:txBody>
          <a:bodyPr wrap="square" lIns="0" tIns="0" rIns="0" bIns="0">
            <a:spAutoFit/>
          </a:bodyPr>
          <a:lstStyle/>
          <a:p>
            <a:pPr marL="12700" indent="0" algn="ctr" eaLnBrk="1" hangingPunct="1">
              <a:spcBef>
                <a:spcPct val="0"/>
              </a:spcBef>
              <a:buFont typeface="Arial" charset="0"/>
              <a:buNone/>
            </a:pPr>
            <a:endParaRPr lang="ru-RU" sz="1100" b="1" dirty="0" smtClean="0">
              <a:latin typeface="Verdana" pitchFamily="34" charset="0"/>
            </a:endParaRPr>
          </a:p>
          <a:p>
            <a:pPr marL="12700" indent="0" algn="just" eaLnBrk="1" hangingPunct="1">
              <a:spcBef>
                <a:spcPct val="0"/>
              </a:spcBef>
              <a:buFont typeface="Arial" charset="0"/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Основные направления расходов:</a:t>
            </a:r>
          </a:p>
          <a:p>
            <a:pPr marL="12700" indent="0" algn="just" eaLnBrk="1" hangingPunct="1">
              <a:spcBef>
                <a:spcPct val="0"/>
              </a:spcBef>
              <a:buFontTx/>
              <a:buChar char="-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содержание Управления образования; </a:t>
            </a:r>
          </a:p>
          <a:p>
            <a:pPr marL="12700" indent="0" algn="just" eaLnBrk="1" hangingPunct="1">
              <a:spcBef>
                <a:spcPct val="0"/>
              </a:spcBef>
              <a:buFontTx/>
              <a:buChar char="-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предоставление субсидий на выполнение муниципальных заданий</a:t>
            </a:r>
          </a:p>
          <a:p>
            <a:pPr marL="12700" indent="0" algn="just" eaLnBrk="1" hangingPunct="1">
              <a:spcBef>
                <a:spcPct val="0"/>
              </a:spcBef>
              <a:buFont typeface="Arial" charset="0"/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13 бюджетных  учреждений:</a:t>
            </a:r>
          </a:p>
          <a:p>
            <a:r>
              <a:rPr lang="ru-RU" sz="1600" dirty="0"/>
              <a:t>- обеспечение деятельности 5 детских дошкольных </a:t>
            </a:r>
            <a:r>
              <a:rPr lang="ru-RU" sz="1600" dirty="0" smtClean="0"/>
              <a:t>организаций;</a:t>
            </a:r>
            <a:endParaRPr lang="ru-RU" sz="1600" dirty="0"/>
          </a:p>
          <a:p>
            <a:r>
              <a:rPr lang="ru-RU" sz="1600" dirty="0"/>
              <a:t>- обеспечение деятельности </a:t>
            </a:r>
            <a:r>
              <a:rPr lang="ru-RU" sz="1600" dirty="0" smtClean="0"/>
              <a:t>6 общеобразовательных организаций;</a:t>
            </a:r>
          </a:p>
          <a:p>
            <a:r>
              <a:rPr lang="ru-RU" sz="1600" dirty="0" smtClean="0"/>
              <a:t>- МБУДО Центр </a:t>
            </a:r>
            <a:r>
              <a:rPr lang="ru-RU" sz="1600" dirty="0"/>
              <a:t>дополнительного </a:t>
            </a:r>
            <a:r>
              <a:rPr lang="ru-RU" sz="1600" dirty="0" smtClean="0"/>
              <a:t>образования;</a:t>
            </a:r>
          </a:p>
          <a:p>
            <a:r>
              <a:rPr lang="ru-RU" sz="1600" dirty="0"/>
              <a:t>- </a:t>
            </a:r>
            <a:r>
              <a:rPr lang="ru-RU" sz="1600" dirty="0" smtClean="0"/>
              <a:t>МБУ "Хозяйственно-эксплуатационная </a:t>
            </a:r>
            <a:r>
              <a:rPr lang="ru-RU" sz="1600" dirty="0"/>
              <a:t>служба системы образования"</a:t>
            </a:r>
          </a:p>
          <a:p>
            <a:pPr marL="12700" indent="0" algn="just" eaLnBrk="1" hangingPunct="1">
              <a:lnSpc>
                <a:spcPts val="1000"/>
              </a:lnSpc>
              <a:spcBef>
                <a:spcPct val="0"/>
              </a:spcBef>
              <a:buFont typeface="Arial" charset="0"/>
              <a:buNone/>
            </a:pPr>
            <a:endParaRPr lang="ru-RU" sz="16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12700" indent="0" algn="just" eaLnBrk="1" hangingPunct="1">
              <a:lnSpc>
                <a:spcPts val="1100"/>
              </a:lnSpc>
              <a:spcBef>
                <a:spcPts val="13"/>
              </a:spcBef>
              <a:buFont typeface="Arial" charset="0"/>
              <a:buNone/>
            </a:pPr>
            <a:endParaRPr lang="ru-RU" sz="16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12700" indent="0" eaLnBrk="1" hangingPunct="1">
              <a:lnSpc>
                <a:spcPts val="1200"/>
              </a:lnSpc>
              <a:spcBef>
                <a:spcPts val="50"/>
              </a:spcBef>
              <a:buFont typeface="Arial" charset="0"/>
              <a:buNone/>
            </a:pPr>
            <a:endParaRPr lang="ru-RU" sz="1100" b="1" dirty="0" smtClean="0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title" idx="4294967295"/>
          </p:nvPr>
        </p:nvSpPr>
        <p:spPr>
          <a:xfrm>
            <a:off x="428596" y="142852"/>
            <a:ext cx="8229600" cy="666849"/>
          </a:xfrm>
        </p:spPr>
        <p:txBody>
          <a:bodyPr lIns="0" tIns="0" rIns="0" bIns="0" rtlCol="0">
            <a:spAutoFit/>
          </a:bodyPr>
          <a:lstStyle/>
          <a:p>
            <a:pPr marL="493713" indent="-481013">
              <a:lnSpc>
                <a:spcPts val="2588"/>
              </a:lnSpc>
              <a:tabLst>
                <a:tab pos="3794125" algn="l"/>
              </a:tabLst>
            </a:pPr>
            <a:r>
              <a:rPr lang="ru-RU" sz="2400" b="1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Муниципальная программа «Развитие образования Тонкинского муниципального района» 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7490" name="object 35"/>
          <p:cNvSpPr>
            <a:spLocks noChangeArrowheads="1"/>
          </p:cNvSpPr>
          <p:nvPr/>
        </p:nvSpPr>
        <p:spPr bwMode="auto">
          <a:xfrm>
            <a:off x="4438651" y="2870200"/>
            <a:ext cx="4476751" cy="0"/>
          </a:xfrm>
          <a:custGeom>
            <a:avLst/>
            <a:gdLst>
              <a:gd name="T0" fmla="*/ 0 w 4477258"/>
              <a:gd name="T1" fmla="*/ 4472179 w 4477258"/>
              <a:gd name="T2" fmla="*/ 0 60000 65536"/>
              <a:gd name="T3" fmla="*/ 0 60000 65536"/>
              <a:gd name="T4" fmla="*/ 0 w 4477258"/>
              <a:gd name="T5" fmla="*/ 4477258 w 4477258"/>
            </a:gdLst>
            <a:ahLst/>
            <a:cxnLst>
              <a:cxn ang="T2">
                <a:pos x="T0" y="0"/>
              </a:cxn>
              <a:cxn ang="T3">
                <a:pos x="T1" y="0"/>
              </a:cxn>
            </a:cxnLst>
            <a:rect l="T4" t="0" r="T5" b="0"/>
            <a:pathLst>
              <a:path w="4477258">
                <a:moveTo>
                  <a:pt x="0" y="0"/>
                </a:moveTo>
                <a:lnTo>
                  <a:pt x="4477258" y="0"/>
                </a:lnTo>
              </a:path>
            </a:pathLst>
          </a:custGeom>
          <a:noFill/>
          <a:ln w="12700">
            <a:solidFill>
              <a:srgbClr val="FFFFFF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47491" name="object 36"/>
          <p:cNvSpPr>
            <a:spLocks noChangeArrowheads="1"/>
          </p:cNvSpPr>
          <p:nvPr/>
        </p:nvSpPr>
        <p:spPr bwMode="auto">
          <a:xfrm>
            <a:off x="4438651" y="-1610612736"/>
            <a:ext cx="4476751" cy="1610612735"/>
          </a:xfrm>
          <a:custGeom>
            <a:avLst/>
            <a:gdLst>
              <a:gd name="T0" fmla="*/ 0 w 4477258"/>
              <a:gd name="T1" fmla="*/ 0 h 2147483647"/>
              <a:gd name="T2" fmla="*/ 4472179 w 4477258"/>
              <a:gd name="T3" fmla="*/ 0 h 2147483647"/>
              <a:gd name="T4" fmla="*/ 0 60000 65536"/>
              <a:gd name="T5" fmla="*/ 0 60000 65536"/>
              <a:gd name="T6" fmla="*/ 0 w 4477258"/>
              <a:gd name="T7" fmla="*/ 0 h 2147483647"/>
              <a:gd name="T8" fmla="*/ 4477258 w 4477258"/>
              <a:gd name="T9" fmla="*/ 0 h 214748364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477258" h="2147483647">
                <a:moveTo>
                  <a:pt x="0" y="0"/>
                </a:moveTo>
                <a:lnTo>
                  <a:pt x="4477258" y="0"/>
                </a:lnTo>
              </a:path>
            </a:pathLst>
          </a:custGeom>
          <a:noFill/>
          <a:ln w="12700">
            <a:solidFill>
              <a:srgbClr val="FFFFFF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47493" name="object 38"/>
          <p:cNvSpPr>
            <a:spLocks noChangeArrowheads="1"/>
          </p:cNvSpPr>
          <p:nvPr/>
        </p:nvSpPr>
        <p:spPr bwMode="auto">
          <a:xfrm>
            <a:off x="8909051" y="1217613"/>
            <a:ext cx="0" cy="4633912"/>
          </a:xfrm>
          <a:custGeom>
            <a:avLst/>
            <a:gdLst>
              <a:gd name="T0" fmla="*/ 0 h 4634598"/>
              <a:gd name="T1" fmla="*/ 4627757 h 4634598"/>
              <a:gd name="T2" fmla="*/ 0 60000 65536"/>
              <a:gd name="T3" fmla="*/ 0 60000 65536"/>
              <a:gd name="T4" fmla="*/ 0 h 4634598"/>
              <a:gd name="T5" fmla="*/ 4634598 h 4634598"/>
            </a:gdLst>
            <a:ahLst/>
            <a:cxnLst>
              <a:cxn ang="T2">
                <a:pos x="0" y="T0"/>
              </a:cxn>
              <a:cxn ang="T3">
                <a:pos x="0" y="T1"/>
              </a:cxn>
            </a:cxnLst>
            <a:rect l="0" t="T4" r="0" b="T5"/>
            <a:pathLst>
              <a:path h="4634598">
                <a:moveTo>
                  <a:pt x="0" y="0"/>
                </a:moveTo>
                <a:lnTo>
                  <a:pt x="0" y="4634598"/>
                </a:lnTo>
              </a:path>
            </a:pathLst>
          </a:custGeom>
          <a:noFill/>
          <a:ln w="12700">
            <a:solidFill>
              <a:srgbClr val="FFFFFF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47495" name="object 40"/>
          <p:cNvSpPr>
            <a:spLocks noChangeArrowheads="1"/>
          </p:cNvSpPr>
          <p:nvPr/>
        </p:nvSpPr>
        <p:spPr bwMode="auto">
          <a:xfrm flipV="1">
            <a:off x="4427539" y="-1610612736"/>
            <a:ext cx="4476751" cy="1610612735"/>
          </a:xfrm>
          <a:custGeom>
            <a:avLst/>
            <a:gdLst>
              <a:gd name="T0" fmla="*/ 0 w 4477258"/>
              <a:gd name="T1" fmla="*/ 0 h 2147483647"/>
              <a:gd name="T2" fmla="*/ 4472179 w 4477258"/>
              <a:gd name="T3" fmla="*/ 0 h 2147483647"/>
              <a:gd name="T4" fmla="*/ 0 60000 65536"/>
              <a:gd name="T5" fmla="*/ 0 60000 65536"/>
              <a:gd name="T6" fmla="*/ 0 w 4477258"/>
              <a:gd name="T7" fmla="*/ 0 h 2147483647"/>
              <a:gd name="T8" fmla="*/ 4477258 w 4477258"/>
              <a:gd name="T9" fmla="*/ 0 h 214748364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477258" h="2147483647">
                <a:moveTo>
                  <a:pt x="0" y="0"/>
                </a:moveTo>
                <a:lnTo>
                  <a:pt x="4477258" y="0"/>
                </a:lnTo>
              </a:path>
            </a:pathLst>
          </a:custGeom>
          <a:noFill/>
          <a:ln w="12700">
            <a:solidFill>
              <a:srgbClr val="FFFFFF"/>
            </a:solidFill>
            <a:miter lim="800000"/>
            <a:headEnd/>
            <a:tailEnd/>
          </a:ln>
        </p:spPr>
        <p:txBody>
          <a:bodyPr rot="10800000"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47512" name="object 59"/>
          <p:cNvSpPr>
            <a:spLocks noChangeArrowheads="1"/>
          </p:cNvSpPr>
          <p:nvPr/>
        </p:nvSpPr>
        <p:spPr bwMode="auto">
          <a:xfrm>
            <a:off x="8786813" y="6321427"/>
            <a:ext cx="357187" cy="276999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147513" name="Rectangle 68"/>
          <p:cNvSpPr>
            <a:spLocks noChangeArrowheads="1"/>
          </p:cNvSpPr>
          <p:nvPr/>
        </p:nvSpPr>
        <p:spPr bwMode="auto">
          <a:xfrm>
            <a:off x="184207" y="5186733"/>
            <a:ext cx="3857652" cy="12618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>
              <a:buFontTx/>
              <a:buChar char="•"/>
            </a:pPr>
            <a:r>
              <a:rPr lang="ru-RU" sz="1600" dirty="0">
                <a:latin typeface="Times New Roman" pitchFamily="18" charset="0"/>
              </a:rPr>
              <a:t>в муниципальных дошкольных </a:t>
            </a:r>
          </a:p>
          <a:p>
            <a:r>
              <a:rPr lang="ru-RU" sz="1600" dirty="0">
                <a:latin typeface="Times New Roman" pitchFamily="18" charset="0"/>
              </a:rPr>
              <a:t>организациях – </a:t>
            </a:r>
            <a:r>
              <a:rPr lang="ru-RU" sz="1600" dirty="0"/>
              <a:t>40 </a:t>
            </a:r>
            <a:r>
              <a:rPr lang="ru-RU" sz="1600" dirty="0" smtClean="0"/>
              <a:t>908,6 </a:t>
            </a:r>
            <a:r>
              <a:rPr lang="ru-RU" sz="1600" dirty="0" smtClean="0">
                <a:latin typeface="Times New Roman" pitchFamily="18" charset="0"/>
              </a:rPr>
              <a:t>тыс. рублей</a:t>
            </a:r>
            <a:r>
              <a:rPr lang="ru-RU" sz="1600" dirty="0">
                <a:latin typeface="Times New Roman" pitchFamily="18" charset="0"/>
              </a:rPr>
              <a:t>,</a:t>
            </a:r>
          </a:p>
          <a:p>
            <a:pPr>
              <a:buFontTx/>
              <a:buChar char="•"/>
            </a:pPr>
            <a:r>
              <a:rPr lang="ru-RU" sz="1600" dirty="0">
                <a:latin typeface="Times New Roman" pitchFamily="18" charset="0"/>
              </a:rPr>
              <a:t>в муниципальных </a:t>
            </a:r>
          </a:p>
          <a:p>
            <a:r>
              <a:rPr lang="ru-RU" sz="1600" dirty="0">
                <a:latin typeface="Times New Roman" pitchFamily="18" charset="0"/>
              </a:rPr>
              <a:t>общеобразовательных</a:t>
            </a:r>
          </a:p>
          <a:p>
            <a:r>
              <a:rPr lang="ru-RU" sz="1600" dirty="0">
                <a:latin typeface="Times New Roman" pitchFamily="18" charset="0"/>
              </a:rPr>
              <a:t>организациях </a:t>
            </a:r>
            <a:r>
              <a:rPr lang="ru-RU" sz="1600" dirty="0" smtClean="0">
                <a:latin typeface="Times New Roman" pitchFamily="18" charset="0"/>
              </a:rPr>
              <a:t>– </a:t>
            </a:r>
            <a:r>
              <a:rPr lang="ru-RU" sz="1600" dirty="0"/>
              <a:t>84 002,1</a:t>
            </a:r>
            <a:r>
              <a:rPr lang="ru-RU" sz="1600" b="1" dirty="0"/>
              <a:t> </a:t>
            </a:r>
            <a:r>
              <a:rPr lang="ru-RU" sz="1600" dirty="0" smtClean="0">
                <a:latin typeface="Times New Roman" pitchFamily="18" charset="0"/>
              </a:rPr>
              <a:t>тыс. рублей</a:t>
            </a:r>
            <a:r>
              <a:rPr lang="ru-RU" sz="1600" dirty="0">
                <a:latin typeface="Times New Roman" pitchFamily="18" charset="0"/>
              </a:rPr>
              <a:t>.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112769" y="4817401"/>
            <a:ext cx="39290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 исполнение полномочий: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6631853"/>
              </p:ext>
            </p:extLst>
          </p:nvPr>
        </p:nvGraphicFramePr>
        <p:xfrm>
          <a:off x="4175095" y="908720"/>
          <a:ext cx="4787060" cy="568970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667875"/>
                <a:gridCol w="367983"/>
                <a:gridCol w="420551"/>
                <a:gridCol w="473120"/>
                <a:gridCol w="473120"/>
                <a:gridCol w="384411"/>
              </a:tblGrid>
              <a:tr h="24413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Наименование индикатора/ непосредственного результата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Ед. изм.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Период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828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2017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2018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2019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2020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5789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Удельный вес численности населения в возрасте 5-18 лет, охваченного образованием, в общей численности населения в возрасте 5-18 лет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99,3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99,4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99,4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99,5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890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Охват детей в возрасте 5-18 лет дополнительными образовательными программами (удельный вес численности детей, получающих услуги дополнительного образования, в общей численности детей в возрасте 5-18 лет)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84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84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84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85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493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Охват организованными формами отдыха и оздоровления детей школьного возраста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67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67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67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68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882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Доля аттестованных руководящих и педагогических работников в общей численности руководящих и педагогических работников, подлежащих аттестации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94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96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98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882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Доля молодых людей, вовлеченных в реализацию мероприятий по направлениям государственной молодежной политики, в общей численности молодежи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50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55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60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65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2777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2905"/>
            <a:ext cx="9144000" cy="813807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МП 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«Развитие физической культуры и спорта 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 Тонкинском муниципальном районе Нижегородской области на 2018-2022 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годы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».</a:t>
            </a:r>
            <a:endParaRPr lang="ru-RU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642911" y="4000504"/>
            <a:ext cx="828680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7200" fontAlgn="base">
              <a:spcBef>
                <a:spcPct val="0"/>
              </a:spcBef>
              <a:spcAft>
                <a:spcPct val="0"/>
              </a:spcAf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0035" y="4000506"/>
            <a:ext cx="807249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Индикаторы достижения цели и показатели непосредственных результатов муниципальной программы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06704" y="1196752"/>
            <a:ext cx="4573743" cy="2803752"/>
          </a:xfrm>
        </p:spPr>
        <p:txBody>
          <a:bodyPr>
            <a:normAutofit fontScale="25000" lnSpcReduction="20000"/>
          </a:bodyPr>
          <a:lstStyle/>
          <a:p>
            <a:r>
              <a:rPr lang="ru-RU" sz="5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Утверждена: </a:t>
            </a:r>
          </a:p>
          <a:p>
            <a:r>
              <a:rPr lang="ru-RU" sz="5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постановлением </a:t>
            </a:r>
            <a:r>
              <a:rPr lang="ru-RU" sz="5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администрации Тонкинского муниципального района </a:t>
            </a:r>
            <a:r>
              <a:rPr lang="ru-RU" sz="5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Нижегородской области от </a:t>
            </a:r>
            <a:r>
              <a:rPr lang="ru-RU" sz="5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13.09.2017 </a:t>
            </a:r>
            <a:r>
              <a:rPr lang="ru-RU" sz="5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года  </a:t>
            </a:r>
            <a:r>
              <a:rPr lang="ru-RU" sz="5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№ 453 </a:t>
            </a:r>
            <a:r>
              <a:rPr lang="ru-RU" sz="5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"Об утверждении муниципальной программы «Развитие физической культуры и спорта в Тонкинском муниципальном районе Нижегородской области на </a:t>
            </a:r>
            <a:r>
              <a:rPr lang="ru-RU" sz="5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2018 </a:t>
            </a:r>
            <a:r>
              <a:rPr lang="ru-RU" sz="5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5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sz="5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годы</a:t>
            </a:r>
            <a:r>
              <a:rPr lang="ru-RU" sz="5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r>
              <a:rPr lang="ru-RU" sz="5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Цель </a:t>
            </a:r>
          </a:p>
          <a:p>
            <a:r>
              <a:rPr lang="ru-RU" sz="5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создание условий для занятий физической культурой и спортом населению Тонкинского муниципального района Нижегородской области.</a:t>
            </a:r>
          </a:p>
          <a:p>
            <a:r>
              <a:rPr lang="ru-RU" sz="5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Муниципальный заказчик-координатор программы </a:t>
            </a:r>
          </a:p>
          <a:p>
            <a:r>
              <a:rPr lang="ru-RU" sz="5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Администрация Тонкинского муниципального района Нижегородской области.</a:t>
            </a:r>
          </a:p>
          <a:p>
            <a:pPr marL="646113" indent="-633413">
              <a:lnSpc>
                <a:spcPts val="1438"/>
              </a:lnSpc>
            </a:pPr>
            <a:endParaRPr lang="ru-RU" sz="4300" b="1" dirty="0" smtClean="0">
              <a:solidFill>
                <a:srgbClr val="17594E"/>
              </a:solidFill>
              <a:latin typeface="Times New Roman" pitchFamily="18" charset="0"/>
              <a:cs typeface="Times New Roman" pitchFamily="18" charset="0"/>
            </a:endParaRPr>
          </a:p>
          <a:p>
            <a:pPr marL="646113" indent="-633413">
              <a:lnSpc>
                <a:spcPts val="1438"/>
              </a:lnSpc>
            </a:pPr>
            <a:endParaRPr lang="ru-RU" sz="1600" b="1" dirty="0" smtClean="0">
              <a:solidFill>
                <a:srgbClr val="17594E"/>
              </a:solidFill>
              <a:latin typeface="Times New Roman" pitchFamily="18" charset="0"/>
              <a:cs typeface="Times New Roman" pitchFamily="18" charset="0"/>
            </a:endParaRPr>
          </a:p>
          <a:p>
            <a:pPr marL="646113" indent="-633413">
              <a:lnSpc>
                <a:spcPts val="1438"/>
              </a:lnSpc>
            </a:pPr>
            <a:endParaRPr lang="ru-RU" sz="1600" b="1" dirty="0" smtClean="0">
              <a:solidFill>
                <a:srgbClr val="17594E"/>
              </a:solidFill>
              <a:latin typeface="Times New Roman" pitchFamily="18" charset="0"/>
              <a:cs typeface="Times New Roman" pitchFamily="18" charset="0"/>
            </a:endParaRPr>
          </a:p>
          <a:p>
            <a:pPr marL="646113" indent="-633413">
              <a:lnSpc>
                <a:spcPts val="1438"/>
              </a:lnSpc>
            </a:pPr>
            <a:endParaRPr lang="ru-RU" sz="1600" b="1" dirty="0" smtClean="0">
              <a:solidFill>
                <a:srgbClr val="17594E"/>
              </a:solidFill>
              <a:latin typeface="Times New Roman" pitchFamily="18" charset="0"/>
              <a:cs typeface="Times New Roman" pitchFamily="18" charset="0"/>
            </a:endParaRPr>
          </a:p>
          <a:p>
            <a:pPr marL="646113" indent="-633413">
              <a:lnSpc>
                <a:spcPts val="1438"/>
              </a:lnSpc>
            </a:pPr>
            <a:endParaRPr lang="ru-RU" sz="1600" b="1" dirty="0" smtClean="0">
              <a:solidFill>
                <a:srgbClr val="17594E"/>
              </a:solidFill>
              <a:latin typeface="Times New Roman" pitchFamily="18" charset="0"/>
              <a:cs typeface="Times New Roman" pitchFamily="18" charset="0"/>
            </a:endParaRPr>
          </a:p>
          <a:p>
            <a:pPr marL="646113" indent="-633413">
              <a:lnSpc>
                <a:spcPts val="1438"/>
              </a:lnSpc>
            </a:pPr>
            <a:endParaRPr lang="ru-RU" sz="1600" b="1" dirty="0" smtClean="0">
              <a:solidFill>
                <a:srgbClr val="17594E"/>
              </a:solidFill>
              <a:latin typeface="Times New Roman" pitchFamily="18" charset="0"/>
              <a:cs typeface="Times New Roman" pitchFamily="18" charset="0"/>
            </a:endParaRPr>
          </a:p>
          <a:p>
            <a:pPr marL="646113" indent="-633413">
              <a:lnSpc>
                <a:spcPts val="1438"/>
              </a:lnSpc>
            </a:pPr>
            <a:endParaRPr lang="ru-RU" sz="1600" b="1" dirty="0" smtClean="0">
              <a:solidFill>
                <a:srgbClr val="17594E"/>
              </a:solidFill>
              <a:latin typeface="Times New Roman" pitchFamily="18" charset="0"/>
              <a:cs typeface="Times New Roman" pitchFamily="18" charset="0"/>
            </a:endParaRPr>
          </a:p>
          <a:p>
            <a:pPr marL="646113" indent="-633413">
              <a:lnSpc>
                <a:spcPts val="1438"/>
              </a:lnSpc>
            </a:pPr>
            <a:endParaRPr lang="ru-RU" sz="1600" b="1" dirty="0" smtClean="0">
              <a:solidFill>
                <a:srgbClr val="17594E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rgbClr val="17594E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rgbClr val="17594E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8049201"/>
              </p:ext>
            </p:extLst>
          </p:nvPr>
        </p:nvGraphicFramePr>
        <p:xfrm>
          <a:off x="323529" y="4797152"/>
          <a:ext cx="8606191" cy="122910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3601911"/>
                <a:gridCol w="983448"/>
                <a:gridCol w="927321"/>
                <a:gridCol w="947657"/>
                <a:gridCol w="1072927"/>
                <a:gridCol w="1072927"/>
              </a:tblGrid>
              <a:tr h="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Наименование показателя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Значение показателей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2018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2019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2020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2021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2022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1. Количество проводимых соревнований (штук</a:t>
                      </a:r>
                      <a:r>
                        <a:rPr lang="ru-RU" sz="1400" u="sng" dirty="0">
                          <a:effectLst/>
                        </a:rPr>
                        <a:t>)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155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161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164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166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168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4765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2. Присвоение массовых разрядов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30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35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40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42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44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pic>
        <p:nvPicPr>
          <p:cNvPr id="56322" name="Picture 2" descr="Z:\Мои документы\Бюджет 2020\Бюджет для граждан\1\DSC_007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715" y="1484784"/>
            <a:ext cx="3206676" cy="2137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8234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7752628"/>
              </p:ext>
            </p:extLst>
          </p:nvPr>
        </p:nvGraphicFramePr>
        <p:xfrm>
          <a:off x="107504" y="188640"/>
          <a:ext cx="8928992" cy="65527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554474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267" y="16099"/>
            <a:ext cx="9053984" cy="748605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rPr>
              <a:t>МП 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"Обеспечение населения Тонкинского муниципального района 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доступным 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 комфортным жильем на 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2018-2022 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годы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»</a:t>
            </a:r>
            <a:endParaRPr lang="ru-RU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22517" y="2007208"/>
            <a:ext cx="4501733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Цель 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обеспечение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доступным и комфортным жильем граждан, проживающих на территории Тонкинского муниципального района Нижегородской области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Муниципальный заказчик-координатор программы 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Отдел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архитектуры и строительства администрации Тонкинского муниципального района Нижегородской области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Целевая группа 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отдельные категории граждан, такие как: 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дети-сироты и дети, оставшиеся без попечения родителей, реабилитированные лица, молодые семьи, проживающие в жилищном фонде, признанном аварийным, ветераны Великой Отечественной войны, инвалиды, ветераны боевых действий.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7355" y="976156"/>
            <a:ext cx="4572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Утверждена: 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постановлением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администрации Тонкинского муниципального района Нижегородской области от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05.09.2017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года  №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437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"Об утверждении муниципальной программы "Обеспечение населения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Тонкинского муниципального района Нижегородской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области доступным и комфортным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жильем на 2018-2022 годы".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4274" name="Picture 2" descr="Z:\Мои документы\Бюджет 2020\Бюджет для граждан\DSC_019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56992"/>
            <a:ext cx="3781947" cy="2521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7775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5931643" y="5899808"/>
            <a:ext cx="259548" cy="45414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dirty="0"/>
          </a:p>
        </p:txBody>
      </p:sp>
      <p:sp>
        <p:nvSpPr>
          <p:cNvPr id="4" name="object 4"/>
          <p:cNvSpPr txBox="1"/>
          <p:nvPr/>
        </p:nvSpPr>
        <p:spPr>
          <a:xfrm>
            <a:off x="323528" y="117440"/>
            <a:ext cx="8568952" cy="64766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512313" marR="10257" indent="-502569" algn="ctr"/>
            <a:r>
              <a:rPr sz="2400" b="1" spc="4" dirty="0" smtClean="0">
                <a:solidFill>
                  <a:schemeClr val="bg1"/>
                </a:solidFill>
                <a:latin typeface="Arial"/>
                <a:cs typeface="Arial"/>
              </a:rPr>
              <a:t>К</a:t>
            </a:r>
            <a:r>
              <a:rPr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а</a:t>
            </a:r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к</a:t>
            </a:r>
            <a:r>
              <a:rPr sz="2400" b="1" spc="-24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sz="2400" b="1" spc="-20" dirty="0" smtClean="0">
                <a:solidFill>
                  <a:schemeClr val="bg1"/>
                </a:solidFill>
                <a:latin typeface="Arial"/>
                <a:cs typeface="Arial"/>
              </a:rPr>
              <a:t>п</a:t>
            </a:r>
            <a:r>
              <a:rPr sz="2400" b="1" spc="-24" dirty="0" smtClean="0">
                <a:solidFill>
                  <a:schemeClr val="bg1"/>
                </a:solidFill>
                <a:latin typeface="Arial"/>
                <a:cs typeface="Arial"/>
              </a:rPr>
              <a:t>ро</a:t>
            </a:r>
            <a:r>
              <a:rPr sz="2400" b="1" spc="-20" dirty="0" smtClean="0">
                <a:solidFill>
                  <a:schemeClr val="bg1"/>
                </a:solidFill>
                <a:latin typeface="Arial"/>
                <a:cs typeface="Arial"/>
              </a:rPr>
              <a:t>и</a:t>
            </a:r>
            <a:r>
              <a:rPr sz="2400" b="1" spc="-52" dirty="0" smtClean="0">
                <a:solidFill>
                  <a:schemeClr val="bg1"/>
                </a:solidFill>
                <a:latin typeface="Arial"/>
                <a:cs typeface="Arial"/>
              </a:rPr>
              <a:t>с</a:t>
            </a:r>
            <a:r>
              <a:rPr sz="2400" b="1" spc="-73" dirty="0" smtClean="0">
                <a:solidFill>
                  <a:schemeClr val="bg1"/>
                </a:solidFill>
                <a:latin typeface="Arial"/>
                <a:cs typeface="Arial"/>
              </a:rPr>
              <a:t>х</a:t>
            </a:r>
            <a:r>
              <a:rPr sz="2400" b="1" spc="-52" dirty="0" smtClean="0">
                <a:solidFill>
                  <a:schemeClr val="bg1"/>
                </a:solidFill>
                <a:latin typeface="Arial"/>
                <a:cs typeface="Arial"/>
              </a:rPr>
              <a:t>о</a:t>
            </a:r>
            <a:r>
              <a:rPr sz="2400" b="1" spc="-20" dirty="0" smtClean="0">
                <a:solidFill>
                  <a:schemeClr val="bg1"/>
                </a:solidFill>
                <a:latin typeface="Arial"/>
                <a:cs typeface="Arial"/>
              </a:rPr>
              <a:t>ди</a:t>
            </a:r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т</a:t>
            </a:r>
            <a:r>
              <a:rPr sz="2400" b="1" spc="-44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с</a:t>
            </a:r>
            <a:r>
              <a:rPr sz="2400" b="1" spc="-36" dirty="0" smtClean="0">
                <a:solidFill>
                  <a:schemeClr val="bg1"/>
                </a:solidFill>
                <a:latin typeface="Arial"/>
                <a:cs typeface="Arial"/>
              </a:rPr>
              <a:t>о</a:t>
            </a:r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с</a:t>
            </a:r>
            <a:r>
              <a:rPr sz="2400" b="1" spc="-24" dirty="0" smtClean="0">
                <a:solidFill>
                  <a:schemeClr val="bg1"/>
                </a:solidFill>
                <a:latin typeface="Arial"/>
                <a:cs typeface="Arial"/>
              </a:rPr>
              <a:t>т</a:t>
            </a:r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а</a:t>
            </a:r>
            <a:r>
              <a:rPr sz="2400" b="1" spc="-32" dirty="0" smtClean="0">
                <a:solidFill>
                  <a:schemeClr val="bg1"/>
                </a:solidFill>
                <a:latin typeface="Arial"/>
                <a:cs typeface="Arial"/>
              </a:rPr>
              <a:t>вл</a:t>
            </a:r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ение </a:t>
            </a:r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районного</a:t>
            </a:r>
            <a:r>
              <a:rPr sz="2400" b="1" spc="-16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sz="2400" b="1" spc="-28" dirty="0" smtClean="0">
                <a:solidFill>
                  <a:schemeClr val="bg1"/>
                </a:solidFill>
                <a:latin typeface="Arial"/>
                <a:cs typeface="Arial"/>
              </a:rPr>
              <a:t>б</a:t>
            </a:r>
            <a:r>
              <a:rPr sz="2400" b="1" spc="-57" dirty="0" smtClean="0">
                <a:solidFill>
                  <a:schemeClr val="bg1"/>
                </a:solidFill>
                <a:latin typeface="Arial"/>
                <a:cs typeface="Arial"/>
              </a:rPr>
              <a:t>ю</a:t>
            </a:r>
            <a:r>
              <a:rPr sz="2400" b="1" spc="-32" dirty="0" smtClean="0">
                <a:solidFill>
                  <a:schemeClr val="bg1"/>
                </a:solidFill>
                <a:latin typeface="Arial"/>
                <a:cs typeface="Arial"/>
              </a:rPr>
              <a:t>д</a:t>
            </a:r>
            <a:r>
              <a:rPr sz="2400" b="1" spc="-57" dirty="0" smtClean="0">
                <a:solidFill>
                  <a:schemeClr val="bg1"/>
                </a:solidFill>
                <a:latin typeface="Arial"/>
                <a:cs typeface="Arial"/>
              </a:rPr>
              <a:t>ж</a:t>
            </a:r>
            <a:r>
              <a:rPr sz="2400" b="1" spc="-52" dirty="0" smtClean="0">
                <a:solidFill>
                  <a:schemeClr val="bg1"/>
                </a:solidFill>
                <a:latin typeface="Arial"/>
                <a:cs typeface="Arial"/>
              </a:rPr>
              <a:t>е</a:t>
            </a:r>
            <a:r>
              <a:rPr sz="2400" b="1" spc="-40" dirty="0" smtClean="0">
                <a:solidFill>
                  <a:schemeClr val="bg1"/>
                </a:solidFill>
                <a:latin typeface="Arial"/>
                <a:cs typeface="Arial"/>
              </a:rPr>
              <a:t>т</a:t>
            </a:r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а</a:t>
            </a:r>
            <a:endParaRPr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graphicFrame>
        <p:nvGraphicFramePr>
          <p:cNvPr id="2" name="objec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5564533"/>
              </p:ext>
            </p:extLst>
          </p:nvPr>
        </p:nvGraphicFramePr>
        <p:xfrm>
          <a:off x="275494" y="1340768"/>
          <a:ext cx="7608876" cy="434039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60204"/>
                <a:gridCol w="6048672"/>
              </a:tblGrid>
              <a:tr h="281052">
                <a:tc>
                  <a:txBody>
                    <a:bodyPr/>
                    <a:lstStyle/>
                    <a:p>
                      <a:pPr marL="34290">
                        <a:lnSpc>
                          <a:spcPts val="2030"/>
                        </a:lnSpc>
                      </a:pPr>
                      <a:r>
                        <a:rPr sz="1400" b="1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Срок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3E4F7"/>
                    </a:solidFill>
                  </a:tcPr>
                </a:tc>
                <a:tc>
                  <a:txBody>
                    <a:bodyPr/>
                    <a:lstStyle/>
                    <a:p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3E4F7"/>
                    </a:solidFill>
                  </a:tcPr>
                </a:tc>
              </a:tr>
              <a:tr h="521296">
                <a:tc>
                  <a:txBody>
                    <a:bodyPr/>
                    <a:lstStyle/>
                    <a:p>
                      <a:pPr marL="34290">
                        <a:lnSpc>
                          <a:spcPct val="100000"/>
                        </a:lnSpc>
                      </a:pPr>
                      <a:r>
                        <a:rPr lang="ru-RU" sz="1400" b="1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август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3E4F7"/>
                    </a:solidFill>
                  </a:tcPr>
                </a:tc>
                <a:tc>
                  <a:txBody>
                    <a:bodyPr/>
                    <a:lstStyle/>
                    <a:p>
                      <a:pPr marL="65405" marR="283210">
                        <a:lnSpc>
                          <a:spcPct val="100000"/>
                        </a:lnSpc>
                      </a:pPr>
                      <a:r>
                        <a:rPr sz="1400" spc="-60" baseline="0" dirty="0" smtClean="0">
                          <a:latin typeface="Arial"/>
                          <a:cs typeface="Arial"/>
                        </a:rPr>
                        <a:t>Р</a:t>
                      </a:r>
                      <a:r>
                        <a:rPr sz="1400" spc="-25" baseline="0" dirty="0" smtClean="0">
                          <a:latin typeface="Arial"/>
                          <a:cs typeface="Arial"/>
                        </a:rPr>
                        <a:t>а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зраб</a:t>
                      </a:r>
                      <a:r>
                        <a:rPr sz="1400" spc="-40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30" baseline="0" dirty="0" smtClean="0">
                          <a:latin typeface="Arial"/>
                          <a:cs typeface="Arial"/>
                        </a:rPr>
                        <a:t>к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а</a:t>
                      </a:r>
                      <a:r>
                        <a:rPr sz="1400" spc="-3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осно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в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н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ы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х</a:t>
                      </a:r>
                      <a:r>
                        <a:rPr sz="1400" spc="5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по</a:t>
                      </a:r>
                      <a:r>
                        <a:rPr sz="1400" spc="30" baseline="0" dirty="0" smtClean="0">
                          <a:latin typeface="Arial"/>
                          <a:cs typeface="Arial"/>
                        </a:rPr>
                        <a:t>к</a:t>
                      </a:r>
                      <a:r>
                        <a:rPr sz="1400" spc="-25" baseline="0" dirty="0" smtClean="0">
                          <a:latin typeface="Arial"/>
                          <a:cs typeface="Arial"/>
                        </a:rPr>
                        <a:t>а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з</a:t>
                      </a:r>
                      <a:r>
                        <a:rPr sz="1400" spc="-40" baseline="0" dirty="0" smtClean="0">
                          <a:latin typeface="Arial"/>
                          <a:cs typeface="Arial"/>
                        </a:rPr>
                        <a:t>а</a:t>
                      </a:r>
                      <a:r>
                        <a:rPr sz="1400" spc="-25" baseline="0" dirty="0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-60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лей</a:t>
                      </a:r>
                      <a:r>
                        <a:rPr sz="1400" spc="-4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прогн</a:t>
                      </a:r>
                      <a:r>
                        <a:rPr sz="1400" spc="-25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за </a:t>
                      </a:r>
                      <a:r>
                        <a:rPr sz="1400" spc="10" baseline="0" dirty="0" smtClean="0">
                          <a:latin typeface="Arial"/>
                          <a:cs typeface="Arial"/>
                        </a:rPr>
                        <a:t>с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ци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аль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н</a:t>
                      </a:r>
                      <a:r>
                        <a:rPr sz="1400" spc="-5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-э</a:t>
                      </a:r>
                      <a:r>
                        <a:rPr sz="1400" spc="5" baseline="0" dirty="0" smtClean="0">
                          <a:latin typeface="Arial"/>
                          <a:cs typeface="Arial"/>
                        </a:rPr>
                        <a:t>к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н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м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чес</a:t>
                      </a:r>
                      <a:r>
                        <a:rPr sz="1400" spc="5" baseline="0" dirty="0" smtClean="0">
                          <a:latin typeface="Arial"/>
                          <a:cs typeface="Arial"/>
                        </a:rPr>
                        <a:t>к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-50" baseline="0" dirty="0" smtClean="0">
                          <a:latin typeface="Arial"/>
                          <a:cs typeface="Arial"/>
                        </a:rPr>
                        <a:t>г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о </a:t>
                      </a:r>
                      <a:r>
                        <a:rPr sz="1400" spc="3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р</a:t>
                      </a:r>
                      <a:r>
                        <a:rPr sz="1400" spc="-25" baseline="0" dirty="0" smtClean="0">
                          <a:latin typeface="Arial"/>
                          <a:cs typeface="Arial"/>
                        </a:rPr>
                        <a:t>а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з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в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ит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я</a:t>
                      </a:r>
                      <a:r>
                        <a:rPr sz="1400" spc="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ru-RU" sz="1400" spc="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ru-RU" sz="1400" spc="0" baseline="0" dirty="0" smtClean="0">
                          <a:latin typeface="Arial"/>
                          <a:cs typeface="Arial"/>
                        </a:rPr>
                        <a:t>района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на </a:t>
                      </a:r>
                      <a:r>
                        <a:rPr lang="ru-RU" sz="1400" spc="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тр</a:t>
                      </a:r>
                      <a:r>
                        <a:rPr sz="1400" spc="-35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х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л</a:t>
                      </a:r>
                      <a:r>
                        <a:rPr sz="1400" spc="-60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тн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й</a:t>
                      </a:r>
                      <a:r>
                        <a:rPr sz="1400" spc="-114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пери</a:t>
                      </a:r>
                      <a:r>
                        <a:rPr sz="1400" spc="-40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д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34290">
                        <a:lnSpc>
                          <a:spcPct val="100000"/>
                        </a:lnSpc>
                      </a:pPr>
                      <a:r>
                        <a:rPr lang="ru-RU" sz="1400" b="1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сентябрь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3E4F7"/>
                    </a:solidFill>
                  </a:tcPr>
                </a:tc>
                <a:tc>
                  <a:txBody>
                    <a:bodyPr/>
                    <a:lstStyle/>
                    <a:p>
                      <a:pPr marL="65405" marR="281940">
                        <a:lnSpc>
                          <a:spcPct val="100099"/>
                        </a:lnSpc>
                      </a:pP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пр</a:t>
                      </a:r>
                      <a:r>
                        <a:rPr sz="1400" spc="-35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д</a:t>
                      </a:r>
                      <a:r>
                        <a:rPr sz="1400" spc="-60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ле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н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ие</a:t>
                      </a:r>
                      <a:r>
                        <a:rPr sz="1400" spc="-4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осно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в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н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ы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х</a:t>
                      </a:r>
                      <a:r>
                        <a:rPr sz="1400" spc="5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напра</a:t>
                      </a:r>
                      <a:r>
                        <a:rPr sz="1400" spc="-45" baseline="0" dirty="0" smtClean="0">
                          <a:latin typeface="Arial"/>
                          <a:cs typeface="Arial"/>
                        </a:rPr>
                        <a:t>в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л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ен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й </a:t>
                      </a:r>
                      <a:r>
                        <a:rPr sz="1400" spc="-20" baseline="0" dirty="0" err="1" smtClean="0">
                          <a:latin typeface="Arial"/>
                          <a:cs typeface="Arial"/>
                        </a:rPr>
                        <a:t>б</a:t>
                      </a:r>
                      <a:r>
                        <a:rPr sz="1400" spc="-45" baseline="0" dirty="0" err="1" smtClean="0">
                          <a:latin typeface="Arial"/>
                          <a:cs typeface="Arial"/>
                        </a:rPr>
                        <a:t>ю</a:t>
                      </a:r>
                      <a:r>
                        <a:rPr sz="1400" spc="-15" baseline="0" dirty="0" err="1" smtClean="0">
                          <a:latin typeface="Arial"/>
                          <a:cs typeface="Arial"/>
                        </a:rPr>
                        <a:t>дж</a:t>
                      </a:r>
                      <a:r>
                        <a:rPr sz="1400" spc="-75" baseline="0" dirty="0" err="1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-15" baseline="0" dirty="0" err="1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-20" baseline="0" dirty="0" err="1" smtClean="0">
                          <a:latin typeface="Arial"/>
                          <a:cs typeface="Arial"/>
                        </a:rPr>
                        <a:t>н</a:t>
                      </a:r>
                      <a:r>
                        <a:rPr sz="1400" spc="-15" baseline="0" dirty="0" err="1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0" baseline="0" dirty="0" err="1" smtClean="0">
                          <a:latin typeface="Arial"/>
                          <a:cs typeface="Arial"/>
                        </a:rPr>
                        <a:t>й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ru-RU" sz="1400" spc="-20" baseline="0" dirty="0" smtClean="0">
                          <a:latin typeface="Arial"/>
                          <a:cs typeface="Arial"/>
                        </a:rPr>
                        <a:t>и налоговой </a:t>
                      </a:r>
                      <a:r>
                        <a:rPr sz="1400" spc="-15" baseline="0" dirty="0" err="1" smtClean="0">
                          <a:latin typeface="Arial"/>
                          <a:cs typeface="Arial"/>
                        </a:rPr>
                        <a:t>п</a:t>
                      </a:r>
                      <a:r>
                        <a:rPr sz="1400" spc="-50" baseline="0" dirty="0" err="1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-15" baseline="0" dirty="0" err="1" smtClean="0">
                          <a:latin typeface="Arial"/>
                          <a:cs typeface="Arial"/>
                        </a:rPr>
                        <a:t>л</a:t>
                      </a:r>
                      <a:r>
                        <a:rPr sz="1400" spc="-20" baseline="0" dirty="0" err="1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-15" baseline="0" dirty="0" err="1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-20" baseline="0" dirty="0" err="1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-15" baseline="0" dirty="0" err="1" smtClean="0">
                          <a:latin typeface="Arial"/>
                          <a:cs typeface="Arial"/>
                        </a:rPr>
                        <a:t>к</a:t>
                      </a:r>
                      <a:r>
                        <a:rPr sz="1400" spc="0" baseline="0" dirty="0" err="1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5" baseline="0" dirty="0" err="1" smtClean="0">
                          <a:latin typeface="Arial"/>
                          <a:cs typeface="Arial"/>
                        </a:rPr>
                        <a:t>на</a:t>
                      </a:r>
                      <a:r>
                        <a:rPr sz="1400" spc="-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тр</a:t>
                      </a:r>
                      <a:r>
                        <a:rPr sz="1400" spc="-40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х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л</a:t>
                      </a:r>
                      <a:r>
                        <a:rPr sz="1400" spc="-60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тн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й</a:t>
                      </a:r>
                      <a:r>
                        <a:rPr sz="1400" spc="-9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пери</a:t>
                      </a:r>
                      <a:r>
                        <a:rPr sz="1400" spc="-40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д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34290">
                        <a:lnSpc>
                          <a:spcPct val="100000"/>
                        </a:lnSpc>
                      </a:pPr>
                      <a:r>
                        <a:rPr lang="ru-RU" sz="1400" b="1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сентябрь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3E4F7"/>
                    </a:solidFill>
                  </a:tcPr>
                </a:tc>
                <a:tc>
                  <a:txBody>
                    <a:bodyPr/>
                    <a:lstStyle/>
                    <a:p>
                      <a:pPr marL="65405">
                        <a:lnSpc>
                          <a:spcPct val="100000"/>
                        </a:lnSpc>
                      </a:pP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пр</a:t>
                      </a:r>
                      <a:r>
                        <a:rPr sz="1400" spc="-35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д</a:t>
                      </a:r>
                      <a:r>
                        <a:rPr sz="1400" spc="-60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лен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1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осно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в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н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ы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х</a:t>
                      </a:r>
                      <a:r>
                        <a:rPr sz="1400" spc="5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парам</a:t>
                      </a:r>
                      <a:r>
                        <a:rPr sz="1400" spc="-60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тров</a:t>
                      </a:r>
                      <a:r>
                        <a:rPr sz="1400" spc="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б</a:t>
                      </a:r>
                      <a:r>
                        <a:rPr sz="1400" spc="-45" baseline="0" dirty="0" smtClean="0">
                          <a:latin typeface="Arial"/>
                          <a:cs typeface="Arial"/>
                        </a:rPr>
                        <a:t>ю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дж</a:t>
                      </a:r>
                      <a:r>
                        <a:rPr sz="1400" spc="-75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-40" baseline="0" dirty="0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а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71504">
                <a:tc>
                  <a:txBody>
                    <a:bodyPr/>
                    <a:lstStyle/>
                    <a:p>
                      <a:pPr marL="34290" marR="246379">
                        <a:lnSpc>
                          <a:spcPct val="100000"/>
                        </a:lnSpc>
                      </a:pPr>
                      <a:r>
                        <a:rPr lang="ru-RU" sz="1400" b="1" spc="0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с</a:t>
                      </a:r>
                      <a:r>
                        <a:rPr sz="1400" b="1" spc="0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ен</a:t>
                      </a:r>
                      <a:r>
                        <a:rPr sz="1400" b="1" spc="-20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т</a:t>
                      </a:r>
                      <a:r>
                        <a:rPr sz="1400" b="1" spc="0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ябрь</a:t>
                      </a:r>
                      <a:r>
                        <a:rPr lang="ru-RU" sz="1400" b="1" spc="0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 - октябрь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3E4F7"/>
                    </a:solidFill>
                  </a:tcPr>
                </a:tc>
                <a:tc>
                  <a:txBody>
                    <a:bodyPr/>
                    <a:lstStyle/>
                    <a:p>
                      <a:pPr marL="65405" marR="151765">
                        <a:lnSpc>
                          <a:spcPct val="100000"/>
                        </a:lnSpc>
                      </a:pPr>
                      <a:r>
                        <a:rPr sz="1400" spc="-60" baseline="0" dirty="0" err="1" smtClean="0">
                          <a:latin typeface="Arial"/>
                          <a:cs typeface="Arial"/>
                        </a:rPr>
                        <a:t>Р</a:t>
                      </a:r>
                      <a:r>
                        <a:rPr sz="1400" spc="0" baseline="0" dirty="0" err="1" smtClean="0">
                          <a:latin typeface="Arial"/>
                          <a:cs typeface="Arial"/>
                        </a:rPr>
                        <a:t>аб</a:t>
                      </a:r>
                      <a:r>
                        <a:rPr sz="1400" spc="-40" baseline="0" dirty="0" err="1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-25" baseline="0" dirty="0" err="1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0" baseline="0" dirty="0" err="1" smtClean="0">
                          <a:latin typeface="Arial"/>
                          <a:cs typeface="Arial"/>
                        </a:rPr>
                        <a:t>а</a:t>
                      </a:r>
                      <a:r>
                        <a:rPr sz="1400" spc="-3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ru-RU" sz="1400" spc="-40" baseline="0" dirty="0" smtClean="0">
                          <a:latin typeface="Arial"/>
                          <a:cs typeface="Arial"/>
                        </a:rPr>
                        <a:t>главных распорядителей бюджетных средств </a:t>
                      </a:r>
                      <a:r>
                        <a:rPr sz="1400" spc="0" baseline="0" dirty="0" err="1" smtClean="0">
                          <a:latin typeface="Arial"/>
                          <a:cs typeface="Arial"/>
                        </a:rPr>
                        <a:t>по</a:t>
                      </a:r>
                      <a:r>
                        <a:rPr sz="1400" spc="2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п</a:t>
                      </a:r>
                      <a:r>
                        <a:rPr sz="1400" spc="-50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д</a:t>
                      </a:r>
                      <a:r>
                        <a:rPr sz="1400" spc="-50" baseline="0" dirty="0" smtClean="0">
                          <a:latin typeface="Arial"/>
                          <a:cs typeface="Arial"/>
                        </a:rPr>
                        <a:t>го</a:t>
                      </a:r>
                      <a:r>
                        <a:rPr sz="1400" spc="-40" baseline="0" dirty="0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в</a:t>
                      </a:r>
                      <a:r>
                        <a:rPr sz="1400" spc="5" baseline="0" dirty="0" smtClean="0">
                          <a:latin typeface="Arial"/>
                          <a:cs typeface="Arial"/>
                        </a:rPr>
                        <a:t>к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е </a:t>
                      </a:r>
                      <a:r>
                        <a:rPr sz="1400" spc="-6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обос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н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-30" baseline="0" dirty="0" smtClean="0">
                          <a:latin typeface="Arial"/>
                          <a:cs typeface="Arial"/>
                        </a:rPr>
                        <a:t>в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ан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й</a:t>
                      </a:r>
                      <a:r>
                        <a:rPr sz="1400" spc="1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б</a:t>
                      </a:r>
                      <a:r>
                        <a:rPr sz="1400" spc="-45" baseline="0" dirty="0" smtClean="0">
                          <a:latin typeface="Arial"/>
                          <a:cs typeface="Arial"/>
                        </a:rPr>
                        <a:t>ю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дж</a:t>
                      </a:r>
                      <a:r>
                        <a:rPr sz="1400" spc="-75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н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ы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х ассиг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н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-30" baseline="0" dirty="0" smtClean="0">
                          <a:latin typeface="Arial"/>
                          <a:cs typeface="Arial"/>
                        </a:rPr>
                        <a:t>в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ан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й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-3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б</a:t>
                      </a:r>
                      <a:r>
                        <a:rPr sz="1400" spc="-45" baseline="0" dirty="0" smtClean="0">
                          <a:latin typeface="Arial"/>
                          <a:cs typeface="Arial"/>
                        </a:rPr>
                        <a:t>ю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дж</a:t>
                      </a:r>
                      <a:r>
                        <a:rPr sz="1400" spc="-75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н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ы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х</a:t>
                      </a:r>
                      <a:r>
                        <a:rPr sz="1400" spc="-9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зая</a:t>
                      </a:r>
                      <a:r>
                        <a:rPr sz="1400" spc="-30" baseline="0" dirty="0" smtClean="0">
                          <a:latin typeface="Arial"/>
                          <a:cs typeface="Arial"/>
                        </a:rPr>
                        <a:t>в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ок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34290" marR="246379">
                        <a:lnSpc>
                          <a:spcPct val="100000"/>
                        </a:lnSpc>
                      </a:pPr>
                      <a:r>
                        <a:rPr lang="ru-RU" sz="1400" b="1" spc="0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С</a:t>
                      </a:r>
                      <a:r>
                        <a:rPr sz="1400" b="1" spc="0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ен</a:t>
                      </a:r>
                      <a:r>
                        <a:rPr sz="1400" b="1" spc="-20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т</a:t>
                      </a:r>
                      <a:r>
                        <a:rPr sz="1400" b="1" spc="0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ябрь</a:t>
                      </a:r>
                      <a:r>
                        <a:rPr lang="ru-RU" sz="1400" b="1" spc="0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 - октябрь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3E4F7"/>
                    </a:solidFill>
                  </a:tcPr>
                </a:tc>
                <a:tc>
                  <a:txBody>
                    <a:bodyPr/>
                    <a:lstStyle/>
                    <a:p>
                      <a:pPr marL="65405">
                        <a:lnSpc>
                          <a:spcPct val="100000"/>
                        </a:lnSpc>
                      </a:pPr>
                      <a:r>
                        <a:rPr sz="1400" baseline="0" dirty="0" smtClean="0">
                          <a:latin typeface="Arial"/>
                          <a:cs typeface="Arial"/>
                        </a:rPr>
                        <a:t>Формиро</a:t>
                      </a:r>
                      <a:r>
                        <a:rPr sz="1400" spc="-35" baseline="0" dirty="0" smtClean="0">
                          <a:latin typeface="Arial"/>
                          <a:cs typeface="Arial"/>
                        </a:rPr>
                        <a:t>в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ан</a:t>
                      </a:r>
                      <a:r>
                        <a:rPr sz="1400" spc="-25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-3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прое</a:t>
                      </a:r>
                      <a:r>
                        <a:rPr sz="1400" spc="20" baseline="0" dirty="0" smtClean="0">
                          <a:latin typeface="Arial"/>
                          <a:cs typeface="Arial"/>
                        </a:rPr>
                        <a:t>к</a:t>
                      </a:r>
                      <a:r>
                        <a:rPr sz="1400" spc="-25" baseline="0" dirty="0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а</a:t>
                      </a:r>
                      <a:r>
                        <a:rPr sz="1400" spc="2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ru-RU" sz="1400" spc="-15" baseline="0" dirty="0" smtClean="0">
                          <a:latin typeface="Arial"/>
                          <a:cs typeface="Arial"/>
                        </a:rPr>
                        <a:t>районного </a:t>
                      </a:r>
                      <a:r>
                        <a:rPr sz="1400" spc="-20" baseline="0" dirty="0" err="1" smtClean="0">
                          <a:latin typeface="Arial"/>
                          <a:cs typeface="Arial"/>
                        </a:rPr>
                        <a:t>б</a:t>
                      </a:r>
                      <a:r>
                        <a:rPr sz="1400" spc="-45" baseline="0" dirty="0" err="1" smtClean="0">
                          <a:latin typeface="Arial"/>
                          <a:cs typeface="Arial"/>
                        </a:rPr>
                        <a:t>ю</a:t>
                      </a:r>
                      <a:r>
                        <a:rPr sz="1400" spc="-15" baseline="0" dirty="0" err="1" smtClean="0">
                          <a:latin typeface="Arial"/>
                          <a:cs typeface="Arial"/>
                        </a:rPr>
                        <a:t>дж</a:t>
                      </a:r>
                      <a:r>
                        <a:rPr sz="1400" spc="-75" baseline="0" dirty="0" err="1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-40" baseline="0" dirty="0" err="1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0" baseline="0" dirty="0" err="1" smtClean="0">
                          <a:latin typeface="Arial"/>
                          <a:cs typeface="Arial"/>
                        </a:rPr>
                        <a:t>а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34340">
                <a:tc>
                  <a:txBody>
                    <a:bodyPr/>
                    <a:lstStyle/>
                    <a:p>
                      <a:pPr marL="34290">
                        <a:lnSpc>
                          <a:spcPct val="100000"/>
                        </a:lnSpc>
                      </a:pPr>
                      <a:r>
                        <a:rPr lang="ru-RU" sz="1400" b="1" baseline="0" dirty="0" smtClean="0">
                          <a:solidFill>
                            <a:srgbClr val="002060"/>
                          </a:solidFill>
                          <a:latin typeface="Arial"/>
                          <a:cs typeface="Arial"/>
                        </a:rPr>
                        <a:t>ноябрь</a:t>
                      </a:r>
                      <a:endParaRPr sz="1400" b="1" baseline="0" dirty="0">
                        <a:solidFill>
                          <a:srgbClr val="002060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3E4F7"/>
                    </a:solidFill>
                  </a:tcPr>
                </a:tc>
                <a:tc>
                  <a:txBody>
                    <a:bodyPr/>
                    <a:lstStyle/>
                    <a:p>
                      <a:pPr marL="65405" marR="492125">
                        <a:lnSpc>
                          <a:spcPct val="100000"/>
                        </a:lnSpc>
                      </a:pPr>
                      <a:r>
                        <a:rPr sz="1400" spc="-60" baseline="0" dirty="0" smtClean="0">
                          <a:latin typeface="Arial"/>
                          <a:cs typeface="Arial"/>
                        </a:rPr>
                        <a:t>Р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ассм</a:t>
                      </a:r>
                      <a:r>
                        <a:rPr sz="1400" spc="-35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трен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прое</a:t>
                      </a:r>
                      <a:r>
                        <a:rPr sz="1400" spc="20" baseline="0" dirty="0" smtClean="0">
                          <a:latin typeface="Arial"/>
                          <a:cs typeface="Arial"/>
                        </a:rPr>
                        <a:t>к</a:t>
                      </a:r>
                      <a:r>
                        <a:rPr sz="1400" spc="-25" baseline="0" dirty="0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а</a:t>
                      </a:r>
                      <a:r>
                        <a:rPr sz="1400" spc="1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ru-RU" sz="1400" spc="-15" baseline="0" dirty="0" smtClean="0">
                          <a:latin typeface="Arial"/>
                          <a:cs typeface="Arial"/>
                        </a:rPr>
                        <a:t>районного  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б</a:t>
                      </a:r>
                      <a:r>
                        <a:rPr sz="1400" spc="-45" baseline="0" dirty="0" smtClean="0">
                          <a:latin typeface="Arial"/>
                          <a:cs typeface="Arial"/>
                        </a:rPr>
                        <a:t>ю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дж</a:t>
                      </a:r>
                      <a:r>
                        <a:rPr sz="1400" spc="-75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-40" baseline="0" dirty="0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а </a:t>
                      </a:r>
                      <a:r>
                        <a:rPr lang="ru-RU" sz="1400" spc="0" baseline="0" dirty="0" smtClean="0">
                          <a:latin typeface="Arial"/>
                          <a:cs typeface="Arial"/>
                        </a:rPr>
                        <a:t>администрацией района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22916">
                <a:tc>
                  <a:txBody>
                    <a:bodyPr/>
                    <a:lstStyle/>
                    <a:p>
                      <a:pPr marL="34290">
                        <a:lnSpc>
                          <a:spcPct val="100000"/>
                        </a:lnSpc>
                      </a:pPr>
                      <a:r>
                        <a:rPr lang="ru-RU" sz="1400" b="1" baseline="0" dirty="0" smtClean="0">
                          <a:solidFill>
                            <a:srgbClr val="002060"/>
                          </a:solidFill>
                          <a:latin typeface="Arial"/>
                          <a:cs typeface="Arial"/>
                        </a:rPr>
                        <a:t>ноябрь</a:t>
                      </a:r>
                      <a:endParaRPr sz="1400" b="1" baseline="0" dirty="0">
                        <a:solidFill>
                          <a:srgbClr val="002060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3E4F7"/>
                    </a:solidFill>
                  </a:tcPr>
                </a:tc>
                <a:tc>
                  <a:txBody>
                    <a:bodyPr/>
                    <a:lstStyle/>
                    <a:p>
                      <a:pPr marL="65405" marR="777240">
                        <a:lnSpc>
                          <a:spcPct val="100099"/>
                        </a:lnSpc>
                      </a:pPr>
                      <a:r>
                        <a:rPr sz="1400" baseline="0" dirty="0" smtClean="0">
                          <a:latin typeface="Arial"/>
                          <a:cs typeface="Arial"/>
                        </a:rPr>
                        <a:t>Внесен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5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прое</a:t>
                      </a:r>
                      <a:r>
                        <a:rPr sz="1400" spc="20" baseline="0" dirty="0" smtClean="0">
                          <a:latin typeface="Arial"/>
                          <a:cs typeface="Arial"/>
                        </a:rPr>
                        <a:t>к</a:t>
                      </a:r>
                      <a:r>
                        <a:rPr sz="1400" spc="-25" baseline="0" dirty="0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а</a:t>
                      </a:r>
                      <a:r>
                        <a:rPr sz="1400" spc="1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ru-RU" sz="1400" spc="0" baseline="0" dirty="0" smtClean="0">
                          <a:latin typeface="Arial"/>
                          <a:cs typeface="Arial"/>
                        </a:rPr>
                        <a:t>районного 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б</a:t>
                      </a:r>
                      <a:r>
                        <a:rPr sz="1400" spc="-45" baseline="0" dirty="0" smtClean="0">
                          <a:latin typeface="Arial"/>
                          <a:cs typeface="Arial"/>
                        </a:rPr>
                        <a:t>ю</a:t>
                      </a:r>
                      <a:r>
                        <a:rPr sz="1400" spc="-25" baseline="0" dirty="0" smtClean="0">
                          <a:latin typeface="Arial"/>
                          <a:cs typeface="Arial"/>
                        </a:rPr>
                        <a:t>дж</a:t>
                      </a:r>
                      <a:r>
                        <a:rPr sz="1400" spc="-75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-40" baseline="0" dirty="0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а</a:t>
                      </a:r>
                      <a:r>
                        <a:rPr sz="1400" spc="-6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в </a:t>
                      </a:r>
                      <a:r>
                        <a:rPr lang="ru-RU" sz="1400" spc="-10" baseline="0" dirty="0" smtClean="0">
                          <a:latin typeface="Arial"/>
                          <a:cs typeface="Arial"/>
                        </a:rPr>
                        <a:t>Земское собрание района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24824">
                <a:tc>
                  <a:txBody>
                    <a:bodyPr/>
                    <a:lstStyle/>
                    <a:p>
                      <a:pPr marL="34290">
                        <a:lnSpc>
                          <a:spcPct val="100000"/>
                        </a:lnSpc>
                      </a:pPr>
                      <a:r>
                        <a:rPr lang="ru-RU" sz="1400" b="1" baseline="0" dirty="0" smtClean="0">
                          <a:solidFill>
                            <a:srgbClr val="002060"/>
                          </a:solidFill>
                          <a:latin typeface="Arial"/>
                          <a:cs typeface="Arial"/>
                        </a:rPr>
                        <a:t>ноябрь</a:t>
                      </a:r>
                      <a:endParaRPr sz="1400" b="1" baseline="0" dirty="0">
                        <a:solidFill>
                          <a:srgbClr val="002060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3E4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 Рассмотрение проекта бюджета комиссиями Земского собрания</a:t>
                      </a:r>
                    </a:p>
                    <a:p>
                      <a:pPr marL="65405" marR="928369" algn="just">
                        <a:lnSpc>
                          <a:spcPct val="100000"/>
                        </a:lnSpc>
                      </a:pP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2875">
                <a:tc>
                  <a:txBody>
                    <a:bodyPr/>
                    <a:lstStyle/>
                    <a:p>
                      <a:pPr marL="34290">
                        <a:lnSpc>
                          <a:spcPct val="100000"/>
                        </a:lnSpc>
                      </a:pPr>
                      <a:r>
                        <a:rPr sz="1400" b="1" spc="-5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д</a:t>
                      </a:r>
                      <a:r>
                        <a:rPr sz="1400" b="1" spc="0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екабрь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3E4F7"/>
                    </a:solidFill>
                  </a:tcPr>
                </a:tc>
                <a:tc>
                  <a:txBody>
                    <a:bodyPr/>
                    <a:lstStyle/>
                    <a:p>
                      <a:pPr marL="65405" marR="723900">
                        <a:lnSpc>
                          <a:spcPct val="100000"/>
                        </a:lnSpc>
                      </a:pPr>
                      <a:r>
                        <a:rPr sz="1400" baseline="0" dirty="0" smtClean="0">
                          <a:latin typeface="Arial"/>
                          <a:cs typeface="Arial"/>
                        </a:rPr>
                        <a:t>Пр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нят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прое</a:t>
                      </a:r>
                      <a:r>
                        <a:rPr sz="1400" spc="20" baseline="0" dirty="0" smtClean="0">
                          <a:latin typeface="Arial"/>
                          <a:cs typeface="Arial"/>
                        </a:rPr>
                        <a:t>к</a:t>
                      </a:r>
                      <a:r>
                        <a:rPr sz="1400" spc="-25" baseline="0" dirty="0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а</a:t>
                      </a:r>
                      <a:r>
                        <a:rPr sz="1400" spc="2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б</a:t>
                      </a:r>
                      <a:r>
                        <a:rPr sz="1400" spc="-45" baseline="0" dirty="0" smtClean="0">
                          <a:latin typeface="Arial"/>
                          <a:cs typeface="Arial"/>
                        </a:rPr>
                        <a:t>ю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дж</a:t>
                      </a:r>
                      <a:r>
                        <a:rPr sz="1400" spc="-75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-40" baseline="0" dirty="0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а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09804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571504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Индикаторы достижения цели и показатели непосредственных результатов программы</a:t>
            </a:r>
            <a:endParaRPr lang="ru-RU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2716090"/>
              </p:ext>
            </p:extLst>
          </p:nvPr>
        </p:nvGraphicFramePr>
        <p:xfrm>
          <a:off x="251520" y="995879"/>
          <a:ext cx="8712969" cy="318979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57631"/>
                <a:gridCol w="4338913"/>
                <a:gridCol w="576064"/>
                <a:gridCol w="648072"/>
                <a:gridCol w="648072"/>
                <a:gridCol w="720080"/>
                <a:gridCol w="648072"/>
                <a:gridCol w="576065"/>
              </a:tblGrid>
              <a:tr h="4541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№ п/п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Наименование показателя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Ед. </a:t>
                      </a:r>
                      <a:r>
                        <a:rPr lang="ru-RU" sz="1400" dirty="0" err="1">
                          <a:effectLst/>
                        </a:rPr>
                        <a:t>изм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2018 год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2019 год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2020 год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2021 год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2022 год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6880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Обеспеченность населения централизованными услугами водоснабжения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%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96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97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98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99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99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6348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Обеспеченность населения централизованными услугами водоотведения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%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26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26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6880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Обеспеченность населения централизованными услугами теплоснабжения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%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73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74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75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76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76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6880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4.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Обеспеченность населения централизованными услугами сбора и вывоза  твердых бытовых отходов 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%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83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84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85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86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86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pic>
        <p:nvPicPr>
          <p:cNvPr id="55298" name="Picture 2" descr="Z:\Мои документы\Бюджет 2020\Бюджет для граждан\DSC_018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149080"/>
            <a:ext cx="3781947" cy="2521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7878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4437111"/>
            <a:ext cx="3611893" cy="2387051"/>
          </a:xfrm>
          <a:prstGeom prst="rect">
            <a:avLst/>
          </a:prstGeom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251520" y="188640"/>
            <a:ext cx="8712968" cy="42862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lvl="0" algn="ctr"/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Расходы 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rPr>
              <a:t>на реализацию </a:t>
            </a:r>
            <a:r>
              <a:rPr lang="ru-RU" sz="2000" b="1" dirty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rPr>
              <a:t>МП "Обеспечение населения Тонкинского муниципального района доступным и комфортным жильем на 2018-2022 годы»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8606822"/>
              </p:ext>
            </p:extLst>
          </p:nvPr>
        </p:nvGraphicFramePr>
        <p:xfrm>
          <a:off x="323528" y="1268760"/>
          <a:ext cx="8640960" cy="295232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82310"/>
                <a:gridCol w="2881165"/>
                <a:gridCol w="720080"/>
                <a:gridCol w="812990"/>
                <a:gridCol w="746478"/>
                <a:gridCol w="765690"/>
                <a:gridCol w="864096"/>
                <a:gridCol w="648072"/>
                <a:gridCol w="720079"/>
              </a:tblGrid>
              <a:tr h="1880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5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тыс. рублей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523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МП/ПМП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Наименование муниципальной программы (подпрограммы)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2019 год (первоначальный бюджет)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Уточненный план на 01.11.19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 smtClean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</a:rPr>
                        <a:t>Прогноз 2020 год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Рост к первоначальному к 2019 году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Рост к уточненному к 2019 году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Прогноз 2021 год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Прогноз 2022 год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951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04-0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МП "Совершенствование социальной и инженерной инфраструктуры Тонкинского муниципального района на 2018-2022 годы"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2810,0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2 810,0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3452,5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122,9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120,5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2481,3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2481,3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9404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04-1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Подпрограмма "Повышение уровня обеспеченности объектами социальной и инженерной инфраструктуры населения Тонкинского муниципального района Нижегородской области"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500,0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500,0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1000,0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200,0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200,0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100,0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7619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04-2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Подпрограмма "Обеспечение реализации муниципальной программы"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2310,0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2406,2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2452,5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106,2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101,9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2381,3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2381,3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1031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54" name="object 2"/>
          <p:cNvSpPr>
            <a:spLocks noChangeArrowheads="1"/>
          </p:cNvSpPr>
          <p:nvPr/>
        </p:nvSpPr>
        <p:spPr bwMode="auto">
          <a:xfrm>
            <a:off x="577315" y="116632"/>
            <a:ext cx="802798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МП «Социальная поддержка граждан Тонкинского муниципального 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района 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Нижегородской 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области на 2018-2022 годы»</a:t>
            </a:r>
            <a:endParaRPr lang="ru-RU" sz="2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5255" name="Text Box 3"/>
          <p:cNvSpPr txBox="1">
            <a:spLocks noChangeArrowheads="1"/>
          </p:cNvSpPr>
          <p:nvPr/>
        </p:nvSpPr>
        <p:spPr bwMode="auto">
          <a:xfrm>
            <a:off x="5651500" y="1766890"/>
            <a:ext cx="1584325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95256" name="Text Box 5"/>
          <p:cNvSpPr txBox="1">
            <a:spLocks noChangeArrowheads="1"/>
          </p:cNvSpPr>
          <p:nvPr/>
        </p:nvSpPr>
        <p:spPr bwMode="auto">
          <a:xfrm>
            <a:off x="827090" y="3213101"/>
            <a:ext cx="2665412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endParaRPr lang="ru-RU" dirty="0"/>
          </a:p>
        </p:txBody>
      </p:sp>
      <p:sp>
        <p:nvSpPr>
          <p:cNvPr id="3" name="Rectangle 22"/>
          <p:cNvSpPr>
            <a:spLocks noChangeArrowheads="1"/>
          </p:cNvSpPr>
          <p:nvPr/>
        </p:nvSpPr>
        <p:spPr bwMode="auto">
          <a:xfrm>
            <a:off x="338163" y="1183277"/>
            <a:ext cx="8429683" cy="2339102"/>
          </a:xfrm>
          <a:prstGeom prst="rect">
            <a:avLst/>
          </a:prstGeom>
          <a:noFill/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Утверждена:</a:t>
            </a:r>
          </a:p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Постановлением  администрации Тонкинского муниципального района Нижегородской области от 04.09.2017 года  № 432 </a:t>
            </a:r>
          </a:p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Муниципальный заказчик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Администрация Тонкинского муниципального района Нижегородской области</a:t>
            </a:r>
          </a:p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Срок действия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: 2018-2022</a:t>
            </a: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годы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 муниципальной программы -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повышение уровня и качества жизни отдельных категорий граждан, проживающих на территории Тонкинского муниципального района.</a:t>
            </a: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64514" name="Picture 2" descr="Z:\Мои документы\Бюджет 2020\Бюджет для граждан\HAKkrKO4GBY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5792" y="3522379"/>
            <a:ext cx="4254424" cy="3183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0088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54" name="object 2"/>
          <p:cNvSpPr>
            <a:spLocks noChangeArrowheads="1"/>
          </p:cNvSpPr>
          <p:nvPr/>
        </p:nvSpPr>
        <p:spPr bwMode="auto">
          <a:xfrm>
            <a:off x="179512" y="116632"/>
            <a:ext cx="8964487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МП «Социальная поддержка граждан Тонкинского муниципального района Нижегородской области на 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2018-2022 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годы»</a:t>
            </a:r>
          </a:p>
        </p:txBody>
      </p:sp>
      <p:sp>
        <p:nvSpPr>
          <p:cNvPr id="95255" name="Text Box 3"/>
          <p:cNvSpPr txBox="1">
            <a:spLocks noChangeArrowheads="1"/>
          </p:cNvSpPr>
          <p:nvPr/>
        </p:nvSpPr>
        <p:spPr bwMode="auto">
          <a:xfrm>
            <a:off x="5651500" y="1766890"/>
            <a:ext cx="1584325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95256" name="Text Box 5"/>
          <p:cNvSpPr txBox="1">
            <a:spLocks noChangeArrowheads="1"/>
          </p:cNvSpPr>
          <p:nvPr/>
        </p:nvSpPr>
        <p:spPr bwMode="auto">
          <a:xfrm>
            <a:off x="827090" y="3213101"/>
            <a:ext cx="2665412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0764391"/>
              </p:ext>
            </p:extLst>
          </p:nvPr>
        </p:nvGraphicFramePr>
        <p:xfrm>
          <a:off x="155005" y="949980"/>
          <a:ext cx="8784971" cy="552659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84547"/>
                <a:gridCol w="3340282"/>
                <a:gridCol w="843357"/>
                <a:gridCol w="843357"/>
                <a:gridCol w="843357"/>
                <a:gridCol w="843357"/>
                <a:gridCol w="843357"/>
                <a:gridCol w="843357"/>
              </a:tblGrid>
              <a:tr h="72260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№ п/п</a:t>
                      </a:r>
                      <a:endParaRPr lang="ru-RU" sz="12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Наименование индикатора/непосредственного результата</a:t>
                      </a:r>
                      <a:endParaRPr lang="ru-RU" sz="12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Ед. изм.</a:t>
                      </a:r>
                      <a:endParaRPr lang="ru-RU" sz="12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Значения индикатора/непосредственного результата</a:t>
                      </a:r>
                      <a:endParaRPr lang="ru-RU" sz="12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76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Отчетный год</a:t>
                      </a:r>
                      <a:endParaRPr lang="ru-RU" sz="12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Текущий год</a:t>
                      </a:r>
                      <a:endParaRPr lang="ru-RU" sz="12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2020 год</a:t>
                      </a:r>
                      <a:endParaRPr lang="ru-RU" sz="12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2021 год</a:t>
                      </a:r>
                      <a:endParaRPr lang="ru-RU" sz="12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2022 год</a:t>
                      </a:r>
                      <a:endParaRPr lang="ru-RU" sz="12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</a:tr>
              <a:tr h="116285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  <a:endParaRPr lang="ru-RU" sz="12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доля граждан, получивших социальные услуги в учреждениях социального обслуживания населения, в общем числе граждан, обратившихся за получением социальных услуг в учреждения социального обслуживания населения</a:t>
                      </a:r>
                      <a:endParaRPr lang="ru-RU" sz="12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%</a:t>
                      </a:r>
                      <a:endParaRPr lang="ru-RU" sz="12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96</a:t>
                      </a:r>
                      <a:endParaRPr lang="ru-RU" sz="12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96</a:t>
                      </a:r>
                      <a:endParaRPr lang="ru-RU" sz="12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96</a:t>
                      </a:r>
                      <a:endParaRPr lang="ru-RU" sz="12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96</a:t>
                      </a:r>
                      <a:endParaRPr lang="ru-RU" sz="12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96</a:t>
                      </a:r>
                      <a:endParaRPr lang="ru-RU" sz="12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</a:tr>
              <a:tr h="77746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endParaRPr lang="ru-RU" sz="12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u="none" strike="noStrike" spc="10" dirty="0">
                          <a:effectLst/>
                          <a:latin typeface="Arial Narrow" panose="020B0606020202030204" pitchFamily="34" charset="0"/>
                        </a:rPr>
                        <a:t>доля граждан, получивших материальную и натуральную помощь в общем числе граждан, обратившихся за получением материальной и натуральной помощи</a:t>
                      </a:r>
                      <a:endParaRPr lang="ru-RU" sz="12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%</a:t>
                      </a:r>
                      <a:endParaRPr lang="ru-RU" sz="12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96</a:t>
                      </a:r>
                      <a:endParaRPr lang="ru-RU" sz="12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96</a:t>
                      </a:r>
                      <a:endParaRPr lang="ru-RU" sz="12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96</a:t>
                      </a:r>
                      <a:endParaRPr lang="ru-RU" sz="12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96</a:t>
                      </a:r>
                      <a:endParaRPr lang="ru-RU" sz="12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96</a:t>
                      </a:r>
                      <a:endParaRPr lang="ru-RU" sz="12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</a:tr>
              <a:tr h="90593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endParaRPr lang="ru-RU" sz="12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u="none" strike="noStrike" spc="10" dirty="0">
                          <a:effectLst/>
                          <a:latin typeface="Arial Narrow" panose="020B0606020202030204" pitchFamily="34" charset="0"/>
                        </a:rPr>
                        <a:t>доля граждан пожилого возраста и инвалидов, семей с детьми, охваченных социокультурными мероприятиями, в общем количестве граждан данных категорий и семей с детьми</a:t>
                      </a:r>
                      <a:endParaRPr lang="ru-RU" sz="12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%</a:t>
                      </a:r>
                      <a:endParaRPr lang="ru-RU" sz="12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45</a:t>
                      </a:r>
                      <a:endParaRPr lang="ru-RU" sz="12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45</a:t>
                      </a:r>
                      <a:endParaRPr lang="ru-RU" sz="12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45</a:t>
                      </a:r>
                      <a:endParaRPr lang="ru-RU" sz="12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45</a:t>
                      </a:r>
                      <a:endParaRPr lang="ru-RU" sz="12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45</a:t>
                      </a:r>
                      <a:endParaRPr lang="ru-RU" sz="12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</a:tr>
              <a:tr h="64900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4</a:t>
                      </a:r>
                      <a:endParaRPr lang="ru-RU" sz="12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количество граждан, получивших социальные услуги в учреждениях социального обслуживания населения</a:t>
                      </a:r>
                      <a:endParaRPr lang="ru-RU" sz="12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Чел.</a:t>
                      </a:r>
                      <a:endParaRPr lang="ru-RU" sz="12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1900</a:t>
                      </a:r>
                      <a:endParaRPr lang="ru-RU" sz="12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1900</a:t>
                      </a:r>
                      <a:endParaRPr lang="ru-RU" sz="12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1900</a:t>
                      </a:r>
                      <a:endParaRPr lang="ru-RU" sz="12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1900</a:t>
                      </a:r>
                      <a:endParaRPr lang="ru-RU" sz="12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1900</a:t>
                      </a:r>
                      <a:endParaRPr lang="ru-RU" sz="12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</a:tr>
              <a:tr h="39208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5</a:t>
                      </a:r>
                      <a:endParaRPr lang="ru-RU" sz="12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u="none" strike="noStrike" spc="10" dirty="0">
                          <a:effectLst/>
                          <a:latin typeface="Arial Narrow" panose="020B0606020202030204" pitchFamily="34" charset="0"/>
                        </a:rPr>
                        <a:t>количество граждан, получивших материальную и натуральную помощь</a:t>
                      </a:r>
                      <a:endParaRPr lang="ru-RU" sz="12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Чел.</a:t>
                      </a:r>
                      <a:endParaRPr lang="ru-RU" sz="12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740</a:t>
                      </a:r>
                      <a:endParaRPr lang="ru-RU" sz="12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740</a:t>
                      </a:r>
                      <a:endParaRPr lang="ru-RU" sz="12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740</a:t>
                      </a:r>
                      <a:endParaRPr lang="ru-RU" sz="12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740</a:t>
                      </a:r>
                      <a:endParaRPr lang="ru-RU" sz="12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740</a:t>
                      </a:r>
                      <a:endParaRPr lang="ru-RU" sz="12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</a:tr>
              <a:tr h="64900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6</a:t>
                      </a:r>
                      <a:endParaRPr lang="ru-RU" sz="12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u="none" strike="noStrike" spc="10" dirty="0">
                          <a:effectLst/>
                          <a:latin typeface="Arial Narrow" panose="020B0606020202030204" pitchFamily="34" charset="0"/>
                        </a:rPr>
                        <a:t>количество граждан пожилого возраста и инвалидов, семей с детьми, охваченных социокультурными мероприятиями</a:t>
                      </a:r>
                      <a:endParaRPr lang="ru-RU" sz="12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Чел.</a:t>
                      </a:r>
                      <a:endParaRPr lang="ru-RU" sz="12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900</a:t>
                      </a:r>
                      <a:endParaRPr lang="ru-RU" sz="12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900</a:t>
                      </a:r>
                      <a:endParaRPr lang="ru-RU" sz="12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900</a:t>
                      </a:r>
                      <a:endParaRPr lang="ru-RU" sz="12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900</a:t>
                      </a:r>
                      <a:endParaRPr lang="ru-RU" sz="12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900</a:t>
                      </a:r>
                      <a:endParaRPr lang="ru-RU" sz="12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51981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54" name="object 2"/>
          <p:cNvSpPr>
            <a:spLocks noChangeArrowheads="1"/>
          </p:cNvSpPr>
          <p:nvPr/>
        </p:nvSpPr>
        <p:spPr bwMode="auto">
          <a:xfrm>
            <a:off x="586952" y="116632"/>
            <a:ext cx="8449543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МП «Социальная поддержка граждан Тонкинского муниципального района 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на 2018-2022 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годы»</a:t>
            </a:r>
          </a:p>
        </p:txBody>
      </p:sp>
      <p:sp>
        <p:nvSpPr>
          <p:cNvPr id="95255" name="Text Box 3"/>
          <p:cNvSpPr txBox="1">
            <a:spLocks noChangeArrowheads="1"/>
          </p:cNvSpPr>
          <p:nvPr/>
        </p:nvSpPr>
        <p:spPr bwMode="auto">
          <a:xfrm>
            <a:off x="5651500" y="1766890"/>
            <a:ext cx="1584325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95256" name="Text Box 5"/>
          <p:cNvSpPr txBox="1">
            <a:spLocks noChangeArrowheads="1"/>
          </p:cNvSpPr>
          <p:nvPr/>
        </p:nvSpPr>
        <p:spPr bwMode="auto">
          <a:xfrm>
            <a:off x="827090" y="3213101"/>
            <a:ext cx="2665412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endParaRPr lang="ru-RU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357158" y="1000108"/>
            <a:ext cx="8143932" cy="42862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Расходы </a:t>
            </a:r>
            <a:r>
              <a:rPr lang="ru-RU" sz="20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на реализацию муниципальной программы</a:t>
            </a:r>
          </a:p>
          <a:p>
            <a:pPr lvl="0" algn="r">
              <a:spcBef>
                <a:spcPct val="0"/>
              </a:spcBef>
            </a:pPr>
            <a:r>
              <a:rPr lang="ru-RU" dirty="0" smtClean="0">
                <a:latin typeface="Times New Roman" pitchFamily="18" charset="0"/>
                <a:ea typeface="+mj-ea"/>
                <a:cs typeface="Times New Roman" pitchFamily="18" charset="0"/>
              </a:rPr>
              <a:t> 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0102943"/>
              </p:ext>
            </p:extLst>
          </p:nvPr>
        </p:nvGraphicFramePr>
        <p:xfrm>
          <a:off x="357158" y="1556792"/>
          <a:ext cx="8535321" cy="469196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63655"/>
                <a:gridCol w="2768103"/>
                <a:gridCol w="806923"/>
                <a:gridCol w="806923"/>
                <a:gridCol w="807735"/>
                <a:gridCol w="575909"/>
                <a:gridCol w="691415"/>
                <a:gridCol w="807735"/>
                <a:gridCol w="806923"/>
              </a:tblGrid>
              <a:tr h="2237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5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тыс. рублей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896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МП/ПМП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Наименование муниципальной программы (подпрограммы)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2019 год (первоначальный бюджет)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Уточненный план на 01.11.19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Прогноз 2020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Рост к первоначальному к 2019 году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Рост к уточненному к 2019 году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Прогноз 2021 год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Прогноз 2022 год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11358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02-0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МП "Социальная поддержка граждан Тонкинского муниципального района Нижегородской области на 2018-2020 годы"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4711,8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4796,8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4938,0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104,8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102,9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4913,9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4913,9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4646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02-1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Подпрограмма "Социальная поддержка семей"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64,2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64,2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87,6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136,4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136,4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64,28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64,2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66286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02-2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Подпрограмма "Старшее поколение и социальная поддержка инвалидов"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4527,6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4612,6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4677,6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103,3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101,4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4679,7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4679,7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43749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02-3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Подпрограмма "Оказание материальной помощи"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120,0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120,0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172,8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144,0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144,0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170,0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170,0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2698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23142"/>
            <a:ext cx="6786611" cy="741562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МП  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«Развитие  культуры Тонкинского 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муниципального района на 2018-2022 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годы» </a:t>
            </a:r>
            <a:endParaRPr lang="ru-RU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836712"/>
            <a:ext cx="6640248" cy="2520280"/>
          </a:xfrm>
        </p:spPr>
        <p:txBody>
          <a:bodyPr>
            <a:noAutofit/>
          </a:bodyPr>
          <a:lstStyle/>
          <a:p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Утверждена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algn="just"/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постановлением администрации Тонкинского муниципального района  Нижегородской области от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12.09.2017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года  №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451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"Об утверждении муниципальной программы "Развитие культуры Тонкинского муниципального района Нижегородской области на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2018-2022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г.". </a:t>
            </a:r>
            <a:endPara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Муниципальный заказчик-координатор программы </a:t>
            </a:r>
          </a:p>
          <a:p>
            <a:pPr algn="just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Отдел культуры администрации Тонкинского муниципального района Нижегородской области.</a:t>
            </a:r>
          </a:p>
          <a:p>
            <a:pPr algn="just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Срок действия: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2018-2022 годы</a:t>
            </a:r>
          </a:p>
          <a:p>
            <a:pPr marL="646113" indent="-633413">
              <a:lnSpc>
                <a:spcPts val="1438"/>
              </a:lnSpc>
            </a:pPr>
            <a:endParaRPr lang="ru-RU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646113" indent="-633413" algn="l">
              <a:lnSpc>
                <a:spcPts val="1438"/>
              </a:lnSpc>
            </a:pPr>
            <a:endParaRPr lang="ru-RU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646113" indent="-633413">
              <a:lnSpc>
                <a:spcPts val="1438"/>
              </a:lnSpc>
            </a:pPr>
            <a:endParaRPr lang="ru-RU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646113" indent="-633413">
              <a:lnSpc>
                <a:spcPts val="1438"/>
              </a:lnSpc>
            </a:pPr>
            <a:endParaRPr lang="ru-RU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646113" indent="-633413">
              <a:lnSpc>
                <a:spcPts val="1438"/>
              </a:lnSpc>
            </a:pPr>
            <a:endParaRPr lang="ru-RU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646113" indent="-633413">
              <a:lnSpc>
                <a:spcPts val="1438"/>
              </a:lnSpc>
            </a:pPr>
            <a:endPara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86646" y="142852"/>
            <a:ext cx="1571625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90871" y="3865640"/>
            <a:ext cx="4248472" cy="20665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Цель </a:t>
            </a:r>
          </a:p>
          <a:p>
            <a:pPr algn="just"/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создание условий и возможностей для повышения роли культуры в воспитании и просвещении населения Тонкинского муниципального района Нижегородской области в ее лучших традициях и достижениях; сохранение культурного наследия района и единого культурно-информационного пространства; развитие и поддержка социально-значимых программ.</a:t>
            </a:r>
          </a:p>
        </p:txBody>
      </p:sp>
      <p:pic>
        <p:nvPicPr>
          <p:cNvPr id="54274" name="Picture 2" descr="Z:\Мои документы\Бюджет 2020\Бюджет для граждан\1\i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547663"/>
            <a:ext cx="4315994" cy="2427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6401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 txBox="1">
            <a:spLocks/>
          </p:cNvSpPr>
          <p:nvPr/>
        </p:nvSpPr>
        <p:spPr>
          <a:xfrm>
            <a:off x="428026" y="908720"/>
            <a:ext cx="8143932" cy="42862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Расходы </a:t>
            </a:r>
            <a:r>
              <a:rPr lang="ru-RU" sz="20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на реализацию муниципальной программы, тыс. рублей</a:t>
            </a:r>
          </a:p>
          <a:p>
            <a:pPr lvl="0" algn="r">
              <a:spcBef>
                <a:spcPct val="0"/>
              </a:spcBef>
            </a:pPr>
            <a:r>
              <a:rPr lang="ru-RU" dirty="0" smtClean="0">
                <a:latin typeface="Times New Roman" pitchFamily="18" charset="0"/>
                <a:ea typeface="+mj-ea"/>
                <a:cs typeface="Times New Roman" pitchFamily="18" charset="0"/>
              </a:rPr>
              <a:t> 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323528" y="23142"/>
            <a:ext cx="8352928" cy="74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МП  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«Развитие  культуры Тонкинского муниципального района Нижегородской области на 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2018-2022 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годы</a:t>
            </a:r>
            <a:r>
              <a:rPr lang="ru-RU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» </a:t>
            </a:r>
            <a:endParaRPr lang="ru-RU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8082067"/>
              </p:ext>
            </p:extLst>
          </p:nvPr>
        </p:nvGraphicFramePr>
        <p:xfrm>
          <a:off x="179510" y="1337348"/>
          <a:ext cx="8784977" cy="533201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60042"/>
                <a:gridCol w="3672408"/>
                <a:gridCol w="792088"/>
                <a:gridCol w="720080"/>
                <a:gridCol w="720080"/>
                <a:gridCol w="648072"/>
                <a:gridCol w="648072"/>
                <a:gridCol w="648072"/>
                <a:gridCol w="576063"/>
              </a:tblGrid>
              <a:tr h="10293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 Narrow" panose="020B0606020202030204" pitchFamily="34" charset="0"/>
                        </a:rPr>
                        <a:t>МП</a:t>
                      </a:r>
                      <a:r>
                        <a:rPr lang="ru-RU" sz="1000" dirty="0" smtClean="0">
                          <a:effectLst/>
                          <a:latin typeface="Arial Narrow" panose="020B0606020202030204" pitchFamily="34" charset="0"/>
                        </a:rPr>
                        <a:t>/ ПМП</a:t>
                      </a:r>
                      <a:endParaRPr lang="ru-RU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 Narrow" panose="020B0606020202030204" pitchFamily="34" charset="0"/>
                        </a:rPr>
                        <a:t>Наименование муниципальной программы (подпрограммы)</a:t>
                      </a:r>
                      <a:endParaRPr lang="ru-RU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 Narrow" panose="020B0606020202030204" pitchFamily="34" charset="0"/>
                        </a:rPr>
                        <a:t>2019 год (первоначальный бюджет)</a:t>
                      </a:r>
                      <a:endParaRPr lang="ru-RU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 Narrow" panose="020B0606020202030204" pitchFamily="34" charset="0"/>
                        </a:rPr>
                        <a:t>Уточненный план на 01.11.19</a:t>
                      </a:r>
                      <a:endParaRPr lang="ru-RU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 smtClean="0">
                        <a:effectLst/>
                        <a:latin typeface="Arial Narrow" panose="020B0606020202030204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 smtClean="0">
                        <a:effectLst/>
                        <a:latin typeface="Arial Narrow" panose="020B0606020202030204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Arial Narrow" panose="020B0606020202030204" pitchFamily="34" charset="0"/>
                        </a:rPr>
                        <a:t>Прогноз </a:t>
                      </a:r>
                      <a:r>
                        <a:rPr lang="ru-RU" sz="1000" dirty="0">
                          <a:effectLst/>
                          <a:latin typeface="Arial Narrow" panose="020B0606020202030204" pitchFamily="34" charset="0"/>
                        </a:rPr>
                        <a:t>2020</a:t>
                      </a:r>
                      <a:endParaRPr lang="ru-RU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 Narrow" panose="020B0606020202030204" pitchFamily="34" charset="0"/>
                        </a:rPr>
                        <a:t>Рост к первоначальному к 2019 году</a:t>
                      </a:r>
                      <a:endParaRPr lang="ru-RU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 Narrow" panose="020B0606020202030204" pitchFamily="34" charset="0"/>
                        </a:rPr>
                        <a:t>Рост к уточненному к 2019 году</a:t>
                      </a:r>
                      <a:endParaRPr lang="ru-RU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 Narrow" panose="020B0606020202030204" pitchFamily="34" charset="0"/>
                        </a:rPr>
                        <a:t>Прогноз 2021 год</a:t>
                      </a:r>
                      <a:endParaRPr lang="ru-RU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 Narrow" panose="020B0606020202030204" pitchFamily="34" charset="0"/>
                        </a:rPr>
                        <a:t>Прогноз 2022 год</a:t>
                      </a:r>
                      <a:endParaRPr lang="ru-RU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ctr"/>
                </a:tc>
              </a:tr>
              <a:tr h="4574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06-0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МП "Развитие культуры Тонкинского муниципального района Нижегородской области на 2018-2020 годы"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 Narrow" panose="020B0606020202030204" pitchFamily="34" charset="0"/>
                        </a:rPr>
                        <a:t>49725,0</a:t>
                      </a:r>
                      <a:endParaRPr lang="ru-RU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54639,4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53479,4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107,6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97,9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54554,9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 Narrow" panose="020B0606020202030204" pitchFamily="34" charset="0"/>
                        </a:rPr>
                        <a:t>58443,2</a:t>
                      </a:r>
                      <a:endParaRPr lang="ru-RU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</a:tr>
              <a:tr h="5283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06-1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Подпрограмма 1 "Развитие сферы культурно - досуговой деятельности, сохранение и популяризации традиционной народной культуры"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21754,7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22082,4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23431,2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107,7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106,1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23431,2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 Narrow" panose="020B0606020202030204" pitchFamily="34" charset="0"/>
                        </a:rPr>
                        <a:t>23431,2</a:t>
                      </a:r>
                      <a:endParaRPr lang="ru-RU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</a:tr>
              <a:tr h="5718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06-2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Подпрограмма 2 "Развитие сферы музейной деятельности, сохранение и восстановление традиционной народной культуры и ремесел Тонкинского района"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 Narrow" panose="020B0606020202030204" pitchFamily="34" charset="0"/>
                        </a:rPr>
                        <a:t>2536,3</a:t>
                      </a:r>
                      <a:endParaRPr lang="ru-RU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2566,1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 Narrow" panose="020B0606020202030204" pitchFamily="34" charset="0"/>
                        </a:rPr>
                        <a:t>2765,8</a:t>
                      </a:r>
                      <a:endParaRPr lang="ru-RU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109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107,8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2765,8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 Narrow" panose="020B0606020202030204" pitchFamily="34" charset="0"/>
                        </a:rPr>
                        <a:t>2916</a:t>
                      </a:r>
                      <a:endParaRPr lang="ru-RU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</a:tr>
              <a:tr h="5718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06-3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Подпрограмма 3 "Развитие сферы библиотечного обслуживания населения Тонкинского муниципального района Нижегородской области"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11289,6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11403,9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12145,7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107,6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106,5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14225,7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 Narrow" panose="020B0606020202030204" pitchFamily="34" charset="0"/>
                        </a:rPr>
                        <a:t>15316,0</a:t>
                      </a:r>
                      <a:endParaRPr lang="ru-RU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</a:tr>
              <a:tr h="5718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06-4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Подпрограмма 4 "Развитие в сфере дополнительного образования "Детская музыкальная школа" Новые стандарты- новое качество образования 2018-2020 годы"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4164,7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4164,7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4829,5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116,0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116,0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4710,0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 Narrow" panose="020B0606020202030204" pitchFamily="34" charset="0"/>
                        </a:rPr>
                        <a:t>5627,0</a:t>
                      </a:r>
                      <a:endParaRPr lang="ru-RU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</a:tr>
              <a:tr h="5718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06-5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 Narrow" panose="020B0606020202030204" pitchFamily="34" charset="0"/>
                        </a:rPr>
                        <a:t>Подпрограмма 5 "Развитие в сфере дополнительного образования "Детская художественная школа" Сохранение и популяризация изобразительного искусства"</a:t>
                      </a:r>
                      <a:endParaRPr lang="ru-RU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3350,9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3414,6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3306,8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98,7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96,8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3112,0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 Narrow" panose="020B0606020202030204" pitchFamily="34" charset="0"/>
                        </a:rPr>
                        <a:t>4930,0</a:t>
                      </a:r>
                      <a:endParaRPr lang="ru-RU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</a:tr>
              <a:tr h="3431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06-6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Подпрограмма 6 "Обеспечение реализации муниципальной программы"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5469,8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5469,8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5789,9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105,9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105,9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5774,0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 Narrow" panose="020B0606020202030204" pitchFamily="34" charset="0"/>
                        </a:rPr>
                        <a:t>5777,0</a:t>
                      </a:r>
                      <a:endParaRPr lang="ru-RU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</a:tr>
              <a:tr h="68623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06-7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Подпрограмма 7 "Сохранение и развитие материально-технической базы бюджетных учреждений культуры Тонкинского муниципального района Нижегородской области"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1158,9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5537,8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1210,5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104,5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21,9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536,2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 Narrow" panose="020B0606020202030204" pitchFamily="34" charset="0"/>
                        </a:rPr>
                        <a:t>446,0</a:t>
                      </a:r>
                      <a:endParaRPr lang="ru-RU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11427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796908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Индикаторы достижения целей и непосредственных</a:t>
            </a:r>
            <a:b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результатов  муниципальной программы</a:t>
            </a:r>
            <a:r>
              <a:rPr lang="ru-RU" sz="2400" b="1" dirty="0" smtClean="0">
                <a:solidFill>
                  <a:srgbClr val="17594E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400" b="1" dirty="0" smtClean="0">
                <a:solidFill>
                  <a:srgbClr val="17594E"/>
                </a:solidFill>
                <a:latin typeface="Arial" pitchFamily="34" charset="0"/>
                <a:cs typeface="Arial" pitchFamily="34" charset="0"/>
              </a:rPr>
            </a:br>
            <a:endParaRPr lang="ru-RU" sz="2400" b="1" dirty="0">
              <a:solidFill>
                <a:srgbClr val="17594E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0883308"/>
              </p:ext>
            </p:extLst>
          </p:nvPr>
        </p:nvGraphicFramePr>
        <p:xfrm>
          <a:off x="107504" y="908717"/>
          <a:ext cx="8928992" cy="584360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60040"/>
                <a:gridCol w="4536504"/>
                <a:gridCol w="1152128"/>
                <a:gridCol w="576064"/>
                <a:gridCol w="648072"/>
                <a:gridCol w="576064"/>
                <a:gridCol w="648072"/>
                <a:gridCol w="432048"/>
              </a:tblGrid>
              <a:tr h="25552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№ п./п.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Наименование индикатора/ непосредственного результата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Ед. измерения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Значение индикатора/непосредственного результата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450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2018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2019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2020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2021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2022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</a:tr>
              <a:tr h="235438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Подпрограмма 1: «Развитие сферы культурно-досуговой деятельности, сохранение и популяризация традиционной народной культуры 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»</a:t>
                      </a:r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</a:tr>
              <a:tr h="27489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Увеличение численности участников культурно-досуговых мероприятий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% к предыдущему году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7,1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7,2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7,3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7,4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7,4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</a:tr>
              <a:tr h="27489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Увеличение численности участников культурно-досуговых мероприятий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%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</a:tr>
              <a:tr h="304371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Подпрограмма 2: «Развитие сферы музейной  деятельности, сохранение и восстановление традиционной народной культуры и ремёсел Тонкинского муниципального  района Нижегородской области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»</a:t>
                      </a:r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</a:tr>
              <a:tr h="5163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Увеличение доли представленных (во всех формах) зрителю музейных предметов в общем количестве музейных предметов основного фонда МБУК «Народный краеведческий музей»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% к общему объему основного музейного фонда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1,02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</a:tr>
              <a:tr h="30437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Увеличение посещаемости МБУК «Народный краеведческий музей»  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Посещение на 1 жителя в год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1,1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1,3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1,4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1,4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</a:tr>
              <a:tr h="5163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Увеличение доли представленных (во всех формах) зрителю музейных предметов в общем количестве музейных предметов основного фонда МБУК «Народный краеведческий музей» 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%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</a:tr>
              <a:tr h="20973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Увеличение посещаемости МБУК «Народный краеведческий музей»  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%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</a:tr>
              <a:tr h="282137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Подпрограмма 3:«Развитие сферы   библиотечного обслуживания населения Тонкинского муниципального района Нижегородской области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»</a:t>
                      </a:r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</a:tr>
              <a:tr h="27489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Увеличение количества библиографических записей в сводном электронном каталоге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% к предыдущему году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1,9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2.1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2.2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2,2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</a:tr>
              <a:tr h="30437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Увеличение доли публичных библиотек, подключенных к сети «Интернет»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Доля к общему числу библиотек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0,5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0.6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0.7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0.8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0,8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</a:tr>
              <a:tr h="27489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Увеличение количества библиографических записей в сводном электронном каталоге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%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</a:tr>
              <a:tr h="27489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Увеличение доли публичных библиотек, подключенных к сети «Интернет»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%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</a:tr>
              <a:tr h="250196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Подпрограмма № 4: Развитие в сфере дополнительного образования  «Детская музыкальная школа» Новые стандарты - новое качество образования 2018- 2022 гг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.</a:t>
                      </a:r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 b="1" i="0" u="none" strike="noStrike" dirty="0">
                        <a:solidFill>
                          <a:srgbClr val="262626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000" b="1" i="0" u="none" strike="noStrike" dirty="0">
                        <a:solidFill>
                          <a:srgbClr val="262626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</a:tr>
              <a:tr h="20973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Число учащихся дополнительного образования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% к предыдущему году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</a:tr>
              <a:tr h="24895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Число учащихся дополнительного образования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Кол-во учащихся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66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67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68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69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</a:tr>
              <a:tr h="239550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Подпрограмма № 5:«Развитие в сфере дополнительного образования Детская художественная школа, сохранение и популяризация изобразительного искусства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»</a:t>
                      </a:r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</a:tr>
              <a:tr h="20973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Число учащихся дополнительного образования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% к предыдущему году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</a:tr>
              <a:tr h="20973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Число учащихся дополнительного образования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Кол-во учащихся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47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48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49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54809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69" name="Rectangle 1"/>
          <p:cNvSpPr>
            <a:spLocks noChangeArrowheads="1"/>
          </p:cNvSpPr>
          <p:nvPr/>
        </p:nvSpPr>
        <p:spPr bwMode="auto">
          <a:xfrm>
            <a:off x="428596" y="1071546"/>
            <a:ext cx="8143932" cy="353943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Утверждена:  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</a:t>
            </a: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остановлением администрации Тонкинского муниципального района Нижегородской области от 23.09.2014 года  №511 "Об утверждении  муниципальной программы "Развитие агропромышленного комплекса Тонкинского муниципального района Нижегородской области“</a:t>
            </a:r>
            <a:r>
              <a:rPr kumimoji="0" lang="en-U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</a:t>
            </a:r>
            <a:r>
              <a:rPr kumimoji="0" lang="en-U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2022 года.</a:t>
            </a: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Срок реализации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2015-2022 годы</a:t>
            </a: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Муниципальный заказчик </a:t>
            </a: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Администрация Тонкинского муниципального района Нижегородской области</a:t>
            </a: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Цели муниципальной программы: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-развитие производственно-финансовой деятельности организаций агропромышленного комплекса;</a:t>
            </a: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создание условий для устойчивого развития сельских территорий;</a:t>
            </a: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обеспечение эпизодического благополучия в Нижегородской области;</a:t>
            </a: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обеспечение создания условий для реализации муниципальной программы.</a:t>
            </a:r>
            <a:endParaRPr kumimoji="0" lang="ru-RU" sz="1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object 9"/>
          <p:cNvSpPr>
            <a:spLocks noChangeArrowheads="1"/>
          </p:cNvSpPr>
          <p:nvPr/>
        </p:nvSpPr>
        <p:spPr bwMode="auto">
          <a:xfrm>
            <a:off x="642911" y="0"/>
            <a:ext cx="8035925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МП «Развитие агропромышленного комплекса Тонкинского муниципального района»</a:t>
            </a:r>
          </a:p>
        </p:txBody>
      </p:sp>
      <p:pic>
        <p:nvPicPr>
          <p:cNvPr id="61442" name="Picture 2" descr="Z:\Мои документы\Бюджет 2020\Бюджет для граждан\i (8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8665" y="4509120"/>
            <a:ext cx="3244416" cy="2162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ject 9"/>
          <p:cNvSpPr>
            <a:spLocks noChangeArrowheads="1"/>
          </p:cNvSpPr>
          <p:nvPr/>
        </p:nvSpPr>
        <p:spPr bwMode="auto">
          <a:xfrm>
            <a:off x="642911" y="0"/>
            <a:ext cx="8035925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МП «Развитие агропромышленного комплекса Тонкинского муниципального района»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1571705"/>
              </p:ext>
            </p:extLst>
          </p:nvPr>
        </p:nvGraphicFramePr>
        <p:xfrm>
          <a:off x="251520" y="836713"/>
          <a:ext cx="8784975" cy="401170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60040"/>
                <a:gridCol w="3600400"/>
                <a:gridCol w="792088"/>
                <a:gridCol w="792088"/>
                <a:gridCol w="720080"/>
                <a:gridCol w="648072"/>
                <a:gridCol w="648072"/>
                <a:gridCol w="648072"/>
                <a:gridCol w="576063"/>
              </a:tblGrid>
              <a:tr h="1259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b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тыс. рублей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457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МП/ПМП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 Narrow" panose="020B0606020202030204" pitchFamily="34" charset="0"/>
                        </a:rPr>
                        <a:t>Наименование муниципальной программы (подпрограммы)</a:t>
                      </a:r>
                      <a:endParaRPr lang="ru-RU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 Narrow" panose="020B0606020202030204" pitchFamily="34" charset="0"/>
                        </a:rPr>
                        <a:t>2019 год (первоначальный бюджет)</a:t>
                      </a:r>
                      <a:endParaRPr lang="ru-RU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 Narrow" panose="020B0606020202030204" pitchFamily="34" charset="0"/>
                        </a:rPr>
                        <a:t>Уточненный план на 01.11.19</a:t>
                      </a:r>
                      <a:endParaRPr lang="ru-RU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 smtClean="0">
                        <a:effectLst/>
                        <a:latin typeface="Arial Narrow" panose="020B0606020202030204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 smtClean="0">
                        <a:effectLst/>
                        <a:latin typeface="Arial Narrow" panose="020B0606020202030204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Arial Narrow" panose="020B0606020202030204" pitchFamily="34" charset="0"/>
                        </a:rPr>
                        <a:t>Прогноз 2020 год</a:t>
                      </a:r>
                      <a:endParaRPr lang="ru-RU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 Narrow" panose="020B0606020202030204" pitchFamily="34" charset="0"/>
                        </a:rPr>
                        <a:t>Рост к первоначальному к 2019 году</a:t>
                      </a:r>
                      <a:endParaRPr lang="ru-RU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 Narrow" panose="020B0606020202030204" pitchFamily="34" charset="0"/>
                        </a:rPr>
                        <a:t>Рост к уточненному к 2019 году</a:t>
                      </a:r>
                      <a:endParaRPr lang="ru-RU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 Narrow" panose="020B0606020202030204" pitchFamily="34" charset="0"/>
                        </a:rPr>
                        <a:t>Прогноз 2021 год</a:t>
                      </a:r>
                      <a:endParaRPr lang="ru-RU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 Narrow" panose="020B0606020202030204" pitchFamily="34" charset="0"/>
                        </a:rPr>
                        <a:t>Прогноз 2022 год</a:t>
                      </a:r>
                      <a:endParaRPr lang="ru-RU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ctr"/>
                </a:tc>
              </a:tr>
              <a:tr h="58098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04-0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b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 Narrow" panose="020B0606020202030204" pitchFamily="34" charset="0"/>
                        </a:rPr>
                        <a:t>МП "Развитие агропромышленного комплекса Тонкинского муниципального района Нижегородской области" до 2022 года</a:t>
                      </a:r>
                      <a:endParaRPr lang="ru-RU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 Narrow" panose="020B0606020202030204" pitchFamily="34" charset="0"/>
                        </a:rPr>
                        <a:t>26803,6</a:t>
                      </a:r>
                      <a:endParaRPr lang="ru-RU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34753,2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37280,1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139,1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107,3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 Narrow" panose="020B0606020202030204" pitchFamily="34" charset="0"/>
                        </a:rPr>
                        <a:t>37387,9</a:t>
                      </a:r>
                      <a:endParaRPr lang="ru-RU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37440,7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b"/>
                </a:tc>
              </a:tr>
              <a:tr h="69718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04-1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b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Подпрограмма 1 "Развитие сельского хозяйства, пищевой и перерабатывающей промышленности Тонкинского муниципального района Нижегородской области"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 Narrow" panose="020B0606020202030204" pitchFamily="34" charset="0"/>
                        </a:rPr>
                        <a:t>22998,0</a:t>
                      </a:r>
                      <a:endParaRPr lang="ru-RU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 Narrow" panose="020B0606020202030204" pitchFamily="34" charset="0"/>
                        </a:rPr>
                        <a:t>30947,6</a:t>
                      </a:r>
                      <a:endParaRPr lang="ru-RU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33286,0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 Narrow" panose="020B0606020202030204" pitchFamily="34" charset="0"/>
                        </a:rPr>
                        <a:t>144,7</a:t>
                      </a:r>
                      <a:endParaRPr lang="ru-RU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107,6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 Narrow" panose="020B0606020202030204" pitchFamily="34" charset="0"/>
                        </a:rPr>
                        <a:t>33493,8</a:t>
                      </a:r>
                      <a:endParaRPr lang="ru-RU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33546,6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b"/>
                </a:tc>
              </a:tr>
              <a:tr h="58098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04-2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b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 Narrow" panose="020B0606020202030204" pitchFamily="34" charset="0"/>
                        </a:rPr>
                        <a:t>Подпрограмма 2 "Устойчивое развитие сельских территорий Тонкинского муниципального района Нижегородской области" до 2020 года</a:t>
                      </a:r>
                      <a:endParaRPr lang="ru-RU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0,0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 Narrow" panose="020B0606020202030204" pitchFamily="34" charset="0"/>
                        </a:rPr>
                        <a:t>0,0</a:t>
                      </a:r>
                      <a:endParaRPr lang="ru-RU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 Narrow" panose="020B0606020202030204" pitchFamily="34" charset="0"/>
                        </a:rPr>
                        <a:t>0,0</a:t>
                      </a:r>
                      <a:endParaRPr lang="ru-RU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 Narrow" panose="020B0606020202030204" pitchFamily="34" charset="0"/>
                        </a:rPr>
                        <a:t>0,0</a:t>
                      </a:r>
                      <a:endParaRPr lang="ru-RU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 Narrow" panose="020B0606020202030204" pitchFamily="34" charset="0"/>
                        </a:rPr>
                        <a:t>0,0</a:t>
                      </a:r>
                      <a:endParaRPr lang="ru-RU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b"/>
                </a:tc>
              </a:tr>
              <a:tr h="58098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04-3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Подпрограмма 3 "Эпизодическое благополучие Тонкинского муниципального района Нижегородской области " до 2020 года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55,0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55,0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 Narrow" panose="020B0606020202030204" pitchFamily="34" charset="0"/>
                        </a:rPr>
                        <a:t>50,6</a:t>
                      </a:r>
                      <a:endParaRPr lang="ru-RU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92,0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92,0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50,6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 Narrow" panose="020B0606020202030204" pitchFamily="34" charset="0"/>
                        </a:rPr>
                        <a:t>50,6</a:t>
                      </a:r>
                      <a:endParaRPr lang="ru-RU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b"/>
                </a:tc>
              </a:tr>
              <a:tr h="3485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04-4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Подпрограмма 4 "Обеспечение реализации муниципальной программы"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3750,6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3750,6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 Narrow" panose="020B0606020202030204" pitchFamily="34" charset="0"/>
                        </a:rPr>
                        <a:t>3843,5</a:t>
                      </a:r>
                      <a:endParaRPr lang="ru-RU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 Narrow" panose="020B0606020202030204" pitchFamily="34" charset="0"/>
                        </a:rPr>
                        <a:t>102,5</a:t>
                      </a:r>
                      <a:endParaRPr lang="ru-RU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102,5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3843,5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 Narrow" panose="020B0606020202030204" pitchFamily="34" charset="0"/>
                        </a:rPr>
                        <a:t>3843,5</a:t>
                      </a:r>
                      <a:endParaRPr lang="ru-RU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b"/>
                </a:tc>
              </a:tr>
            </a:tbl>
          </a:graphicData>
        </a:graphic>
      </p:graphicFrame>
      <p:pic>
        <p:nvPicPr>
          <p:cNvPr id="62466" name="Picture 2" descr="Z:\Мои документы\Бюджет 2020\Бюджет для граждан\i (9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926777"/>
            <a:ext cx="2880320" cy="1920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467" name="Picture 3" descr="Z:\Мои документы\Бюджет 2020\Бюджет для граждан\i (10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873364"/>
            <a:ext cx="2960440" cy="1973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object 3"/>
          <p:cNvSpPr txBox="1">
            <a:spLocks noChangeArrowheads="1"/>
          </p:cNvSpPr>
          <p:nvPr/>
        </p:nvSpPr>
        <p:spPr bwMode="auto">
          <a:xfrm>
            <a:off x="0" y="21778"/>
            <a:ext cx="91440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indent="11113" algn="ctr"/>
            <a:r>
              <a:rPr lang="ru-RU" sz="2400" b="1" dirty="0" smtClean="0">
                <a:solidFill>
                  <a:srgbClr val="FFFFFF"/>
                </a:solidFill>
                <a:cs typeface="Times New Roman" pitchFamily="18" charset="0"/>
              </a:rPr>
              <a:t>Основные </a:t>
            </a:r>
            <a:r>
              <a:rPr lang="ru-RU" sz="2400" b="1" dirty="0">
                <a:solidFill>
                  <a:srgbClr val="FFFFFF"/>
                </a:solidFill>
                <a:cs typeface="Times New Roman" pitchFamily="18" charset="0"/>
              </a:rPr>
              <a:t>направления бюджетной и </a:t>
            </a:r>
            <a:r>
              <a:rPr lang="ru-RU" sz="2400" b="1" dirty="0" smtClean="0">
                <a:solidFill>
                  <a:srgbClr val="FFFFFF"/>
                </a:solidFill>
                <a:cs typeface="Times New Roman" pitchFamily="18" charset="0"/>
              </a:rPr>
              <a:t>налоговой политики Тонкинского </a:t>
            </a:r>
            <a:r>
              <a:rPr lang="ru-RU" sz="2400" b="1" dirty="0">
                <a:solidFill>
                  <a:srgbClr val="FFFFFF"/>
                </a:solidFill>
                <a:cs typeface="Times New Roman" pitchFamily="18" charset="0"/>
              </a:rPr>
              <a:t>муниципального района на </a:t>
            </a:r>
            <a:r>
              <a:rPr lang="ru-RU" sz="2400" b="1" dirty="0" smtClean="0">
                <a:solidFill>
                  <a:srgbClr val="FFFFFF"/>
                </a:solidFill>
                <a:cs typeface="Times New Roman" pitchFamily="18" charset="0"/>
              </a:rPr>
              <a:t>2020 </a:t>
            </a:r>
            <a:r>
              <a:rPr lang="ru-RU" sz="2400" b="1" dirty="0">
                <a:solidFill>
                  <a:srgbClr val="FFFFFF"/>
                </a:solidFill>
                <a:cs typeface="Times New Roman" pitchFamily="18" charset="0"/>
              </a:rPr>
              <a:t>-</a:t>
            </a:r>
            <a:r>
              <a:rPr lang="ru-RU" sz="2400" b="1" dirty="0" smtClean="0">
                <a:solidFill>
                  <a:srgbClr val="FFFFFF"/>
                </a:solidFill>
                <a:cs typeface="Times New Roman" pitchFamily="18" charset="0"/>
              </a:rPr>
              <a:t>2022 </a:t>
            </a:r>
            <a:r>
              <a:rPr lang="ru-RU" sz="2400" b="1" dirty="0">
                <a:solidFill>
                  <a:srgbClr val="FFFFFF"/>
                </a:solidFill>
                <a:cs typeface="Times New Roman" pitchFamily="18" charset="0"/>
              </a:rPr>
              <a:t>годы</a:t>
            </a:r>
            <a:endParaRPr lang="ru-RU" sz="2400" dirty="0">
              <a:cs typeface="Times New Roman" pitchFamily="18" charset="0"/>
            </a:endParaRPr>
          </a:p>
        </p:txBody>
      </p:sp>
      <p:sp>
        <p:nvSpPr>
          <p:cNvPr id="17414" name="object 6"/>
          <p:cNvSpPr txBox="1">
            <a:spLocks noChangeArrowheads="1"/>
          </p:cNvSpPr>
          <p:nvPr/>
        </p:nvSpPr>
        <p:spPr bwMode="auto">
          <a:xfrm>
            <a:off x="1115619" y="5000636"/>
            <a:ext cx="2952327" cy="599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 indent="-12700" algn="ctr">
              <a:lnSpc>
                <a:spcPct val="120000"/>
              </a:lnSpc>
            </a:pPr>
            <a:r>
              <a:rPr lang="ru-RU" sz="1700" b="1" dirty="0">
                <a:cs typeface="Times New Roman" pitchFamily="18" charset="0"/>
              </a:rPr>
              <a:t>Повышение качества жизни </a:t>
            </a:r>
            <a:r>
              <a:rPr lang="ru-RU" sz="1700" b="1" dirty="0" smtClean="0">
                <a:cs typeface="Times New Roman" pitchFamily="18" charset="0"/>
              </a:rPr>
              <a:t>населения</a:t>
            </a:r>
            <a:endParaRPr lang="ru-RU" sz="1700" b="1" dirty="0">
              <a:cs typeface="Times New Roman" pitchFamily="18" charset="0"/>
            </a:endParaRPr>
          </a:p>
        </p:txBody>
      </p:sp>
      <p:sp>
        <p:nvSpPr>
          <p:cNvPr id="17417" name="object 9"/>
          <p:cNvSpPr txBox="1">
            <a:spLocks noChangeArrowheads="1"/>
          </p:cNvSpPr>
          <p:nvPr/>
        </p:nvSpPr>
        <p:spPr bwMode="auto">
          <a:xfrm>
            <a:off x="5277644" y="5000636"/>
            <a:ext cx="2808312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indent="11113" algn="ctr"/>
            <a:r>
              <a:rPr lang="ru-RU" sz="1700" b="1" dirty="0">
                <a:cs typeface="Times New Roman" pitchFamily="18" charset="0"/>
              </a:rPr>
              <a:t>Безусловное выполнение всех принятых обязательств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603413" y="980728"/>
            <a:ext cx="7643866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127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sz="1600" b="1" dirty="0" err="1" smtClean="0">
                <a:latin typeface="Arial" pitchFamily="34" charset="0"/>
                <a:cs typeface="Arial" pitchFamily="34" charset="0"/>
              </a:rPr>
              <a:t>С</a:t>
            </a:r>
            <a:r>
              <a:rPr sz="1600" b="1" spc="-35" dirty="0" err="1" smtClean="0">
                <a:latin typeface="Arial" pitchFamily="34" charset="0"/>
                <a:cs typeface="Arial" pitchFamily="34" charset="0"/>
              </a:rPr>
              <a:t>о</a:t>
            </a:r>
            <a:r>
              <a:rPr sz="1600" b="1" dirty="0" err="1" smtClean="0">
                <a:latin typeface="Arial" pitchFamily="34" charset="0"/>
                <a:cs typeface="Arial" pitchFamily="34" charset="0"/>
              </a:rPr>
              <a:t>хра</a:t>
            </a:r>
            <a:r>
              <a:rPr sz="1600" b="1" spc="-5" dirty="0" err="1" smtClean="0">
                <a:latin typeface="Arial" pitchFamily="34" charset="0"/>
                <a:cs typeface="Arial" pitchFamily="34" charset="0"/>
              </a:rPr>
              <a:t>н</a:t>
            </a:r>
            <a:r>
              <a:rPr sz="1600" b="1" dirty="0" err="1" smtClean="0">
                <a:latin typeface="Arial" pitchFamily="34" charset="0"/>
                <a:cs typeface="Arial" pitchFamily="34" charset="0"/>
              </a:rPr>
              <a:t>ен</a:t>
            </a:r>
            <a:r>
              <a:rPr sz="1600" b="1" spc="-10" dirty="0" err="1" smtClean="0">
                <a:latin typeface="Arial" pitchFamily="34" charset="0"/>
                <a:cs typeface="Arial" pitchFamily="34" charset="0"/>
              </a:rPr>
              <a:t>и</a:t>
            </a:r>
            <a:r>
              <a:rPr sz="1600" b="1" dirty="0" err="1" smtClean="0">
                <a:latin typeface="Arial" pitchFamily="34" charset="0"/>
                <a:cs typeface="Arial" pitchFamily="34" charset="0"/>
              </a:rPr>
              <a:t>е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sz="1600" b="1" dirty="0" smtClean="0">
                <a:latin typeface="Arial" pitchFamily="34" charset="0"/>
                <a:cs typeface="Arial" pitchFamily="34" charset="0"/>
              </a:rPr>
              <a:t>и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sz="1600" b="1" dirty="0" err="1" smtClean="0">
                <a:latin typeface="Arial" pitchFamily="34" charset="0"/>
                <a:cs typeface="Arial" pitchFamily="34" charset="0"/>
              </a:rPr>
              <a:t>разв</a:t>
            </a:r>
            <a:r>
              <a:rPr sz="1600" b="1" spc="-10" dirty="0" err="1" smtClean="0">
                <a:latin typeface="Arial" pitchFamily="34" charset="0"/>
                <a:cs typeface="Arial" pitchFamily="34" charset="0"/>
              </a:rPr>
              <a:t>и</a:t>
            </a:r>
            <a:r>
              <a:rPr sz="1600" b="1" spc="5" dirty="0" err="1" smtClean="0">
                <a:latin typeface="Arial" pitchFamily="34" charset="0"/>
                <a:cs typeface="Arial" pitchFamily="34" charset="0"/>
              </a:rPr>
              <a:t>т</a:t>
            </a:r>
            <a:r>
              <a:rPr sz="1600" b="1" spc="-5" dirty="0" err="1" smtClean="0">
                <a:latin typeface="Arial" pitchFamily="34" charset="0"/>
                <a:cs typeface="Arial" pitchFamily="34" charset="0"/>
              </a:rPr>
              <a:t>и</a:t>
            </a:r>
            <a:r>
              <a:rPr sz="1600" b="1" dirty="0" err="1" smtClean="0">
                <a:latin typeface="Arial" pitchFamily="34" charset="0"/>
                <a:cs typeface="Arial" pitchFamily="34" charset="0"/>
              </a:rPr>
              <a:t>е</a:t>
            </a:r>
            <a:r>
              <a:rPr lang="ru-RU" sz="1600" b="1" spc="50" dirty="0" smtClean="0">
                <a:latin typeface="Arial" pitchFamily="34" charset="0"/>
                <a:cs typeface="Arial" pitchFamily="34" charset="0"/>
              </a:rPr>
              <a:t> </a:t>
            </a:r>
            <a:r>
              <a:rPr sz="1600" b="1" spc="-5" dirty="0" err="1" smtClean="0">
                <a:latin typeface="Arial" pitchFamily="34" charset="0"/>
                <a:cs typeface="Arial" pitchFamily="34" charset="0"/>
              </a:rPr>
              <a:t>н</a:t>
            </a:r>
            <a:r>
              <a:rPr sz="1600" b="1" spc="15" dirty="0" err="1" smtClean="0">
                <a:latin typeface="Arial" pitchFamily="34" charset="0"/>
                <a:cs typeface="Arial" pitchFamily="34" charset="0"/>
              </a:rPr>
              <a:t>а</a:t>
            </a:r>
            <a:r>
              <a:rPr sz="1600" b="1" dirty="0" err="1" smtClean="0">
                <a:latin typeface="Arial" pitchFamily="34" charset="0"/>
                <a:cs typeface="Arial" pitchFamily="34" charset="0"/>
              </a:rPr>
              <a:t>ло</a:t>
            </a:r>
            <a:r>
              <a:rPr sz="1600" b="1" spc="-40" dirty="0" err="1" smtClean="0">
                <a:latin typeface="Arial" pitchFamily="34" charset="0"/>
                <a:cs typeface="Arial" pitchFamily="34" charset="0"/>
              </a:rPr>
              <a:t>г</a:t>
            </a:r>
            <a:r>
              <a:rPr sz="1600" b="1" spc="-30" dirty="0" err="1" smtClean="0">
                <a:latin typeface="Arial" pitchFamily="34" charset="0"/>
                <a:cs typeface="Arial" pitchFamily="34" charset="0"/>
              </a:rPr>
              <a:t>о</a:t>
            </a:r>
            <a:r>
              <a:rPr sz="1600" b="1" spc="-15" dirty="0" err="1" smtClean="0">
                <a:latin typeface="Arial" pitchFamily="34" charset="0"/>
                <a:cs typeface="Arial" pitchFamily="34" charset="0"/>
              </a:rPr>
              <a:t>в</a:t>
            </a:r>
            <a:r>
              <a:rPr sz="1600" b="1" dirty="0" err="1" smtClean="0">
                <a:latin typeface="Arial" pitchFamily="34" charset="0"/>
                <a:cs typeface="Arial" pitchFamily="34" charset="0"/>
              </a:rPr>
              <a:t>о</a:t>
            </a:r>
            <a:r>
              <a:rPr sz="1600" b="1" spc="-40" dirty="0" err="1" smtClean="0">
                <a:latin typeface="Arial" pitchFamily="34" charset="0"/>
                <a:cs typeface="Arial" pitchFamily="34" charset="0"/>
              </a:rPr>
              <a:t>г</a:t>
            </a:r>
            <a:r>
              <a:rPr sz="1600" b="1" dirty="0" err="1" smtClean="0">
                <a:latin typeface="Arial" pitchFamily="34" charset="0"/>
                <a:cs typeface="Arial" pitchFamily="34" charset="0"/>
              </a:rPr>
              <a:t>о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sz="1600" b="1" spc="-10" dirty="0" smtClean="0">
                <a:latin typeface="Arial" pitchFamily="34" charset="0"/>
                <a:cs typeface="Arial" pitchFamily="34" charset="0"/>
              </a:rPr>
              <a:t>п</a:t>
            </a:r>
            <a:r>
              <a:rPr sz="1600" b="1" spc="-20" dirty="0" smtClean="0">
                <a:latin typeface="Arial" pitchFamily="34" charset="0"/>
                <a:cs typeface="Arial" pitchFamily="34" charset="0"/>
              </a:rPr>
              <a:t>о</a:t>
            </a:r>
            <a:r>
              <a:rPr sz="1600" b="1" dirty="0" smtClean="0">
                <a:latin typeface="Arial" pitchFamily="34" charset="0"/>
                <a:cs typeface="Arial" pitchFamily="34" charset="0"/>
              </a:rPr>
              <a:t>те</a:t>
            </a:r>
            <a:r>
              <a:rPr sz="1600" b="1" spc="-10" dirty="0" smtClean="0">
                <a:latin typeface="Arial" pitchFamily="34" charset="0"/>
                <a:cs typeface="Arial" pitchFamily="34" charset="0"/>
              </a:rPr>
              <a:t>нци</a:t>
            </a:r>
            <a:r>
              <a:rPr sz="1600" b="1" spc="15" dirty="0" smtClean="0">
                <a:latin typeface="Arial" pitchFamily="34" charset="0"/>
                <a:cs typeface="Arial" pitchFamily="34" charset="0"/>
              </a:rPr>
              <a:t>а</a:t>
            </a:r>
            <a:r>
              <a:rPr sz="1600" b="1" dirty="0" smtClean="0">
                <a:latin typeface="Arial" pitchFamily="34" charset="0"/>
                <a:cs typeface="Arial" pitchFamily="34" charset="0"/>
              </a:rPr>
              <a:t>ла</a:t>
            </a:r>
            <a:r>
              <a:rPr sz="1600" b="1" spc="10" dirty="0" smtClean="0">
                <a:latin typeface="Arial" pitchFamily="34" charset="0"/>
                <a:cs typeface="Arial" pitchFamily="34" charset="0"/>
              </a:rPr>
              <a:t> </a:t>
            </a:r>
            <a:r>
              <a:rPr sz="1600" b="1" spc="-10" dirty="0">
                <a:latin typeface="Arial" pitchFamily="34" charset="0"/>
                <a:cs typeface="Arial" pitchFamily="34" charset="0"/>
              </a:rPr>
              <a:t>н</a:t>
            </a:r>
            <a:r>
              <a:rPr sz="1600" b="1" dirty="0">
                <a:latin typeface="Arial" pitchFamily="34" charset="0"/>
                <a:cs typeface="Arial" pitchFamily="34" charset="0"/>
              </a:rPr>
              <a:t>а</a:t>
            </a:r>
            <a:r>
              <a:rPr sz="1600" b="1" spc="10" dirty="0">
                <a:latin typeface="Arial" pitchFamily="34" charset="0"/>
                <a:cs typeface="Arial" pitchFamily="34" charset="0"/>
              </a:rPr>
              <a:t> </a:t>
            </a:r>
            <a:r>
              <a:rPr sz="1600" b="1" dirty="0">
                <a:latin typeface="Arial" pitchFamily="34" charset="0"/>
                <a:cs typeface="Arial" pitchFamily="34" charset="0"/>
              </a:rPr>
              <a:t>тер</a:t>
            </a:r>
            <a:r>
              <a:rPr sz="1600" b="1" spc="-5" dirty="0">
                <a:latin typeface="Arial" pitchFamily="34" charset="0"/>
                <a:cs typeface="Arial" pitchFamily="34" charset="0"/>
              </a:rPr>
              <a:t>р</a:t>
            </a:r>
            <a:r>
              <a:rPr sz="1600" b="1" spc="-10" dirty="0">
                <a:latin typeface="Arial" pitchFamily="34" charset="0"/>
                <a:cs typeface="Arial" pitchFamily="34" charset="0"/>
              </a:rPr>
              <a:t>и</a:t>
            </a:r>
            <a:r>
              <a:rPr sz="1600" b="1" spc="-20" dirty="0">
                <a:latin typeface="Arial" pitchFamily="34" charset="0"/>
                <a:cs typeface="Arial" pitchFamily="34" charset="0"/>
              </a:rPr>
              <a:t>т</a:t>
            </a:r>
            <a:r>
              <a:rPr sz="1600" b="1" dirty="0">
                <a:latin typeface="Arial" pitchFamily="34" charset="0"/>
                <a:cs typeface="Arial" pitchFamily="34" charset="0"/>
              </a:rPr>
              <a:t>ор</a:t>
            </a:r>
            <a:r>
              <a:rPr sz="1600" b="1" spc="-10" dirty="0">
                <a:latin typeface="Arial" pitchFamily="34" charset="0"/>
                <a:cs typeface="Arial" pitchFamily="34" charset="0"/>
              </a:rPr>
              <a:t>и</a:t>
            </a:r>
            <a:r>
              <a:rPr sz="1600" b="1" dirty="0">
                <a:latin typeface="Arial" pitchFamily="34" charset="0"/>
                <a:cs typeface="Arial" pitchFamily="34" charset="0"/>
              </a:rPr>
              <a:t>и</a:t>
            </a:r>
            <a:r>
              <a:rPr sz="1600" b="1" spc="-2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b="1" spc="-20" dirty="0">
                <a:latin typeface="Arial" pitchFamily="34" charset="0"/>
                <a:cs typeface="Arial" pitchFamily="34" charset="0"/>
              </a:rPr>
              <a:t>района</a:t>
            </a:r>
            <a:endParaRPr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423" name="object 15"/>
          <p:cNvSpPr txBox="1">
            <a:spLocks noChangeArrowheads="1"/>
          </p:cNvSpPr>
          <p:nvPr/>
        </p:nvSpPr>
        <p:spPr bwMode="auto">
          <a:xfrm>
            <a:off x="561424" y="1340768"/>
            <a:ext cx="8072494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/>
            <a:r>
              <a:rPr lang="ru-RU" sz="1600" b="1" dirty="0">
                <a:cs typeface="Times New Roman" pitchFamily="18" charset="0"/>
              </a:rPr>
              <a:t>Обеспечение сбалансированности и устойчивости бюджетной системы района</a:t>
            </a:r>
            <a:endParaRPr lang="ru-RU" sz="1600" dirty="0">
              <a:cs typeface="Times New Roman" pitchFamily="18" charset="0"/>
            </a:endParaRPr>
          </a:p>
        </p:txBody>
      </p:sp>
      <p:sp>
        <p:nvSpPr>
          <p:cNvPr id="17426" name="object 18"/>
          <p:cNvSpPr txBox="1">
            <a:spLocks noChangeArrowheads="1"/>
          </p:cNvSpPr>
          <p:nvPr/>
        </p:nvSpPr>
        <p:spPr bwMode="auto">
          <a:xfrm>
            <a:off x="548848" y="1876067"/>
            <a:ext cx="7929617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/>
            <a:r>
              <a:rPr lang="ru-RU" sz="1600" b="1" dirty="0">
                <a:cs typeface="Times New Roman" pitchFamily="18" charset="0"/>
              </a:rPr>
              <a:t>Повышение качества финансового контроля в управлении бюджетным процессом</a:t>
            </a:r>
            <a:endParaRPr lang="ru-RU" sz="1600" dirty="0">
              <a:cs typeface="Times New Roman" pitchFamily="18" charset="0"/>
            </a:endParaRPr>
          </a:p>
        </p:txBody>
      </p:sp>
      <p:sp>
        <p:nvSpPr>
          <p:cNvPr id="17429" name="object 21"/>
          <p:cNvSpPr txBox="1">
            <a:spLocks noChangeArrowheads="1"/>
          </p:cNvSpPr>
          <p:nvPr/>
        </p:nvSpPr>
        <p:spPr bwMode="auto">
          <a:xfrm>
            <a:off x="549249" y="2633423"/>
            <a:ext cx="7858180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/>
            <a:r>
              <a:rPr lang="ru-RU" sz="1600" b="1" dirty="0">
                <a:cs typeface="Times New Roman" pitchFamily="18" charset="0"/>
              </a:rPr>
              <a:t>Повышение эффективности расходования бюджетных средств, выявление и использование резервов для достижения планируемых результатов</a:t>
            </a:r>
            <a:endParaRPr lang="ru-RU" sz="1600" dirty="0">
              <a:cs typeface="Times New Roman" pitchFamily="18" charset="0"/>
            </a:endParaRPr>
          </a:p>
        </p:txBody>
      </p:sp>
      <p:sp>
        <p:nvSpPr>
          <p:cNvPr id="17440" name="object 32"/>
          <p:cNvSpPr>
            <a:spLocks noChangeArrowheads="1"/>
          </p:cNvSpPr>
          <p:nvPr/>
        </p:nvSpPr>
        <p:spPr bwMode="auto">
          <a:xfrm>
            <a:off x="500034" y="3909930"/>
            <a:ext cx="8215370" cy="733516"/>
          </a:xfrm>
          <a:custGeom>
            <a:avLst/>
            <a:gdLst>
              <a:gd name="T0" fmla="*/ 0 w 7412304"/>
              <a:gd name="T1" fmla="*/ 82617 h 498601"/>
              <a:gd name="T2" fmla="*/ 10763 w 7412304"/>
              <a:gd name="T3" fmla="*/ 41923 h 498601"/>
              <a:gd name="T4" fmla="*/ 39146 w 7412304"/>
              <a:gd name="T5" fmla="*/ 12483 h 498601"/>
              <a:gd name="T6" fmla="*/ 79315 w 7412304"/>
              <a:gd name="T7" fmla="*/ 81 h 498601"/>
              <a:gd name="T8" fmla="*/ 7323700 w 7412304"/>
              <a:gd name="T9" fmla="*/ 0 h 498601"/>
              <a:gd name="T10" fmla="*/ 7338224 w 7412304"/>
              <a:gd name="T11" fmla="*/ 1268 h 498601"/>
              <a:gd name="T12" fmla="*/ 7375956 w 7412304"/>
              <a:gd name="T13" fmla="*/ 18463 h 498601"/>
              <a:gd name="T14" fmla="*/ 7400490 w 7412304"/>
              <a:gd name="T15" fmla="*/ 51283 h 498601"/>
              <a:gd name="T16" fmla="*/ 7406682 w 7412304"/>
              <a:gd name="T17" fmla="*/ 413341 h 498601"/>
              <a:gd name="T18" fmla="*/ 7405410 w 7412304"/>
              <a:gd name="T19" fmla="*/ 427800 h 498601"/>
              <a:gd name="T20" fmla="*/ 7388116 w 7412304"/>
              <a:gd name="T21" fmla="*/ 465392 h 498601"/>
              <a:gd name="T22" fmla="*/ 7355134 w 7412304"/>
              <a:gd name="T23" fmla="*/ 489808 h 498601"/>
              <a:gd name="T24" fmla="*/ 83033 w 7412304"/>
              <a:gd name="T25" fmla="*/ 495961 h 498601"/>
              <a:gd name="T26" fmla="*/ 68511 w 7412304"/>
              <a:gd name="T27" fmla="*/ 494702 h 498601"/>
              <a:gd name="T28" fmla="*/ 30721 w 7412304"/>
              <a:gd name="T29" fmla="*/ 477500 h 498601"/>
              <a:gd name="T30" fmla="*/ 6196 w 7412304"/>
              <a:gd name="T31" fmla="*/ 444697 h 498601"/>
              <a:gd name="T32" fmla="*/ 0 w 7412304"/>
              <a:gd name="T33" fmla="*/ 82617 h 498601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7412304"/>
              <a:gd name="T52" fmla="*/ 0 h 498601"/>
              <a:gd name="T53" fmla="*/ 7412304 w 7412304"/>
              <a:gd name="T54" fmla="*/ 498601 h 498601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7412304" h="498601">
                <a:moveTo>
                  <a:pt x="0" y="83058"/>
                </a:moveTo>
                <a:lnTo>
                  <a:pt x="10763" y="42154"/>
                </a:lnTo>
                <a:lnTo>
                  <a:pt x="39167" y="12546"/>
                </a:lnTo>
                <a:lnTo>
                  <a:pt x="79378" y="81"/>
                </a:lnTo>
                <a:lnTo>
                  <a:pt x="7329246" y="0"/>
                </a:lnTo>
                <a:lnTo>
                  <a:pt x="7343778" y="1268"/>
                </a:lnTo>
                <a:lnTo>
                  <a:pt x="7381572" y="18568"/>
                </a:lnTo>
                <a:lnTo>
                  <a:pt x="7406114" y="51556"/>
                </a:lnTo>
                <a:lnTo>
                  <a:pt x="7412304" y="415544"/>
                </a:lnTo>
                <a:lnTo>
                  <a:pt x="7411035" y="430075"/>
                </a:lnTo>
                <a:lnTo>
                  <a:pt x="7393735" y="467870"/>
                </a:lnTo>
                <a:lnTo>
                  <a:pt x="7360747" y="492412"/>
                </a:lnTo>
                <a:lnTo>
                  <a:pt x="83096" y="498602"/>
                </a:lnTo>
                <a:lnTo>
                  <a:pt x="68553" y="497333"/>
                </a:lnTo>
                <a:lnTo>
                  <a:pt x="30742" y="480041"/>
                </a:lnTo>
                <a:lnTo>
                  <a:pt x="6196" y="447066"/>
                </a:lnTo>
                <a:lnTo>
                  <a:pt x="0" y="83058"/>
                </a:lnTo>
                <a:close/>
              </a:path>
            </a:pathLst>
          </a:custGeom>
          <a:noFill/>
          <a:ln w="25400">
            <a:solidFill>
              <a:srgbClr val="385D89"/>
            </a:solidFill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7441" name="object 33"/>
          <p:cNvSpPr txBox="1">
            <a:spLocks noChangeArrowheads="1"/>
          </p:cNvSpPr>
          <p:nvPr/>
        </p:nvSpPr>
        <p:spPr bwMode="auto">
          <a:xfrm>
            <a:off x="642910" y="3968910"/>
            <a:ext cx="860961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/>
            <a:r>
              <a:rPr lang="ru-RU" sz="2000" b="1" dirty="0">
                <a:cs typeface="Times New Roman" pitchFamily="18" charset="0"/>
              </a:rPr>
              <a:t>Главные приоритеты бюджетной политики на </a:t>
            </a:r>
            <a:r>
              <a:rPr lang="ru-RU" sz="2000" b="1" dirty="0" smtClean="0">
                <a:cs typeface="Times New Roman" pitchFamily="18" charset="0"/>
              </a:rPr>
              <a:t>2020 </a:t>
            </a:r>
            <a:r>
              <a:rPr lang="ru-RU" sz="2000" b="1" dirty="0">
                <a:cs typeface="Times New Roman" pitchFamily="18" charset="0"/>
              </a:rPr>
              <a:t>-</a:t>
            </a:r>
            <a:r>
              <a:rPr lang="ru-RU" sz="2000" b="1" dirty="0" smtClean="0">
                <a:cs typeface="Times New Roman" pitchFamily="18" charset="0"/>
              </a:rPr>
              <a:t>2022</a:t>
            </a:r>
            <a:r>
              <a:rPr lang="en-US" sz="2000" b="1" dirty="0" smtClean="0">
                <a:cs typeface="Times New Roman" pitchFamily="18" charset="0"/>
              </a:rPr>
              <a:t> </a:t>
            </a:r>
            <a:r>
              <a:rPr lang="ru-RU" sz="2000" b="1" dirty="0" smtClean="0">
                <a:cs typeface="Times New Roman" pitchFamily="18" charset="0"/>
              </a:rPr>
              <a:t>годы</a:t>
            </a:r>
            <a:endParaRPr lang="ru-RU" sz="2000" dirty="0">
              <a:cs typeface="Times New Roman" pitchFamily="18" charset="0"/>
            </a:endParaRPr>
          </a:p>
        </p:txBody>
      </p:sp>
      <p:sp>
        <p:nvSpPr>
          <p:cNvPr id="17442" name="object 34"/>
          <p:cNvSpPr>
            <a:spLocks noChangeArrowheads="1"/>
          </p:cNvSpPr>
          <p:nvPr/>
        </p:nvSpPr>
        <p:spPr bwMode="auto">
          <a:xfrm>
            <a:off x="2285984" y="4643446"/>
            <a:ext cx="649288" cy="276999"/>
          </a:xfrm>
          <a:custGeom>
            <a:avLst/>
            <a:gdLst>
              <a:gd name="T0" fmla="*/ 673905 w 648081"/>
              <a:gd name="T1" fmla="*/ 148692 h 293497"/>
              <a:gd name="T2" fmla="*/ 0 w 648081"/>
              <a:gd name="T3" fmla="*/ 148692 h 293497"/>
              <a:gd name="T4" fmla="*/ 337020 w 648081"/>
              <a:gd name="T5" fmla="*/ 297511 h 293497"/>
              <a:gd name="T6" fmla="*/ 673905 w 648081"/>
              <a:gd name="T7" fmla="*/ 148692 h 293497"/>
              <a:gd name="T8" fmla="*/ 505397 w 648081"/>
              <a:gd name="T9" fmla="*/ 0 h 293497"/>
              <a:gd name="T10" fmla="*/ 168508 w 648081"/>
              <a:gd name="T11" fmla="*/ 0 h 293497"/>
              <a:gd name="T12" fmla="*/ 168508 w 648081"/>
              <a:gd name="T13" fmla="*/ 148692 h 293497"/>
              <a:gd name="T14" fmla="*/ 505397 w 648081"/>
              <a:gd name="T15" fmla="*/ 148692 h 293497"/>
              <a:gd name="T16" fmla="*/ 505397 w 648081"/>
              <a:gd name="T17" fmla="*/ 0 h 29349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48081"/>
              <a:gd name="T28" fmla="*/ 0 h 293497"/>
              <a:gd name="T29" fmla="*/ 648081 w 648081"/>
              <a:gd name="T30" fmla="*/ 293497 h 29349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48081" h="293497">
                <a:moveTo>
                  <a:pt x="648081" y="146685"/>
                </a:moveTo>
                <a:lnTo>
                  <a:pt x="0" y="146685"/>
                </a:lnTo>
                <a:lnTo>
                  <a:pt x="324104" y="293497"/>
                </a:lnTo>
                <a:lnTo>
                  <a:pt x="648081" y="146685"/>
                </a:lnTo>
                <a:close/>
              </a:path>
              <a:path w="648081" h="293497">
                <a:moveTo>
                  <a:pt x="486029" y="0"/>
                </a:moveTo>
                <a:lnTo>
                  <a:pt x="162051" y="0"/>
                </a:lnTo>
                <a:lnTo>
                  <a:pt x="162051" y="146685"/>
                </a:lnTo>
                <a:lnTo>
                  <a:pt x="486029" y="146685"/>
                </a:lnTo>
                <a:lnTo>
                  <a:pt x="486029" y="0"/>
                </a:lnTo>
                <a:close/>
              </a:path>
            </a:pathLst>
          </a:custGeom>
          <a:solidFill>
            <a:srgbClr val="4F81BC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7444" name="object 36"/>
          <p:cNvSpPr>
            <a:spLocks noChangeArrowheads="1"/>
          </p:cNvSpPr>
          <p:nvPr/>
        </p:nvSpPr>
        <p:spPr bwMode="auto">
          <a:xfrm>
            <a:off x="6357950" y="4643446"/>
            <a:ext cx="647700" cy="276999"/>
          </a:xfrm>
          <a:custGeom>
            <a:avLst/>
            <a:gdLst>
              <a:gd name="T0" fmla="*/ 640146 w 648080"/>
              <a:gd name="T1" fmla="*/ 150049 h 293370"/>
              <a:gd name="T2" fmla="*/ 0 w 648080"/>
              <a:gd name="T3" fmla="*/ 150049 h 293370"/>
              <a:gd name="T4" fmla="*/ 320009 w 648080"/>
              <a:gd name="T5" fmla="*/ 300098 h 293370"/>
              <a:gd name="T6" fmla="*/ 640146 w 648080"/>
              <a:gd name="T7" fmla="*/ 150049 h 293370"/>
              <a:gd name="T8" fmla="*/ 480077 w 648080"/>
              <a:gd name="T9" fmla="*/ 0 h 293370"/>
              <a:gd name="T10" fmla="*/ 160067 w 648080"/>
              <a:gd name="T11" fmla="*/ 0 h 293370"/>
              <a:gd name="T12" fmla="*/ 160067 w 648080"/>
              <a:gd name="T13" fmla="*/ 150049 h 293370"/>
              <a:gd name="T14" fmla="*/ 480077 w 648080"/>
              <a:gd name="T15" fmla="*/ 150049 h 293370"/>
              <a:gd name="T16" fmla="*/ 480077 w 648080"/>
              <a:gd name="T17" fmla="*/ 0 h 29337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48080"/>
              <a:gd name="T28" fmla="*/ 0 h 293370"/>
              <a:gd name="T29" fmla="*/ 648080 w 648080"/>
              <a:gd name="T30" fmla="*/ 293370 h 29337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48080" h="293370">
                <a:moveTo>
                  <a:pt x="648080" y="146684"/>
                </a:moveTo>
                <a:lnTo>
                  <a:pt x="0" y="146684"/>
                </a:lnTo>
                <a:lnTo>
                  <a:pt x="323976" y="293369"/>
                </a:lnTo>
                <a:lnTo>
                  <a:pt x="648080" y="146684"/>
                </a:lnTo>
                <a:close/>
              </a:path>
              <a:path w="648080" h="293370">
                <a:moveTo>
                  <a:pt x="486028" y="0"/>
                </a:moveTo>
                <a:lnTo>
                  <a:pt x="162051" y="0"/>
                </a:lnTo>
                <a:lnTo>
                  <a:pt x="162051" y="146684"/>
                </a:lnTo>
                <a:lnTo>
                  <a:pt x="486028" y="146684"/>
                </a:lnTo>
                <a:lnTo>
                  <a:pt x="486028" y="0"/>
                </a:lnTo>
                <a:close/>
              </a:path>
            </a:pathLst>
          </a:custGeom>
          <a:solidFill>
            <a:srgbClr val="4F81BC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3" name="object 18"/>
          <p:cNvSpPr txBox="1">
            <a:spLocks noChangeArrowheads="1"/>
          </p:cNvSpPr>
          <p:nvPr/>
        </p:nvSpPr>
        <p:spPr bwMode="auto">
          <a:xfrm>
            <a:off x="549249" y="2383448"/>
            <a:ext cx="7929617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/>
            <a:r>
              <a:rPr lang="ru-RU" sz="1600" b="1" dirty="0">
                <a:cs typeface="Times New Roman" pitchFamily="18" charset="0"/>
              </a:rPr>
              <a:t>Повышение качества </a:t>
            </a:r>
            <a:r>
              <a:rPr lang="ru-RU" sz="1600" b="1" dirty="0" smtClean="0">
                <a:cs typeface="Times New Roman" pitchFamily="18" charset="0"/>
              </a:rPr>
              <a:t>оказываемых муниципальных услуг</a:t>
            </a:r>
            <a:endParaRPr lang="ru-RU" sz="1600" dirty="0">
              <a:cs typeface="Times New Roman" pitchFamily="18" charset="0"/>
            </a:endParaRPr>
          </a:p>
        </p:txBody>
      </p:sp>
      <p:sp>
        <p:nvSpPr>
          <p:cNvPr id="14" name="object 18"/>
          <p:cNvSpPr txBox="1">
            <a:spLocks noChangeArrowheads="1"/>
          </p:cNvSpPr>
          <p:nvPr/>
        </p:nvSpPr>
        <p:spPr bwMode="auto">
          <a:xfrm>
            <a:off x="561424" y="3212976"/>
            <a:ext cx="7929617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/>
            <a:r>
              <a:rPr lang="ru-RU" sz="1600" b="1" dirty="0">
                <a:cs typeface="Times New Roman" pitchFamily="18" charset="0"/>
              </a:rPr>
              <a:t>Повышение </a:t>
            </a:r>
            <a:r>
              <a:rPr lang="ru-RU" sz="1600" b="1" dirty="0" smtClean="0">
                <a:cs typeface="Times New Roman" pitchFamily="18" charset="0"/>
              </a:rPr>
              <a:t>эффективности муниципального управления</a:t>
            </a:r>
            <a:endParaRPr lang="ru-RU" sz="1600" dirty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9"/>
          <p:cNvSpPr>
            <a:spLocks noChangeArrowheads="1"/>
          </p:cNvSpPr>
          <p:nvPr/>
        </p:nvSpPr>
        <p:spPr bwMode="auto">
          <a:xfrm>
            <a:off x="657811" y="-10959"/>
            <a:ext cx="8035925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МП «Развитие агропромышленного комплекса Тонкинского муниципального района»</a:t>
            </a: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0925926"/>
              </p:ext>
            </p:extLst>
          </p:nvPr>
        </p:nvGraphicFramePr>
        <p:xfrm>
          <a:off x="107504" y="796191"/>
          <a:ext cx="8901903" cy="5869648"/>
        </p:xfrm>
        <a:graphic>
          <a:graphicData uri="http://schemas.openxmlformats.org/drawingml/2006/table">
            <a:tbl>
              <a:tblPr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</a:tblPr>
              <a:tblGrid>
                <a:gridCol w="5458599"/>
                <a:gridCol w="860826"/>
                <a:gridCol w="860826"/>
                <a:gridCol w="860826"/>
                <a:gridCol w="860826"/>
              </a:tblGrid>
              <a:tr h="460477">
                <a:tc>
                  <a:txBody>
                    <a:bodyPr/>
                    <a:lstStyle/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Индикаторы достижения цели и показатели непосредственных результатов  программы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2017 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год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2018 год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2019 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год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2020 год</a:t>
                      </a: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127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Индекс производства продукции сельского хозяйства в хозяйствах всех категорий (в сопоставимых ценах), %</a:t>
                      </a:r>
                      <a:endParaRPr lang="ru-RU" sz="14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102,2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102,2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102,2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102,2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127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Индекс производства пищевых продуктов, включая напитки, и табака (в сопоставимых ценах),%</a:t>
                      </a:r>
                      <a:endParaRPr lang="ru-RU" sz="14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</a:rPr>
                        <a:t>104</a:t>
                      </a:r>
                      <a:endParaRPr lang="ru-RU" sz="1600" dirty="0">
                        <a:solidFill>
                          <a:schemeClr val="tx1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104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104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104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127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Индекс физического объема инвестиций в основной капитал сельского хозяйства,%</a:t>
                      </a:r>
                      <a:endParaRPr lang="ru-RU" sz="14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105,1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105,2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105,2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105,5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127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Уровень рентабельности сельскохозяйственных организаций,%</a:t>
                      </a:r>
                      <a:endParaRPr lang="ru-RU" sz="14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</a:rPr>
                        <a:t>30,7</a:t>
                      </a:r>
                      <a:endParaRPr lang="ru-RU" sz="1600" dirty="0">
                        <a:solidFill>
                          <a:schemeClr val="tx1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30,8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30,8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30,9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127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Среднемесячная номинальная заработная плата в сельском хозяйстве, руб.</a:t>
                      </a:r>
                      <a:endParaRPr lang="ru-RU" sz="14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15000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16000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17000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18000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127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Удельный вес прибыльных  сельскохозяйственных организаций, % </a:t>
                      </a:r>
                      <a:endParaRPr lang="ru-RU" sz="14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</a:rPr>
                        <a:t>100</a:t>
                      </a:r>
                      <a:endParaRPr lang="ru-RU" sz="1600" dirty="0">
                        <a:solidFill>
                          <a:schemeClr val="tx1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423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Объем отгруженных товаров собственного производства, выполненных работ и услуг собственными силами по виду деятельности "Производство пищевых продуктов, включая напитки", млн.руб.</a:t>
                      </a:r>
                      <a:endParaRPr lang="ru-RU" sz="14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</a:rPr>
                        <a:t>74600</a:t>
                      </a:r>
                      <a:endParaRPr lang="ru-RU" sz="1600" dirty="0">
                        <a:solidFill>
                          <a:schemeClr val="tx1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78700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83030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87590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775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Среднемесячная номинальная заработная плата по виду деятельности "Производство пищевых продуктов, включая напитки", руб.</a:t>
                      </a:r>
                      <a:endParaRPr lang="ru-RU" sz="14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</a:rPr>
                        <a:t>21200</a:t>
                      </a:r>
                      <a:endParaRPr lang="ru-RU" sz="1600" dirty="0">
                        <a:solidFill>
                          <a:schemeClr val="tx1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23400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25800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28400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127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Валовая продукция сельского хозяйства во всех категориях хозяйств, млн. руб.</a:t>
                      </a:r>
                      <a:endParaRPr lang="ru-RU" sz="14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402,1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428,1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456,7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493,3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9"/>
          <p:cNvSpPr>
            <a:spLocks noChangeArrowheads="1"/>
          </p:cNvSpPr>
          <p:nvPr/>
        </p:nvSpPr>
        <p:spPr bwMode="auto">
          <a:xfrm>
            <a:off x="642911" y="114511"/>
            <a:ext cx="8035925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МП </a:t>
            </a: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«Обеспечение безопасности жизнедеятельности населения Тонкинского района»</a:t>
            </a:r>
            <a:endParaRPr lang="ru-RU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500034" y="853175"/>
            <a:ext cx="7858179" cy="2000264"/>
            <a:chOff x="0" y="943004"/>
            <a:chExt cx="7858179" cy="1216800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0" y="943004"/>
              <a:ext cx="7858179" cy="1216800"/>
            </a:xfrm>
            <a:prstGeom prst="roundRect">
              <a:avLst/>
            </a:prstGeom>
            <a:solidFill>
              <a:srgbClr val="A9DCF5"/>
            </a:solidFill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</p:sp>
        <p:sp>
          <p:nvSpPr>
            <p:cNvPr id="8" name="Скругленный прямоугольник 4"/>
            <p:cNvSpPr/>
            <p:nvPr/>
          </p:nvSpPr>
          <p:spPr>
            <a:xfrm>
              <a:off x="109519" y="1058547"/>
              <a:ext cx="7739381" cy="109800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l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i="0" kern="1200" baseline="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Утверждена:  </a:t>
              </a:r>
              <a:r>
                <a:rPr lang="ru-RU" sz="1600" i="0" kern="1200" baseline="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Постановлением</a:t>
              </a:r>
              <a:r>
                <a:rPr lang="ru-RU" sz="1600" i="0" kern="12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i="0" kern="1200" baseline="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администрации Тонкинского муниципального района Нижегородской области от 05.09.2017 года  № 436 "Об утверждении муниципальной программы "Обеспечение безопасности жизнедеятельности населения Тонкинского муниципального района Нижегородской области на 2018-2022 годы" </a:t>
              </a:r>
            </a:p>
            <a:p>
              <a:pPr lvl="0" algn="l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Срок реализации </a:t>
              </a:r>
              <a:r>
                <a:rPr lang="ru-RU" sz="16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2018-2022 годы</a:t>
              </a:r>
            </a:p>
            <a:p>
              <a:pPr lvl="0" algn="l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i="0" kern="1200" baseline="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Муниципальный заказчик </a:t>
              </a:r>
              <a:r>
                <a:rPr lang="ru-RU" sz="1600" i="0" kern="1200" baseline="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Администрация Тонкинского муниципального района Нижегородской области</a:t>
              </a:r>
            </a:p>
            <a:p>
              <a:pPr lvl="0" algn="l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600" i="0" kern="1200" baseline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550153" y="2996952"/>
            <a:ext cx="7858179" cy="1571636"/>
            <a:chOff x="0" y="801773"/>
            <a:chExt cx="7858179" cy="1571636"/>
          </a:xfrm>
        </p:grpSpPr>
        <p:sp>
          <p:nvSpPr>
            <p:cNvPr id="10" name="Скругленный прямоугольник 9"/>
            <p:cNvSpPr/>
            <p:nvPr/>
          </p:nvSpPr>
          <p:spPr>
            <a:xfrm>
              <a:off x="0" y="801773"/>
              <a:ext cx="7858179" cy="1571636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</p:sp>
        <p:sp>
          <p:nvSpPr>
            <p:cNvPr id="11" name="Скругленный прямоугольник 4"/>
            <p:cNvSpPr/>
            <p:nvPr/>
          </p:nvSpPr>
          <p:spPr>
            <a:xfrm>
              <a:off x="38329" y="840102"/>
              <a:ext cx="7781521" cy="153330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lvl="0" algn="l" defTabSz="5334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i="0" kern="1200" baseline="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Цель муниципальной программы – </a:t>
              </a:r>
              <a:r>
                <a:rPr lang="ru-RU" sz="1600" i="0" kern="1200" baseline="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минимизация социального и экономического ущерба населению, экономике и природной среде от чрезвычайных ситуаций природного и техногенного характера, пожаров, снижение террористической угрозы и возможных последствий, обеспечение безопасности жизнедеятельности населения Тонкинского муниципального района.</a:t>
              </a:r>
              <a:endParaRPr lang="ru-RU" sz="1600" i="0" kern="1200" baseline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63490" name="Picture 2" descr="Z:\Мои документы\Бюджет 2020\Бюджет для граждан\i (1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739" y="4568588"/>
            <a:ext cx="6749008" cy="2234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7707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0"/>
            <a:ext cx="82089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МП «Обеспечение безопасности жизнедеятельности населения Тонкинского района»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0039189"/>
              </p:ext>
            </p:extLst>
          </p:nvPr>
        </p:nvGraphicFramePr>
        <p:xfrm>
          <a:off x="179510" y="1124744"/>
          <a:ext cx="8784980" cy="511257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8034"/>
                <a:gridCol w="3751225"/>
                <a:gridCol w="859101"/>
                <a:gridCol w="781402"/>
                <a:gridCol w="781402"/>
                <a:gridCol w="781402"/>
                <a:gridCol w="781402"/>
                <a:gridCol w="761012"/>
              </a:tblGrid>
              <a:tr h="286305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№ п/п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Наименование индикатора/непосредственного результата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Единица измерения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Значение индикатора/непосредственного результата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094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2018 год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2019 год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2020 год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2021 год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2022 год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</a:tr>
              <a:tr h="2690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Снижение количества пожаров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шт.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16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15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14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13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12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</a:tr>
              <a:tr h="2690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Снижение количества погибших при пожарах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чел.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</a:tr>
              <a:tr h="2690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Снижение количества пострадавших при пожарах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чел.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</a:tr>
              <a:tr h="2690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 Narrow" panose="020B0606020202030204" pitchFamily="34" charset="0"/>
                        </a:rPr>
                        <a:t>4.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Недопущение роста количества террористических актов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шт.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</a:tr>
              <a:tr h="26908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5.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Снижение количества ДТП 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шт.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50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48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45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42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40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</a:tr>
              <a:tr h="26908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6.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Снижение количества погибших в ДТП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чел.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</a:tr>
              <a:tr h="26908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7.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Снижение количества пострадавших в ДТП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чел.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4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</a:tr>
              <a:tr h="53816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8.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Недопущение роста численности пострадавших в результате несчастных случаев на производстве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чел.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</a:tr>
              <a:tr h="80724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9.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Недопущение роста численности пострадавших в результате несчастных случаев на производстве со смертельным исходом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чел.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</a:tr>
              <a:tr h="80724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10.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Сокращение среднего времени совместного реагирования оперативных служб на обращение населения по номеру «112»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%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4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</a:tr>
              <a:tr h="26908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11.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Снижение времени на оповещение населения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минут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35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30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30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30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30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06720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9"/>
          <p:cNvSpPr>
            <a:spLocks noChangeArrowheads="1"/>
          </p:cNvSpPr>
          <p:nvPr/>
        </p:nvSpPr>
        <p:spPr bwMode="auto">
          <a:xfrm>
            <a:off x="661194" y="116632"/>
            <a:ext cx="8035925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МП </a:t>
            </a: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«Обеспечение безопасности жизнедеятельности населения Тонкинского района»</a:t>
            </a:r>
            <a:endParaRPr lang="ru-RU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183161"/>
              </p:ext>
            </p:extLst>
          </p:nvPr>
        </p:nvGraphicFramePr>
        <p:xfrm>
          <a:off x="107505" y="980728"/>
          <a:ext cx="8928990" cy="561662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20728"/>
                <a:gridCol w="2215929"/>
                <a:gridCol w="632141"/>
                <a:gridCol w="632141"/>
                <a:gridCol w="700851"/>
                <a:gridCol w="659626"/>
                <a:gridCol w="673368"/>
                <a:gridCol w="659626"/>
                <a:gridCol w="618398"/>
                <a:gridCol w="608091"/>
                <a:gridCol w="608091"/>
              </a:tblGrid>
              <a:tr h="140415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КЦСР</a:t>
                      </a:r>
                      <a:endParaRPr lang="ru-RU" sz="12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Наименование КЦСР</a:t>
                      </a:r>
                      <a:endParaRPr lang="ru-RU" sz="12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Первоначальный бюджет 2019 год</a:t>
                      </a:r>
                      <a:endParaRPr lang="ru-RU" sz="12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Уточненный план на 01.11.       2019</a:t>
                      </a:r>
                      <a:endParaRPr lang="ru-RU" sz="12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Прогноз 2020 год</a:t>
                      </a:r>
                      <a:endParaRPr lang="ru-RU" sz="12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Рост к первоначальному бюджету 2019 год</a:t>
                      </a:r>
                      <a:endParaRPr lang="ru-RU" sz="12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Рост к уточненному бюджету 2019 год</a:t>
                      </a:r>
                      <a:endParaRPr lang="ru-RU" sz="12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Прогноз  на 2021 год</a:t>
                      </a:r>
                      <a:endParaRPr lang="ru-RU" sz="12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Рост к </a:t>
                      </a:r>
                      <a:r>
                        <a:rPr lang="ru-RU" sz="1200" u="none" strike="noStrike" dirty="0" smtClean="0">
                          <a:effectLst/>
                          <a:latin typeface="Arial Narrow" panose="020B0606020202030204" pitchFamily="34" charset="0"/>
                        </a:rPr>
                        <a:t>прогнозу </a:t>
                      </a:r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2020 год</a:t>
                      </a:r>
                      <a:endParaRPr lang="ru-RU" sz="12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Прогноз на 2022год</a:t>
                      </a:r>
                      <a:endParaRPr lang="ru-RU" sz="12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Рост к </a:t>
                      </a:r>
                      <a:r>
                        <a:rPr lang="ru-RU" sz="1200" u="none" strike="noStrike" dirty="0" smtClean="0">
                          <a:effectLst/>
                          <a:latin typeface="Arial Narrow" panose="020B0606020202030204" pitchFamily="34" charset="0"/>
                        </a:rPr>
                        <a:t>прогнозу </a:t>
                      </a:r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2021 год</a:t>
                      </a:r>
                      <a:endParaRPr lang="ru-RU" sz="12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ctr"/>
                </a:tc>
              </a:tr>
              <a:tr h="123896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1200000000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МП " Обеспечение безопасности жизнедеятельности населения Тонкинского муниципального района Нижегородской области на 2018-2020 годы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4 436.18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4 650.68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4 420.28</a:t>
                      </a:r>
                      <a:endParaRPr lang="ru-RU" sz="12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99.64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95.05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4 360.28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98.64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4 501.19</a:t>
                      </a:r>
                      <a:endParaRPr lang="ru-RU" sz="12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103.23</a:t>
                      </a:r>
                      <a:endParaRPr lang="ru-RU" sz="12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</a:tr>
              <a:tr h="49558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1210000000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Подпрограмма "Обеспечение пожарной безопасности"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4.00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4.00</a:t>
                      </a:r>
                      <a:endParaRPr lang="ru-RU" sz="12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63.00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1 575.00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1 575.00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3.00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4.76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3.00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100.00</a:t>
                      </a:r>
                      <a:endParaRPr lang="ru-RU" sz="12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</a:tr>
              <a:tr h="7433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1230000000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Подпрограмма "Повышение безопасности дорожного движения"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5.00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5.00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5.00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100.00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100.00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5.00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100.00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5.00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100.00</a:t>
                      </a:r>
                      <a:endParaRPr lang="ru-RU" sz="12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</a:tr>
              <a:tr h="49558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1240000000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Подпрограмма " Улучшение условий и охраны труда"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5.00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5.00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3.00</a:t>
                      </a:r>
                      <a:endParaRPr lang="ru-RU" sz="12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60.00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60.00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3.00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100.00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3.00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100.00</a:t>
                      </a:r>
                      <a:endParaRPr lang="ru-RU" sz="12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</a:tr>
              <a:tr h="49558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1250000000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Защита населения от чрезвычайных ситуаций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3 978.78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3 978.78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3 905.28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98.15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98.15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3 905.28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100.00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4 046.19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103.61</a:t>
                      </a:r>
                      <a:endParaRPr lang="ru-RU" sz="12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</a:tr>
              <a:tr h="7433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1260000000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Построение и развитие аппаратно-программного комплекса "Безопасный город"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443.41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657.90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444.00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100.13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67.49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444.00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100.00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444.00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100.00</a:t>
                      </a:r>
                      <a:endParaRPr lang="ru-RU" sz="12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8467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9"/>
          <p:cNvSpPr>
            <a:spLocks noChangeArrowheads="1"/>
          </p:cNvSpPr>
          <p:nvPr/>
        </p:nvSpPr>
        <p:spPr bwMode="auto">
          <a:xfrm>
            <a:off x="469165" y="48223"/>
            <a:ext cx="8286808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</a:rPr>
              <a:t>МП 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</a:rPr>
              <a:t>«</a:t>
            </a:r>
            <a:r>
              <a:rPr lang="ru-RU" sz="2400" b="1" dirty="0" smtClean="0">
                <a:solidFill>
                  <a:schemeClr val="bg1"/>
                </a:solidFill>
              </a:rPr>
              <a:t>Совершенствование социальной и инженерной инфраструктуры Тонкинского района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</a:rPr>
              <a:t>»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116737" name="Rectangle 1"/>
          <p:cNvSpPr>
            <a:spLocks noChangeArrowheads="1"/>
          </p:cNvSpPr>
          <p:nvPr/>
        </p:nvSpPr>
        <p:spPr bwMode="auto">
          <a:xfrm>
            <a:off x="8288" y="789420"/>
            <a:ext cx="7929619" cy="3293209"/>
          </a:xfrm>
          <a:prstGeom prst="rect">
            <a:avLst/>
          </a:prstGeom>
          <a:solidFill>
            <a:srgbClr val="A9DCF5"/>
          </a:solidFill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Утверждена:</a:t>
            </a:r>
          </a:p>
          <a:p>
            <a:pPr lvl="0" indent="457200"/>
            <a:r>
              <a:rPr lang="ru-RU" sz="1600" dirty="0" smtClean="0">
                <a:solidFill>
                  <a:schemeClr val="tx1"/>
                </a:solidFill>
              </a:rPr>
              <a:t>Постановление </a:t>
            </a:r>
            <a:r>
              <a:rPr lang="ru-RU" sz="1600" dirty="0">
                <a:solidFill>
                  <a:schemeClr val="tx1"/>
                </a:solidFill>
              </a:rPr>
              <a:t>администрации Тонкинского муниципального района Нижегородской области от 14.09.2017 года  №456 "Об утверждении муниципальной программы "Совершенствование социальной и инженерной инфраструктуры Тонкинского муниципального района на </a:t>
            </a:r>
            <a:r>
              <a:rPr lang="ru-RU" sz="1600" dirty="0" smtClean="0">
                <a:solidFill>
                  <a:schemeClr val="tx1"/>
                </a:solidFill>
              </a:rPr>
              <a:t>2018-2022 </a:t>
            </a:r>
            <a:r>
              <a:rPr lang="ru-RU" sz="1600" dirty="0">
                <a:solidFill>
                  <a:schemeClr val="tx1"/>
                </a:solidFill>
              </a:rPr>
              <a:t>годы</a:t>
            </a:r>
            <a:r>
              <a:rPr lang="ru-RU" sz="1600" dirty="0" smtClean="0">
                <a:solidFill>
                  <a:schemeClr val="tx1"/>
                </a:solidFill>
              </a:rPr>
              <a:t>".</a:t>
            </a:r>
          </a:p>
          <a:p>
            <a:pPr lvl="0" indent="457200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Срок реализации 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2018-2022 годы</a:t>
            </a:r>
          </a:p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Муниципальный заказчик </a:t>
            </a: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Отдел архитектуры и строительства администрации Тонкинского муниципального района Нижегородской области</a:t>
            </a:r>
          </a:p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 муниципальной программы :</a:t>
            </a: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создание материальной базы развития  социальной и инженерной  инфраструктуры для достижения цели – повышение качества жизни населения Тонкинского муниципального района 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3779479"/>
            <a:ext cx="4769543" cy="30785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9"/>
          <p:cNvSpPr>
            <a:spLocks noChangeArrowheads="1"/>
          </p:cNvSpPr>
          <p:nvPr/>
        </p:nvSpPr>
        <p:spPr bwMode="auto">
          <a:xfrm>
            <a:off x="428596" y="116632"/>
            <a:ext cx="8286808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</a:rPr>
              <a:t>МП 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</a:rPr>
              <a:t>«</a:t>
            </a:r>
            <a:r>
              <a:rPr lang="ru-RU" sz="2400" b="1" dirty="0" smtClean="0">
                <a:solidFill>
                  <a:schemeClr val="bg1"/>
                </a:solidFill>
              </a:rPr>
              <a:t>Совершенствование социальной и инженерной инфраструктуры Тонкинского района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</a:rPr>
              <a:t>»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428596" y="5157192"/>
            <a:ext cx="4143404" cy="12722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/>
              <a:t>С</a:t>
            </a:r>
            <a:r>
              <a:rPr lang="ru-RU" sz="1600" dirty="0" smtClean="0"/>
              <a:t>троительство </a:t>
            </a:r>
            <a:r>
              <a:rPr lang="ru-RU" sz="1600" dirty="0"/>
              <a:t>внутриквартальных дворовых сетей водопровода и канализации </a:t>
            </a:r>
            <a:r>
              <a:rPr lang="ru-RU" sz="1600" dirty="0" err="1"/>
              <a:t>р.п.Тонкино</a:t>
            </a:r>
            <a:r>
              <a:rPr lang="ru-RU" sz="1600" dirty="0"/>
              <a:t> 500,0 тыс. руб.</a:t>
            </a:r>
          </a:p>
        </p:txBody>
      </p:sp>
      <p:sp>
        <p:nvSpPr>
          <p:cNvPr id="10" name="Овал 9"/>
          <p:cNvSpPr/>
          <p:nvPr/>
        </p:nvSpPr>
        <p:spPr>
          <a:xfrm>
            <a:off x="4716016" y="5125665"/>
            <a:ext cx="4320480" cy="134478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/>
              <a:t>Р</a:t>
            </a:r>
            <a:r>
              <a:rPr lang="ru-RU" sz="1600" dirty="0" smtClean="0"/>
              <a:t>азвитие </a:t>
            </a:r>
            <a:r>
              <a:rPr lang="ru-RU" sz="1600" dirty="0"/>
              <a:t>малоэтажного строительства (капитальные вложения в объекты муниципальной собственности) – 400,0 тыс. руб.</a:t>
            </a: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428596" y="4781148"/>
            <a:ext cx="8143932" cy="42862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Основные направления расходов:</a:t>
            </a:r>
            <a:r>
              <a:rPr lang="ru-RU" dirty="0" smtClean="0">
                <a:latin typeface="Times New Roman" pitchFamily="18" charset="0"/>
                <a:ea typeface="+mj-ea"/>
                <a:cs typeface="Times New Roman" pitchFamily="18" charset="0"/>
              </a:rPr>
              <a:t> </a:t>
            </a:r>
            <a:r>
              <a:rPr lang="ru-RU" sz="1400" dirty="0" smtClean="0">
                <a:latin typeface="Times New Roman" pitchFamily="18" charset="0"/>
                <a:ea typeface="+mj-ea"/>
                <a:cs typeface="Times New Roman" pitchFamily="18" charset="0"/>
              </a:rPr>
              <a:t>                                                                                                                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361213"/>
              </p:ext>
            </p:extLst>
          </p:nvPr>
        </p:nvGraphicFramePr>
        <p:xfrm>
          <a:off x="251520" y="1052735"/>
          <a:ext cx="8640961" cy="373314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82311"/>
                <a:gridCol w="2881166"/>
                <a:gridCol w="720080"/>
                <a:gridCol w="719234"/>
                <a:gridCol w="840234"/>
                <a:gridCol w="599080"/>
                <a:gridCol w="719234"/>
                <a:gridCol w="840234"/>
                <a:gridCol w="839388"/>
              </a:tblGrid>
              <a:tr h="2087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тыс. рублей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724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МП/ПМП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Наименование муниципальной программы (подпрограммы)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2019 год (первоначальный бюджет)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Уточненный план на 01.11.19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effectLst/>
                        <a:latin typeface="Arial Narrow" panose="020B0606020202030204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effectLst/>
                        <a:latin typeface="Arial Narrow" panose="020B0606020202030204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 Narrow" panose="020B0606020202030204" pitchFamily="34" charset="0"/>
                        </a:rPr>
                        <a:t>Прогноз 2020 год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Рост к первоначальному к 2019 году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Рост к уточненному к 2019 году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Прогноз 2021 год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Прогноз 2022 год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7714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04-0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МП "Совершенствование социальной и инженерной инфраструктуры Тонкинского муниципального района на 2018-2022 годы"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2810,0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2 810,0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3452,5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122,9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120,5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2481,3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2481,3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10583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04-1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Подпрограмма "Повышение уровня обеспеченности объектами социальной и инженерной инфраструктуры населения Тонкинского муниципального района Нижегородской области"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500,0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500,0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1000,0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200,0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200,0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100,0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4174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04-2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Подпрограмма "Обеспечение реализации муниципальной программы"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2310,0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2406,2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2452,5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106,2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101,9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2381,3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2381,3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69" name="Rectangle 4"/>
          <p:cNvSpPr>
            <a:spLocks noGrp="1"/>
          </p:cNvSpPr>
          <p:nvPr>
            <p:ph type="title"/>
          </p:nvPr>
        </p:nvSpPr>
        <p:spPr>
          <a:xfrm>
            <a:off x="179512" y="-609"/>
            <a:ext cx="8856983" cy="837321"/>
          </a:xfrm>
          <a:noFill/>
          <a:ln>
            <a:solidFill>
              <a:srgbClr val="99CCFF"/>
            </a:solidFill>
          </a:ln>
        </p:spPr>
        <p:txBody>
          <a:bodyPr/>
          <a:lstStyle/>
          <a:p>
            <a:r>
              <a:rPr lang="ru-RU" sz="2400" b="1" dirty="0" smtClean="0">
                <a:solidFill>
                  <a:schemeClr val="bg1"/>
                </a:solidFill>
                <a:latin typeface="Arial" charset="0"/>
              </a:rPr>
              <a:t>Как формируются и используются средства дорожных фондов консолидированного бюджета района</a:t>
            </a:r>
          </a:p>
        </p:txBody>
      </p:sp>
      <p:sp>
        <p:nvSpPr>
          <p:cNvPr id="135170" name="AutoShape 8"/>
          <p:cNvSpPr>
            <a:spLocks noChangeArrowheads="1"/>
          </p:cNvSpPr>
          <p:nvPr/>
        </p:nvSpPr>
        <p:spPr bwMode="auto">
          <a:xfrm>
            <a:off x="179388" y="4725145"/>
            <a:ext cx="2577308" cy="468051"/>
          </a:xfrm>
          <a:prstGeom prst="chevron">
            <a:avLst>
              <a:gd name="adj" fmla="val 12973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/>
              <a:t>      </a:t>
            </a:r>
            <a:r>
              <a:rPr lang="ru-RU" b="1" dirty="0"/>
              <a:t>5</a:t>
            </a:r>
            <a:r>
              <a:rPr lang="ru-RU" b="1" dirty="0" smtClean="0"/>
              <a:t>,0 млн. руб.</a:t>
            </a:r>
            <a:endParaRPr lang="ru-RU" b="1" dirty="0"/>
          </a:p>
        </p:txBody>
      </p:sp>
      <p:sp>
        <p:nvSpPr>
          <p:cNvPr id="135171" name="Text Box 9"/>
          <p:cNvSpPr txBox="1">
            <a:spLocks noChangeArrowheads="1"/>
          </p:cNvSpPr>
          <p:nvPr/>
        </p:nvSpPr>
        <p:spPr bwMode="auto">
          <a:xfrm>
            <a:off x="892473" y="4221088"/>
            <a:ext cx="7488237" cy="369332"/>
          </a:xfrm>
          <a:prstGeom prst="rect">
            <a:avLst/>
          </a:prstGeom>
          <a:solidFill>
            <a:srgbClr val="99CCFF"/>
          </a:solidFill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/>
              <a:t>Объем расходов дорожных фондов района</a:t>
            </a:r>
          </a:p>
        </p:txBody>
      </p:sp>
      <p:sp>
        <p:nvSpPr>
          <p:cNvPr id="135172" name="AutoShape 10"/>
          <p:cNvSpPr>
            <a:spLocks noChangeArrowheads="1"/>
          </p:cNvSpPr>
          <p:nvPr/>
        </p:nvSpPr>
        <p:spPr bwMode="auto">
          <a:xfrm>
            <a:off x="3059832" y="4725145"/>
            <a:ext cx="2634335" cy="468051"/>
          </a:xfrm>
          <a:prstGeom prst="chevron">
            <a:avLst>
              <a:gd name="adj" fmla="val 13774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/>
              <a:t>       </a:t>
            </a:r>
            <a:r>
              <a:rPr lang="ru-RU" b="1" dirty="0" smtClean="0"/>
              <a:t>11,0 млн</a:t>
            </a:r>
            <a:r>
              <a:rPr lang="ru-RU" b="1" dirty="0"/>
              <a:t>. руб</a:t>
            </a:r>
            <a:r>
              <a:rPr lang="ru-RU" dirty="0"/>
              <a:t>.</a:t>
            </a:r>
          </a:p>
        </p:txBody>
      </p:sp>
      <p:sp>
        <p:nvSpPr>
          <p:cNvPr id="135173" name="AutoShape 11"/>
          <p:cNvSpPr>
            <a:spLocks noChangeArrowheads="1"/>
          </p:cNvSpPr>
          <p:nvPr/>
        </p:nvSpPr>
        <p:spPr bwMode="auto">
          <a:xfrm>
            <a:off x="6152433" y="4725145"/>
            <a:ext cx="2559051" cy="468051"/>
          </a:xfrm>
          <a:prstGeom prst="chevron">
            <a:avLst>
              <a:gd name="adj" fmla="val 13169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/>
              <a:t>      </a:t>
            </a:r>
            <a:r>
              <a:rPr lang="ru-RU" b="1" dirty="0" smtClean="0"/>
              <a:t>10,9 </a:t>
            </a:r>
            <a:r>
              <a:rPr lang="ru-RU" b="1" dirty="0"/>
              <a:t>млн. руб</a:t>
            </a:r>
            <a:r>
              <a:rPr lang="ru-RU" dirty="0"/>
              <a:t>.</a:t>
            </a:r>
          </a:p>
        </p:txBody>
      </p:sp>
      <p:sp>
        <p:nvSpPr>
          <p:cNvPr id="135174" name="Text Box 13"/>
          <p:cNvSpPr txBox="1">
            <a:spLocks noChangeArrowheads="1"/>
          </p:cNvSpPr>
          <p:nvPr/>
        </p:nvSpPr>
        <p:spPr bwMode="auto">
          <a:xfrm>
            <a:off x="395536" y="5301208"/>
            <a:ext cx="175738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2018</a:t>
            </a:r>
            <a:r>
              <a:rPr lang="ru-RU" dirty="0" smtClean="0"/>
              <a:t> </a:t>
            </a:r>
            <a:r>
              <a:rPr lang="ru-RU" b="1" dirty="0"/>
              <a:t>год</a:t>
            </a:r>
          </a:p>
        </p:txBody>
      </p:sp>
      <p:sp>
        <p:nvSpPr>
          <p:cNvPr id="135175" name="Text Box 14"/>
          <p:cNvSpPr txBox="1">
            <a:spLocks noChangeArrowheads="1"/>
          </p:cNvSpPr>
          <p:nvPr/>
        </p:nvSpPr>
        <p:spPr bwMode="auto">
          <a:xfrm>
            <a:off x="3501546" y="5301208"/>
            <a:ext cx="153807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 smtClean="0"/>
              <a:t>2019 </a:t>
            </a:r>
            <a:r>
              <a:rPr lang="ru-RU" b="1" dirty="0"/>
              <a:t>год</a:t>
            </a:r>
          </a:p>
        </p:txBody>
      </p:sp>
      <p:sp>
        <p:nvSpPr>
          <p:cNvPr id="135176" name="Text Box 15"/>
          <p:cNvSpPr txBox="1">
            <a:spLocks noChangeArrowheads="1"/>
          </p:cNvSpPr>
          <p:nvPr/>
        </p:nvSpPr>
        <p:spPr bwMode="auto">
          <a:xfrm>
            <a:off x="6182324" y="5301208"/>
            <a:ext cx="232008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/>
              <a:t>Прогноз </a:t>
            </a:r>
            <a:r>
              <a:rPr lang="ru-RU" b="1" dirty="0" smtClean="0"/>
              <a:t>2020 </a:t>
            </a:r>
            <a:r>
              <a:rPr lang="ru-RU" b="1" dirty="0"/>
              <a:t>год</a:t>
            </a:r>
          </a:p>
        </p:txBody>
      </p:sp>
      <p:sp>
        <p:nvSpPr>
          <p:cNvPr id="135177" name="Oval 16"/>
          <p:cNvSpPr>
            <a:spLocks noChangeArrowheads="1"/>
          </p:cNvSpPr>
          <p:nvPr/>
        </p:nvSpPr>
        <p:spPr bwMode="auto">
          <a:xfrm>
            <a:off x="179388" y="1412776"/>
            <a:ext cx="2089151" cy="1871662"/>
          </a:xfrm>
          <a:prstGeom prst="ellipse">
            <a:avLst/>
          </a:prstGeom>
          <a:solidFill>
            <a:srgbClr val="FF99CC"/>
          </a:solidFill>
          <a:ln w="9525">
            <a:solidFill>
              <a:srgbClr val="993366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>
              <a:spcBef>
                <a:spcPct val="20000"/>
              </a:spcBef>
              <a:buFont typeface="Arial" charset="0"/>
              <a:buNone/>
            </a:pPr>
            <a:r>
              <a:rPr lang="ru-RU" b="1" dirty="0"/>
              <a:t>Акцизы на </a:t>
            </a:r>
          </a:p>
          <a:p>
            <a:pPr algn="ctr"/>
            <a:r>
              <a:rPr lang="ru-RU" b="1" dirty="0"/>
              <a:t>нефтепродукты –</a:t>
            </a:r>
          </a:p>
          <a:p>
            <a:pPr algn="ctr"/>
            <a:r>
              <a:rPr lang="ru-RU" b="1" dirty="0" smtClean="0"/>
              <a:t>10,9 </a:t>
            </a:r>
            <a:r>
              <a:rPr lang="ru-RU" b="1" dirty="0"/>
              <a:t>млн. руб.</a:t>
            </a:r>
          </a:p>
        </p:txBody>
      </p:sp>
      <p:sp>
        <p:nvSpPr>
          <p:cNvPr id="135178" name="AutoShape 19"/>
          <p:cNvSpPr>
            <a:spLocks noChangeArrowheads="1"/>
          </p:cNvSpPr>
          <p:nvPr/>
        </p:nvSpPr>
        <p:spPr bwMode="auto">
          <a:xfrm>
            <a:off x="1780383" y="3140968"/>
            <a:ext cx="976312" cy="485775"/>
          </a:xfrm>
          <a:prstGeom prst="rightArrow">
            <a:avLst>
              <a:gd name="adj1" fmla="val 50000"/>
              <a:gd name="adj2" fmla="val 5024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135179" name="AutoShape 21"/>
          <p:cNvSpPr>
            <a:spLocks noChangeArrowheads="1"/>
          </p:cNvSpPr>
          <p:nvPr/>
        </p:nvSpPr>
        <p:spPr bwMode="auto">
          <a:xfrm>
            <a:off x="6196015" y="1484313"/>
            <a:ext cx="2879725" cy="2592388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solidFill>
              <a:srgbClr val="80008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 dirty="0"/>
              <a:t>Дорожная</a:t>
            </a:r>
          </a:p>
          <a:p>
            <a:pPr algn="ctr"/>
            <a:r>
              <a:rPr lang="ru-RU" b="1" dirty="0"/>
              <a:t> деятельность, </a:t>
            </a:r>
          </a:p>
          <a:p>
            <a:pPr algn="ctr"/>
            <a:r>
              <a:rPr lang="ru-RU" b="1" dirty="0"/>
              <a:t>строительство,</a:t>
            </a:r>
          </a:p>
          <a:p>
            <a:pPr algn="ctr"/>
            <a:r>
              <a:rPr lang="ru-RU" b="1" dirty="0"/>
              <a:t> кап. ремонт, </a:t>
            </a:r>
          </a:p>
          <a:p>
            <a:pPr algn="ctr"/>
            <a:r>
              <a:rPr lang="ru-RU" b="1" dirty="0"/>
              <a:t>ремонт, содержание </a:t>
            </a:r>
          </a:p>
          <a:p>
            <a:pPr algn="ctr"/>
            <a:r>
              <a:rPr lang="ru-RU" b="1" dirty="0"/>
              <a:t>дорог общего</a:t>
            </a:r>
          </a:p>
          <a:p>
            <a:pPr algn="ctr"/>
            <a:r>
              <a:rPr lang="ru-RU" b="1" dirty="0"/>
              <a:t> пользования местного </a:t>
            </a:r>
          </a:p>
          <a:p>
            <a:pPr algn="ctr"/>
            <a:r>
              <a:rPr lang="ru-RU" b="1" dirty="0"/>
              <a:t>значения – </a:t>
            </a:r>
            <a:r>
              <a:rPr lang="ru-RU" b="1" dirty="0" smtClean="0"/>
              <a:t>10,9 </a:t>
            </a:r>
            <a:r>
              <a:rPr lang="ru-RU" b="1" dirty="0"/>
              <a:t>млн. руб.</a:t>
            </a:r>
          </a:p>
        </p:txBody>
      </p:sp>
      <p:sp>
        <p:nvSpPr>
          <p:cNvPr id="135180" name="AutoShape 24"/>
          <p:cNvSpPr>
            <a:spLocks noChangeArrowheads="1"/>
          </p:cNvSpPr>
          <p:nvPr/>
        </p:nvSpPr>
        <p:spPr bwMode="auto">
          <a:xfrm>
            <a:off x="5206011" y="3428326"/>
            <a:ext cx="976313" cy="485775"/>
          </a:xfrm>
          <a:prstGeom prst="rightArrow">
            <a:avLst>
              <a:gd name="adj1" fmla="val 50000"/>
              <a:gd name="adj2" fmla="val 5024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15" name="AutoShape 8"/>
          <p:cNvSpPr>
            <a:spLocks noChangeArrowheads="1"/>
          </p:cNvSpPr>
          <p:nvPr/>
        </p:nvSpPr>
        <p:spPr bwMode="auto">
          <a:xfrm>
            <a:off x="179388" y="5670541"/>
            <a:ext cx="2808436" cy="566772"/>
          </a:xfrm>
          <a:prstGeom prst="chevron">
            <a:avLst>
              <a:gd name="adj" fmla="val 12973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>
                <a:solidFill>
                  <a:srgbClr val="FFFF00"/>
                </a:solidFill>
              </a:rPr>
              <a:t>      </a:t>
            </a:r>
            <a:r>
              <a:rPr lang="ru-RU" b="1" dirty="0" smtClean="0"/>
              <a:t>13,4</a:t>
            </a:r>
            <a:r>
              <a:rPr lang="ru-RU" b="1" dirty="0" smtClean="0">
                <a:solidFill>
                  <a:srgbClr val="FFFF00"/>
                </a:solidFill>
              </a:rPr>
              <a:t> </a:t>
            </a:r>
            <a:r>
              <a:rPr lang="ru-RU" b="1" dirty="0" smtClean="0"/>
              <a:t>млн. руб.</a:t>
            </a:r>
            <a:endParaRPr lang="ru-RU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2878441" y="3301881"/>
            <a:ext cx="21409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Прогноз </a:t>
            </a:r>
            <a:r>
              <a:rPr lang="ru-RU" b="1" dirty="0" smtClean="0"/>
              <a:t>2020 </a:t>
            </a:r>
            <a:r>
              <a:rPr lang="ru-RU" b="1" dirty="0"/>
              <a:t>год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79388" y="6381328"/>
            <a:ext cx="26644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Прогноз на 2021 год</a:t>
            </a:r>
            <a:endParaRPr lang="ru-RU" b="1" dirty="0"/>
          </a:p>
        </p:txBody>
      </p:sp>
      <p:sp>
        <p:nvSpPr>
          <p:cNvPr id="24" name="AutoShape 8"/>
          <p:cNvSpPr>
            <a:spLocks noChangeArrowheads="1"/>
          </p:cNvSpPr>
          <p:nvPr/>
        </p:nvSpPr>
        <p:spPr bwMode="auto">
          <a:xfrm>
            <a:off x="3203847" y="5670540"/>
            <a:ext cx="2948585" cy="566773"/>
          </a:xfrm>
          <a:prstGeom prst="chevron">
            <a:avLst>
              <a:gd name="adj" fmla="val 12973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/>
              <a:t>      </a:t>
            </a:r>
            <a:r>
              <a:rPr lang="ru-RU" b="1" dirty="0" smtClean="0"/>
              <a:t>14,0 млн. руб.</a:t>
            </a:r>
            <a:endParaRPr lang="ru-RU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347864" y="6381328"/>
            <a:ext cx="28045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Прогноз на 2022 год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51" name="Rectangle 4"/>
          <p:cNvSpPr>
            <a:spLocks noGrp="1"/>
          </p:cNvSpPr>
          <p:nvPr>
            <p:ph type="title" idx="4294967295"/>
          </p:nvPr>
        </p:nvSpPr>
        <p:spPr>
          <a:xfrm>
            <a:off x="467544" y="188640"/>
            <a:ext cx="8229600" cy="653464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bg1"/>
                </a:solidFill>
                <a:latin typeface="Arial" charset="0"/>
              </a:rPr>
              <a:t>Финансовая помощь нижестоящим бюджетам на исполнение собственных полномочий</a:t>
            </a:r>
            <a:br>
              <a:rPr lang="ru-RU" sz="2400" b="1" dirty="0" smtClean="0">
                <a:solidFill>
                  <a:schemeClr val="bg1"/>
                </a:solidFill>
                <a:latin typeface="Arial" charset="0"/>
              </a:rPr>
            </a:br>
            <a:endParaRPr lang="ru-RU" sz="2400" b="1" dirty="0" smtClean="0">
              <a:solidFill>
                <a:schemeClr val="bg1"/>
              </a:solidFill>
              <a:latin typeface="Arial" charset="0"/>
            </a:endParaRPr>
          </a:p>
        </p:txBody>
      </p:sp>
      <p:graphicFrame>
        <p:nvGraphicFramePr>
          <p:cNvPr id="12" name="Object 29"/>
          <p:cNvGraphicFramePr>
            <a:graphicFrameLocks noGrp="1" noChangeAspect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2523022715"/>
              </p:ext>
            </p:extLst>
          </p:nvPr>
        </p:nvGraphicFramePr>
        <p:xfrm>
          <a:off x="490538" y="1628776"/>
          <a:ext cx="3986212" cy="4524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7552" name="Text Box 9"/>
          <p:cNvSpPr txBox="1">
            <a:spLocks noChangeArrowheads="1"/>
          </p:cNvSpPr>
          <p:nvPr/>
        </p:nvSpPr>
        <p:spPr bwMode="auto">
          <a:xfrm>
            <a:off x="1042990" y="1125538"/>
            <a:ext cx="376555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dirty="0"/>
              <a:t>Структура финансовой помощи в </a:t>
            </a:r>
            <a:r>
              <a:rPr lang="ru-RU" dirty="0" smtClean="0"/>
              <a:t>2020 </a:t>
            </a:r>
            <a:r>
              <a:rPr lang="ru-RU" dirty="0"/>
              <a:t>году, млн. руб.</a:t>
            </a:r>
          </a:p>
        </p:txBody>
      </p:sp>
      <p:sp>
        <p:nvSpPr>
          <p:cNvPr id="107553" name="AutoShape 10"/>
          <p:cNvSpPr>
            <a:spLocks noChangeArrowheads="1"/>
          </p:cNvSpPr>
          <p:nvPr/>
        </p:nvSpPr>
        <p:spPr bwMode="auto">
          <a:xfrm>
            <a:off x="0" y="1773238"/>
            <a:ext cx="1835151" cy="798506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300" b="1" dirty="0"/>
              <a:t>Трансферты на </a:t>
            </a:r>
          </a:p>
          <a:p>
            <a:pPr algn="ctr"/>
            <a:r>
              <a:rPr lang="ru-RU" sz="1300" b="1" dirty="0"/>
              <a:t>сбалансированность</a:t>
            </a:r>
          </a:p>
        </p:txBody>
      </p:sp>
      <p:sp>
        <p:nvSpPr>
          <p:cNvPr id="107554" name="AutoShape 11"/>
          <p:cNvSpPr>
            <a:spLocks noChangeArrowheads="1"/>
          </p:cNvSpPr>
          <p:nvPr/>
        </p:nvSpPr>
        <p:spPr bwMode="auto">
          <a:xfrm>
            <a:off x="3563937" y="1785927"/>
            <a:ext cx="1722443" cy="142876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sz="1400" b="1" dirty="0" smtClean="0"/>
          </a:p>
          <a:p>
            <a:pPr algn="ctr"/>
            <a:r>
              <a:rPr lang="ru-RU" sz="1400" b="1" dirty="0" smtClean="0"/>
              <a:t>Дотация </a:t>
            </a:r>
          </a:p>
          <a:p>
            <a:pPr algn="ctr"/>
            <a:r>
              <a:rPr lang="ru-RU" sz="1400" b="1" dirty="0" smtClean="0"/>
              <a:t>за счет субвенции </a:t>
            </a:r>
          </a:p>
          <a:p>
            <a:pPr algn="ctr"/>
            <a:r>
              <a:rPr lang="ru-RU" sz="1400" b="1" dirty="0" smtClean="0"/>
              <a:t>на исполнение</a:t>
            </a:r>
          </a:p>
          <a:p>
            <a:pPr algn="ctr"/>
            <a:r>
              <a:rPr lang="ru-RU" sz="1400" b="1" dirty="0" smtClean="0"/>
              <a:t> полномочий </a:t>
            </a:r>
          </a:p>
          <a:p>
            <a:pPr algn="ctr"/>
            <a:r>
              <a:rPr lang="ru-RU" sz="1400" b="1" dirty="0" smtClean="0"/>
              <a:t>органов </a:t>
            </a:r>
          </a:p>
          <a:p>
            <a:pPr algn="ctr"/>
            <a:r>
              <a:rPr lang="ru-RU" sz="1400" b="1" dirty="0" smtClean="0"/>
              <a:t>власти</a:t>
            </a:r>
          </a:p>
          <a:p>
            <a:pPr algn="ctr"/>
            <a:endParaRPr lang="ru-RU" sz="1400" b="1" dirty="0"/>
          </a:p>
        </p:txBody>
      </p:sp>
      <p:sp>
        <p:nvSpPr>
          <p:cNvPr id="107555" name="Text Box 13"/>
          <p:cNvSpPr txBox="1">
            <a:spLocks noChangeArrowheads="1"/>
          </p:cNvSpPr>
          <p:nvPr/>
        </p:nvSpPr>
        <p:spPr bwMode="auto">
          <a:xfrm>
            <a:off x="1692278" y="3644900"/>
            <a:ext cx="143986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b="1" dirty="0" smtClean="0"/>
              <a:t>37,8</a:t>
            </a:r>
            <a:endParaRPr lang="ru-RU" sz="1400" b="1" dirty="0"/>
          </a:p>
          <a:p>
            <a:pPr algn="ctr"/>
            <a:r>
              <a:rPr lang="ru-RU" sz="1400" b="1" dirty="0"/>
              <a:t> млн. руб</a:t>
            </a:r>
            <a:r>
              <a:rPr lang="ru-RU" sz="1400" dirty="0"/>
              <a:t>.</a:t>
            </a:r>
          </a:p>
        </p:txBody>
      </p:sp>
      <p:graphicFrame>
        <p:nvGraphicFramePr>
          <p:cNvPr id="13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7776952"/>
              </p:ext>
            </p:extLst>
          </p:nvPr>
        </p:nvGraphicFramePr>
        <p:xfrm>
          <a:off x="5399090" y="1714488"/>
          <a:ext cx="3744913" cy="48847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7556" name="Text Box 15"/>
          <p:cNvSpPr txBox="1">
            <a:spLocks noChangeArrowheads="1"/>
          </p:cNvSpPr>
          <p:nvPr/>
        </p:nvSpPr>
        <p:spPr bwMode="auto">
          <a:xfrm>
            <a:off x="5724128" y="1030268"/>
            <a:ext cx="3240359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dirty="0"/>
              <a:t>Собственные доходы</a:t>
            </a:r>
          </a:p>
          <a:p>
            <a:pPr algn="ctr"/>
            <a:r>
              <a:rPr lang="ru-RU" dirty="0" smtClean="0"/>
              <a:t>поселений </a:t>
            </a:r>
            <a:r>
              <a:rPr lang="ru-RU" dirty="0"/>
              <a:t>в </a:t>
            </a:r>
            <a:r>
              <a:rPr lang="ru-RU" dirty="0" smtClean="0"/>
              <a:t>2020 </a:t>
            </a:r>
            <a:r>
              <a:rPr lang="ru-RU" dirty="0"/>
              <a:t>году </a:t>
            </a:r>
          </a:p>
          <a:p>
            <a:pPr algn="ctr"/>
            <a:r>
              <a:rPr lang="ru-RU" dirty="0"/>
              <a:t>в расчете на 1 жителя</a:t>
            </a:r>
          </a:p>
          <a:p>
            <a:pPr algn="ctr"/>
            <a:r>
              <a:rPr lang="ru-RU" dirty="0"/>
              <a:t>(рублей)</a:t>
            </a:r>
          </a:p>
        </p:txBody>
      </p:sp>
      <p:sp>
        <p:nvSpPr>
          <p:cNvPr id="107557" name="Text Box 16"/>
          <p:cNvSpPr txBox="1">
            <a:spLocks noChangeArrowheads="1"/>
          </p:cNvSpPr>
          <p:nvPr/>
        </p:nvSpPr>
        <p:spPr bwMode="auto">
          <a:xfrm rot="5400000">
            <a:off x="6441575" y="5320322"/>
            <a:ext cx="144833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400" b="1" dirty="0"/>
              <a:t>До </a:t>
            </a:r>
            <a:r>
              <a:rPr lang="ru-RU" sz="1400" b="1" dirty="0" smtClean="0"/>
              <a:t>в</a:t>
            </a:r>
            <a:r>
              <a:rPr lang="ru-RU" sz="1300" b="1" dirty="0" smtClean="0"/>
              <a:t>ыравнивани</a:t>
            </a:r>
            <a:r>
              <a:rPr lang="ru-RU" sz="1400" b="1" dirty="0" smtClean="0"/>
              <a:t>я</a:t>
            </a:r>
            <a:endParaRPr lang="ru-RU" sz="1400" b="1" dirty="0"/>
          </a:p>
        </p:txBody>
      </p:sp>
      <p:sp>
        <p:nvSpPr>
          <p:cNvPr id="107558" name="Text Box 18"/>
          <p:cNvSpPr txBox="1">
            <a:spLocks noChangeArrowheads="1"/>
          </p:cNvSpPr>
          <p:nvPr/>
        </p:nvSpPr>
        <p:spPr bwMode="auto">
          <a:xfrm>
            <a:off x="7830622" y="4286257"/>
            <a:ext cx="384721" cy="1928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square">
            <a:spAutoFit/>
          </a:bodyPr>
          <a:lstStyle/>
          <a:p>
            <a:r>
              <a:rPr lang="ru-RU" sz="1300" b="1" dirty="0" smtClean="0"/>
              <a:t>После </a:t>
            </a:r>
            <a:r>
              <a:rPr lang="ru-RU" sz="1300" b="1" dirty="0"/>
              <a:t>выравнивания</a:t>
            </a:r>
          </a:p>
        </p:txBody>
      </p:sp>
    </p:spTree>
    <p:extLst>
      <p:ext uri="{BB962C8B-B14F-4D97-AF65-F5344CB8AC3E}">
        <p14:creationId xmlns:p14="http://schemas.microsoft.com/office/powerpoint/2010/main" val="2019936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9"/>
          <p:cNvSpPr>
            <a:spLocks noChangeArrowheads="1"/>
          </p:cNvSpPr>
          <p:nvPr/>
        </p:nvSpPr>
        <p:spPr bwMode="auto">
          <a:xfrm>
            <a:off x="642911" y="116632"/>
            <a:ext cx="8035925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Финансовая помощь нижестоящим бюджетам на исполнение собственных полномочий</a:t>
            </a:r>
            <a:endParaRPr lang="ru-RU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Диаграмм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7189637"/>
              </p:ext>
            </p:extLst>
          </p:nvPr>
        </p:nvGraphicFramePr>
        <p:xfrm>
          <a:off x="179512" y="855296"/>
          <a:ext cx="8856984" cy="58140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99392"/>
            <a:ext cx="9144000" cy="980728"/>
          </a:xfrm>
        </p:spPr>
        <p:txBody>
          <a:bodyPr/>
          <a:lstStyle/>
          <a:p>
            <a:r>
              <a:rPr lang="ru-RU" sz="1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Собственные доходы поселений в 2020 году </a:t>
            </a:r>
            <a:br>
              <a:rPr lang="ru-RU" sz="1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ru-RU" sz="1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 расчете на 1 жителя</a:t>
            </a:r>
            <a:r>
              <a:rPr lang="ru-RU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8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до</a:t>
            </a:r>
            <a:r>
              <a:rPr lang="ru-RU" sz="1800" b="1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8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 п</a:t>
            </a:r>
            <a:r>
              <a:rPr lang="ru-RU" sz="1800" b="1" spc="-4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ru-RU" sz="18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</a:t>
            </a:r>
            <a:r>
              <a:rPr lang="ru-RU" sz="1800" b="1" spc="-4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л</a:t>
            </a:r>
            <a:r>
              <a:rPr lang="ru-RU" sz="18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е</a:t>
            </a:r>
            <a:r>
              <a:rPr lang="ru-RU" sz="1800" b="1" spc="3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8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пред</a:t>
            </a:r>
            <a:r>
              <a:rPr lang="ru-RU" sz="1800" b="1" spc="-4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ru-RU" sz="18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</a:t>
            </a:r>
            <a:r>
              <a:rPr lang="ru-RU" sz="1800" b="1" spc="-3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lang="ru-RU" sz="18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lang="ru-RU" sz="1800" b="1" spc="-4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</a:t>
            </a:r>
            <a:r>
              <a:rPr lang="ru-RU" sz="1800" b="1" spc="-4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л</a:t>
            </a:r>
            <a:r>
              <a:rPr lang="ru-RU" sz="18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ения</a:t>
            </a:r>
            <a:r>
              <a:rPr lang="ru-RU" sz="1800" b="1" spc="-1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800" b="1" spc="-5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</a:t>
            </a:r>
            <a:r>
              <a:rPr lang="ru-RU" sz="18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</a:t>
            </a:r>
            <a:r>
              <a:rPr lang="ru-RU" sz="1800" b="1" spc="-2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</a:t>
            </a:r>
            <a:r>
              <a:rPr lang="ru-RU" sz="18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ансо</a:t>
            </a:r>
            <a:r>
              <a:rPr lang="ru-RU" sz="1800" b="1" spc="-4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</a:t>
            </a:r>
            <a:r>
              <a:rPr lang="ru-RU" sz="18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ой</a:t>
            </a:r>
            <a:r>
              <a:rPr lang="ru-RU" sz="1800" b="1" spc="5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8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</a:t>
            </a:r>
            <a:r>
              <a:rPr lang="ru-RU" sz="1800" b="1" spc="-4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ом</a:t>
            </a:r>
            <a:r>
              <a:rPr lang="ru-RU" sz="18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ощи</a:t>
            </a:r>
            <a:r>
              <a:rPr lang="ru-RU" sz="1800" b="1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8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на</a:t>
            </a:r>
            <a:r>
              <a:rPr lang="ru-RU" sz="1800" b="1" spc="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8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</a:t>
            </a:r>
            <a:r>
              <a:rPr lang="ru-RU" sz="1800" b="1" spc="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800" b="1" spc="-3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го</a:t>
            </a:r>
            <a:r>
              <a:rPr lang="ru-RU" sz="1800" b="1" spc="-1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д, тыс.</a:t>
            </a:r>
            <a:r>
              <a:rPr lang="ru-RU" sz="18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800" b="1" spc="-3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</a:t>
            </a:r>
            <a:r>
              <a:rPr lang="ru-RU" sz="1800" b="1" spc="-4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</a:t>
            </a:r>
            <a:r>
              <a:rPr lang="ru-RU" sz="1800" b="1" spc="-6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</a:t>
            </a:r>
            <a:r>
              <a:rPr lang="ru-RU" sz="1800" b="1" spc="-4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л</a:t>
            </a:r>
            <a:r>
              <a:rPr lang="ru-RU" sz="18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ей</a:t>
            </a:r>
            <a:endParaRPr lang="ru-RU" sz="18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Диаграмм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9525014"/>
              </p:ext>
            </p:extLst>
          </p:nvPr>
        </p:nvGraphicFramePr>
        <p:xfrm>
          <a:off x="107505" y="908720"/>
          <a:ext cx="8856984" cy="5760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54421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7" name="object 6"/>
          <p:cNvSpPr txBox="1">
            <a:spLocks noChangeArrowheads="1"/>
          </p:cNvSpPr>
          <p:nvPr/>
        </p:nvSpPr>
        <p:spPr bwMode="auto">
          <a:xfrm>
            <a:off x="1062039" y="1341438"/>
            <a:ext cx="7397751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ru-RU" sz="2400" b="1" dirty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Доходы бюджета – безвозмездные и безвозвратные поступления денежных средств в бюджет</a:t>
            </a:r>
            <a:endParaRPr lang="ru-RU" sz="2400" dirty="0">
              <a:solidFill>
                <a:srgbClr val="66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847725" y="2359025"/>
            <a:ext cx="1960563" cy="276999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marL="127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>
                <a:latin typeface="Times New Roman"/>
                <a:cs typeface="Times New Roman"/>
              </a:rPr>
              <a:t>Н</a:t>
            </a:r>
            <a:r>
              <a:rPr b="1" spc="10" dirty="0">
                <a:latin typeface="Times New Roman"/>
                <a:cs typeface="Times New Roman"/>
              </a:rPr>
              <a:t>а</a:t>
            </a:r>
            <a:r>
              <a:rPr b="1" dirty="0">
                <a:latin typeface="Times New Roman"/>
                <a:cs typeface="Times New Roman"/>
              </a:rPr>
              <a:t>ло</a:t>
            </a:r>
            <a:r>
              <a:rPr b="1" spc="-55" dirty="0">
                <a:latin typeface="Times New Roman"/>
                <a:cs typeface="Times New Roman"/>
              </a:rPr>
              <a:t>г</a:t>
            </a:r>
            <a:r>
              <a:rPr b="1" spc="-50" dirty="0">
                <a:latin typeface="Times New Roman"/>
                <a:cs typeface="Times New Roman"/>
              </a:rPr>
              <a:t>о</a:t>
            </a:r>
            <a:r>
              <a:rPr b="1" dirty="0">
                <a:latin typeface="Times New Roman"/>
                <a:cs typeface="Times New Roman"/>
              </a:rPr>
              <a:t>вые</a:t>
            </a:r>
            <a:r>
              <a:rPr b="1" spc="5" dirty="0">
                <a:latin typeface="Times New Roman"/>
                <a:cs typeface="Times New Roman"/>
              </a:rPr>
              <a:t> </a:t>
            </a:r>
            <a:r>
              <a:rPr b="1" dirty="0">
                <a:latin typeface="Times New Roman"/>
                <a:cs typeface="Times New Roman"/>
              </a:rPr>
              <a:t>д</a:t>
            </a:r>
            <a:r>
              <a:rPr b="1" spc="-50" dirty="0">
                <a:latin typeface="Times New Roman"/>
                <a:cs typeface="Times New Roman"/>
              </a:rPr>
              <a:t>о</a:t>
            </a:r>
            <a:r>
              <a:rPr b="1" spc="-75" dirty="0">
                <a:latin typeface="Times New Roman"/>
                <a:cs typeface="Times New Roman"/>
              </a:rPr>
              <a:t>х</a:t>
            </a:r>
            <a:r>
              <a:rPr b="1" spc="-50" dirty="0">
                <a:latin typeface="Times New Roman"/>
                <a:cs typeface="Times New Roman"/>
              </a:rPr>
              <a:t>о</a:t>
            </a:r>
            <a:r>
              <a:rPr b="1" dirty="0">
                <a:latin typeface="Times New Roman"/>
                <a:cs typeface="Times New Roman"/>
              </a:rPr>
              <a:t>ды</a:t>
            </a:r>
            <a:endParaRPr dirty="0">
              <a:latin typeface="Times New Roman"/>
              <a:cs typeface="Times New Roman"/>
            </a:endParaRPr>
          </a:p>
        </p:txBody>
      </p:sp>
      <p:sp>
        <p:nvSpPr>
          <p:cNvPr id="72710" name="object 9"/>
          <p:cNvSpPr txBox="1">
            <a:spLocks noChangeArrowheads="1"/>
          </p:cNvSpPr>
          <p:nvPr/>
        </p:nvSpPr>
        <p:spPr bwMode="auto">
          <a:xfrm>
            <a:off x="493713" y="3016250"/>
            <a:ext cx="2668587" cy="236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2700" algn="just">
              <a:lnSpc>
                <a:spcPct val="86000"/>
              </a:lnSpc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Поступления от уплаты налогов, установленных Налоговым кодексом РФ         ( налог на доходы физических лиц, единый налог на вмененный доход, налог на имущество физических лиц, земельный налог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акцизы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 др.)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3656015" y="2324101"/>
            <a:ext cx="2193925" cy="276999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marL="127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>
                <a:latin typeface="Times New Roman"/>
                <a:cs typeface="Times New Roman"/>
              </a:rPr>
              <a:t>Н</a:t>
            </a:r>
            <a:r>
              <a:rPr b="1" spc="5" dirty="0">
                <a:latin typeface="Times New Roman"/>
                <a:cs typeface="Times New Roman"/>
              </a:rPr>
              <a:t>е</a:t>
            </a:r>
            <a:r>
              <a:rPr b="1" dirty="0">
                <a:latin typeface="Times New Roman"/>
                <a:cs typeface="Times New Roman"/>
              </a:rPr>
              <a:t>н</a:t>
            </a:r>
            <a:r>
              <a:rPr b="1" spc="5" dirty="0">
                <a:latin typeface="Times New Roman"/>
                <a:cs typeface="Times New Roman"/>
              </a:rPr>
              <a:t>а</a:t>
            </a:r>
            <a:r>
              <a:rPr b="1" dirty="0">
                <a:latin typeface="Times New Roman"/>
                <a:cs typeface="Times New Roman"/>
              </a:rPr>
              <a:t>ло</a:t>
            </a:r>
            <a:r>
              <a:rPr b="1" spc="-55" dirty="0">
                <a:latin typeface="Times New Roman"/>
                <a:cs typeface="Times New Roman"/>
              </a:rPr>
              <a:t>г</a:t>
            </a:r>
            <a:r>
              <a:rPr b="1" spc="-50" dirty="0">
                <a:latin typeface="Times New Roman"/>
                <a:cs typeface="Times New Roman"/>
              </a:rPr>
              <a:t>о</a:t>
            </a:r>
            <a:r>
              <a:rPr b="1" dirty="0">
                <a:latin typeface="Times New Roman"/>
                <a:cs typeface="Times New Roman"/>
              </a:rPr>
              <a:t>вые</a:t>
            </a:r>
            <a:r>
              <a:rPr b="1" spc="5" dirty="0">
                <a:latin typeface="Times New Roman"/>
                <a:cs typeface="Times New Roman"/>
              </a:rPr>
              <a:t> </a:t>
            </a:r>
            <a:r>
              <a:rPr b="1" dirty="0">
                <a:latin typeface="Times New Roman"/>
                <a:cs typeface="Times New Roman"/>
              </a:rPr>
              <a:t>д</a:t>
            </a:r>
            <a:r>
              <a:rPr b="1" spc="-50" dirty="0">
                <a:latin typeface="Times New Roman"/>
                <a:cs typeface="Times New Roman"/>
              </a:rPr>
              <a:t>о</a:t>
            </a:r>
            <a:r>
              <a:rPr b="1" spc="-75" dirty="0">
                <a:latin typeface="Times New Roman"/>
                <a:cs typeface="Times New Roman"/>
              </a:rPr>
              <a:t>х</a:t>
            </a:r>
            <a:r>
              <a:rPr b="1" spc="-50" dirty="0">
                <a:latin typeface="Times New Roman"/>
                <a:cs typeface="Times New Roman"/>
              </a:rPr>
              <a:t>о</a:t>
            </a:r>
            <a:r>
              <a:rPr b="1" dirty="0">
                <a:latin typeface="Times New Roman"/>
                <a:cs typeface="Times New Roman"/>
              </a:rPr>
              <a:t>ды</a:t>
            </a:r>
            <a:endParaRPr dirty="0">
              <a:latin typeface="Times New Roman"/>
              <a:cs typeface="Times New Roman"/>
            </a:endParaRPr>
          </a:p>
        </p:txBody>
      </p:sp>
      <p:sp>
        <p:nvSpPr>
          <p:cNvPr id="72713" name="object 12"/>
          <p:cNvSpPr txBox="1">
            <a:spLocks noChangeArrowheads="1"/>
          </p:cNvSpPr>
          <p:nvPr/>
        </p:nvSpPr>
        <p:spPr bwMode="auto">
          <a:xfrm>
            <a:off x="3438527" y="3019426"/>
            <a:ext cx="2627313" cy="2620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2700" indent="-1588" algn="just">
              <a:lnSpc>
                <a:spcPct val="86000"/>
              </a:lnSpc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Поступления от уплаты пошлин и сборов, установленных законодательством РФ (доходы от использования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муниципального имущества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плата за негативное воздействие на окружающую среду, штрафы за нарушение законодательства и др.)</a:t>
            </a:r>
          </a:p>
        </p:txBody>
      </p:sp>
      <p:sp>
        <p:nvSpPr>
          <p:cNvPr id="72715" name="object 14"/>
          <p:cNvSpPr txBox="1">
            <a:spLocks noChangeArrowheads="1"/>
          </p:cNvSpPr>
          <p:nvPr/>
        </p:nvSpPr>
        <p:spPr bwMode="auto">
          <a:xfrm>
            <a:off x="6367463" y="2184402"/>
            <a:ext cx="2616200" cy="3468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588"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Безвозмездные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1588" algn="ctr">
              <a:lnSpc>
                <a:spcPts val="1863"/>
              </a:lnSpc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поступления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1588">
              <a:lnSpc>
                <a:spcPts val="700"/>
              </a:lnSpc>
              <a:spcBef>
                <a:spcPts val="25"/>
              </a:spcBef>
            </a:pPr>
            <a:endParaRPr lang="ru-RU" sz="700" dirty="0">
              <a:latin typeface="Calibri" pitchFamily="34" charset="0"/>
            </a:endParaRPr>
          </a:p>
          <a:p>
            <a:pPr marL="1588" algn="just">
              <a:lnSpc>
                <a:spcPct val="86000"/>
              </a:lnSpc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Поступления от других бюджетов бюджетной системы, граждан и организаций (межбюджетные трансферты в виде дотаций, субвенций, субсидий,  поступления от юридических и физических лиц, кроме налоговых и неналоговых доходов)</a:t>
            </a:r>
          </a:p>
        </p:txBody>
      </p:sp>
      <p:sp>
        <p:nvSpPr>
          <p:cNvPr id="72716" name="object 4"/>
          <p:cNvSpPr txBox="1">
            <a:spLocks noChangeArrowheads="1"/>
          </p:cNvSpPr>
          <p:nvPr/>
        </p:nvSpPr>
        <p:spPr bwMode="auto">
          <a:xfrm>
            <a:off x="395536" y="233076"/>
            <a:ext cx="820896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2700" algn="ctr"/>
            <a:r>
              <a:rPr lang="ru-RU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Из чего складываются доходы бюджета</a:t>
            </a:r>
          </a:p>
        </p:txBody>
      </p:sp>
    </p:spTree>
    <p:extLst>
      <p:ext uri="{BB962C8B-B14F-4D97-AF65-F5344CB8AC3E}">
        <p14:creationId xmlns:p14="http://schemas.microsoft.com/office/powerpoint/2010/main" val="2729185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"/>
          <p:cNvSpPr txBox="1"/>
          <p:nvPr/>
        </p:nvSpPr>
        <p:spPr>
          <a:xfrm>
            <a:off x="179512" y="7783"/>
            <a:ext cx="8553919" cy="1044953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Муниципальный долг </a:t>
            </a:r>
          </a:p>
          <a:p>
            <a:pPr algn="ctr"/>
            <a:r>
              <a:rPr lang="ru-RU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Тонкинского муниципального</a:t>
            </a:r>
            <a:r>
              <a:rPr lang="ru-RU" sz="2400" b="1" baseline="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района, тыс.руб.</a:t>
            </a:r>
            <a:endParaRPr lang="ru-RU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Диаграмм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8917915"/>
              </p:ext>
            </p:extLst>
          </p:nvPr>
        </p:nvGraphicFramePr>
        <p:xfrm>
          <a:off x="0" y="381000"/>
          <a:ext cx="9144000" cy="6477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71600" y="5805264"/>
            <a:ext cx="728667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 marR="15240" algn="ctr">
              <a:lnSpc>
                <a:spcPct val="100000"/>
              </a:lnSpc>
            </a:pPr>
            <a:r>
              <a:rPr lang="ru-RU" sz="1500" b="1" spc="65" dirty="0" smtClean="0">
                <a:solidFill>
                  <a:srgbClr val="133E6A"/>
                </a:solidFill>
                <a:latin typeface="Times New Roman"/>
                <a:cs typeface="Times New Roman"/>
              </a:rPr>
              <a:t>Муниципальный </a:t>
            </a:r>
            <a:r>
              <a:rPr lang="ru-RU" sz="15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д</a:t>
            </a:r>
            <a:r>
              <a:rPr lang="ru-RU" sz="1500" b="1" spc="-25" dirty="0" smtClean="0">
                <a:solidFill>
                  <a:srgbClr val="133E6A"/>
                </a:solidFill>
                <a:latin typeface="Times New Roman"/>
                <a:cs typeface="Times New Roman"/>
              </a:rPr>
              <a:t>о</a:t>
            </a:r>
            <a:r>
              <a:rPr lang="ru-RU" sz="15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лг </a:t>
            </a:r>
            <a:r>
              <a:rPr lang="ru-RU" sz="1500" b="1" spc="70" dirty="0" smtClean="0">
                <a:solidFill>
                  <a:srgbClr val="133E6A"/>
                </a:solidFill>
                <a:latin typeface="Times New Roman"/>
                <a:cs typeface="Times New Roman"/>
              </a:rPr>
              <a:t> </a:t>
            </a:r>
            <a:r>
              <a:rPr lang="ru-RU" sz="1500" b="1" spc="-10" dirty="0" smtClean="0">
                <a:solidFill>
                  <a:srgbClr val="133E6A"/>
                </a:solidFill>
                <a:latin typeface="Times New Roman"/>
                <a:cs typeface="Times New Roman"/>
              </a:rPr>
              <a:t>района</a:t>
            </a:r>
            <a:r>
              <a:rPr lang="ru-RU" sz="15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 </a:t>
            </a:r>
            <a:r>
              <a:rPr lang="ru-RU" sz="1500" b="1" spc="65" dirty="0" smtClean="0">
                <a:solidFill>
                  <a:srgbClr val="133E6A"/>
                </a:solidFill>
                <a:latin typeface="Times New Roman"/>
                <a:cs typeface="Times New Roman"/>
              </a:rPr>
              <a:t> </a:t>
            </a:r>
            <a:r>
              <a:rPr lang="ru-RU" sz="1500" b="1" spc="-5" dirty="0" smtClean="0">
                <a:solidFill>
                  <a:srgbClr val="133E6A"/>
                </a:solidFill>
                <a:latin typeface="Times New Roman"/>
                <a:cs typeface="Times New Roman"/>
              </a:rPr>
              <a:t>н</a:t>
            </a:r>
            <a:r>
              <a:rPr lang="ru-RU" sz="1500" b="1" spc="-10" dirty="0" smtClean="0">
                <a:solidFill>
                  <a:srgbClr val="133E6A"/>
                </a:solidFill>
                <a:latin typeface="Times New Roman"/>
                <a:cs typeface="Times New Roman"/>
              </a:rPr>
              <a:t>а</a:t>
            </a:r>
            <a:r>
              <a:rPr lang="ru-RU" sz="1500" b="1" spc="-55" dirty="0" smtClean="0">
                <a:solidFill>
                  <a:srgbClr val="133E6A"/>
                </a:solidFill>
                <a:latin typeface="Times New Roman"/>
                <a:cs typeface="Times New Roman"/>
              </a:rPr>
              <a:t>х</a:t>
            </a:r>
            <a:r>
              <a:rPr lang="ru-RU" sz="1500" b="1" spc="-45" dirty="0" smtClean="0">
                <a:solidFill>
                  <a:srgbClr val="133E6A"/>
                </a:solidFill>
                <a:latin typeface="Times New Roman"/>
                <a:cs typeface="Times New Roman"/>
              </a:rPr>
              <a:t>о</a:t>
            </a:r>
            <a:r>
              <a:rPr lang="ru-RU" sz="15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д</a:t>
            </a:r>
            <a:r>
              <a:rPr lang="ru-RU" sz="1500" b="1" spc="-10" dirty="0" smtClean="0">
                <a:solidFill>
                  <a:srgbClr val="133E6A"/>
                </a:solidFill>
                <a:latin typeface="Times New Roman"/>
                <a:cs typeface="Times New Roman"/>
              </a:rPr>
              <a:t>и</a:t>
            </a:r>
            <a:r>
              <a:rPr lang="ru-RU" sz="1500" b="1" spc="15" dirty="0" smtClean="0">
                <a:solidFill>
                  <a:srgbClr val="133E6A"/>
                </a:solidFill>
                <a:latin typeface="Times New Roman"/>
                <a:cs typeface="Times New Roman"/>
              </a:rPr>
              <a:t>т</a:t>
            </a:r>
            <a:r>
              <a:rPr lang="ru-RU" sz="15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ся </a:t>
            </a:r>
            <a:r>
              <a:rPr lang="ru-RU" sz="1500" b="1" spc="75" dirty="0" smtClean="0">
                <a:solidFill>
                  <a:srgbClr val="133E6A"/>
                </a:solidFill>
                <a:latin typeface="Times New Roman"/>
                <a:cs typeface="Times New Roman"/>
              </a:rPr>
              <a:t> </a:t>
            </a:r>
            <a:r>
              <a:rPr lang="ru-RU" sz="1500" b="1" spc="-5" dirty="0" smtClean="0">
                <a:solidFill>
                  <a:srgbClr val="133E6A"/>
                </a:solidFill>
                <a:latin typeface="Times New Roman"/>
                <a:cs typeface="Times New Roman"/>
              </a:rPr>
              <a:t>н</a:t>
            </a:r>
            <a:r>
              <a:rPr lang="ru-RU" sz="15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а </a:t>
            </a:r>
            <a:r>
              <a:rPr lang="ru-RU" sz="1500" b="1" spc="70" dirty="0" smtClean="0">
                <a:solidFill>
                  <a:srgbClr val="133E6A"/>
                </a:solidFill>
                <a:latin typeface="Times New Roman"/>
                <a:cs typeface="Times New Roman"/>
              </a:rPr>
              <a:t> </a:t>
            </a:r>
            <a:r>
              <a:rPr lang="ru-RU" sz="15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э</a:t>
            </a:r>
            <a:r>
              <a:rPr lang="ru-RU" sz="1500" b="1" spc="-30" dirty="0" smtClean="0">
                <a:solidFill>
                  <a:srgbClr val="133E6A"/>
                </a:solidFill>
                <a:latin typeface="Times New Roman"/>
                <a:cs typeface="Times New Roman"/>
              </a:rPr>
              <a:t>к</a:t>
            </a:r>
            <a:r>
              <a:rPr lang="ru-RU" sz="15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о</a:t>
            </a:r>
            <a:r>
              <a:rPr lang="ru-RU" sz="1500" b="1" spc="-5" dirty="0" smtClean="0">
                <a:solidFill>
                  <a:srgbClr val="133E6A"/>
                </a:solidFill>
                <a:latin typeface="Times New Roman"/>
                <a:cs typeface="Times New Roman"/>
              </a:rPr>
              <a:t>н</a:t>
            </a:r>
            <a:r>
              <a:rPr lang="ru-RU" sz="1500" b="1" spc="-30" dirty="0" smtClean="0">
                <a:solidFill>
                  <a:srgbClr val="133E6A"/>
                </a:solidFill>
                <a:latin typeface="Times New Roman"/>
                <a:cs typeface="Times New Roman"/>
              </a:rPr>
              <a:t>о</a:t>
            </a:r>
            <a:r>
              <a:rPr lang="ru-RU" sz="15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мич</a:t>
            </a:r>
            <a:r>
              <a:rPr lang="ru-RU" sz="1500" b="1" spc="10" dirty="0" smtClean="0">
                <a:solidFill>
                  <a:srgbClr val="133E6A"/>
                </a:solidFill>
                <a:latin typeface="Times New Roman"/>
                <a:cs typeface="Times New Roman"/>
              </a:rPr>
              <a:t>е</a:t>
            </a:r>
            <a:r>
              <a:rPr lang="ru-RU" sz="15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с</a:t>
            </a:r>
            <a:r>
              <a:rPr lang="ru-RU" sz="1500" b="1" spc="5" dirty="0" smtClean="0">
                <a:solidFill>
                  <a:srgbClr val="133E6A"/>
                </a:solidFill>
                <a:latin typeface="Times New Roman"/>
                <a:cs typeface="Times New Roman"/>
              </a:rPr>
              <a:t>к</a:t>
            </a:r>
            <a:r>
              <a:rPr lang="ru-RU" sz="15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и </a:t>
            </a:r>
            <a:r>
              <a:rPr lang="ru-RU" sz="1500" b="1" spc="65" dirty="0" smtClean="0">
                <a:solidFill>
                  <a:srgbClr val="133E6A"/>
                </a:solidFill>
                <a:latin typeface="Times New Roman"/>
                <a:cs typeface="Times New Roman"/>
              </a:rPr>
              <a:t> </a:t>
            </a:r>
            <a:r>
              <a:rPr lang="ru-RU" sz="1500" b="1" spc="-20" dirty="0" smtClean="0">
                <a:solidFill>
                  <a:srgbClr val="133E6A"/>
                </a:solidFill>
                <a:latin typeface="Times New Roman"/>
                <a:cs typeface="Times New Roman"/>
              </a:rPr>
              <a:t>б</a:t>
            </a:r>
            <a:r>
              <a:rPr lang="ru-RU" sz="15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е</a:t>
            </a:r>
            <a:r>
              <a:rPr lang="ru-RU" sz="1500" b="1" spc="-15" dirty="0" smtClean="0">
                <a:solidFill>
                  <a:srgbClr val="133E6A"/>
                </a:solidFill>
                <a:latin typeface="Times New Roman"/>
                <a:cs typeface="Times New Roman"/>
              </a:rPr>
              <a:t>з</a:t>
            </a:r>
            <a:r>
              <a:rPr lang="ru-RU" sz="15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о</a:t>
            </a:r>
            <a:r>
              <a:rPr lang="ru-RU" sz="1500" b="1" spc="-5" dirty="0" smtClean="0">
                <a:solidFill>
                  <a:srgbClr val="133E6A"/>
                </a:solidFill>
                <a:latin typeface="Times New Roman"/>
                <a:cs typeface="Times New Roman"/>
              </a:rPr>
              <a:t>п</a:t>
            </a:r>
            <a:r>
              <a:rPr lang="ru-RU" sz="15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асн</a:t>
            </a:r>
            <a:r>
              <a:rPr lang="ru-RU" sz="1500" b="1" spc="-25" dirty="0" smtClean="0">
                <a:solidFill>
                  <a:srgbClr val="133E6A"/>
                </a:solidFill>
                <a:latin typeface="Times New Roman"/>
                <a:cs typeface="Times New Roman"/>
              </a:rPr>
              <a:t>о</a:t>
            </a:r>
            <a:r>
              <a:rPr lang="ru-RU" sz="15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м ур</a:t>
            </a:r>
            <a:r>
              <a:rPr lang="ru-RU" sz="1500" b="1" spc="-35" dirty="0" smtClean="0">
                <a:solidFill>
                  <a:srgbClr val="133E6A"/>
                </a:solidFill>
                <a:latin typeface="Times New Roman"/>
                <a:cs typeface="Times New Roman"/>
              </a:rPr>
              <a:t>о</a:t>
            </a:r>
            <a:r>
              <a:rPr lang="ru-RU" sz="15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в</a:t>
            </a:r>
            <a:r>
              <a:rPr lang="ru-RU" sz="1500" b="1" spc="-10" dirty="0" smtClean="0">
                <a:solidFill>
                  <a:srgbClr val="133E6A"/>
                </a:solidFill>
                <a:latin typeface="Times New Roman"/>
                <a:cs typeface="Times New Roman"/>
              </a:rPr>
              <a:t>н</a:t>
            </a:r>
            <a:r>
              <a:rPr lang="ru-RU" sz="1500" b="1" spc="5" dirty="0" smtClean="0">
                <a:solidFill>
                  <a:srgbClr val="133E6A"/>
                </a:solidFill>
                <a:latin typeface="Times New Roman"/>
                <a:cs typeface="Times New Roman"/>
              </a:rPr>
              <a:t>е</a:t>
            </a:r>
            <a:r>
              <a:rPr lang="ru-RU" sz="15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.</a:t>
            </a:r>
          </a:p>
          <a:p>
            <a:pPr marL="12700" marR="15240" algn="ctr">
              <a:lnSpc>
                <a:spcPct val="100000"/>
              </a:lnSpc>
            </a:pPr>
            <a:r>
              <a:rPr lang="ru-RU" sz="15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Размер предельного объема муниципального долга соответствует пределу, установленному Бюджетным кодексом РФ.</a:t>
            </a:r>
            <a:endParaRPr lang="ru-RU" sz="1500" b="1" dirty="0">
              <a:latin typeface="Times New Roman"/>
              <a:cs typeface="Times New Roman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8073" y="0"/>
            <a:ext cx="88864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kern="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Соблюдение ограничений, установленных решением  о бюджете на </a:t>
            </a:r>
            <a:r>
              <a:rPr lang="ru-RU" sz="2400" b="1" kern="0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2020-2022 годы</a:t>
            </a:r>
            <a:endParaRPr lang="ru-RU" sz="2400" kern="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Диаграмм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7866560"/>
              </p:ext>
            </p:extLst>
          </p:nvPr>
        </p:nvGraphicFramePr>
        <p:xfrm>
          <a:off x="251520" y="830997"/>
          <a:ext cx="8712968" cy="49742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5846777"/>
              </p:ext>
            </p:extLst>
          </p:nvPr>
        </p:nvGraphicFramePr>
        <p:xfrm>
          <a:off x="107504" y="-99392"/>
          <a:ext cx="8928992" cy="66967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53469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539552" y="836712"/>
            <a:ext cx="7488832" cy="20162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По итогам за 2018 год </a:t>
            </a:r>
            <a:r>
              <a:rPr lang="ru-RU" sz="2400" b="1" dirty="0"/>
              <a:t>Тонкинский муниципальный район </a:t>
            </a:r>
            <a:r>
              <a:rPr lang="ru-RU" sz="2400" b="1" dirty="0" smtClean="0"/>
              <a:t> по открытости данных, занял 28 место, среди 52 районов Нижегородской области</a:t>
            </a:r>
          </a:p>
          <a:p>
            <a:pPr algn="ctr"/>
            <a:endParaRPr lang="ru-RU" sz="2400" b="1" dirty="0"/>
          </a:p>
        </p:txBody>
      </p:sp>
      <p:pic>
        <p:nvPicPr>
          <p:cNvPr id="55298" name="Picture 2" descr="C:\Users\tan\Desktop\20-206745_trophy-png-clip-art-image-trophy-pn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284984"/>
            <a:ext cx="3312368" cy="3046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299" name="Picture 3" descr="C:\Users\tan\Desktop\depositphotos_53251613-stock-photo-winners-on-sports-podium-isolate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284983"/>
            <a:ext cx="3816424" cy="3046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4179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539552" y="48888"/>
            <a:ext cx="8401202" cy="667549"/>
          </a:xfrm>
          <a:prstGeom prst="round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dirty="0" smtClean="0">
                <a:solidFill>
                  <a:srgbClr val="FFFFFF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 Открытые информационные ресурсы</a:t>
            </a:r>
            <a:endParaRPr lang="ru-RU" sz="2400" b="0" dirty="0" smtClean="0">
              <a:solidFill>
                <a:srgbClr val="FFFFFF"/>
              </a:solidFill>
              <a:latin typeface="Arial" pitchFamily="34" charset="0"/>
              <a:ea typeface="Verdana" pitchFamily="34" charset="0"/>
              <a:cs typeface="Arial" pitchFamily="34" charset="0"/>
            </a:endParaRPr>
          </a:p>
        </p:txBody>
      </p:sp>
      <p:sp>
        <p:nvSpPr>
          <p:cNvPr id="69638" name="Прямоугольник 4"/>
          <p:cNvSpPr>
            <a:spLocks noChangeArrowheads="1"/>
          </p:cNvSpPr>
          <p:nvPr/>
        </p:nvSpPr>
        <p:spPr bwMode="auto">
          <a:xfrm>
            <a:off x="8532813" y="3244850"/>
            <a:ext cx="503237" cy="311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639" name="Прямоугольник 8"/>
          <p:cNvSpPr>
            <a:spLocks noChangeArrowheads="1"/>
          </p:cNvSpPr>
          <p:nvPr/>
        </p:nvSpPr>
        <p:spPr bwMode="auto">
          <a:xfrm>
            <a:off x="857224" y="3500438"/>
            <a:ext cx="7161212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chemeClr val="folHlink"/>
              </a:buClr>
              <a:buFont typeface="Wingdings" pitchFamily="2" charset="2"/>
              <a:buChar char="ü"/>
            </a:pPr>
            <a:r>
              <a:rPr lang="ru-RU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Интернет портал государственных и муниципальных </a:t>
            </a:r>
          </a:p>
          <a:p>
            <a:r>
              <a:rPr lang="ru-RU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услуг Нижегородской области</a:t>
            </a:r>
          </a:p>
          <a:p>
            <a:r>
              <a:rPr lang="en-US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http://gu.nnov.ru/</a:t>
            </a:r>
            <a:endParaRPr lang="ru-RU" b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640" name="Прямоугольник 9"/>
          <p:cNvSpPr>
            <a:spLocks noChangeArrowheads="1"/>
          </p:cNvSpPr>
          <p:nvPr/>
        </p:nvSpPr>
        <p:spPr bwMode="auto">
          <a:xfrm>
            <a:off x="871672" y="4521200"/>
            <a:ext cx="65055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chemeClr val="folHlink"/>
              </a:buClr>
              <a:buFont typeface="Wingdings" pitchFamily="2" charset="2"/>
              <a:buChar char="ü"/>
            </a:pPr>
            <a:r>
              <a:rPr lang="ru-RU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Официальный сайт Нижегородской области для размещения</a:t>
            </a:r>
          </a:p>
          <a:p>
            <a:r>
              <a:rPr lang="ru-RU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информации О размещении государственных и муниципальных </a:t>
            </a:r>
          </a:p>
          <a:p>
            <a:r>
              <a:rPr lang="ru-RU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заказов </a:t>
            </a:r>
            <a:r>
              <a:rPr lang="en-US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http://www.goszakaz.nnov.ru/index.html</a:t>
            </a:r>
            <a:endParaRPr lang="ru-RU" b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641" name="Прямоугольник 10"/>
          <p:cNvSpPr>
            <a:spLocks noChangeArrowheads="1"/>
          </p:cNvSpPr>
          <p:nvPr/>
        </p:nvSpPr>
        <p:spPr bwMode="auto">
          <a:xfrm>
            <a:off x="906463" y="5445125"/>
            <a:ext cx="71294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Clr>
                <a:schemeClr val="folHlink"/>
              </a:buClr>
              <a:buFont typeface="Wingdings" pitchFamily="2" charset="2"/>
              <a:buChar char="ü"/>
            </a:pPr>
            <a:r>
              <a:rPr lang="ru-RU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Официальный сайт для размещения информации о государственных </a:t>
            </a:r>
          </a:p>
          <a:p>
            <a:r>
              <a:rPr lang="ru-RU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муниципальных учреждениях </a:t>
            </a:r>
            <a:r>
              <a:rPr lang="en-US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http://bus.gov.ru/public/home.html</a:t>
            </a:r>
            <a:endParaRPr lang="ru-RU" b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642" name="Прямоугольник 11"/>
          <p:cNvSpPr>
            <a:spLocks noChangeArrowheads="1"/>
          </p:cNvSpPr>
          <p:nvPr/>
        </p:nvSpPr>
        <p:spPr bwMode="auto">
          <a:xfrm>
            <a:off x="857224" y="928670"/>
            <a:ext cx="76581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0" dirty="0">
                <a:solidFill>
                  <a:schemeClr val="tx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Официальный сайт администрации Тонкинского муниципального района  </a:t>
            </a:r>
            <a:r>
              <a:rPr lang="en-US" b="0" dirty="0">
                <a:solidFill>
                  <a:schemeClr val="tx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>http://www.tonkino.ru</a:t>
            </a:r>
            <a:r>
              <a:rPr lang="ru-RU" b="0" dirty="0">
                <a:solidFill>
                  <a:schemeClr val="tx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/>
            </a:r>
            <a:br>
              <a:rPr lang="ru-RU" b="0" dirty="0">
                <a:solidFill>
                  <a:schemeClr val="tx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</a:br>
            <a:r>
              <a:rPr lang="ru-RU" b="0" dirty="0">
                <a:solidFill>
                  <a:schemeClr val="tx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Адрес электронной почты Управления финансов: </a:t>
            </a:r>
            <a:r>
              <a:rPr lang="en-US" b="0" dirty="0">
                <a:solidFill>
                  <a:schemeClr val="tx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>of_tonk@mts-nn.ru</a:t>
            </a:r>
            <a:endParaRPr lang="ru-RU" b="0" dirty="0">
              <a:solidFill>
                <a:schemeClr val="tx1"/>
              </a:solidFill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857224" y="2000240"/>
            <a:ext cx="716121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chemeClr val="folHlink"/>
              </a:buClr>
              <a:buFont typeface="Wingdings" pitchFamily="2" charset="2"/>
              <a:buChar char="ü"/>
            </a:pPr>
            <a:r>
              <a:rPr lang="ru-RU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Информационно-аналитические материалы по бюджету  </a:t>
            </a:r>
            <a:endParaRPr lang="ru-RU" b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714480" y="2428868"/>
            <a:ext cx="40831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http://tonkino.ru/byudzhet-2018-goda</a:t>
            </a:r>
            <a:r>
              <a:rPr lang="en-US" dirty="0" smtClean="0"/>
              <a:t>/</a:t>
            </a:r>
            <a:endParaRPr lang="ru-RU" dirty="0"/>
          </a:p>
        </p:txBody>
      </p:sp>
    </p:spTree>
    <p:custDataLst>
      <p:tags r:id="rId1"/>
    </p:custDataLst>
  </p:cSld>
  <p:clrMapOvr>
    <a:masterClrMapping/>
  </p:clrMapOvr>
  <p:transition spd="slow" advTm="432000">
    <p:push dir="u"/>
  </p:transition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07504" y="-17119"/>
            <a:ext cx="9036496" cy="853832"/>
          </a:xfrm>
          <a:prstGeom prst="round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dirty="0">
                <a:solidFill>
                  <a:srgbClr val="FFFFFF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 </a:t>
            </a:r>
            <a:r>
              <a:rPr lang="ru-RU" sz="2400" dirty="0" smtClean="0">
                <a:solidFill>
                  <a:srgbClr val="FFFFFF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Контактная информация Управления финансов администрации Тонкинского района</a:t>
            </a:r>
            <a:endParaRPr lang="ru-RU" sz="2400" b="0" dirty="0">
              <a:solidFill>
                <a:srgbClr val="FFFFFF"/>
              </a:solidFill>
              <a:latin typeface="Arial" pitchFamily="34" charset="0"/>
              <a:ea typeface="Verdana" pitchFamily="34" charset="0"/>
              <a:cs typeface="Arial" pitchFamily="34" charset="0"/>
            </a:endParaRPr>
          </a:p>
        </p:txBody>
      </p:sp>
      <p:sp>
        <p:nvSpPr>
          <p:cNvPr id="70662" name="Прямоугольник 4"/>
          <p:cNvSpPr>
            <a:spLocks noChangeArrowheads="1"/>
          </p:cNvSpPr>
          <p:nvPr/>
        </p:nvSpPr>
        <p:spPr bwMode="auto">
          <a:xfrm>
            <a:off x="8532813" y="3244850"/>
            <a:ext cx="503237" cy="311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0663" name="TextBox 2"/>
          <p:cNvSpPr txBox="1">
            <a:spLocks noChangeArrowheads="1"/>
          </p:cNvSpPr>
          <p:nvPr/>
        </p:nvSpPr>
        <p:spPr bwMode="auto">
          <a:xfrm>
            <a:off x="635315" y="1397793"/>
            <a:ext cx="7913688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>Управление финансов администрации Тонкинского муниципального района  Нижегородской области</a:t>
            </a:r>
          </a:p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>Вышестоящий орган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>: Администрация Тонкинского муниципального района Нижегородской области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  <a:hlinkClick r:id="rId4"/>
              </a:rPr>
              <a:t/>
            </a:r>
            <a:b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  <a:hlinkClick r:id="rId4"/>
              </a:rPr>
            </a:br>
            <a:r>
              <a:rPr lang="ru-RU" b="1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>Местонахождение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> Управления финансов: 606970, Нижегородская область,  р.п. Тонкино, ул. Ленина, д. 1 </a:t>
            </a:r>
            <a:b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</a:br>
            <a:r>
              <a:rPr lang="ru-RU" b="1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>Контактный телефон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>: 47-4-02, 48-0-97 - факс.</a:t>
            </a:r>
            <a:b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</a:br>
            <a:r>
              <a:rPr lang="ru-RU" b="1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>Официальный сайт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>: 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>http://www.tonkino.ru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/>
            </a:r>
            <a:b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</a:br>
            <a: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>Адрес электронной почты: 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>of_tonk@mts-nn.ru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  <a:hlinkClick r:id="rId5" action="ppaction://hlinkfile"/>
              </a:rPr>
              <a:t/>
            </a:r>
            <a:b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  <a:hlinkClick r:id="rId5" action="ppaction://hlinkfile"/>
              </a:rPr>
            </a:br>
            <a: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>График работы Управления финансов: понедельник - четверг: 8.00 – 17.15; пятница: 8.00 – 16.00;</a:t>
            </a:r>
            <a:b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</a:br>
            <a: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>перерыв: 12.00 – 13.00; суббота - воскресенье: выходные дни.</a:t>
            </a:r>
            <a:b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</a:br>
            <a:endParaRPr lang="ru-RU" dirty="0">
              <a:solidFill>
                <a:schemeClr val="tx2">
                  <a:lumMod val="75000"/>
                </a:schemeClr>
              </a:solidFill>
              <a:ea typeface="Verdana" pitchFamily="34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 spd="slow" advTm="432000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3"/>
          <p:cNvSpPr/>
          <p:nvPr/>
        </p:nvSpPr>
        <p:spPr>
          <a:xfrm>
            <a:off x="384065" y="2344618"/>
            <a:ext cx="5040560" cy="301236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 dirty="0"/>
          </a:p>
        </p:txBody>
      </p:sp>
      <p:sp>
        <p:nvSpPr>
          <p:cNvPr id="3" name="object 15"/>
          <p:cNvSpPr>
            <a:spLocks noChangeArrowheads="1"/>
          </p:cNvSpPr>
          <p:nvPr/>
        </p:nvSpPr>
        <p:spPr bwMode="auto">
          <a:xfrm>
            <a:off x="350394" y="5157192"/>
            <a:ext cx="3013075" cy="2215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just"/>
            <a:endParaRPr lang="ru-RU" sz="1600" b="1" dirty="0" smtClean="0">
              <a:latin typeface="Calibri" pitchFamily="34" charset="0"/>
            </a:endParaRPr>
          </a:p>
          <a:p>
            <a:pPr algn="just"/>
            <a:endParaRPr lang="ru-RU" sz="1600" b="1" dirty="0" smtClean="0">
              <a:latin typeface="Calibri" pitchFamily="34" charset="0"/>
            </a:endParaRPr>
          </a:p>
          <a:p>
            <a:pPr algn="just"/>
            <a:r>
              <a:rPr lang="ru-RU" sz="1600" b="1" dirty="0" smtClean="0">
                <a:latin typeface="Calibri" pitchFamily="34" charset="0"/>
              </a:rPr>
              <a:t>Госпошлина</a:t>
            </a:r>
            <a:r>
              <a:rPr lang="en-US" sz="1600" b="1" dirty="0" smtClean="0">
                <a:latin typeface="Calibri" pitchFamily="34" charset="0"/>
              </a:rPr>
              <a:t> </a:t>
            </a:r>
            <a:r>
              <a:rPr lang="ru-RU" sz="1600" b="1" dirty="0" smtClean="0">
                <a:latin typeface="Calibri" pitchFamily="34" charset="0"/>
              </a:rPr>
              <a:t>гл. 25.3 Налогового кодекса РФ</a:t>
            </a:r>
          </a:p>
          <a:p>
            <a:pPr algn="just"/>
            <a:endParaRPr lang="ru-RU" sz="1600" b="1" dirty="0" smtClean="0">
              <a:latin typeface="Calibri" pitchFamily="34" charset="0"/>
            </a:endParaRPr>
          </a:p>
          <a:p>
            <a:pPr algn="just"/>
            <a:endParaRPr lang="ru-RU" sz="1600" b="1" dirty="0" smtClean="0">
              <a:latin typeface="Calibri" pitchFamily="34" charset="0"/>
            </a:endParaRPr>
          </a:p>
          <a:p>
            <a:pPr algn="just"/>
            <a:endParaRPr lang="ru-RU" sz="1600" b="1" dirty="0" smtClean="0">
              <a:latin typeface="Calibri" pitchFamily="34" charset="0"/>
            </a:endParaRPr>
          </a:p>
          <a:p>
            <a:pPr algn="just"/>
            <a:endParaRPr lang="ru-RU" sz="1600" b="1" dirty="0" smtClean="0">
              <a:latin typeface="Calibri" pitchFamily="34" charset="0"/>
            </a:endParaRPr>
          </a:p>
          <a:p>
            <a:pPr algn="just"/>
            <a:endParaRPr lang="ru-RU" sz="1600" dirty="0">
              <a:latin typeface="Calibri" pitchFamily="34" charset="0"/>
            </a:endParaRPr>
          </a:p>
        </p:txBody>
      </p:sp>
      <p:sp>
        <p:nvSpPr>
          <p:cNvPr id="4" name="object 11"/>
          <p:cNvSpPr>
            <a:spLocks noChangeArrowheads="1"/>
          </p:cNvSpPr>
          <p:nvPr/>
        </p:nvSpPr>
        <p:spPr bwMode="auto">
          <a:xfrm>
            <a:off x="350394" y="1196755"/>
            <a:ext cx="443763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 algn="just"/>
            <a:endParaRPr lang="ru-RU" sz="1600" b="1" dirty="0" smtClean="0">
              <a:latin typeface="Calibri" pitchFamily="34" charset="0"/>
            </a:endParaRPr>
          </a:p>
          <a:p>
            <a:pPr marL="12700" algn="just"/>
            <a:r>
              <a:rPr lang="ru-RU" sz="1600" b="1" dirty="0" smtClean="0">
                <a:latin typeface="Calibri" pitchFamily="34" charset="0"/>
              </a:rPr>
              <a:t>Налог на доходы физических лиц</a:t>
            </a:r>
            <a:r>
              <a:rPr lang="en-US" sz="1600" b="1" dirty="0" smtClean="0">
                <a:latin typeface="Calibri" pitchFamily="34" charset="0"/>
              </a:rPr>
              <a:t> </a:t>
            </a:r>
            <a:r>
              <a:rPr lang="ru-RU" sz="1600" b="1" dirty="0" smtClean="0">
                <a:latin typeface="Calibri" pitchFamily="34" charset="0"/>
              </a:rPr>
              <a:t>гл.23 Налогового кодекса РФ, ставка налога 13%,</a:t>
            </a:r>
            <a:r>
              <a:rPr lang="en-US" sz="1600" b="1" dirty="0" smtClean="0">
                <a:latin typeface="Calibri" pitchFamily="34" charset="0"/>
              </a:rPr>
              <a:t> </a:t>
            </a:r>
            <a:r>
              <a:rPr lang="ru-RU" sz="1600" b="1" dirty="0" smtClean="0">
                <a:latin typeface="Calibri" pitchFamily="34" charset="0"/>
              </a:rPr>
              <a:t>в отдельных случаях 9%, 30%</a:t>
            </a:r>
            <a:r>
              <a:rPr lang="en-US" sz="1600" b="1" dirty="0" smtClean="0">
                <a:latin typeface="Calibri" pitchFamily="34" charset="0"/>
              </a:rPr>
              <a:t> </a:t>
            </a:r>
            <a:r>
              <a:rPr lang="ru-RU" sz="1600" b="1" dirty="0" smtClean="0">
                <a:latin typeface="Calibri" pitchFamily="34" charset="0"/>
              </a:rPr>
              <a:t>и 35%</a:t>
            </a:r>
          </a:p>
          <a:p>
            <a:pPr marL="12700" algn="just"/>
            <a:endParaRPr lang="ru-RU" sz="1600" b="1" dirty="0" smtClean="0">
              <a:latin typeface="Calibri" pitchFamily="34" charset="0"/>
            </a:endParaRPr>
          </a:p>
          <a:p>
            <a:pPr marL="12700" algn="just"/>
            <a:endParaRPr lang="ru-RU" sz="1600" b="1" dirty="0">
              <a:latin typeface="Calibri" pitchFamily="34" charset="0"/>
            </a:endParaRPr>
          </a:p>
        </p:txBody>
      </p:sp>
      <p:sp>
        <p:nvSpPr>
          <p:cNvPr id="5" name="object 13"/>
          <p:cNvSpPr>
            <a:spLocks noChangeArrowheads="1"/>
          </p:cNvSpPr>
          <p:nvPr/>
        </p:nvSpPr>
        <p:spPr bwMode="auto">
          <a:xfrm>
            <a:off x="5004048" y="980728"/>
            <a:ext cx="3851920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519113" algn="just"/>
            <a:endParaRPr lang="ru-RU" sz="1600" b="1" dirty="0" smtClean="0">
              <a:latin typeface="Calibri" pitchFamily="34" charset="0"/>
            </a:endParaRPr>
          </a:p>
          <a:p>
            <a:pPr marL="519113" algn="just"/>
            <a:r>
              <a:rPr lang="ru-RU" sz="1600" b="1" dirty="0" smtClean="0">
                <a:latin typeface="Calibri" pitchFamily="34" charset="0"/>
              </a:rPr>
              <a:t>Налог на имущество физических лиц</a:t>
            </a:r>
            <a:endParaRPr lang="ru-RU" sz="1600" dirty="0" smtClean="0">
              <a:latin typeface="Calibri" pitchFamily="34" charset="0"/>
            </a:endParaRPr>
          </a:p>
          <a:p>
            <a:pPr marL="519113" algn="just"/>
            <a:r>
              <a:rPr lang="ru-RU" sz="1600" b="1" dirty="0" smtClean="0">
                <a:latin typeface="Calibri" pitchFamily="34" charset="0"/>
              </a:rPr>
              <a:t>-Жилые дома, жилые помещения, гаражи, хозяйственные строения, площадь каждого из которых не превышает 50 кв.м – от 0,2% до 0,3%;</a:t>
            </a:r>
          </a:p>
          <a:p>
            <a:pPr marL="519113" algn="just">
              <a:buFontTx/>
              <a:buChar char="-"/>
            </a:pPr>
            <a:r>
              <a:rPr lang="ru-RU" sz="1600" b="1" dirty="0" smtClean="0">
                <a:latin typeface="Calibri" pitchFamily="34" charset="0"/>
              </a:rPr>
              <a:t>объекты, кадастровая стоимость которых превышает 300 миллионов рублей – 2%;</a:t>
            </a:r>
          </a:p>
          <a:p>
            <a:pPr marL="519113" algn="just"/>
            <a:r>
              <a:rPr lang="ru-RU" sz="1600" b="1" dirty="0" smtClean="0">
                <a:latin typeface="Calibri" pitchFamily="34" charset="0"/>
              </a:rPr>
              <a:t>- прочие – 0,5%.</a:t>
            </a:r>
            <a:endParaRPr lang="ru-RU" sz="1600" dirty="0">
              <a:latin typeface="Calibri" pitchFamily="34" charset="0"/>
            </a:endParaRPr>
          </a:p>
        </p:txBody>
      </p:sp>
      <p:sp>
        <p:nvSpPr>
          <p:cNvPr id="6" name="object 13"/>
          <p:cNvSpPr>
            <a:spLocks noChangeArrowheads="1"/>
          </p:cNvSpPr>
          <p:nvPr/>
        </p:nvSpPr>
        <p:spPr bwMode="auto">
          <a:xfrm>
            <a:off x="5546110" y="3933056"/>
            <a:ext cx="3319147" cy="2215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93663" algn="just"/>
            <a:r>
              <a:rPr lang="ru-RU" sz="1600" b="1" dirty="0" smtClean="0">
                <a:latin typeface="Calibri" pitchFamily="34" charset="0"/>
              </a:rPr>
              <a:t>Земельный  налог Ставка налога от кадастровой стоимости земельных участков: 0,3% по</a:t>
            </a:r>
            <a:r>
              <a:rPr lang="en-US" sz="1600" b="1" dirty="0" smtClean="0">
                <a:latin typeface="Calibri" pitchFamily="34" charset="0"/>
              </a:rPr>
              <a:t> </a:t>
            </a:r>
            <a:r>
              <a:rPr lang="ru-RU" sz="1600" b="1" dirty="0" smtClean="0">
                <a:latin typeface="Calibri" pitchFamily="34" charset="0"/>
              </a:rPr>
              <a:t>участкам, занятым</a:t>
            </a:r>
            <a:r>
              <a:rPr lang="en-US" sz="1600" b="1" dirty="0" smtClean="0">
                <a:latin typeface="Calibri" pitchFamily="34" charset="0"/>
              </a:rPr>
              <a:t> </a:t>
            </a:r>
            <a:r>
              <a:rPr lang="ru-RU" sz="1600" b="1" dirty="0" smtClean="0">
                <a:latin typeface="Calibri" pitchFamily="34" charset="0"/>
              </a:rPr>
              <a:t>жилищным фондом, с/х назначения,  для личного подсобного хозяйства, дачного хозяйства; 1,5% - в отношении других участков</a:t>
            </a:r>
          </a:p>
          <a:p>
            <a:pPr marL="93663" indent="446088" algn="just"/>
            <a:endParaRPr lang="ru-RU" sz="1600" b="1" dirty="0">
              <a:latin typeface="Calibri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1471" y="536"/>
            <a:ext cx="750099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Какие налоги уплачивают жители Тонкинского муниципального района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0210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8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9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9316</TotalTime>
  <Words>8079</Words>
  <Application>Microsoft Office PowerPoint</Application>
  <PresentationFormat>Экран (4:3)</PresentationFormat>
  <Paragraphs>2624</Paragraphs>
  <Slides>85</Slides>
  <Notes>8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85</vt:i4>
      </vt:variant>
    </vt:vector>
  </HeadingPairs>
  <TitlesOfParts>
    <vt:vector size="88" baseType="lpstr">
      <vt:lpstr>Тема Office</vt:lpstr>
      <vt:lpstr>Диаграмма</vt:lpstr>
      <vt:lpstr>Лист</vt:lpstr>
      <vt:lpstr>Презентация PowerPoint</vt:lpstr>
      <vt:lpstr>Что такое « Бюджет для граждан»</vt:lpstr>
      <vt:lpstr>Что такое бюджет</vt:lpstr>
      <vt:lpstr>Из чего состоит бюджетная система Тонкинского муниципального района</vt:lpstr>
      <vt:lpstr>На чем основывается составление проекта районного бюджета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Что такое программный бюджет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Сколько налоговых и неналоговых доходов поступает в консолидированный бюджет района</vt:lpstr>
      <vt:lpstr>Как зачисляются налоги на территории района</vt:lpstr>
      <vt:lpstr>Презентация PowerPoint</vt:lpstr>
      <vt:lpstr>Презентация PowerPoint</vt:lpstr>
      <vt:lpstr>Из каких поступлений формируются доходы районного бюджета </vt:lpstr>
      <vt:lpstr>  Структура доходов районного бюджета </vt:lpstr>
      <vt:lpstr>Презентация PowerPoint</vt:lpstr>
      <vt:lpstr>Презентация PowerPoint</vt:lpstr>
      <vt:lpstr>Презентация PowerPoint</vt:lpstr>
      <vt:lpstr>Сколько средств районного бюджета в 2020 году распределено в рамках муниципальных программ </vt:lpstr>
      <vt:lpstr>Сколько средств районного бюджета в 2021 году распределено в рамках муниципальных программ </vt:lpstr>
      <vt:lpstr>Сколько средств районного бюджета в 2022 году распределено в рамках муниципальных программ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Муниципальная программа «Развитие образования Тонкинского муниципального района» </vt:lpstr>
      <vt:lpstr>МП «Развитие физической культуры и спорта в Тонкинском муниципальном районе Нижегородской области на 2018-2022 годы».</vt:lpstr>
      <vt:lpstr>Презентация PowerPoint</vt:lpstr>
      <vt:lpstr>МП "Обеспечение населения Тонкинского муниципального района доступным и комфортным жильем на 2018-2022 годы»</vt:lpstr>
      <vt:lpstr>Индикаторы достижения цели и показатели непосредственных результатов программы</vt:lpstr>
      <vt:lpstr>Презентация PowerPoint</vt:lpstr>
      <vt:lpstr>Презентация PowerPoint</vt:lpstr>
      <vt:lpstr>Презентация PowerPoint</vt:lpstr>
      <vt:lpstr>Презентация PowerPoint</vt:lpstr>
      <vt:lpstr>МП  «Развитие  культуры Тонкинского муниципального района на 2018-2022 годы» </vt:lpstr>
      <vt:lpstr>Презентация PowerPoint</vt:lpstr>
      <vt:lpstr>Индикаторы достижения целей и непосредственных результатов  муниципальной программы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Как формируются и используются средства дорожных фондов консолидированного бюджета района</vt:lpstr>
      <vt:lpstr>Финансовая помощь нижестоящим бюджетам на исполнение собственных полномочий </vt:lpstr>
      <vt:lpstr>Презентация PowerPoint</vt:lpstr>
      <vt:lpstr>Собственные доходы поселений в 2020 году  в расчете на 1 жителя до и после предоставления финансовой помощи на 2020 год, тыс. рублей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Отдел экономики и прогнозирования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Какие показатели характеризуют наш район в 2013 году</dc:title>
  <dc:creator>Ольга Анатольевна</dc:creator>
  <cp:lastModifiedBy>sisadmin</cp:lastModifiedBy>
  <cp:revision>990</cp:revision>
  <cp:lastPrinted>2019-11-20T11:21:33Z</cp:lastPrinted>
  <dcterms:created xsi:type="dcterms:W3CDTF">2013-11-18T10:33:29Z</dcterms:created>
  <dcterms:modified xsi:type="dcterms:W3CDTF">2019-12-18T06:10:48Z</dcterms:modified>
</cp:coreProperties>
</file>