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1.xml" ContentType="application/vnd.openxmlformats-officedocument.themeOverr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theme/themeOverride2.xml" ContentType="application/vnd.openxmlformats-officedocument.themeOverr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rawings/drawing1.xml" ContentType="application/vnd.openxmlformats-officedocument.drawingml.chartshapes+xml"/>
  <Override PartName="/ppt/charts/chart16.xml" ContentType="application/vnd.openxmlformats-officedocument.drawingml.chart+xml"/>
  <Override PartName="/ppt/drawings/drawing2.xml" ContentType="application/vnd.openxmlformats-officedocument.drawingml.chartshapes+xml"/>
  <Override PartName="/ppt/charts/chart17.xml" ContentType="application/vnd.openxmlformats-officedocument.drawingml.chart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theme/themeOverride3.xml" ContentType="application/vnd.openxmlformats-officedocument.themeOverride+xml"/>
  <Override PartName="/ppt/drawings/drawing4.xml" ContentType="application/vnd.openxmlformats-officedocument.drawingml.chartshapes+xml"/>
  <Override PartName="/ppt/charts/chart21.xml" ContentType="application/vnd.openxmlformats-officedocument.drawingml.chart+xml"/>
  <Override PartName="/ppt/drawings/drawing5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22.xml" ContentType="application/vnd.openxmlformats-officedocument.drawingml.chart+xml"/>
  <Override PartName="/ppt/drawings/drawing6.xml" ContentType="application/vnd.openxmlformats-officedocument.drawingml.chartshapes+xml"/>
  <Override PartName="/ppt/charts/chart23.xml" ContentType="application/vnd.openxmlformats-officedocument.drawingml.chart+xml"/>
  <Override PartName="/ppt/drawings/drawing7.xml" ContentType="application/vnd.openxmlformats-officedocument.drawingml.chartshapes+xml"/>
  <Override PartName="/ppt/charts/chart24.xml" ContentType="application/vnd.openxmlformats-officedocument.drawingml.chart+xml"/>
  <Override PartName="/ppt/drawings/drawing8.xml" ContentType="application/vnd.openxmlformats-officedocument.drawingml.chartshapes+xml"/>
  <Override PartName="/ppt/charts/chart25.xml" ContentType="application/vnd.openxmlformats-officedocument.drawingml.chart+xml"/>
  <Override PartName="/ppt/theme/themeOverride4.xml" ContentType="application/vnd.openxmlformats-officedocument.themeOverride+xml"/>
  <Override PartName="/ppt/drawings/drawing9.xml" ContentType="application/vnd.openxmlformats-officedocument.drawingml.chartshapes+xml"/>
  <Override PartName="/ppt/charts/chart26.xml" ContentType="application/vnd.openxmlformats-officedocument.drawingml.chart+xml"/>
  <Override PartName="/ppt/drawings/drawing10.xml" ContentType="application/vnd.openxmlformats-officedocument.drawingml.chartshapes+xml"/>
  <Override PartName="/ppt/charts/chart27.xml" ContentType="application/vnd.openxmlformats-officedocument.drawingml.chart+xml"/>
  <Override PartName="/ppt/theme/themeOverride5.xml" ContentType="application/vnd.openxmlformats-officedocument.themeOverride+xml"/>
  <Override PartName="/ppt/drawings/drawing11.xml" ContentType="application/vnd.openxmlformats-officedocument.drawingml.chartshapes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drawings/drawing12.xml" ContentType="application/vnd.openxmlformats-officedocument.drawingml.chartshapes+xml"/>
  <Override PartName="/ppt/charts/chart30.xml" ContentType="application/vnd.openxmlformats-officedocument.drawingml.chart+xml"/>
  <Override PartName="/ppt/drawings/drawing13.xml" ContentType="application/vnd.openxmlformats-officedocument.drawingml.chartshapes+xml"/>
  <Override PartName="/ppt/charts/chart31.xml" ContentType="application/vnd.openxmlformats-officedocument.drawingml.chart+xml"/>
  <Override PartName="/ppt/theme/themeOverride6.xml" ContentType="application/vnd.openxmlformats-officedocument.themeOverride+xml"/>
  <Override PartName="/ppt/drawings/drawing14.xml" ContentType="application/vnd.openxmlformats-officedocument.drawingml.chartshapes+xml"/>
  <Override PartName="/ppt/charts/chart32.xml" ContentType="application/vnd.openxmlformats-officedocument.drawingml.chart+xml"/>
  <Override PartName="/ppt/theme/themeOverride7.xml" ContentType="application/vnd.openxmlformats-officedocument.themeOverride+xml"/>
  <Override PartName="/ppt/drawings/drawing15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drawings/drawing16.xml" ContentType="application/vnd.openxmlformats-officedocument.drawingml.chartshapes+xml"/>
  <Override PartName="/ppt/charts/chart40.xml" ContentType="application/vnd.openxmlformats-officedocument.drawingml.chart+xml"/>
  <Override PartName="/ppt/drawings/drawing17.xml" ContentType="application/vnd.openxmlformats-officedocument.drawingml.chartshapes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93"/>
  </p:notesMasterIdLst>
  <p:handoutMasterIdLst>
    <p:handoutMasterId r:id="rId94"/>
  </p:handoutMasterIdLst>
  <p:sldIdLst>
    <p:sldId id="452" r:id="rId2"/>
    <p:sldId id="383" r:id="rId3"/>
    <p:sldId id="435" r:id="rId4"/>
    <p:sldId id="306" r:id="rId5"/>
    <p:sldId id="490" r:id="rId6"/>
    <p:sldId id="314" r:id="rId7"/>
    <p:sldId id="672" r:id="rId8"/>
    <p:sldId id="673" r:id="rId9"/>
    <p:sldId id="674" r:id="rId10"/>
    <p:sldId id="675" r:id="rId11"/>
    <p:sldId id="676" r:id="rId12"/>
    <p:sldId id="677" r:id="rId13"/>
    <p:sldId id="605" r:id="rId14"/>
    <p:sldId id="606" r:id="rId15"/>
    <p:sldId id="607" r:id="rId16"/>
    <p:sldId id="608" r:id="rId17"/>
    <p:sldId id="609" r:id="rId18"/>
    <p:sldId id="360" r:id="rId19"/>
    <p:sldId id="428" r:id="rId20"/>
    <p:sldId id="505" r:id="rId21"/>
    <p:sldId id="508" r:id="rId22"/>
    <p:sldId id="576" r:id="rId23"/>
    <p:sldId id="546" r:id="rId24"/>
    <p:sldId id="489" r:id="rId25"/>
    <p:sldId id="498" r:id="rId26"/>
    <p:sldId id="503" r:id="rId27"/>
    <p:sldId id="504" r:id="rId28"/>
    <p:sldId id="548" r:id="rId29"/>
    <p:sldId id="549" r:id="rId30"/>
    <p:sldId id="610" r:id="rId31"/>
    <p:sldId id="611" r:id="rId32"/>
    <p:sldId id="612" r:id="rId33"/>
    <p:sldId id="613" r:id="rId34"/>
    <p:sldId id="614" r:id="rId35"/>
    <p:sldId id="444" r:id="rId36"/>
    <p:sldId id="411" r:id="rId37"/>
    <p:sldId id="665" r:id="rId38"/>
    <p:sldId id="492" r:id="rId39"/>
    <p:sldId id="618" r:id="rId40"/>
    <p:sldId id="619" r:id="rId41"/>
    <p:sldId id="622" r:id="rId42"/>
    <p:sldId id="623" r:id="rId43"/>
    <p:sldId id="624" r:id="rId44"/>
    <p:sldId id="625" r:id="rId45"/>
    <p:sldId id="662" r:id="rId46"/>
    <p:sldId id="663" r:id="rId47"/>
    <p:sldId id="664" r:id="rId48"/>
    <p:sldId id="678" r:id="rId49"/>
    <p:sldId id="679" r:id="rId50"/>
    <p:sldId id="680" r:id="rId51"/>
    <p:sldId id="703" r:id="rId52"/>
    <p:sldId id="682" r:id="rId53"/>
    <p:sldId id="683" r:id="rId54"/>
    <p:sldId id="684" r:id="rId55"/>
    <p:sldId id="685" r:id="rId56"/>
    <p:sldId id="686" r:id="rId57"/>
    <p:sldId id="687" r:id="rId58"/>
    <p:sldId id="688" r:id="rId59"/>
    <p:sldId id="689" r:id="rId60"/>
    <p:sldId id="690" r:id="rId61"/>
    <p:sldId id="691" r:id="rId62"/>
    <p:sldId id="692" r:id="rId63"/>
    <p:sldId id="693" r:id="rId64"/>
    <p:sldId id="694" r:id="rId65"/>
    <p:sldId id="695" r:id="rId66"/>
    <p:sldId id="696" r:id="rId67"/>
    <p:sldId id="697" r:id="rId68"/>
    <p:sldId id="698" r:id="rId69"/>
    <p:sldId id="699" r:id="rId70"/>
    <p:sldId id="700" r:id="rId71"/>
    <p:sldId id="701" r:id="rId72"/>
    <p:sldId id="702" r:id="rId73"/>
    <p:sldId id="543" r:id="rId74"/>
    <p:sldId id="542" r:id="rId75"/>
    <p:sldId id="615" r:id="rId76"/>
    <p:sldId id="467" r:id="rId77"/>
    <p:sldId id="541" r:id="rId78"/>
    <p:sldId id="646" r:id="rId79"/>
    <p:sldId id="668" r:id="rId80"/>
    <p:sldId id="667" r:id="rId81"/>
    <p:sldId id="669" r:id="rId82"/>
    <p:sldId id="670" r:id="rId83"/>
    <p:sldId id="671" r:id="rId84"/>
    <p:sldId id="540" r:id="rId85"/>
    <p:sldId id="658" r:id="rId86"/>
    <p:sldId id="660" r:id="rId87"/>
    <p:sldId id="659" r:id="rId88"/>
    <p:sldId id="666" r:id="rId89"/>
    <p:sldId id="661" r:id="rId90"/>
    <p:sldId id="430" r:id="rId91"/>
    <p:sldId id="442" r:id="rId92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FF"/>
    <a:srgbClr val="0066FF"/>
    <a:srgbClr val="6666FF"/>
    <a:srgbClr val="CC6600"/>
    <a:srgbClr val="6600FF"/>
    <a:srgbClr val="4F81BD"/>
    <a:srgbClr val="FF9900"/>
    <a:srgbClr val="FF6699"/>
    <a:srgbClr val="CC00CC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70" autoAdjust="0"/>
    <p:restoredTop sz="94424" autoAdjust="0"/>
  </p:normalViewPr>
  <p:slideViewPr>
    <p:cSldViewPr snapToObjects="1">
      <p:cViewPr>
        <p:scale>
          <a:sx n="71" d="100"/>
          <a:sy n="71" d="100"/>
        </p:scale>
        <p:origin x="-2970" y="-948"/>
      </p:cViewPr>
      <p:guideLst>
        <p:guide orient="horz" pos="352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-1890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2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2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3;&#1086;&#1076;&#1086;&#1074;&#1086;&#1081;%20&#1086;&#1090;&#1095;&#1077;&#1090;%202020\&#1054;&#1090;&#1095;&#1077;&#1090;%20&#1074;%20&#1047;&#1077;&#1084;&#1089;&#1082;&#1086;&#1077;%20&#1079;&#1072;%202020%20&#1075;&#1086;&#1076;\&#1041;&#1102;&#1076;&#1078;&#1077;&#1090;%20&#1076;&#1083;&#1103;%20&#1075;&#1088;&#1072;&#1078;&#1076;&#1072;&#1085;%20&#1087;&#1086;%20&#1080;&#1089;&#1087;&#1086;&#1083;&#1085;&#1077;&#1085;&#1080;&#1102;%202020%20&#1075;&#1086;&#1076;\&#1090;&#1072;&#1073;&#1083;&#1080;&#1094;&#1099;%20&#1080;%20&#1076;&#1080;&#1072;&#1075;&#1088;&#1072;&#1084;&#1084;&#1099;%20&#1050;&#1054;&#1053;&#1057;&#1054;&#1051;&#1048;&#1044;&#1040;&#1062;&#1048;&#1071;%20&#1087;&#1086;%20&#1088;&#1072;&#1089;&#1093;&#1086;&#1076;&#1072;&#1084;%20&#1050;&#1060;&#1057;&#1056;,%20&#1050;&#1062;&#1057;&#1056;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3;&#1086;&#1076;&#1086;&#1074;&#1086;&#1081;%20&#1086;&#1090;&#1095;&#1077;&#1090;%202020\&#1054;&#1090;&#1095;&#1077;&#1090;%20&#1074;%20&#1047;&#1077;&#1084;&#1089;&#1082;&#1086;&#1077;%20&#1079;&#1072;%202020%20&#1075;&#1086;&#1076;\&#1041;&#1102;&#1076;&#1078;&#1077;&#1090;%20&#1076;&#1083;&#1103;%20&#1075;&#1088;&#1072;&#1078;&#1076;&#1072;&#1085;%20&#1087;&#1086;%20&#1080;&#1089;&#1087;&#1086;&#1083;&#1085;&#1077;&#1085;&#1080;&#1102;%202020%20&#1075;&#1086;&#1076;\&#1090;&#1072;&#1073;&#1083;&#1080;&#1094;&#1099;%20&#1080;%20&#1076;&#1080;&#1072;&#1075;&#1088;&#1072;&#1084;&#1084;&#1099;%20&#1050;&#1054;&#1053;&#1057;&#1054;&#1051;&#1048;&#1044;&#1040;&#1062;&#1048;&#1071;%20&#1087;&#1086;%20&#1088;&#1072;&#1089;&#1093;&#1086;&#1076;&#1072;&#1084;%20&#1050;&#1060;&#1057;&#1056;,%20&#1050;&#1062;&#1057;&#1056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3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4.xlsx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oleObject" Target="file:///E:\Documents%20and%20Settings\admin\&#1056;&#1072;&#1073;&#1086;&#1095;&#1080;&#1081;%20&#1089;&#1090;&#1086;&#1083;\&#1076;&#1080;&#1072;&#1075;&#1088;&#1072;&#1084;&#1084;&#1099;%20&#1082;%20&#1087;&#1088;&#1077;&#1079;&#1077;&#1085;&#1090;&#1072;&#1094;&#1080;&#1080;\&#1044;&#1080;&#1072;&#1075;&#1088;&#1072;&#1084;&#1084;&#1099;%20&#1088;&#1072;&#1089;&#1093;&#1086;&#1076;&#1099;.xls" TargetMode="External"/><Relationship Id="rId1" Type="http://schemas.openxmlformats.org/officeDocument/2006/relationships/themeOverride" Target="../theme/themeOverride4.xm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C:\Users\Lena\Desktop\&#1088;&#1072;&#1081;&#1086;&#1085;&#1085;&#1099;&#1081;%20&#1073;&#1102;&#1076;&#1078;&#1077;&#1090;.xlsx" TargetMode="Externa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1.xml"/><Relationship Id="rId2" Type="http://schemas.openxmlformats.org/officeDocument/2006/relationships/oleObject" Target="file:///E:\Documents%20and%20Settings\admin\&#1056;&#1072;&#1073;&#1086;&#1095;&#1080;&#1081;%20&#1089;&#1090;&#1086;&#1083;\&#1076;&#1080;&#1072;&#1075;&#1088;&#1072;&#1084;&#1084;&#1099;%20&#1082;%20&#1087;&#1088;&#1077;&#1079;&#1077;&#1085;&#1090;&#1072;&#1094;&#1080;&#1080;\&#1044;&#1080;&#1072;&#1075;&#1088;&#1072;&#1084;&#1084;&#1099;%20&#1088;&#1072;&#1089;&#1093;&#1086;&#1076;&#1099;.xls" TargetMode="External"/><Relationship Id="rId1" Type="http://schemas.openxmlformats.org/officeDocument/2006/relationships/themeOverride" Target="../theme/themeOverride5.xm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55;&#1091;&#1073;&#1083;&#1080;&#1095;&#1085;&#1099;&#1077;%20&#1089;&#1083;&#1091;&#1096;&#1072;&#1085;&#1080;&#1103;\&#1082;%20&#1087;&#1091;&#1073;&#1083;%20&#1089;&#1083;&#1091;&#1096;%20&#1087;&#1086;%20&#1080;&#1089;&#1087;%20&#1088;&#1072;&#1081;%20&#1073;&#1102;&#1076;&#1078;&#1077;&#1090;&#1072;%20&#1050;&#1083;&#1080;&#1084;&#1086;&#1074;&#1072;\&#1076;&#1080;&#1072;&#1075;&#1088;&#1072;&#1084;&#1084;&#1099;%202018%20&#1088;&#1072;&#1089;&#1093;&#1086;&#1076;&#1099;%20&#1088;&#1072;&#1081;&#1086;&#1085;&#1085;&#1086;&#1075;&#1086;%20&#1073;&#1102;&#1076;&#1078;&#1077;&#1090;&#1072;.xlsx" TargetMode="Externa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oleObject" Target="file:///C:\Users\GBUF\Desktop\&#1054;&#1090;&#1095;&#1077;&#1090;&#1099;%202019\&#1054;&#1090;&#1095;&#1077;&#1090;%20&#1074;%20&#1047;&#1077;&#1084;&#1089;&#1082;&#1086;&#1077;%20&#1079;&#1072;%202019%20&#1075;&#1086;&#1076;\&#1079;&#1072;%202019%20&#1075;&#1086;&#1076;\35_&#1088;&#1072;&#1089;&#1093;&#1086;&#1076;&#1099;%20&#1088;&#1072;&#1081;&#1086;&#1085;%202019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oleObject" Target="file:///C:\Users\Lena\Desktop\&#1088;&#1072;&#1081;&#1086;&#1085;&#1085;&#1099;&#1081;%20&#1073;&#1102;&#1076;&#1078;&#1077;&#1090;.xlsx" TargetMode="Externa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4.xml"/><Relationship Id="rId2" Type="http://schemas.openxmlformats.org/officeDocument/2006/relationships/oleObject" Target="file:///E:\Documents%20and%20Settings\admin\&#1056;&#1072;&#1073;&#1086;&#1095;&#1080;&#1081;%20&#1089;&#1090;&#1086;&#1083;\&#1076;&#1080;&#1072;&#1075;&#1088;&#1072;&#1084;&#1084;&#1099;%20&#1082;%20&#1087;&#1088;&#1077;&#1079;&#1077;&#1085;&#1090;&#1072;&#1094;&#1080;&#1080;\&#1044;&#1080;&#1072;&#1075;&#1088;&#1072;&#1084;&#1084;&#1099;%20&#1088;&#1072;&#1089;&#1093;&#1086;&#1076;&#1099;.xls" TargetMode="External"/><Relationship Id="rId1" Type="http://schemas.openxmlformats.org/officeDocument/2006/relationships/themeOverride" Target="../theme/themeOverride6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5.xml"/><Relationship Id="rId2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3;&#1086;&#1076;&#1086;&#1074;&#1086;&#1081;%20&#1086;&#1090;&#1095;&#1077;&#1090;%202020\&#1054;&#1090;&#1095;&#1077;&#1090;%20&#1074;%20&#1047;&#1077;&#1084;&#1089;&#1082;&#1086;&#1077;%20&#1079;&#1072;%202020%20&#1075;&#1086;&#1076;\&#1041;&#1102;&#1076;&#1078;&#1077;&#1090;%20&#1076;&#1083;&#1103;%20&#1075;&#1088;&#1072;&#1078;&#1076;&#1072;&#1085;%20&#1087;&#1086;%20&#1080;&#1089;&#1087;&#1086;&#1083;&#1085;&#1077;&#1085;&#1080;&#1102;%202020%20&#1075;&#1086;&#1076;\&#1076;&#1080;&#1072;&#1075;&#1088;&#1072;&#1084;&#1084;&#1099;%202020%20&#1088;&#1072;&#1089;&#1093;&#1086;&#1076;&#1099;%20&#1088;&#1072;&#1081;&#1086;&#1085;&#1085;&#1086;&#1075;&#1086;%20&#1073;&#1102;&#1076;&#1078;&#1077;&#1090;&#1072;.xlsx" TargetMode="External"/><Relationship Id="rId1" Type="http://schemas.openxmlformats.org/officeDocument/2006/relationships/themeOverride" Target="../theme/themeOverride7.xm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3;&#1086;&#1076;&#1086;&#1074;&#1086;&#1081;%20&#1086;&#1090;&#1095;&#1077;&#1090;%202020\&#1054;&#1090;&#1095;&#1077;&#1090;%20&#1074;%20&#1047;&#1077;&#1084;&#1089;&#1082;&#1086;&#1077;%20&#1079;&#1072;%202020%20&#1075;&#1086;&#1076;\&#1055;&#1091;&#1073;&#1083;&#1080;&#1095;&#1085;&#1099;&#1077;%20&#1089;&#1083;&#1091;&#1096;&#1072;&#1085;&#1080;&#1103;\&#1082;%20&#1087;&#1091;&#1073;&#1083;%20&#1089;&#1083;&#1091;&#1096;%20%20&#1056;&#1091;&#1084;&#1103;&#1085;&#1094;&#1077;&#1074;&#1072;\&#1085;&#1072;&#1094;&#1087;&#1088;&#1086;&#1077;&#1082;&#1090;&#1099;%202020%20&#1075;&#1086;&#1076;.xlsx" TargetMode="Externa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3;&#1086;&#1076;&#1086;&#1074;&#1086;&#1081;%20&#1086;&#1090;&#1095;&#1077;&#1090;%202020\&#1054;&#1090;&#1095;&#1077;&#1090;%20&#1074;%20&#1047;&#1077;&#1084;&#1089;&#1082;&#1086;&#1077;%20&#1079;&#1072;%202020%20&#1075;&#1086;&#1076;\&#1055;&#1091;&#1073;&#1083;&#1080;&#1095;&#1085;&#1099;&#1077;%20&#1089;&#1083;&#1091;&#1096;&#1072;&#1085;&#1080;&#1103;\&#1082;%20&#1087;&#1091;&#1073;&#1083;%20&#1089;&#1083;&#1091;&#1096;%20%20&#1056;&#1091;&#1084;&#1103;&#1085;&#1094;&#1077;&#1074;&#1072;\&#1085;&#1072;&#1094;&#1087;&#1088;&#1086;&#1077;&#1082;&#1090;&#1099;%202020%20&#1075;&#1086;&#1076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7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1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600"/>
            </a:pPr>
            <a:r>
              <a:rPr lang="ru-RU" sz="1600" b="1" i="0" u="none" strike="noStrike" baseline="0">
                <a:effectLst/>
              </a:rPr>
              <a:t>Отгружено товаров  и произведено услуг на душу населения, тыс.руб. </a:t>
            </a:r>
            <a:r>
              <a:rPr lang="ru-RU" sz="1600" b="1" i="0" u="none" strike="noStrike" baseline="0"/>
              <a:t> </a:t>
            </a:r>
            <a:endParaRPr lang="ru-RU" sz="1600" b="1"/>
          </a:p>
        </c:rich>
      </c:tx>
      <c:layout>
        <c:manualLayout>
          <c:xMode val="edge"/>
          <c:yMode val="edge"/>
          <c:x val="0.14470242393702287"/>
          <c:y val="4.9954729643715862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58293376"/>
        <c:axId val="158348416"/>
        <c:axId val="0"/>
      </c:bar3DChart>
      <c:catAx>
        <c:axId val="158293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8348416"/>
        <c:crosses val="autoZero"/>
        <c:auto val="1"/>
        <c:lblAlgn val="ctr"/>
        <c:lblOffset val="100"/>
        <c:noMultiLvlLbl val="0"/>
      </c:catAx>
      <c:valAx>
        <c:axId val="15834841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582933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Лист2!$F$56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666666666666666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444444444444445E-2"/>
                  <c:y val="-3.7037037037037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Лист2!$G$55:$I$55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Лист2!$G$56:$I$56</c:f>
              <c:numCache>
                <c:formatCode>General</c:formatCode>
                <c:ptCount val="3"/>
                <c:pt idx="0">
                  <c:v>20565</c:v>
                </c:pt>
                <c:pt idx="1">
                  <c:v>21511</c:v>
                </c:pt>
                <c:pt idx="2">
                  <c:v>22807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5869824"/>
        <c:axId val="165889152"/>
        <c:axId val="0"/>
      </c:bar3DChart>
      <c:catAx>
        <c:axId val="165869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5889152"/>
        <c:crosses val="autoZero"/>
        <c:auto val="1"/>
        <c:lblAlgn val="ctr"/>
        <c:lblOffset val="100"/>
        <c:noMultiLvlLbl val="0"/>
      </c:catAx>
      <c:valAx>
        <c:axId val="165889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586982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Лист2!$F$50</c:f>
              <c:strCache>
                <c:ptCount val="1"/>
                <c:pt idx="0">
                  <c:v>Денежные доходы на душу населения, тыс.руб.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6E-2"/>
                  <c:y val="-2.3148148148148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555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Лист2!$G$49:$I$49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Лист2!$G$50:$I$50</c:f>
              <c:numCache>
                <c:formatCode>0.00</c:formatCode>
                <c:ptCount val="3"/>
                <c:pt idx="0">
                  <c:v>179.09</c:v>
                </c:pt>
                <c:pt idx="1">
                  <c:v>180.67</c:v>
                </c:pt>
                <c:pt idx="2">
                  <c:v>182.47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6080896"/>
        <c:axId val="166083584"/>
        <c:axId val="0"/>
      </c:bar3DChart>
      <c:catAx>
        <c:axId val="166080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6083584"/>
        <c:crosses val="autoZero"/>
        <c:auto val="1"/>
        <c:lblAlgn val="ctr"/>
        <c:lblOffset val="100"/>
        <c:noMultiLvlLbl val="0"/>
      </c:catAx>
      <c:valAx>
        <c:axId val="16608358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660808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Лист2!$F$34</c:f>
              <c:strCache>
                <c:ptCount val="1"/>
                <c:pt idx="0">
                  <c:v>Инвестиции  в основной капитал на душу населения, тыс. руб.</c:v>
                </c:pt>
              </c:strCache>
            </c:strRef>
          </c:tx>
          <c:invertIfNegative val="0"/>
          <c:cat>
            <c:numRef>
              <c:f>Лист2!$G$33:$I$33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Лист2!$G$34:$I$34</c:f>
              <c:numCache>
                <c:formatCode>0.00</c:formatCode>
                <c:ptCount val="3"/>
                <c:pt idx="0">
                  <c:v>28.800101150587938</c:v>
                </c:pt>
                <c:pt idx="1">
                  <c:v>13.120758099628633</c:v>
                </c:pt>
                <c:pt idx="2">
                  <c:v>11.841623036649214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2916608"/>
        <c:axId val="222918144"/>
        <c:axId val="0"/>
      </c:bar3DChart>
      <c:catAx>
        <c:axId val="222916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2918144"/>
        <c:crosses val="autoZero"/>
        <c:auto val="1"/>
        <c:lblAlgn val="ctr"/>
        <c:lblOffset val="100"/>
        <c:noMultiLvlLbl val="0"/>
      </c:catAx>
      <c:valAx>
        <c:axId val="22291814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229166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           </a:t>
            </a:r>
            <a:r>
              <a:rPr lang="ru-RU" sz="1600"/>
              <a:t>Отгрузка товаров собственного производства, выполнено работ и услуг собственными силами на душу населения, тыс.руб.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16907261592301"/>
          <c:y val="0.40586832895888014"/>
          <c:w val="0.84827537182852142"/>
          <c:h val="0.478151793525809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 на душу населения, тыс.руб.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88888888888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3333333333333332E-3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11111111111112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Лист2!$G$27:$I$27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Лист2!$G$28:$I$28</c:f>
              <c:numCache>
                <c:formatCode>0.00</c:formatCode>
                <c:ptCount val="3"/>
                <c:pt idx="0">
                  <c:v>81.577949171829559</c:v>
                </c:pt>
                <c:pt idx="1">
                  <c:v>88.53886541170445</c:v>
                </c:pt>
                <c:pt idx="2">
                  <c:v>94.7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3048448"/>
        <c:axId val="223051136"/>
        <c:axId val="0"/>
      </c:bar3DChart>
      <c:catAx>
        <c:axId val="22304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051136"/>
        <c:crosses val="autoZero"/>
        <c:auto val="1"/>
        <c:lblAlgn val="ctr"/>
        <c:lblOffset val="100"/>
        <c:noMultiLvlLbl val="0"/>
      </c:catAx>
      <c:valAx>
        <c:axId val="22305113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230484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Лист2!$F$65</c:f>
              <c:strCache>
                <c:ptCount val="1"/>
                <c:pt idx="0">
                  <c:v>Индекс потребительских цен, %</c:v>
                </c:pt>
              </c:strCache>
            </c:strRef>
          </c:tx>
          <c:spPr>
            <a:ln w="63500"/>
          </c:spPr>
          <c:marker>
            <c:symbol val="diamond"/>
            <c:size val="14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2.9930008748906387E-3"/>
                  <c:y val="-5.83449985418489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451443569553806E-2"/>
                  <c:y val="-9.53820355788859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Лист2!$G$64:$I$64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Лист2!$G$65:$I$65</c:f>
              <c:numCache>
                <c:formatCode>General</c:formatCode>
                <c:ptCount val="3"/>
                <c:pt idx="0">
                  <c:v>103.7</c:v>
                </c:pt>
                <c:pt idx="1">
                  <c:v>104.4</c:v>
                </c:pt>
                <c:pt idx="2">
                  <c:v>103.04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3123712"/>
        <c:axId val="223356032"/>
      </c:lineChart>
      <c:catAx>
        <c:axId val="223123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356032"/>
        <c:crosses val="autoZero"/>
        <c:auto val="1"/>
        <c:lblAlgn val="ctr"/>
        <c:lblOffset val="100"/>
        <c:noMultiLvlLbl val="0"/>
      </c:catAx>
      <c:valAx>
        <c:axId val="223356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31237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372962684727329E-2"/>
          <c:y val="0.13557858447314122"/>
          <c:w val="0.9125937041003116"/>
          <c:h val="0.5741708007266916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0066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09333332472441E-2"/>
                  <c:y val="-2.4990476890122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666462204732E-2"/>
                  <c:y val="-2.9155556371809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4065433322012889E-3"/>
                  <c:y val="-2.2811842167916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6'!$C$6:$E$6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'таб к диаг 6'!$C$7:$E$7</c:f>
              <c:numCache>
                <c:formatCode>#,##0</c:formatCode>
                <c:ptCount val="3"/>
                <c:pt idx="0">
                  <c:v>474017</c:v>
                </c:pt>
                <c:pt idx="1">
                  <c:v>396487</c:v>
                </c:pt>
                <c:pt idx="2">
                  <c:v>419224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24055680"/>
        <c:axId val="224057216"/>
        <c:axId val="0"/>
      </c:bar3DChart>
      <c:catAx>
        <c:axId val="2240556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224057216"/>
        <c:crosses val="autoZero"/>
        <c:auto val="1"/>
        <c:lblAlgn val="ctr"/>
        <c:lblOffset val="100"/>
        <c:noMultiLvlLbl val="0"/>
      </c:catAx>
      <c:valAx>
        <c:axId val="22405721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spPr>
          <a:noFill/>
        </c:spPr>
        <c:crossAx val="22405568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gradFill>
      <a:gsLst>
        <a:gs pos="32000">
          <a:srgbClr val="FFCC00">
            <a:alpha val="29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  <a:ln w="38100">
      <a:solidFill>
        <a:srgbClr val="0070C0"/>
      </a:solidFill>
    </a:ln>
  </c:sp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343962771569775E-2"/>
          <c:y val="0.13766112421398458"/>
          <c:w val="0.91952270404575231"/>
          <c:h val="0.67529450309535977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1'!$B$5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0066FF"/>
              </a:solidFill>
            </a:ln>
          </c:spPr>
          <c:marker>
            <c:spPr>
              <a:solidFill>
                <a:srgbClr val="0066FF"/>
              </a:solidFill>
              <a:ln>
                <a:solidFill>
                  <a:srgbClr val="0066FF"/>
                </a:solidFill>
              </a:ln>
            </c:spPr>
          </c:marker>
          <c:dLbls>
            <c:dLbl>
              <c:idx val="0"/>
              <c:layout>
                <c:manualLayout>
                  <c:x val="-7.2433332762992131E-2"/>
                  <c:y val="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87273122780942E-2"/>
                  <c:y val="4.83928309455403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8650234007612493E-2"/>
                  <c:y val="5.6113046355559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'таб к диаг 1'!$C$5:$E$5</c:f>
              <c:numCache>
                <c:formatCode>#,##0.0</c:formatCode>
                <c:ptCount val="3"/>
                <c:pt idx="0">
                  <c:v>75837</c:v>
                </c:pt>
                <c:pt idx="1">
                  <c:v>81067</c:v>
                </c:pt>
                <c:pt idx="2" formatCode="#,##0">
                  <c:v>83915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6213504"/>
        <c:axId val="166215040"/>
      </c:lineChart>
      <c:lineChart>
        <c:grouping val="stacked"/>
        <c:varyColors val="0"/>
        <c:ser>
          <c:idx val="1"/>
          <c:order val="1"/>
          <c:tx>
            <c:strRef>
              <c:f>'таб к диаг 1'!$B$6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 cmpd="sng"/>
            </c:spPr>
          </c:marker>
          <c:dLbls>
            <c:dLbl>
              <c:idx val="0"/>
              <c:layout>
                <c:manualLayout>
                  <c:x val="-3.9517901372303169E-2"/>
                  <c:y val="-4.3123409580655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936361879492379E-2"/>
                  <c:y val="-3.55873785177514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433482180784657E-2"/>
                  <c:y val="-2.9949588458637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200" b="1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'таб к диаг 1'!$C$6:$E$6</c:f>
              <c:numCache>
                <c:formatCode>#,##0.0</c:formatCode>
                <c:ptCount val="3"/>
                <c:pt idx="0">
                  <c:v>6295</c:v>
                </c:pt>
                <c:pt idx="1">
                  <c:v>3187</c:v>
                </c:pt>
                <c:pt idx="2" formatCode="#,##0">
                  <c:v>7572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6230656"/>
        <c:axId val="166229120"/>
      </c:lineChart>
      <c:catAx>
        <c:axId val="1662135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 Black" pitchFamily="34" charset="0"/>
              </a:defRPr>
            </a:pPr>
            <a:endParaRPr lang="ru-RU"/>
          </a:p>
        </c:txPr>
        <c:crossAx val="166215040"/>
        <c:crosses val="autoZero"/>
        <c:auto val="1"/>
        <c:lblAlgn val="ctr"/>
        <c:lblOffset val="100"/>
        <c:noMultiLvlLbl val="0"/>
      </c:catAx>
      <c:valAx>
        <c:axId val="166215040"/>
        <c:scaling>
          <c:orientation val="minMax"/>
          <c:max val="90000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66213504"/>
        <c:crosses val="autoZero"/>
        <c:crossBetween val="between"/>
      </c:valAx>
      <c:valAx>
        <c:axId val="166229120"/>
        <c:scaling>
          <c:orientation val="minMax"/>
          <c:max val="30000"/>
          <c:min val="0"/>
        </c:scaling>
        <c:delete val="0"/>
        <c:axPos val="r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66230656"/>
        <c:crosses val="max"/>
        <c:crossBetween val="between"/>
      </c:valAx>
      <c:catAx>
        <c:axId val="166230656"/>
        <c:scaling>
          <c:orientation val="minMax"/>
        </c:scaling>
        <c:delete val="1"/>
        <c:axPos val="b"/>
        <c:majorTickMark val="out"/>
        <c:minorTickMark val="none"/>
        <c:tickLblPos val="nextTo"/>
        <c:crossAx val="166229120"/>
        <c:crosses val="autoZero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32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355296096939933E-2"/>
          <c:y val="4.9241442308879273E-2"/>
          <c:w val="0.92261137068809984"/>
          <c:h val="0.80206554552923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'таб. к диаг 2'!$B$6:$B$7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66666559055121E-3"/>
                  <c:y val="8.3301589633740288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Calibri" pitchFamily="34" charset="0"/>
                        <a:cs typeface="Times New Roman" pitchFamily="18" charset="0"/>
                      </a:rPr>
                      <a:t>60</a:t>
                    </a:r>
                    <a:r>
                      <a:rPr lang="ru-RU" b="1" baseline="0" dirty="0" smtClean="0">
                        <a:latin typeface="Calibri" pitchFamily="34" charset="0"/>
                        <a:cs typeface="Times New Roman" pitchFamily="18" charset="0"/>
                      </a:rPr>
                      <a:t> 580</a:t>
                    </a:r>
                    <a:endParaRPr lang="en-US" b="1" dirty="0">
                      <a:latin typeface="+mn-lt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2282496844612897E-3"/>
                  <c:y val="-8.70959468152364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2282496844612897E-3"/>
                  <c:y val="6.53219601114279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601310403300801E-16"/>
                  <c:y val="6.53219601114279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2'!$B$8:$B$11</c:f>
              <c:numCache>
                <c:formatCode>#,##0</c:formatCode>
                <c:ptCount val="4"/>
                <c:pt idx="0">
                  <c:v>60580</c:v>
                </c:pt>
                <c:pt idx="1">
                  <c:v>9246</c:v>
                </c:pt>
                <c:pt idx="2">
                  <c:v>3137</c:v>
                </c:pt>
                <c:pt idx="3">
                  <c:v>6690</c:v>
                </c:pt>
              </c:numCache>
            </c:numRef>
          </c:val>
        </c:ser>
        <c:ser>
          <c:idx val="1"/>
          <c:order val="1"/>
          <c:tx>
            <c:strRef>
              <c:f>'таб. к диаг 2'!$C$6:$C$7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layout>
                <c:manualLayout>
                  <c:x val="5.7825997475690312E-3"/>
                  <c:y val="-5.692097311547002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4457637675958442E-3"/>
                  <c:y val="8.70959468152372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2'!$C$8:$C$11</c:f>
              <c:numCache>
                <c:formatCode>#,##0</c:formatCode>
                <c:ptCount val="4"/>
                <c:pt idx="0">
                  <c:v>61890</c:v>
                </c:pt>
                <c:pt idx="1">
                  <c:v>9003</c:v>
                </c:pt>
                <c:pt idx="2">
                  <c:v>1827</c:v>
                </c:pt>
                <c:pt idx="3">
                  <c:v>7221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6341248"/>
        <c:axId val="166351232"/>
      </c:barChart>
      <c:catAx>
        <c:axId val="1663412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300" b="1"/>
            </a:pPr>
            <a:endParaRPr lang="ru-RU"/>
          </a:p>
        </c:txPr>
        <c:crossAx val="166351232"/>
        <c:crosses val="autoZero"/>
        <c:auto val="1"/>
        <c:lblAlgn val="ctr"/>
        <c:lblOffset val="100"/>
        <c:noMultiLvlLbl val="0"/>
      </c:catAx>
      <c:valAx>
        <c:axId val="16635123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66341248"/>
        <c:crosses val="autoZero"/>
        <c:crossBetween val="between"/>
      </c:valAx>
      <c:spPr>
        <a:gradFill>
          <a:gsLst>
            <a:gs pos="0">
              <a:srgbClr val="CCCCFF"/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4.8794897106150321E-2"/>
          <c:y val="0.93977508242839947"/>
          <c:w val="0.86826748303011869"/>
          <c:h val="4.7729679126540241E-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508310886158229E-2"/>
          <c:y val="9.3921458504341804E-2"/>
          <c:w val="0.90759948108857103"/>
          <c:h val="0.88466816852794317"/>
        </c:manualLayout>
      </c:layout>
      <c:pie3DChart>
        <c:varyColors val="1"/>
        <c:ser>
          <c:idx val="0"/>
          <c:order val="0"/>
          <c:explosion val="25"/>
          <c:dPt>
            <c:idx val="1"/>
            <c:bubble3D val="0"/>
            <c:explosion val="38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9.9902949634699569E-3"/>
                  <c:y val="0.1124565100014863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"/>
                  <c:y val="8.372556247952893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</a:t>
                    </a:r>
                    <a:r>
                      <a:rPr lang="ru-RU" dirty="0" smtClean="0"/>
                      <a:t>оборона;</a:t>
                    </a:r>
                  </a:p>
                  <a:p>
                    <a:r>
                      <a:rPr lang="ru-RU" dirty="0" smtClean="0"/>
                      <a:t> </a:t>
                    </a:r>
                    <a:r>
                      <a:rPr lang="ru-RU" dirty="0"/>
                      <a:t>361; 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1.3998250218722536E-5"/>
                  <c:y val="-0.1798657198725008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5180555555555561E-2"/>
                  <c:y val="-0.198071285029830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6601465441819774"/>
                  <c:y val="-0.1317968298407556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9892738407699037"/>
                  <c:y val="1.380558718108384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2632272528433947"/>
                  <c:y val="5.560162778047771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296042104111986"/>
                  <c:y val="0.1377827908904159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3349267279090113"/>
                  <c:y val="0.1767293803875737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7.5024418836163453E-2"/>
                  <c:y val="0.1958905055963903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4011200076426047"/>
                  <c:y val="9.653566393985653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'КФСР '!$A$2:$A$12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'КФСР '!$B$2:$B$12</c:f>
              <c:numCache>
                <c:formatCode>#,##0</c:formatCode>
                <c:ptCount val="11"/>
                <c:pt idx="0">
                  <c:v>63140</c:v>
                </c:pt>
                <c:pt idx="1">
                  <c:v>361</c:v>
                </c:pt>
                <c:pt idx="2">
                  <c:v>12442</c:v>
                </c:pt>
                <c:pt idx="3">
                  <c:v>50457</c:v>
                </c:pt>
                <c:pt idx="4">
                  <c:v>23372</c:v>
                </c:pt>
                <c:pt idx="5">
                  <c:v>192345</c:v>
                </c:pt>
                <c:pt idx="6">
                  <c:v>45081</c:v>
                </c:pt>
                <c:pt idx="7">
                  <c:v>18171</c:v>
                </c:pt>
                <c:pt idx="8">
                  <c:v>3218</c:v>
                </c:pt>
                <c:pt idx="9">
                  <c:v>1570</c:v>
                </c:pt>
                <c:pt idx="10">
                  <c:v>174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'КФСР '!$A$2:$A$12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'КФСР '!$C$2:$C$12</c:f>
              <c:numCache>
                <c:formatCode>0.0</c:formatCode>
                <c:ptCount val="11"/>
                <c:pt idx="0">
                  <c:v>15.4</c:v>
                </c:pt>
                <c:pt idx="1">
                  <c:v>0.1</c:v>
                </c:pt>
                <c:pt idx="2">
                  <c:v>3</c:v>
                </c:pt>
                <c:pt idx="3">
                  <c:v>12.3</c:v>
                </c:pt>
                <c:pt idx="4">
                  <c:v>5.7</c:v>
                </c:pt>
                <c:pt idx="5">
                  <c:v>46.9</c:v>
                </c:pt>
                <c:pt idx="6">
                  <c:v>11</c:v>
                </c:pt>
                <c:pt idx="7">
                  <c:v>4.4000000000000004</c:v>
                </c:pt>
                <c:pt idx="8">
                  <c:v>0.8</c:v>
                </c:pt>
                <c:pt idx="9">
                  <c:v>0.4</c:v>
                </c:pt>
                <c:pt idx="1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5.8413167104111985E-2"/>
                  <c:y val="-3.418963254593175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1065201224846895"/>
                  <c:y val="3.819444444444444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'Прогр-непрогр'!$A$2:$A$3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'Прогр-непрогр'!$B$2:$B$3</c:f>
              <c:numCache>
                <c:formatCode>#,##0</c:formatCode>
                <c:ptCount val="2"/>
                <c:pt idx="0">
                  <c:v>346476</c:v>
                </c:pt>
                <c:pt idx="1">
                  <c:v>63855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Инвестиции в основной капитал  всего,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8368128"/>
        <c:axId val="158369664"/>
        <c:axId val="0"/>
      </c:bar3DChart>
      <c:catAx>
        <c:axId val="158368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8369664"/>
        <c:crosses val="autoZero"/>
        <c:auto val="1"/>
        <c:lblAlgn val="ctr"/>
        <c:lblOffset val="100"/>
        <c:noMultiLvlLbl val="0"/>
      </c:catAx>
      <c:valAx>
        <c:axId val="15836966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583681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20"/>
      <c:rotY val="6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834800798536744E-2"/>
          <c:y val="9.6957841207349085E-2"/>
          <c:w val="0.90503603749315464"/>
          <c:h val="0.799350447073330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'таб к диаг 3'!$B$4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66FF"/>
            </a:solidFill>
          </c:spPr>
          <c:invertIfNegative val="0"/>
          <c:dLbls>
            <c:dLbl>
              <c:idx val="0"/>
              <c:layout>
                <c:manualLayout>
                  <c:x val="3.1433333085826819E-2"/>
                  <c:y val="-2.734708441517986E-2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558850656997E-2"/>
                  <c:y val="-2.6963404796561598E-2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333333118110373E-2"/>
                  <c:y val="-2.2880477568659015E-2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2018 год</c:v>
                </c:pt>
                <c:pt idx="1">
                  <c:v> 2019 год</c:v>
                </c:pt>
                <c:pt idx="2">
                  <c:v> 2020 год</c:v>
                </c:pt>
              </c:strCache>
            </c:strRef>
          </c:cat>
          <c:val>
            <c:numRef>
              <c:f>'таб к диаг 3'!$C$4:$E$4</c:f>
              <c:numCache>
                <c:formatCode>0.0</c:formatCode>
                <c:ptCount val="3"/>
                <c:pt idx="0" formatCode="General">
                  <c:v>472.8</c:v>
                </c:pt>
                <c:pt idx="1">
                  <c:v>396.5</c:v>
                </c:pt>
                <c:pt idx="2" formatCode="General">
                  <c:v>419.2</c:v>
                </c:pt>
              </c:numCache>
            </c:numRef>
          </c:val>
        </c:ser>
        <c:ser>
          <c:idx val="1"/>
          <c:order val="1"/>
          <c:tx>
            <c:strRef>
              <c:f>'таб к диаг 3'!$B$5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900FF"/>
            </a:solidFill>
          </c:spPr>
          <c:invertIfNegative val="0"/>
          <c:dLbls>
            <c:dLbl>
              <c:idx val="0"/>
              <c:layout>
                <c:manualLayout>
                  <c:x val="3.5533333053543337E-2"/>
                  <c:y val="-2.3127094075944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166666397637768E-2"/>
                  <c:y val="-2.2880477568659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533333053543337E-2"/>
                  <c:y val="-2.9292506758085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2018 год</c:v>
                </c:pt>
                <c:pt idx="1">
                  <c:v> 2019 год</c:v>
                </c:pt>
                <c:pt idx="2">
                  <c:v> 2020 год</c:v>
                </c:pt>
              </c:strCache>
            </c:strRef>
          </c:cat>
          <c:val>
            <c:numRef>
              <c:f>'таб к диаг 3'!$C$5:$E$5</c:f>
              <c:numCache>
                <c:formatCode>General</c:formatCode>
                <c:ptCount val="3"/>
                <c:pt idx="0">
                  <c:v>469.5</c:v>
                </c:pt>
                <c:pt idx="1">
                  <c:v>395.8</c:v>
                </c:pt>
                <c:pt idx="2">
                  <c:v>410.3</c:v>
                </c:pt>
              </c:numCache>
            </c:numRef>
          </c:val>
        </c:ser>
        <c:ser>
          <c:idx val="2"/>
          <c:order val="2"/>
          <c:tx>
            <c:strRef>
              <c:f>'таб к диаг 3'!$B$6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3.1522200349956259E-2"/>
                  <c:y val="-1.50849642816331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522200349956256E-2"/>
                  <c:y val="-3.0722050090642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9188757655293088E-2"/>
                  <c:y val="-2.6884748421188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2018 год</c:v>
                </c:pt>
                <c:pt idx="1">
                  <c:v> 2019 год</c:v>
                </c:pt>
                <c:pt idx="2">
                  <c:v> 2020 год</c:v>
                </c:pt>
              </c:strCache>
            </c:strRef>
          </c:cat>
          <c:val>
            <c:numRef>
              <c:f>'таб к диаг 3'!$C$6:$E$6</c:f>
              <c:numCache>
                <c:formatCode>General</c:formatCode>
                <c:ptCount val="3"/>
                <c:pt idx="0">
                  <c:v>3.3</c:v>
                </c:pt>
                <c:pt idx="1">
                  <c:v>0.7</c:v>
                </c:pt>
                <c:pt idx="2">
                  <c:v>8.8999999999999773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71271040"/>
        <c:axId val="271272576"/>
        <c:axId val="0"/>
      </c:bar3DChart>
      <c:catAx>
        <c:axId val="27127104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 b="1"/>
            </a:pPr>
            <a:endParaRPr lang="ru-RU"/>
          </a:p>
        </c:txPr>
        <c:crossAx val="271272576"/>
        <c:crosses val="autoZero"/>
        <c:auto val="1"/>
        <c:lblAlgn val="ctr"/>
        <c:lblOffset val="100"/>
        <c:noMultiLvlLbl val="0"/>
      </c:catAx>
      <c:valAx>
        <c:axId val="271272576"/>
        <c:scaling>
          <c:orientation val="minMax"/>
          <c:max val="350"/>
          <c:min val="-1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71271040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9.715299661034385E-2"/>
          <c:y val="0.93693300656106715"/>
          <c:w val="0.8070605658236697"/>
          <c:h val="5.0571841054166233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2">
    <c:autoUpdate val="0"/>
  </c:externalData>
  <c:userShapes r:id="rId3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560224112406661E-2"/>
          <c:y val="4.5648131705039161E-2"/>
          <c:w val="0.91806037072393376"/>
          <c:h val="0.872712339772208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 к диаг 7'!$C$4</c:f>
              <c:strCache>
                <c:ptCount val="1"/>
                <c:pt idx="0">
                  <c:v>План на год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>
                <c:manualLayout>
                  <c:x val="-4.3019158666200595E-3"/>
                  <c:y val="-4.32850308316138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3016900561184263E-3"/>
                  <c:y val="1.97370836394843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367764918622412E-2"/>
                  <c:y val="5.383899649696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7'!$B$5:$B$7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 профицит)</c:v>
                </c:pt>
              </c:strCache>
            </c:strRef>
          </c:cat>
          <c:val>
            <c:numRef>
              <c:f>'таб к диаг 7'!$C$5:$C$7</c:f>
              <c:numCache>
                <c:formatCode>#,##0</c:formatCode>
                <c:ptCount val="3"/>
                <c:pt idx="0">
                  <c:v>420281</c:v>
                </c:pt>
                <c:pt idx="1">
                  <c:v>420481</c:v>
                </c:pt>
                <c:pt idx="2">
                  <c:v>-200</c:v>
                </c:pt>
              </c:numCache>
            </c:numRef>
          </c:val>
        </c:ser>
        <c:ser>
          <c:idx val="1"/>
          <c:order val="1"/>
          <c:tx>
            <c:strRef>
              <c:f>'таб к диаг 7'!$D$4</c:f>
              <c:strCache>
                <c:ptCount val="1"/>
                <c:pt idx="0">
                  <c:v>Фактическое исполнение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7.1023048026280728E-3"/>
                  <c:y val="6.22031276657564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3623183693230112E-4"/>
                  <c:y val="-4.27401471152809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098550928848915E-3"/>
                  <c:y val="1.23894596232029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7'!$B$5:$B$7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 профицит)</c:v>
                </c:pt>
              </c:strCache>
            </c:strRef>
          </c:cat>
          <c:val>
            <c:numRef>
              <c:f>'таб к диаг 7'!$D$5:$D$7</c:f>
              <c:numCache>
                <c:formatCode>#,##0</c:formatCode>
                <c:ptCount val="3"/>
                <c:pt idx="0">
                  <c:v>419944</c:v>
                </c:pt>
                <c:pt idx="1">
                  <c:v>411704</c:v>
                </c:pt>
                <c:pt idx="2">
                  <c:v>8240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7640448"/>
        <c:axId val="167781504"/>
      </c:barChart>
      <c:catAx>
        <c:axId val="1676404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anchor="t" anchorCtr="1"/>
          <a:lstStyle/>
          <a:p>
            <a:pPr>
              <a:defRPr sz="1400" b="1"/>
            </a:pPr>
            <a:endParaRPr lang="ru-RU"/>
          </a:p>
        </c:txPr>
        <c:crossAx val="167781504"/>
        <c:crosses val="autoZero"/>
        <c:auto val="1"/>
        <c:lblAlgn val="ctr"/>
        <c:lblOffset val="100"/>
        <c:noMultiLvlLbl val="0"/>
      </c:catAx>
      <c:valAx>
        <c:axId val="167781504"/>
        <c:scaling>
          <c:orientation val="minMax"/>
          <c:max val="450000"/>
          <c:min val="-200000"/>
        </c:scaling>
        <c:delete val="0"/>
        <c:axPos val="l"/>
        <c:majorGridlines>
          <c:spPr>
            <a:ln>
              <a:noFill/>
            </a:ln>
          </c:spPr>
        </c:majorGridlines>
        <c:numFmt formatCode="#,##0" sourceLinked="1"/>
        <c:majorTickMark val="out"/>
        <c:minorTickMark val="none"/>
        <c:tickLblPos val="nextTo"/>
        <c:crossAx val="167640448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4.7299509629914645E-2"/>
          <c:y val="0.91809101983459784"/>
          <c:w val="0.91978510969422544"/>
          <c:h val="7.7743942197140578E-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32000">
          <a:srgbClr val="FFFF00">
            <a:alpha val="16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633259199738128E-2"/>
          <c:y val="0.13587128789340941"/>
          <c:w val="0.84493348153595649"/>
          <c:h val="0.720044018658901"/>
        </c:manualLayout>
      </c:layout>
      <c:pie3DChart>
        <c:varyColors val="1"/>
        <c:ser>
          <c:idx val="0"/>
          <c:order val="0"/>
          <c:tx>
            <c:strRef>
              <c:f>'таб к диаг 4'!$C$3</c:f>
              <c:strCache>
                <c:ptCount val="1"/>
                <c:pt idx="0">
                  <c:v>тыс.руб.</c:v>
                </c:pt>
              </c:strCache>
            </c:strRef>
          </c:tx>
          <c:explosion val="25"/>
          <c:dPt>
            <c:idx val="0"/>
            <c:bubble3D val="0"/>
            <c:explosion val="5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66FF33"/>
              </a:solidFill>
            </c:spPr>
          </c:dPt>
          <c:dPt>
            <c:idx val="2"/>
            <c:bubble3D val="0"/>
            <c:explosion val="29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147740647130651"/>
                  <c:y val="1.781030621041228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Налоговые доходы
</a:t>
                    </a:r>
                    <a:r>
                      <a:rPr lang="ru-RU" sz="1600" dirty="0" smtClean="0"/>
                      <a:t>15%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4751553453399859E-2"/>
                  <c:y val="0.19973474674922928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Неналоговые доходы
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5734603235685597E-2"/>
                  <c:y val="5.9774301885944757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/>
                      <a:t>Безвозмездные поступления</a:t>
                    </a:r>
                    <a:r>
                      <a:rPr lang="ru-RU" sz="1600" b="1" baseline="0" dirty="0"/>
                      <a:t> </a:t>
                    </a:r>
                    <a:r>
                      <a:rPr lang="ru-RU" sz="1600" b="1" baseline="0" dirty="0" smtClean="0"/>
                      <a:t>84</a:t>
                    </a:r>
                    <a:r>
                      <a:rPr lang="ru-RU" sz="1600" b="1" dirty="0" smtClean="0"/>
                      <a:t>%</a:t>
                    </a:r>
                    <a:endParaRPr lang="ru-RU" sz="1600" b="1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к диаг 4'!$B$4:$B$6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'таб к диаг 4'!$C$4:$C$6</c:f>
              <c:numCache>
                <c:formatCode>#,##0</c:formatCode>
                <c:ptCount val="3"/>
                <c:pt idx="0">
                  <c:v>61145</c:v>
                </c:pt>
                <c:pt idx="1">
                  <c:v>5961</c:v>
                </c:pt>
                <c:pt idx="2">
                  <c:v>352838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9999FF">
            <a:alpha val="45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177296051097402E-2"/>
          <c:y val="0.13974366395482823"/>
          <c:w val="0.86911207452142725"/>
          <c:h val="0.71448429346887743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5'!$B$5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pPr>
              <a:solidFill>
                <a:srgbClr val="3366FF"/>
              </a:solidFill>
            </c:spPr>
          </c:marker>
          <c:dLbls>
            <c:dLbl>
              <c:idx val="0"/>
              <c:layout>
                <c:manualLayout>
                  <c:x val="-7.2422816216163199E-2"/>
                  <c:y val="2.08341535433070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854443366800413E-2"/>
                  <c:y val="4.16619094488188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8744067853421009E-2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'таб к диаг 5'!$C$5:$E$5</c:f>
              <c:numCache>
                <c:formatCode>#,##0</c:formatCode>
                <c:ptCount val="3"/>
                <c:pt idx="0">
                  <c:v>54803</c:v>
                </c:pt>
                <c:pt idx="1">
                  <c:v>58993</c:v>
                </c:pt>
                <c:pt idx="2">
                  <c:v>61146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8146048"/>
        <c:axId val="168147584"/>
      </c:lineChart>
      <c:lineChart>
        <c:grouping val="stacked"/>
        <c:varyColors val="0"/>
        <c:ser>
          <c:idx val="1"/>
          <c:order val="1"/>
          <c:tx>
            <c:strRef>
              <c:f>'таб к диаг 5'!$B$6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7.106871379993536E-2"/>
                  <c:y val="-1.66658464566929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6006440069705452E-2"/>
                  <c:y val="3.3340551181102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0037457406672699E-16"/>
                  <c:y val="-1.2500000000000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'таб к диаг 5'!$C$6:$E$6</c:f>
              <c:numCache>
                <c:formatCode>#,##0</c:formatCode>
                <c:ptCount val="3"/>
                <c:pt idx="0">
                  <c:v>4870</c:v>
                </c:pt>
                <c:pt idx="1">
                  <c:v>2015</c:v>
                </c:pt>
                <c:pt idx="2">
                  <c:v>5960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8195968"/>
        <c:axId val="168194432"/>
      </c:lineChart>
      <c:catAx>
        <c:axId val="1681460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68147584"/>
        <c:crosses val="autoZero"/>
        <c:auto val="1"/>
        <c:lblAlgn val="ctr"/>
        <c:lblOffset val="100"/>
        <c:noMultiLvlLbl val="0"/>
      </c:catAx>
      <c:valAx>
        <c:axId val="168147584"/>
        <c:scaling>
          <c:orientation val="minMax"/>
          <c:max val="65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68146048"/>
        <c:crosses val="autoZero"/>
        <c:crossBetween val="between"/>
      </c:valAx>
      <c:valAx>
        <c:axId val="168194432"/>
        <c:scaling>
          <c:orientation val="minMax"/>
          <c:max val="15000"/>
          <c:min val="0"/>
        </c:scaling>
        <c:delete val="0"/>
        <c:axPos val="r"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68195968"/>
        <c:crosses val="max"/>
        <c:crossBetween val="between"/>
      </c:valAx>
      <c:catAx>
        <c:axId val="168195968"/>
        <c:scaling>
          <c:orientation val="minMax"/>
        </c:scaling>
        <c:delete val="1"/>
        <c:axPos val="t"/>
        <c:majorTickMark val="out"/>
        <c:minorTickMark val="none"/>
        <c:tickLblPos val="nextTo"/>
        <c:crossAx val="168194432"/>
        <c:crosses val="max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0.14902628229113182"/>
          <c:y val="0.94984637579872366"/>
          <c:w val="0.62814743599883971"/>
          <c:h val="3.765838575621530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422358575452413"/>
          <c:y val="0.29618434174016284"/>
          <c:w val="0.6794961531133038"/>
          <c:h val="0.666644178363327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39868501148841"/>
          <c:y val="0.11868496700669309"/>
          <c:w val="0.73965832473520743"/>
          <c:h val="0.725173421315489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50510314840046E-2"/>
          <c:y val="0.11593493725689424"/>
          <c:w val="0.84489897937031988"/>
          <c:h val="0.7325979610295672"/>
        </c:manualLayout>
      </c:layout>
      <c:pie3DChart>
        <c:varyColors val="1"/>
        <c:ser>
          <c:idx val="0"/>
          <c:order val="0"/>
          <c:explosion val="25"/>
          <c:dPt>
            <c:idx val="3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0.11319740379648169"/>
                  <c:y val="2.676805070383337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1"/>
              <c:layout>
                <c:manualLayout>
                  <c:x val="8.0295688548056299E-2"/>
                  <c:y val="0.1511695268475815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2"/>
              <c:layout>
                <c:manualLayout>
                  <c:x val="0"/>
                  <c:y val="9.5422490374226943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3"/>
              <c:layout>
                <c:manualLayout>
                  <c:x val="1.4263874815974764E-2"/>
                  <c:y val="-0.1247077480088794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Национальная экономика</a:t>
                    </a:r>
                  </a:p>
                  <a:p>
                    <a:r>
                      <a:rPr lang="ru-RU" dirty="0" smtClean="0"/>
                      <a:t> </a:t>
                    </a:r>
                    <a:r>
                      <a:rPr lang="ru-RU" dirty="0"/>
                      <a:t>41 465.0; 10%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5"/>
              <c:layout>
                <c:manualLayout>
                  <c:x val="-2.5575858259224964E-2"/>
                  <c:y val="0.1140818200554770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7"/>
              <c:layout>
                <c:manualLayout>
                  <c:x val="-4.1047121772589245E-3"/>
                  <c:y val="7.88044940840714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Социальная политика</a:t>
                    </a:r>
                  </a:p>
                  <a:p>
                    <a:r>
                      <a:rPr lang="ru-RU" dirty="0" smtClean="0"/>
                      <a:t> </a:t>
                    </a:r>
                    <a:r>
                      <a:rPr lang="ru-RU" dirty="0"/>
                      <a:t>18 171.4; 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8"/>
              <c:layout>
                <c:manualLayout>
                  <c:x val="1.8526796175184046E-2"/>
                  <c:y val="9.882777578676664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9"/>
              <c:layout>
                <c:manualLayout>
                  <c:x val="-0.14686787028470136"/>
                  <c:y val="0.1191879796839544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10"/>
              <c:layout>
                <c:manualLayout>
                  <c:x val="-0.23742901086520946"/>
                  <c:y val="7.855768768414156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txPr>
              <a:bodyPr/>
              <a:lstStyle/>
              <a:p>
                <a:pPr>
                  <a:defRPr sz="12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; </c:separator>
            <c:showLeaderLines val="1"/>
          </c:dLbls>
          <c:cat>
            <c:multiLvlStrRef>
              <c:f>'По отраслям'!$A$28:$B$38</c:f>
              <c:multiLvlStrCache>
                <c:ptCount val="11"/>
                <c:lvl>
                  <c:pt idx="0">
                    <c:v>50 845.8</c:v>
                  </c:pt>
                  <c:pt idx="1">
                    <c:v>361.1</c:v>
                  </c:pt>
                  <c:pt idx="2">
                    <c:v>4 030.2</c:v>
                  </c:pt>
                  <c:pt idx="3">
                    <c:v>41 465.0</c:v>
                  </c:pt>
                  <c:pt idx="4">
                    <c:v>15 996.5</c:v>
                  </c:pt>
                  <c:pt idx="5">
                    <c:v>192 344.7</c:v>
                  </c:pt>
                  <c:pt idx="6">
                    <c:v>45 081.2</c:v>
                  </c:pt>
                  <c:pt idx="7">
                    <c:v>18 171.4</c:v>
                  </c:pt>
                  <c:pt idx="8">
                    <c:v>3 218.3</c:v>
                  </c:pt>
                  <c:pt idx="9">
                    <c:v>1 569.5</c:v>
                  </c:pt>
                  <c:pt idx="10">
                    <c:v>38 619.9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Жилищно-коммунальное хозяйство</c:v>
                  </c:pt>
                  <c:pt idx="5">
                    <c:v>Образование</c:v>
                  </c:pt>
                  <c:pt idx="6">
                    <c:v>Культура и кинематография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  <c:pt idx="10">
                    <c:v>Межбюджетные трансферты</c:v>
                  </c:pt>
                </c:lvl>
              </c:multiLvlStrCache>
            </c:multiLvlStrRef>
          </c:cat>
          <c:val>
            <c:numRef>
              <c:f>'По отраслям'!$B$28:$B$38</c:f>
              <c:numCache>
                <c:formatCode>#,##0.0</c:formatCode>
                <c:ptCount val="11"/>
                <c:pt idx="0">
                  <c:v>50845.8</c:v>
                </c:pt>
                <c:pt idx="1">
                  <c:v>361.1</c:v>
                </c:pt>
                <c:pt idx="2">
                  <c:v>4030.2</c:v>
                </c:pt>
                <c:pt idx="3">
                  <c:v>41465</c:v>
                </c:pt>
                <c:pt idx="4">
                  <c:v>15996.5</c:v>
                </c:pt>
                <c:pt idx="5">
                  <c:v>192344.7</c:v>
                </c:pt>
                <c:pt idx="6">
                  <c:v>45081.2</c:v>
                </c:pt>
                <c:pt idx="7">
                  <c:v>18171.400000000001</c:v>
                </c:pt>
                <c:pt idx="8">
                  <c:v>3218.3</c:v>
                </c:pt>
                <c:pt idx="9">
                  <c:v>1569.5</c:v>
                </c:pt>
                <c:pt idx="10">
                  <c:v>38619.9</c:v>
                </c:pt>
              </c:numCache>
            </c:numRef>
          </c:val>
        </c:ser>
        <c:ser>
          <c:idx val="1"/>
          <c:order val="1"/>
          <c:explosion val="25"/>
          <c:cat>
            <c:multiLvlStrRef>
              <c:f>'По отраслям'!$A$28:$B$38</c:f>
              <c:multiLvlStrCache>
                <c:ptCount val="11"/>
                <c:lvl>
                  <c:pt idx="0">
                    <c:v>50 845.8</c:v>
                  </c:pt>
                  <c:pt idx="1">
                    <c:v>361.1</c:v>
                  </c:pt>
                  <c:pt idx="2">
                    <c:v>4 030.2</c:v>
                  </c:pt>
                  <c:pt idx="3">
                    <c:v>41 465.0</c:v>
                  </c:pt>
                  <c:pt idx="4">
                    <c:v>15 996.5</c:v>
                  </c:pt>
                  <c:pt idx="5">
                    <c:v>192 344.7</c:v>
                  </c:pt>
                  <c:pt idx="6">
                    <c:v>45 081.2</c:v>
                  </c:pt>
                  <c:pt idx="7">
                    <c:v>18 171.4</c:v>
                  </c:pt>
                  <c:pt idx="8">
                    <c:v>3 218.3</c:v>
                  </c:pt>
                  <c:pt idx="9">
                    <c:v>1 569.5</c:v>
                  </c:pt>
                  <c:pt idx="10">
                    <c:v>38 619.9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Жилищно-коммунальное хозяйство</c:v>
                  </c:pt>
                  <c:pt idx="5">
                    <c:v>Образование</c:v>
                  </c:pt>
                  <c:pt idx="6">
                    <c:v>Культура и кинематография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  <c:pt idx="10">
                    <c:v>Межбюджетные трансферты</c:v>
                  </c:pt>
                </c:lvl>
              </c:multiLvlStrCache>
            </c:multiLvlStrRef>
          </c:cat>
          <c:val>
            <c:numRef>
              <c:f>'По отраслям'!$C$28:$C$38</c:f>
              <c:numCache>
                <c:formatCode>0.0</c:formatCode>
                <c:ptCount val="11"/>
                <c:pt idx="0">
                  <c:v>12.350095469144435</c:v>
                </c:pt>
                <c:pt idx="1">
                  <c:v>8.7708708957437112E-2</c:v>
                </c:pt>
                <c:pt idx="2">
                  <c:v>0.97890788933886175</c:v>
                </c:pt>
                <c:pt idx="3">
                  <c:v>10.071563602658902</c:v>
                </c:pt>
                <c:pt idx="4">
                  <c:v>3.8854399413947456</c:v>
                </c:pt>
                <c:pt idx="5">
                  <c:v>46.719206069802141</c:v>
                </c:pt>
                <c:pt idx="6">
                  <c:v>10.949913736505161</c:v>
                </c:pt>
                <c:pt idx="7">
                  <c:v>4.4137082081118049</c:v>
                </c:pt>
                <c:pt idx="8">
                  <c:v>0.78170295773392373</c:v>
                </c:pt>
                <c:pt idx="9">
                  <c:v>0.38122076629381757</c:v>
                </c:pt>
                <c:pt idx="10">
                  <c:v>9.3805083607458464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39868501148841"/>
          <c:y val="0.11868496700669309"/>
          <c:w val="0.73965832473520743"/>
          <c:h val="0.725173421315489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u="none" strike="noStrike" baseline="0">
                <a:effectLst/>
              </a:rPr>
              <a:t>Инвестиции в основной капитал всего, млн. руб</a:t>
            </a:r>
            <a:endParaRPr lang="ru-RU"/>
          </a:p>
        </c:rich>
      </c:tx>
      <c:layout>
        <c:manualLayout>
          <c:xMode val="edge"/>
          <c:yMode val="edge"/>
          <c:x val="0.19155555555555559"/>
          <c:y val="3.240740740740740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Лист2!$F$31</c:f>
              <c:strCache>
                <c:ptCount val="1"/>
                <c:pt idx="0">
                  <c:v>инвестиции всего, млн. руб.</c:v>
                </c:pt>
              </c:strCache>
            </c:strRef>
          </c:tx>
          <c:invertIfNegative val="0"/>
          <c:cat>
            <c:numRef>
              <c:f>Лист2!$G$30:$I$30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Лист2!$G$31:$I$31</c:f>
              <c:numCache>
                <c:formatCode>General</c:formatCode>
                <c:ptCount val="3"/>
                <c:pt idx="0">
                  <c:v>227.78</c:v>
                </c:pt>
                <c:pt idx="1">
                  <c:v>102.46</c:v>
                </c:pt>
                <c:pt idx="2">
                  <c:v>90.47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8382720"/>
        <c:axId val="158396800"/>
        <c:axId val="0"/>
      </c:bar3DChart>
      <c:catAx>
        <c:axId val="158382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8396800"/>
        <c:crosses val="autoZero"/>
        <c:auto val="1"/>
        <c:lblAlgn val="ctr"/>
        <c:lblOffset val="100"/>
        <c:noMultiLvlLbl val="0"/>
      </c:catAx>
      <c:valAx>
        <c:axId val="158396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83827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077560745161473E-2"/>
          <c:y val="0.12427092891827708"/>
          <c:w val="0.84489897937031988"/>
          <c:h val="0.7325979610295672"/>
        </c:manualLayout>
      </c:layout>
      <c:pie3DChart>
        <c:varyColors val="1"/>
        <c:ser>
          <c:idx val="0"/>
          <c:order val="0"/>
          <c:explosion val="25"/>
          <c:dPt>
            <c:idx val="1"/>
            <c:bubble3D val="0"/>
            <c:explosion val="33"/>
          </c:dPt>
          <c:dPt>
            <c:idx val="2"/>
            <c:bubble3D val="0"/>
            <c:explosion val="51"/>
          </c:dPt>
          <c:dLbls>
            <c:dLbl>
              <c:idx val="0"/>
              <c:layout>
                <c:manualLayout>
                  <c:x val="-4.0859452780767365E-2"/>
                  <c:y val="0.1122499779185636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1"/>
              <c:layout>
                <c:manualLayout>
                  <c:x val="1.9272644046025182E-2"/>
                  <c:y val="0.11175708319976381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latin typeface="Arial Narrow" panose="020B0606020202030204" pitchFamily="34" charset="0"/>
                      </a:rPr>
                      <a:t>220 Оплата работ, услуг</a:t>
                    </a:r>
                  </a:p>
                  <a:p>
                    <a:r>
                      <a:rPr lang="ru-RU" sz="1200" dirty="0">
                        <a:latin typeface="Arial Narrow" panose="020B0606020202030204" pitchFamily="34" charset="0"/>
                      </a:rPr>
                      <a:t> 20 087.4; 5%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2"/>
              <c:layout>
                <c:manualLayout>
                  <c:x val="-6.3053229820852486E-2"/>
                  <c:y val="0.1003709372473374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3"/>
              <c:layout>
                <c:manualLayout>
                  <c:x val="1.1076043294478723E-2"/>
                  <c:y val="2.651370450156677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4"/>
              <c:layout>
                <c:manualLayout>
                  <c:x val="8.4699805552807761E-2"/>
                  <c:y val="4.3047374100297284E-2"/>
                </c:manualLayout>
              </c:layout>
              <c:tx>
                <c:rich>
                  <a:bodyPr/>
                  <a:lstStyle/>
                  <a:p>
                    <a:r>
                      <a:rPr lang="ru-RU" sz="1200">
                        <a:latin typeface="Arial Narrow" panose="020B0606020202030204" pitchFamily="34" charset="0"/>
                      </a:rPr>
                      <a:t>260 Социальное обеспечение </a:t>
                    </a:r>
                  </a:p>
                  <a:p>
                    <a:r>
                      <a:rPr lang="ru-RU" sz="1200">
                        <a:latin typeface="Arial Narrow" panose="020B0606020202030204" pitchFamily="34" charset="0"/>
                      </a:rPr>
                      <a:t>12 492.1; 3%</a:t>
                    </a:r>
                    <a:endParaRPr lang="ru-RU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5"/>
              <c:layout>
                <c:manualLayout>
                  <c:x val="-3.5288070765020926E-2"/>
                  <c:y val="5.860150697310141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290 </a:t>
                    </a:r>
                    <a:r>
                      <a:rPr lang="ru-RU" dirty="0"/>
                      <a:t>Прочие </a:t>
                    </a:r>
                    <a:r>
                      <a:rPr lang="ru-RU" dirty="0" smtClean="0"/>
                      <a:t>расходы</a:t>
                    </a:r>
                  </a:p>
                  <a:p>
                    <a:r>
                      <a:rPr lang="ru-RU" dirty="0" smtClean="0"/>
                      <a:t> </a:t>
                    </a:r>
                    <a:r>
                      <a:rPr lang="ru-RU" dirty="0"/>
                      <a:t>369.1; 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6"/>
              <c:layout>
                <c:manualLayout>
                  <c:x val="-0.136189773827567"/>
                  <c:y val="8.254473266638130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300 </a:t>
                    </a:r>
                    <a:r>
                      <a:rPr lang="ru-RU" dirty="0"/>
                      <a:t>Поступление нефинансовых активов </a:t>
                    </a:r>
                    <a:endParaRPr lang="ru-RU" dirty="0" smtClean="0"/>
                  </a:p>
                  <a:p>
                    <a:r>
                      <a:rPr lang="ru-RU" dirty="0" smtClean="0"/>
                      <a:t>18 </a:t>
                    </a:r>
                    <a:r>
                      <a:rPr lang="ru-RU" dirty="0"/>
                      <a:t>189.6; 4%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txPr>
              <a:bodyPr/>
              <a:lstStyle/>
              <a:p>
                <a:pPr>
                  <a:defRPr sz="12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; </c:separator>
            <c:showLeaderLines val="1"/>
          </c:dLbls>
          <c:cat>
            <c:multiLvlStrRef>
              <c:f>'По косгу'!$F$14:$H$20</c:f>
              <c:multiLvlStrCache>
                <c:ptCount val="7"/>
                <c:lvl>
                  <c:pt idx="0">
                    <c:v>59 480.8</c:v>
                  </c:pt>
                  <c:pt idx="1">
                    <c:v>20 087.4</c:v>
                  </c:pt>
                  <c:pt idx="2">
                    <c:v>239 394.9</c:v>
                  </c:pt>
                  <c:pt idx="3">
                    <c:v>61 690.1</c:v>
                  </c:pt>
                  <c:pt idx="4">
                    <c:v>12 492.1</c:v>
                  </c:pt>
                  <c:pt idx="5">
                    <c:v>369.1</c:v>
                  </c:pt>
                  <c:pt idx="6">
                    <c:v>18 189.6</c:v>
                  </c:pt>
                </c:lvl>
                <c:lvl>
                  <c:pt idx="0">
                    <c:v>Оплата труда и начисления</c:v>
                  </c:pt>
                  <c:pt idx="1">
                    <c:v>Оплата работ, услуг</c:v>
                  </c:pt>
                  <c:pt idx="2">
                    <c:v>Безвозмездные перечисления организациям</c:v>
                  </c:pt>
                  <c:pt idx="3">
                    <c:v>Безвозмездные перечисления другим бюджетам</c:v>
                  </c:pt>
                  <c:pt idx="4">
                    <c:v>Социальное обеспечение</c:v>
                  </c:pt>
                  <c:pt idx="5">
                    <c:v>Прочие расходы</c:v>
                  </c:pt>
                  <c:pt idx="6">
                    <c:v>Поступление нефинансовых активов</c:v>
                  </c:pt>
                </c:lvl>
                <c:lvl>
                  <c:pt idx="0">
                    <c:v>210</c:v>
                  </c:pt>
                  <c:pt idx="1">
                    <c:v>220</c:v>
                  </c:pt>
                  <c:pt idx="2">
                    <c:v>240</c:v>
                  </c:pt>
                  <c:pt idx="3">
                    <c:v>250</c:v>
                  </c:pt>
                  <c:pt idx="4">
                    <c:v>260</c:v>
                  </c:pt>
                  <c:pt idx="5">
                    <c:v>290</c:v>
                  </c:pt>
                  <c:pt idx="6">
                    <c:v>300</c:v>
                  </c:pt>
                </c:lvl>
              </c:multiLvlStrCache>
            </c:multiLvlStrRef>
          </c:cat>
          <c:val>
            <c:numRef>
              <c:f>'По косгу'!$H$14:$H$20</c:f>
              <c:numCache>
                <c:formatCode>#,##0.0</c:formatCode>
                <c:ptCount val="7"/>
                <c:pt idx="0">
                  <c:v>59480.800000000003</c:v>
                </c:pt>
                <c:pt idx="1">
                  <c:v>20087.399999999998</c:v>
                </c:pt>
                <c:pt idx="2">
                  <c:v>239394.90000000002</c:v>
                </c:pt>
                <c:pt idx="3">
                  <c:v>61690.1</c:v>
                </c:pt>
                <c:pt idx="4">
                  <c:v>12492.1</c:v>
                </c:pt>
                <c:pt idx="5">
                  <c:v>369.09999999999997</c:v>
                </c:pt>
                <c:pt idx="6">
                  <c:v>18189.600000000002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39868501148841"/>
          <c:y val="0.11868496700669309"/>
          <c:w val="0.73965832473520743"/>
          <c:h val="0.725173421315489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244269117275425E-2"/>
          <c:y val="0.15266175328653897"/>
          <c:w val="0.63917767105689227"/>
          <c:h val="0.62708512840608777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2.233763900219175E-2"/>
                  <c:y val="-0.2618498892241029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4262861996635025E-3"/>
                  <c:y val="-0.3260826446811910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2825711694104375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образование!$C$16:$C$18</c:f>
              <c:strCache>
                <c:ptCount val="3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  <c:pt idx="2">
                  <c:v>Средства федерального бюджета</c:v>
                </c:pt>
              </c:strCache>
            </c:strRef>
          </c:cat>
          <c:val>
            <c:numRef>
              <c:f>образование!$D$16:$D$18</c:f>
              <c:numCache>
                <c:formatCode>#,##0</c:formatCode>
                <c:ptCount val="3"/>
                <c:pt idx="0">
                  <c:v>96432</c:v>
                </c:pt>
                <c:pt idx="1">
                  <c:v>81985</c:v>
                </c:pt>
                <c:pt idx="2">
                  <c:v>2198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образование!$C$16:$C$18</c:f>
              <c:strCache>
                <c:ptCount val="3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  <c:pt idx="2">
                  <c:v>Средства федерального бюджета</c:v>
                </c:pt>
              </c:strCache>
            </c:strRef>
          </c:cat>
          <c:val>
            <c:numRef>
              <c:f>образование!$E$16:$E$18</c:f>
              <c:numCache>
                <c:formatCode>0</c:formatCode>
                <c:ptCount val="3"/>
                <c:pt idx="0">
                  <c:v>51</c:v>
                </c:pt>
                <c:pt idx="1">
                  <c:v>44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704033014383226E-3"/>
          <c:y val="0.16928856577622522"/>
          <c:w val="0.9922295966985617"/>
          <c:h val="0.81548249638664294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2.360985195563679E-2"/>
                  <c:y val="-7.855900897530317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1"/>
              <c:layout>
                <c:manualLayout>
                  <c:x val="-3.4094428849770229E-2"/>
                  <c:y val="6.069602904863361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2"/>
              <c:layout>
                <c:manualLayout>
                  <c:x val="0.20449217560056052"/>
                  <c:y val="-3.9221572235326966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3"/>
              <c:layout>
                <c:manualLayout>
                  <c:x val="2.7340264164196808E-2"/>
                  <c:y val="8.722321768837318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4"/>
              <c:layout>
                <c:manualLayout>
                  <c:x val="-2.1203737219162029E-2"/>
                  <c:y val="-6.094769818783982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dLbl>
              <c:idx val="5"/>
              <c:layout>
                <c:manualLayout>
                  <c:x val="2.3260035671133907E-2"/>
                  <c:y val="-0.1329859784681991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; </c:separator>
            <c:showLeaderLines val="1"/>
          </c:dLbls>
          <c:cat>
            <c:multiLvlStrRef>
              <c:f>АПК!$B$15:$C$20</c:f>
              <c:multiLvlStrCache>
                <c:ptCount val="6"/>
                <c:lvl>
                  <c:pt idx="0">
                    <c:v>2 875.5</c:v>
                  </c:pt>
                  <c:pt idx="1">
                    <c:v>2 396.4</c:v>
                  </c:pt>
                  <c:pt idx="2">
                    <c:v>200.0</c:v>
                  </c:pt>
                  <c:pt idx="3">
                    <c:v>250.0</c:v>
                  </c:pt>
                  <c:pt idx="4">
                    <c:v>62.5</c:v>
                  </c:pt>
                  <c:pt idx="5">
                    <c:v>4 100.2</c:v>
                  </c:pt>
                </c:lvl>
                <c:lvl>
                  <c:pt idx="0">
                    <c:v>Развитие производства продукции растениеводства (субсидирование части затрат)</c:v>
                  </c:pt>
                  <c:pt idx="1">
                    <c:v>Развитие производства продукции животноводства (субсидирование части затрат)</c:v>
                  </c:pt>
                  <c:pt idx="2">
                    <c:v>Реализация мероприятий, направленных на развитие сельского хозяйства, пищевой и перерабатывающей промышленности</c:v>
                  </c:pt>
                  <c:pt idx="3">
                    <c:v>Реализация мер государственной поддержки кадрового потенциала АПК</c:v>
                  </c:pt>
                  <c:pt idx="4">
                    <c:v>Эпизодическое благополучие Тонкинского муниципального района Нижегородской области </c:v>
                  </c:pt>
                  <c:pt idx="5">
                    <c:v>Обеспечение реализации муниципальной программы</c:v>
                  </c:pt>
                </c:lvl>
              </c:multiLvlStrCache>
            </c:multiLvlStrRef>
          </c:cat>
          <c:val>
            <c:numRef>
              <c:f>АПК!$C$15:$C$20</c:f>
              <c:numCache>
                <c:formatCode>#,##0.0</c:formatCode>
                <c:ptCount val="6"/>
                <c:pt idx="0">
                  <c:v>2875.5</c:v>
                </c:pt>
                <c:pt idx="1">
                  <c:v>2396.4</c:v>
                </c:pt>
                <c:pt idx="2">
                  <c:v>200</c:v>
                </c:pt>
                <c:pt idx="3">
                  <c:v>250</c:v>
                </c:pt>
                <c:pt idx="4">
                  <c:v>62.5</c:v>
                </c:pt>
                <c:pt idx="5">
                  <c:v>4100.2</c:v>
                </c:pt>
              </c:numCache>
            </c:numRef>
          </c:val>
        </c:ser>
        <c:ser>
          <c:idx val="1"/>
          <c:order val="1"/>
          <c:explosion val="25"/>
          <c:cat>
            <c:multiLvlStrRef>
              <c:f>АПК!$B$15:$C$20</c:f>
              <c:multiLvlStrCache>
                <c:ptCount val="6"/>
                <c:lvl>
                  <c:pt idx="0">
                    <c:v>2 875.5</c:v>
                  </c:pt>
                  <c:pt idx="1">
                    <c:v>2 396.4</c:v>
                  </c:pt>
                  <c:pt idx="2">
                    <c:v>200.0</c:v>
                  </c:pt>
                  <c:pt idx="3">
                    <c:v>250.0</c:v>
                  </c:pt>
                  <c:pt idx="4">
                    <c:v>62.5</c:v>
                  </c:pt>
                  <c:pt idx="5">
                    <c:v>4 100.2</c:v>
                  </c:pt>
                </c:lvl>
                <c:lvl>
                  <c:pt idx="0">
                    <c:v>Развитие производства продукции растениеводства (субсидирование части затрат)</c:v>
                  </c:pt>
                  <c:pt idx="1">
                    <c:v>Развитие производства продукции животноводства (субсидирование части затрат)</c:v>
                  </c:pt>
                  <c:pt idx="2">
                    <c:v>Реализация мероприятий, направленных на развитие сельского хозяйства, пищевой и перерабатывающей промышленности</c:v>
                  </c:pt>
                  <c:pt idx="3">
                    <c:v>Реализация мер государственной поддержки кадрового потенциала АПК</c:v>
                  </c:pt>
                  <c:pt idx="4">
                    <c:v>Эпизодическое благополучие Тонкинского муниципального района Нижегородской области </c:v>
                  </c:pt>
                  <c:pt idx="5">
                    <c:v>Обеспечение реализации муниципальной программы</c:v>
                  </c:pt>
                </c:lvl>
              </c:multiLvlStrCache>
            </c:multiLvlStrRef>
          </c:cat>
          <c:val>
            <c:numRef>
              <c:f>АПК!$D$15:$D$20</c:f>
              <c:numCache>
                <c:formatCode>0.0</c:formatCode>
                <c:ptCount val="6"/>
                <c:pt idx="0">
                  <c:v>29.090706755963819</c:v>
                </c:pt>
                <c:pt idx="1">
                  <c:v>24.243773142059368</c:v>
                </c:pt>
                <c:pt idx="2">
                  <c:v>2.023349452683973</c:v>
                </c:pt>
                <c:pt idx="3">
                  <c:v>2.529186815854966</c:v>
                </c:pt>
                <c:pt idx="4">
                  <c:v>0.63229670396374149</c:v>
                </c:pt>
                <c:pt idx="5">
                  <c:v>41.480687129474134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  <c:pt idx="3">
                  <c:v>2019 г</c:v>
                </c:pt>
                <c:pt idx="4">
                  <c:v>2020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1.34</c:v>
                </c:pt>
                <c:pt idx="1">
                  <c:v>1.34</c:v>
                </c:pt>
                <c:pt idx="2">
                  <c:v>2.2999999999999998</c:v>
                </c:pt>
                <c:pt idx="3">
                  <c:v>3.2</c:v>
                </c:pt>
                <c:pt idx="4">
                  <c:v>3.45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1801088"/>
        <c:axId val="281802624"/>
      </c:barChart>
      <c:catAx>
        <c:axId val="28180108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solidFill>
            <a:schemeClr val="bg1"/>
          </a:solidFill>
        </c:spPr>
        <c:crossAx val="281802624"/>
        <c:crosses val="autoZero"/>
        <c:auto val="1"/>
        <c:lblAlgn val="ctr"/>
        <c:lblOffset val="100"/>
        <c:noMultiLvlLbl val="0"/>
      </c:catAx>
      <c:valAx>
        <c:axId val="28180262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2818010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 i="1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  <c:pt idx="3">
                  <c:v>2019 г</c:v>
                </c:pt>
                <c:pt idx="4">
                  <c:v>2020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20.69</c:v>
                </c:pt>
                <c:pt idx="1">
                  <c:v>20.81</c:v>
                </c:pt>
                <c:pt idx="2">
                  <c:v>20.9</c:v>
                </c:pt>
                <c:pt idx="3">
                  <c:v>20.99</c:v>
                </c:pt>
                <c:pt idx="4">
                  <c:v>20.95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1852160"/>
        <c:axId val="281862144"/>
      </c:barChart>
      <c:catAx>
        <c:axId val="2818521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 i="1" baseline="0">
                <a:solidFill>
                  <a:schemeClr val="bg1"/>
                </a:solidFill>
              </a:defRPr>
            </a:pPr>
            <a:endParaRPr lang="ru-RU"/>
          </a:p>
        </c:txPr>
        <c:crossAx val="281862144"/>
        <c:crosses val="autoZero"/>
        <c:auto val="1"/>
        <c:lblAlgn val="ctr"/>
        <c:lblOffset val="100"/>
        <c:noMultiLvlLbl val="0"/>
      </c:catAx>
      <c:valAx>
        <c:axId val="281862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900" b="1" i="1" baseline="0">
                <a:solidFill>
                  <a:schemeClr val="bg1"/>
                </a:solidFill>
              </a:defRPr>
            </a:pPr>
            <a:endParaRPr lang="ru-RU"/>
          </a:p>
        </c:txPr>
        <c:crossAx val="2818521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6735564304462"/>
          <c:y val="0.11415625"/>
          <c:w val="0.84199311023622048"/>
          <c:h val="0.6952709153543307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  <c:pt idx="3">
                  <c:v>2019 г</c:v>
                </c:pt>
                <c:pt idx="4">
                  <c:v>2020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1653</c:v>
                </c:pt>
                <c:pt idx="1">
                  <c:v>1336</c:v>
                </c:pt>
                <c:pt idx="2">
                  <c:v>1188</c:v>
                </c:pt>
                <c:pt idx="3">
                  <c:v>1051</c:v>
                </c:pt>
                <c:pt idx="4">
                  <c:v>601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1944448"/>
        <c:axId val="281945984"/>
      </c:lineChart>
      <c:catAx>
        <c:axId val="281944448"/>
        <c:scaling>
          <c:orientation val="minMax"/>
        </c:scaling>
        <c:delete val="0"/>
        <c:axPos val="b"/>
        <c:majorTickMark val="out"/>
        <c:minorTickMark val="none"/>
        <c:tickLblPos val="nextTo"/>
        <c:crossAx val="281945984"/>
        <c:crosses val="autoZero"/>
        <c:auto val="1"/>
        <c:lblAlgn val="ctr"/>
        <c:lblOffset val="100"/>
        <c:noMultiLvlLbl val="0"/>
      </c:catAx>
      <c:valAx>
        <c:axId val="281945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19444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  <c:pt idx="3">
                  <c:v>2019 г</c:v>
                </c:pt>
                <c:pt idx="4">
                  <c:v>2020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2213</c:v>
                </c:pt>
                <c:pt idx="1">
                  <c:v>2588</c:v>
                </c:pt>
                <c:pt idx="2">
                  <c:v>2433</c:v>
                </c:pt>
                <c:pt idx="3">
                  <c:v>2360.6999999999998</c:v>
                </c:pt>
                <c:pt idx="4">
                  <c:v>2144.1999999999998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Реализация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  <c:pt idx="3">
                  <c:v>2019 г</c:v>
                </c:pt>
                <c:pt idx="4">
                  <c:v>2020 г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1952</c:v>
                </c:pt>
                <c:pt idx="1">
                  <c:v>2418</c:v>
                </c:pt>
                <c:pt idx="2">
                  <c:v>2323</c:v>
                </c:pt>
                <c:pt idx="3">
                  <c:v>2192.8000000000002</c:v>
                </c:pt>
                <c:pt idx="4">
                  <c:v>2065.4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1972096"/>
        <c:axId val="281977984"/>
        <c:axId val="0"/>
      </c:bar3DChart>
      <c:catAx>
        <c:axId val="281972096"/>
        <c:scaling>
          <c:orientation val="minMax"/>
        </c:scaling>
        <c:delete val="0"/>
        <c:axPos val="b"/>
        <c:majorTickMark val="out"/>
        <c:minorTickMark val="none"/>
        <c:tickLblPos val="nextTo"/>
        <c:crossAx val="281977984"/>
        <c:crosses val="autoZero"/>
        <c:auto val="1"/>
        <c:lblAlgn val="ctr"/>
        <c:lblOffset val="100"/>
        <c:noMultiLvlLbl val="0"/>
      </c:catAx>
      <c:valAx>
        <c:axId val="281977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19720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039133922041592"/>
          <c:y val="2.5965797244094445E-2"/>
          <c:w val="0.21804921750328957"/>
          <c:h val="0.1668184055118110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631889763779551E-2"/>
          <c:y val="0.17040625000000004"/>
          <c:w val="0.87103477690288722"/>
          <c:h val="0.7243855807086613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5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  <c:pt idx="3">
                  <c:v>2019 г</c:v>
                </c:pt>
                <c:pt idx="4">
                  <c:v>2020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189.4</c:v>
                </c:pt>
                <c:pt idx="1">
                  <c:v>266.3</c:v>
                </c:pt>
                <c:pt idx="2">
                  <c:v>205.6</c:v>
                </c:pt>
                <c:pt idx="3">
                  <c:v>204.2</c:v>
                </c:pt>
                <c:pt idx="4">
                  <c:v>162.30000000000001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2077056"/>
        <c:axId val="282078592"/>
      </c:lineChart>
      <c:catAx>
        <c:axId val="282077056"/>
        <c:scaling>
          <c:orientation val="minMax"/>
        </c:scaling>
        <c:delete val="0"/>
        <c:axPos val="b"/>
        <c:majorTickMark val="out"/>
        <c:minorTickMark val="none"/>
        <c:tickLblPos val="nextTo"/>
        <c:crossAx val="282078592"/>
        <c:crosses val="autoZero"/>
        <c:auto val="1"/>
        <c:lblAlgn val="ctr"/>
        <c:lblOffset val="100"/>
        <c:noMultiLvlLbl val="0"/>
      </c:catAx>
      <c:valAx>
        <c:axId val="282078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2077056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'Нацпроекты 2020'!$F$32</c:f>
              <c:strCache>
                <c:ptCount val="1"/>
                <c:pt idx="0">
                  <c:v>Федеральный бюджет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800885027111682E-2"/>
                  <c:y val="8.25209567492720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49032903154129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'Нацпроекты 2020'!$G$31:$J$31</c:f>
              <c:strCache>
                <c:ptCount val="4"/>
                <c:pt idx="0">
                  <c:v>Федеральный проект "Обеспечение устойчивого окращения непригодного для проживания жилищного фонда"</c:v>
                </c:pt>
                <c:pt idx="1">
                  <c:v>Федеральный проект "Формирование комфортной городской среды"</c:v>
                </c:pt>
                <c:pt idx="2">
                  <c:v>Федеральный проект "Информационная инфраструктура"</c:v>
                </c:pt>
                <c:pt idx="3">
                  <c:v>Федеральный проект "Образование"</c:v>
                </c:pt>
              </c:strCache>
            </c:strRef>
          </c:cat>
          <c:val>
            <c:numRef>
              <c:f>'Нацпроекты 2020'!$G$32:$J$32</c:f>
              <c:numCache>
                <c:formatCode>#,##0.0</c:formatCode>
                <c:ptCount val="4"/>
                <c:pt idx="0">
                  <c:v>3359.8461499999999</c:v>
                </c:pt>
                <c:pt idx="1">
                  <c:v>2678.2</c:v>
                </c:pt>
              </c:numCache>
            </c:numRef>
          </c:val>
        </c:ser>
        <c:ser>
          <c:idx val="1"/>
          <c:order val="1"/>
          <c:tx>
            <c:strRef>
              <c:f>'Нацпроекты 2020'!$F$33</c:f>
              <c:strCache>
                <c:ptCount val="1"/>
                <c:pt idx="0">
                  <c:v>Областной бюджет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'Нацпроекты 2020'!$G$31:$J$31</c:f>
              <c:strCache>
                <c:ptCount val="4"/>
                <c:pt idx="0">
                  <c:v>Федеральный проект "Обеспечение устойчивого окращения непригодного для проживания жилищного фонда"</c:v>
                </c:pt>
                <c:pt idx="1">
                  <c:v>Федеральный проект "Формирование комфортной городской среды"</c:v>
                </c:pt>
                <c:pt idx="2">
                  <c:v>Федеральный проект "Информационная инфраструктура"</c:v>
                </c:pt>
                <c:pt idx="3">
                  <c:v>Федеральный проект "Образование"</c:v>
                </c:pt>
              </c:strCache>
            </c:strRef>
          </c:cat>
          <c:val>
            <c:numRef>
              <c:f>'Нацпроекты 2020'!$G$33:$J$33</c:f>
              <c:numCache>
                <c:formatCode>#,##0.0</c:formatCode>
                <c:ptCount val="4"/>
                <c:pt idx="0">
                  <c:v>126.04973</c:v>
                </c:pt>
                <c:pt idx="1">
                  <c:v>111.59166999999999</c:v>
                </c:pt>
                <c:pt idx="2">
                  <c:v>512.82000000000005</c:v>
                </c:pt>
                <c:pt idx="3">
                  <c:v>910.14599999999996</c:v>
                </c:pt>
              </c:numCache>
            </c:numRef>
          </c:val>
        </c:ser>
        <c:ser>
          <c:idx val="2"/>
          <c:order val="2"/>
          <c:tx>
            <c:strRef>
              <c:f>'Нацпроекты 2020'!$F$34</c:f>
              <c:strCache>
                <c:ptCount val="1"/>
                <c:pt idx="0">
                  <c:v>Местный бюджет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689341865240778E-2"/>
                  <c:y val="-2.90291831789801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378664019410029E-2"/>
                  <c:y val="-1.23781435123908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'Нацпроекты 2020'!$G$31:$J$31</c:f>
              <c:strCache>
                <c:ptCount val="4"/>
                <c:pt idx="0">
                  <c:v>Федеральный проект "Обеспечение устойчивого окращения непригодного для проживания жилищного фонда"</c:v>
                </c:pt>
                <c:pt idx="1">
                  <c:v>Федеральный проект "Формирование комфортной городской среды"</c:v>
                </c:pt>
                <c:pt idx="2">
                  <c:v>Федеральный проект "Информационная инфраструктура"</c:v>
                </c:pt>
                <c:pt idx="3">
                  <c:v>Федеральный проект "Образование"</c:v>
                </c:pt>
              </c:strCache>
            </c:strRef>
          </c:cat>
          <c:val>
            <c:numRef>
              <c:f>'Нацпроекты 2020'!$G$34:$J$34</c:f>
              <c:numCache>
                <c:formatCode>#,##0.0</c:formatCode>
                <c:ptCount val="4"/>
                <c:pt idx="0">
                  <c:v>31.512919999999998</c:v>
                </c:pt>
                <c:pt idx="1">
                  <c:v>316.74364000000003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8925568"/>
        <c:axId val="178927104"/>
        <c:axId val="0"/>
      </c:bar3DChart>
      <c:catAx>
        <c:axId val="1789255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8927104"/>
        <c:crosses val="autoZero"/>
        <c:auto val="1"/>
        <c:lblAlgn val="ctr"/>
        <c:lblOffset val="100"/>
        <c:noMultiLvlLbl val="0"/>
      </c:catAx>
      <c:valAx>
        <c:axId val="178927104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17892556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6.0203145338540015E-2"/>
          <c:y val="4.6783642964918895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82852143482065E-2"/>
          <c:y val="0.42916736582081405"/>
          <c:w val="0.88337270341207352"/>
          <c:h val="0.4880547048547949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Лист2!$A$28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силами, млн.руб.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000000000000001E-2"/>
                  <c:y val="-2.3148148148148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33333333333333E-2"/>
                  <c:y val="-1.3888888888888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Лист2!$C$27:$E$27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Лист2!$C$28:$E$28</c:f>
              <c:numCache>
                <c:formatCode>General</c:formatCode>
                <c:ptCount val="3"/>
                <c:pt idx="0">
                  <c:v>645.20000000000005</c:v>
                </c:pt>
                <c:pt idx="1">
                  <c:v>691.4</c:v>
                </c:pt>
                <c:pt idx="2">
                  <c:v>687.1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8498176"/>
        <c:axId val="158513408"/>
        <c:axId val="0"/>
      </c:bar3DChart>
      <c:catAx>
        <c:axId val="158498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8513408"/>
        <c:crosses val="autoZero"/>
        <c:auto val="1"/>
        <c:lblAlgn val="ctr"/>
        <c:lblOffset val="100"/>
        <c:noMultiLvlLbl val="0"/>
      </c:catAx>
      <c:valAx>
        <c:axId val="1585134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84981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875899193156411"/>
          <c:y val="2.6853316115430431E-2"/>
          <c:w val="0.7872941576747351"/>
          <c:h val="0.4417145425111019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'таб к диаг 8'!$B$5</c:f>
              <c:strCache>
                <c:ptCount val="1"/>
                <c:pt idx="0">
                  <c:v>Муниципальный долг, тыс.рублей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0"/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802469135802469E-2"/>
                  <c:y val="-4.70318025716026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802469135802469E-2"/>
                  <c:y val="-4.97203922304202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8'!$C$4:$E$4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'таб к диаг 8'!$C$5:$E$5</c:f>
              <c:numCache>
                <c:formatCode>#,##0</c:formatCode>
                <c:ptCount val="3"/>
                <c:pt idx="0">
                  <c:v>3500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'таб к диаг 8'!$B$6</c:f>
              <c:strCache>
                <c:ptCount val="1"/>
                <c:pt idx="0">
                  <c:v>Доходы консолидированного бюджета без учета безвозмездных поступлений и поступлений по доп.нормативу, тыс.рублей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8'!$C$4:$E$4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'таб к диаг 8'!$C$6:$E$6</c:f>
              <c:numCache>
                <c:formatCode>#,##0</c:formatCode>
                <c:ptCount val="3"/>
                <c:pt idx="0">
                  <c:v>36975</c:v>
                </c:pt>
                <c:pt idx="1">
                  <c:v>34555</c:v>
                </c:pt>
                <c:pt idx="2">
                  <c:v>40737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8971392"/>
        <c:axId val="178972928"/>
      </c:barChart>
      <c:catAx>
        <c:axId val="17897139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178972928"/>
        <c:crosses val="autoZero"/>
        <c:auto val="1"/>
        <c:lblAlgn val="ctr"/>
        <c:lblOffset val="100"/>
        <c:noMultiLvlLbl val="0"/>
      </c:catAx>
      <c:valAx>
        <c:axId val="178972928"/>
        <c:scaling>
          <c:orientation val="minMax"/>
        </c:scaling>
        <c:delete val="0"/>
        <c:axPos val="b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7897139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83948897539366452"/>
          <c:w val="0.98842738407699027"/>
          <c:h val="0.1458637659030911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baseline="0">
                <a:effectLst/>
              </a:rPr>
              <a:t>Объем розничного товарооборота, млн. руб.</a:t>
            </a:r>
            <a:endParaRPr lang="ru-RU">
              <a:effectLst/>
            </a:endParaRPr>
          </a:p>
        </c:rich>
      </c:tx>
      <c:layout>
        <c:manualLayout>
          <c:xMode val="edge"/>
          <c:yMode val="edge"/>
          <c:x val="0.16788188976377952"/>
          <c:y val="4.6296296296296294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Лист2!$F$37</c:f>
              <c:strCache>
                <c:ptCount val="1"/>
                <c:pt idx="0">
                  <c:v>Розничный товарооборот, млн. руб.</c:v>
                </c:pt>
              </c:strCache>
            </c:strRef>
          </c:tx>
          <c:invertIfNegative val="0"/>
          <c:cat>
            <c:numRef>
              <c:f>Лист2!$G$36:$I$36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Лист2!$G$37:$I$37</c:f>
              <c:numCache>
                <c:formatCode>General</c:formatCode>
                <c:ptCount val="3"/>
                <c:pt idx="0">
                  <c:v>613</c:v>
                </c:pt>
                <c:pt idx="1">
                  <c:v>625.20000000000005</c:v>
                </c:pt>
                <c:pt idx="2">
                  <c:v>582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1172096"/>
        <c:axId val="161186176"/>
        <c:axId val="0"/>
      </c:bar3DChart>
      <c:catAx>
        <c:axId val="161172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1186176"/>
        <c:crosses val="autoZero"/>
        <c:auto val="1"/>
        <c:lblAlgn val="ctr"/>
        <c:lblOffset val="100"/>
        <c:noMultiLvlLbl val="0"/>
      </c:catAx>
      <c:valAx>
        <c:axId val="161186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1172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Численность населения, занятых в экономике, чел.</a:t>
            </a:r>
          </a:p>
        </c:rich>
      </c:tx>
      <c:layout>
        <c:manualLayout>
          <c:xMode val="edge"/>
          <c:yMode val="edge"/>
          <c:x val="0.14638188976377953"/>
          <c:y val="5.5555555555555552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Лист2!$F$71</c:f>
              <c:strCache>
                <c:ptCount val="1"/>
                <c:pt idx="0">
                  <c:v>Численность населения, занятых в экономике, чел</c:v>
                </c:pt>
              </c:strCache>
            </c:strRef>
          </c:tx>
          <c:marker>
            <c:symbol val="diamond"/>
            <c:size val="14"/>
            <c:spPr>
              <a:solidFill>
                <a:srgbClr val="FF0000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Лист2!$G$70:$I$70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Лист2!$G$71:$I$71</c:f>
              <c:numCache>
                <c:formatCode>General</c:formatCode>
                <c:ptCount val="3"/>
                <c:pt idx="0">
                  <c:v>2351</c:v>
                </c:pt>
                <c:pt idx="1">
                  <c:v>2227</c:v>
                </c:pt>
                <c:pt idx="2">
                  <c:v>2201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1197056"/>
        <c:axId val="164583296"/>
      </c:lineChart>
      <c:catAx>
        <c:axId val="161197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4583296"/>
        <c:crosses val="autoZero"/>
        <c:auto val="1"/>
        <c:lblAlgn val="ctr"/>
        <c:lblOffset val="100"/>
        <c:noMultiLvlLbl val="0"/>
      </c:catAx>
      <c:valAx>
        <c:axId val="164583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11970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Прожиточный </a:t>
            </a:r>
            <a:r>
              <a:rPr lang="ru-RU" dirty="0" smtClean="0"/>
              <a:t>минимум                               </a:t>
            </a:r>
            <a:r>
              <a:rPr lang="ru-RU" dirty="0"/>
              <a:t>в среднем на  душу населения, </a:t>
            </a:r>
            <a:r>
              <a:rPr lang="ru-RU" dirty="0" smtClean="0"/>
              <a:t>руб.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5484416"/>
        <c:axId val="165485952"/>
      </c:lineChart>
      <c:catAx>
        <c:axId val="165484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5485952"/>
        <c:crosses val="autoZero"/>
        <c:auto val="1"/>
        <c:lblAlgn val="ctr"/>
        <c:lblOffset val="100"/>
        <c:noMultiLvlLbl val="0"/>
      </c:catAx>
      <c:valAx>
        <c:axId val="165485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54844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Прожиточный минимум в среднем на душу населения, руб.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4479388976592047"/>
          <c:y val="0.33232636580664521"/>
          <c:w val="0.85520603674540685"/>
          <c:h val="0.587480679498396"/>
        </c:manualLayout>
      </c:layout>
      <c:lineChart>
        <c:grouping val="standard"/>
        <c:varyColors val="0"/>
        <c:ser>
          <c:idx val="0"/>
          <c:order val="0"/>
          <c:tx>
            <c:strRef>
              <c:f>Лист2!$F$68</c:f>
              <c:strCache>
                <c:ptCount val="1"/>
                <c:pt idx="0">
                  <c:v>прожиточный минимум на душу населения, руб.</c:v>
                </c:pt>
              </c:strCache>
            </c:strRef>
          </c:tx>
          <c:spPr>
            <a:ln w="47625"/>
          </c:spPr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2.7777777777777779E-3"/>
                  <c:y val="5.55555555555555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888888888888888E-2"/>
                  <c:y val="0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1111111111111212E-2"/>
                  <c:y val="3.24074074074074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Лист2!$G$67:$I$67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Лист2!$G$68:$I$68</c:f>
              <c:numCache>
                <c:formatCode>General</c:formatCode>
                <c:ptCount val="3"/>
                <c:pt idx="0">
                  <c:v>8861.2000000000007</c:v>
                </c:pt>
                <c:pt idx="1">
                  <c:v>9540.9</c:v>
                </c:pt>
                <c:pt idx="2">
                  <c:v>10540</c:v>
                </c:pt>
              </c:numCache>
            </c:numRef>
          </c:val>
          <c:smooth val="0"/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5497088"/>
        <c:axId val="165532800"/>
      </c:lineChart>
      <c:catAx>
        <c:axId val="165497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5532800"/>
        <c:crosses val="autoZero"/>
        <c:auto val="1"/>
        <c:lblAlgn val="ctr"/>
        <c:lblOffset val="100"/>
        <c:noMultiLvlLbl val="0"/>
      </c:catAx>
      <c:valAx>
        <c:axId val="165532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549708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423840769903762"/>
          <c:y val="0.27813684747739864"/>
          <c:w val="0.85520603674540685"/>
          <c:h val="0.56421660834062404"/>
        </c:manualLayout>
      </c:layout>
      <c:lineChart>
        <c:grouping val="standard"/>
        <c:varyColors val="0"/>
        <c:ser>
          <c:idx val="0"/>
          <c:order val="0"/>
          <c:tx>
            <c:strRef>
              <c:f>Лист2!$F$62</c:f>
              <c:strCache>
                <c:ptCount val="1"/>
                <c:pt idx="0">
                  <c:v>Средняя пенсия, руб.</c:v>
                </c:pt>
              </c:strCache>
            </c:strRef>
          </c:tx>
          <c:spPr>
            <a:ln w="63500">
              <a:solidFill>
                <a:schemeClr val="accent1">
                  <a:shade val="95000"/>
                  <a:satMod val="105000"/>
                </a:schemeClr>
              </a:solidFill>
            </a:ln>
          </c:spPr>
          <c:marker>
            <c:symbol val="diamond"/>
            <c:size val="13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8.8055555555555554E-2"/>
                  <c:y val="-9.87266695829688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583333333333333"/>
                  <c:y val="-8.48377806940799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Лист2!$G$61:$I$61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Лист2!$G$62:$I$62</c:f>
              <c:numCache>
                <c:formatCode>General</c:formatCode>
                <c:ptCount val="3"/>
                <c:pt idx="0">
                  <c:v>13318</c:v>
                </c:pt>
                <c:pt idx="1">
                  <c:v>13730</c:v>
                </c:pt>
                <c:pt idx="2">
                  <c:v>14154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5670912"/>
        <c:axId val="165673600"/>
      </c:lineChart>
      <c:catAx>
        <c:axId val="165670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5673600"/>
        <c:crosses val="autoZero"/>
        <c:auto val="1"/>
        <c:lblAlgn val="ctr"/>
        <c:lblOffset val="100"/>
        <c:noMultiLvlLbl val="0"/>
      </c:catAx>
      <c:valAx>
        <c:axId val="1656736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56709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0.01423</cdr:x>
      <cdr:y>0.00115</cdr:y>
    </cdr:from>
    <cdr:to>
      <cdr:x>0.97596</cdr:x>
      <cdr:y>0.12071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2221" y="7027"/>
          <a:ext cx="8937036" cy="7290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Сколько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доходов поступило в консолидированный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бюджет района в </a:t>
          </a:r>
          <a:r>
            <a:rPr lang="ru-RU" sz="2000" b="1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2018 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 </a:t>
          </a:r>
          <a:r>
            <a:rPr lang="ru-RU" sz="2000" b="1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2020 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годах, </a:t>
          </a:r>
          <a:r>
            <a:rPr lang="ru-RU" sz="2000" b="1" baseline="0" dirty="0" err="1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тыс.руб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</a:p>
        <a:p xmlns:a="http://schemas.openxmlformats.org/drawingml/2006/main">
          <a:pPr algn="ctr"/>
          <a:endParaRPr lang="ru-RU" sz="18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0.14173</cdr:x>
      <cdr:y>0.79753</cdr:y>
    </cdr:from>
    <cdr:to>
      <cdr:x>0.3404</cdr:x>
      <cdr:y>0.98921</cdr:y>
    </cdr:to>
    <cdr:sp macro="" textlink="">
      <cdr:nvSpPr>
        <cdr:cNvPr id="3" name="Трапеция 2"/>
        <cdr:cNvSpPr/>
      </cdr:nvSpPr>
      <cdr:spPr>
        <a:xfrm xmlns:a="http://schemas.openxmlformats.org/drawingml/2006/main">
          <a:off x="1317038" y="4863602"/>
          <a:ext cx="1846204" cy="116889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62,0 </a:t>
          </a:r>
          <a:r>
            <a:rPr lang="ru-RU" sz="1600" b="1" baseline="0" dirty="0" err="1" smtClean="0">
              <a:solidFill>
                <a:sysClr val="windowText" lastClr="000000"/>
              </a:solidFill>
            </a:rPr>
            <a:t>тыс.рублей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baseline="0" dirty="0">
              <a:solidFill>
                <a:sysClr val="windowText" lastClr="000000"/>
              </a:solidFill>
            </a:rPr>
            <a:t>на 1 жителя</a:t>
          </a:r>
          <a:endParaRPr lang="ru-RU" sz="16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0.40241</cdr:x>
      <cdr:y>0.80058</cdr:y>
    </cdr:from>
    <cdr:to>
      <cdr:x>0.60235</cdr:x>
      <cdr:y>0.99306</cdr:y>
    </cdr:to>
    <cdr:sp macro="" textlink="">
      <cdr:nvSpPr>
        <cdr:cNvPr id="6" name="Трапеция 5"/>
        <cdr:cNvSpPr/>
      </cdr:nvSpPr>
      <cdr:spPr>
        <a:xfrm xmlns:a="http://schemas.openxmlformats.org/drawingml/2006/main">
          <a:off x="3739446" y="4882170"/>
          <a:ext cx="1857962" cy="1173849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51,9 </a:t>
          </a:r>
          <a:r>
            <a:rPr lang="ru-RU" sz="1600" b="1" dirty="0" err="1" smtClean="0">
              <a:solidFill>
                <a:sysClr val="windowText" lastClr="000000"/>
              </a:solidFill>
            </a:rPr>
            <a:t>тыс.рублей</a:t>
          </a:r>
          <a:r>
            <a:rPr lang="ru-RU" sz="1600" b="1" dirty="0" smtClean="0">
              <a:solidFill>
                <a:sysClr val="windowText" lastClr="000000"/>
              </a:solidFill>
            </a:rPr>
            <a:t> </a:t>
          </a:r>
          <a:r>
            <a:rPr lang="ru-RU" sz="1600" b="1" dirty="0">
              <a:solidFill>
                <a:sysClr val="windowText" lastClr="000000"/>
              </a:solidFill>
            </a:rPr>
            <a:t>на 1 жителя</a:t>
          </a:r>
        </a:p>
      </cdr:txBody>
    </cdr:sp>
  </cdr:relSizeAnchor>
  <cdr:relSizeAnchor xmlns:cdr="http://schemas.openxmlformats.org/drawingml/2006/chartDrawing">
    <cdr:from>
      <cdr:x>0.6517</cdr:x>
      <cdr:y>0.80058</cdr:y>
    </cdr:from>
    <cdr:to>
      <cdr:x>0.8567</cdr:x>
      <cdr:y>0.99113</cdr:y>
    </cdr:to>
    <cdr:sp macro="" textlink="">
      <cdr:nvSpPr>
        <cdr:cNvPr id="7" name="Трапеция 6"/>
        <cdr:cNvSpPr/>
      </cdr:nvSpPr>
      <cdr:spPr>
        <a:xfrm xmlns:a="http://schemas.openxmlformats.org/drawingml/2006/main">
          <a:off x="6056020" y="4882171"/>
          <a:ext cx="1905000" cy="116208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smtClean="0">
              <a:solidFill>
                <a:sysClr val="windowText" lastClr="000000"/>
              </a:solidFill>
            </a:rPr>
            <a:t>55,6                </a:t>
          </a:r>
          <a:r>
            <a:rPr lang="ru-RU" sz="1600" b="1" baseline="0" err="1" smtClean="0">
              <a:solidFill>
                <a:sysClr val="windowText" lastClr="000000"/>
              </a:solidFill>
            </a:rPr>
            <a:t>тыс</a:t>
          </a:r>
          <a:r>
            <a:rPr lang="ru-RU" sz="1600" b="1" baseline="0" smtClean="0">
              <a:solidFill>
                <a:sysClr val="windowText" lastClr="000000"/>
              </a:solidFill>
            </a:rPr>
            <a:t>. 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рублей </a:t>
          </a:r>
          <a:r>
            <a:rPr lang="ru-RU" sz="1600" b="1" baseline="0" dirty="0">
              <a:solidFill>
                <a:sysClr val="windowText" lastClr="000000"/>
              </a:solidFill>
            </a:rPr>
            <a:t>на 1 жителя</a:t>
          </a:r>
          <a:endParaRPr lang="ru-RU" sz="16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0.75324</cdr:x>
      <cdr:y>0.87158</cdr:y>
    </cdr:from>
    <cdr:to>
      <cdr:x>0.75816</cdr:x>
      <cdr:y>0.87908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999627" y="5315185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</cdr:x>
      <cdr:y>0.93606</cdr:y>
    </cdr:from>
    <cdr:to>
      <cdr:x>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5723217"/>
          <a:ext cx="8968626" cy="3909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latin typeface="Arial Narrow" panose="020B0606020202030204" pitchFamily="34" charset="0"/>
            </a:rPr>
            <a:t>Всего расходов - 411 703,7 тыс. руб. , в </a:t>
          </a:r>
          <a:r>
            <a:rPr lang="ru-RU" sz="1400" b="1" dirty="0" err="1" smtClean="0">
              <a:latin typeface="Arial Narrow" panose="020B0606020202030204" pitchFamily="34" charset="0"/>
            </a:rPr>
            <a:t>т.ч</a:t>
          </a:r>
          <a:r>
            <a:rPr lang="ru-RU" sz="1400" b="1" dirty="0" smtClean="0">
              <a:latin typeface="Arial Narrow" panose="020B0606020202030204" pitchFamily="34" charset="0"/>
            </a:rPr>
            <a:t>. </a:t>
          </a:r>
          <a:r>
            <a:rPr lang="ru-RU" sz="1400" b="1" dirty="0">
              <a:latin typeface="Arial Narrow" panose="020B0606020202030204" pitchFamily="34" charset="0"/>
            </a:rPr>
            <a:t>расходы по отраслям социальной сферы</a:t>
          </a:r>
          <a:r>
            <a:rPr lang="ru-RU" sz="1400" b="1" baseline="0" dirty="0">
              <a:latin typeface="Arial Narrow" panose="020B0606020202030204" pitchFamily="34" charset="0"/>
            </a:rPr>
            <a:t> - 258 815,6 тыс. руб. (</a:t>
          </a:r>
          <a:r>
            <a:rPr lang="ru-RU" sz="1400" b="1" baseline="0" dirty="0" smtClean="0">
              <a:latin typeface="Arial Narrow" panose="020B0606020202030204" pitchFamily="34" charset="0"/>
            </a:rPr>
            <a:t>63</a:t>
          </a:r>
          <a:r>
            <a:rPr lang="ru-RU" sz="1600" b="1" baseline="0" dirty="0" smtClean="0">
              <a:latin typeface="Arial Narrow" panose="020B0606020202030204" pitchFamily="34" charset="0"/>
            </a:rPr>
            <a:t> </a:t>
          </a:r>
          <a:r>
            <a:rPr lang="ru-RU" sz="1400" b="1" baseline="0" dirty="0">
              <a:latin typeface="Arial Narrow" panose="020B0606020202030204" pitchFamily="34" charset="0"/>
            </a:rPr>
            <a:t>%)</a:t>
          </a:r>
        </a:p>
        <a:p xmlns:a="http://schemas.openxmlformats.org/drawingml/2006/main">
          <a:endParaRPr lang="ru-RU" sz="1600" b="1" dirty="0">
            <a:latin typeface="Arial Narrow" panose="020B0606020202030204" pitchFamily="34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0.01538</cdr:x>
      <cdr:y>0.92263</cdr:y>
    </cdr:from>
    <cdr:to>
      <cdr:x>0.92453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875" y="6103301"/>
          <a:ext cx="8443162" cy="511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800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0.07083</cdr:x>
      <cdr:y>0.92386</cdr:y>
    </cdr:from>
    <cdr:to>
      <cdr:x>0.935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58233" y="5637561"/>
          <a:ext cx="8030426" cy="4646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0.08167</cdr:x>
      <cdr:y>0.92259</cdr:y>
    </cdr:from>
    <cdr:to>
      <cdr:x>0.92417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58902" y="5629817"/>
          <a:ext cx="7829086" cy="4723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0.5625</cdr:x>
      <cdr:y>0.85015</cdr:y>
    </cdr:from>
    <cdr:to>
      <cdr:x>0.6609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27134" y="585439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0.13194</cdr:x>
      <cdr:y>0.92823</cdr:y>
    </cdr:from>
    <cdr:to>
      <cdr:x>0.93194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24643" y="5656684"/>
          <a:ext cx="7425611" cy="4373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>
              <a:latin typeface="Arial Narrow" panose="020B0606020202030204" pitchFamily="34" charset="0"/>
            </a:rPr>
            <a:t>Всего расходы районного бюджета за</a:t>
          </a:r>
          <a:r>
            <a:rPr lang="ru-RU" sz="1600" b="1" baseline="0" dirty="0">
              <a:latin typeface="Arial Narrow" panose="020B0606020202030204" pitchFamily="34" charset="0"/>
            </a:rPr>
            <a:t> 2020 год составили </a:t>
          </a:r>
          <a:r>
            <a:rPr lang="ru-RU" sz="1600" b="1" baseline="0" dirty="0" smtClean="0">
              <a:latin typeface="Arial Narrow" panose="020B0606020202030204" pitchFamily="34" charset="0"/>
            </a:rPr>
            <a:t> 411 </a:t>
          </a:r>
          <a:r>
            <a:rPr lang="ru-RU" sz="1600" b="1" baseline="0" dirty="0">
              <a:latin typeface="Arial Narrow" panose="020B0606020202030204" pitchFamily="34" charset="0"/>
            </a:rPr>
            <a:t>703,7 тыс. руб.</a:t>
          </a:r>
          <a:endParaRPr lang="ru-RU" sz="1600" b="1" dirty="0">
            <a:latin typeface="Arial Narrow" panose="020B0606020202030204" pitchFamily="34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0.01538</cdr:x>
      <cdr:y>0.92263</cdr:y>
    </cdr:from>
    <cdr:to>
      <cdr:x>0.92453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875" y="6103301"/>
          <a:ext cx="8443162" cy="511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800" dirty="0"/>
        </a:p>
      </cdr:txBody>
    </cdr:sp>
  </cdr:relSizeAnchor>
  <cdr:relSizeAnchor xmlns:cdr="http://schemas.openxmlformats.org/drawingml/2006/chartDrawing">
    <cdr:from>
      <cdr:x>0.05275</cdr:x>
      <cdr:y>0.16547</cdr:y>
    </cdr:from>
    <cdr:to>
      <cdr:x>0.9623</cdr:x>
      <cdr:y>0.61483</cdr:y>
    </cdr:to>
    <cdr:sp macro="" textlink="">
      <cdr:nvSpPr>
        <cdr:cNvPr id="4" name="Текст 2"/>
        <cdr:cNvSpPr>
          <a:spLocks xmlns:a="http://schemas.openxmlformats.org/drawingml/2006/main" noGrp="1"/>
        </cdr:cNvSpPr>
      </cdr:nvSpPr>
      <cdr:spPr bwMode="auto">
        <a:xfrm xmlns:a="http://schemas.openxmlformats.org/drawingml/2006/main">
          <a:off x="482358" y="1175544"/>
          <a:ext cx="8316906" cy="319238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</a:bodyPr>
        <a:lstStyle xmlns:a="http://schemas.openxmlformats.org/drawingml/2006/main">
          <a:lvl1pPr marL="0" indent="0" algn="ctr" rtl="0" eaLnBrk="0" fontAlgn="base" hangingPunct="0">
            <a:spcBef>
              <a:spcPct val="20000"/>
            </a:spcBef>
            <a:spcAft>
              <a:spcPct val="0"/>
            </a:spcAft>
            <a:buClr>
              <a:schemeClr val="accent1"/>
            </a:buClr>
            <a:buSzPct val="100000"/>
            <a:buFont typeface="Symbol" pitchFamily="18" charset="2"/>
            <a:buNone/>
            <a:defRPr sz="2400" b="0" kern="1200">
              <a:solidFill>
                <a:schemeClr val="tx2"/>
              </a:solidFill>
              <a:latin typeface="+mj-lt"/>
              <a:ea typeface="+mn-ea"/>
              <a:cs typeface="+mn-cs"/>
            </a:defRPr>
          </a:lvl1pPr>
          <a:lvl2pPr marL="457200" indent="0" algn="l" rtl="0" eaLnBrk="0" fontAlgn="base" hangingPunct="0">
            <a:spcBef>
              <a:spcPct val="20000"/>
            </a:spcBef>
            <a:spcAft>
              <a:spcPct val="0"/>
            </a:spcAft>
            <a:buClr>
              <a:schemeClr val="accent1"/>
            </a:buClr>
            <a:buSzPct val="100000"/>
            <a:buFont typeface="Symbol" pitchFamily="18" charset="2"/>
            <a:buNone/>
            <a:defRPr sz="2000" b="1" kern="1200">
              <a:solidFill>
                <a:schemeClr val="tx2"/>
              </a:solidFill>
              <a:latin typeface="+mn-lt"/>
              <a:ea typeface="+mn-ea"/>
              <a:cs typeface="+mn-cs"/>
            </a:defRPr>
          </a:lvl2pPr>
          <a:lvl3pPr marL="914400" indent="0" algn="l" rtl="0" eaLnBrk="0" fontAlgn="base" hangingPunct="0">
            <a:spcBef>
              <a:spcPct val="20000"/>
            </a:spcBef>
            <a:spcAft>
              <a:spcPct val="0"/>
            </a:spcAft>
            <a:buClr>
              <a:schemeClr val="accent1"/>
            </a:buClr>
            <a:buSzPct val="100000"/>
            <a:buFont typeface="Symbol" pitchFamily="18" charset="2"/>
            <a:buNone/>
            <a:defRPr sz="1800" b="1" kern="1200">
              <a:solidFill>
                <a:schemeClr val="tx2"/>
              </a:solidFill>
              <a:latin typeface="+mn-lt"/>
              <a:ea typeface="+mn-ea"/>
              <a:cs typeface="+mn-cs"/>
            </a:defRPr>
          </a:lvl3pPr>
          <a:lvl4pPr marL="1371600" indent="0" algn="l" rtl="0" eaLnBrk="0" fontAlgn="base" hangingPunct="0">
            <a:spcBef>
              <a:spcPct val="20000"/>
            </a:spcBef>
            <a:spcAft>
              <a:spcPct val="0"/>
            </a:spcAft>
            <a:buClr>
              <a:schemeClr val="accent1"/>
            </a:buClr>
            <a:buSzPct val="100000"/>
            <a:buFont typeface="Symbol" pitchFamily="18" charset="2"/>
            <a:buNone/>
            <a:defRPr sz="1600" b="1" kern="1200">
              <a:solidFill>
                <a:schemeClr val="tx2"/>
              </a:solidFill>
              <a:latin typeface="+mn-lt"/>
              <a:ea typeface="+mn-ea"/>
              <a:cs typeface="+mn-cs"/>
            </a:defRPr>
          </a:lvl4pPr>
          <a:lvl5pPr marL="1828800" indent="0" algn="l" rtl="0" eaLnBrk="0" fontAlgn="base" hangingPunct="0">
            <a:spcBef>
              <a:spcPct val="20000"/>
            </a:spcBef>
            <a:spcAft>
              <a:spcPct val="0"/>
            </a:spcAft>
            <a:buClr>
              <a:schemeClr val="accent1"/>
            </a:buClr>
            <a:buSzPct val="100000"/>
            <a:buFont typeface="Symbol" pitchFamily="18" charset="2"/>
            <a:buNone/>
            <a:defRPr sz="1600" b="1" kern="1200">
              <a:solidFill>
                <a:schemeClr val="tx2"/>
              </a:solidFill>
              <a:latin typeface="+mn-lt"/>
              <a:ea typeface="+mn-ea"/>
              <a:cs typeface="+mn-cs"/>
            </a:defRPr>
          </a:lvl5pPr>
          <a:lvl6pPr marL="2286000" indent="0" algn="l" defTabSz="914400" rtl="0" eaLnBrk="1" latinLnBrk="0" hangingPunct="1">
            <a:spcBef>
              <a:spcPts val="384"/>
            </a:spcBef>
            <a:buClr>
              <a:schemeClr val="accent1"/>
            </a:buClr>
            <a:buFont typeface="Symbol" pitchFamily="18" charset="2"/>
            <a:buNone/>
            <a:defRPr sz="1600" b="1" kern="1200">
              <a:solidFill>
                <a:schemeClr val="tx2"/>
              </a:solidFill>
              <a:latin typeface="+mn-lt"/>
              <a:ea typeface="+mn-ea"/>
              <a:cs typeface="+mn-cs"/>
            </a:defRPr>
          </a:lvl6pPr>
          <a:lvl7pPr marL="2743200" indent="0" algn="l" defTabSz="914400" rtl="0" eaLnBrk="1" latinLnBrk="0" hangingPunct="1">
            <a:spcBef>
              <a:spcPts val="384"/>
            </a:spcBef>
            <a:buClr>
              <a:schemeClr val="accent1"/>
            </a:buClr>
            <a:buFont typeface="Symbol" pitchFamily="18" charset="2"/>
            <a:buNone/>
            <a:defRPr sz="1600" b="1" kern="1200">
              <a:solidFill>
                <a:schemeClr val="tx2"/>
              </a:solidFill>
              <a:latin typeface="+mn-lt"/>
              <a:ea typeface="+mn-ea"/>
              <a:cs typeface="+mn-cs"/>
            </a:defRPr>
          </a:lvl7pPr>
          <a:lvl8pPr marL="3200400" indent="0" algn="l" defTabSz="914400" rtl="0" eaLnBrk="1" latinLnBrk="0" hangingPunct="1">
            <a:spcBef>
              <a:spcPts val="384"/>
            </a:spcBef>
            <a:buClr>
              <a:schemeClr val="accent1"/>
            </a:buClr>
            <a:buFont typeface="Symbol" pitchFamily="18" charset="2"/>
            <a:buNone/>
            <a:defRPr sz="1600" b="1" kern="1200">
              <a:solidFill>
                <a:schemeClr val="tx2"/>
              </a:solidFill>
              <a:latin typeface="+mn-lt"/>
              <a:ea typeface="+mn-ea"/>
              <a:cs typeface="+mn-cs"/>
            </a:defRPr>
          </a:lvl8pPr>
          <a:lvl9pPr marL="3657600" indent="0" algn="l" defTabSz="914400" rtl="0" eaLnBrk="1" latinLnBrk="0" hangingPunct="1">
            <a:spcBef>
              <a:spcPts val="384"/>
            </a:spcBef>
            <a:buClr>
              <a:schemeClr val="accent1"/>
            </a:buClr>
            <a:buFont typeface="Symbol" pitchFamily="18" charset="2"/>
            <a:buNone/>
            <a:defRPr sz="1600" b="1" kern="1200">
              <a:solidFill>
                <a:schemeClr val="tx2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just"/>
          <a:r>
            <a:rPr lang="ru-RU" sz="2000" b="1" dirty="0" smtClean="0"/>
            <a:t>	</a:t>
          </a:r>
        </a:p>
        <a:p xmlns:a="http://schemas.openxmlformats.org/drawingml/2006/main">
          <a:pPr algn="just"/>
          <a:r>
            <a:rPr lang="ru-RU" sz="2000" b="1" dirty="0"/>
            <a:t>	</a:t>
          </a:r>
          <a:r>
            <a:rPr lang="ru-RU" sz="2000" b="1" dirty="0" smtClean="0"/>
            <a:t>В </a:t>
          </a:r>
          <a:r>
            <a:rPr lang="ru-RU" sz="2000" b="1" dirty="0"/>
            <a:t>целях реализации концепции модельного бюджетирования с учетом участия населения в распределении бюджетных средств в рамках задачи Стратегии развития Нижегородской области до 2035 года по развитию в Нижегородской области инициативного (</a:t>
          </a:r>
          <a:r>
            <a:rPr lang="ru-RU" sz="2000" b="1" dirty="0" err="1"/>
            <a:t>партисипаторного</a:t>
          </a:r>
          <a:r>
            <a:rPr lang="ru-RU" sz="2000" b="1" dirty="0"/>
            <a:t>) </a:t>
          </a:r>
          <a:r>
            <a:rPr lang="ru-RU" sz="2000" b="1" dirty="0" smtClean="0"/>
            <a:t>бюджетирования бюджету Тонкинского муниципального района в 2020 году было выделено 10 млн. руб. на реализацию проекта «Ремонт дорожного покрытия на центральной площади Победы в </a:t>
          </a:r>
          <a:r>
            <a:rPr lang="ru-RU" sz="2000" b="1" dirty="0" err="1" smtClean="0"/>
            <a:t>р.п</a:t>
          </a:r>
          <a:r>
            <a:rPr lang="ru-RU" sz="2000" b="1" dirty="0" smtClean="0"/>
            <a:t>. Тонкино». При голосовании за данный проект проголосовало  1303 человека. Работы по проекту были выполнены в августе 2020 года на общую сумму 10,1 млн. руб.</a:t>
          </a:r>
          <a:endParaRPr lang="ru-RU" sz="2000" b="1" dirty="0"/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0.38794</cdr:x>
      <cdr:y>0.84988</cdr:y>
    </cdr:from>
    <cdr:to>
      <cdr:x>0.48644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01118" y="51802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</cdr:x>
      <cdr:y>0.83749</cdr:y>
    </cdr:from>
    <cdr:to>
      <cdr:x>0.93816</cdr:x>
      <cdr:y>0.95779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0" y="4171729"/>
          <a:ext cx="7810903" cy="5992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</a:rPr>
            <a:t>Всего на образование </a:t>
          </a:r>
        </a:p>
        <a:p xmlns:a="http://schemas.openxmlformats.org/drawingml/2006/main"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</a:rPr>
            <a:t>израсходовано  180 615</a:t>
          </a:r>
          <a:r>
            <a:rPr lang="ru-RU" sz="2000" b="1" baseline="0" dirty="0" smtClean="0">
              <a:solidFill>
                <a:srgbClr val="FF0000"/>
              </a:solidFill>
              <a:effectLst/>
              <a:latin typeface="Arial Narrow" panose="020B0606020202030204" pitchFamily="34" charset="0"/>
            </a:rPr>
            <a:t> </a:t>
          </a:r>
          <a:r>
            <a:rPr lang="ru-RU" sz="20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</a:rPr>
            <a:t>тыс. руб.</a:t>
          </a:r>
          <a:endParaRPr lang="ru-RU" sz="2000" dirty="0">
            <a:solidFill>
              <a:srgbClr val="FF0000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0.18115</cdr:x>
      <cdr:y>0.00159</cdr:y>
    </cdr:from>
    <cdr:to>
      <cdr:x>0.85236</cdr:x>
      <cdr:y>0.08612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81455" y="9720"/>
          <a:ext cx="6230127" cy="5151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0.20125</cdr:x>
      <cdr:y>0.69363</cdr:y>
    </cdr:from>
    <cdr:to>
      <cdr:x>0.31236</cdr:x>
      <cdr:y>0.8694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184" y="36084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</cdr:x>
      <cdr:y>0.56</cdr:y>
    </cdr:from>
    <cdr:to>
      <cdr:x>0.83999</cdr:x>
      <cdr:y>0.63686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64096" y="3024338"/>
          <a:ext cx="6048672" cy="4150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 2018 год удельный вес муниципального долга – 9,5 %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0.22218</cdr:x>
      <cdr:y>0.78896</cdr:y>
    </cdr:from>
    <cdr:to>
      <cdr:x>0.33329</cdr:x>
      <cdr:y>0.96473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28428" y="410445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</cdr:x>
      <cdr:y>0.72</cdr:y>
    </cdr:from>
    <cdr:to>
      <cdr:x>0.79624</cdr:x>
      <cdr:y>0.78667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864096" y="3888434"/>
          <a:ext cx="56886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2020 год удельный вес муниципального долга  - 0 %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0.105</cdr:x>
      <cdr:y>0.63686</cdr:y>
    </cdr:from>
    <cdr:to>
      <cdr:x>0.81374</cdr:x>
      <cdr:y>0.70667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864096" y="3439420"/>
          <a:ext cx="5832648" cy="3770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2019 год удельный вес муниципального долга – </a:t>
          </a:r>
          <a:r>
            <a:rPr lang="ru-RU" sz="1800" b="1" dirty="0"/>
            <a:t>0</a:t>
          </a:r>
          <a:r>
            <a:rPr lang="ru-RU" sz="1800" b="1" dirty="0" smtClean="0"/>
            <a:t> %</a:t>
          </a:r>
          <a:endParaRPr lang="ru-RU" sz="18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0.58463</cdr:x>
      <cdr:y>0.09641</cdr:y>
    </cdr:from>
    <cdr:to>
      <cdr:x>0.68303</cdr:x>
      <cdr:y>0.24636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32778" y="5879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0.41633</cdr:x>
      <cdr:y>0.0135</cdr:y>
    </cdr:from>
    <cdr:to>
      <cdr:x>0.59349</cdr:x>
      <cdr:y>0.19044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68795" y="82315"/>
          <a:ext cx="1646298" cy="10790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b="1" dirty="0">
            <a:solidFill>
              <a:srgbClr val="3333CC"/>
            </a:solidFill>
            <a:latin typeface="Arial Black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0.47074</cdr:x>
      <cdr:y>0.05978</cdr:y>
    </cdr:from>
    <cdr:to>
      <cdr:x>0.56914</cdr:x>
      <cdr:y>0.20972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74444" y="3645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0.4062</cdr:x>
      <cdr:y>0.07713</cdr:y>
    </cdr:from>
    <cdr:to>
      <cdr:x>0.5046</cdr:x>
      <cdr:y>0.22707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774722" y="4703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0.50125</cdr:x>
      <cdr:y>0.02068</cdr:y>
    </cdr:from>
    <cdr:to>
      <cdr:x>0.59965</cdr:x>
      <cdr:y>0.14286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57957" y="127776"/>
          <a:ext cx="914400" cy="755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0.23577</cdr:x>
      <cdr:y>0.30619</cdr:y>
    </cdr:from>
    <cdr:to>
      <cdr:x>0.28948</cdr:x>
      <cdr:y>0.37727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88232" y="1843170"/>
          <a:ext cx="475688" cy="4278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99,9%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0.53715</cdr:x>
      <cdr:y>0.30619</cdr:y>
    </cdr:from>
    <cdr:to>
      <cdr:x>0.60219</cdr:x>
      <cdr:y>0.36983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757489" y="1843170"/>
          <a:ext cx="576064" cy="3830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97,9%</a:t>
          </a:r>
          <a:endParaRPr lang="ru-RU" sz="14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0.33281</cdr:x>
      <cdr:y>0.54185</cdr:y>
    </cdr:from>
    <cdr:to>
      <cdr:x>0.38975</cdr:x>
      <cdr:y>0.59005</cdr:y>
    </cdr:to>
    <cdr:sp macro="" textlink="">
      <cdr:nvSpPr>
        <cdr:cNvPr id="2" name="TextBox 1"/>
        <cdr:cNvSpPr txBox="1"/>
      </cdr:nvSpPr>
      <cdr:spPr>
        <a:xfrm xmlns:a="http://schemas.openxmlformats.org/drawingml/2006/main" rot="11128931" flipV="1">
          <a:off x="3092685" y="3304350"/>
          <a:ext cx="529167" cy="293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0.26829</cdr:x>
      <cdr:y>0.475</cdr:y>
    </cdr:from>
    <cdr:to>
      <cdr:x>0.37965</cdr:x>
      <cdr:y>0.53478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76264" y="2736304"/>
          <a:ext cx="986314" cy="344371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352 838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0.58083</cdr:x>
      <cdr:y>0.18897</cdr:y>
    </cdr:from>
    <cdr:to>
      <cdr:x>0.65423</cdr:x>
      <cdr:y>0.24489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97499" y="1152400"/>
          <a:ext cx="682037" cy="34101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61 145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0.71545</cdr:x>
      <cdr:y>0.3125</cdr:y>
    </cdr:from>
    <cdr:to>
      <cdr:x>0.77619</cdr:x>
      <cdr:y>0.36649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336704" y="1800200"/>
          <a:ext cx="537973" cy="311017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5 961</a:t>
          </a:r>
          <a:endParaRPr lang="ru-RU" sz="1600" b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0.06105</cdr:x>
      <cdr:y>0.00964</cdr:y>
    </cdr:from>
    <cdr:to>
      <cdr:x>0.94938</cdr:x>
      <cdr:y>0.12341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7311" y="58797"/>
          <a:ext cx="8255001" cy="6937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0.10254</cdr:x>
      <cdr:y>0.06373</cdr:y>
    </cdr:from>
    <cdr:to>
      <cdr:x>0.90486</cdr:x>
      <cdr:y>0.14869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52499" y="382964"/>
          <a:ext cx="7453067" cy="5106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0.06871</cdr:x>
      <cdr:y>0.04902</cdr:y>
    </cdr:from>
    <cdr:to>
      <cdr:x>0.95877</cdr:x>
      <cdr:y>0.11601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38272" y="294588"/>
          <a:ext cx="8268093" cy="4026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0.01538</cdr:x>
      <cdr:y>0.92263</cdr:y>
    </cdr:from>
    <cdr:to>
      <cdr:x>0.92453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875" y="6103301"/>
          <a:ext cx="8443162" cy="511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FC9DD0E-33E6-49DE-BEBE-1033EB21F2B5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2FED952-2BD0-4A9F-BA46-EFA150515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0999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D45EE62-B7F1-49C6-8C50-47AF6D2F8F60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08B7E9C6-FF88-4119-875D-C5CF3DAAB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92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2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CD326190-D129-4856-AE45-F587E24AFA12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76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900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ABB8F4D2-D6E6-4E92-AFB9-DC884F36F3BC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90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24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D4FDCE8E-205F-407D-B33A-60B813B756AE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91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05BF90-8C21-4F71-88CE-7D4CF8FFD16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1FFC3E4-CEE2-4FF1-BCF0-7386A0775945}" type="slidenum">
              <a:rPr lang="ru-RU" sz="1200" b="0">
                <a:solidFill>
                  <a:schemeClr val="tx1"/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 b="0" dirty="0">
              <a:solidFill>
                <a:schemeClr val="tx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4756" name="Номер слайда 3"/>
          <p:cNvSpPr txBox="1">
            <a:spLocks noGrp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7CA0B8EA-7E51-43FF-8212-6E68545F7B95}" type="slidenum">
              <a:rPr lang="en-US" altLang="ru-RU" sz="1200" b="0">
                <a:solidFill>
                  <a:prstClr val="black"/>
                </a:solidFill>
                <a:latin typeface="Arial" charset="0"/>
              </a:rPr>
              <a:pPr algn="r" eaLnBrk="1" hangingPunct="1"/>
              <a:t>17</a:t>
            </a:fld>
            <a:endParaRPr lang="en-US" altLang="ru-RU" sz="1200" b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6E35A-F3C5-4DAE-9A9C-FBC0DF2A5612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531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C66A7-4CB8-4CED-84B2-009396EF1F9B}" type="datetime1">
              <a:rPr lang="ru-RU" smtClean="0"/>
              <a:t>15.03.2021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7EDA8-A5AD-4EB3-9C14-3C54DAF1C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53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875AB-724A-490F-8FB8-57EC3FB5A65E}" type="datetime1">
              <a:rPr lang="ru-RU" smtClean="0"/>
              <a:t>15.03.2021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DBD90-EA4E-42D6-BF21-965A319DD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03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BAEFE-7B4B-406F-B4A6-A2ADC6F2DB81}" type="datetime1">
              <a:rPr lang="ru-RU" smtClean="0"/>
              <a:t>15.03.2021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5B3E2-C22D-43AA-8C3D-B6F8DF387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7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4EB76-43C6-43E5-8C97-48666C06281C}" type="datetime1">
              <a:rPr lang="ru-RU" smtClean="0"/>
              <a:t>15.03.2021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AC993-2F8E-42D6-8DF2-A37217038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24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122A0-37DA-4888-B9B6-A4910308A3D1}" type="datetime1">
              <a:rPr lang="ru-RU" smtClean="0"/>
              <a:t>15.03.2021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F71EE-DFAB-4DC9-A433-3DC71469E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22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72788-2B0A-4967-B419-F28B524234DB}" type="datetime1">
              <a:rPr lang="ru-RU" smtClean="0"/>
              <a:t>15.03.2021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EC223-DBEE-4413-A272-274FEDF25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60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B49FD-41FD-4888-A7DE-FFBEF07C1536}" type="datetime1">
              <a:rPr lang="ru-RU" smtClean="0"/>
              <a:t>15.03.2021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64A50-49AC-4C96-A07B-4A8E858A5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95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E941281-15CA-4AB0-A595-9E9C8EDA14D0}" type="datetime1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0">
                <a:latin typeface="Candara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701F628-953C-4B04-ACED-342647B03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1" r:id="rId1"/>
    <p:sldLayoutId id="2147484542" r:id="rId2"/>
    <p:sldLayoutId id="2147484543" r:id="rId3"/>
    <p:sldLayoutId id="2147484544" r:id="rId4"/>
    <p:sldLayoutId id="2147484545" r:id="rId5"/>
    <p:sldLayoutId id="2147484546" r:id="rId6"/>
    <p:sldLayoutId id="2147484547" r:id="rId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1.xls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0.xml"/><Relationship Id="rId4" Type="http://schemas.openxmlformats.org/officeDocument/2006/relationships/chart" Target="../charts/chart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6.png"/><Relationship Id="rId7" Type="http://schemas.openxmlformats.org/officeDocument/2006/relationships/package" Target="../embeddings/Microsoft_Word_Document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3.jpeg"/><Relationship Id="rId11" Type="http://schemas.openxmlformats.org/officeDocument/2006/relationships/image" Target="../media/image39.emf"/><Relationship Id="rId5" Type="http://schemas.openxmlformats.org/officeDocument/2006/relationships/image" Target="../media/image42.jpe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3" Type="http://schemas.openxmlformats.org/officeDocument/2006/relationships/image" Target="../media/image49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emf"/><Relationship Id="rId3" Type="http://schemas.openxmlformats.org/officeDocument/2006/relationships/image" Target="../media/image56.jpe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3.e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55.emf"/><Relationship Id="rId4" Type="http://schemas.openxmlformats.org/officeDocument/2006/relationships/image" Target="../media/image57.jpeg"/><Relationship Id="rId9" Type="http://schemas.openxmlformats.org/officeDocument/2006/relationships/oleObject" Target="../embeddings/oleObject7.bin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6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8.xml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9B8868-FFDB-4E56-A7BF-1DCEA643C037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1138" y="5732463"/>
            <a:ext cx="8064500" cy="981075"/>
          </a:xfrm>
        </p:spPr>
        <p:txBody>
          <a:bodyPr/>
          <a:lstStyle/>
          <a:p>
            <a:pPr marL="1233488" lvl="4" indent="0" algn="ctr" eaLnBrk="1" hangingPunct="1">
              <a:buFont typeface="Symbol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</a:rPr>
              <a:t>по проекту решения Земского собрания «Об исполнении районного бюджета за 2020 год»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260648"/>
            <a:ext cx="432048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Тонкинский муниципальный район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Нижегородской области </a:t>
            </a: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221" name="TextBox 8"/>
          <p:cNvSpPr txBox="1">
            <a:spLocks noChangeArrowheads="1"/>
          </p:cNvSpPr>
          <p:nvPr/>
        </p:nvSpPr>
        <p:spPr bwMode="auto">
          <a:xfrm>
            <a:off x="5759450" y="2852738"/>
            <a:ext cx="936625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222" name="Rectangle 12"/>
          <p:cNvSpPr>
            <a:spLocks noChangeArrowheads="1"/>
          </p:cNvSpPr>
          <p:nvPr/>
        </p:nvSpPr>
        <p:spPr bwMode="auto">
          <a:xfrm>
            <a:off x="1619250" y="5116513"/>
            <a:ext cx="6337300" cy="6159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3600" dirty="0"/>
              <a:t>Бюджет для граждан</a:t>
            </a:r>
          </a:p>
        </p:txBody>
      </p:sp>
      <p:sp>
        <p:nvSpPr>
          <p:cNvPr id="11" name="Номер слайда 10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1515195-74C1-4DBD-AC3D-39E301F91B2E}" type="slidenum">
              <a:rPr lang="ru-RU" sz="1000" b="0"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000" b="0" dirty="0">
              <a:latin typeface="+mn-lt"/>
              <a:cs typeface="+mn-cs"/>
            </a:endParaRPr>
          </a:p>
        </p:txBody>
      </p:sp>
      <p:pic>
        <p:nvPicPr>
          <p:cNvPr id="12" name="Рисунок 11" descr="Описание: Тонкинский МР_ПП-0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936104" cy="1152128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27650" name="Picture 2" descr="Z:\Мои документы\Бюджет 2020\Годовой отчет 2020\Отчет в Земское за 2020 год\Бюджет для граждан по исполнению 2020 год\Фото\Тонкино, набережнаялето 2020\DSC_06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491" y="1466635"/>
            <a:ext cx="5474817" cy="364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5497597"/>
              </p:ext>
            </p:extLst>
          </p:nvPr>
        </p:nvGraphicFramePr>
        <p:xfrm>
          <a:off x="4355976" y="76470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557772"/>
              </p:ext>
            </p:extLst>
          </p:nvPr>
        </p:nvGraphicFramePr>
        <p:xfrm>
          <a:off x="44332" y="62068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9806860"/>
              </p:ext>
            </p:extLst>
          </p:nvPr>
        </p:nvGraphicFramePr>
        <p:xfrm>
          <a:off x="1552575" y="3645025"/>
          <a:ext cx="603885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1212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51520" y="260648"/>
            <a:ext cx="8640960" cy="86409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Уровень средней заработной платы работников бюджетных </a:t>
            </a:r>
            <a:r>
              <a:rPr lang="ru-RU" sz="2400" dirty="0" smtClean="0"/>
              <a:t>учреждений в </a:t>
            </a:r>
            <a:r>
              <a:rPr lang="ru-RU" sz="2400" dirty="0"/>
              <a:t>Тонкинском муниципальном  </a:t>
            </a:r>
            <a:r>
              <a:rPr lang="ru-RU" sz="2400" dirty="0" smtClean="0"/>
              <a:t>районе, руб. 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711066"/>
              </p:ext>
            </p:extLst>
          </p:nvPr>
        </p:nvGraphicFramePr>
        <p:xfrm>
          <a:off x="539552" y="1268760"/>
          <a:ext cx="8064895" cy="5256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56816"/>
                <a:gridCol w="1908156"/>
                <a:gridCol w="1899923"/>
              </a:tblGrid>
              <a:tr h="343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2019 </a:t>
                      </a: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2020 </a:t>
                      </a: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социальных работников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30880,6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31279,1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5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работников учреждений культуры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24153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24228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врачей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57183,8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53216,9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среднего медицинского   персонала 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22544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25063,4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младшего медицинского персонала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23688,9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22111,1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образовательных учреждений общего образования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31248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33332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Уровень средней заработной платы педагогических работников дошкольных образовательных учреждений 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28420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30539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учреждений дополнительного образования детей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31115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32244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084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51520" y="188640"/>
            <a:ext cx="8640960" cy="12241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развития малого и среднего предпринимательства в 2020 году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4689" y="2161391"/>
            <a:ext cx="5074266" cy="576064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Инвестиции</a:t>
            </a:r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основной</a:t>
            </a:r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капитал по субъектам малого предпринимательства </a:t>
            </a:r>
            <a:endParaRPr lang="ru-RU" sz="16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5800" y="1484784"/>
            <a:ext cx="7772400" cy="64807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Количество субъектов малого и среднего бизнеса  - 142, в том числе индивидуальных предпринимателей- 103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688" y="3573016"/>
            <a:ext cx="52594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ОТГРУЖЕНО ТОВАРОВ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СОБСТВЕННОГО ПРОИЗВОДСТВА,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ВЫПОЛНЕНО РАБОТ И УСЛУГ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СОБСТВЕННЫМИ СИЛАМИ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9442" y="5301208"/>
            <a:ext cx="52446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Доля малого бизнеса в общем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объеме  отгруженных товаров,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произведенных услуг   </a:t>
            </a:r>
            <a:endParaRPr lang="ru-RU" sz="2400" b="0" i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5487907"/>
            <a:ext cx="1034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0" i="1" dirty="0" smtClean="0">
                <a:solidFill>
                  <a:prstClr val="black"/>
                </a:solidFill>
              </a:rPr>
              <a:t>86%</a:t>
            </a:r>
            <a:endParaRPr lang="ru-RU" sz="3200" b="0" i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38955" y="2117790"/>
            <a:ext cx="3353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400" b="1" cap="all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 42 м</a:t>
            </a:r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лн. руб.</a:t>
            </a:r>
            <a:endParaRPr lang="ru-RU" sz="3200" b="1" cap="all" dirty="0">
              <a:solidFill>
                <a:srgbClr val="1F497D">
                  <a:lumMod val="50000"/>
                </a:srgbClr>
              </a:solidFill>
              <a:ea typeface="+mj-ea"/>
              <a:cs typeface="+mj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3953865"/>
            <a:ext cx="3154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</a:rPr>
              <a:t>590,9 млн.руб.</a:t>
            </a:r>
            <a:endParaRPr lang="ru-RU" sz="3200" b="1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2737455"/>
            <a:ext cx="44622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1" dirty="0">
                <a:solidFill>
                  <a:schemeClr val="tx2">
                    <a:lumMod val="50000"/>
                  </a:schemeClr>
                </a:solidFill>
              </a:rPr>
              <a:t>Доля малого бизнеса </a:t>
            </a:r>
          </a:p>
          <a:p>
            <a:r>
              <a:rPr lang="ru-RU" sz="2000" b="0" i="1" dirty="0">
                <a:solidFill>
                  <a:schemeClr val="tx2">
                    <a:lumMod val="50000"/>
                  </a:schemeClr>
                </a:solidFill>
              </a:rPr>
              <a:t>в общем объеме инвестиций </a:t>
            </a: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084168" y="2852936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0" i="1" dirty="0" smtClean="0">
                <a:solidFill>
                  <a:srgbClr val="1F497D">
                    <a:lumMod val="50000"/>
                  </a:srgbClr>
                </a:solidFill>
              </a:rPr>
              <a:t>46,4%</a:t>
            </a:r>
            <a:endParaRPr lang="ru-RU" b="0" i="1" dirty="0">
              <a:solidFill>
                <a:srgbClr val="1F497D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60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AC993-2F8E-42D6-8DF2-A372170388D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464764"/>
              </p:ext>
            </p:extLst>
          </p:nvPr>
        </p:nvGraphicFramePr>
        <p:xfrm>
          <a:off x="0" y="84934"/>
          <a:ext cx="9139808" cy="6741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4886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A8CC53-62F6-4764-917E-DE0CF0954336}" type="slidenum">
              <a:rPr lang="ru-RU">
                <a:solidFill>
                  <a:srgbClr val="1F497D"/>
                </a:solidFill>
              </a:rPr>
              <a:pPr>
                <a:defRPr/>
              </a:pPr>
              <a:t>14</a:t>
            </a:fld>
            <a:endParaRPr lang="ru-RU">
              <a:solidFill>
                <a:srgbClr val="1F497D"/>
              </a:solidFill>
            </a:endParaRPr>
          </a:p>
        </p:txBody>
      </p:sp>
      <p:sp useBgFill="1"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prstClr val="black"/>
                </a:solidFill>
              </a:rPr>
              <a:t>Итоги       2003</a:t>
            </a:r>
          </a:p>
        </p:txBody>
      </p:sp>
      <p:sp useBgFill="1"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35551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неналоговых доходов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2020 годы 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868453"/>
              </p:ext>
            </p:extLst>
          </p:nvPr>
        </p:nvGraphicFramePr>
        <p:xfrm>
          <a:off x="251520" y="1124743"/>
          <a:ext cx="8568952" cy="5603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28817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>
                <a:solidFill>
                  <a:srgbClr val="1F497D"/>
                </a:solidFill>
              </a:rPr>
              <a:pPr>
                <a:defRPr/>
              </a:pPr>
              <a:t>15</a:t>
            </a:fld>
            <a:endParaRPr lang="ru-RU">
              <a:solidFill>
                <a:srgbClr val="1F497D"/>
              </a:solidFill>
            </a:endParaRPr>
          </a:p>
        </p:txBody>
      </p:sp>
      <p:graphicFrame>
        <p:nvGraphicFramePr>
          <p:cNvPr id="8" name="Group 1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395545"/>
              </p:ext>
            </p:extLst>
          </p:nvPr>
        </p:nvGraphicFramePr>
        <p:xfrm>
          <a:off x="142875" y="476669"/>
          <a:ext cx="8821613" cy="6272732"/>
        </p:xfrm>
        <a:graphic>
          <a:graphicData uri="http://schemas.openxmlformats.org/drawingml/2006/table">
            <a:tbl>
              <a:tblPr/>
              <a:tblGrid>
                <a:gridCol w="3349005"/>
                <a:gridCol w="947369"/>
                <a:gridCol w="1102180"/>
                <a:gridCol w="1182265"/>
                <a:gridCol w="1102180"/>
                <a:gridCol w="1138614"/>
              </a:tblGrid>
              <a:tr h="20969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CB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69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первоначальному плану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уточненному плану </a:t>
                      </a: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387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92 162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90 627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91 487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731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83 064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83 910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64 300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61 056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61 890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10 879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9 002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9 003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3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2 236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2 236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2 658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1 826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1 827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7 400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7 211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7 221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налоговые доходы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1 394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1 733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1 733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3 431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7 563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7 577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3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-74,6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-7,6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-7,6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0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 из бюджетов поселений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316 296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328  842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327 737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146 171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146 171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146 171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153 708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127 332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126 955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16 492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46 262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45 538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8 913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8 909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3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408 458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419 469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419 224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Заголовок 6"/>
          <p:cNvSpPr txBox="1">
            <a:spLocks/>
          </p:cNvSpPr>
          <p:nvPr/>
        </p:nvSpPr>
        <p:spPr>
          <a:xfrm>
            <a:off x="486685" y="37285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>
                <a:solidFill>
                  <a:prstClr val="white"/>
                </a:solidFill>
              </a:rPr>
              <a:t>Доходы консолидированного бюджета</a:t>
            </a:r>
            <a:endParaRPr lang="ru-RU" sz="2000" dirty="0" smtClean="0">
              <a:solidFill>
                <a:prstClr val="white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55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C5842-4348-4506-8BB6-5E71254973A0}" type="slidenum">
              <a:rPr lang="ru-RU">
                <a:solidFill>
                  <a:srgbClr val="1F497D"/>
                </a:solidFill>
              </a:rPr>
              <a:pPr>
                <a:defRPr/>
              </a:pPr>
              <a:t>16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0"/>
            <a:ext cx="8229600" cy="105273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19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исполнения по основным налоговым доходам консолидированного бюджета за 2019-2020 годы, тыс. руб.</a:t>
            </a:r>
            <a:endParaRPr lang="ru-RU" sz="19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546413"/>
              </p:ext>
            </p:extLst>
          </p:nvPr>
        </p:nvGraphicFramePr>
        <p:xfrm>
          <a:off x="251520" y="908720"/>
          <a:ext cx="87849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181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ABA1FC-32DE-45E4-8606-022035BBDB12}" type="slidenum">
              <a:rPr lang="ru-RU">
                <a:solidFill>
                  <a:srgbClr val="1F497D"/>
                </a:solidFill>
              </a:rPr>
              <a:pPr>
                <a:defRPr/>
              </a:pPr>
              <a:t>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971550" y="1700213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rgbClr val="4F81BD"/>
              </a:buClr>
              <a:buSzPct val="100000"/>
            </a:pPr>
            <a:endParaRPr lang="ru-RU" altLang="ru-RU" b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5076825" y="1844675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rgbClr val="4F81BD"/>
              </a:buClr>
              <a:buSzPct val="100000"/>
            </a:pPr>
            <a:endParaRPr lang="ru-RU" altLang="ru-RU" b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23558" name="Text Box 23"/>
          <p:cNvSpPr txBox="1">
            <a:spLocks noChangeArrowheads="1"/>
          </p:cNvSpPr>
          <p:nvPr/>
        </p:nvSpPr>
        <p:spPr bwMode="auto">
          <a:xfrm>
            <a:off x="7092950" y="6453188"/>
            <a:ext cx="18716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4F81BD"/>
              </a:buClr>
              <a:buSzPct val="100000"/>
            </a:pPr>
            <a:r>
              <a:rPr lang="ru-RU" altLang="ru-RU" sz="1600" b="0">
                <a:solidFill>
                  <a:prstClr val="black"/>
                </a:solidFill>
                <a:latin typeface="Verdana" pitchFamily="34" charset="0"/>
              </a:rPr>
              <a:t>      </a:t>
            </a:r>
            <a:endParaRPr lang="ru-RU" altLang="ru-RU" b="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12307" name="AutoShape 29"/>
          <p:cNvSpPr>
            <a:spLocks noChangeArrowheads="1"/>
          </p:cNvSpPr>
          <p:nvPr/>
        </p:nvSpPr>
        <p:spPr bwMode="auto">
          <a:xfrm>
            <a:off x="6607146" y="1380278"/>
            <a:ext cx="4746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rgbClr val="70140A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7240588" y="1201738"/>
            <a:ext cx="1652587" cy="6429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146 170,9</a:t>
            </a:r>
            <a:endParaRPr lang="ru-RU" altLang="ru-RU" dirty="0">
              <a:solidFill>
                <a:prstClr val="black"/>
              </a:solidFill>
              <a:latin typeface="Verdan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0266" name="Rectangle 37"/>
          <p:cNvSpPr>
            <a:spLocks noChangeArrowheads="1"/>
          </p:cNvSpPr>
          <p:nvPr/>
        </p:nvSpPr>
        <p:spPr bwMode="auto">
          <a:xfrm>
            <a:off x="1549370" y="5085184"/>
            <a:ext cx="5903943" cy="6023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300" dirty="0" smtClean="0">
                <a:solidFill>
                  <a:prstClr val="white"/>
                </a:solidFill>
              </a:rPr>
              <a:t>Всего получено 327 573 тыс. рублей</a:t>
            </a: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360363" y="1131888"/>
            <a:ext cx="6227762" cy="7762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Дотации на выравнивание бюджетной </a:t>
            </a:r>
          </a:p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обеспеченности и поддержку мер </a:t>
            </a:r>
          </a:p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сбалансированности бюджетов 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387350" y="2997200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prstClr val="black"/>
                </a:solidFill>
                <a:latin typeface="Tahoma" pitchFamily="34" charset="0"/>
              </a:rPr>
              <a:t>Субсидии</a:t>
            </a:r>
            <a:endParaRPr lang="ru-RU" altLang="ru-RU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368300" y="2184400"/>
            <a:ext cx="6219825" cy="4810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prstClr val="black"/>
                </a:solidFill>
                <a:latin typeface="Tahoma" pitchFamily="34" charset="0"/>
              </a:rPr>
              <a:t>Субвенции</a:t>
            </a:r>
          </a:p>
        </p:txBody>
      </p:sp>
      <p:sp>
        <p:nvSpPr>
          <p:cNvPr id="12318" name="AutoShape 30"/>
          <p:cNvSpPr>
            <a:spLocks noChangeArrowheads="1"/>
          </p:cNvSpPr>
          <p:nvPr/>
        </p:nvSpPr>
        <p:spPr bwMode="auto">
          <a:xfrm>
            <a:off x="6611144" y="2225656"/>
            <a:ext cx="461962" cy="485776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7240588" y="2092325"/>
            <a:ext cx="1652587" cy="5984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126 954,6</a:t>
            </a:r>
            <a:endParaRPr lang="ru-RU" altLang="ru-RU" dirty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2320" name="AutoShape 30"/>
          <p:cNvSpPr>
            <a:spLocks noChangeArrowheads="1"/>
          </p:cNvSpPr>
          <p:nvPr/>
        </p:nvSpPr>
        <p:spPr bwMode="auto">
          <a:xfrm>
            <a:off x="6608763" y="3978274"/>
            <a:ext cx="449263" cy="485776"/>
          </a:xfrm>
          <a:prstGeom prst="rightArrow">
            <a:avLst>
              <a:gd name="adj1" fmla="val 50000"/>
              <a:gd name="adj2" fmla="val 25036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7223125" y="2919413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45 537,7</a:t>
            </a:r>
            <a:endParaRPr lang="ru-RU" altLang="ru-RU" dirty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360363" y="3933825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prstClr val="black"/>
                </a:solidFill>
                <a:latin typeface="Tahoma" pitchFamily="34" charset="0"/>
              </a:rPr>
              <a:t>Иные межбюджетные трансферты</a:t>
            </a:r>
            <a:endParaRPr lang="ru-RU" altLang="ru-RU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7223125" y="3906838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8 909,7</a:t>
            </a:r>
            <a:endParaRPr lang="ru-RU" altLang="ru-RU" dirty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8" name="AutoShape 30"/>
          <p:cNvSpPr>
            <a:spLocks noChangeArrowheads="1"/>
          </p:cNvSpPr>
          <p:nvPr/>
        </p:nvSpPr>
        <p:spPr bwMode="auto">
          <a:xfrm>
            <a:off x="6634957" y="3014644"/>
            <a:ext cx="4619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7350" y="49645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Безвозмездные поступления из федерального, областного бюджетов и Фонда содействия реформированию ЖКХ</a:t>
            </a:r>
          </a:p>
        </p:txBody>
      </p:sp>
    </p:spTree>
    <p:extLst>
      <p:ext uri="{BB962C8B-B14F-4D97-AF65-F5344CB8AC3E}">
        <p14:creationId xmlns:p14="http://schemas.microsoft.com/office/powerpoint/2010/main" val="751452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D66B1-B52E-4015-AE03-55B3459B438E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338328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консолидированного бюджета района по расходам в 2016 - 2020 годах</a:t>
            </a:r>
          </a:p>
        </p:txBody>
      </p:sp>
      <p:sp>
        <p:nvSpPr>
          <p:cNvPr id="9" name="Трапеция 8"/>
          <p:cNvSpPr/>
          <p:nvPr/>
        </p:nvSpPr>
        <p:spPr>
          <a:xfrm>
            <a:off x="457200" y="4437112"/>
            <a:ext cx="1584176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5" name="TextBox 1"/>
          <p:cNvSpPr txBox="1">
            <a:spLocks noChangeArrowheads="1"/>
          </p:cNvSpPr>
          <p:nvPr/>
        </p:nvSpPr>
        <p:spPr bwMode="auto">
          <a:xfrm>
            <a:off x="550041" y="4596231"/>
            <a:ext cx="1296144" cy="116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46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11" name="Трапеция 10"/>
          <p:cNvSpPr/>
          <p:nvPr/>
        </p:nvSpPr>
        <p:spPr>
          <a:xfrm>
            <a:off x="2128739" y="4449534"/>
            <a:ext cx="1500314" cy="1340128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7" name="TextBox 1"/>
          <p:cNvSpPr txBox="1">
            <a:spLocks noChangeArrowheads="1"/>
          </p:cNvSpPr>
          <p:nvPr/>
        </p:nvSpPr>
        <p:spPr bwMode="auto">
          <a:xfrm>
            <a:off x="2375651" y="4606083"/>
            <a:ext cx="1006490" cy="945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50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  <a:p>
            <a:pPr algn="ctr" eaLnBrk="1" hangingPunct="1"/>
            <a:endParaRPr lang="ru-RU" sz="14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8" name="TextBox 1"/>
          <p:cNvSpPr txBox="1">
            <a:spLocks noChangeArrowheads="1"/>
          </p:cNvSpPr>
          <p:nvPr/>
        </p:nvSpPr>
        <p:spPr bwMode="auto">
          <a:xfrm>
            <a:off x="6643710" y="5435600"/>
            <a:ext cx="20161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9" name="Номер слайда 13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4590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562456"/>
              </p:ext>
            </p:extLst>
          </p:nvPr>
        </p:nvGraphicFramePr>
        <p:xfrm>
          <a:off x="501650" y="1534284"/>
          <a:ext cx="8434388" cy="265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02" name="Лист" r:id="rId4" imgW="6562657" imgH="1895385" progId="Excel.Sheet.8">
                  <p:embed/>
                </p:oleObj>
              </mc:Choice>
              <mc:Fallback>
                <p:oleObj name="Лист" r:id="rId4" imgW="6562657" imgH="1895385" progId="Excel.Sheet.8">
                  <p:embed/>
                  <p:pic>
                    <p:nvPicPr>
                      <p:cNvPr id="0" name="Picture 3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650" y="1534284"/>
                        <a:ext cx="8434388" cy="265588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рапеция 12"/>
          <p:cNvSpPr/>
          <p:nvPr/>
        </p:nvSpPr>
        <p:spPr>
          <a:xfrm>
            <a:off x="3718920" y="4424690"/>
            <a:ext cx="1536377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</a:rPr>
              <a:t>60</a:t>
            </a:r>
            <a:r>
              <a:rPr lang="ru-RU" sz="1400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endParaRPr lang="ru-RU" sz="1400" dirty="0">
              <a:solidFill>
                <a:srgbClr val="FF0000"/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84368" y="2492896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4" name="Трапеция 13"/>
          <p:cNvSpPr/>
          <p:nvPr/>
        </p:nvSpPr>
        <p:spPr>
          <a:xfrm>
            <a:off x="5312764" y="4424690"/>
            <a:ext cx="1550063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</a:rPr>
              <a:t>52 </a:t>
            </a:r>
            <a:endParaRPr lang="ru-RU" sz="1400" dirty="0">
              <a:solidFill>
                <a:schemeClr val="accent4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15" name="Трапеция 14"/>
          <p:cNvSpPr/>
          <p:nvPr/>
        </p:nvSpPr>
        <p:spPr>
          <a:xfrm>
            <a:off x="6946011" y="4437112"/>
            <a:ext cx="1550063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</a:rPr>
              <a:t>54 </a:t>
            </a:r>
            <a:endParaRPr lang="ru-RU" sz="1400" dirty="0">
              <a:solidFill>
                <a:schemeClr val="accent4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198438" y="6249988"/>
            <a:ext cx="8869362" cy="5254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>
              <a:defRPr sz="2000">
                <a:solidFill>
                  <a:schemeClr val="tx2"/>
                </a:solidFill>
                <a:latin typeface="Candara" pitchFamily="34" charset="0"/>
              </a:defRPr>
            </a:lvl4pPr>
            <a:lvl5pPr marL="2057400"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Всего расходов за 2020 год – 410,3 млн. рублей,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 т.ч. расходы по отраслям социальной сферы – 258,8 млн. руб. или 63% </a:t>
            </a:r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0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2020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руб., %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396427"/>
              </p:ext>
            </p:extLst>
          </p:nvPr>
        </p:nvGraphicFramePr>
        <p:xfrm>
          <a:off x="107504" y="838927"/>
          <a:ext cx="8960296" cy="5254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DE641-4C04-4AC1-ACFF-28C0305ABA44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0243" name="Rectangle 15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43338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</a:t>
            </a:r>
          </a:p>
        </p:txBody>
      </p:sp>
      <p:graphicFrame>
        <p:nvGraphicFramePr>
          <p:cNvPr id="25714" name="Group 11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43571693"/>
              </p:ext>
            </p:extLst>
          </p:nvPr>
        </p:nvGraphicFramePr>
        <p:xfrm>
          <a:off x="250825" y="404813"/>
          <a:ext cx="8642350" cy="6370096"/>
        </p:xfrm>
        <a:graphic>
          <a:graphicData uri="http://schemas.openxmlformats.org/drawingml/2006/table">
            <a:tbl>
              <a:tblPr/>
              <a:tblGrid>
                <a:gridCol w="638175"/>
                <a:gridCol w="6743700"/>
                <a:gridCol w="1260475"/>
              </a:tblGrid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Общие понятия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4 - 6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Социально-экономические показатели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– 10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размер заработной платы работников бюджетной сферы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поддержку субъектов малого и среднего предпринимательства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консолидированного бюджета по доходам и расходам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13– 23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консолидированного бюджета в программном формате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24-29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районного бюджета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30-31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районного бюджета за 2020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32-34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9. 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за 2020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35-36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Итоги реализации общественно-значимого проекта «Вам решать»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муниципальной программы «Развитие образования Тонкинского муниципального района Нижегородской области»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38-47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муниципальной программы «Развитие физической культуры и спорта в Тонкинском муниципальном районе Нижегородской области»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48-52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муниципальной программы «Развитие культуры Тонкинского муниципального района Нижегородской области»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53-72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муниципальной программы «Социальная поддержка граждан Тонкинского муниципального района Нижегородской области»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муниципальной программы «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населения Тонкинского муниципального района Нижегородской области доступным и комфортных жильем»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22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12998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Анализ  по разделам и подразделам классификации расходов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2018-2020 годы, тыс.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167904"/>
              </p:ext>
            </p:extLst>
          </p:nvPr>
        </p:nvGraphicFramePr>
        <p:xfrm>
          <a:off x="107506" y="1052736"/>
          <a:ext cx="8928989" cy="58052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442"/>
                <a:gridCol w="1829479"/>
                <a:gridCol w="706263"/>
                <a:gridCol w="726118"/>
                <a:gridCol w="672227"/>
                <a:gridCol w="771501"/>
                <a:gridCol w="740301"/>
                <a:gridCol w="782847"/>
                <a:gridCol w="771501"/>
                <a:gridCol w="760155"/>
                <a:gridCol w="760155"/>
              </a:tblGrid>
              <a:tr h="11722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2019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2020 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2020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2020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 к первоначальному бюджету 2020 года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 к уточненному плану 2020 года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исполнения 2020 года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(снижение) исполнения 2020 год к 2019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</a:tr>
              <a:tr h="446559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ИТОГО расходы консолидированного бюджета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471 427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395 796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395 931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423 397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410 331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103.6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96.9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103.7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</a:tr>
              <a:tr h="16746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Общегосударственные вопросы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61 726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62 772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62 839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63 150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63 140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</a:tr>
              <a:tr h="6698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447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2 209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2 210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2 210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494.4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</a:tr>
              <a:tr h="10047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2 428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2 394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2 415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2 415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2 415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</a:tr>
              <a:tr h="13396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24 542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26 027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23 781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27 239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27 239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114.5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6.6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104.7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</a:tr>
              <a:tr h="1674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Судебная система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172.7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</a:tr>
              <a:tr h="8372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10 942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11 669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11 449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11 819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11 819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103.2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101.3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41" marR="4741" marT="4741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736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21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986662"/>
              </p:ext>
            </p:extLst>
          </p:nvPr>
        </p:nvGraphicFramePr>
        <p:xfrm>
          <a:off x="107506" y="116632"/>
          <a:ext cx="8928992" cy="1399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442"/>
                <a:gridCol w="1829479"/>
                <a:gridCol w="706264"/>
                <a:gridCol w="726118"/>
                <a:gridCol w="672228"/>
                <a:gridCol w="771501"/>
                <a:gridCol w="740300"/>
                <a:gridCol w="782847"/>
                <a:gridCol w="771501"/>
                <a:gridCol w="760156"/>
                <a:gridCol w="760156"/>
              </a:tblGrid>
              <a:tr h="13992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9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9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9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2019 год</a:t>
                      </a:r>
                      <a:endParaRPr lang="ru-RU" sz="9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2020 года</a:t>
                      </a:r>
                      <a:endParaRPr lang="ru-RU" sz="9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2020 год</a:t>
                      </a:r>
                      <a:endParaRPr lang="ru-RU" sz="9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2020 год</a:t>
                      </a:r>
                      <a:endParaRPr lang="ru-RU" sz="9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 к первоначальному бюджету 2020 года</a:t>
                      </a:r>
                      <a:endParaRPr lang="ru-RU" sz="9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 к уточненному плану 2020 года</a:t>
                      </a:r>
                      <a:endParaRPr lang="ru-RU" sz="9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исполнения 2020 года</a:t>
                      </a:r>
                      <a:endParaRPr lang="ru-RU" sz="9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 Narrow" panose="020B0606020202030204" pitchFamily="34" charset="0"/>
                        </a:rPr>
                        <a:t>Рост (снижение) исполнения 2020 год к 2019 году</a:t>
                      </a:r>
                      <a:endParaRPr lang="ru-RU" sz="9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480867"/>
              </p:ext>
            </p:extLst>
          </p:nvPr>
        </p:nvGraphicFramePr>
        <p:xfrm>
          <a:off x="179512" y="1515894"/>
          <a:ext cx="8856987" cy="48516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5148"/>
                <a:gridCol w="1814725"/>
                <a:gridCol w="700569"/>
                <a:gridCol w="720262"/>
                <a:gridCol w="666807"/>
                <a:gridCol w="765280"/>
                <a:gridCol w="734330"/>
                <a:gridCol w="776534"/>
                <a:gridCol w="765280"/>
                <a:gridCol w="754026"/>
                <a:gridCol w="754026"/>
              </a:tblGrid>
              <a:tr h="292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0107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Обеспечение проведения выборов и референдумов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500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800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750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750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93.8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150.0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072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0111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Резервные фонды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895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5841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0113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Другие общегосударственные вопросы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23 737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21 723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21 271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18 687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18 687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87.9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4.6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86.0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072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оборона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359</a:t>
                      </a:r>
                      <a:endParaRPr lang="ru-RU" sz="11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324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361</a:t>
                      </a:r>
                      <a:endParaRPr lang="ru-RU" sz="11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361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111.4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100.6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4144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0203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Мобилизационная и вневойсковая подготовка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359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324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361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361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111.4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42428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10 687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10 916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12 475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12 442</a:t>
                      </a:r>
                      <a:endParaRPr lang="ru-RU" sz="11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12 442</a:t>
                      </a:r>
                      <a:endParaRPr lang="ru-RU" sz="11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99.7</a:t>
                      </a:r>
                      <a:endParaRPr lang="ru-RU" sz="11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3.0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114.0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1036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0309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3 363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3 445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4 460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4 030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4 030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90.4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1.0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117.0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4144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0310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Обеспечение пожарной безопасности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7 325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7 471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8 015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8 412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8 412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105.0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2.1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112.6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072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экономика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42 443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57 353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63 668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53 536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50 457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79.3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94.2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12.3</a:t>
                      </a:r>
                      <a:endParaRPr lang="ru-RU" sz="11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88.0</a:t>
                      </a:r>
                      <a:endParaRPr lang="ru-RU" sz="11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3927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0401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Общеэкономические вопросы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231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465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470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181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181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38.5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38.9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4144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0405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Сельское хозяйство и рыболовство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24 475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34 498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37 280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9 885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9 885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26.5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2.4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28.7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072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0406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Водное хозяйство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120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1 714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67.0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3.9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136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29253645"/>
              </p:ext>
            </p:extLst>
          </p:nvPr>
        </p:nvGraphicFramePr>
        <p:xfrm>
          <a:off x="107502" y="116632"/>
          <a:ext cx="8928995" cy="1080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443"/>
                <a:gridCol w="1829479"/>
                <a:gridCol w="706264"/>
                <a:gridCol w="726117"/>
                <a:gridCol w="672227"/>
                <a:gridCol w="771503"/>
                <a:gridCol w="740301"/>
                <a:gridCol w="782848"/>
                <a:gridCol w="771503"/>
                <a:gridCol w="760155"/>
                <a:gridCol w="760155"/>
              </a:tblGrid>
              <a:tr h="1080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2019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2020 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2020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2020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 к первоначальному бюджету 2020 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 к уточненному плану 2020 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исполнения 2020 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(снижение) исполнения 2020 год к 2019 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45" marR="3645" marT="364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669694"/>
              </p:ext>
            </p:extLst>
          </p:nvPr>
        </p:nvGraphicFramePr>
        <p:xfrm>
          <a:off x="107502" y="1213230"/>
          <a:ext cx="8855597" cy="50367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5084"/>
                <a:gridCol w="1814440"/>
                <a:gridCol w="700458"/>
                <a:gridCol w="720149"/>
                <a:gridCol w="666702"/>
                <a:gridCol w="765160"/>
                <a:gridCol w="734216"/>
                <a:gridCol w="776412"/>
                <a:gridCol w="765160"/>
                <a:gridCol w="753908"/>
                <a:gridCol w="753908"/>
              </a:tblGrid>
              <a:tr h="239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0408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Транспорт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400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400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4796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0409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Дорожное хозяйство (дорожные фонды)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13 785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14 719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21 598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37 489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34 677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160.6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92.5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8.5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235.6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39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0410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Связь и информатика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536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560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988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930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663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67.1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71.3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118.4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4796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0412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национальной экономики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3 296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5 397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3 233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4 585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4 585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141.8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1.1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85.0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3984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Жилищно-коммунальное хозяйство</a:t>
                      </a:r>
                      <a:endParaRPr lang="ru-RU" sz="11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15 673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21 846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9 744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24 950</a:t>
                      </a:r>
                      <a:endParaRPr lang="ru-RU" sz="11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23 372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239.9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93.7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5.7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107.0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39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0501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Жилищное хозяйство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1 728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4 746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238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3 645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3 645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1 531.5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76.8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39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0502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Коммунальное хозяйство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1 988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5 232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1 139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6 035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6 026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529.1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99.9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1.5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115.2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39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0503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Благоустройство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10 152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10 116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6 662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13 454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11 885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178.4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88.3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2.9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117.5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7195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0505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жилищно-коммунального хозяйства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1 806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1 752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1 705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1 816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1 816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106.5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103.7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3984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Образование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278 637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167 573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175 944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200 380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192 345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109.3</a:t>
                      </a:r>
                      <a:endParaRPr lang="ru-RU" sz="11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96.0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46.9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114.8</a:t>
                      </a:r>
                      <a:endParaRPr lang="ru-RU" sz="11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39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0701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Дошкольное образование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42 056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42 589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44 701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57 097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49 405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110.5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86.5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12.0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116.0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39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0702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Общее образование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201 486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84 354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85 887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94 914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94 570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110.1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99.6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23.0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112.1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4796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0703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Дополнительное образование детей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13 605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16 947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18 370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24 734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24 734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134.6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6.0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145.9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39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0707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Молодежная политика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2 348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2 333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2 032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0.7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4796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0709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образования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19 142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21 350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24 955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23 619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23 619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94.6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5.8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Arial Narrow" panose="020B0606020202030204" pitchFamily="34" charset="0"/>
                        </a:rPr>
                        <a:t>110.6</a:t>
                      </a:r>
                      <a:endParaRPr lang="ru-RU" sz="11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95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862639"/>
              </p:ext>
            </p:extLst>
          </p:nvPr>
        </p:nvGraphicFramePr>
        <p:xfrm>
          <a:off x="107503" y="116632"/>
          <a:ext cx="8928993" cy="1399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442"/>
                <a:gridCol w="1829478"/>
                <a:gridCol w="706264"/>
                <a:gridCol w="726118"/>
                <a:gridCol w="672228"/>
                <a:gridCol w="771502"/>
                <a:gridCol w="740301"/>
                <a:gridCol w="782846"/>
                <a:gridCol w="771502"/>
                <a:gridCol w="760156"/>
                <a:gridCol w="760156"/>
              </a:tblGrid>
              <a:tr h="13992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2019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2020 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2020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2020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 к первоначальному бюджету 2020 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 к уточненному плану 2020 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исполнения 2020 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(снижение) исполнения 2020 год к 2019 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408126"/>
              </p:ext>
            </p:extLst>
          </p:nvPr>
        </p:nvGraphicFramePr>
        <p:xfrm>
          <a:off x="107504" y="1539164"/>
          <a:ext cx="8928992" cy="47340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442"/>
                <a:gridCol w="1829479"/>
                <a:gridCol w="706264"/>
                <a:gridCol w="726118"/>
                <a:gridCol w="672227"/>
                <a:gridCol w="771501"/>
                <a:gridCol w="740301"/>
                <a:gridCol w="782847"/>
                <a:gridCol w="771501"/>
                <a:gridCol w="760156"/>
                <a:gridCol w="760156"/>
              </a:tblGrid>
              <a:tr h="21008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Культура и кинематография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40 940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49 228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47 684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45 081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45 081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94.5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91.6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10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Культура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35 555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42 410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39 010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39 839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39 839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93.9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420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культуры, кинематографии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5 385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6 818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8 674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5 242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5 242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60.4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76.9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1008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Социальная политика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16 588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20 816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18 344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18 535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18 171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99.1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87.3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10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Пенсионное обеспечение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3 761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3 706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3 900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3 884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3 884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99.6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104.8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420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Социальное обеспечение населения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8 696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1 571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4 075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3 528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3 528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86.6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224.6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10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Охрана семьи и детства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4 131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15 539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10 369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11 123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10 759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103.8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96.7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69.2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1008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Физическая культура и спорт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3 218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3 165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3 218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3 218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101.7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10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Массовый спорт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3 218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3 165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3 218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3 218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101.7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1008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Средства массовой информации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1 794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1 678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1 570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1 570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1 570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93.6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420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Периодическая печать и издательства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1 794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1 678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1 570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1 570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1 570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93.6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39819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Обслуживание государственного и муниципального долга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59229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1301 Обслуживание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государственного внутреннего и муниципального долга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21008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Межбюджетные трансферты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174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174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174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511.8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  <a:tr h="592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Прочие межбюджетные трансферты общего характера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174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174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174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511.8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070" marR="7070" marT="707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824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5B51A-9E98-4BBE-A5BD-38BE1C2F7882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40444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программном формате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2020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руб., %.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203817"/>
              </p:ext>
            </p:extLst>
          </p:nvPr>
        </p:nvGraphicFramePr>
        <p:xfrm>
          <a:off x="179512" y="1052736"/>
          <a:ext cx="8784976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330EC-854D-4311-871C-4406CD6FD46E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3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7654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5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6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7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8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9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10776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Структура расходов консолидированного бюджета по программам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</a:rPr>
              <a:t>в 2020 году в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% и тыс. рублей</a:t>
            </a:r>
            <a:endParaRPr lang="ru-RU" sz="2000" b="0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295981"/>
              </p:ext>
            </p:extLst>
          </p:nvPr>
        </p:nvGraphicFramePr>
        <p:xfrm>
          <a:off x="107504" y="1052738"/>
          <a:ext cx="8928992" cy="52641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3850"/>
                <a:gridCol w="2320501"/>
                <a:gridCol w="691213"/>
                <a:gridCol w="681338"/>
                <a:gridCol w="799833"/>
                <a:gridCol w="651715"/>
                <a:gridCol w="631966"/>
                <a:gridCol w="691213"/>
                <a:gridCol w="681338"/>
                <a:gridCol w="644310"/>
                <a:gridCol w="651715"/>
              </a:tblGrid>
              <a:tr h="12850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 исполнения к первоначальному бюджету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Процент исполнения к уточненному плану 2020 года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Структура исполнения 2020 года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(снижение) исполнения 2020 год к 2019 году, %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</a:tr>
              <a:tr h="30502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Итого расходы консолидированного бюджета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471 428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395 796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395 930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423 397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410 331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103.6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96.9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103.7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30502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Программные расходы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421 313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341 706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336 500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359 265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346 476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103.0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96.4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84.4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101.4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915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0100000000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273 866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160 081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167 261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188 757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180 616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108.0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95.7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44.0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112.8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11669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0200000000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"Социальная поддержка граждан Тонкинского муниципального района Нижегородской области на 2018-2022 годы"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4 598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4 643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4 938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4 627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4 627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93.7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99.7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12201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0300000000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2018-2022 годы"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11 544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19 217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11 799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16 284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16 026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135.8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98.4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83.4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58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C31D4-95CD-4D84-BCF5-8D17AF7AF4ED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8677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8678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9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0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1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2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3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330505"/>
              </p:ext>
            </p:extLst>
          </p:nvPr>
        </p:nvGraphicFramePr>
        <p:xfrm>
          <a:off x="179511" y="188640"/>
          <a:ext cx="8856984" cy="12636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9947"/>
                <a:gridCol w="2301788"/>
                <a:gridCol w="685638"/>
                <a:gridCol w="675844"/>
                <a:gridCol w="793383"/>
                <a:gridCol w="646459"/>
                <a:gridCol w="626870"/>
                <a:gridCol w="685638"/>
                <a:gridCol w="675844"/>
                <a:gridCol w="639114"/>
                <a:gridCol w="646459"/>
              </a:tblGrid>
              <a:tr h="12636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 исполнения к первоначальному бюджету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 исполнения к уточненному плану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Структура исполнения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(снижение) исполнения 2020 год к 2019 году, %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321729"/>
              </p:ext>
            </p:extLst>
          </p:nvPr>
        </p:nvGraphicFramePr>
        <p:xfrm>
          <a:off x="179510" y="1452250"/>
          <a:ext cx="8856985" cy="47977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9948"/>
                <a:gridCol w="2301788"/>
                <a:gridCol w="685639"/>
                <a:gridCol w="675844"/>
                <a:gridCol w="793382"/>
                <a:gridCol w="646459"/>
                <a:gridCol w="626870"/>
                <a:gridCol w="685639"/>
                <a:gridCol w="675844"/>
                <a:gridCol w="639113"/>
                <a:gridCol w="646459"/>
              </a:tblGrid>
              <a:tr h="12527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0400000000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МП "Совершенствование социальной и инженерной инфраструктуры Тонкинского муниципального района на 2018-2022 годы"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3 641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2 773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3 453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2 924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2 924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84.7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105.4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12527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0500000000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"Содействие занятости населения Тонкинского муниципального района Нижегородской области на 2018-2022 годы"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223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465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470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181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181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38.5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38.9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9823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0600000000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"Развитие культуры Тонкинского муниципального района Нижегородской области на 2018-2022 годы"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46 484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57 389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53 479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57 680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57 680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107.9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14.1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13098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0700000000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МП "Развитие физической культуры и спорта в Тонкинском муниципальном районе Нижегородской области на 2018-2022 годы"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2 384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3 194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3 165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3 218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3 218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101.7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0.8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709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F51DE-BEF5-4CA8-BFC1-09B865512A58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9701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9702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3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4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5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6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7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749474"/>
              </p:ext>
            </p:extLst>
          </p:nvPr>
        </p:nvGraphicFramePr>
        <p:xfrm>
          <a:off x="107503" y="116632"/>
          <a:ext cx="8928994" cy="11916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3850"/>
                <a:gridCol w="2320502"/>
                <a:gridCol w="691213"/>
                <a:gridCol w="681339"/>
                <a:gridCol w="799832"/>
                <a:gridCol w="651715"/>
                <a:gridCol w="631966"/>
                <a:gridCol w="691213"/>
                <a:gridCol w="681339"/>
                <a:gridCol w="644310"/>
                <a:gridCol w="651715"/>
              </a:tblGrid>
              <a:tr h="11916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 исполнения к первоначальному бюджету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 исполнения к уточненному плану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Структура исполнения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(снижение) исполнения 2020 год к 2019 году, %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047916"/>
              </p:ext>
            </p:extLst>
          </p:nvPr>
        </p:nvGraphicFramePr>
        <p:xfrm>
          <a:off x="107504" y="1308233"/>
          <a:ext cx="8928993" cy="49417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3850"/>
                <a:gridCol w="2320502"/>
                <a:gridCol w="691213"/>
                <a:gridCol w="681338"/>
                <a:gridCol w="799833"/>
                <a:gridCol w="651715"/>
                <a:gridCol w="631966"/>
                <a:gridCol w="691213"/>
                <a:gridCol w="681338"/>
                <a:gridCol w="644310"/>
                <a:gridCol w="651715"/>
              </a:tblGrid>
              <a:tr h="13059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0800000000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МП "Развитие агропромышленного комплекса Тонкинского муниципального района Нижегородской области" до 2022 года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24 415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34 498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37 280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9 885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9 885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26.5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28.7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13059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0900000000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3 070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2 933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3 009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4 194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4 194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139.4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143.0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1024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14 513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15 873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18 784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15 811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15 811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84.2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99.6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13059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1100000000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"Развитие предпринимательства Тонкинского муниципального района Нижегородской области" на 2018-2022 годы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150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2 600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600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600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23.1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059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490354"/>
              </p:ext>
            </p:extLst>
          </p:nvPr>
        </p:nvGraphicFramePr>
        <p:xfrm>
          <a:off x="107506" y="116632"/>
          <a:ext cx="8928990" cy="11195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3850"/>
                <a:gridCol w="2320502"/>
                <a:gridCol w="691212"/>
                <a:gridCol w="681338"/>
                <a:gridCol w="799833"/>
                <a:gridCol w="651715"/>
                <a:gridCol w="631966"/>
                <a:gridCol w="691212"/>
                <a:gridCol w="681338"/>
                <a:gridCol w="644309"/>
                <a:gridCol w="651715"/>
              </a:tblGrid>
              <a:tr h="11195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 исполнения к первоначальному бюджету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 исполнения к уточненному плану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Структура исполнения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(снижение) исполнения 2020 год к 2019 году, %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376396"/>
              </p:ext>
            </p:extLst>
          </p:nvPr>
        </p:nvGraphicFramePr>
        <p:xfrm>
          <a:off x="107506" y="1340768"/>
          <a:ext cx="8928989" cy="49092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3850"/>
                <a:gridCol w="2320500"/>
                <a:gridCol w="691213"/>
                <a:gridCol w="681338"/>
                <a:gridCol w="799832"/>
                <a:gridCol w="651715"/>
                <a:gridCol w="631966"/>
                <a:gridCol w="691213"/>
                <a:gridCol w="681338"/>
                <a:gridCol w="644309"/>
                <a:gridCol w="651715"/>
              </a:tblGrid>
              <a:tr h="14203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1200000000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2018-2022 годы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4 210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4 761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4 897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4 772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4 772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97.4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14203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"Профилактика правонарушений на территории Тонкинского муниципального района Нижегородской области на 2018-2022 годы"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474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475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593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484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484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81.6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101.9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7101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1500000000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"Кадры Тонкинского муниципального района Нижегородской области"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165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275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490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250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250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51.0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90.9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13584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1600000000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"Формирование комфортной городской среды р.п. Тонкино Тонкинского района Нижегородской области на 2018-2022 годы"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2 895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409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3 107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3 107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759.7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0.8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107.3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9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195476"/>
              </p:ext>
            </p:extLst>
          </p:nvPr>
        </p:nvGraphicFramePr>
        <p:xfrm>
          <a:off x="107505" y="1524256"/>
          <a:ext cx="8928992" cy="47558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3850"/>
                <a:gridCol w="2320502"/>
                <a:gridCol w="691213"/>
                <a:gridCol w="681338"/>
                <a:gridCol w="799832"/>
                <a:gridCol w="651715"/>
                <a:gridCol w="631966"/>
                <a:gridCol w="691213"/>
                <a:gridCol w="681338"/>
                <a:gridCol w="644310"/>
                <a:gridCol w="651715"/>
              </a:tblGrid>
              <a:tr h="22469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1700000000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МП "Обеспечение беспрепятственного доступа инвалидов и маломобильных групп населения доступной среды жизнедеятельности в целях обеспечения им равных возможностей и социальной интеграции в обществе в Тонкинском муниципальном районе Нижегородской области" на период 2019-2020 годов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50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1123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1800000000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Муниципальная программа "Устройство контейнерных площадок на территории Тонкинского муниципального района Нижегородской области"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2 175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220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468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459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208.6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98.1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21.1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10745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4300000000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МП "Комплексное развитие муниципального образования Тонкинского района Нижегородской области на 2018-2022 годы"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31 576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27 459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25 603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46 023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41 642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162.6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90.5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151.7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  <a:tr h="2808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7700000000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Непрограммные расходы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50 115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54 090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59 430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64 132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63 855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107.4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99.6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15.6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118.1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b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78169"/>
              </p:ext>
            </p:extLst>
          </p:nvPr>
        </p:nvGraphicFramePr>
        <p:xfrm>
          <a:off x="107504" y="116632"/>
          <a:ext cx="8928993" cy="14076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3850"/>
                <a:gridCol w="2320501"/>
                <a:gridCol w="691213"/>
                <a:gridCol w="681339"/>
                <a:gridCol w="799832"/>
                <a:gridCol w="651715"/>
                <a:gridCol w="631967"/>
                <a:gridCol w="691213"/>
                <a:gridCol w="681339"/>
                <a:gridCol w="644309"/>
                <a:gridCol w="651715"/>
              </a:tblGrid>
              <a:tr h="14076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Исполнение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 исполнения к первоначальному бюджету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 исполнения к уточненному плану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Структура исполнения 2020 года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(снижение) исполнения 2020 год к 2019 году, %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6147" marR="6147" marT="614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0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0711C-353C-4DD1-BF61-5F1397EB3DE3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1267" name="Rectangle 15"/>
          <p:cNvSpPr>
            <a:spLocks noGrp="1"/>
          </p:cNvSpPr>
          <p:nvPr>
            <p:ph type="title" idx="4294967295"/>
          </p:nvPr>
        </p:nvSpPr>
        <p:spPr>
          <a:xfrm>
            <a:off x="426404" y="425356"/>
            <a:ext cx="8229600" cy="50323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 (продолжение)</a:t>
            </a:r>
          </a:p>
        </p:txBody>
      </p:sp>
      <p:graphicFrame>
        <p:nvGraphicFramePr>
          <p:cNvPr id="126037" name="Group 8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77498068"/>
              </p:ext>
            </p:extLst>
          </p:nvPr>
        </p:nvGraphicFramePr>
        <p:xfrm>
          <a:off x="354012" y="891717"/>
          <a:ext cx="8435975" cy="5332020"/>
        </p:xfrm>
        <a:graphic>
          <a:graphicData uri="http://schemas.openxmlformats.org/drawingml/2006/table">
            <a:tbl>
              <a:tblPr/>
              <a:tblGrid>
                <a:gridCol w="622300"/>
                <a:gridCol w="6583363"/>
                <a:gridCol w="1230312"/>
              </a:tblGrid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Поступления и расходы дорожного фонда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 pitchFamily="34" charset="0"/>
                          <a:cs typeface="Times New Roman" pitchFamily="18" charset="0"/>
                        </a:rPr>
                        <a:t>Участие в пилотном проекте по поддержке местных инициатив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73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Итоги реализации муниципальной программы «Совершенствование социальной и инженерной инфраструктуры Тонкинского муниципального района»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Итоги реализации муниципальной программы «Развитие агропромышленного комплекса Тонкинского муниципального района Нижегородской области » 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78-83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Итоги реализации муниципальной программы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«Содействие  занятости населения Тонкинского муниципального района»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национальных проектов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Удельный вес муниципального долга в консолидированном бюджете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Результаты оценки качества управления финансами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87-88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24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Итоги мониторинга открытости бюджетных данных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Открытые   информационные ресурсы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90-91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6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0AF597-46AC-4EC0-B629-2E06D107CF5B}" type="slidenum">
              <a:rPr lang="ru-RU">
                <a:solidFill>
                  <a:srgbClr val="1F497D"/>
                </a:solidFill>
              </a:rPr>
              <a:pPr>
                <a:defRPr/>
              </a:pPr>
              <a:t>30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7651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723481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в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-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2020 годах, млн.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280905"/>
              </p:ext>
            </p:extLst>
          </p:nvPr>
        </p:nvGraphicFramePr>
        <p:xfrm>
          <a:off x="0" y="723480"/>
          <a:ext cx="9144000" cy="6134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6861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BA5DAD-CB86-4910-90B2-9060A72D7302}" type="slidenum">
              <a:rPr lang="ru-RU">
                <a:solidFill>
                  <a:srgbClr val="1F497D"/>
                </a:solidFill>
              </a:rPr>
              <a:pPr>
                <a:defRPr/>
              </a:pPr>
              <a:t>31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4975225" y="3565525"/>
            <a:ext cx="5873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-1731"/>
            <a:ext cx="8229600" cy="72346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2020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816282"/>
              </p:ext>
            </p:extLst>
          </p:nvPr>
        </p:nvGraphicFramePr>
        <p:xfrm>
          <a:off x="107504" y="721734"/>
          <a:ext cx="8856984" cy="6019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3893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F99B9-C257-418B-A10C-C94630D93835}" type="slidenum">
              <a:rPr lang="ru-RU">
                <a:solidFill>
                  <a:srgbClr val="1F497D"/>
                </a:solidFill>
              </a:rPr>
              <a:pPr>
                <a:defRPr/>
              </a:pPr>
              <a:t>32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23528" y="116632"/>
            <a:ext cx="8229600" cy="81786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доходов районного бюджета в % и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тыс.рублей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63124"/>
              </p:ext>
            </p:extLst>
          </p:nvPr>
        </p:nvGraphicFramePr>
        <p:xfrm>
          <a:off x="107504" y="1052736"/>
          <a:ext cx="885698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5843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78A66-44EA-496B-959B-5F998979C9CB}" type="slidenum">
              <a:rPr lang="ru-RU">
                <a:solidFill>
                  <a:srgbClr val="1F497D"/>
                </a:solidFill>
              </a:rPr>
              <a:pPr>
                <a:defRPr/>
              </a:pPr>
              <a:t>33</a:t>
            </a:fld>
            <a:endParaRPr lang="ru-RU">
              <a:solidFill>
                <a:srgbClr val="1F497D"/>
              </a:solidFill>
            </a:endParaRPr>
          </a:p>
        </p:txBody>
      </p:sp>
      <p:sp useBgFill="1"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prstClr val="black"/>
                </a:solidFill>
              </a:rPr>
              <a:t>Итоги       2003</a:t>
            </a:r>
          </a:p>
        </p:txBody>
      </p:sp>
      <p:sp useBgFill="1"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prstClr val="black"/>
              </a:solidFill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26423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неналоговых доходов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районного бюджета за 3 года,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792299"/>
              </p:ext>
            </p:extLst>
          </p:nvPr>
        </p:nvGraphicFramePr>
        <p:xfrm>
          <a:off x="-67235" y="381000"/>
          <a:ext cx="9278471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568028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B784C-CD04-4E79-9C8D-363959A69EE9}" type="slidenum">
              <a:rPr lang="ru-RU">
                <a:solidFill>
                  <a:srgbClr val="1F497D"/>
                </a:solidFill>
              </a:rPr>
              <a:pPr>
                <a:defRPr/>
              </a:pPr>
              <a:t>34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31748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57200" y="338138"/>
            <a:ext cx="8229600" cy="8588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30796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604488"/>
              </p:ext>
            </p:extLst>
          </p:nvPr>
        </p:nvGraphicFramePr>
        <p:xfrm>
          <a:off x="333375" y="1443038"/>
          <a:ext cx="8477250" cy="4806950"/>
        </p:xfrm>
        <a:graphic>
          <a:graphicData uri="http://schemas.openxmlformats.org/drawingml/2006/table">
            <a:tbl>
              <a:tblPr/>
              <a:tblGrid>
                <a:gridCol w="2198710"/>
                <a:gridCol w="1223958"/>
                <a:gridCol w="1223959"/>
                <a:gridCol w="1354144"/>
                <a:gridCol w="1285879"/>
                <a:gridCol w="1190600"/>
              </a:tblGrid>
              <a:tr h="10552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2018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2019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2020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2020 г. к 2018 г. в  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 2020 г.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к 2019 г. в </a:t>
                      </a:r>
                      <a:r>
                        <a:rPr kumimoji="0" lang="ru-RU" sz="1600" b="1" i="0" u="none" strike="noStrike" cap="none" normalizeH="0" baseline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. руб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092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Налоговые доходы всего, из них: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54 803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58 993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61 146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+ 6 343,0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+ 2 153,0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1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51 226,8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54 534,7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55 721,1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+ 4 494,3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+ 1 186,4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2 620,4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3 137,3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1 826,8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-793,6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- 1 310,5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6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Госпошлина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925,3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1 235,9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993,5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+68,2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-242,4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Заголовок 6"/>
          <p:cNvSpPr txBox="1">
            <a:spLocks/>
          </p:cNvSpPr>
          <p:nvPr/>
        </p:nvSpPr>
        <p:spPr>
          <a:xfrm>
            <a:off x="469296" y="174887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prstClr val="white"/>
                </a:solidFill>
                <a:cs typeface="Times New Roman" pitchFamily="18" charset="0"/>
              </a:rPr>
              <a:t>Поступление основных налогов в районный бюджет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prstClr val="white"/>
                </a:solidFill>
                <a:cs typeface="Times New Roman" pitchFamily="18" charset="0"/>
              </a:rPr>
              <a:t>в 2018 - 2020 годах</a:t>
            </a:r>
          </a:p>
        </p:txBody>
      </p:sp>
      <p:sp>
        <p:nvSpPr>
          <p:cNvPr id="31796" name="Номер слайда 8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50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9BA07-E9D1-453B-A6AC-80F8AB59F48C}" type="slidenum">
              <a:rPr lang="ru-RU"/>
              <a:pPr>
                <a:defRPr/>
              </a:pPr>
              <a:t>35</a:t>
            </a:fld>
            <a:endParaRPr lang="ru-RU"/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32774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32775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6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7" name="Text Box 14"/>
          <p:cNvSpPr txBox="1">
            <a:spLocks noChangeArrowheads="1"/>
          </p:cNvSpPr>
          <p:nvPr/>
        </p:nvSpPr>
        <p:spPr bwMode="auto">
          <a:xfrm rot="1259923">
            <a:off x="2949575" y="2117725"/>
            <a:ext cx="542925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500">
              <a:solidFill>
                <a:schemeClr val="tx1"/>
              </a:solidFill>
            </a:endParaRPr>
          </a:p>
        </p:txBody>
      </p:sp>
      <p:sp>
        <p:nvSpPr>
          <p:cNvPr id="32778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9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1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2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17" name="Диаграмм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313963"/>
              </p:ext>
            </p:extLst>
          </p:nvPr>
        </p:nvGraphicFramePr>
        <p:xfrm>
          <a:off x="107503" y="790501"/>
          <a:ext cx="9036497" cy="5209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Диаграмм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707996"/>
              </p:ext>
            </p:extLst>
          </p:nvPr>
        </p:nvGraphicFramePr>
        <p:xfrm>
          <a:off x="71877" y="629318"/>
          <a:ext cx="9004252" cy="5689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63162" y="79667"/>
            <a:ext cx="8712967" cy="710834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Структура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исполнения расходов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районного бюджета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по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отраслям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за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2020 год в % и тыс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 руб.</a:t>
            </a:r>
          </a:p>
        </p:txBody>
      </p:sp>
      <p:graphicFrame>
        <p:nvGraphicFramePr>
          <p:cNvPr id="18" name="Диаграмм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205174"/>
              </p:ext>
            </p:extLst>
          </p:nvPr>
        </p:nvGraphicFramePr>
        <p:xfrm>
          <a:off x="107504" y="332656"/>
          <a:ext cx="8968626" cy="6297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7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8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9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1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696453"/>
              </p:ext>
            </p:extLst>
          </p:nvPr>
        </p:nvGraphicFramePr>
        <p:xfrm>
          <a:off x="0" y="-146844"/>
          <a:ext cx="9144000" cy="7104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Заголовок 6"/>
          <p:cNvSpPr>
            <a:spLocks noGrp="1"/>
          </p:cNvSpPr>
          <p:nvPr>
            <p:ph type="title" idx="4294967295"/>
          </p:nvPr>
        </p:nvSpPr>
        <p:spPr>
          <a:xfrm>
            <a:off x="278795" y="116632"/>
            <a:ext cx="8712967" cy="79208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исполнения расходов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районного бюджета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по экономической структуре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2020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тыс. руб.</a:t>
            </a:r>
          </a:p>
        </p:txBody>
      </p:sp>
      <p:graphicFrame>
        <p:nvGraphicFramePr>
          <p:cNvPr id="14" name="Диаграмм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700621"/>
              </p:ext>
            </p:extLst>
          </p:nvPr>
        </p:nvGraphicFramePr>
        <p:xfrm>
          <a:off x="110165" y="1042334"/>
          <a:ext cx="8926331" cy="4906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816935"/>
              </p:ext>
            </p:extLst>
          </p:nvPr>
        </p:nvGraphicFramePr>
        <p:xfrm>
          <a:off x="110165" y="934882"/>
          <a:ext cx="9165667" cy="6078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002989"/>
              </p:ext>
            </p:extLst>
          </p:nvPr>
        </p:nvGraphicFramePr>
        <p:xfrm>
          <a:off x="110164" y="381972"/>
          <a:ext cx="8926331" cy="6476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7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8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9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1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338184"/>
              </p:ext>
            </p:extLst>
          </p:nvPr>
        </p:nvGraphicFramePr>
        <p:xfrm>
          <a:off x="0" y="1052736"/>
          <a:ext cx="9144000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Заголовок 6"/>
          <p:cNvSpPr>
            <a:spLocks noGrp="1"/>
          </p:cNvSpPr>
          <p:nvPr>
            <p:ph type="title" idx="4294967295"/>
          </p:nvPr>
        </p:nvSpPr>
        <p:spPr>
          <a:xfrm>
            <a:off x="278795" y="116632"/>
            <a:ext cx="8712967" cy="79208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Общественно-значимый региональный проект «Вам решать»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pic>
        <p:nvPicPr>
          <p:cNvPr id="33794" name="Picture 2" descr="Z:\Мои документы\Бюджет 2020\Годовой отчет 2020\Отчет в Земское за 2020 год\Бюджет для граждан по исполнению 2020 год\Фото\DSC_10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136" y="4076096"/>
            <a:ext cx="4055517" cy="270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385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8845" y="17197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Реализация муниципальной программы «Развитие образования» в 2020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(тыс.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руб. и %)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940991"/>
              </p:ext>
            </p:extLst>
          </p:nvPr>
        </p:nvGraphicFramePr>
        <p:xfrm>
          <a:off x="368845" y="1300393"/>
          <a:ext cx="8325768" cy="4981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6627" name="Picture 3" descr="Z:\Мои документы\Бюджет 2020\Годовой отчет 2020\Отчет в Земское за 2020 год\Бюджет для граждан по исполнению 2020 год\Фото\DSC_07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352" y="4410643"/>
            <a:ext cx="3565923" cy="237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69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B4B24B-6729-4EB6-8439-BB64C27F4753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Сколько оказано муниципальных услуг в дошкольном образовании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2020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293" name="Rectangle 31"/>
          <p:cNvSpPr>
            <a:spLocks noChangeArrowheads="1"/>
          </p:cNvSpPr>
          <p:nvPr/>
        </p:nvSpPr>
        <p:spPr bwMode="auto">
          <a:xfrm>
            <a:off x="323851" y="1268760"/>
            <a:ext cx="8534430" cy="2227163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Дошкольными образовательными организациями в </a:t>
            </a:r>
            <a:r>
              <a:rPr lang="ru-RU" dirty="0" smtClean="0"/>
              <a:t>2020 </a:t>
            </a:r>
            <a:endParaRPr lang="ru-RU" dirty="0"/>
          </a:p>
          <a:p>
            <a:pPr algn="ctr"/>
            <a:r>
              <a:rPr lang="ru-RU" dirty="0"/>
              <a:t>году оказывалось 2 муниципальные услуги для  </a:t>
            </a:r>
            <a:r>
              <a:rPr lang="ru-RU" dirty="0" smtClean="0"/>
              <a:t>305 </a:t>
            </a:r>
            <a:endParaRPr lang="ru-RU" dirty="0"/>
          </a:p>
          <a:p>
            <a:pPr algn="ctr"/>
            <a:r>
              <a:rPr lang="ru-RU" dirty="0"/>
              <a:t>воспитанников. </a:t>
            </a:r>
          </a:p>
          <a:p>
            <a:pPr algn="ctr"/>
            <a:r>
              <a:rPr lang="ru-RU" dirty="0"/>
              <a:t>Общий объем финансовых средств, поступивших в дошкольные</a:t>
            </a:r>
          </a:p>
          <a:p>
            <a:pPr algn="ctr"/>
            <a:r>
              <a:rPr lang="ru-RU" dirty="0"/>
              <a:t>образовательные организации в расчете на одного </a:t>
            </a:r>
          </a:p>
          <a:p>
            <a:pPr algn="ctr"/>
            <a:r>
              <a:rPr lang="ru-RU" dirty="0"/>
              <a:t>воспитанника составил </a:t>
            </a:r>
            <a:r>
              <a:rPr lang="ru-RU" dirty="0" smtClean="0"/>
              <a:t>161,7 </a:t>
            </a:r>
            <a:r>
              <a:rPr lang="ru-RU" dirty="0"/>
              <a:t>тыс. руб., что выше уровня </a:t>
            </a:r>
            <a:r>
              <a:rPr lang="ru-RU" dirty="0" smtClean="0"/>
              <a:t>2019</a:t>
            </a:r>
            <a:endParaRPr lang="ru-RU" dirty="0">
              <a:latin typeface="Arial" charset="0"/>
            </a:endParaRPr>
          </a:p>
          <a:p>
            <a:pPr algn="ctr"/>
            <a:r>
              <a:rPr lang="ru-RU" dirty="0"/>
              <a:t>года на </a:t>
            </a:r>
            <a:r>
              <a:rPr lang="ru-RU" dirty="0" smtClean="0"/>
              <a:t>25 </a:t>
            </a:r>
            <a:r>
              <a:rPr lang="ru-RU" dirty="0"/>
              <a:t>%. </a:t>
            </a:r>
          </a:p>
        </p:txBody>
      </p:sp>
      <p:pic>
        <p:nvPicPr>
          <p:cNvPr id="26626" name="Picture 2" descr="Z:\Мои документы\Бюджет 2020\Годовой отчет 2020\Отчет в Земское за 2020 год\Бюджет для граждан по исполнению 2020 год\Фото\фото образование\детский са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66700"/>
            <a:ext cx="4248471" cy="307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71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92F61-F18A-4153-9C54-F53D6833834C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2291" name="Объект 1"/>
          <p:cNvSpPr>
            <a:spLocks noGrp="1"/>
          </p:cNvSpPr>
          <p:nvPr>
            <p:ph idx="1"/>
          </p:nvPr>
        </p:nvSpPr>
        <p:spPr>
          <a:xfrm>
            <a:off x="322263" y="1201738"/>
            <a:ext cx="8642350" cy="5413375"/>
          </a:xfrm>
        </p:spPr>
        <p:txBody>
          <a:bodyPr anchor="t"/>
          <a:lstStyle/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Отчет об исполнении бюджета содержит данные об исполнении бюджета по доходам, расходам и источникам финансирования дефицита бюджета в соответствии с бюджетной классификацией Российской Федерации.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Годовой отчет об исполнении районного бюджета подлежит рассмотрению Земским собранием Тонкинского муниципального района Нижегородской области и утверждается решением Земского собрания Тонкинского муниципального района Нижегородской области.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Решением Земского собрания Тонкинского муниципального района Нижегородской области об исполнении районного бюджета утверждается отчет об исполнении районного бюджета за отчетный финансовый год с указанием общего объема доходов, расходов и дефицита (профицита) районного бюджета.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В отчете об исполнении районного бюджета указывается сколько и каких доходов поступило в бюджет за год и на какие цели эти денежные средства были израсходованы. </a:t>
            </a:r>
          </a:p>
          <a:p>
            <a:pPr indent="457200" algn="just" eaLnBrk="1" hangingPunct="1">
              <a:buFont typeface="Symbol" pitchFamily="18" charset="2"/>
              <a:buChar char=""/>
            </a:pPr>
            <a:endParaRPr lang="ru-RU" sz="2000" dirty="0" smtClean="0">
              <a:latin typeface="Tahoma" pitchFamily="34" charset="0"/>
            </a:endParaRPr>
          </a:p>
        </p:txBody>
      </p:sp>
      <p:sp>
        <p:nvSpPr>
          <p:cNvPr id="12292" name="Номер слайда 4"/>
          <p:cNvSpPr txBox="1">
            <a:spLocks noGrp="1"/>
          </p:cNvSpPr>
          <p:nvPr/>
        </p:nvSpPr>
        <p:spPr bwMode="auto">
          <a:xfrm flipH="1">
            <a:off x="8243888" y="6249988"/>
            <a:ext cx="6492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138" y="188640"/>
            <a:ext cx="8571037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Что такое отчет об исполнении районного бюджета</a:t>
            </a:r>
          </a:p>
        </p:txBody>
      </p:sp>
      <p:sp>
        <p:nvSpPr>
          <p:cNvPr id="12296" name="Номер слайда 6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04276B-409B-4672-AD8B-F4F6D7306795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Сколько оказано муниципальных услуг по общему образованию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2020 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31"/>
          <p:cNvSpPr>
            <a:spLocks noChangeAspect="1" noChangeArrowheads="1"/>
          </p:cNvSpPr>
          <p:nvPr/>
        </p:nvSpPr>
        <p:spPr bwMode="auto">
          <a:xfrm>
            <a:off x="323880" y="1268760"/>
            <a:ext cx="8534400" cy="2232248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r>
              <a:rPr lang="ru-RU" dirty="0"/>
              <a:t>	Общеобразовательными </a:t>
            </a:r>
            <a:r>
              <a:rPr lang="ru-RU" dirty="0" smtClean="0"/>
              <a:t>организациями </a:t>
            </a:r>
            <a:r>
              <a:rPr lang="ru-RU" dirty="0"/>
              <a:t>оказывалось </a:t>
            </a:r>
            <a:r>
              <a:rPr lang="ru-RU" dirty="0" smtClean="0"/>
              <a:t>5 </a:t>
            </a:r>
            <a:endParaRPr lang="ru-RU" dirty="0"/>
          </a:p>
          <a:p>
            <a:pPr algn="just"/>
            <a:r>
              <a:rPr lang="ru-RU" dirty="0"/>
              <a:t>муниципальных услуг  (3 услуги по предоставлению   </a:t>
            </a:r>
          </a:p>
          <a:p>
            <a:pPr algn="just"/>
            <a:r>
              <a:rPr lang="ru-RU" dirty="0"/>
              <a:t>общедоступного и бесплатного (начального, основного </a:t>
            </a:r>
            <a:r>
              <a:rPr lang="ru-RU" dirty="0" smtClean="0"/>
              <a:t>и среднего </a:t>
            </a:r>
          </a:p>
          <a:p>
            <a:pPr algn="just"/>
            <a:r>
              <a:rPr lang="ru-RU" dirty="0" smtClean="0"/>
              <a:t>общего образования), 2 </a:t>
            </a:r>
            <a:r>
              <a:rPr lang="ru-RU" dirty="0"/>
              <a:t>услуги по дошкольному образованию</a:t>
            </a:r>
            <a:r>
              <a:rPr lang="ru-RU" dirty="0" smtClean="0"/>
              <a:t>). </a:t>
            </a:r>
          </a:p>
          <a:p>
            <a:pPr algn="just"/>
            <a:r>
              <a:rPr lang="ru-RU" dirty="0" smtClean="0"/>
              <a:t>Школами </a:t>
            </a:r>
            <a:r>
              <a:rPr lang="ru-RU" dirty="0"/>
              <a:t>оказано </a:t>
            </a:r>
            <a:r>
              <a:rPr lang="ru-RU" dirty="0" smtClean="0"/>
              <a:t>782 услуги.</a:t>
            </a:r>
            <a:endParaRPr lang="ru-RU" dirty="0">
              <a:solidFill>
                <a:srgbClr val="FF0000"/>
              </a:solidFill>
            </a:endParaRPr>
          </a:p>
          <a:p>
            <a:pPr algn="just"/>
            <a:r>
              <a:rPr lang="ru-RU" dirty="0">
                <a:solidFill>
                  <a:srgbClr val="FF0000"/>
                </a:solidFill>
              </a:rPr>
              <a:t>	</a:t>
            </a:r>
            <a:r>
              <a:rPr lang="ru-RU" dirty="0" smtClean="0">
                <a:solidFill>
                  <a:srgbClr val="376092"/>
                </a:solidFill>
              </a:rPr>
              <a:t>Общий объем финансовых средств, поступивших в 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общеобразовательные организации в расчете на одного 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ученика составил </a:t>
            </a:r>
            <a:r>
              <a:rPr lang="ru-RU" dirty="0" smtClean="0">
                <a:solidFill>
                  <a:srgbClr val="376092"/>
                </a:solidFill>
                <a:latin typeface="Arial" charset="0"/>
              </a:rPr>
              <a:t>136,8</a:t>
            </a:r>
            <a:r>
              <a:rPr lang="ru-RU" dirty="0" smtClean="0">
                <a:solidFill>
                  <a:srgbClr val="376092"/>
                </a:solidFill>
              </a:rPr>
              <a:t> тыс. руб., что выше уровня 2019 года на 15 %. </a:t>
            </a:r>
          </a:p>
          <a:p>
            <a:pPr algn="just"/>
            <a:endParaRPr lang="ru-RU" sz="2000" dirty="0"/>
          </a:p>
          <a:p>
            <a:pPr algn="just"/>
            <a:endParaRPr lang="ru-RU" sz="1600" dirty="0"/>
          </a:p>
        </p:txBody>
      </p:sp>
      <p:pic>
        <p:nvPicPr>
          <p:cNvPr id="28674" name="Picture 2" descr="Z:\Мои документы\Бюджет 2020\Годовой отчет 2020\Отчет в Земское за 2020 год\Бюджет для граждан по исполнению 2020 год\Фото\DSC_18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8816">
            <a:off x="652019" y="3805318"/>
            <a:ext cx="3652267" cy="243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Z:\Мои документы\Бюджет 2020\Годовой отчет 2020\Отчет в Земское за 2020 год\Бюджет для граждан по исполнению 2020 год\Фото\фото образование\школ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601516"/>
            <a:ext cx="2371303" cy="316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96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136F2F-302F-4627-83CC-21D8FA2A85AF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0211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Сколько оказано муниципальных услуг по дополнительному образованию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2020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330211" y="1124744"/>
            <a:ext cx="8534430" cy="2232248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>
                <a:solidFill>
                  <a:srgbClr val="376092"/>
                </a:solidFill>
              </a:rPr>
              <a:t>Для социальной группы «Население от 6 лет до 18 лет» оказывалась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муниципальная </a:t>
            </a:r>
            <a:r>
              <a:rPr lang="ru-RU" dirty="0">
                <a:solidFill>
                  <a:srgbClr val="376092"/>
                </a:solidFill>
              </a:rPr>
              <a:t>услуга «Предоставление дополнительного 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образования </a:t>
            </a:r>
            <a:r>
              <a:rPr lang="ru-RU" dirty="0">
                <a:solidFill>
                  <a:srgbClr val="376092"/>
                </a:solidFill>
              </a:rPr>
              <a:t>общей направленности» в МБУДО «Центр 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дополнительного </a:t>
            </a:r>
            <a:r>
              <a:rPr lang="ru-RU" dirty="0">
                <a:solidFill>
                  <a:srgbClr val="376092"/>
                </a:solidFill>
              </a:rPr>
              <a:t>образования» для </a:t>
            </a:r>
            <a:r>
              <a:rPr lang="ru-RU" dirty="0" smtClean="0">
                <a:solidFill>
                  <a:srgbClr val="376092"/>
                </a:solidFill>
                <a:latin typeface="Arial" charset="0"/>
              </a:rPr>
              <a:t>700 </a:t>
            </a:r>
            <a:r>
              <a:rPr lang="ru-RU" dirty="0" smtClean="0">
                <a:solidFill>
                  <a:srgbClr val="376092"/>
                </a:solidFill>
              </a:rPr>
              <a:t>учащихся</a:t>
            </a:r>
            <a:r>
              <a:rPr lang="ru-RU" dirty="0">
                <a:solidFill>
                  <a:srgbClr val="376092"/>
                </a:solidFill>
              </a:rPr>
              <a:t>.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Общий </a:t>
            </a:r>
            <a:r>
              <a:rPr lang="ru-RU" dirty="0">
                <a:solidFill>
                  <a:srgbClr val="376092"/>
                </a:solidFill>
              </a:rPr>
              <a:t>объем финансовых средств, поступивших в организации </a:t>
            </a:r>
          </a:p>
          <a:p>
            <a:pPr algn="just"/>
            <a:r>
              <a:rPr lang="ru-RU" dirty="0">
                <a:solidFill>
                  <a:srgbClr val="376092"/>
                </a:solidFill>
              </a:rPr>
              <a:t>дополнительного образования в расчете на одного учащегося </a:t>
            </a:r>
            <a:endParaRPr lang="ru-RU" dirty="0" smtClean="0">
              <a:solidFill>
                <a:srgbClr val="376092"/>
              </a:solidFill>
            </a:endParaRP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составил 17,4 </a:t>
            </a:r>
            <a:r>
              <a:rPr lang="ru-RU" dirty="0">
                <a:solidFill>
                  <a:srgbClr val="376092"/>
                </a:solidFill>
              </a:rPr>
              <a:t>тыс. руб., что выше уровня </a:t>
            </a:r>
            <a:r>
              <a:rPr lang="ru-RU" dirty="0" smtClean="0">
                <a:solidFill>
                  <a:srgbClr val="376092"/>
                </a:solidFill>
              </a:rPr>
              <a:t>2019 </a:t>
            </a:r>
            <a:r>
              <a:rPr lang="ru-RU" dirty="0">
                <a:solidFill>
                  <a:srgbClr val="376092"/>
                </a:solidFill>
              </a:rPr>
              <a:t>года на </a:t>
            </a:r>
            <a:r>
              <a:rPr lang="ru-RU" dirty="0" smtClean="0">
                <a:solidFill>
                  <a:srgbClr val="376092"/>
                </a:solidFill>
              </a:rPr>
              <a:t>44 </a:t>
            </a:r>
            <a:r>
              <a:rPr lang="ru-RU" dirty="0">
                <a:solidFill>
                  <a:srgbClr val="376092"/>
                </a:solidFill>
              </a:rPr>
              <a:t>%. </a:t>
            </a:r>
          </a:p>
        </p:txBody>
      </p:sp>
      <p:pic>
        <p:nvPicPr>
          <p:cNvPr id="27650" name="Picture 2" descr="Z:\Мои документы\Бюджет 2020\Годовой отчет 2020\Отчет в Земское за 2020 год\Бюджет для граждан по исполнению 2020 год\Фото\фото образование\ЦДО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889" y="3606008"/>
            <a:ext cx="3863752" cy="289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Z:\Мои документы\Бюджет 2020\Годовой отчет 2020\Отчет в Земское за 2020 год\Бюджет для граждан по исполнению 2020 год\Фото\фото образование\ЦД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79" y="3670930"/>
            <a:ext cx="3776442" cy="283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46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6386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87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88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89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90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6391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</a:t>
            </a:r>
            <a:r>
              <a:rPr lang="ru-RU" sz="2400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2018-2020</a:t>
            </a:r>
          </a:p>
          <a:p>
            <a:pPr algn="ctr"/>
            <a:r>
              <a:rPr lang="ru-RU" sz="2400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годы</a:t>
            </a:r>
          </a:p>
        </p:txBody>
      </p:sp>
      <p:graphicFrame>
        <p:nvGraphicFramePr>
          <p:cNvPr id="16453" name="Group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195332"/>
              </p:ext>
            </p:extLst>
          </p:nvPr>
        </p:nvGraphicFramePr>
        <p:xfrm>
          <a:off x="250825" y="1123950"/>
          <a:ext cx="8713788" cy="5756702"/>
        </p:xfrm>
        <a:graphic>
          <a:graphicData uri="http://schemas.openxmlformats.org/drawingml/2006/table">
            <a:tbl>
              <a:tblPr/>
              <a:tblGrid>
                <a:gridCol w="371475"/>
                <a:gridCol w="5605463"/>
                <a:gridCol w="936625"/>
                <a:gridCol w="863600"/>
                <a:gridCol w="936625"/>
              </a:tblGrid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95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Доступность дошкольного образования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детей в возрасте от 3 до 7 лет, которым предоставлено место на программах дошкольного образования в общей численности детей, зарегистрированных в электронной очереди на получение такого места в текущем учебном году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воспитанников, приходящихся на одного педагогического работника в дошкольных образовательных организациях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10,1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педагогов дошкольного образования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27,24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30,4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30,5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Начальное, основное и среднее общее образование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Охват детей начальным общим, основным общим и средним общим образованием (отношение численности учащихся, осваивающих образовательные программы начального общего, основного общего или среднего общего образования, к численности детей в возрасте 7 - 17 лет).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численности лиц, занимающихся во вторую или третью смены, в общей численности учащихся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14,55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9,7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125" y="6492875"/>
            <a:ext cx="2133600" cy="365125"/>
          </a:xfrm>
        </p:spPr>
        <p:txBody>
          <a:bodyPr/>
          <a:lstStyle/>
          <a:p>
            <a:pPr>
              <a:defRPr/>
            </a:pPr>
            <a:fld id="{CDA62FDA-6978-4A11-BC97-4C7AE5D8C09E}" type="slidenum">
              <a:rPr lang="ru-RU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796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7410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1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2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3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4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7415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</a:t>
            </a:r>
            <a:r>
              <a:rPr lang="ru-RU" sz="2400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2018-2020 </a:t>
            </a:r>
            <a:r>
              <a:rPr lang="ru-RU" sz="2400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годы</a:t>
            </a:r>
          </a:p>
        </p:txBody>
      </p:sp>
      <p:graphicFrame>
        <p:nvGraphicFramePr>
          <p:cNvPr id="17477" name="Group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812560"/>
              </p:ext>
            </p:extLst>
          </p:nvPr>
        </p:nvGraphicFramePr>
        <p:xfrm>
          <a:off x="250825" y="1123950"/>
          <a:ext cx="8569325" cy="5538801"/>
        </p:xfrm>
        <a:graphic>
          <a:graphicData uri="http://schemas.openxmlformats.org/drawingml/2006/table">
            <a:tbl>
              <a:tblPr/>
              <a:tblGrid>
                <a:gridCol w="334963"/>
                <a:gridCol w="5768975"/>
                <a:gridCol w="779462"/>
                <a:gridCol w="842963"/>
                <a:gridCol w="842962"/>
              </a:tblGrid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лиц, обеспеченных горячим питанием, в общей численности обучающихся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компьютеров, подключенных к сети Интернет (в расчете на 100 учащихся)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 ЕГЭ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русскому языку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математике (профильный)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73,21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55,11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charset="0"/>
                        </a:rPr>
                        <a:t>74,38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charset="0"/>
                        </a:rPr>
                        <a:t>67,75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charset="0"/>
                        </a:rPr>
                        <a:t>77,1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charset="0"/>
                        </a:rPr>
                        <a:t>59,36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10,3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9,7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 педагогических работников муниципальных общеобразовательных организаций: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педагогических работников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учителей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29,3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31,8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31,8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26,4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33,8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125" y="6492875"/>
            <a:ext cx="2133600" cy="365125"/>
          </a:xfrm>
        </p:spPr>
        <p:txBody>
          <a:bodyPr/>
          <a:lstStyle/>
          <a:p>
            <a:pPr>
              <a:defRPr/>
            </a:pPr>
            <a:fld id="{D31DAEED-675D-490A-A072-7D78C419A968}" type="slidenum">
              <a:rPr lang="ru-RU"/>
              <a:pPr>
                <a:defRPr/>
              </a:pPr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253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8434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5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6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7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8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8439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</a:t>
            </a:r>
            <a:r>
              <a:rPr lang="ru-RU" sz="2400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2018-2020 </a:t>
            </a:r>
            <a:r>
              <a:rPr lang="ru-RU" sz="2400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годы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839261"/>
              </p:ext>
            </p:extLst>
          </p:nvPr>
        </p:nvGraphicFramePr>
        <p:xfrm>
          <a:off x="250825" y="1271588"/>
          <a:ext cx="8661400" cy="2733676"/>
        </p:xfrm>
        <a:graphic>
          <a:graphicData uri="http://schemas.openxmlformats.org/drawingml/2006/table">
            <a:tbl>
              <a:tblPr/>
              <a:tblGrid>
                <a:gridCol w="334963"/>
                <a:gridCol w="5522912"/>
                <a:gridCol w="965200"/>
                <a:gridCol w="919163"/>
                <a:gridCol w="919162"/>
              </a:tblGrid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Дополнительное образование детей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2020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69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Охват детей в возрасте 5 - 18 лет дополнительными общеобразовательными программами (удельный вес численности детей, получающих услуги дополнительного образования, в общей численности детей в возрасте 5 - 18 лет)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85,1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80,6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77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Среднемесячная заработная плата  педагогических работников муниципальных организаций дополнительного образования (тыс. руб.)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29,3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31,8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32,2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BCC330-EB83-49BF-8730-EBD70C543B44}" type="slidenum">
              <a:rPr lang="ru-RU"/>
              <a:pPr>
                <a:defRPr/>
              </a:pPr>
              <a:t>44</a:t>
            </a:fld>
            <a:endParaRPr lang="ru-RU"/>
          </a:p>
        </p:txBody>
      </p:sp>
      <p:pic>
        <p:nvPicPr>
          <p:cNvPr id="28674" name="Picture 2" descr="Z:\Мои документы\Бюджет 2020\Годовой отчет 2020\Отчет в Земское за 2020 год\Бюджет для граждан по исполнению 2020 год\Фото\фото образование\ЦД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808" y="3864277"/>
            <a:ext cx="3786506" cy="284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3278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1558" y="1124744"/>
            <a:ext cx="8316906" cy="864096"/>
          </a:xfrm>
        </p:spPr>
        <p:txBody>
          <a:bodyPr/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 ремонт кровли и фасада детского сада «Сказка» израсходовано 2 041,5 тыс. рублей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3260" y="108901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Капитальный </a:t>
            </a:r>
            <a:r>
              <a:rPr lang="ru-RU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ремонт образовательных организаций , реализующих образовательные программы Нижегородской области</a:t>
            </a:r>
          </a:p>
        </p:txBody>
      </p:sp>
      <p:pic>
        <p:nvPicPr>
          <p:cNvPr id="29699" name="Picture 3" descr="Z:\Мои документы\Бюджет 2020\Годовой отчет 2020\Отчет в Земское за 2020 год\Бюджет для граждан по исполнению 2020 год\Фото\ремонт д.с Сказка\IMG_20200626_0948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1" y="2276872"/>
            <a:ext cx="373741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Z:\Мои документы\Бюджет 2020\Годовой отчет 2020\Отчет в Земское за 2020 год\Бюджет для граждан по исполнению 2020 год\Фото\ремонт д.с Сказка\МБДОУ детский сад№5 Сказка Тонкинский район р.п.Тонкино ул.Юбилейная 16. Капитальный ремонт кровли и фасада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266" y="3429000"/>
            <a:ext cx="3990198" cy="299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3039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1558" y="1124744"/>
            <a:ext cx="8316906" cy="864096"/>
          </a:xfrm>
        </p:spPr>
        <p:txBody>
          <a:bodyPr/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 ремонт кровли и фасада детского сада «Теремок» израсходовано 3 882 тыс. рублей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3260" y="108901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Капитальный </a:t>
            </a:r>
            <a:r>
              <a:rPr lang="ru-RU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ремонт образовательных организаций , реализующих образовательные программы Нижегородской области</a:t>
            </a:r>
          </a:p>
        </p:txBody>
      </p:sp>
      <p:pic>
        <p:nvPicPr>
          <p:cNvPr id="30722" name="Picture 2" descr="Z:\Мои документы\Бюджет 2020\Годовой отчет 2020\Отчет в Земское за 2020 год\Бюджет для граждан по исполнению 2020 год\Фото\ремонт д.с. Теремок\до ремонта\teremo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53" y="2028728"/>
            <a:ext cx="3968931" cy="297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Z:\Мои документы\Бюджет 2020\Годовой отчет 2020\Отчет в Земское за 2020 год\Бюджет для граждан по исполнению 2020 год\Фото\ремонт д.с. Теремок\теремо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34975"/>
            <a:ext cx="4712262" cy="314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8792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1558" y="1124744"/>
            <a:ext cx="8316906" cy="864096"/>
          </a:xfrm>
        </p:spPr>
        <p:txBody>
          <a:bodyPr/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 ремонт   Центра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ополнительного образования израсходовано 2 202,6 тыс. рублей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3260" y="108901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Капитальный </a:t>
            </a:r>
            <a:r>
              <a:rPr lang="ru-RU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ремонт образовательных организаций , реализующих образовательные программы Нижегородской области</a:t>
            </a:r>
          </a:p>
        </p:txBody>
      </p:sp>
      <p:pic>
        <p:nvPicPr>
          <p:cNvPr id="31746" name="Picture 2" descr="Z:\Мои документы\Бюджет 2020\Годовой отчет 2020\Отчет в Земское за 2020 год\Бюджет для граждан по исполнению 2020 год\Фото\ремонт ЦДО\до ремонта\DSC072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04" y="1988840"/>
            <a:ext cx="4612035" cy="259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Z:\Мои документы\Бюджет 2020\Годовой отчет 2020\Отчет в Земское за 2020 год\Бюджет для граждан по исполнению 2020 год\Фото\ремонт ЦДО\DSC078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406" y="3793438"/>
            <a:ext cx="5060048" cy="285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2660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116632"/>
            <a:ext cx="8136904" cy="86409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Реализация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муниципальной программы «Развитие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физической культуры и спорта»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2020 году </a:t>
            </a:r>
          </a:p>
        </p:txBody>
      </p:sp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323528" y="1196752"/>
            <a:ext cx="4465638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массовый спорт в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3 218,3 тыс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рублей.</a:t>
            </a:r>
          </a:p>
          <a:p>
            <a:pPr algn="just" eaLnBrk="1" hangingPunct="1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оказывались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2000" algn="just" eaLnBrk="1" hangingPunct="1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официальных физкультурных (физкультурно-оздоровительных)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 мероприятий в сумме 2 864,6 тыс. рублей,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официальных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108 мероприятий в сумме 290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тестирования выполнения нормативов испытаний (тестов)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комплекса ГТО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мероприятий в сумме 10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физкультурно-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Всероссийского физкультурно-спортивного комплекса «Готов к труду и обороне» (ГТО) в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мероприятий в сумме 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 тыс. рублей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C7DCD793-878D-4388-AC49-775828EEE1AA}" type="slidenum">
              <a:rPr lang="ru-RU" smtClean="0"/>
              <a:pPr>
                <a:defRPr/>
              </a:pPr>
              <a:t>48</a:t>
            </a:fld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224" y="1484784"/>
            <a:ext cx="3228960" cy="242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224" y="3959335"/>
            <a:ext cx="3228959" cy="242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21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Индикаторы в массовом спорте в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2020 годах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/>
          </p:nvPr>
        </p:nvSpPr>
        <p:spPr>
          <a:xfrm>
            <a:off x="457200" y="2564903"/>
            <a:ext cx="8507288" cy="3561259"/>
          </a:xfrm>
        </p:spPr>
        <p:txBody>
          <a:bodyPr>
            <a:normAutofit/>
          </a:bodyPr>
          <a:lstStyle/>
          <a:p>
            <a:pPr fontAlgn="base"/>
            <a:r>
              <a:rPr lang="ru-RU" b="1" dirty="0"/>
              <a:t>Показатели </a:t>
            </a:r>
            <a:endParaRPr lang="ru-RU" dirty="0"/>
          </a:p>
          <a:p>
            <a:pPr fontAlgn="base"/>
            <a:r>
              <a:rPr lang="ru-RU" b="1" dirty="0"/>
              <a:t>2017 год</a:t>
            </a:r>
            <a:endParaRPr lang="ru-RU" dirty="0"/>
          </a:p>
          <a:p>
            <a:pPr fontAlgn="base"/>
            <a:r>
              <a:rPr lang="ru-RU" b="1" dirty="0"/>
              <a:t>2018 год</a:t>
            </a:r>
            <a:endParaRPr lang="ru-RU" dirty="0"/>
          </a:p>
          <a:p>
            <a:pPr fontAlgn="base"/>
            <a:r>
              <a:rPr lang="ru-RU" b="1" dirty="0"/>
              <a:t>2019 </a:t>
            </a:r>
            <a:r>
              <a:rPr lang="ru-RU" b="1" dirty="0" smtClean="0"/>
              <a:t>год28</a:t>
            </a:r>
            <a:endParaRPr lang="ru-RU" dirty="0"/>
          </a:p>
          <a:p>
            <a:pPr fontAlgn="base"/>
            <a:r>
              <a:rPr lang="ru-RU" b="1" dirty="0"/>
              <a:t>28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070069"/>
              </p:ext>
            </p:extLst>
          </p:nvPr>
        </p:nvGraphicFramePr>
        <p:xfrm>
          <a:off x="467544" y="1700808"/>
          <a:ext cx="8208912" cy="469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/>
                <a:gridCol w="1224136"/>
                <a:gridCol w="1224136"/>
                <a:gridCol w="1080120"/>
              </a:tblGrid>
              <a:tr h="8928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2020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 населения услуго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й «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физкультурных (физкультурно-оздоровительных) мероприятий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 населения услугой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спортивных мероприятий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населения, систематически занимающегося физической культурой и спортом, в общей численности населения (%)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30,35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41,7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43,8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спортивных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сооружений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1000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(единиц)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15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7"/>
          <p:cNvSpPr>
            <a:spLocks noChangeArrowheads="1"/>
          </p:cNvSpPr>
          <p:nvPr/>
        </p:nvSpPr>
        <p:spPr bwMode="auto">
          <a:xfrm>
            <a:off x="468313" y="2155825"/>
            <a:ext cx="2719387" cy="4314825"/>
          </a:xfrm>
          <a:custGeom>
            <a:avLst/>
            <a:gdLst>
              <a:gd name="T0" fmla="*/ 2443382 w 2719616"/>
              <a:gd name="T1" fmla="*/ 0 h 4315383"/>
              <a:gd name="T2" fmla="*/ 271474 w 2719616"/>
              <a:gd name="T3" fmla="*/ 0 h 4315383"/>
              <a:gd name="T4" fmla="*/ 249211 w 2719616"/>
              <a:gd name="T5" fmla="*/ 900 h 4315383"/>
              <a:gd name="T6" fmla="*/ 206244 w 2719616"/>
              <a:gd name="T7" fmla="*/ 7877 h 4315383"/>
              <a:gd name="T8" fmla="*/ 165803 w 2719616"/>
              <a:gd name="T9" fmla="*/ 21294 h 4315383"/>
              <a:gd name="T10" fmla="*/ 128468 w 2719616"/>
              <a:gd name="T11" fmla="*/ 40615 h 4315383"/>
              <a:gd name="T12" fmla="*/ 94800 w 2719616"/>
              <a:gd name="T13" fmla="*/ 65261 h 4315383"/>
              <a:gd name="T14" fmla="*/ 65337 w 2719616"/>
              <a:gd name="T15" fmla="*/ 94671 h 4315383"/>
              <a:gd name="T16" fmla="*/ 40681 w 2719616"/>
              <a:gd name="T17" fmla="*/ 128289 h 4315383"/>
              <a:gd name="T18" fmla="*/ 21329 w 2719616"/>
              <a:gd name="T19" fmla="*/ 165597 h 4315383"/>
              <a:gd name="T20" fmla="*/ 7882 w 2719616"/>
              <a:gd name="T21" fmla="*/ 205974 h 4315383"/>
              <a:gd name="T22" fmla="*/ 901 w 2719616"/>
              <a:gd name="T23" fmla="*/ 248924 h 4315383"/>
              <a:gd name="T24" fmla="*/ 0 w 2719616"/>
              <a:gd name="T25" fmla="*/ 271171 h 4315383"/>
              <a:gd name="T26" fmla="*/ 0 w 2719616"/>
              <a:gd name="T27" fmla="*/ 4032461 h 4315383"/>
              <a:gd name="T28" fmla="*/ 3559 w 2719616"/>
              <a:gd name="T29" fmla="*/ 4076459 h 4315383"/>
              <a:gd name="T30" fmla="*/ 13843 w 2719616"/>
              <a:gd name="T31" fmla="*/ 4118189 h 4315383"/>
              <a:gd name="T32" fmla="*/ 30291 w 2719616"/>
              <a:gd name="T33" fmla="*/ 4157106 h 4315383"/>
              <a:gd name="T34" fmla="*/ 52386 w 2719616"/>
              <a:gd name="T35" fmla="*/ 4192655 h 4315383"/>
              <a:gd name="T36" fmla="*/ 79505 w 2719616"/>
              <a:gd name="T37" fmla="*/ 4224258 h 4315383"/>
              <a:gd name="T38" fmla="*/ 111152 w 2719616"/>
              <a:gd name="T39" fmla="*/ 4251365 h 4315383"/>
              <a:gd name="T40" fmla="*/ 146723 w 2719616"/>
              <a:gd name="T41" fmla="*/ 4273416 h 4315383"/>
              <a:gd name="T42" fmla="*/ 185660 w 2719616"/>
              <a:gd name="T43" fmla="*/ 4289862 h 4315383"/>
              <a:gd name="T44" fmla="*/ 227444 w 2719616"/>
              <a:gd name="T45" fmla="*/ 4300142 h 4315383"/>
              <a:gd name="T46" fmla="*/ 271474 w 2719616"/>
              <a:gd name="T47" fmla="*/ 4303688 h 4315383"/>
              <a:gd name="T48" fmla="*/ 2443382 w 2719616"/>
              <a:gd name="T49" fmla="*/ 4303688 h 4315383"/>
              <a:gd name="T50" fmla="*/ 2487394 w 2719616"/>
              <a:gd name="T51" fmla="*/ 4300142 h 4315383"/>
              <a:gd name="T52" fmla="*/ 2529153 w 2719616"/>
              <a:gd name="T53" fmla="*/ 4289862 h 4315383"/>
              <a:gd name="T54" fmla="*/ 2568098 w 2719616"/>
              <a:gd name="T55" fmla="*/ 4273416 h 4315383"/>
              <a:gd name="T56" fmla="*/ 2603659 w 2719616"/>
              <a:gd name="T57" fmla="*/ 4251365 h 4315383"/>
              <a:gd name="T58" fmla="*/ 2635292 w 2719616"/>
              <a:gd name="T59" fmla="*/ 4224258 h 4315383"/>
              <a:gd name="T60" fmla="*/ 2662428 w 2719616"/>
              <a:gd name="T61" fmla="*/ 4192655 h 4315383"/>
              <a:gd name="T62" fmla="*/ 2684508 w 2719616"/>
              <a:gd name="T63" fmla="*/ 4157106 h 4315383"/>
              <a:gd name="T64" fmla="*/ 2700963 w 2719616"/>
              <a:gd name="T65" fmla="*/ 4118189 h 4315383"/>
              <a:gd name="T66" fmla="*/ 2711252 w 2719616"/>
              <a:gd name="T67" fmla="*/ 4076459 h 4315383"/>
              <a:gd name="T68" fmla="*/ 2714803 w 2719616"/>
              <a:gd name="T69" fmla="*/ 4032461 h 4315383"/>
              <a:gd name="T70" fmla="*/ 2714803 w 2719616"/>
              <a:gd name="T71" fmla="*/ 271171 h 4315383"/>
              <a:gd name="T72" fmla="*/ 2711252 w 2719616"/>
              <a:gd name="T73" fmla="*/ 227176 h 4315383"/>
              <a:gd name="T74" fmla="*/ 2700963 w 2719616"/>
              <a:gd name="T75" fmla="*/ 185432 h 4315383"/>
              <a:gd name="T76" fmla="*/ 2684508 w 2719616"/>
              <a:gd name="T77" fmla="*/ 146519 h 4315383"/>
              <a:gd name="T78" fmla="*/ 2662428 w 2719616"/>
              <a:gd name="T79" fmla="*/ 110997 h 4315383"/>
              <a:gd name="T80" fmla="*/ 2635292 w 2719616"/>
              <a:gd name="T81" fmla="*/ 79403 h 4315383"/>
              <a:gd name="T82" fmla="*/ 2603659 w 2719616"/>
              <a:gd name="T83" fmla="*/ 52294 h 4315383"/>
              <a:gd name="T84" fmla="*/ 2568098 w 2719616"/>
              <a:gd name="T85" fmla="*/ 30252 h 4315383"/>
              <a:gd name="T86" fmla="*/ 2529153 w 2719616"/>
              <a:gd name="T87" fmla="*/ 13813 h 4315383"/>
              <a:gd name="T88" fmla="*/ 2487394 w 2719616"/>
              <a:gd name="T89" fmla="*/ 3556 h 4315383"/>
              <a:gd name="T90" fmla="*/ 2443382 w 2719616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616"/>
              <a:gd name="T139" fmla="*/ 0 h 4315383"/>
              <a:gd name="T140" fmla="*/ 2719616 w 2719616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616" h="4315383">
                <a:moveTo>
                  <a:pt x="2447709" y="0"/>
                </a:moveTo>
                <a:lnTo>
                  <a:pt x="271957" y="0"/>
                </a:lnTo>
                <a:lnTo>
                  <a:pt x="249652" y="900"/>
                </a:lnTo>
                <a:lnTo>
                  <a:pt x="206601" y="7898"/>
                </a:lnTo>
                <a:lnTo>
                  <a:pt x="166097" y="21357"/>
                </a:lnTo>
                <a:lnTo>
                  <a:pt x="128699" y="40720"/>
                </a:lnTo>
                <a:lnTo>
                  <a:pt x="94968" y="65429"/>
                </a:lnTo>
                <a:lnTo>
                  <a:pt x="65463" y="94923"/>
                </a:lnTo>
                <a:lnTo>
                  <a:pt x="40744" y="128646"/>
                </a:lnTo>
                <a:lnTo>
                  <a:pt x="21371" y="166038"/>
                </a:lnTo>
                <a:lnTo>
                  <a:pt x="7903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59" y="4087527"/>
                </a:lnTo>
                <a:lnTo>
                  <a:pt x="13864" y="4129376"/>
                </a:lnTo>
                <a:lnTo>
                  <a:pt x="30354" y="4168398"/>
                </a:lnTo>
                <a:lnTo>
                  <a:pt x="52470" y="4204034"/>
                </a:lnTo>
                <a:lnTo>
                  <a:pt x="79652" y="4235724"/>
                </a:lnTo>
                <a:lnTo>
                  <a:pt x="111341" y="4262908"/>
                </a:lnTo>
                <a:lnTo>
                  <a:pt x="146975" y="4285026"/>
                </a:lnTo>
                <a:lnTo>
                  <a:pt x="185996" y="4301518"/>
                </a:lnTo>
                <a:lnTo>
                  <a:pt x="227843" y="4311824"/>
                </a:lnTo>
                <a:lnTo>
                  <a:pt x="271957" y="4315383"/>
                </a:lnTo>
                <a:lnTo>
                  <a:pt x="2447709" y="4315383"/>
                </a:lnTo>
                <a:lnTo>
                  <a:pt x="2491800" y="4311824"/>
                </a:lnTo>
                <a:lnTo>
                  <a:pt x="2533631" y="4301518"/>
                </a:lnTo>
                <a:lnTo>
                  <a:pt x="2572641" y="4285026"/>
                </a:lnTo>
                <a:lnTo>
                  <a:pt x="2608269" y="4262908"/>
                </a:lnTo>
                <a:lnTo>
                  <a:pt x="2639955" y="4235724"/>
                </a:lnTo>
                <a:lnTo>
                  <a:pt x="2667137" y="4204034"/>
                </a:lnTo>
                <a:lnTo>
                  <a:pt x="2689255" y="4168398"/>
                </a:lnTo>
                <a:lnTo>
                  <a:pt x="2705748" y="4129376"/>
                </a:lnTo>
                <a:lnTo>
                  <a:pt x="2716055" y="4087527"/>
                </a:lnTo>
                <a:lnTo>
                  <a:pt x="2719616" y="4043413"/>
                </a:lnTo>
                <a:lnTo>
                  <a:pt x="2719616" y="271906"/>
                </a:lnTo>
                <a:lnTo>
                  <a:pt x="2716055" y="227785"/>
                </a:lnTo>
                <a:lnTo>
                  <a:pt x="2705748" y="185936"/>
                </a:lnTo>
                <a:lnTo>
                  <a:pt x="2689255" y="146918"/>
                </a:lnTo>
                <a:lnTo>
                  <a:pt x="2667137" y="111291"/>
                </a:lnTo>
                <a:lnTo>
                  <a:pt x="2639955" y="79613"/>
                </a:lnTo>
                <a:lnTo>
                  <a:pt x="2608269" y="52441"/>
                </a:lnTo>
                <a:lnTo>
                  <a:pt x="2572641" y="30336"/>
                </a:lnTo>
                <a:lnTo>
                  <a:pt x="2533631" y="13855"/>
                </a:lnTo>
                <a:lnTo>
                  <a:pt x="2491800" y="3556"/>
                </a:lnTo>
                <a:lnTo>
                  <a:pt x="2447709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2" name="object 10"/>
          <p:cNvSpPr>
            <a:spLocks noChangeArrowheads="1"/>
          </p:cNvSpPr>
          <p:nvPr/>
        </p:nvSpPr>
        <p:spPr bwMode="auto">
          <a:xfrm>
            <a:off x="3392488" y="2155825"/>
            <a:ext cx="2719387" cy="4314825"/>
          </a:xfrm>
          <a:custGeom>
            <a:avLst/>
            <a:gdLst>
              <a:gd name="T0" fmla="*/ 2441681 w 2719704"/>
              <a:gd name="T1" fmla="*/ 0 h 4315383"/>
              <a:gd name="T2" fmla="*/ 271361 w 2719704"/>
              <a:gd name="T3" fmla="*/ 0 h 4315383"/>
              <a:gd name="T4" fmla="*/ 249113 w 2719704"/>
              <a:gd name="T5" fmla="*/ 900 h 4315383"/>
              <a:gd name="T6" fmla="*/ 206156 w 2719704"/>
              <a:gd name="T7" fmla="*/ 7877 h 4315383"/>
              <a:gd name="T8" fmla="*/ 165746 w 2719704"/>
              <a:gd name="T9" fmla="*/ 21294 h 4315383"/>
              <a:gd name="T10" fmla="*/ 128422 w 2719704"/>
              <a:gd name="T11" fmla="*/ 40615 h 4315383"/>
              <a:gd name="T12" fmla="*/ 94765 w 2719704"/>
              <a:gd name="T13" fmla="*/ 65261 h 4315383"/>
              <a:gd name="T14" fmla="*/ 65315 w 2719704"/>
              <a:gd name="T15" fmla="*/ 94671 h 4315383"/>
              <a:gd name="T16" fmla="*/ 40651 w 2719704"/>
              <a:gd name="T17" fmla="*/ 128289 h 4315383"/>
              <a:gd name="T18" fmla="*/ 21335 w 2719704"/>
              <a:gd name="T19" fmla="*/ 165597 h 4315383"/>
              <a:gd name="T20" fmla="*/ 7884 w 2719704"/>
              <a:gd name="T21" fmla="*/ 205974 h 4315383"/>
              <a:gd name="T22" fmla="*/ 901 w 2719704"/>
              <a:gd name="T23" fmla="*/ 248924 h 4315383"/>
              <a:gd name="T24" fmla="*/ 0 w 2719704"/>
              <a:gd name="T25" fmla="*/ 271171 h 4315383"/>
              <a:gd name="T26" fmla="*/ 0 w 2719704"/>
              <a:gd name="T27" fmla="*/ 4032461 h 4315383"/>
              <a:gd name="T28" fmla="*/ 3560 w 2719704"/>
              <a:gd name="T29" fmla="*/ 4076459 h 4315383"/>
              <a:gd name="T30" fmla="*/ 13826 w 2719704"/>
              <a:gd name="T31" fmla="*/ 4118189 h 4315383"/>
              <a:gd name="T32" fmla="*/ 30279 w 2719704"/>
              <a:gd name="T33" fmla="*/ 4157106 h 4315383"/>
              <a:gd name="T34" fmla="*/ 52360 w 2719704"/>
              <a:gd name="T35" fmla="*/ 4192655 h 4315383"/>
              <a:gd name="T36" fmla="*/ 79487 w 2719704"/>
              <a:gd name="T37" fmla="*/ 4224258 h 4315383"/>
              <a:gd name="T38" fmla="*/ 111100 w 2719704"/>
              <a:gd name="T39" fmla="*/ 4251365 h 4315383"/>
              <a:gd name="T40" fmla="*/ 146661 w 2719704"/>
              <a:gd name="T41" fmla="*/ 4273416 h 4315383"/>
              <a:gd name="T42" fmla="*/ 185587 w 2719704"/>
              <a:gd name="T43" fmla="*/ 4289862 h 4315383"/>
              <a:gd name="T44" fmla="*/ 227341 w 2719704"/>
              <a:gd name="T45" fmla="*/ 4300142 h 4315383"/>
              <a:gd name="T46" fmla="*/ 271361 w 2719704"/>
              <a:gd name="T47" fmla="*/ 4303688 h 4315383"/>
              <a:gd name="T48" fmla="*/ 2441681 w 2719704"/>
              <a:gd name="T49" fmla="*/ 4303688 h 4315383"/>
              <a:gd name="T50" fmla="*/ 2485706 w 2719704"/>
              <a:gd name="T51" fmla="*/ 4300142 h 4315383"/>
              <a:gd name="T52" fmla="*/ 2527455 w 2719704"/>
              <a:gd name="T53" fmla="*/ 4289862 h 4315383"/>
              <a:gd name="T54" fmla="*/ 2566395 w 2719704"/>
              <a:gd name="T55" fmla="*/ 4273416 h 4315383"/>
              <a:gd name="T56" fmla="*/ 2601953 w 2719704"/>
              <a:gd name="T57" fmla="*/ 4251365 h 4315383"/>
              <a:gd name="T58" fmla="*/ 2633571 w 2719704"/>
              <a:gd name="T59" fmla="*/ 4224258 h 4315383"/>
              <a:gd name="T60" fmla="*/ 2660694 w 2719704"/>
              <a:gd name="T61" fmla="*/ 4192655 h 4315383"/>
              <a:gd name="T62" fmla="*/ 2682763 w 2719704"/>
              <a:gd name="T63" fmla="*/ 4157106 h 4315383"/>
              <a:gd name="T64" fmla="*/ 2699217 w 2719704"/>
              <a:gd name="T65" fmla="*/ 4118189 h 4315383"/>
              <a:gd name="T66" fmla="*/ 2709504 w 2719704"/>
              <a:gd name="T67" fmla="*/ 4076459 h 4315383"/>
              <a:gd name="T68" fmla="*/ 2713050 w 2719704"/>
              <a:gd name="T69" fmla="*/ 4032461 h 4315383"/>
              <a:gd name="T70" fmla="*/ 2713050 w 2719704"/>
              <a:gd name="T71" fmla="*/ 271171 h 4315383"/>
              <a:gd name="T72" fmla="*/ 2709504 w 2719704"/>
              <a:gd name="T73" fmla="*/ 227176 h 4315383"/>
              <a:gd name="T74" fmla="*/ 2699217 w 2719704"/>
              <a:gd name="T75" fmla="*/ 185432 h 4315383"/>
              <a:gd name="T76" fmla="*/ 2682763 w 2719704"/>
              <a:gd name="T77" fmla="*/ 146519 h 4315383"/>
              <a:gd name="T78" fmla="*/ 2660694 w 2719704"/>
              <a:gd name="T79" fmla="*/ 110997 h 4315383"/>
              <a:gd name="T80" fmla="*/ 2633571 w 2719704"/>
              <a:gd name="T81" fmla="*/ 79403 h 4315383"/>
              <a:gd name="T82" fmla="*/ 2601953 w 2719704"/>
              <a:gd name="T83" fmla="*/ 52294 h 4315383"/>
              <a:gd name="T84" fmla="*/ 2566395 w 2719704"/>
              <a:gd name="T85" fmla="*/ 30252 h 4315383"/>
              <a:gd name="T86" fmla="*/ 2527455 w 2719704"/>
              <a:gd name="T87" fmla="*/ 13813 h 4315383"/>
              <a:gd name="T88" fmla="*/ 2485706 w 2719704"/>
              <a:gd name="T89" fmla="*/ 3556 h 4315383"/>
              <a:gd name="T90" fmla="*/ 2441681 w 2719704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704"/>
              <a:gd name="T139" fmla="*/ 0 h 4315383"/>
              <a:gd name="T140" fmla="*/ 2719704 w 2719704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704" h="4315383">
                <a:moveTo>
                  <a:pt x="2447670" y="0"/>
                </a:moveTo>
                <a:lnTo>
                  <a:pt x="272033" y="0"/>
                </a:lnTo>
                <a:lnTo>
                  <a:pt x="249722" y="900"/>
                </a:lnTo>
                <a:lnTo>
                  <a:pt x="206660" y="7898"/>
                </a:lnTo>
                <a:lnTo>
                  <a:pt x="166145" y="21357"/>
                </a:lnTo>
                <a:lnTo>
                  <a:pt x="128737" y="40720"/>
                </a:lnTo>
                <a:lnTo>
                  <a:pt x="94996" y="65429"/>
                </a:lnTo>
                <a:lnTo>
                  <a:pt x="65483" y="94923"/>
                </a:lnTo>
                <a:lnTo>
                  <a:pt x="40756" y="128646"/>
                </a:lnTo>
                <a:lnTo>
                  <a:pt x="21377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8" y="4129376"/>
                </a:lnTo>
                <a:lnTo>
                  <a:pt x="30363" y="4168398"/>
                </a:lnTo>
                <a:lnTo>
                  <a:pt x="52486" y="4204034"/>
                </a:lnTo>
                <a:lnTo>
                  <a:pt x="79676" y="4235724"/>
                </a:lnTo>
                <a:lnTo>
                  <a:pt x="111373" y="4262908"/>
                </a:lnTo>
                <a:lnTo>
                  <a:pt x="147018" y="4285026"/>
                </a:lnTo>
                <a:lnTo>
                  <a:pt x="186049" y="4301518"/>
                </a:lnTo>
                <a:lnTo>
                  <a:pt x="227908" y="4311824"/>
                </a:lnTo>
                <a:lnTo>
                  <a:pt x="272033" y="4315383"/>
                </a:lnTo>
                <a:lnTo>
                  <a:pt x="2447670" y="4315383"/>
                </a:lnTo>
                <a:lnTo>
                  <a:pt x="2491796" y="4311824"/>
                </a:lnTo>
                <a:lnTo>
                  <a:pt x="2533655" y="4301518"/>
                </a:lnTo>
                <a:lnTo>
                  <a:pt x="2572686" y="4285026"/>
                </a:lnTo>
                <a:lnTo>
                  <a:pt x="2608331" y="4262908"/>
                </a:lnTo>
                <a:lnTo>
                  <a:pt x="2640028" y="4235724"/>
                </a:lnTo>
                <a:lnTo>
                  <a:pt x="2667218" y="4204034"/>
                </a:lnTo>
                <a:lnTo>
                  <a:pt x="2689341" y="4168398"/>
                </a:lnTo>
                <a:lnTo>
                  <a:pt x="2705836" y="4129376"/>
                </a:lnTo>
                <a:lnTo>
                  <a:pt x="2716144" y="4087527"/>
                </a:lnTo>
                <a:lnTo>
                  <a:pt x="2719704" y="4043413"/>
                </a:lnTo>
                <a:lnTo>
                  <a:pt x="2719704" y="271906"/>
                </a:lnTo>
                <a:lnTo>
                  <a:pt x="2716144" y="227785"/>
                </a:lnTo>
                <a:lnTo>
                  <a:pt x="2705836" y="185936"/>
                </a:lnTo>
                <a:lnTo>
                  <a:pt x="2689341" y="146918"/>
                </a:lnTo>
                <a:lnTo>
                  <a:pt x="2667218" y="111291"/>
                </a:lnTo>
                <a:lnTo>
                  <a:pt x="2640028" y="79613"/>
                </a:lnTo>
                <a:lnTo>
                  <a:pt x="2608331" y="52441"/>
                </a:lnTo>
                <a:lnTo>
                  <a:pt x="2572686" y="30336"/>
                </a:lnTo>
                <a:lnTo>
                  <a:pt x="2533655" y="13855"/>
                </a:lnTo>
                <a:lnTo>
                  <a:pt x="2491796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3" name="object 13"/>
          <p:cNvSpPr>
            <a:spLocks noChangeArrowheads="1"/>
          </p:cNvSpPr>
          <p:nvPr/>
        </p:nvSpPr>
        <p:spPr bwMode="auto">
          <a:xfrm>
            <a:off x="6315075" y="2155825"/>
            <a:ext cx="2720975" cy="4314825"/>
          </a:xfrm>
          <a:custGeom>
            <a:avLst/>
            <a:gdLst>
              <a:gd name="T0" fmla="*/ 2474204 w 2719578"/>
              <a:gd name="T1" fmla="*/ 0 h 4315383"/>
              <a:gd name="T2" fmla="*/ 274856 w 2719578"/>
              <a:gd name="T3" fmla="*/ 0 h 4315383"/>
              <a:gd name="T4" fmla="*/ 252318 w 2719578"/>
              <a:gd name="T5" fmla="*/ 900 h 4315383"/>
              <a:gd name="T6" fmla="*/ 208821 w 2719578"/>
              <a:gd name="T7" fmla="*/ 7877 h 4315383"/>
              <a:gd name="T8" fmla="*/ 167893 w 2719578"/>
              <a:gd name="T9" fmla="*/ 21294 h 4315383"/>
              <a:gd name="T10" fmla="*/ 130097 w 2719578"/>
              <a:gd name="T11" fmla="*/ 40615 h 4315383"/>
              <a:gd name="T12" fmla="*/ 96004 w 2719578"/>
              <a:gd name="T13" fmla="*/ 65261 h 4315383"/>
              <a:gd name="T14" fmla="*/ 66185 w 2719578"/>
              <a:gd name="T15" fmla="*/ 94671 h 4315383"/>
              <a:gd name="T16" fmla="*/ 41192 w 2719578"/>
              <a:gd name="T17" fmla="*/ 128289 h 4315383"/>
              <a:gd name="T18" fmla="*/ 21606 w 2719578"/>
              <a:gd name="T19" fmla="*/ 165597 h 4315383"/>
              <a:gd name="T20" fmla="*/ 7989 w 2719578"/>
              <a:gd name="T21" fmla="*/ 205974 h 4315383"/>
              <a:gd name="T22" fmla="*/ 901 w 2719578"/>
              <a:gd name="T23" fmla="*/ 248924 h 4315383"/>
              <a:gd name="T24" fmla="*/ 0 w 2719578"/>
              <a:gd name="T25" fmla="*/ 271171 h 4315383"/>
              <a:gd name="T26" fmla="*/ 0 w 2719578"/>
              <a:gd name="T27" fmla="*/ 4032461 h 4315383"/>
              <a:gd name="T28" fmla="*/ 3602 w 2719578"/>
              <a:gd name="T29" fmla="*/ 4076459 h 4315383"/>
              <a:gd name="T30" fmla="*/ 14014 w 2719578"/>
              <a:gd name="T31" fmla="*/ 4118189 h 4315383"/>
              <a:gd name="T32" fmla="*/ 30696 w 2719578"/>
              <a:gd name="T33" fmla="*/ 4157106 h 4315383"/>
              <a:gd name="T34" fmla="*/ 53045 w 2719578"/>
              <a:gd name="T35" fmla="*/ 4192655 h 4315383"/>
              <a:gd name="T36" fmla="*/ 80521 w 2719578"/>
              <a:gd name="T37" fmla="*/ 4224258 h 4315383"/>
              <a:gd name="T38" fmla="*/ 112553 w 2719578"/>
              <a:gd name="T39" fmla="*/ 4251365 h 4315383"/>
              <a:gd name="T40" fmla="*/ 148569 w 2719578"/>
              <a:gd name="T41" fmla="*/ 4273416 h 4315383"/>
              <a:gd name="T42" fmla="*/ 188001 w 2719578"/>
              <a:gd name="T43" fmla="*/ 4289862 h 4315383"/>
              <a:gd name="T44" fmla="*/ 230284 w 2719578"/>
              <a:gd name="T45" fmla="*/ 4300142 h 4315383"/>
              <a:gd name="T46" fmla="*/ 274856 w 2719578"/>
              <a:gd name="T47" fmla="*/ 4303688 h 4315383"/>
              <a:gd name="T48" fmla="*/ 2474204 w 2719578"/>
              <a:gd name="T49" fmla="*/ 4303688 h 4315383"/>
              <a:gd name="T50" fmla="*/ 2518807 w 2719578"/>
              <a:gd name="T51" fmla="*/ 4300142 h 4315383"/>
              <a:gd name="T52" fmla="*/ 2561111 w 2719578"/>
              <a:gd name="T53" fmla="*/ 4289862 h 4315383"/>
              <a:gd name="T54" fmla="*/ 2600551 w 2719578"/>
              <a:gd name="T55" fmla="*/ 4273416 h 4315383"/>
              <a:gd name="T56" fmla="*/ 2636564 w 2719578"/>
              <a:gd name="T57" fmla="*/ 4251365 h 4315383"/>
              <a:gd name="T58" fmla="*/ 2668586 w 2719578"/>
              <a:gd name="T59" fmla="*/ 4224258 h 4315383"/>
              <a:gd name="T60" fmla="*/ 2696052 w 2719578"/>
              <a:gd name="T61" fmla="*/ 4192655 h 4315383"/>
              <a:gd name="T62" fmla="*/ 2718395 w 2719578"/>
              <a:gd name="T63" fmla="*/ 4157106 h 4315383"/>
              <a:gd name="T64" fmla="*/ 2735057 w 2719578"/>
              <a:gd name="T65" fmla="*/ 4118189 h 4315383"/>
              <a:gd name="T66" fmla="*/ 2745466 w 2719578"/>
              <a:gd name="T67" fmla="*/ 4076459 h 4315383"/>
              <a:gd name="T68" fmla="*/ 2749061 w 2719578"/>
              <a:gd name="T69" fmla="*/ 4032461 h 4315383"/>
              <a:gd name="T70" fmla="*/ 2749061 w 2719578"/>
              <a:gd name="T71" fmla="*/ 271171 h 4315383"/>
              <a:gd name="T72" fmla="*/ 2745466 w 2719578"/>
              <a:gd name="T73" fmla="*/ 227176 h 4315383"/>
              <a:gd name="T74" fmla="*/ 2735057 w 2719578"/>
              <a:gd name="T75" fmla="*/ 185432 h 4315383"/>
              <a:gd name="T76" fmla="*/ 2718395 w 2719578"/>
              <a:gd name="T77" fmla="*/ 146519 h 4315383"/>
              <a:gd name="T78" fmla="*/ 2696052 w 2719578"/>
              <a:gd name="T79" fmla="*/ 110997 h 4315383"/>
              <a:gd name="T80" fmla="*/ 2668586 w 2719578"/>
              <a:gd name="T81" fmla="*/ 79403 h 4315383"/>
              <a:gd name="T82" fmla="*/ 2636564 w 2719578"/>
              <a:gd name="T83" fmla="*/ 52294 h 4315383"/>
              <a:gd name="T84" fmla="*/ 2600551 w 2719578"/>
              <a:gd name="T85" fmla="*/ 30252 h 4315383"/>
              <a:gd name="T86" fmla="*/ 2561111 w 2719578"/>
              <a:gd name="T87" fmla="*/ 13813 h 4315383"/>
              <a:gd name="T88" fmla="*/ 2518807 w 2719578"/>
              <a:gd name="T89" fmla="*/ 3556 h 4315383"/>
              <a:gd name="T90" fmla="*/ 2474204 w 2719578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578"/>
              <a:gd name="T139" fmla="*/ 0 h 4315383"/>
              <a:gd name="T140" fmla="*/ 2719578 w 2719578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578" h="4315383">
                <a:moveTo>
                  <a:pt x="2447670" y="0"/>
                </a:moveTo>
                <a:lnTo>
                  <a:pt x="271907" y="0"/>
                </a:lnTo>
                <a:lnTo>
                  <a:pt x="249613" y="900"/>
                </a:lnTo>
                <a:lnTo>
                  <a:pt x="206582" y="7898"/>
                </a:lnTo>
                <a:lnTo>
                  <a:pt x="166092" y="21357"/>
                </a:lnTo>
                <a:lnTo>
                  <a:pt x="128702" y="40720"/>
                </a:lnTo>
                <a:lnTo>
                  <a:pt x="94975" y="65429"/>
                </a:lnTo>
                <a:lnTo>
                  <a:pt x="65471" y="94923"/>
                </a:lnTo>
                <a:lnTo>
                  <a:pt x="40751" y="128646"/>
                </a:lnTo>
                <a:lnTo>
                  <a:pt x="21375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7" y="4129376"/>
                </a:lnTo>
                <a:lnTo>
                  <a:pt x="30360" y="4168398"/>
                </a:lnTo>
                <a:lnTo>
                  <a:pt x="52478" y="4204034"/>
                </a:lnTo>
                <a:lnTo>
                  <a:pt x="79660" y="4235724"/>
                </a:lnTo>
                <a:lnTo>
                  <a:pt x="111346" y="4262908"/>
                </a:lnTo>
                <a:lnTo>
                  <a:pt x="146974" y="4285026"/>
                </a:lnTo>
                <a:lnTo>
                  <a:pt x="185984" y="4301518"/>
                </a:lnTo>
                <a:lnTo>
                  <a:pt x="227815" y="4311824"/>
                </a:lnTo>
                <a:lnTo>
                  <a:pt x="271907" y="4315383"/>
                </a:lnTo>
                <a:lnTo>
                  <a:pt x="2447670" y="4315383"/>
                </a:lnTo>
                <a:lnTo>
                  <a:pt x="2491792" y="4311824"/>
                </a:lnTo>
                <a:lnTo>
                  <a:pt x="2533641" y="4301518"/>
                </a:lnTo>
                <a:lnTo>
                  <a:pt x="2572659" y="4285026"/>
                </a:lnTo>
                <a:lnTo>
                  <a:pt x="2608286" y="4262908"/>
                </a:lnTo>
                <a:lnTo>
                  <a:pt x="2639964" y="4235724"/>
                </a:lnTo>
                <a:lnTo>
                  <a:pt x="2667136" y="4204034"/>
                </a:lnTo>
                <a:lnTo>
                  <a:pt x="2689241" y="4168398"/>
                </a:lnTo>
                <a:lnTo>
                  <a:pt x="2705722" y="4129376"/>
                </a:lnTo>
                <a:lnTo>
                  <a:pt x="2716021" y="4087527"/>
                </a:lnTo>
                <a:lnTo>
                  <a:pt x="2719578" y="4043413"/>
                </a:lnTo>
                <a:lnTo>
                  <a:pt x="2719578" y="271906"/>
                </a:lnTo>
                <a:lnTo>
                  <a:pt x="2716021" y="227785"/>
                </a:lnTo>
                <a:lnTo>
                  <a:pt x="2705722" y="185936"/>
                </a:lnTo>
                <a:lnTo>
                  <a:pt x="2689241" y="146918"/>
                </a:lnTo>
                <a:lnTo>
                  <a:pt x="2667136" y="111291"/>
                </a:lnTo>
                <a:lnTo>
                  <a:pt x="2639964" y="79613"/>
                </a:lnTo>
                <a:lnTo>
                  <a:pt x="2608286" y="52441"/>
                </a:lnTo>
                <a:lnTo>
                  <a:pt x="2572659" y="30336"/>
                </a:lnTo>
                <a:lnTo>
                  <a:pt x="2533641" y="13855"/>
                </a:lnTo>
                <a:lnTo>
                  <a:pt x="2491792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2" name="object 6"/>
          <p:cNvSpPr txBox="1">
            <a:spLocks noChangeArrowheads="1"/>
          </p:cNvSpPr>
          <p:nvPr/>
        </p:nvSpPr>
        <p:spPr bwMode="auto">
          <a:xfrm>
            <a:off x="1062038" y="1341438"/>
            <a:ext cx="73977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</a:p>
        </p:txBody>
      </p:sp>
      <p:sp>
        <p:nvSpPr>
          <p:cNvPr id="18" name="object 8"/>
          <p:cNvSpPr txBox="1"/>
          <p:nvPr/>
        </p:nvSpPr>
        <p:spPr>
          <a:xfrm>
            <a:off x="847725" y="2359025"/>
            <a:ext cx="1960563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10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24" name="object 11"/>
          <p:cNvSpPr txBox="1"/>
          <p:nvPr/>
        </p:nvSpPr>
        <p:spPr>
          <a:xfrm>
            <a:off x="3656013" y="2324100"/>
            <a:ext cx="2193925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е</a:t>
            </a: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5" name="object 12"/>
          <p:cNvSpPr txBox="1">
            <a:spLocks noChangeArrowheads="1"/>
          </p:cNvSpPr>
          <p:nvPr/>
        </p:nvSpPr>
        <p:spPr bwMode="auto">
          <a:xfrm>
            <a:off x="3438525" y="3019425"/>
            <a:ext cx="2627313" cy="285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indent="-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государственного имущества,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26" name="object 14"/>
          <p:cNvSpPr txBox="1">
            <a:spLocks noChangeArrowheads="1"/>
          </p:cNvSpPr>
          <p:nvPr/>
        </p:nvSpPr>
        <p:spPr bwMode="auto">
          <a:xfrm>
            <a:off x="6367463" y="2184400"/>
            <a:ext cx="2616200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</a:p>
          <a:p>
            <a:pPr algn="ctr" eaLnBrk="1" hangingPunct="1">
              <a:lnSpc>
                <a:spcPts val="1863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</a:t>
            </a:r>
          </a:p>
          <a:p>
            <a:pPr eaLnBrk="1" hangingPunct="1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93713" y="188640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Из чего складываются доходы бюджета</a:t>
            </a:r>
          </a:p>
          <a:p>
            <a:pPr eaLnBrk="1" hangingPunct="1">
              <a:defRPr/>
            </a:pP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7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465638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Проходил межрегиональный   </a:t>
            </a:r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турнир по </a:t>
            </a:r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теннису </a:t>
            </a:r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мужских команд.</a:t>
            </a:r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Тонкинские теннисисты в упорной борьбе стала победителем этого турнира.</a:t>
            </a:r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200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 феврале 2020 года проходили соревнования по лыжным гонкам имени чемпиона спартакиады народов России Лузина Николая Дмитриевича. Лыжники показали хорошие результаты заняв призовые места в разных возрастных категориях.   </a:t>
            </a:r>
            <a:r>
              <a:rPr lang="ru-RU" sz="2000" b="0" dirty="0">
                <a:ea typeface="Tahoma" pitchFamily="34" charset="0"/>
                <a:cs typeface="Tahoma" pitchFamily="34" charset="0"/>
              </a:rPr>
              <a:t>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E87A0F69-9472-4EF7-8EC7-2D1D78003B7A}" type="slidenum">
              <a:rPr lang="ru-RU" smtClean="0"/>
              <a:pPr>
                <a:defRPr/>
              </a:pPr>
              <a:t>50</a:t>
            </a:fld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44" y="3654920"/>
            <a:ext cx="3118056" cy="233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437" y="1196752"/>
            <a:ext cx="3125507" cy="2344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90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2018 году</a:t>
            </a:r>
            <a:br>
              <a:rPr lang="ru-RU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4040188" cy="1050131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Первое место в двух возрастных группах в межрайонном турнире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Тонкино.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24744"/>
            <a:ext cx="4041775" cy="1050131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sz="1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7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Флорбольная</a:t>
            </a:r>
            <a:r>
              <a:rPr lang="ru-RU" sz="1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команда «Север» заняла </a:t>
            </a:r>
          </a:p>
          <a:p>
            <a:pPr algn="ctr"/>
            <a:r>
              <a:rPr lang="ru-RU" sz="1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 место в первенстве области среди юношей 2009-2011 г.р.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4528">
            <a:off x="683567" y="2812926"/>
            <a:ext cx="3797763" cy="2848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1" r="19474" b="8160"/>
          <a:stretch/>
        </p:blipFill>
        <p:spPr bwMode="auto">
          <a:xfrm rot="378670">
            <a:off x="4608004" y="2812926"/>
            <a:ext cx="3636404" cy="287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815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F634F0-4A29-407C-8404-BD2603E038FA}" type="slidenum">
              <a:rPr lang="ru-RU"/>
              <a:pPr>
                <a:defRPr/>
              </a:pPr>
              <a:t>52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endParaRPr lang="ru-RU" sz="24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7932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552388"/>
              </p:ext>
            </p:extLst>
          </p:nvPr>
        </p:nvGraphicFramePr>
        <p:xfrm>
          <a:off x="287686" y="1124744"/>
          <a:ext cx="8568628" cy="5361325"/>
        </p:xfrm>
        <a:graphic>
          <a:graphicData uri="http://schemas.openxmlformats.org/drawingml/2006/table">
            <a:tbl>
              <a:tblPr/>
              <a:tblGrid>
                <a:gridCol w="8568628"/>
              </a:tblGrid>
              <a:tr h="53613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2020 году воспитанники секций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флорбола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мини футбола Центра Дополнительного Образования заняли призовые места в первенстве области, в чемпионатах и турнирах областного значения, а так же города Нижний Новгород и города Дзержинск занимают лидирующие позиции.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Реконструкция центрального стадиона позволила в кратчайшие сроки подготовить спортивные объекты к сезону ледовую площадку и лыжню на стадиона. Данные объекты пользуются популярностью у жителей и гостей поселка всех возрастов.  С каждым годом увеличивается количество жителей района занимающихся скандинавской ходьбой. В 2020 году группа Здоровья продолжала активно и результативно заниматься физической культурой и спортом, показывая пример подрастающему поколению занимая призовые места на соревнованиях различного уровня.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9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9724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Реализация муниципальной программы «Развитие культуры» в 2020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</a:p>
        </p:txBody>
      </p:sp>
      <p:sp>
        <p:nvSpPr>
          <p:cNvPr id="41989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65730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Расходы на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реализацию программы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57,7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млн. рублей,  темп роста к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100%.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структуре расходов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районного бюджета расходы на реализацию программы занимают 14 %.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в области культуры оказывалось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муниципальных услуг (без доп. образования).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Всего оказано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на сумму 38 162,7  тыс. руб.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F9768B0B-F630-486D-9722-66216FCB19FF}" type="slidenum">
              <a:rPr lang="ru-RU" smtClean="0"/>
              <a:pPr>
                <a:defRPr/>
              </a:pPr>
              <a:t>53</a:t>
            </a:fld>
            <a:endParaRPr lang="ru-RU" dirty="0"/>
          </a:p>
        </p:txBody>
      </p:sp>
      <p:sp>
        <p:nvSpPr>
          <p:cNvPr id="41991" name="Picture 2" descr="Z:\Мои документы\Бюджет 2015\Годовой отчет 2015\Бюджет для граждан 2015\3.jpeg"/>
          <p:cNvSpPr>
            <a:spLocks noChangeAspect="1" noChangeArrowheads="1"/>
          </p:cNvSpPr>
          <p:nvPr/>
        </p:nvSpPr>
        <p:spPr bwMode="auto">
          <a:xfrm>
            <a:off x="4929188" y="908050"/>
            <a:ext cx="395922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2" name="Picture 3" descr="Z:\ФОТО\Тонкино\IMG_1564.JPG"/>
          <p:cNvSpPr>
            <a:spLocks noChangeAspect="1" noChangeArrowheads="1"/>
          </p:cNvSpPr>
          <p:nvPr/>
        </p:nvSpPr>
        <p:spPr bwMode="auto">
          <a:xfrm>
            <a:off x="4929188" y="3944938"/>
            <a:ext cx="3959225" cy="285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753" y="1412876"/>
            <a:ext cx="3798093" cy="25320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725" y="3789040"/>
            <a:ext cx="3773121" cy="252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67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54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8"/>
            <a:ext cx="8568951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по отрасли «Культура» в 2018 – 2020 годах </a:t>
            </a:r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43032" name="TextBox 5"/>
          <p:cNvSpPr txBox="1">
            <a:spLocks noChangeArrowheads="1"/>
          </p:cNvSpPr>
          <p:nvPr/>
        </p:nvSpPr>
        <p:spPr bwMode="auto">
          <a:xfrm>
            <a:off x="298450" y="1357313"/>
            <a:ext cx="8643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dirty="0"/>
              <a:t>По данным ежегодных опросов населения, проводимых отделом культуры администрации Тонкинского муниципального района для оценки качества муниципальных услуг, получены следующие результаты в %:</a:t>
            </a:r>
          </a:p>
        </p:txBody>
      </p:sp>
      <p:graphicFrame>
        <p:nvGraphicFramePr>
          <p:cNvPr id="9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783222"/>
              </p:ext>
            </p:extLst>
          </p:nvPr>
        </p:nvGraphicFramePr>
        <p:xfrm>
          <a:off x="298450" y="2714625"/>
          <a:ext cx="8594725" cy="1651000"/>
        </p:xfrm>
        <a:graphic>
          <a:graphicData uri="http://schemas.openxmlformats.org/drawingml/2006/table">
            <a:tbl>
              <a:tblPr/>
              <a:tblGrid>
                <a:gridCol w="5222875"/>
                <a:gridCol w="1112838"/>
                <a:gridCol w="1171575"/>
                <a:gridCol w="1087437"/>
              </a:tblGrid>
              <a:tr h="837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2020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1302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услугами, оказываемыми учреждениями культуры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44671"/>
            <a:ext cx="3259187" cy="21704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5" y="4461660"/>
            <a:ext cx="3235399" cy="215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49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55</a:t>
            </a:fld>
            <a:endParaRPr lang="ru-RU"/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262695"/>
              </p:ext>
            </p:extLst>
          </p:nvPr>
        </p:nvGraphicFramePr>
        <p:xfrm>
          <a:off x="107504" y="116633"/>
          <a:ext cx="8784976" cy="679413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82316"/>
                <a:gridCol w="3751330"/>
                <a:gridCol w="1694673"/>
                <a:gridCol w="2056657"/>
              </a:tblGrid>
              <a:tr h="767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Индикаторы достижений целей Программы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индикатора достижения целей Программы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Единицы измерения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индикаторов целей Программы по окончании реализации Программы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5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Соотношение средней заработной платы работников учреждений культуры, повышение оплаты труда которых предусмотрено Указом Президента РФ от 7.05.2017 № 597, к средней заработной плате всех работников культуры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9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Повышение уровня удовлетворенности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граждан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98,0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Увеличение кол-ва библиографических записей в сводном электронном каталоге МБУК «МЦБС»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предыдущему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Увеличение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доли публичных библиотек, подключённых к сети «Интернет»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общему кол-ву библиотек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36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Увеличение доли представленных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(во всех формах) зрителю музейных предметов в общем кол-ве музейных предметов основного фонда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предыдущему году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Увеличение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посещаемости МБУК «НКМ»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 посещений на 1 жителя в год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1,2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Увеличение численности участников культурно- досуговых мероприятий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предыдущему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 учащихся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дополнительного образования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8624" marR="1862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810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20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отрасли культура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4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428625" y="1125538"/>
            <a:ext cx="8429625" cy="2231454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/>
              <a:t>Для социальной группы «Население от 6 лет до 18 лет» </a:t>
            </a:r>
          </a:p>
          <a:p>
            <a:pPr algn="just"/>
            <a:r>
              <a:rPr lang="ru-RU" dirty="0"/>
              <a:t>оказывалась  муниципальная услуга «Предоставление </a:t>
            </a:r>
          </a:p>
          <a:p>
            <a:pPr algn="just"/>
            <a:r>
              <a:rPr lang="ru-RU" dirty="0"/>
              <a:t>дополнительного образования общей направленности» в </a:t>
            </a:r>
          </a:p>
          <a:p>
            <a:pPr algn="just"/>
            <a:r>
              <a:rPr lang="ru-RU" dirty="0"/>
              <a:t>Детской художественной школе и детской музыкальной школе </a:t>
            </a:r>
          </a:p>
          <a:p>
            <a:pPr algn="just"/>
            <a:r>
              <a:rPr lang="ru-RU" dirty="0"/>
              <a:t> для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100</a:t>
            </a:r>
            <a:r>
              <a:rPr lang="ru-RU" dirty="0" smtClean="0"/>
              <a:t> учащихся.</a:t>
            </a:r>
            <a:endParaRPr lang="ru-RU" dirty="0"/>
          </a:p>
          <a:p>
            <a:pPr algn="just"/>
            <a:r>
              <a:rPr lang="ru-RU" dirty="0"/>
              <a:t>Общий объем финансовых средств, поступивших в </a:t>
            </a:r>
          </a:p>
          <a:p>
            <a:pPr algn="just"/>
            <a:r>
              <a:rPr lang="ru-RU" dirty="0"/>
              <a:t>Организации дополнительного образования в расчете на одного </a:t>
            </a:r>
          </a:p>
          <a:p>
            <a:pPr algn="just"/>
            <a:r>
              <a:rPr lang="ru-RU" dirty="0"/>
              <a:t>ученика составил </a:t>
            </a:r>
            <a:r>
              <a:rPr lang="ru-RU" dirty="0" smtClean="0"/>
              <a:t>82,8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/>
              <a:t>тыс. руб</a:t>
            </a:r>
            <a:r>
              <a:rPr lang="ru-RU" dirty="0" smtClean="0"/>
              <a:t>., что </a:t>
            </a:r>
            <a:r>
              <a:rPr lang="ru-RU" dirty="0"/>
              <a:t>выше уровня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2019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года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85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%.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00458"/>
            <a:ext cx="3855917" cy="27142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61032"/>
            <a:ext cx="3980445" cy="265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51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015074" y="5884863"/>
            <a:ext cx="1162050" cy="365125"/>
          </a:xfrm>
        </p:spPr>
        <p:txBody>
          <a:bodyPr/>
          <a:lstStyle/>
          <a:p>
            <a:pPr>
              <a:defRPr/>
            </a:pPr>
            <a:fld id="{678F29D9-7ACD-4BC0-AD3B-B37689A9E05F}" type="slidenum">
              <a:rPr lang="ru-RU">
                <a:solidFill>
                  <a:srgbClr val="1F497D"/>
                </a:solidFill>
              </a:rPr>
              <a:pPr>
                <a:defRPr/>
              </a:pPr>
              <a:t>57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7749" y="108394"/>
            <a:ext cx="8568951" cy="87233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школы в 2020 году</a:t>
            </a:r>
            <a:endParaRPr lang="ru-RU" sz="2400" dirty="0">
              <a:solidFill>
                <a:prstClr val="white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3396734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4716" y="1004260"/>
            <a:ext cx="83612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В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2020 году в 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МБУДО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«ДМШ» р .п. Тонкино обучалось, в среднем 59 учеников  . Свидетельства об окончании школы получили  3 учащихся  по классу г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итары. </a:t>
            </a:r>
          </a:p>
          <a:p>
            <a:endParaRPr lang="ru-RU" sz="14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5210982" y="1473450"/>
            <a:ext cx="3565718" cy="2289695"/>
          </a:xfrm>
          <a:prstGeom prst="rect">
            <a:avLst/>
          </a:prstGeom>
        </p:spPr>
      </p:pic>
      <p:pic>
        <p:nvPicPr>
          <p:cNvPr id="16" name="Рисунок 15" descr="F:\БАЕВУ - копия\78655807 (1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458" y="3352800"/>
            <a:ext cx="1640019" cy="221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F:\БАЕВУ - копия\7881125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336" y="3382840"/>
            <a:ext cx="1640021" cy="218731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893976"/>
              </p:ext>
            </p:extLst>
          </p:nvPr>
        </p:nvGraphicFramePr>
        <p:xfrm>
          <a:off x="6127115" y="4608410"/>
          <a:ext cx="2088231" cy="1589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3" name="Document" r:id="rId7" imgW="10684170" imgH="6954991" progId="Word.Document.12">
                  <p:embed/>
                </p:oleObj>
              </mc:Choice>
              <mc:Fallback>
                <p:oleObj name="Document" r:id="rId7" imgW="10684170" imgH="69549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27115" y="4608410"/>
                        <a:ext cx="2088231" cy="1589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94716" y="1473450"/>
            <a:ext cx="4273483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школе работали три  отделения: фортепианное, народное  и отделение фольклорного ансамбля.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Занятия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вели семь преподавателей:  Комиссарова С.И., Пислегина С.А., Виноградова Е.И., Панфилова Е.М., </a:t>
            </a:r>
            <a:r>
              <a:rPr lang="ru-RU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Наймушина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Е.В., Крылова Т.В. и Глухарев А.В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Мы участвовали :</a:t>
            </a:r>
            <a:endParaRPr lang="ru-RU" sz="1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1.Всероссийский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интернет -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конкурс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«Мои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Таланты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»( ансамбль гитаристов занял два 1  места в двух номинациях ).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2. Международный конкурс по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видеозаписям «В контакте с 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гитарой» (Халявина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Рита 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получила диплом </a:t>
            </a:r>
            <a:r>
              <a:rPr lang="en-US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III 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степени)</a:t>
            </a:r>
          </a:p>
          <a:p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3.Межрайонный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открытый технический конкурс юных музыкантов «Праздник 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виртуозов»</a:t>
            </a:r>
            <a:endParaRPr lang="ru-RU" sz="1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 Малышева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Настя и Халявина Рита завоевали звание Лауреата </a:t>
            </a:r>
            <a:r>
              <a:rPr 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степени  , </a:t>
            </a:r>
            <a:r>
              <a:rPr lang="ru-RU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Речкина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Настя и Сучков Матвей диплом 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участника)</a:t>
            </a:r>
          </a:p>
          <a:p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</a:t>
            </a:r>
            <a:endParaRPr lang="ru-RU" sz="1400" dirty="0">
              <a:effectLst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36937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>
                <a:solidFill>
                  <a:srgbClr val="1F497D"/>
                </a:solidFill>
              </a:rPr>
              <a:pPr>
                <a:defRPr/>
              </a:pPr>
              <a:t>58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школы в </a:t>
            </a: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2020 году</a:t>
            </a: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4157580"/>
            <a:ext cx="8563727" cy="36933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just"/>
            <a:endParaRPr lang="ru-RU" dirty="0">
              <a:solidFill>
                <a:srgbClr val="1F497D"/>
              </a:solidFill>
            </a:endParaRPr>
          </a:p>
        </p:txBody>
      </p:sp>
      <p:pic>
        <p:nvPicPr>
          <p:cNvPr id="9" name="Рисунок 8" descr="F:\РИта Шаранга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60240"/>
            <a:ext cx="2598415" cy="278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F:\САЙТ 2019\Межрайонный конкурс Праздник виртуозов.р.п. Шаранга\DSC_017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310" y="3930492"/>
            <a:ext cx="3248025" cy="194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HDS\Desktop\КРЫЛОВА Т.В\изображение_viber_2020-05-08_08-11-4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230" y="1059703"/>
            <a:ext cx="1400175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13" y="4087813"/>
            <a:ext cx="1371600" cy="21621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343" y="4087813"/>
            <a:ext cx="1371600" cy="216217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862" y="1063919"/>
            <a:ext cx="1372065" cy="2162175"/>
          </a:xfrm>
          <a:prstGeom prst="rect">
            <a:avLst/>
          </a:prstGeom>
        </p:spPr>
      </p:pic>
      <p:pic>
        <p:nvPicPr>
          <p:cNvPr id="14" name="Рисунок 13" descr="C:\Users\HDS\Desktop\КРЫЛОВА Т.В\изображение_viber_2020-05-08_08-11-36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355" y="2504398"/>
            <a:ext cx="1354122" cy="20140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742683"/>
              </p:ext>
            </p:extLst>
          </p:nvPr>
        </p:nvGraphicFramePr>
        <p:xfrm>
          <a:off x="4318760" y="2423484"/>
          <a:ext cx="1333360" cy="2103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7" name="Acrobat Document" r:id="rId10" imgW="5667363" imgH="8010425" progId="AcroExch.Document.11">
                  <p:embed/>
                </p:oleObj>
              </mc:Choice>
              <mc:Fallback>
                <p:oleObj name="Acrobat Document" r:id="rId10" imgW="5667363" imgH="801042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18760" y="2423484"/>
                        <a:ext cx="1333360" cy="21034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894" y="5488351"/>
            <a:ext cx="1032031" cy="141166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333335" y="970756"/>
            <a:ext cx="4198380" cy="4721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 smtClean="0">
                <a:solidFill>
                  <a:srgbClr val="1F49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4.Всероссийский </a:t>
            </a:r>
            <a:r>
              <a:rPr lang="ru-RU" sz="1400" dirty="0">
                <a:solidFill>
                  <a:srgbClr val="1F49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конкурс-фестиваль « Новые имена» (Загайнов Максим получил звание лауреата </a:t>
            </a:r>
            <a:r>
              <a:rPr lang="en-US" sz="1400" dirty="0">
                <a:solidFill>
                  <a:srgbClr val="1F49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II </a:t>
            </a:r>
            <a:r>
              <a:rPr lang="ru-RU" sz="1400" dirty="0">
                <a:solidFill>
                  <a:srgbClr val="1F49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степени</a:t>
            </a:r>
            <a:r>
              <a:rPr lang="ru-RU" sz="1400" dirty="0" smtClean="0">
                <a:solidFill>
                  <a:srgbClr val="1F49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5.Всероссийская теоретическая олимпиада по сольфеджио «</a:t>
            </a:r>
            <a:r>
              <a:rPr lang="ru-RU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Сольфеджиада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 (Гончарова Варя завоевала  звание Лауреата </a:t>
            </a:r>
            <a:r>
              <a:rPr 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II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степени а Котов Дмитрий Лауреата </a:t>
            </a:r>
            <a:r>
              <a:rPr 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 c</a:t>
            </a:r>
            <a:r>
              <a:rPr lang="ru-RU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тепени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)</a:t>
            </a:r>
          </a:p>
          <a:p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6. Епархиальный фестиваль народного 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творчества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«Через нее спасется мир» </a:t>
            </a:r>
            <a:endParaRPr lang="ru-RU" sz="14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 </a:t>
            </a:r>
            <a:r>
              <a:rPr lang="ru-RU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Шепелев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Артем ,Халявина Рита и Загайнов Максим получили дипломы </a:t>
            </a:r>
            <a:r>
              <a:rPr 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 c</a:t>
            </a:r>
            <a:r>
              <a:rPr lang="ru-RU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тепени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В ДМШ в 2020 г. было создано сообщество в «</a:t>
            </a:r>
            <a:r>
              <a:rPr lang="ru-RU" sz="14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ВКонтакте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  «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ДМШ Тонкино» 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к 75-летию Победы  была </a:t>
            </a:r>
            <a:r>
              <a:rPr lang="ru-RU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выложена музыкально-литературная композиция «Не гаснет памяти свеча» </a:t>
            </a:r>
            <a:r>
              <a:rPr lang="ru-RU" sz="1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Также к «Дню матери» ДМШ поздравила мам с праздником тематическим концертом « За все тебя благодарю» в сообществе «ДМШ Тонкино».</a:t>
            </a:r>
            <a:endParaRPr lang="ru-RU" sz="1400" dirty="0">
              <a:effectLst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557232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9924B-136D-4470-93BD-9628BB9AFB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художественной школы в 2020 году</a:t>
            </a:r>
          </a:p>
        </p:txBody>
      </p:sp>
      <p:sp>
        <p:nvSpPr>
          <p:cNvPr id="5632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6327" name="TextBox 8"/>
          <p:cNvSpPr txBox="1">
            <a:spLocks noChangeArrowheads="1"/>
          </p:cNvSpPr>
          <p:nvPr/>
        </p:nvSpPr>
        <p:spPr bwMode="auto">
          <a:xfrm>
            <a:off x="323527" y="909462"/>
            <a:ext cx="5105400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ru-RU" sz="1600" b="0" dirty="0">
                <a:solidFill>
                  <a:srgbClr val="1F497D"/>
                </a:solidFill>
              </a:rPr>
              <a:t>В </a:t>
            </a:r>
            <a:r>
              <a:rPr lang="ru-RU" sz="1600" b="0" dirty="0" smtClean="0">
                <a:solidFill>
                  <a:srgbClr val="1F497D"/>
                </a:solidFill>
              </a:rPr>
              <a:t>2020 </a:t>
            </a:r>
            <a:r>
              <a:rPr lang="ru-RU" sz="1600" b="0" dirty="0">
                <a:solidFill>
                  <a:srgbClr val="1F497D"/>
                </a:solidFill>
              </a:rPr>
              <a:t>году в МБУДО «Детская художественная школа» обучалось 45 человека. </a:t>
            </a:r>
            <a:r>
              <a:rPr lang="ru-RU" sz="1600" b="0" dirty="0" smtClean="0">
                <a:solidFill>
                  <a:srgbClr val="1F497D"/>
                </a:solidFill>
              </a:rPr>
              <a:t>Выпуск-11 </a:t>
            </a:r>
            <a:r>
              <a:rPr lang="ru-RU" sz="1600" b="0" dirty="0">
                <a:solidFill>
                  <a:srgbClr val="1F497D"/>
                </a:solidFill>
              </a:rPr>
              <a:t>человек. </a:t>
            </a:r>
            <a:r>
              <a:rPr lang="ru-RU" sz="1600" b="0" dirty="0" smtClean="0">
                <a:solidFill>
                  <a:srgbClr val="1F497D"/>
                </a:solidFill>
              </a:rPr>
              <a:t>*</a:t>
            </a:r>
            <a:r>
              <a:rPr lang="ru-RU" sz="1600" b="0" dirty="0">
                <a:solidFill>
                  <a:srgbClr val="1F497D"/>
                </a:solidFill>
              </a:rPr>
              <a:t>ДХШ приняла участие в </a:t>
            </a:r>
            <a:r>
              <a:rPr lang="en-US" sz="1600" b="0" dirty="0" smtClean="0">
                <a:solidFill>
                  <a:srgbClr val="1F497D"/>
                </a:solidFill>
              </a:rPr>
              <a:t>XXII </a:t>
            </a:r>
            <a:r>
              <a:rPr lang="ru-RU" sz="1600" b="0" dirty="0" smtClean="0">
                <a:solidFill>
                  <a:srgbClr val="1F497D"/>
                </a:solidFill>
              </a:rPr>
              <a:t>Международном конкурсе детского творчества «Экология души» </a:t>
            </a:r>
            <a:r>
              <a:rPr lang="ru-RU" sz="1600" b="0" dirty="0">
                <a:solidFill>
                  <a:srgbClr val="1F497D"/>
                </a:solidFill>
              </a:rPr>
              <a:t>в г. Калининграде </a:t>
            </a:r>
            <a:r>
              <a:rPr lang="ru-RU" sz="1600" b="0" dirty="0" smtClean="0">
                <a:solidFill>
                  <a:srgbClr val="1F497D"/>
                </a:solidFill>
              </a:rPr>
              <a:t>Халявина Маргарита и Малышева Анастасия получили Дипломы</a:t>
            </a:r>
            <a:r>
              <a:rPr lang="en-US" sz="1600" b="0" dirty="0" smtClean="0">
                <a:solidFill>
                  <a:srgbClr val="1F497D"/>
                </a:solidFill>
              </a:rPr>
              <a:t> I</a:t>
            </a:r>
            <a:r>
              <a:rPr lang="ru-RU" sz="1600" b="0" dirty="0" smtClean="0">
                <a:solidFill>
                  <a:srgbClr val="1F497D"/>
                </a:solidFill>
              </a:rPr>
              <a:t>. 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</a:t>
            </a:r>
            <a:r>
              <a:rPr lang="en-US" sz="1600" b="0" dirty="0" smtClean="0">
                <a:solidFill>
                  <a:srgbClr val="1F497D"/>
                </a:solidFill>
              </a:rPr>
              <a:t>IV</a:t>
            </a:r>
            <a:r>
              <a:rPr lang="ru-RU" sz="1600" b="0" dirty="0">
                <a:solidFill>
                  <a:srgbClr val="1F497D"/>
                </a:solidFill>
              </a:rPr>
              <a:t> </a:t>
            </a:r>
            <a:r>
              <a:rPr lang="ru-RU" sz="1600" b="0" dirty="0" smtClean="0">
                <a:solidFill>
                  <a:srgbClr val="1F497D"/>
                </a:solidFill>
              </a:rPr>
              <a:t>Международный экспресс конкурс космического творчества «Осенние космические фантазии». Впервые участвовала группа дизайнеров-модельеров пр. И.В. Игнатьевой. Все получили Дипломы </a:t>
            </a:r>
            <a:r>
              <a:rPr lang="en-US" sz="1600" b="0" dirty="0" smtClean="0">
                <a:solidFill>
                  <a:srgbClr val="1F497D"/>
                </a:solidFill>
              </a:rPr>
              <a:t>I</a:t>
            </a:r>
            <a:r>
              <a:rPr lang="ru-RU" sz="1600" b="0" dirty="0" smtClean="0">
                <a:solidFill>
                  <a:srgbClr val="1F497D"/>
                </a:solidFill>
              </a:rPr>
              <a:t> . 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*На областном конкурсе детских творческих работ «Мир без границ» получены награды: Красильникова Алена -Диплом</a:t>
            </a:r>
            <a:r>
              <a:rPr lang="en-US" sz="1600" b="0" dirty="0">
                <a:solidFill>
                  <a:srgbClr val="1F497D"/>
                </a:solidFill>
              </a:rPr>
              <a:t> </a:t>
            </a:r>
            <a:r>
              <a:rPr lang="en-US" sz="1600" b="0" dirty="0" smtClean="0">
                <a:solidFill>
                  <a:srgbClr val="1F497D"/>
                </a:solidFill>
              </a:rPr>
              <a:t>II</a:t>
            </a:r>
            <a:r>
              <a:rPr lang="ru-RU" sz="1600" b="0" dirty="0" smtClean="0">
                <a:solidFill>
                  <a:srgbClr val="1F497D"/>
                </a:solidFill>
              </a:rPr>
              <a:t>, Чистякова Ульяна- Диплом</a:t>
            </a:r>
            <a:r>
              <a:rPr lang="en-US" sz="1600" b="0" dirty="0" smtClean="0">
                <a:solidFill>
                  <a:srgbClr val="1F497D"/>
                </a:solidFill>
              </a:rPr>
              <a:t> III</a:t>
            </a:r>
            <a:r>
              <a:rPr lang="ru-RU" sz="1600" b="0" dirty="0">
                <a:solidFill>
                  <a:srgbClr val="1F497D"/>
                </a:solidFill>
              </a:rPr>
              <a:t>.</a:t>
            </a:r>
            <a:r>
              <a:rPr lang="ru-RU" sz="1600" b="0" dirty="0" smtClean="0">
                <a:solidFill>
                  <a:srgbClr val="1F497D"/>
                </a:solidFill>
              </a:rPr>
              <a:t> 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*На Всероссийском </a:t>
            </a:r>
            <a:r>
              <a:rPr lang="ru-RU" sz="1600" b="0" dirty="0">
                <a:solidFill>
                  <a:srgbClr val="1F497D"/>
                </a:solidFill>
              </a:rPr>
              <a:t>конкурсе </a:t>
            </a:r>
            <a:r>
              <a:rPr lang="ru-RU" sz="1600" b="0" dirty="0" smtClean="0">
                <a:solidFill>
                  <a:srgbClr val="1F497D"/>
                </a:solidFill>
              </a:rPr>
              <a:t>«А в памяти мгновения весны» получены награды: Халявина Маргарита получила </a:t>
            </a:r>
            <a:r>
              <a:rPr lang="ru-RU" sz="1600" b="0" dirty="0">
                <a:solidFill>
                  <a:srgbClr val="1F497D"/>
                </a:solidFill>
              </a:rPr>
              <a:t>Диплом</a:t>
            </a:r>
            <a:r>
              <a:rPr lang="en-US" sz="1600" b="0" dirty="0">
                <a:solidFill>
                  <a:srgbClr val="1F497D"/>
                </a:solidFill>
              </a:rPr>
              <a:t> </a:t>
            </a:r>
            <a:r>
              <a:rPr lang="en-US" sz="1600" b="0" dirty="0" smtClean="0">
                <a:solidFill>
                  <a:srgbClr val="1F497D"/>
                </a:solidFill>
              </a:rPr>
              <a:t>I</a:t>
            </a:r>
            <a:r>
              <a:rPr lang="ru-RU" sz="1600" b="0" dirty="0" smtClean="0">
                <a:solidFill>
                  <a:srgbClr val="1F497D"/>
                </a:solidFill>
              </a:rPr>
              <a:t>, Малышева Анастасия и Смирнова Софья получили Дипломы</a:t>
            </a:r>
            <a:r>
              <a:rPr lang="en-US" sz="1600" b="0" dirty="0">
                <a:solidFill>
                  <a:srgbClr val="1F497D"/>
                </a:solidFill>
              </a:rPr>
              <a:t> </a:t>
            </a:r>
            <a:r>
              <a:rPr lang="en-US" sz="1600" b="0" dirty="0" smtClean="0">
                <a:solidFill>
                  <a:srgbClr val="1F497D"/>
                </a:solidFill>
              </a:rPr>
              <a:t>II</a:t>
            </a:r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*На </a:t>
            </a:r>
            <a:r>
              <a:rPr lang="en-US" sz="1600" b="0" dirty="0" smtClean="0">
                <a:solidFill>
                  <a:srgbClr val="1F497D"/>
                </a:solidFill>
              </a:rPr>
              <a:t>II</a:t>
            </a:r>
            <a:r>
              <a:rPr lang="ru-RU" sz="1600" b="0" dirty="0" smtClean="0">
                <a:solidFill>
                  <a:srgbClr val="1F497D"/>
                </a:solidFill>
              </a:rPr>
              <a:t> Районном образовательном детском конкурсе «Рождественские чтения» получили награды: </a:t>
            </a:r>
            <a:r>
              <a:rPr lang="ru-RU" sz="1600" b="0" dirty="0" err="1" smtClean="0">
                <a:solidFill>
                  <a:srgbClr val="1F497D"/>
                </a:solidFill>
              </a:rPr>
              <a:t>Хвостова</a:t>
            </a:r>
            <a:r>
              <a:rPr lang="ru-RU" sz="1600" b="0" dirty="0" smtClean="0">
                <a:solidFill>
                  <a:srgbClr val="1F497D"/>
                </a:solidFill>
              </a:rPr>
              <a:t> Аня -Диплом</a:t>
            </a:r>
            <a:r>
              <a:rPr lang="en-US" sz="1600" b="0" dirty="0">
                <a:solidFill>
                  <a:srgbClr val="1F497D"/>
                </a:solidFill>
              </a:rPr>
              <a:t> </a:t>
            </a:r>
            <a:r>
              <a:rPr lang="en-US" sz="1600" b="0" dirty="0" smtClean="0">
                <a:solidFill>
                  <a:srgbClr val="1F497D"/>
                </a:solidFill>
              </a:rPr>
              <a:t>I</a:t>
            </a:r>
            <a:r>
              <a:rPr lang="ru-RU" sz="1600" b="0" dirty="0" smtClean="0">
                <a:solidFill>
                  <a:srgbClr val="1F497D"/>
                </a:solidFill>
              </a:rPr>
              <a:t>, Диплом </a:t>
            </a:r>
            <a:r>
              <a:rPr lang="en-US" sz="1600" b="0" dirty="0" smtClean="0">
                <a:solidFill>
                  <a:srgbClr val="1F497D"/>
                </a:solidFill>
              </a:rPr>
              <a:t>II</a:t>
            </a:r>
            <a:r>
              <a:rPr lang="ru-RU" sz="1600" b="0" dirty="0" smtClean="0">
                <a:solidFill>
                  <a:srgbClr val="1F497D"/>
                </a:solidFill>
              </a:rPr>
              <a:t> Смирнова Аня и Груздева Юля, Дипломом</a:t>
            </a:r>
            <a:r>
              <a:rPr lang="en-US" sz="1600" b="0" dirty="0" smtClean="0">
                <a:solidFill>
                  <a:srgbClr val="1F497D"/>
                </a:solidFill>
              </a:rPr>
              <a:t> </a:t>
            </a:r>
            <a:r>
              <a:rPr lang="en-US" sz="1600" b="0" dirty="0">
                <a:solidFill>
                  <a:srgbClr val="1F497D"/>
                </a:solidFill>
              </a:rPr>
              <a:t>III</a:t>
            </a:r>
            <a:r>
              <a:rPr lang="ru-RU" sz="1600" b="0" dirty="0" smtClean="0">
                <a:solidFill>
                  <a:srgbClr val="1F497D"/>
                </a:solidFill>
              </a:rPr>
              <a:t> </a:t>
            </a:r>
          </a:p>
          <a:p>
            <a:pPr algn="just"/>
            <a:endParaRPr lang="ru-RU" sz="1600" b="0" dirty="0" smtClean="0">
              <a:solidFill>
                <a:srgbClr val="1F497D"/>
              </a:solidFill>
            </a:endParaRPr>
          </a:p>
        </p:txBody>
      </p:sp>
      <p:pic>
        <p:nvPicPr>
          <p:cNvPr id="1041" name="Picture 17" descr="C:\Users\Людмила Витальевна\Desktop\Школа 2020\Экология души\Малышев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626" y="4975811"/>
            <a:ext cx="2207340" cy="156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Людмила Витальевна\Desktop\Школа 2020\Осенние космические путешествия\Дипломы Игнатьева И.В\IMG_25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51279"/>
            <a:ext cx="1474178" cy="245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Людмила Витальевна\Desktop\Школа 2020\Осенние космические путешествия\Дипломы Игнатьева И.В\Потехина Вика 12л. -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769" y="1051279"/>
            <a:ext cx="1447167" cy="257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Людмила Витальевна\Desktop\Школа 2020\Экология души\IMG_20201228_141435 - копия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769" y="3079566"/>
            <a:ext cx="1759897" cy="205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853362"/>
              </p:ext>
            </p:extLst>
          </p:nvPr>
        </p:nvGraphicFramePr>
        <p:xfrm>
          <a:off x="7610627" y="3242981"/>
          <a:ext cx="1224136" cy="1732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1" name="Acrobat Document" r:id="rId7" imgW="5667122" imgH="8019837" progId="AcroExch.Document.DC">
                  <p:embed/>
                </p:oleObj>
              </mc:Choice>
              <mc:Fallback>
                <p:oleObj name="Acrobat Document" r:id="rId7" imgW="5667122" imgH="801983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10627" y="3242981"/>
                        <a:ext cx="1224136" cy="17323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56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CA844-55FF-4BBC-BB2A-BDEEDEC4BEF7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4339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65138" y="303213"/>
            <a:ext cx="8229600" cy="95885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465138" y="1262063"/>
            <a:ext cx="84359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выплачиваемые из бюджета денежные средства для выполнения функций государства</a:t>
            </a:r>
          </a:p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 -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</a:rPr>
              <a:t>превышение расходов бюджета над его доходами, покрываемое за счет источников финансирования дефицита (кредитов, облигационных займов и других)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4750" y="339588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Распределение расходов по основным функциям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государства в 2020 году</a:t>
            </a: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 rot="-5400000">
            <a:off x="-195262" y="4781550"/>
            <a:ext cx="1781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1763713" y="2878138"/>
            <a:ext cx="5895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Направления расходов бюджета по разделам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346" name="TextBox 11"/>
          <p:cNvSpPr txBox="1">
            <a:spLocks noChangeArrowheads="1"/>
          </p:cNvSpPr>
          <p:nvPr/>
        </p:nvSpPr>
        <p:spPr bwMode="auto">
          <a:xfrm rot="-5400000">
            <a:off x="642144" y="5020469"/>
            <a:ext cx="1335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</p:txBody>
      </p:sp>
      <p:sp>
        <p:nvSpPr>
          <p:cNvPr id="14347" name="TextBox 12"/>
          <p:cNvSpPr txBox="1">
            <a:spLocks noChangeArrowheads="1"/>
          </p:cNvSpPr>
          <p:nvPr/>
        </p:nvSpPr>
        <p:spPr bwMode="auto">
          <a:xfrm rot="-5400000">
            <a:off x="1086644" y="4607719"/>
            <a:ext cx="17954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 безопасность и правоохранительная деятельность</a:t>
            </a:r>
          </a:p>
        </p:txBody>
      </p:sp>
      <p:sp>
        <p:nvSpPr>
          <p:cNvPr id="14348" name="TextBox 13"/>
          <p:cNvSpPr txBox="1">
            <a:spLocks noChangeArrowheads="1"/>
          </p:cNvSpPr>
          <p:nvPr/>
        </p:nvSpPr>
        <p:spPr bwMode="auto">
          <a:xfrm rot="-5400000">
            <a:off x="2892425" y="4787901"/>
            <a:ext cx="179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Охрана окружающей  среды</a:t>
            </a:r>
          </a:p>
        </p:txBody>
      </p:sp>
      <p:sp>
        <p:nvSpPr>
          <p:cNvPr id="14349" name="TextBox 14"/>
          <p:cNvSpPr txBox="1">
            <a:spLocks noChangeArrowheads="1"/>
          </p:cNvSpPr>
          <p:nvPr/>
        </p:nvSpPr>
        <p:spPr bwMode="auto">
          <a:xfrm rot="-5400000">
            <a:off x="1727993" y="4790282"/>
            <a:ext cx="1795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</p:txBody>
      </p:sp>
      <p:sp>
        <p:nvSpPr>
          <p:cNvPr id="14350" name="TextBox 15"/>
          <p:cNvSpPr txBox="1">
            <a:spLocks noChangeArrowheads="1"/>
          </p:cNvSpPr>
          <p:nvPr/>
        </p:nvSpPr>
        <p:spPr bwMode="auto">
          <a:xfrm rot="-5400000">
            <a:off x="2370931" y="4699795"/>
            <a:ext cx="17938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14351" name="TextBox 16"/>
          <p:cNvSpPr txBox="1">
            <a:spLocks noChangeArrowheads="1"/>
          </p:cNvSpPr>
          <p:nvPr/>
        </p:nvSpPr>
        <p:spPr bwMode="auto">
          <a:xfrm rot="-5400000">
            <a:off x="3521869" y="4874419"/>
            <a:ext cx="1779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4352" name="TextBox 17"/>
          <p:cNvSpPr txBox="1">
            <a:spLocks noChangeArrowheads="1"/>
          </p:cNvSpPr>
          <p:nvPr/>
        </p:nvSpPr>
        <p:spPr bwMode="auto">
          <a:xfrm rot="-5400000">
            <a:off x="4166394" y="4887119"/>
            <a:ext cx="18129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 и искусство</a:t>
            </a:r>
          </a:p>
        </p:txBody>
      </p:sp>
      <p:sp>
        <p:nvSpPr>
          <p:cNvPr id="14353" name="TextBox 19"/>
          <p:cNvSpPr txBox="1">
            <a:spLocks noChangeArrowheads="1"/>
          </p:cNvSpPr>
          <p:nvPr/>
        </p:nvSpPr>
        <p:spPr bwMode="auto">
          <a:xfrm rot="-5400000">
            <a:off x="4725194" y="4920456"/>
            <a:ext cx="1811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4354" name="TextBox 20"/>
          <p:cNvSpPr txBox="1">
            <a:spLocks noChangeArrowheads="1"/>
          </p:cNvSpPr>
          <p:nvPr/>
        </p:nvSpPr>
        <p:spPr bwMode="auto">
          <a:xfrm rot="-5400000">
            <a:off x="5320507" y="4949031"/>
            <a:ext cx="1773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14355" name="TextBox 21"/>
          <p:cNvSpPr txBox="1">
            <a:spLocks noChangeArrowheads="1"/>
          </p:cNvSpPr>
          <p:nvPr/>
        </p:nvSpPr>
        <p:spPr bwMode="auto">
          <a:xfrm rot="-5400000">
            <a:off x="5861844" y="4817269"/>
            <a:ext cx="1855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 культура и спорт</a:t>
            </a:r>
          </a:p>
        </p:txBody>
      </p:sp>
      <p:sp>
        <p:nvSpPr>
          <p:cNvPr id="14356" name="TextBox 22"/>
          <p:cNvSpPr txBox="1">
            <a:spLocks noChangeArrowheads="1"/>
          </p:cNvSpPr>
          <p:nvPr/>
        </p:nvSpPr>
        <p:spPr bwMode="auto">
          <a:xfrm rot="-5400000">
            <a:off x="6545263" y="4859338"/>
            <a:ext cx="1771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</p:txBody>
      </p:sp>
      <p:sp>
        <p:nvSpPr>
          <p:cNvPr id="14357" name="TextBox 23"/>
          <p:cNvSpPr txBox="1">
            <a:spLocks noChangeArrowheads="1"/>
          </p:cNvSpPr>
          <p:nvPr/>
        </p:nvSpPr>
        <p:spPr bwMode="auto">
          <a:xfrm rot="-5400000">
            <a:off x="7155657" y="4944269"/>
            <a:ext cx="1765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Обслуживание госдолга</a:t>
            </a:r>
          </a:p>
        </p:txBody>
      </p:sp>
      <p:sp>
        <p:nvSpPr>
          <p:cNvPr id="14358" name="TextBox 24"/>
          <p:cNvSpPr txBox="1">
            <a:spLocks noChangeArrowheads="1"/>
          </p:cNvSpPr>
          <p:nvPr/>
        </p:nvSpPr>
        <p:spPr bwMode="auto">
          <a:xfrm rot="-5400000">
            <a:off x="7774781" y="4858544"/>
            <a:ext cx="1773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</a:p>
        </p:txBody>
      </p:sp>
      <p:pic>
        <p:nvPicPr>
          <p:cNvPr id="143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3500438"/>
            <a:ext cx="862965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0" name="Номер слайда 22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9924B-136D-4470-93BD-9628BB9AFB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художественной школы в 2020 году</a:t>
            </a:r>
          </a:p>
        </p:txBody>
      </p:sp>
      <p:sp>
        <p:nvSpPr>
          <p:cNvPr id="5632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6327" name="TextBox 8"/>
          <p:cNvSpPr txBox="1">
            <a:spLocks noChangeArrowheads="1"/>
          </p:cNvSpPr>
          <p:nvPr/>
        </p:nvSpPr>
        <p:spPr bwMode="auto">
          <a:xfrm>
            <a:off x="323527" y="909462"/>
            <a:ext cx="5105400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lvl="0" algn="just" eaLnBrk="1" hangingPunct="1"/>
            <a:r>
              <a:rPr lang="ru-RU" sz="1600" b="0" dirty="0" smtClean="0">
                <a:solidFill>
                  <a:srgbClr val="1F497D"/>
                </a:solidFill>
              </a:rPr>
              <a:t>Награждена Соколова Настя.</a:t>
            </a:r>
          </a:p>
          <a:p>
            <a:pPr lvl="0" algn="just" eaLnBrk="1" hangingPunct="1"/>
            <a:r>
              <a:rPr lang="ru-RU" sz="1600" b="0" dirty="0" smtClean="0">
                <a:solidFill>
                  <a:srgbClr val="1F497D"/>
                </a:solidFill>
              </a:rPr>
              <a:t>*Ежегодно ученики школы участвуют в районном конкурсе «Елочная игрушка»</a:t>
            </a:r>
          </a:p>
          <a:p>
            <a:pPr lvl="0" algn="just" eaLnBrk="1" hangingPunct="1"/>
            <a:r>
              <a:rPr lang="ru-RU" sz="1600" b="0" dirty="0" smtClean="0">
                <a:solidFill>
                  <a:srgbClr val="1F497D"/>
                </a:solidFill>
              </a:rPr>
              <a:t>*На базе школы прошёл мастер-классы по проекту Фонда президентских грантов  «Мобильный творческий аттестат» художниками Н. Новгорода </a:t>
            </a:r>
          </a:p>
          <a:p>
            <a:pPr lvl="0" algn="just" eaLnBrk="1" hangingPunct="1"/>
            <a:r>
              <a:rPr lang="ru-RU" sz="1600" b="0" dirty="0" smtClean="0">
                <a:solidFill>
                  <a:srgbClr val="1F497D"/>
                </a:solidFill>
              </a:rPr>
              <a:t>* Преподаватель </a:t>
            </a:r>
            <a:r>
              <a:rPr lang="ru-RU" sz="1600" b="0" dirty="0">
                <a:solidFill>
                  <a:srgbClr val="1F497D"/>
                </a:solidFill>
              </a:rPr>
              <a:t>Е.А. Гусева стала членом жюри Всероссийского конкурса «А в памяти мгновения </a:t>
            </a:r>
            <a:r>
              <a:rPr lang="ru-RU" sz="1600" b="0" dirty="0" smtClean="0">
                <a:solidFill>
                  <a:srgbClr val="1F497D"/>
                </a:solidFill>
              </a:rPr>
              <a:t>войны»</a:t>
            </a:r>
            <a:endParaRPr lang="ru-RU" sz="1600" b="0" dirty="0">
              <a:solidFill>
                <a:srgbClr val="1F497D"/>
              </a:solidFill>
            </a:endParaRPr>
          </a:p>
          <a:p>
            <a:pPr lvl="0" algn="just" eaLnBrk="1" hangingPunct="1"/>
            <a:r>
              <a:rPr lang="ru-RU" sz="1600" b="0" dirty="0" smtClean="0">
                <a:solidFill>
                  <a:srgbClr val="1F497D"/>
                </a:solidFill>
              </a:rPr>
              <a:t>*Преподаватель </a:t>
            </a:r>
            <a:r>
              <a:rPr lang="ru-RU" sz="1600" b="0" dirty="0" err="1" smtClean="0">
                <a:solidFill>
                  <a:srgbClr val="1F497D"/>
                </a:solidFill>
              </a:rPr>
              <a:t>Климина</a:t>
            </a:r>
            <a:r>
              <a:rPr lang="ru-RU" sz="1600" b="0" dirty="0" smtClean="0">
                <a:solidFill>
                  <a:srgbClr val="1F497D"/>
                </a:solidFill>
              </a:rPr>
              <a:t> </a:t>
            </a:r>
            <a:r>
              <a:rPr lang="ru-RU" sz="1600" b="0" dirty="0" smtClean="0">
                <a:solidFill>
                  <a:srgbClr val="1F497D"/>
                </a:solidFill>
              </a:rPr>
              <a:t>Л.В. Является членом жюри международного детско-молодежного фестиваль-конкурса  «Кубок Беларуси» и «Кубка России» по художественному творчеству.»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*В зимние каникулы преподаватели </a:t>
            </a:r>
            <a:r>
              <a:rPr lang="ru-RU" sz="1600" b="0" dirty="0">
                <a:solidFill>
                  <a:srgbClr val="1F497D"/>
                </a:solidFill>
              </a:rPr>
              <a:t>школы провели серию мастер-классов для населения </a:t>
            </a:r>
            <a:r>
              <a:rPr lang="ru-RU" sz="1600" b="0" dirty="0" smtClean="0">
                <a:solidFill>
                  <a:srgbClr val="1F497D"/>
                </a:solidFill>
              </a:rPr>
              <a:t> поселка: «Лепка из соленого теста», «Флюид Арт», «Роспись по ткани»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*Преподаватели школы активно участвуют в общественной жизни поселка. Организованы и проведены: выставка -продажа на празднике «Проводы Русской зимы», выставка в фойе районного ДК , посвященная 8 Марта.</a:t>
            </a:r>
            <a:endParaRPr lang="ru-RU" sz="1600" b="0" dirty="0">
              <a:solidFill>
                <a:srgbClr val="1F497D"/>
              </a:solidFill>
            </a:endParaRPr>
          </a:p>
          <a:p>
            <a:pPr algn="just"/>
            <a:endParaRPr lang="ru-RU" sz="1600" b="0" dirty="0">
              <a:solidFill>
                <a:srgbClr val="1F497D"/>
              </a:solidFill>
            </a:endParaRPr>
          </a:p>
          <a:p>
            <a:pPr algn="just"/>
            <a:endParaRPr lang="ru-RU" sz="1600" b="0" dirty="0" smtClean="0">
              <a:solidFill>
                <a:srgbClr val="1F497D"/>
              </a:solidFill>
            </a:endParaRPr>
          </a:p>
        </p:txBody>
      </p:sp>
      <p:pic>
        <p:nvPicPr>
          <p:cNvPr id="2053" name="Picture 5" descr="C:\Users\Людмила Витальевна\Desktop\Школа 2020\Масленица\MAgVu27IXcU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041" y="1208338"/>
            <a:ext cx="1998304" cy="129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Людмила Витальевна\Desktop\Школа 2020\Мастер-классы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42" y="2748861"/>
            <a:ext cx="2087500" cy="134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563611"/>
              </p:ext>
            </p:extLst>
          </p:nvPr>
        </p:nvGraphicFramePr>
        <p:xfrm>
          <a:off x="7258717" y="1208338"/>
          <a:ext cx="1633761" cy="1154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9" name="Acrobat Document" r:id="rId5" imgW="8020016" imgH="5667355" progId="AcroExch.Document.DC">
                  <p:embed/>
                </p:oleObj>
              </mc:Choice>
              <mc:Fallback>
                <p:oleObj name="Acrobat Document" r:id="rId5" imgW="8020016" imgH="5667355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58717" y="1208338"/>
                        <a:ext cx="1633761" cy="1154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989531"/>
              </p:ext>
            </p:extLst>
          </p:nvPr>
        </p:nvGraphicFramePr>
        <p:xfrm>
          <a:off x="7590856" y="2835891"/>
          <a:ext cx="1301622" cy="1841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0" name="Acrobat Document" r:id="rId7" imgW="5667122" imgH="8019837" progId="AcroExch.Document.DC">
                  <p:embed/>
                </p:oleObj>
              </mc:Choice>
              <mc:Fallback>
                <p:oleObj name="Acrobat Document" r:id="rId7" imgW="5667122" imgH="801983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90856" y="2835891"/>
                        <a:ext cx="1301622" cy="18419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054278"/>
              </p:ext>
            </p:extLst>
          </p:nvPr>
        </p:nvGraphicFramePr>
        <p:xfrm>
          <a:off x="5868144" y="4449654"/>
          <a:ext cx="2547699" cy="1800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1" name="Acrobat Document" r:id="rId9" imgW="8020016" imgH="5667355" progId="AcroExch.Document.DC">
                  <p:embed/>
                </p:oleObj>
              </mc:Choice>
              <mc:Fallback>
                <p:oleObj name="Acrobat Document" r:id="rId9" imgW="8020016" imgH="5667355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68144" y="4449654"/>
                        <a:ext cx="2547699" cy="18003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846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61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2020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1475526"/>
            <a:ext cx="458997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ru-RU" sz="1600" dirty="0"/>
              <a:t>2020 год был ознаменован юбилейной датой – годом Памяти и Славы, 75 лет Победы в Великой Отечественной войне.</a:t>
            </a:r>
          </a:p>
          <a:p>
            <a:r>
              <a:rPr lang="ru-RU" sz="1600" dirty="0"/>
              <a:t>В рамках празднования юбилея Победы, было проведено множество мероприятий, основные</a:t>
            </a:r>
            <a:r>
              <a:rPr lang="ru-RU" sz="1600" dirty="0" smtClean="0"/>
              <a:t>:</a:t>
            </a:r>
          </a:p>
          <a:p>
            <a:endParaRPr lang="ru-RU" sz="1600" dirty="0"/>
          </a:p>
          <a:p>
            <a:r>
              <a:rPr lang="ru-RU" sz="1600" dirty="0"/>
              <a:t>-Праздничный </a:t>
            </a:r>
            <a:r>
              <a:rPr lang="ru-RU" sz="1600" dirty="0" smtClean="0"/>
              <a:t>вечер-концерт </a:t>
            </a:r>
            <a:r>
              <a:rPr lang="ru-RU" sz="1600" dirty="0"/>
              <a:t>«О тех, кто сражался за Родину», посвященный 75-летию победы в ВОВ и Дню защитника </a:t>
            </a:r>
            <a:r>
              <a:rPr lang="ru-RU" sz="1600" dirty="0" smtClean="0"/>
              <a:t>Отечества</a:t>
            </a:r>
          </a:p>
          <a:p>
            <a:endParaRPr lang="ru-RU" sz="1600" dirty="0" smtClean="0"/>
          </a:p>
          <a:p>
            <a:r>
              <a:rPr lang="ru-RU" sz="1600" dirty="0" smtClean="0"/>
              <a:t>-Накануне </a:t>
            </a:r>
            <a:r>
              <a:rPr lang="ru-RU" sz="1600" dirty="0"/>
              <a:t>Дня Победы </a:t>
            </a:r>
            <a:r>
              <a:rPr lang="ru-RU" sz="1600" dirty="0" err="1"/>
              <a:t>агиткультбригада</a:t>
            </a:r>
            <a:r>
              <a:rPr lang="ru-RU" sz="1600" dirty="0"/>
              <a:t> с главой поселка поздравила музыкальным подарком и памятными сувенирами тружеников тыла.</a:t>
            </a:r>
          </a:p>
          <a:p>
            <a:pPr algn="just"/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2"/>
          <a:srcRect l="6203" t="22056" r="6830" b="10543"/>
          <a:stretch/>
        </p:blipFill>
        <p:spPr bwMode="auto">
          <a:xfrm>
            <a:off x="4940956" y="1837097"/>
            <a:ext cx="3888430" cy="19378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3"/>
          <a:srcRect l="17668" t="13802" r="17805" b="17415"/>
          <a:stretch/>
        </p:blipFill>
        <p:spPr bwMode="auto">
          <a:xfrm>
            <a:off x="4990382" y="4142183"/>
            <a:ext cx="3758081" cy="22391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6986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62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2020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2460417"/>
            <a:ext cx="38481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1600" dirty="0"/>
              <a:t>При полном аншлаге прошло представление </a:t>
            </a:r>
            <a:r>
              <a:rPr lang="ru-RU" sz="1600" dirty="0" smtClean="0"/>
              <a:t>мюзикла «Русалочка». </a:t>
            </a:r>
          </a:p>
          <a:p>
            <a:pPr algn="just"/>
            <a:r>
              <a:rPr lang="ru-RU" sz="1600" dirty="0" smtClean="0"/>
              <a:t>После </a:t>
            </a:r>
            <a:r>
              <a:rPr lang="ru-RU" sz="1600" dirty="0"/>
              <a:t>премьерного показа было много просьб как от жителей района так и гостей посёлка о повторных </a:t>
            </a:r>
            <a:r>
              <a:rPr lang="ru-RU" sz="1600" dirty="0" smtClean="0"/>
              <a:t>представлениях, с </a:t>
            </a:r>
            <a:r>
              <a:rPr lang="ru-RU" sz="1600" dirty="0"/>
              <a:t>блестящим </a:t>
            </a:r>
            <a:r>
              <a:rPr lang="ru-RU" sz="1600" dirty="0" smtClean="0"/>
              <a:t>успехом, при полном </a:t>
            </a:r>
            <a:r>
              <a:rPr lang="ru-RU" sz="1600" dirty="0"/>
              <a:t>а</a:t>
            </a:r>
            <a:r>
              <a:rPr lang="ru-RU" sz="1600" dirty="0" smtClean="0"/>
              <a:t>ншлаге в зрительном зале, было </a:t>
            </a:r>
            <a:r>
              <a:rPr lang="ru-RU" sz="1600" dirty="0"/>
              <a:t>проведено </a:t>
            </a:r>
            <a:r>
              <a:rPr lang="ru-RU" sz="1600" dirty="0" smtClean="0"/>
              <a:t>четыре показа мюзикла </a:t>
            </a:r>
            <a:r>
              <a:rPr lang="ru-RU" sz="1600" dirty="0"/>
              <a:t>на сцене РДК.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9" y="2492896"/>
            <a:ext cx="4752528" cy="29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73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63</a:t>
            </a:fld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989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2020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23527" y="1840792"/>
            <a:ext cx="4379466" cy="4216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ru-RU" sz="1400" dirty="0" smtClean="0"/>
              <a:t>Творческий </a:t>
            </a:r>
            <a:r>
              <a:rPr lang="ru-RU" sz="1400" dirty="0"/>
              <a:t>коллектив Дома  культуры   провёл и принял участие в </a:t>
            </a:r>
            <a:r>
              <a:rPr lang="ru-RU" sz="1400" dirty="0" smtClean="0"/>
              <a:t>283-х </a:t>
            </a:r>
            <a:r>
              <a:rPr lang="ru-RU" sz="1400" dirty="0"/>
              <a:t>мероприятиях. </a:t>
            </a:r>
            <a:endParaRPr lang="ru-RU" sz="1400" dirty="0" smtClean="0"/>
          </a:p>
          <a:p>
            <a:pPr algn="just"/>
            <a:r>
              <a:rPr lang="ru-RU" sz="1400" dirty="0"/>
              <a:t>Большие изменения в деятельности учреждения внесло введение ограничительных мер в работе КДУ. </a:t>
            </a:r>
          </a:p>
          <a:p>
            <a:pPr algn="just"/>
            <a:r>
              <a:rPr lang="ru-RU" sz="1400" dirty="0"/>
              <a:t>В связи с этим большое внимание было уделено организации досуга в сети интернет, где проводились онлайн-конкурсы, викторины, информационные видео ролики, спектакли.</a:t>
            </a:r>
          </a:p>
          <a:p>
            <a:pPr algn="just"/>
            <a:r>
              <a:rPr lang="ru-RU" sz="1400" dirty="0"/>
              <a:t>Работники КДУ по месту проживания проводили беседы, игровые программы</a:t>
            </a:r>
            <a:r>
              <a:rPr lang="ru-RU" sz="1400" dirty="0" smtClean="0"/>
              <a:t>.</a:t>
            </a:r>
          </a:p>
          <a:p>
            <a:pPr algn="just"/>
            <a:r>
              <a:rPr lang="ru-RU" sz="1400" dirty="0"/>
              <a:t>В летний период </a:t>
            </a:r>
            <a:r>
              <a:rPr lang="ru-RU" sz="1400" dirty="0" err="1"/>
              <a:t>агиткультбригада</a:t>
            </a:r>
            <a:r>
              <a:rPr lang="ru-RU" sz="1400" dirty="0"/>
              <a:t> проводила акции-концерты на улицах и во дворах поселка посвященных Дню России, Дню молодежи, престольному празднику Воздвижение</a:t>
            </a:r>
          </a:p>
          <a:p>
            <a:pPr algn="just"/>
            <a:endParaRPr lang="ru-RU" sz="1600" dirty="0"/>
          </a:p>
        </p:txBody>
      </p:sp>
      <p:pic>
        <p:nvPicPr>
          <p:cNvPr id="9" name="Рисунок 8"/>
          <p:cNvPicPr/>
          <p:nvPr/>
        </p:nvPicPr>
        <p:blipFill rotWithShape="1">
          <a:blip r:embed="rId2"/>
          <a:srcRect l="22744" t="13683" r="18209" b="15245"/>
          <a:stretch/>
        </p:blipFill>
        <p:spPr bwMode="auto">
          <a:xfrm>
            <a:off x="4986388" y="1648371"/>
            <a:ext cx="3519585" cy="23394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3"/>
          <a:srcRect l="27841" t="28080" r="23432" b="17895"/>
          <a:stretch/>
        </p:blipFill>
        <p:spPr bwMode="auto">
          <a:xfrm>
            <a:off x="4986095" y="4257720"/>
            <a:ext cx="3519877" cy="19922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7078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64</a:t>
            </a:fld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989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2020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23527" y="1517626"/>
            <a:ext cx="4379466" cy="48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ru-RU" sz="1400" dirty="0" smtClean="0"/>
              <a:t>Коллективы </a:t>
            </a:r>
            <a:r>
              <a:rPr lang="ru-RU" sz="1400" dirty="0"/>
              <a:t>художественной самодеятельности КДУ принимали участие в районных, межрайонных, межрегиональных конкурсах и фестивалях:</a:t>
            </a:r>
          </a:p>
          <a:p>
            <a:r>
              <a:rPr lang="ru-RU" sz="1400" dirty="0"/>
              <a:t>-Районный фестиваль детского творчества «Живи родник»</a:t>
            </a:r>
          </a:p>
          <a:p>
            <a:r>
              <a:rPr lang="ru-RU" sz="1400" dirty="0"/>
              <a:t>-Районный конкурс театрализованных программа «Масленичный разгуляй»</a:t>
            </a:r>
          </a:p>
          <a:p>
            <a:r>
              <a:rPr lang="ru-RU" sz="1400" dirty="0"/>
              <a:t>-Межрегиональный фестиваль национальных культур «</a:t>
            </a:r>
            <a:r>
              <a:rPr lang="ru-RU" sz="1400" dirty="0" err="1"/>
              <a:t>Усталык</a:t>
            </a:r>
            <a:r>
              <a:rPr lang="ru-RU" sz="1400" dirty="0"/>
              <a:t> </a:t>
            </a:r>
            <a:r>
              <a:rPr lang="ru-RU" sz="1400" dirty="0" err="1"/>
              <a:t>Чинчишер</a:t>
            </a:r>
            <a:r>
              <a:rPr lang="ru-RU" sz="1400" dirty="0"/>
              <a:t>»</a:t>
            </a:r>
          </a:p>
          <a:p>
            <a:r>
              <a:rPr lang="ru-RU" sz="1400" dirty="0"/>
              <a:t>-фольклорный фестиваль коллективов Нижегородской области «Здесь русский дух, здесь Русью пахнет!» </a:t>
            </a:r>
            <a:r>
              <a:rPr lang="ru-RU" sz="1400" dirty="0" err="1"/>
              <a:t>с.Большое</a:t>
            </a:r>
            <a:r>
              <a:rPr lang="ru-RU" sz="1400" dirty="0"/>
              <a:t> Болдино</a:t>
            </a:r>
          </a:p>
          <a:p>
            <a:r>
              <a:rPr lang="ru-RU" sz="1400" dirty="0"/>
              <a:t>-открытый телевизионный международный проект «Таланты России» (лауреаты 1 степени)</a:t>
            </a:r>
          </a:p>
          <a:p>
            <a:r>
              <a:rPr lang="ru-RU" sz="1400" dirty="0"/>
              <a:t>- </a:t>
            </a:r>
            <a:r>
              <a:rPr lang="en-US" sz="1400" dirty="0"/>
              <a:t>V </a:t>
            </a:r>
            <a:r>
              <a:rPr lang="ru-RU" sz="1400" dirty="0"/>
              <a:t>Международный фестиваль-конкурс хореографического творчества детей и молодежи «Танцуй» (лауреаты 1 степени)</a:t>
            </a:r>
          </a:p>
          <a:p>
            <a:pPr algn="just"/>
            <a:endParaRPr lang="ru-RU" sz="1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022" y="2476265"/>
            <a:ext cx="3611893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25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7CA6FE-F001-4409-B9C1-CD210CDBA5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 в 2020 году</a:t>
            </a:r>
          </a:p>
        </p:txBody>
      </p:sp>
      <p:sp>
        <p:nvSpPr>
          <p:cNvPr id="60422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60423" name="TextBox 8"/>
          <p:cNvSpPr txBox="1">
            <a:spLocks noChangeArrowheads="1"/>
          </p:cNvSpPr>
          <p:nvPr/>
        </p:nvSpPr>
        <p:spPr bwMode="auto">
          <a:xfrm>
            <a:off x="107502" y="1772816"/>
            <a:ext cx="5400601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ru-RU" sz="1600" b="0" dirty="0" smtClean="0"/>
              <a:t>В </a:t>
            </a:r>
            <a:r>
              <a:rPr lang="ru-RU" sz="1600" b="0" dirty="0"/>
              <a:t>2020 году население Тонкинского муниципального района обслуживали 11 библиотек: Центральная районная библиотека, Центральная детская библиотека и 9 сельских библиотек.</a:t>
            </a:r>
          </a:p>
          <a:p>
            <a:endParaRPr lang="ru-RU" sz="1600" b="0" dirty="0" smtClean="0"/>
          </a:p>
          <a:p>
            <a:r>
              <a:rPr lang="ru-RU" sz="1600" b="0" dirty="0" smtClean="0"/>
              <a:t>Всего </a:t>
            </a:r>
            <a:r>
              <a:rPr lang="ru-RU" sz="1600" b="0" dirty="0"/>
              <a:t>библиотечными услугами МБУК «МЦБС» пользовались 6681 человек, из них  детей до 14 лет – 1676. </a:t>
            </a:r>
            <a:endParaRPr lang="ru-RU" sz="1600" b="0" dirty="0" smtClean="0"/>
          </a:p>
          <a:p>
            <a:endParaRPr lang="ru-RU" sz="1600" b="0" dirty="0"/>
          </a:p>
          <a:p>
            <a:r>
              <a:rPr lang="ru-RU" sz="1600" b="0" dirty="0"/>
              <a:t>Число посещений библиотек в 2020 году составило 51820, в том числе 12866 - посещений сайта</a:t>
            </a:r>
            <a:r>
              <a:rPr lang="ru-RU" sz="1600" b="0" dirty="0" smtClean="0"/>
              <a:t>.</a:t>
            </a:r>
          </a:p>
          <a:p>
            <a:endParaRPr lang="ru-RU" sz="1600" b="0" dirty="0"/>
          </a:p>
          <a:p>
            <a:r>
              <a:rPr lang="ru-RU" sz="1600" b="0" dirty="0"/>
              <a:t>За весь год было выдано 133801 экземпляров книг</a:t>
            </a:r>
            <a:r>
              <a:rPr lang="ru-RU" sz="1600" b="0" dirty="0" smtClean="0"/>
              <a:t>.</a:t>
            </a:r>
          </a:p>
          <a:p>
            <a:endParaRPr lang="ru-RU" sz="1600" b="0" dirty="0"/>
          </a:p>
          <a:p>
            <a:r>
              <a:rPr lang="ru-RU" sz="1600" b="0" dirty="0"/>
              <a:t>Всего за 2020 год в библиотеках прошло 315 мероприятий. Так же проводилось много мероприятий вне стен библиотек, это уличные акции, мероприятия в общеобразовательных учреждениях.  </a:t>
            </a:r>
          </a:p>
        </p:txBody>
      </p:sp>
      <p:pic>
        <p:nvPicPr>
          <p:cNvPr id="2050" name="Picture 2" descr="https://sun9-14.userapi.com/impg/ieBsPAI_9H6j01tyL2uDNtgFdcOTlIkSonlzOQ/N3ZTpBab2Cw.jpg?size=1280x960&amp;quality=96&amp;sign=20ce6da954bd5aaf801dd33c9cf4af3a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3"/>
          <a:stretch/>
        </p:blipFill>
        <p:spPr bwMode="auto">
          <a:xfrm>
            <a:off x="5292760" y="1481815"/>
            <a:ext cx="3624061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31.userapi.com/impg/DzxXJXwA9Q-GAfmaOVQm2Puf4ZXmRYhRzYRu0g/UNpL4pNGgpQ.jpg?size=1280x960&amp;quality=96&amp;sign=1ccbc7a424b401e766002fc1e375dba2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6" t="13488" b="5249"/>
          <a:stretch/>
        </p:blipFill>
        <p:spPr bwMode="auto">
          <a:xfrm>
            <a:off x="5621009" y="4070120"/>
            <a:ext cx="3431560" cy="2308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37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66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5249" y="1240887"/>
            <a:ext cx="50277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27 сентября Центральная районная </a:t>
            </a:r>
            <a:r>
              <a:rPr lang="ru-RU" dirty="0" smtClean="0"/>
              <a:t>и Центральная детская библиотеки приняли  </a:t>
            </a:r>
            <a:r>
              <a:rPr lang="ru-RU" dirty="0"/>
              <a:t>активное участие в праздновании Дня  поселка, развернув на площади  увлекательную фотозону «Читай со вкусом».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5251" y="2991484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 преддверии празднования 75-й годовщины Победы в Великой Отечественной войне все библиотеки Тонкинской ЦБС приняли участие во Всероссийской акции «Блокадный хлеб</a:t>
            </a:r>
            <a:r>
              <a:rPr lang="ru-RU" dirty="0" smtClean="0"/>
              <a:t>».</a:t>
            </a:r>
          </a:p>
          <a:p>
            <a:endParaRPr lang="ru-RU" dirty="0" smtClean="0"/>
          </a:p>
          <a:p>
            <a:r>
              <a:rPr lang="ru-RU" dirty="0">
                <a:ea typeface="Tahoma" pitchFamily="34" charset="0"/>
                <a:cs typeface="Tahoma" pitchFamily="34" charset="0"/>
              </a:rPr>
              <a:t>Урок мужества «Девочка из блокадного Ленинграда» </a:t>
            </a:r>
          </a:p>
          <a:p>
            <a:r>
              <a:rPr lang="ru-RU" dirty="0">
                <a:ea typeface="Tahoma" pitchFamily="34" charset="0"/>
                <a:cs typeface="Tahoma" pitchFamily="34" charset="0"/>
              </a:rPr>
              <a:t>для детей МБДОУ детского сада № 4 «Солнышко» </a:t>
            </a:r>
            <a:r>
              <a:rPr lang="ru-RU" dirty="0" smtClean="0">
                <a:ea typeface="Tahoma" pitchFamily="34" charset="0"/>
                <a:cs typeface="Tahoma" pitchFamily="34" charset="0"/>
              </a:rPr>
              <a:t>проведен Центральной детской библиотекой</a:t>
            </a:r>
            <a:endParaRPr lang="ru-RU" dirty="0">
              <a:ea typeface="Tahoma" pitchFamily="34" charset="0"/>
              <a:cs typeface="Tahoma" pitchFamily="34" charset="0"/>
            </a:endParaRPr>
          </a:p>
          <a:p>
            <a:endParaRPr lang="ru-RU" dirty="0"/>
          </a:p>
        </p:txBody>
      </p:sp>
      <p:pic>
        <p:nvPicPr>
          <p:cNvPr id="2050" name="Picture 2" descr="C:\Users\ASTP\Desktop\Для презентации\День поселк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1" b="19186"/>
          <a:stretch/>
        </p:blipFill>
        <p:spPr bwMode="auto">
          <a:xfrm>
            <a:off x="5119354" y="980728"/>
            <a:ext cx="3312368" cy="2802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\\Chitalniizal\папка обмена\методист\Для презентации\акция  Блокадный хлеб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8" t="10447" r="11431" b="25242"/>
          <a:stretch/>
        </p:blipFill>
        <p:spPr bwMode="auto">
          <a:xfrm>
            <a:off x="6257032" y="3501008"/>
            <a:ext cx="2800538" cy="1696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ФОТОГРАФИИ 2020\28.01.20 дс Солнышко подготовит. гр. Затейники  Урок мужества Девочка из блокадного Ленинграда восп. Казарова И.В\P1180392.JPG"/>
          <p:cNvPicPr>
            <a:picLocks noChangeAspect="1" noChangeArrowheads="1"/>
          </p:cNvPicPr>
          <p:nvPr/>
        </p:nvPicPr>
        <p:blipFill rotWithShape="1">
          <a:blip r:embed="rId4" cstate="print"/>
          <a:srcRect l="7918" t="16952"/>
          <a:stretch/>
        </p:blipFill>
        <p:spPr bwMode="auto">
          <a:xfrm>
            <a:off x="4788024" y="4839604"/>
            <a:ext cx="3024336" cy="1849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426869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67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269777"/>
            <a:ext cx="46085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dirty="0">
                <a:ea typeface="Tahoma" pitchFamily="34" charset="0"/>
                <a:cs typeface="Tahoma" pitchFamily="34" charset="0"/>
              </a:rPr>
              <a:t>Самым веселым мероприятием года </a:t>
            </a:r>
            <a:r>
              <a:rPr lang="ru-RU" b="0" dirty="0" smtClean="0">
                <a:ea typeface="Tahoma" pitchFamily="34" charset="0"/>
                <a:cs typeface="Tahoma" pitchFamily="34" charset="0"/>
              </a:rPr>
              <a:t>для </a:t>
            </a:r>
            <a:r>
              <a:rPr lang="ru-RU" b="0" dirty="0">
                <a:ea typeface="Tahoma" pitchFamily="34" charset="0"/>
                <a:cs typeface="Tahoma" pitchFamily="34" charset="0"/>
              </a:rPr>
              <a:t>детей младшего школьного возраста и их </a:t>
            </a:r>
            <a:r>
              <a:rPr lang="ru-RU" b="0" dirty="0" smtClean="0">
                <a:ea typeface="Tahoma" pitchFamily="34" charset="0"/>
                <a:cs typeface="Tahoma" pitchFamily="34" charset="0"/>
              </a:rPr>
              <a:t>родителей в Центральной детской библиотеке стало литературное </a:t>
            </a:r>
            <a:r>
              <a:rPr lang="ru-RU" b="0" dirty="0">
                <a:ea typeface="Tahoma" pitchFamily="34" charset="0"/>
                <a:cs typeface="Tahoma" pitchFamily="34" charset="0"/>
              </a:rPr>
              <a:t>турне «Добро </a:t>
            </a:r>
            <a:r>
              <a:rPr lang="ru-RU" b="0" dirty="0" smtClean="0">
                <a:ea typeface="Tahoma" pitchFamily="34" charset="0"/>
                <a:cs typeface="Tahoma" pitchFamily="34" charset="0"/>
              </a:rPr>
              <a:t>пожаловать в</a:t>
            </a:r>
            <a:r>
              <a:rPr lang="ru-RU" b="0" dirty="0">
                <a:ea typeface="Tahoma" pitchFamily="34" charset="0"/>
                <a:cs typeface="Tahoma" pitchFamily="34" charset="0"/>
              </a:rPr>
              <a:t> </a:t>
            </a:r>
            <a:r>
              <a:rPr lang="ru-RU" b="0" dirty="0" err="1">
                <a:ea typeface="Tahoma" pitchFamily="34" charset="0"/>
                <a:cs typeface="Tahoma" pitchFamily="34" charset="0"/>
              </a:rPr>
              <a:t>Турагенство</a:t>
            </a:r>
            <a:r>
              <a:rPr lang="ru-RU" b="0" dirty="0">
                <a:ea typeface="Tahoma" pitchFamily="34" charset="0"/>
                <a:cs typeface="Tahoma" pitchFamily="34" charset="0"/>
              </a:rPr>
              <a:t>  Бабы Яги, или как встречают Новый год люди всех земных широт</a:t>
            </a:r>
            <a:r>
              <a:rPr lang="ru-RU" b="0" dirty="0" smtClean="0">
                <a:ea typeface="Tahoma" pitchFamily="34" charset="0"/>
                <a:cs typeface="Tahoma" pitchFamily="34" charset="0"/>
              </a:rPr>
              <a:t>». </a:t>
            </a:r>
            <a:endParaRPr lang="ru-RU" b="0" dirty="0"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Picture 2" descr="https://sun9-20.userapi.com/impg/c857336/v857336921/abc07/z1DrmSTzIrU.jpg?size=1280x960&amp;quality=96&amp;sign=21dfa43acb76e2d657494b778aaad3f2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0582" y="1412776"/>
            <a:ext cx="4119528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608002" y="4583467"/>
            <a:ext cx="432948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dirty="0">
                <a:ea typeface="Tahoma" pitchFamily="34" charset="0"/>
                <a:cs typeface="Tahoma" pitchFamily="34" charset="0"/>
              </a:rPr>
              <a:t>Самым  востребованным мероприятием  года стала беседа для дошкольников </a:t>
            </a:r>
            <a:r>
              <a:rPr lang="ru-RU" b="0" dirty="0" smtClean="0">
                <a:ea typeface="Tahoma" pitchFamily="34" charset="0"/>
                <a:cs typeface="Tahoma" pitchFamily="34" charset="0"/>
              </a:rPr>
              <a:t> «</a:t>
            </a:r>
            <a:r>
              <a:rPr lang="ru-RU" b="0" dirty="0">
                <a:ea typeface="Tahoma" pitchFamily="34" charset="0"/>
                <a:cs typeface="Tahoma" pitchFamily="34" charset="0"/>
              </a:rPr>
              <a:t>Твои защитники». По просьбам воспитателей мероприятие прошло в семи группах детских образовательных учреждений «Солнышко», </a:t>
            </a:r>
            <a:r>
              <a:rPr lang="ru-RU" b="0" dirty="0" smtClean="0">
                <a:ea typeface="Tahoma" pitchFamily="34" charset="0"/>
                <a:cs typeface="Tahoma" pitchFamily="34" charset="0"/>
              </a:rPr>
              <a:t>«</a:t>
            </a:r>
            <a:r>
              <a:rPr lang="ru-RU" b="0" dirty="0">
                <a:ea typeface="Tahoma" pitchFamily="34" charset="0"/>
                <a:cs typeface="Tahoma" pitchFamily="34" charset="0"/>
              </a:rPr>
              <a:t>Теремок», «Сказка»</a:t>
            </a:r>
          </a:p>
        </p:txBody>
      </p:sp>
      <p:pic>
        <p:nvPicPr>
          <p:cNvPr id="13" name="Picture 4" descr="https://sun9-2.userapi.com/impg/JSsurz9N3p47iDka3Cf1IxmIf5irI-FvZI7imQ/yPHiE_WFobs.jpg?size=1280x960&amp;quality=96&amp;sign=aa36c9cd206ac98fbcf299c4cb6ba055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901" y="3578101"/>
            <a:ext cx="3977040" cy="3037012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1531142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68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474" y="1465628"/>
            <a:ext cx="54376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Удачной практикой работы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библиотек ЦБС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онлайн режиме можно считать ежедневную  работу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социальных сетях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Вконтакте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Одноклассники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страницах библиотек и на сайте МБУК «МЦБС»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3833663"/>
            <a:ext cx="60841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Информационные посты о книгах, видеоролики, участие в конкурсах, литературные викторины, обзоры, объявления, подборки мультфильмов, кинофильмов, подборки иллюстраций, электронные презентации, созданные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сотрудниками МБУК «МЦБС»,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подборки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буктрейлеров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и  это еще неполный перечень того, что мы предлагаем нашим подписчикам на странице и в сообществе.  </a:t>
            </a:r>
          </a:p>
        </p:txBody>
      </p:sp>
      <p:pic>
        <p:nvPicPr>
          <p:cNvPr id="3074" name="Picture 2" descr="https://sun9-15.userapi.com/impg/Kk2siJOzjuuFRn3TWjrpvehgilBC2tjiXnCzTg/0wTWxrL-Ly4.jpg?size=540x1080&amp;quality=96&amp;sign=0d491e22726dad894ce9fc844c4179c2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0" b="15989"/>
          <a:stretch/>
        </p:blipFill>
        <p:spPr bwMode="auto">
          <a:xfrm>
            <a:off x="323527" y="3096844"/>
            <a:ext cx="2485318" cy="3518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39.userapi.com/impg/YhPr7IrdC2Mp6Z9bSqhtXuHplA-VRYfV39S7pA/gRBOysDNZFg.jpg?size=540x1080&amp;quality=96&amp;sign=c8c26a55aec2d7b4685c31bbb023c018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3" b="40798"/>
          <a:stretch/>
        </p:blipFill>
        <p:spPr bwMode="auto">
          <a:xfrm>
            <a:off x="6228184" y="1289416"/>
            <a:ext cx="2358008" cy="2544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172692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A525A6AC-88CE-4B55-A176-CBAB09648C76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69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</a:t>
            </a:r>
            <a:r>
              <a:rPr lang="ru-RU" altLang="ru-RU" sz="2400" dirty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» в 2020 </a:t>
            </a: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году</a:t>
            </a:r>
            <a:endParaRPr lang="ru-RU" altLang="ru-RU" sz="2400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51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355277" y="1472579"/>
            <a:ext cx="4550653" cy="53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На 2020 </a:t>
            </a:r>
            <a:r>
              <a:rPr 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год народный  краеведческий музей насчитывает более 5000 единиц хранения основного и вспомогательного фондов (в т. ч. новое поступление за год – </a:t>
            </a:r>
            <a:r>
              <a:rPr 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25 </a:t>
            </a:r>
            <a:r>
              <a:rPr 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ед. хранения). </a:t>
            </a:r>
            <a:endParaRPr lang="ru-RU" sz="16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1600" b="0" dirty="0" smtClean="0"/>
          </a:p>
          <a:p>
            <a:pPr algn="just"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работа музея в 2020 году заключалась в выявлении, хранении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публичном показе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музейных предметов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коллекций,</a:t>
            </a:r>
            <a:r>
              <a:rPr lang="ru-RU" sz="1600" dirty="0" smtClean="0"/>
              <a:t> </a:t>
            </a:r>
            <a:r>
              <a:rPr lang="ru-RU" sz="1600" dirty="0"/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просветительской,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научно-исследовательской 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культурно-образовательной деятельности.</a:t>
            </a: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6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Посещаемость музея за </a:t>
            </a:r>
            <a:r>
              <a:rPr lang="ru-RU" sz="1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год составила 1200 </a:t>
            </a:r>
            <a:r>
              <a:rPr lang="ru-RU" sz="16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человек, проведено </a:t>
            </a:r>
            <a:r>
              <a:rPr lang="ru-RU" sz="1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более 260 </a:t>
            </a:r>
            <a:r>
              <a:rPr lang="ru-RU" sz="16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мероприятий. </a:t>
            </a:r>
            <a:endParaRPr lang="ru-RU" sz="16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1600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Посетителями  музея являются люди разных возрастов не только Тонкинского района и районов  Нижегородской области, но  и других регионов.</a:t>
            </a:r>
          </a:p>
          <a:p>
            <a:pPr algn="ctr">
              <a:defRPr/>
            </a:pPr>
            <a:r>
              <a:rPr lang="ru-RU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endParaRPr lang="ru-RU" sz="2000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C:\Users\Ефимова\Desktop\Новая папка\Новая папка\IMG_76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84435"/>
            <a:ext cx="3709989" cy="22866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D:\ФОТО\ФОТО 2020год\2020год\Ветераны Урень и Шаранга 27.02.20г\IMG_76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956707"/>
            <a:ext cx="3709989" cy="2563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6342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79512" y="106081"/>
            <a:ext cx="8820472" cy="67655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FFFF"/>
                </a:solidFill>
                <a:cs typeface="Times New Roman" pitchFamily="18" charset="0"/>
              </a:rPr>
              <a:t>Показатели, характеризующие Тонкинский муниципальный район за 2020 год</a:t>
            </a:r>
          </a:p>
        </p:txBody>
      </p:sp>
      <p:pic>
        <p:nvPicPr>
          <p:cNvPr id="15365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492375"/>
            <a:ext cx="1800225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4766822" y="1771650"/>
            <a:ext cx="4097337" cy="720725"/>
          </a:xfrm>
          <a:prstGeom prst="wedgeRoundRectCallout">
            <a:avLst>
              <a:gd name="adj1" fmla="val -49803"/>
              <a:gd name="adj2" fmla="val 725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 района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7,54 тыс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человек.</a:t>
            </a:r>
          </a:p>
        </p:txBody>
      </p:sp>
      <p:sp>
        <p:nvSpPr>
          <p:cNvPr id="15368" name="Скругленная прямоугольная выноска 12"/>
          <p:cNvSpPr>
            <a:spLocks noChangeArrowheads="1"/>
          </p:cNvSpPr>
          <p:nvPr/>
        </p:nvSpPr>
        <p:spPr bwMode="auto">
          <a:xfrm>
            <a:off x="4313238" y="3957638"/>
            <a:ext cx="4549775" cy="647700"/>
          </a:xfrm>
          <a:prstGeom prst="wedgeRoundRectCallout">
            <a:avLst>
              <a:gd name="adj1" fmla="val -39148"/>
              <a:gd name="adj2" fmla="val 6519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Инвестиции в основной капитал в действующих ценах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-90,47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4731897" y="865724"/>
            <a:ext cx="4110037" cy="523875"/>
          </a:xfrm>
          <a:prstGeom prst="wedgeRoundRectCallout">
            <a:avLst>
              <a:gd name="adj1" fmla="val -49804"/>
              <a:gd name="adj2" fmla="val 2577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 -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1018,67 кв.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км.</a:t>
            </a:r>
          </a:p>
        </p:txBody>
      </p:sp>
      <p:sp>
        <p:nvSpPr>
          <p:cNvPr id="15370" name="Скругленная прямоугольная выноска 14"/>
          <p:cNvSpPr>
            <a:spLocks noChangeArrowheads="1"/>
          </p:cNvSpPr>
          <p:nvPr/>
        </p:nvSpPr>
        <p:spPr bwMode="auto">
          <a:xfrm>
            <a:off x="3132138" y="4989513"/>
            <a:ext cx="5867400" cy="1582737"/>
          </a:xfrm>
          <a:prstGeom prst="wedgeRoundRectCallout">
            <a:avLst>
              <a:gd name="adj1" fmla="val -51407"/>
              <a:gd name="adj2" fmla="val 23440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образований - 6</a:t>
            </a:r>
          </a:p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учреждений на 01.01.2021 </a:t>
            </a:r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(автономное </a:t>
            </a:r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1, бюджетные  –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19).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1" name="Скругленная прямоугольная выноска 15"/>
          <p:cNvSpPr>
            <a:spLocks noChangeArrowheads="1"/>
          </p:cNvSpPr>
          <p:nvPr/>
        </p:nvSpPr>
        <p:spPr bwMode="auto">
          <a:xfrm>
            <a:off x="4767615" y="2780506"/>
            <a:ext cx="4076700" cy="576263"/>
          </a:xfrm>
          <a:prstGeom prst="wedgeRoundRectCallout">
            <a:avLst>
              <a:gd name="adj1" fmla="val -49806"/>
              <a:gd name="adj2" fmla="val -2823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Объем  произведенной продукции, услуг –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504,3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лн. рублей.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3990975" y="6524625"/>
            <a:ext cx="1162050" cy="365125"/>
          </a:xfrm>
        </p:spPr>
        <p:txBody>
          <a:bodyPr/>
          <a:lstStyle/>
          <a:p>
            <a:pPr>
              <a:defRPr/>
            </a:pPr>
            <a:fld id="{6BE2F361-BBD1-412B-B24C-DEB24EF82628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153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2526"/>
            <a:ext cx="4133850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116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D6BC618-B1D2-4708-82C5-1CAF90F7F484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70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</a:t>
            </a:r>
            <a:r>
              <a:rPr lang="ru-RU" altLang="ru-RU" sz="2400" dirty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» в 2020 году</a:t>
            </a:r>
            <a:endParaRPr lang="ru-RU" altLang="ru-RU" sz="2400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534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22535" name="TextBox 8"/>
          <p:cNvSpPr txBox="1">
            <a:spLocks noChangeArrowheads="1"/>
          </p:cNvSpPr>
          <p:nvPr/>
        </p:nvSpPr>
        <p:spPr bwMode="auto">
          <a:xfrm>
            <a:off x="323850" y="1844675"/>
            <a:ext cx="460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sz="1400">
              <a:solidFill>
                <a:srgbClr val="1F497D"/>
              </a:solidFill>
              <a:latin typeface="Arial Unicode MS" pitchFamily="34" charset="-128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21360" y="1644477"/>
            <a:ext cx="4432747" cy="400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 </a:t>
            </a:r>
            <a:r>
              <a:rPr lang="ru-RU" sz="1400" dirty="0" smtClean="0"/>
              <a:t> 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значимые и  интересные мероприятия 2020 года: </a:t>
            </a:r>
          </a:p>
          <a:p>
            <a:pPr algn="ctr"/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памяти и беседы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«Блокадный хлеб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город – фронт, была блокада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pPr algn="just"/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Театрализованная экскурсия для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ограниченными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возможностями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здоровья, участников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межрайонного фестиваля, посвященного 75-летию Победы в Великой Отечественной войне «Память нашу не стереть годами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pPr algn="just"/>
            <a:endParaRPr lang="ru-RU" sz="1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i="1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Музейный урок «Из истории Тонкинской школы» </a:t>
            </a:r>
            <a:endParaRPr lang="ru-RU" sz="1600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endParaRPr lang="ru-RU" sz="1400" dirty="0"/>
          </a:p>
        </p:txBody>
      </p:sp>
      <p:pic>
        <p:nvPicPr>
          <p:cNvPr id="12" name="Рисунок 11" descr="C:\Users\Ефимова\Desktop\Новая папка\Акция Блокадный хлеб\IMG_718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544985"/>
            <a:ext cx="2952006" cy="21000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2" descr="C:\Users\Ефимова\Desktop\Новая папка\Акция Блокадный хлеб\IMG_75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751" y="3140968"/>
            <a:ext cx="3088039" cy="19234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9" name="Рисунок 8" descr="C:\Users\Ефимова\Desktop\Новая папка\История возникновения Тонкино\IMG_715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642046"/>
            <a:ext cx="2905006" cy="20504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6582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D98C5DCB-F2EB-48F1-BFA3-6DDEC4E360AD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71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</a:t>
            </a:r>
            <a:r>
              <a:rPr lang="ru-RU" altLang="ru-RU" sz="2400" dirty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» в 2020 году</a:t>
            </a:r>
            <a:endParaRPr lang="ru-RU" altLang="ru-RU" sz="2400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25607" name="TextBox 8"/>
          <p:cNvSpPr txBox="1">
            <a:spLocks noChangeArrowheads="1"/>
          </p:cNvSpPr>
          <p:nvPr/>
        </p:nvSpPr>
        <p:spPr bwMode="auto">
          <a:xfrm>
            <a:off x="323850" y="1844675"/>
            <a:ext cx="460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sz="1400">
              <a:solidFill>
                <a:srgbClr val="1F497D"/>
              </a:solidFill>
              <a:latin typeface="Arial Unicode MS" pitchFamily="34" charset="-128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401638" y="1304925"/>
            <a:ext cx="53228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endParaRPr lang="ru-RU" b="0" i="1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401638" y="1488281"/>
            <a:ext cx="4890442" cy="47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отовыставка монет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«Магия театра»,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организованная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Волго-Вятским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управлением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Банка России при содействии министерства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 Нижегородской области. </a:t>
            </a:r>
          </a:p>
          <a:p>
            <a:pPr algn="just"/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ечер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памяти,  посвященный подвигу героев-десантников 6 роты 2-го батальона 104-го гвардейского парашютно-десантного полка 76-й гвардейской воздушно-десантной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дивизии, выполнявших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интернациональный долг на территории Чеченской республики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театрализованная экскурсия для представителей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 "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Danone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владельца молочного бренда "Простоквашино. </a:t>
            </a:r>
          </a:p>
          <a:p>
            <a:pPr algn="just"/>
            <a:endParaRPr lang="ru-RU" sz="1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600" dirty="0"/>
          </a:p>
          <a:p>
            <a:endParaRPr lang="ru-RU" sz="1600" dirty="0"/>
          </a:p>
        </p:txBody>
      </p:sp>
      <p:pic>
        <p:nvPicPr>
          <p:cNvPr id="11" name="Рисунок 10" descr="C:\Users\Ефимова\Desktop\Новая папка\Магия театра\IMG_765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970" y="1502426"/>
            <a:ext cx="2736304" cy="1577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C:\Users\Ефимова\Desktop\Новая папка\Чечня\IMG_763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681" y="3241305"/>
            <a:ext cx="2736304" cy="16278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C:\Users\Ефимова\Desktop\Новая папка\Данон\IMG_760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752" y="5062447"/>
            <a:ext cx="2672233" cy="16399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1506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D98C5DCB-F2EB-48F1-BFA3-6DDEC4E360AD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72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</a:t>
            </a:r>
            <a:r>
              <a:rPr lang="ru-RU" altLang="ru-RU" sz="2400" dirty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» в 2020 году</a:t>
            </a:r>
            <a:endParaRPr lang="ru-RU" altLang="ru-RU" sz="2400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25607" name="TextBox 8"/>
          <p:cNvSpPr txBox="1">
            <a:spLocks noChangeArrowheads="1"/>
          </p:cNvSpPr>
          <p:nvPr/>
        </p:nvSpPr>
        <p:spPr bwMode="auto">
          <a:xfrm>
            <a:off x="323850" y="1844675"/>
            <a:ext cx="460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sz="1400">
              <a:solidFill>
                <a:srgbClr val="1F497D"/>
              </a:solidFill>
              <a:latin typeface="Arial Unicode MS" pitchFamily="34" charset="-128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401638" y="1304925"/>
            <a:ext cx="53228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endParaRPr lang="ru-RU" b="0" i="1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373350" y="1138793"/>
            <a:ext cx="5351175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endParaRPr lang="ru-RU" sz="1600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cs typeface="Times New Roman" panose="02020603050405020304" pitchFamily="18" charset="0"/>
              </a:rPr>
              <a:t>Театрализованная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обзорная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для представителей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развития туризма из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г.Н.Новгорода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для репортеров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первого федерального канала и корреспондентов газеты «Нижегородская правда».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года музей принимал активное участие в районных и областных мероприятиях и акциях:                            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неизвестного солдата,  День России,  Свеча памяти, День поселка,  Сад Победы, Окна Победы, Ночь музеев, День театра и других мероприятиях.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2020 году музей осуществлял работу по сбору, изучению и обобщению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атериала по истории района, поселка, деревень Тонкинского района, истории Тонкинской средней школы.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распространения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новой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инфекции (COVID-19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большинство мероприятий в 2020 году проводились музеем в дистанционном формате. В официальных группах музея в социальных сетях было размещено более 80 информационных и видео материалов.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C:\Users\Ефимова\Desktop\Новая папка\телевидение 1 канала\1 канал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12976"/>
            <a:ext cx="2554707" cy="1639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C:\Users\Ефимова\Desktop\Новая папка\Департамент туристы\IMG_830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88281"/>
            <a:ext cx="2520280" cy="15806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C:\Users\Ирина\Desktop\Безымянны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653136"/>
            <a:ext cx="2015458" cy="145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рина\Desktop\Безымянный 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382" y="5379459"/>
            <a:ext cx="1734846" cy="135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16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52CBA9-7D1F-4AC9-949B-77F0609A4BF0}" type="slidenum">
              <a:rPr lang="ru-RU"/>
              <a:pPr>
                <a:defRPr/>
              </a:pPr>
              <a:t>73</a:t>
            </a:fld>
            <a:endParaRPr lang="ru-RU"/>
          </a:p>
        </p:txBody>
      </p:sp>
      <p:sp>
        <p:nvSpPr>
          <p:cNvPr id="51204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49229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Расходы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реализацию программы 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"Социальная поддержка граждан Тонкинского муниципального района Нижегородской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области« в 2020 году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850" y="1628775"/>
            <a:ext cx="856932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Расходы на реализацию программы в 2020 году составили    4 627 тыс. руб., что на уровне 2019 года из них на подпрограммы: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Социальная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поддержка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семей 88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Старшее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поколение и социальная поддержка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инвалидов 4 456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Оказание материальной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помощи 83 тыс. руб.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32770" name="Picture 2" descr="Z:\Мои документы\Бюджет 2020\Годовой отчет 2020\Отчет в Земское за 2020 год\Бюджет для граждан по исполнению 2020 год\Фото\75 лет победы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3387">
            <a:off x="579148" y="3745215"/>
            <a:ext cx="4176464" cy="278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1" name="Picture 3" descr="Z:\Мои документы\Бюджет 2020\Годовой отчет 2020\Отчет в Земское за 2020 год\Бюджет для граждан по исполнению 2020 год\Фото\DSC_09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6753">
            <a:off x="5187758" y="3743500"/>
            <a:ext cx="3759731" cy="250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6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88C8DB-3D14-473A-A6A3-51CB38B91F53}" type="slidenum">
              <a:rPr lang="ru-RU"/>
              <a:pPr>
                <a:defRPr/>
              </a:pPr>
              <a:t>74</a:t>
            </a:fld>
            <a:endParaRPr lang="ru-RU"/>
          </a:p>
        </p:txBody>
      </p:sp>
      <p:sp>
        <p:nvSpPr>
          <p:cNvPr id="66563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" y="0"/>
            <a:ext cx="9144000" cy="1412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Муниципальная программа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«Обеспечение населения Тонкинского муниципального района Нижегородской области доступным и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комфортным жильем»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1628775"/>
            <a:ext cx="85693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Расходы на реализацию программы в 2020 году составили    16 026  тыс. 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	Приобретено 13</a:t>
            </a:r>
            <a:r>
              <a:rPr lang="ru-RU" dirty="0" smtClean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квартир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с участием всех уровней бюджета, общей площадью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678,3 кв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м.: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6 квартир - 239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кв. м.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для детей-сирот,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4 молодые семьи  получили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социальную выплату на приобретение жилого помещения –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309,5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. м.,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3 квартиры ветеранам боевых действий– 129,8 кв. м.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34818" name="Picture 2" descr="Z:\Мои документы\Бюджет 2020\Годовой отчет 2020\Отчет в Земское за 2020 год\Бюджет для граждан по исполнению 2020 год\Фото\переселенцы (фото квартир)\DSC_0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21088"/>
            <a:ext cx="3278684" cy="218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9" name="Picture 3" descr="Z:\Мои документы\Бюджет 2020\Годовой отчет 2020\Отчет в Земское за 2020 год\Бюджет для граждан по исполнению 2020 год\Фото\переселенцы (фото квартир)\DSC_0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24" y="4221089"/>
            <a:ext cx="3317771" cy="221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61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1D433E-510C-4D37-85E9-5CD87EC7CAA9}" type="slidenum">
              <a:rPr lang="ru-RU">
                <a:solidFill>
                  <a:srgbClr val="1F497D"/>
                </a:solidFill>
              </a:rPr>
              <a:pPr>
                <a:defRPr/>
              </a:pPr>
              <a:t>75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9365" y="2758016"/>
            <a:ext cx="2302810" cy="167111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rgbClr val="800080"/>
              </a:buClr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Налоговые и неналоговые доходы (акцизы) –                  9 002,8  тыс. руб.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9467" y="20399"/>
            <a:ext cx="8559946" cy="51152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smtClean="0">
                <a:solidFill>
                  <a:srgbClr val="FFFFFF"/>
                </a:solidFill>
                <a:cs typeface="Times New Roman" pitchFamily="18" charset="0"/>
              </a:rPr>
              <a:t>Формирование и использование средств Дорожного фонда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9515" y="857778"/>
            <a:ext cx="2302810" cy="17479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rgbClr val="800080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Остаток средств на начало года –    2 318,6 тыс. руб.</a:t>
            </a:r>
          </a:p>
          <a:p>
            <a:pPr algn="just" eaLnBrk="1" hangingPunct="1">
              <a:buClr>
                <a:srgbClr val="800080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Поступления –    9 002,8 тыс. руб. </a:t>
            </a:r>
          </a:p>
          <a:p>
            <a:pPr algn="just" eaLnBrk="1" hangingPunct="1"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т. ч.: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012160" y="971083"/>
            <a:ext cx="2930336" cy="376601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Расходы на дорожную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 деятельность,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строительство,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 кап. ремонт,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ремонт, содержание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дорог общего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 пользования местного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значения –               9 209,2 тыс. руб.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 rot="16200000">
            <a:off x="4025900" y="2932113"/>
            <a:ext cx="879475" cy="1851025"/>
          </a:xfrm>
          <a:prstGeom prst="downArrow">
            <a:avLst>
              <a:gd name="adj1" fmla="val 50000"/>
              <a:gd name="adj2" fmla="val 154658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004268" y="5265204"/>
            <a:ext cx="4680520" cy="468052"/>
          </a:xfrm>
          <a:prstGeom prst="round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расходов Дорожного фонда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979613" y="616585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40" name="TextBox 30"/>
          <p:cNvSpPr txBox="1">
            <a:spLocks noChangeArrowheads="1"/>
          </p:cNvSpPr>
          <p:nvPr/>
        </p:nvSpPr>
        <p:spPr bwMode="auto">
          <a:xfrm>
            <a:off x="1611313" y="6308725"/>
            <a:ext cx="1160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56341" name="TextBox 36"/>
          <p:cNvSpPr txBox="1">
            <a:spLocks noChangeArrowheads="1"/>
          </p:cNvSpPr>
          <p:nvPr/>
        </p:nvSpPr>
        <p:spPr bwMode="auto">
          <a:xfrm>
            <a:off x="6299200" y="6308725"/>
            <a:ext cx="10810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pSp>
        <p:nvGrpSpPr>
          <p:cNvPr id="56342" name="Группа 25"/>
          <p:cNvGrpSpPr>
            <a:grpSpLocks/>
          </p:cNvGrpSpPr>
          <p:nvPr/>
        </p:nvGrpSpPr>
        <p:grpSpPr bwMode="auto">
          <a:xfrm>
            <a:off x="180975" y="5772150"/>
            <a:ext cx="4284663" cy="536575"/>
            <a:chOff x="10629" y="0"/>
            <a:chExt cx="2328413" cy="406542"/>
          </a:xfrm>
        </p:grpSpPr>
        <p:sp>
          <p:nvSpPr>
            <p:cNvPr id="56346" name="Нашивка 26"/>
            <p:cNvSpPr>
              <a:spLocks noChangeArrowheads="1"/>
            </p:cNvSpPr>
            <p:nvPr/>
          </p:nvSpPr>
          <p:spPr bwMode="auto">
            <a:xfrm>
              <a:off x="10629" y="57734"/>
              <a:ext cx="2328413" cy="348808"/>
            </a:xfrm>
            <a:prstGeom prst="chevron">
              <a:avLst>
                <a:gd name="adj" fmla="val 50003"/>
              </a:avLst>
            </a:prstGeom>
            <a:solidFill>
              <a:schemeClr val="accent1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14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1,2</a:t>
              </a:r>
              <a:r>
                <a:rPr lang="ru-RU" sz="1400" dirty="0" smtClean="0">
                  <a:solidFill>
                    <a:prstClr val="black"/>
                  </a:solidFill>
                  <a:cs typeface="Times New Roman" pitchFamily="18" charset="0"/>
                </a:rPr>
                <a:t> </a:t>
              </a:r>
              <a:r>
                <a:rPr lang="ru-RU" sz="1400" dirty="0">
                  <a:solidFill>
                    <a:prstClr val="black"/>
                  </a:solidFill>
                  <a:cs typeface="Times New Roman" pitchFamily="18" charset="0"/>
                </a:rPr>
                <a:t>тыс. руб. на 1 чел.</a:t>
              </a:r>
            </a:p>
          </p:txBody>
        </p:sp>
        <p:sp>
          <p:nvSpPr>
            <p:cNvPr id="28" name="Нашивка 4"/>
            <p:cNvSpPr/>
            <p:nvPr/>
          </p:nvSpPr>
          <p:spPr>
            <a:xfrm>
              <a:off x="214225" y="0"/>
              <a:ext cx="1730565" cy="4065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8011" tIns="29337" rIns="29337" bIns="29337" spcCol="1270" anchor="ctr"/>
            <a:lstStyle/>
            <a:p>
              <a:pPr algn="ctr" defTabSz="9779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6343" name="Нашивка 31"/>
          <p:cNvSpPr>
            <a:spLocks noChangeArrowheads="1"/>
          </p:cNvSpPr>
          <p:nvPr/>
        </p:nvSpPr>
        <p:spPr bwMode="auto">
          <a:xfrm>
            <a:off x="4392613" y="5824538"/>
            <a:ext cx="4572000" cy="484187"/>
          </a:xfrm>
          <a:prstGeom prst="chevron">
            <a:avLst>
              <a:gd name="adj" fmla="val 50011"/>
            </a:avLst>
          </a:prstGeom>
          <a:solidFill>
            <a:schemeClr val="accent1"/>
          </a:solidFill>
          <a:ln w="254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1,2 </a:t>
            </a:r>
            <a:r>
              <a:rPr lang="ru-RU" sz="1400" dirty="0" smtClean="0">
                <a:solidFill>
                  <a:prstClr val="black"/>
                </a:solidFill>
                <a:cs typeface="Times New Roman" pitchFamily="18" charset="0"/>
              </a:rPr>
              <a:t>тыс</a:t>
            </a:r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. руб. на 1 чел.</a:t>
            </a:r>
          </a:p>
        </p:txBody>
      </p:sp>
      <p:sp>
        <p:nvSpPr>
          <p:cNvPr id="56344" name="Номер слайда 2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pic>
        <p:nvPicPr>
          <p:cNvPr id="56345" name="Объект 2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857250"/>
            <a:ext cx="3086100" cy="2357438"/>
          </a:xfrm>
        </p:spPr>
      </p:pic>
    </p:spTree>
    <p:extLst>
      <p:ext uri="{BB962C8B-B14F-4D97-AF65-F5344CB8AC3E}">
        <p14:creationId xmlns:p14="http://schemas.microsoft.com/office/powerpoint/2010/main" val="851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05C28-FF38-46A7-9BBF-139FE513BE9E}" type="slidenum">
              <a:rPr lang="ru-RU"/>
              <a:pPr>
                <a:defRPr/>
              </a:pPr>
              <a:t>76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Участие в пилотном проекте по поддержке местных инициатив в 2020 году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837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5" name="Прямоугольник 5"/>
          <p:cNvSpPr>
            <a:spLocks noChangeArrowheads="1"/>
          </p:cNvSpPr>
          <p:nvPr/>
        </p:nvSpPr>
        <p:spPr bwMode="auto">
          <a:xfrm>
            <a:off x="855663" y="877888"/>
            <a:ext cx="184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6" name="TextBox 8"/>
          <p:cNvSpPr txBox="1">
            <a:spLocks noChangeArrowheads="1"/>
          </p:cNvSpPr>
          <p:nvPr/>
        </p:nvSpPr>
        <p:spPr bwMode="auto">
          <a:xfrm>
            <a:off x="323850" y="877888"/>
            <a:ext cx="8616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dirty="0"/>
              <a:t>Участвовало </a:t>
            </a:r>
            <a:r>
              <a:rPr lang="ru-RU" dirty="0" smtClean="0"/>
              <a:t>1 муниципальное образование – </a:t>
            </a:r>
            <a:r>
              <a:rPr lang="ru-RU" dirty="0" err="1" smtClean="0"/>
              <a:t>Пакалёвский</a:t>
            </a:r>
            <a:r>
              <a:rPr lang="ru-RU" dirty="0" smtClean="0"/>
              <a:t> сельсовет </a:t>
            </a:r>
            <a:endParaRPr lang="ru-RU" dirty="0"/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323851" y="1371600"/>
            <a:ext cx="8480424" cy="175432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/>
              <a:t>Полная стоимость проекта </a:t>
            </a:r>
            <a:r>
              <a:rPr lang="ru-RU" dirty="0" smtClean="0"/>
              <a:t>542,5тыс</a:t>
            </a:r>
            <a:r>
              <a:rPr lang="ru-RU" dirty="0"/>
              <a:t>. руб</a:t>
            </a:r>
            <a:r>
              <a:rPr lang="ru-RU" dirty="0" smtClean="0"/>
              <a:t>.,</a:t>
            </a:r>
          </a:p>
          <a:p>
            <a:pPr eaLnBrk="1" hangingPunct="1"/>
            <a:r>
              <a:rPr lang="ru-RU" dirty="0" smtClean="0"/>
              <a:t> в том числе:</a:t>
            </a:r>
          </a:p>
          <a:p>
            <a:pPr eaLnBrk="1" hangingPunct="1"/>
            <a:r>
              <a:rPr lang="ru-RU" dirty="0" smtClean="0"/>
              <a:t>- средства областного бюджета  363,4 тыс. руб. (66 %),</a:t>
            </a:r>
          </a:p>
          <a:p>
            <a:pPr eaLnBrk="1" hangingPunct="1"/>
            <a:r>
              <a:rPr lang="ru-RU" dirty="0" smtClean="0"/>
              <a:t>-средства поселений            141,1 тыс</a:t>
            </a:r>
            <a:r>
              <a:rPr lang="ru-RU" dirty="0"/>
              <a:t>. руб. </a:t>
            </a:r>
            <a:r>
              <a:rPr lang="ru-RU" dirty="0" smtClean="0"/>
              <a:t>(26 %),</a:t>
            </a:r>
          </a:p>
          <a:p>
            <a:pPr eaLnBrk="1" hangingPunct="1"/>
            <a:r>
              <a:rPr lang="ru-RU" dirty="0" smtClean="0"/>
              <a:t>-средства населения 10,9  тыс. руб. (3 %),</a:t>
            </a:r>
          </a:p>
          <a:p>
            <a:pPr eaLnBrk="1" hangingPunct="1"/>
            <a:r>
              <a:rPr lang="ru-RU" dirty="0"/>
              <a:t>-</a:t>
            </a:r>
            <a:r>
              <a:rPr lang="ru-RU" dirty="0" smtClean="0"/>
              <a:t>внебюджетные источники 27,1 тыс. руб. (5 %).</a:t>
            </a:r>
            <a:endParaRPr lang="ru-RU" dirty="0"/>
          </a:p>
        </p:txBody>
      </p:sp>
      <p:pic>
        <p:nvPicPr>
          <p:cNvPr id="35842" name="Picture 2" descr="Y:\2020 год\DSC_0208 -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25" y="4077072"/>
            <a:ext cx="3177815" cy="255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Z:\Мои документы\Бюджет 2020\Годовой отчет 2020\Отчет в Земское за 2020 год\Бюджет для граждан по исполнению 2020 год\Фото\Пакали пилотный проект\IMG_20201120_083042 -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66" y="4077072"/>
            <a:ext cx="3138309" cy="255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30D-3827-4176-9811-2BC34E322590}" type="slidenum">
              <a:rPr lang="ru-RU"/>
              <a:pPr>
                <a:defRPr/>
              </a:pPr>
              <a:t>77</a:t>
            </a:fld>
            <a:endParaRPr lang="ru-RU"/>
          </a:p>
        </p:txBody>
      </p:sp>
      <p:graphicFrame>
        <p:nvGraphicFramePr>
          <p:cNvPr id="46188" name="Group 10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07648251"/>
              </p:ext>
            </p:extLst>
          </p:nvPr>
        </p:nvGraphicFramePr>
        <p:xfrm>
          <a:off x="447814" y="1373689"/>
          <a:ext cx="8229600" cy="4437063"/>
        </p:xfrm>
        <a:graphic>
          <a:graphicData uri="http://schemas.openxmlformats.org/drawingml/2006/table">
            <a:tbl>
              <a:tblPr/>
              <a:tblGrid>
                <a:gridCol w="1683661"/>
                <a:gridCol w="6545939"/>
              </a:tblGrid>
              <a:tr h="7092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Расходы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Сведения о результатах реализации муниципальной программы за 2020 год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3 018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ndara" pitchFamily="34" charset="0"/>
                        </a:rPr>
                        <a:t>Всего расходы на реализацию программы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1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187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2 453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237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13" marB="468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Мероприятия по благоустройству свалки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Обеспечение реализации программы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Строительство внутриквартальных дворовых сетей канализации по ул. Свободы  200 м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Теплотрасса по ул. Дружбы  200 м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8000" marR="18000" marT="18005" marB="180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06" name="Номер слайда 5"/>
          <p:cNvSpPr txBox="1">
            <a:spLocks noGrp="1"/>
          </p:cNvSpPr>
          <p:nvPr/>
        </p:nvSpPr>
        <p:spPr bwMode="auto">
          <a:xfrm>
            <a:off x="3990975" y="6415088"/>
            <a:ext cx="11620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-23972" y="-2121"/>
            <a:ext cx="9144000" cy="126876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Итоги реализации муниципальной программы «Совершенствование социальной и инженерной инфраструктуры Тонкинского муниципального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района»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32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537AB-D951-40AF-A789-983AD2618B05}" type="slidenum">
              <a:rPr lang="ru-RU"/>
              <a:pPr>
                <a:defRPr/>
              </a:pPr>
              <a:t>78</a:t>
            </a:fld>
            <a:endParaRPr lang="ru-RU"/>
          </a:p>
        </p:txBody>
      </p:sp>
      <p:sp>
        <p:nvSpPr>
          <p:cNvPr id="59417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140862" y="116632"/>
            <a:ext cx="8928992" cy="98072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Муниципальная программа «Развитие агропромышленного комплекса Тонкинского муниципального района Нижегородской области до 2020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года» (тыс. руб.,  %)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692257"/>
              </p:ext>
            </p:extLst>
          </p:nvPr>
        </p:nvGraphicFramePr>
        <p:xfrm>
          <a:off x="121771" y="226397"/>
          <a:ext cx="8928992" cy="6476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748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мультимедия\Фотки\2018\Сашин телефон\IMG_20180727_091720.jpg"/>
          <p:cNvPicPr>
            <a:picLocks noChangeAspect="1" noChangeArrowheads="1"/>
          </p:cNvPicPr>
          <p:nvPr/>
        </p:nvPicPr>
        <p:blipFill>
          <a:blip r:embed="rId2" cstate="print"/>
          <a:srcRect b="428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11100" y="214290"/>
            <a:ext cx="7269939" cy="1077218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Посевные площади льна-долгунца,</a:t>
            </a:r>
          </a:p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тыс. га</a:t>
            </a:r>
            <a:endParaRPr lang="ru-RU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28596" y="1397000"/>
          <a:ext cx="8143932" cy="5032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00319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64276" y="163523"/>
            <a:ext cx="6048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Динамика </a:t>
            </a:r>
            <a:r>
              <a:rPr lang="ru-RU" sz="2000" b="1" dirty="0" smtClean="0">
                <a:solidFill>
                  <a:schemeClr val="bg1"/>
                </a:solidFill>
              </a:rPr>
              <a:t>  </a:t>
            </a:r>
            <a:r>
              <a:rPr lang="ru-RU" sz="2000" b="1" dirty="0">
                <a:solidFill>
                  <a:schemeClr val="bg1"/>
                </a:solidFill>
              </a:rPr>
              <a:t>показателей социально-экономического развития района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179193"/>
              </p:ext>
            </p:extLst>
          </p:nvPr>
        </p:nvGraphicFramePr>
        <p:xfrm>
          <a:off x="395536" y="3789040"/>
          <a:ext cx="4032448" cy="2796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553204"/>
              </p:ext>
            </p:extLst>
          </p:nvPr>
        </p:nvGraphicFramePr>
        <p:xfrm>
          <a:off x="4888612" y="980728"/>
          <a:ext cx="3995936" cy="269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0083013"/>
              </p:ext>
            </p:extLst>
          </p:nvPr>
        </p:nvGraphicFramePr>
        <p:xfrm>
          <a:off x="4458318" y="1070055"/>
          <a:ext cx="4552950" cy="2776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8087272"/>
              </p:ext>
            </p:extLst>
          </p:nvPr>
        </p:nvGraphicFramePr>
        <p:xfrm>
          <a:off x="246102" y="768669"/>
          <a:ext cx="4181882" cy="3020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0603931"/>
              </p:ext>
            </p:extLst>
          </p:nvPr>
        </p:nvGraphicFramePr>
        <p:xfrm>
          <a:off x="107504" y="384956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2860862"/>
              </p:ext>
            </p:extLst>
          </p:nvPr>
        </p:nvGraphicFramePr>
        <p:xfrm>
          <a:off x="4562171" y="4293097"/>
          <a:ext cx="4038600" cy="2253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15023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Фото 19г\DSC_0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57684" y="-1071594"/>
            <a:ext cx="14044613" cy="936307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42910" y="214290"/>
            <a:ext cx="77748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Посевные площади всего, тыс</a:t>
            </a:r>
            <a:r>
              <a:rPr lang="ru-RU" sz="32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га</a:t>
            </a:r>
            <a:endParaRPr lang="ru-RU" sz="3200" b="1" i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85720" y="1397000"/>
          <a:ext cx="8286808" cy="5032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022413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5709" y="285728"/>
            <a:ext cx="68820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Поголовье КРС, голов</a:t>
            </a:r>
            <a:endParaRPr lang="ru-RU" sz="44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2344920"/>
          <a:ext cx="6096000" cy="4513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 descr="F:\Фото 19г\DSC_00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000108"/>
            <a:ext cx="4543359" cy="2928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644942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207" y="260648"/>
            <a:ext cx="857959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Производство и реализация молока, тонн</a:t>
            </a:r>
            <a:endParaRPr lang="ru-RU" sz="28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345641379"/>
              </p:ext>
            </p:extLst>
          </p:nvPr>
        </p:nvGraphicFramePr>
        <p:xfrm>
          <a:off x="142844" y="785794"/>
          <a:ext cx="8143932" cy="5246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 descr="F:\Фото 19г\DSC_0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572" y="1928802"/>
            <a:ext cx="3000428" cy="2071702"/>
          </a:xfrm>
          <a:prstGeom prst="rect">
            <a:avLst/>
          </a:prstGeom>
          <a:noFill/>
        </p:spPr>
      </p:pic>
      <p:pic>
        <p:nvPicPr>
          <p:cNvPr id="1027" name="Picture 3" descr="F:\Фото 19г\DSC_0073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4000504"/>
            <a:ext cx="3000364" cy="2000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912810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\2018 год\Лучшее 2018 год\123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529" y="1052736"/>
            <a:ext cx="392392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260648"/>
            <a:ext cx="77375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мяса в живом весе, тонн</a:t>
            </a:r>
            <a:endParaRPr lang="ru-RU" sz="3600" b="1" cap="none" spc="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52880420"/>
              </p:ext>
            </p:extLst>
          </p:nvPr>
        </p:nvGraphicFramePr>
        <p:xfrm>
          <a:off x="611560" y="198884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1556507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79388" y="476250"/>
            <a:ext cx="8748712" cy="17287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Бюджет муниципальной программы   «Содействие  занятости населения Тонкинского муниципального района на </a:t>
            </a:r>
            <a:r>
              <a:rPr lang="ru-RU" sz="2000" dirty="0" smtClean="0">
                <a:solidFill>
                  <a:schemeClr val="tx1"/>
                </a:solidFill>
              </a:rPr>
              <a:t>2018-2020 </a:t>
            </a:r>
            <a:r>
              <a:rPr lang="ru-RU" sz="2000" dirty="0">
                <a:solidFill>
                  <a:schemeClr val="tx1"/>
                </a:solidFill>
              </a:rPr>
              <a:t>годы»   в </a:t>
            </a:r>
            <a:r>
              <a:rPr lang="ru-RU" sz="2000" dirty="0" smtClean="0">
                <a:solidFill>
                  <a:schemeClr val="tx1"/>
                </a:solidFill>
              </a:rPr>
              <a:t>2020 </a:t>
            </a:r>
            <a:r>
              <a:rPr lang="ru-RU" sz="2000" dirty="0">
                <a:solidFill>
                  <a:schemeClr val="tx1"/>
                </a:solidFill>
              </a:rPr>
              <a:t>году составил </a:t>
            </a:r>
            <a:endParaRPr lang="ru-RU" sz="2000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 325 </a:t>
            </a:r>
            <a:r>
              <a:rPr lang="ru-RU" sz="2000" dirty="0">
                <a:solidFill>
                  <a:schemeClr val="tx1"/>
                </a:solidFill>
              </a:rPr>
              <a:t>тыс. </a:t>
            </a:r>
            <a:r>
              <a:rPr lang="ru-RU" sz="2000" dirty="0" smtClean="0">
                <a:solidFill>
                  <a:schemeClr val="tx1"/>
                </a:solidFill>
              </a:rPr>
              <a:t>руб.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A5E8F-8159-4C2A-881D-847011CC34DD}" type="slidenum">
              <a:rPr lang="ru-RU"/>
              <a:pPr>
                <a:defRPr/>
              </a:pPr>
              <a:t>84</a:t>
            </a:fld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076825" y="3471863"/>
            <a:ext cx="3635375" cy="1728787"/>
          </a:xfrm>
          <a:prstGeom prst="wedgeRoundRectCallout">
            <a:avLst>
              <a:gd name="adj1" fmla="val -43195"/>
              <a:gd name="adj2" fmla="val -1126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Финансирование трудоустройства </a:t>
            </a:r>
            <a:r>
              <a:rPr lang="ru-RU" sz="1600" dirty="0" smtClean="0"/>
              <a:t> </a:t>
            </a:r>
            <a:r>
              <a:rPr lang="ru-RU" sz="1600" dirty="0"/>
              <a:t>несовершеннолетних граждан в возрасте от 14 до 18 лет в свободное от учебы время  на сумму </a:t>
            </a:r>
            <a:r>
              <a:rPr lang="ru-RU" sz="1600" dirty="0" smtClean="0"/>
              <a:t>31 </a:t>
            </a:r>
            <a:r>
              <a:rPr lang="ru-RU" sz="1600" dirty="0"/>
              <a:t>тыс. руб</a:t>
            </a:r>
            <a:r>
              <a:rPr lang="ru-RU" sz="1600" dirty="0" smtClean="0">
                <a:solidFill>
                  <a:schemeClr val="bg1"/>
                </a:solidFill>
              </a:rPr>
              <a:t>. (1 чел)</a:t>
            </a:r>
            <a:endParaRPr lang="ru-RU" sz="16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07368" y="2488530"/>
            <a:ext cx="3383607" cy="1344154"/>
          </a:xfrm>
          <a:prstGeom prst="wedgeRoundRectCallout">
            <a:avLst>
              <a:gd name="adj1" fmla="val 46026"/>
              <a:gd name="adj2" fmla="val -71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финансирование оплачиваемых общественных работ  </a:t>
            </a:r>
            <a:r>
              <a:rPr lang="ru-RU" dirty="0" smtClean="0"/>
              <a:t>294 </a:t>
            </a:r>
            <a:r>
              <a:rPr lang="ru-RU" dirty="0"/>
              <a:t>тыс. руб. </a:t>
            </a:r>
            <a:r>
              <a:rPr lang="ru-RU" dirty="0" smtClean="0">
                <a:solidFill>
                  <a:schemeClr val="bg1"/>
                </a:solidFill>
              </a:rPr>
              <a:t>(12 чел)</a:t>
            </a:r>
            <a:endParaRPr lang="ru-RU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" name="Picture 3" descr="SS1011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2817"/>
            <a:ext cx="3688822" cy="247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AC993-2F8E-42D6-8DF2-A372170388D0}" type="slidenum">
              <a:rPr lang="ru-RU" smtClean="0"/>
              <a:pPr>
                <a:defRPr/>
              </a:pPr>
              <a:t>85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95536" y="332656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Реализация национальных проектов в 2020 году (тыс. руб.)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152779"/>
              </p:ext>
            </p:extLst>
          </p:nvPr>
        </p:nvGraphicFramePr>
        <p:xfrm>
          <a:off x="107504" y="701988"/>
          <a:ext cx="8928992" cy="6156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407741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39EFD-240C-4D75-9CD8-F22B7CD65E01}" type="slidenum">
              <a:rPr lang="ru-RU"/>
              <a:pPr>
                <a:defRPr/>
              </a:pPr>
              <a:t>86</a:t>
            </a:fld>
            <a:endParaRPr lang="ru-RU"/>
          </a:p>
        </p:txBody>
      </p:sp>
      <p:sp>
        <p:nvSpPr>
          <p:cNvPr id="66563" name="Прямоугольник 4"/>
          <p:cNvSpPr>
            <a:spLocks noChangeArrowheads="1"/>
          </p:cNvSpPr>
          <p:nvPr/>
        </p:nvSpPr>
        <p:spPr bwMode="auto">
          <a:xfrm>
            <a:off x="941388" y="3219450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6564" name="Прямоугольник 8"/>
          <p:cNvSpPr>
            <a:spLocks noChangeArrowheads="1"/>
          </p:cNvSpPr>
          <p:nvPr/>
        </p:nvSpPr>
        <p:spPr bwMode="auto">
          <a:xfrm rot="10800000" flipV="1">
            <a:off x="1044575" y="3644900"/>
            <a:ext cx="2894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5" name="TextBox 12"/>
          <p:cNvSpPr txBox="1">
            <a:spLocks noChangeArrowheads="1"/>
          </p:cNvSpPr>
          <p:nvPr/>
        </p:nvSpPr>
        <p:spPr bwMode="auto">
          <a:xfrm>
            <a:off x="941388" y="4683125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11560" y="208156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Удельный вес муниципального долга в консолидированном бюджете в 2018 - 2020 годах, тыс.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7194700"/>
              </p:ext>
            </p:extLst>
          </p:nvPr>
        </p:nvGraphicFramePr>
        <p:xfrm>
          <a:off x="611560" y="1412775"/>
          <a:ext cx="8229600" cy="540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897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048" y="1556792"/>
            <a:ext cx="8229600" cy="1224136"/>
          </a:xfrm>
        </p:spPr>
        <p:txBody>
          <a:bodyPr/>
          <a:lstStyle/>
          <a:p>
            <a:pPr algn="just"/>
            <a:endParaRPr lang="ru-RU" sz="1600" b="1" dirty="0" smtClean="0"/>
          </a:p>
          <a:p>
            <a:pPr algn="just"/>
            <a:endParaRPr lang="ru-RU" sz="1600" b="1" dirty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/>
          </a:p>
          <a:p>
            <a:pPr algn="just"/>
            <a:endParaRPr lang="ru-RU" sz="1600" b="1" dirty="0" smtClean="0"/>
          </a:p>
          <a:p>
            <a:pPr algn="just"/>
            <a:r>
              <a:rPr lang="ru-RU" sz="1800" b="1" dirty="0" smtClean="0"/>
              <a:t>	В </a:t>
            </a:r>
            <a:r>
              <a:rPr lang="ru-RU" sz="1800" b="1" dirty="0"/>
              <a:t>соответствии с постановлением Правительства Нижегородской области от 05.04.2017 №193 министерством финансов Нижегородской области проведена  оценка качества управления финансами муниципальных районов и городских округов Нижегородской области </a:t>
            </a:r>
            <a:r>
              <a:rPr lang="ru-RU" sz="1800" b="1" dirty="0" smtClean="0"/>
              <a:t>по итогам годового отчета за 2019 год</a:t>
            </a:r>
            <a:endParaRPr lang="ru-RU" sz="1800" b="1" dirty="0"/>
          </a:p>
          <a:p>
            <a:pPr algn="just"/>
            <a:r>
              <a:rPr lang="ru-RU" sz="1800" b="1" dirty="0" smtClean="0"/>
              <a:t>	Оценка </a:t>
            </a:r>
            <a:r>
              <a:rPr lang="ru-RU" sz="1800" b="1" dirty="0"/>
              <a:t>проведена по 31 индикатору и рассчитана в баллах. </a:t>
            </a:r>
            <a:endParaRPr lang="ru-RU" sz="1800" b="1" dirty="0" smtClean="0"/>
          </a:p>
          <a:p>
            <a:pPr algn="just"/>
            <a:r>
              <a:rPr lang="ru-RU" sz="1800" b="1" dirty="0"/>
              <a:t>	</a:t>
            </a:r>
            <a:r>
              <a:rPr lang="ru-RU" sz="1800" b="1" dirty="0" smtClean="0"/>
              <a:t>Итоги размещены на сайте Министерства финансов Нижегородской области. </a:t>
            </a:r>
            <a:r>
              <a:rPr lang="en-US" sz="1800" b="1" dirty="0"/>
              <a:t>http://mf.nnov.ru/files/budget/Analitika/Rezulqtat_ocenki_kachestva/Poyasnit_k_raschetu_2019.doc</a:t>
            </a:r>
            <a:endParaRPr lang="ru-RU" sz="1800" b="1" dirty="0" smtClean="0"/>
          </a:p>
          <a:p>
            <a:pPr algn="just"/>
            <a:endParaRPr lang="ru-RU" sz="1600" b="1" dirty="0"/>
          </a:p>
          <a:p>
            <a:pPr algn="just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87</a:t>
            </a:fld>
            <a:endParaRPr lang="ru-RU"/>
          </a:p>
        </p:txBody>
      </p:sp>
      <p:sp>
        <p:nvSpPr>
          <p:cNvPr id="8" name="Заголовок 6"/>
          <p:cNvSpPr txBox="1">
            <a:spLocks/>
          </p:cNvSpPr>
          <p:nvPr/>
        </p:nvSpPr>
        <p:spPr bwMode="auto">
          <a:xfrm>
            <a:off x="683568" y="404664"/>
            <a:ext cx="8229600" cy="836712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 smtClean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Результаты оценки качества управления финансами муниципальных районов и городских округов  Нижегородской области,  проведенной в 2020 году по итогам годового отчета за 2019 год</a:t>
            </a:r>
            <a:endParaRPr lang="ru-RU" sz="1800" dirty="0">
              <a:solidFill>
                <a:schemeClr val="bg1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67787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88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44008" y="1556792"/>
            <a:ext cx="41764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По результатам оценки </a:t>
            </a:r>
            <a:r>
              <a:rPr lang="ru-RU" sz="1600" dirty="0" smtClean="0"/>
              <a:t>в </a:t>
            </a:r>
            <a:r>
              <a:rPr lang="ru-RU" sz="1600" dirty="0"/>
              <a:t>число лидеров вошли (первые 5 мест): </a:t>
            </a:r>
            <a:endParaRPr lang="ru-RU" sz="1600" dirty="0" smtClean="0"/>
          </a:p>
          <a:p>
            <a:r>
              <a:rPr lang="ru-RU" sz="1600" dirty="0" smtClean="0"/>
              <a:t>1 место - г. Первомайск; </a:t>
            </a:r>
          </a:p>
          <a:p>
            <a:r>
              <a:rPr lang="ru-RU" sz="1600" dirty="0" smtClean="0"/>
              <a:t>2 место – Б. </a:t>
            </a:r>
            <a:r>
              <a:rPr lang="ru-RU" sz="1600" dirty="0" err="1" smtClean="0"/>
              <a:t>Мурашкинский</a:t>
            </a:r>
            <a:r>
              <a:rPr lang="ru-RU" sz="1600" dirty="0" smtClean="0"/>
              <a:t> район и </a:t>
            </a:r>
            <a:r>
              <a:rPr lang="ru-RU" sz="1600" dirty="0" err="1" smtClean="0"/>
              <a:t>Гагинский</a:t>
            </a:r>
            <a:r>
              <a:rPr lang="ru-RU" sz="1600" dirty="0" smtClean="0"/>
              <a:t> район; </a:t>
            </a:r>
          </a:p>
          <a:p>
            <a:r>
              <a:rPr lang="ru-RU" sz="1600" dirty="0" smtClean="0"/>
              <a:t>3 место - городской </a:t>
            </a:r>
            <a:r>
              <a:rPr lang="ru-RU" sz="1600" dirty="0"/>
              <a:t>округ </a:t>
            </a:r>
            <a:r>
              <a:rPr lang="ru-RU" sz="1600" dirty="0" smtClean="0"/>
              <a:t>Семеновский,</a:t>
            </a:r>
          </a:p>
          <a:p>
            <a:r>
              <a:rPr lang="ru-RU" sz="1600" dirty="0" smtClean="0"/>
              <a:t>4 место -  </a:t>
            </a:r>
            <a:r>
              <a:rPr lang="ru-RU" sz="1600" dirty="0" err="1"/>
              <a:t>Лукояновский</a:t>
            </a:r>
            <a:r>
              <a:rPr lang="ru-RU" sz="1600" dirty="0"/>
              <a:t> </a:t>
            </a:r>
            <a:r>
              <a:rPr lang="ru-RU" sz="1600" dirty="0" smtClean="0"/>
              <a:t>район;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5 место – </a:t>
            </a:r>
            <a:r>
              <a:rPr lang="ru-RU" sz="1600" dirty="0" err="1" smtClean="0">
                <a:solidFill>
                  <a:srgbClr val="FF0000"/>
                </a:solidFill>
              </a:rPr>
              <a:t>Вачский</a:t>
            </a:r>
            <a:r>
              <a:rPr lang="ru-RU" sz="1600" dirty="0" smtClean="0">
                <a:solidFill>
                  <a:srgbClr val="FF0000"/>
                </a:solidFill>
              </a:rPr>
              <a:t>, </a:t>
            </a:r>
            <a:r>
              <a:rPr lang="ru-RU" sz="1600" dirty="0" err="1" smtClean="0">
                <a:solidFill>
                  <a:srgbClr val="FF0000"/>
                </a:solidFill>
              </a:rPr>
              <a:t>Лысковский</a:t>
            </a:r>
            <a:r>
              <a:rPr lang="ru-RU" sz="1600" dirty="0" smtClean="0">
                <a:solidFill>
                  <a:srgbClr val="FF0000"/>
                </a:solidFill>
              </a:rPr>
              <a:t>, Тонкинский районы, г. Выкса.</a:t>
            </a:r>
            <a:r>
              <a:rPr lang="ru-RU" sz="1600" dirty="0" smtClean="0"/>
              <a:t>  </a:t>
            </a:r>
          </a:p>
          <a:p>
            <a:endParaRPr lang="ru-RU" sz="1600" dirty="0" smtClean="0"/>
          </a:p>
          <a:p>
            <a:r>
              <a:rPr lang="ru-RU" sz="1600" dirty="0" smtClean="0"/>
              <a:t>В 2017 году Тонкинский район был на 8 месте из 52 районов, а в 2018 году на 5 месте.</a:t>
            </a:r>
            <a:endParaRPr lang="ru-RU" sz="16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906788"/>
              </p:ext>
            </p:extLst>
          </p:nvPr>
        </p:nvGraphicFramePr>
        <p:xfrm>
          <a:off x="539552" y="1447658"/>
          <a:ext cx="3816424" cy="52599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/>
                <a:gridCol w="1656184"/>
                <a:gridCol w="792088"/>
              </a:tblGrid>
              <a:tr h="37360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 01.01.2020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65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муниципального района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(городского округа)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Итоговая (рейтинговая) оценка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 всем индикаторам </a:t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>(V1 - V31),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баллы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Место в рейтинге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г.Первомайск</a:t>
                      </a:r>
                      <a:r>
                        <a:rPr lang="ru-RU" sz="1200" dirty="0">
                          <a:effectLst/>
                        </a:rPr>
                        <a:t>     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135,50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Б-</a:t>
                      </a:r>
                      <a:r>
                        <a:rPr lang="ru-RU" sz="1200" dirty="0" err="1">
                          <a:effectLst/>
                        </a:rPr>
                        <a:t>Мурашкинский</a:t>
                      </a:r>
                      <a:r>
                        <a:rPr lang="ru-RU" sz="1200" dirty="0">
                          <a:effectLst/>
                        </a:rPr>
                        <a:t>   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134,00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Гагинский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134,00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г/о Семеновский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133,50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Лукояновский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133,00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Вачский  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132,50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Лысковский</a:t>
                      </a:r>
                      <a:r>
                        <a:rPr lang="ru-RU" sz="1200" dirty="0">
                          <a:effectLst/>
                        </a:rPr>
                        <a:t>           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132,50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Тонкинский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132,50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город Выкса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132,50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Тоншаевский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131,00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Ковернинский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129,50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г/о Навашинский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129,50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Шарангский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129,00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23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город Бор            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129,00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</a:tbl>
          </a:graphicData>
        </a:graphic>
      </p:graphicFrame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26" y="404664"/>
            <a:ext cx="8285163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802248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Итоги мониторинга открытости бюджетных данных муниципальных районов, проводимого в 2020 году</a:t>
            </a:r>
            <a:endParaRPr lang="ru-RU" sz="2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323528" y="1196752"/>
            <a:ext cx="8352928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/>
              <a:t>В соответствии с приказом министерства финансов Нижегородской области от 01.08.2016 №148 проведена оценка уровня открытости бюджетных данных муниципальных районов и городских округов Нижегородской области за </a:t>
            </a:r>
            <a:r>
              <a:rPr lang="ru-RU" sz="1400" dirty="0" smtClean="0"/>
              <a:t>2019 </a:t>
            </a:r>
            <a:r>
              <a:rPr lang="ru-RU" sz="1400" dirty="0"/>
              <a:t>год.</a:t>
            </a:r>
          </a:p>
          <a:p>
            <a:pPr algn="just"/>
            <a:r>
              <a:rPr lang="ru-RU" sz="1400" dirty="0"/>
              <a:t>В качестве сайтов, предназначенных для публикации бюджетных данных, учитывались: официальный сайт администрации муниципального </a:t>
            </a:r>
            <a:r>
              <a:rPr lang="ru-RU" sz="1400" dirty="0" smtClean="0"/>
              <a:t>района, </a:t>
            </a:r>
            <a:r>
              <a:rPr lang="ru-RU" sz="1400" dirty="0"/>
              <a:t>сайт финансового </a:t>
            </a:r>
            <a:r>
              <a:rPr lang="ru-RU" sz="1400" dirty="0" smtClean="0"/>
              <a:t>органа, </a:t>
            </a:r>
            <a:r>
              <a:rPr lang="ru-RU" sz="1400" dirty="0"/>
              <a:t>официальный сайт для размещения информации о государственных и муниципальных учреждениях (</a:t>
            </a:r>
            <a:r>
              <a:rPr lang="en-US" sz="1400" dirty="0"/>
              <a:t>bus</a:t>
            </a:r>
            <a:r>
              <a:rPr lang="ru-RU" sz="1400" dirty="0"/>
              <a:t>.</a:t>
            </a:r>
            <a:r>
              <a:rPr lang="en-US" sz="1400" dirty="0" err="1"/>
              <a:t>gov</a:t>
            </a:r>
            <a:r>
              <a:rPr lang="ru-RU" sz="1400" dirty="0"/>
              <a:t>.</a:t>
            </a:r>
            <a:r>
              <a:rPr lang="en-US" sz="1400" dirty="0"/>
              <a:t>ru</a:t>
            </a:r>
            <a:r>
              <a:rPr lang="ru-RU" sz="1400" dirty="0"/>
              <a:t>).</a:t>
            </a:r>
          </a:p>
          <a:p>
            <a:pPr algn="just"/>
            <a:r>
              <a:rPr lang="ru-RU" sz="1400" dirty="0" smtClean="0"/>
              <a:t>	Составление </a:t>
            </a:r>
            <a:r>
              <a:rPr lang="ru-RU" sz="1400" dirty="0"/>
              <a:t>рейтинга муниципальных районов и городских округов Нижегородской области по уровню открытости бюджетных данных проведено по 6 разделам, включающим </a:t>
            </a:r>
            <a:r>
              <a:rPr lang="ru-RU" sz="1400" dirty="0" smtClean="0"/>
              <a:t>23 показателя </a:t>
            </a:r>
            <a:r>
              <a:rPr lang="ru-RU" sz="1400" dirty="0"/>
              <a:t>на основании аналитических таблиц оценки уровня открытости бюджетных данных, представленных финансовыми органами муниципальных районов и городских округов, максимальное значение суммы баллов по всем разделам составляет </a:t>
            </a:r>
            <a:r>
              <a:rPr lang="ru-RU" sz="1400" dirty="0" smtClean="0"/>
              <a:t>83 балла.                                                                                         </a:t>
            </a:r>
            <a:endParaRPr lang="ru-RU" sz="1400" dirty="0"/>
          </a:p>
          <a:p>
            <a:pPr algn="just" eaLnBrk="1" hangingPunct="1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/>
              <a:t> Наилучший результат открытости бюджетных данных показали городские округа </a:t>
            </a:r>
            <a:r>
              <a:rPr lang="ru-RU" sz="1400" dirty="0" err="1"/>
              <a:t>Навашинский</a:t>
            </a:r>
            <a:r>
              <a:rPr lang="ru-RU" sz="1400" dirty="0"/>
              <a:t>, город Первомайск (83 балла - максимально возможный результат), город Кулебаки (82 балла), самый низкий результат сложился у </a:t>
            </a:r>
            <a:r>
              <a:rPr lang="ru-RU" sz="1400" dirty="0" err="1"/>
              <a:t>Шатковского</a:t>
            </a:r>
            <a:r>
              <a:rPr lang="ru-RU" sz="1400" dirty="0"/>
              <a:t> муниципального района (16 баллов).</a:t>
            </a:r>
          </a:p>
          <a:p>
            <a:pPr algn="just" eaLnBrk="1" hangingPunct="1"/>
            <a:r>
              <a:rPr lang="ru-RU" sz="1600" dirty="0" smtClean="0">
                <a:solidFill>
                  <a:srgbClr val="C00000"/>
                </a:solidFill>
              </a:rPr>
              <a:t>	У Тонкинского района 68 баллов – 10 место</a:t>
            </a:r>
            <a:r>
              <a:rPr lang="ru-RU" sz="1400" dirty="0" smtClean="0"/>
              <a:t>. Результаты размещены на сайте Министерства финансов Нижегородской области </a:t>
            </a:r>
            <a:r>
              <a:rPr lang="en-US" sz="1400" dirty="0"/>
              <a:t>http://mf.nnov.ru/files/budget/Analitika/Monitoring_otkryhtosti_byud_dan_MR_i_GO/Rezultat_2019.doc</a:t>
            </a:r>
            <a:endParaRPr lang="ru-RU" sz="1400" dirty="0"/>
          </a:p>
          <a:p>
            <a:pPr algn="just" eaLnBrk="1" hangingPunct="1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C7DCD793-878D-4388-AC49-775828EEE1AA}" type="slidenum">
              <a:rPr lang="ru-RU" smtClean="0"/>
              <a:pPr>
                <a:defRPr/>
              </a:pPr>
              <a:t>89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34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3012280"/>
              </p:ext>
            </p:extLst>
          </p:nvPr>
        </p:nvGraphicFramePr>
        <p:xfrm>
          <a:off x="467544" y="476672"/>
          <a:ext cx="4067944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0258584"/>
              </p:ext>
            </p:extLst>
          </p:nvPr>
        </p:nvGraphicFramePr>
        <p:xfrm>
          <a:off x="233707" y="734987"/>
          <a:ext cx="4266285" cy="3175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9837421"/>
              </p:ext>
            </p:extLst>
          </p:nvPr>
        </p:nvGraphicFramePr>
        <p:xfrm>
          <a:off x="157401" y="4149080"/>
          <a:ext cx="4572000" cy="2386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9185151"/>
              </p:ext>
            </p:extLst>
          </p:nvPr>
        </p:nvGraphicFramePr>
        <p:xfrm>
          <a:off x="4427984" y="980728"/>
          <a:ext cx="4572000" cy="2552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626726"/>
              </p:ext>
            </p:extLst>
          </p:nvPr>
        </p:nvGraphicFramePr>
        <p:xfrm>
          <a:off x="4577938" y="3910528"/>
          <a:ext cx="4572000" cy="2824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423420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9C41E-A2C4-4D1F-B83F-87787FEDD164}" type="slidenum">
              <a:rPr lang="ru-RU"/>
              <a:pPr>
                <a:defRPr/>
              </a:pPr>
              <a:t>90</a:t>
            </a:fld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Открытые информационные ресурсы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7590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1" name="Прямоугольник 8"/>
          <p:cNvSpPr>
            <a:spLocks noChangeArrowheads="1"/>
          </p:cNvSpPr>
          <p:nvPr/>
        </p:nvSpPr>
        <p:spPr bwMode="auto">
          <a:xfrm>
            <a:off x="874713" y="2571750"/>
            <a:ext cx="71612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2" name="Прямоугольник 9"/>
          <p:cNvSpPr>
            <a:spLocks noChangeArrowheads="1"/>
          </p:cNvSpPr>
          <p:nvPr/>
        </p:nvSpPr>
        <p:spPr bwMode="auto">
          <a:xfrm>
            <a:off x="874713" y="3857625"/>
            <a:ext cx="65055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3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4" name="Прямоугольник 11"/>
          <p:cNvSpPr>
            <a:spLocks noChangeArrowheads="1"/>
          </p:cNvSpPr>
          <p:nvPr/>
        </p:nvSpPr>
        <p:spPr bwMode="auto">
          <a:xfrm>
            <a:off x="874713" y="1143000"/>
            <a:ext cx="76581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3F333-24BD-480F-9794-98CA33DB7DE6}" type="slidenum">
              <a:rPr lang="ru-RU"/>
              <a:pPr>
                <a:defRPr/>
              </a:pPr>
              <a:t>91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113672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Контактная информация Управления финансов администрации Тонкинского муниципального района 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Нижегородской области</a:t>
            </a:r>
            <a:endParaRPr lang="ru-RU" sz="2000" b="0" dirty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861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5" name="TextBox 2"/>
          <p:cNvSpPr txBox="1">
            <a:spLocks noChangeArrowheads="1"/>
          </p:cNvSpPr>
          <p:nvPr/>
        </p:nvSpPr>
        <p:spPr bwMode="auto">
          <a:xfrm>
            <a:off x="755650" y="2276475"/>
            <a:ext cx="7913688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  <a:endParaRPr lang="ru-RU" b="0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Вышестоящий орган: Администрация Тонкинского муниципального района Нижегородской области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Местонахождение Управления финансов: 606970, Нижегородская область,  </a:t>
            </a:r>
            <a:r>
              <a:rPr lang="ru-RU" dirty="0" err="1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р.п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. Тонкино, ул. Ленина, д. 1 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Контактный телефон: 47-4-02, 48-0-97 - факс.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Официальный сайт: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23374</TotalTime>
  <Words>7466</Words>
  <Application>Microsoft Office PowerPoint</Application>
  <PresentationFormat>Экран (4:3)</PresentationFormat>
  <Paragraphs>2008</Paragraphs>
  <Slides>91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91</vt:i4>
      </vt:variant>
    </vt:vector>
  </HeadingPairs>
  <TitlesOfParts>
    <vt:vector size="95" baseType="lpstr">
      <vt:lpstr>Волна</vt:lpstr>
      <vt:lpstr>Лист</vt:lpstr>
      <vt:lpstr>Document</vt:lpstr>
      <vt:lpstr>Acrobat Document</vt:lpstr>
      <vt:lpstr>Презентация PowerPoint</vt:lpstr>
      <vt:lpstr>ОГЛАВЛЕНИЕ</vt:lpstr>
      <vt:lpstr>ОГЛАВЛЕНИЕ (продолжение)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Инвестиции в основной капитал по субъектам малого предпринимательства </vt:lpstr>
      <vt:lpstr>Презентация PowerPoint</vt:lpstr>
      <vt:lpstr>Динамика изменений налоговых и   неналоговых доходов консолидированного бюджета за 2018 – 2020 годы </vt:lpstr>
      <vt:lpstr>Презентация PowerPoint</vt:lpstr>
      <vt:lpstr>Динамика исполнения по основным налоговым доходам консолидированного бюджета за 2019-2020 годы, тыс. руб.</vt:lpstr>
      <vt:lpstr>Безвозмездные поступления из федерального, областного бюджетов и Фонда содействия реформированию ЖКХ</vt:lpstr>
      <vt:lpstr>Исполнение консолидированного бюджета района по расходам в 2016 - 2020 годах</vt:lpstr>
      <vt:lpstr>Структура расходов консолидированного бюджета  в 2020 году, тыс. руб., %</vt:lpstr>
      <vt:lpstr>Анализ  по разделам и подразделам классификации расходов консолидированного бюджета за 2018-2020 годы, тыс. руб.</vt:lpstr>
      <vt:lpstr>Презентация PowerPoint</vt:lpstr>
      <vt:lpstr>Презентация PowerPoint</vt:lpstr>
      <vt:lpstr>Презентация PowerPoint</vt:lpstr>
      <vt:lpstr>Структура расходов консолидированного бюджета  в программном формате 2020 году, тыс. руб., %.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районного бюджета в  2018 - 2020 годах, млн. руб.</vt:lpstr>
      <vt:lpstr>Исполнение районного бюджета за 2020 год, тыс.руб.</vt:lpstr>
      <vt:lpstr>Структура доходов районного бюджета в % и тыс.рублей</vt:lpstr>
      <vt:lpstr>Динамика изменений налоговых и неналоговых доходов   районного бюджета за 3 года, тыс.руб.</vt:lpstr>
      <vt:lpstr>Презентация PowerPoint</vt:lpstr>
      <vt:lpstr>Структура исполнения расходов районного бюджета  по отраслям за 2020 год в % и тыс. руб.</vt:lpstr>
      <vt:lpstr>Структура исполнения расходов районного бюджета  по экономической структуре за 2020 год, тыс. руб.</vt:lpstr>
      <vt:lpstr>Общественно-значимый региональный проект «Вам решать»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Индикаторы в массовом спорте в 2018 – 2020 годах</vt:lpstr>
      <vt:lpstr>Презентация PowerPoint</vt:lpstr>
      <vt:lpstr>Достижения в спорте в 2018 году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на реализацию программы  "Социальная поддержка граждан Тонкинского муниципального района Нижегородской области« в 2020 году</vt:lpstr>
      <vt:lpstr>Презентация PowerPoint</vt:lpstr>
      <vt:lpstr>Презентация PowerPoint</vt:lpstr>
      <vt:lpstr>Презентация PowerPoint</vt:lpstr>
      <vt:lpstr>Итоги реализации муниципальной программы «Совершенствование социальной и инженерной инфраструктуры Тонкинского муниципального района»</vt:lpstr>
      <vt:lpstr>Муниципальная программа «Развитие агропромышленного комплекса Тонкинского муниципального района Нижегородской области до 2020 года» (тыс. руб.,  %)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Удельный вес муниципального долга в консолидированном бюджете в 2018 - 2020 годах, тыс. руб.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арина</dc:creator>
  <cp:lastModifiedBy>zaved</cp:lastModifiedBy>
  <cp:revision>1803</cp:revision>
  <cp:lastPrinted>2021-03-12T08:02:37Z</cp:lastPrinted>
  <dcterms:created xsi:type="dcterms:W3CDTF">2013-10-10T15:13:19Z</dcterms:created>
  <dcterms:modified xsi:type="dcterms:W3CDTF">2021-03-15T08:09:55Z</dcterms:modified>
</cp:coreProperties>
</file>