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drawings/drawing3.xml" ContentType="application/vnd.openxmlformats-officedocument.drawingml.chartshapes+xml"/>
  <Override PartName="/ppt/charts/chart12.xml" ContentType="application/vnd.openxmlformats-officedocument.drawingml.chart+xml"/>
  <Override PartName="/ppt/drawings/drawing4.xml" ContentType="application/vnd.openxmlformats-officedocument.drawingml.chartshapes+xml"/>
  <Override PartName="/ppt/charts/chart13.xml" ContentType="application/vnd.openxmlformats-officedocument.drawingml.chart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drawings/drawing6.xml" ContentType="application/vnd.openxmlformats-officedocument.drawingml.chartshapes+xml"/>
  <Override PartName="/ppt/charts/chart15.xml" ContentType="application/vnd.openxmlformats-officedocument.drawingml.chart+xml"/>
  <Override PartName="/ppt/drawings/drawing7.xml" ContentType="application/vnd.openxmlformats-officedocument.drawingml.chartshapes+xml"/>
  <Override PartName="/ppt/charts/chart16.xml" ContentType="application/vnd.openxmlformats-officedocument.drawingml.chart+xml"/>
  <Override PartName="/ppt/drawings/drawing8.xml" ContentType="application/vnd.openxmlformats-officedocument.drawingml.chartshapes+xml"/>
  <Override PartName="/ppt/charts/chart17.xml" ContentType="application/vnd.openxmlformats-officedocument.drawingml.chart+xml"/>
  <Override PartName="/ppt/theme/themeOverride2.xml" ContentType="application/vnd.openxmlformats-officedocument.themeOverr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1.xml" ContentType="application/vnd.openxmlformats-officedocument.presentationml.notesSlide+xml"/>
  <Override PartName="/ppt/charts/chart21.xml" ContentType="application/vnd.openxmlformats-officedocument.drawingml.chart+xml"/>
  <Override PartName="/ppt/theme/themeOverride3.xml" ContentType="application/vnd.openxmlformats-officedocument.themeOverride+xml"/>
  <Override PartName="/ppt/charts/chart22.xml" ContentType="application/vnd.openxmlformats-officedocument.drawingml.chart+xml"/>
  <Override PartName="/ppt/theme/themeOverride4.xml" ContentType="application/vnd.openxmlformats-officedocument.themeOverride+xml"/>
  <Override PartName="/ppt/charts/chart23.xml" ContentType="application/vnd.openxmlformats-officedocument.drawingml.chart+xml"/>
  <Override PartName="/ppt/theme/themeOverride5.xml" ContentType="application/vnd.openxmlformats-officedocument.themeOverride+xml"/>
  <Override PartName="/ppt/charts/chart24.xml" ContentType="application/vnd.openxmlformats-officedocument.drawingml.chart+xml"/>
  <Override PartName="/ppt/theme/themeOverride6.xml" ContentType="application/vnd.openxmlformats-officedocument.themeOverrid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drawings/drawing9.xml" ContentType="application/vnd.openxmlformats-officedocument.drawingml.chartshapes+xml"/>
  <Override PartName="/ppt/charts/chart27.xml" ContentType="application/vnd.openxmlformats-officedocument.drawingml.chart+xml"/>
  <Override PartName="/ppt/drawings/drawing10.xml" ContentType="application/vnd.openxmlformats-officedocument.drawingml.chartshapes+xml"/>
  <Override PartName="/ppt/charts/chart28.xml" ContentType="application/vnd.openxmlformats-officedocument.drawingml.chart+xml"/>
  <Override PartName="/ppt/drawings/drawing11.xml" ContentType="application/vnd.openxmlformats-officedocument.drawingml.chartshapes+xml"/>
  <Override PartName="/ppt/charts/chart29.xml" ContentType="application/vnd.openxmlformats-officedocument.drawingml.chart+xml"/>
  <Override PartName="/ppt/drawings/drawing12.xml" ContentType="application/vnd.openxmlformats-officedocument.drawingml.chartshapes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notesSlides/notesSlide2.xml" ContentType="application/vnd.openxmlformats-officedocument.presentationml.notesSlide+xml"/>
  <Override PartName="/ppt/charts/chart35.xml" ContentType="application/vnd.openxmlformats-officedocument.drawingml.chart+xml"/>
  <Override PartName="/ppt/drawings/drawing13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theme/themeOverride7.xml" ContentType="application/vnd.openxmlformats-officedocument.themeOverride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theme/themeOverride8.xml" ContentType="application/vnd.openxmlformats-officedocument.themeOverride+xml"/>
  <Override PartName="/ppt/drawings/drawing14.xml" ContentType="application/vnd.openxmlformats-officedocument.drawingml.chartshapes+xml"/>
  <Override PartName="/ppt/charts/chart41.xml" ContentType="application/vnd.openxmlformats-officedocument.drawingml.chart+xml"/>
  <Override PartName="/ppt/theme/themeOverride9.xml" ContentType="application/vnd.openxmlformats-officedocument.themeOverride+xml"/>
  <Override PartName="/ppt/drawings/drawing15.xml" ContentType="application/vnd.openxmlformats-officedocument.drawingml.chartshapes+xml"/>
  <Override PartName="/ppt/charts/chart42.xml" ContentType="application/vnd.openxmlformats-officedocument.drawingml.chart+xml"/>
  <Override PartName="/ppt/drawings/drawing16.xml" ContentType="application/vnd.openxmlformats-officedocument.drawingml.chartshapes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296" r:id="rId2"/>
    <p:sldId id="291" r:id="rId3"/>
    <p:sldId id="259" r:id="rId4"/>
    <p:sldId id="432" r:id="rId5"/>
    <p:sldId id="343" r:id="rId6"/>
    <p:sldId id="433" r:id="rId7"/>
    <p:sldId id="346" r:id="rId8"/>
    <p:sldId id="434" r:id="rId9"/>
    <p:sldId id="435" r:id="rId10"/>
    <p:sldId id="436" r:id="rId11"/>
    <p:sldId id="437" r:id="rId12"/>
    <p:sldId id="423" r:id="rId13"/>
    <p:sldId id="424" r:id="rId14"/>
    <p:sldId id="426" r:id="rId15"/>
    <p:sldId id="427" r:id="rId16"/>
    <p:sldId id="442" r:id="rId17"/>
    <p:sldId id="443" r:id="rId18"/>
    <p:sldId id="444" r:id="rId19"/>
    <p:sldId id="446" r:id="rId20"/>
    <p:sldId id="447" r:id="rId21"/>
    <p:sldId id="445" r:id="rId22"/>
    <p:sldId id="448" r:id="rId23"/>
    <p:sldId id="449" r:id="rId24"/>
    <p:sldId id="330" r:id="rId25"/>
    <p:sldId id="331" r:id="rId26"/>
    <p:sldId id="332" r:id="rId27"/>
    <p:sldId id="438" r:id="rId28"/>
    <p:sldId id="439" r:id="rId29"/>
    <p:sldId id="334" r:id="rId30"/>
    <p:sldId id="450" r:id="rId31"/>
    <p:sldId id="416" r:id="rId32"/>
    <p:sldId id="365" r:id="rId33"/>
    <p:sldId id="379" r:id="rId34"/>
    <p:sldId id="293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428" r:id="rId47"/>
    <p:sldId id="429" r:id="rId48"/>
    <p:sldId id="430" r:id="rId49"/>
    <p:sldId id="431" r:id="rId50"/>
    <p:sldId id="453" r:id="rId51"/>
    <p:sldId id="394" r:id="rId52"/>
    <p:sldId id="392" r:id="rId53"/>
    <p:sldId id="391" r:id="rId54"/>
    <p:sldId id="356" r:id="rId55"/>
    <p:sldId id="395" r:id="rId56"/>
    <p:sldId id="396" r:id="rId57"/>
    <p:sldId id="398" r:id="rId58"/>
    <p:sldId id="399" r:id="rId59"/>
    <p:sldId id="400" r:id="rId60"/>
    <p:sldId id="401" r:id="rId61"/>
    <p:sldId id="403" r:id="rId62"/>
    <p:sldId id="402" r:id="rId63"/>
    <p:sldId id="404" r:id="rId64"/>
    <p:sldId id="405" r:id="rId65"/>
    <p:sldId id="406" r:id="rId66"/>
    <p:sldId id="407" r:id="rId67"/>
    <p:sldId id="409" r:id="rId68"/>
    <p:sldId id="309" r:id="rId69"/>
    <p:sldId id="362" r:id="rId70"/>
    <p:sldId id="311" r:id="rId71"/>
    <p:sldId id="410" r:id="rId72"/>
    <p:sldId id="411" r:id="rId73"/>
    <p:sldId id="412" r:id="rId74"/>
    <p:sldId id="315" r:id="rId75"/>
    <p:sldId id="364" r:id="rId76"/>
    <p:sldId id="336" r:id="rId77"/>
    <p:sldId id="440" r:id="rId78"/>
    <p:sldId id="318" r:id="rId79"/>
    <p:sldId id="441" r:id="rId80"/>
    <p:sldId id="344" r:id="rId81"/>
    <p:sldId id="369" r:id="rId82"/>
    <p:sldId id="451" r:id="rId83"/>
    <p:sldId id="452" r:id="rId84"/>
    <p:sldId id="367" r:id="rId85"/>
    <p:sldId id="368" r:id="rId86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9933"/>
    <a:srgbClr val="00CCFF"/>
    <a:srgbClr val="3333FF"/>
    <a:srgbClr val="0000FF"/>
    <a:srgbClr val="A9DCF5"/>
    <a:srgbClr val="FFFF66"/>
    <a:srgbClr val="FFFFCC"/>
    <a:srgbClr val="33CC33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28" autoAdjust="0"/>
  </p:normalViewPr>
  <p:slideViewPr>
    <p:cSldViewPr>
      <p:cViewPr>
        <p:scale>
          <a:sx n="120" d="100"/>
          <a:sy n="120" d="100"/>
        </p:scale>
        <p:origin x="-1374" y="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2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3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4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5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6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15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1.xlsx"/><Relationship Id="rId1" Type="http://schemas.openxmlformats.org/officeDocument/2006/relationships/themeOverride" Target="../theme/themeOverride7.xm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4.xml"/><Relationship Id="rId2" Type="http://schemas.openxmlformats.org/officeDocument/2006/relationships/package" Target="../embeddings/Microsoft_Excel_Worksheet22.xlsx"/><Relationship Id="rId1" Type="http://schemas.openxmlformats.org/officeDocument/2006/relationships/themeOverride" Target="../theme/themeOverride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5.xml"/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9.xml"/></Relationships>
</file>

<file path=ppt/charts/_rels/chart4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600" dirty="0"/>
              <a:t>Отгрузка товаров собственного производства выполнено работ и услуг собственными силами</a:t>
            </a:r>
            <a:r>
              <a:rPr lang="ru-RU" sz="1600" dirty="0" smtClean="0"/>
              <a:t>, </a:t>
            </a:r>
            <a:r>
              <a:rPr lang="ru-RU" sz="1600" dirty="0" err="1" smtClean="0"/>
              <a:t>млн.руб</a:t>
            </a:r>
            <a:r>
              <a:rPr lang="ru-RU" sz="1600" dirty="0" smtClean="0"/>
              <a:t>.</a:t>
            </a:r>
            <a:endParaRPr lang="ru-RU" sz="1600" dirty="0"/>
          </a:p>
        </c:rich>
      </c:tx>
      <c:layout>
        <c:manualLayout>
          <c:xMode val="edge"/>
          <c:yMode val="edge"/>
          <c:x val="0.17801357778860277"/>
          <c:y val="4.4254342110135901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3658596320833372E-2"/>
          <c:y val="0.21782527230727727"/>
          <c:w val="0.76300809838546713"/>
          <c:h val="0.62740534582181151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569.4</c:v>
                </c:pt>
                <c:pt idx="1">
                  <c:v>603.9</c:v>
                </c:pt>
                <c:pt idx="2">
                  <c:v>637.20000000000005</c:v>
                </c:pt>
                <c:pt idx="3">
                  <c:v>672.7</c:v>
                </c:pt>
                <c:pt idx="4">
                  <c:v>710.7</c:v>
                </c:pt>
                <c:pt idx="5">
                  <c:v>818.1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6172672"/>
        <c:axId val="159766720"/>
      </c:lineChart>
      <c:catAx>
        <c:axId val="46172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59766720"/>
        <c:crosses val="autoZero"/>
        <c:auto val="1"/>
        <c:lblAlgn val="ctr"/>
        <c:lblOffset val="100"/>
        <c:noMultiLvlLbl val="0"/>
      </c:catAx>
      <c:valAx>
        <c:axId val="159766720"/>
        <c:scaling>
          <c:orientation val="minMax"/>
          <c:max val="9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46172672"/>
        <c:crosses val="autoZero"/>
        <c:crossBetween val="between"/>
        <c:majorUnit val="200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2019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1100429436521E-3"/>
                  <c:y val="0.154541010044467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69546346754029E-6"/>
                  <c:y val="0.29236848384467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678028751245E-3"/>
                  <c:y val="0.25060470552908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4054455920632E-3"/>
                  <c:y val="0.160795512755261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32664786821523E-6"/>
                  <c:y val="0.306992252500756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35605750249E-3"/>
                  <c:y val="0.18376832061652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2019'!$D$4:$D$13</c:f>
              <c:numCache>
                <c:formatCode>#,##0.0</c:formatCode>
                <c:ptCount val="10"/>
                <c:pt idx="0">
                  <c:v>337391.7</c:v>
                </c:pt>
                <c:pt idx="1">
                  <c:v>290895.3</c:v>
                </c:pt>
                <c:pt idx="2">
                  <c:v>441281.8</c:v>
                </c:pt>
                <c:pt idx="3">
                  <c:v>388004.6</c:v>
                </c:pt>
                <c:pt idx="4">
                  <c:v>827770.4</c:v>
                </c:pt>
                <c:pt idx="5">
                  <c:v>210466.7</c:v>
                </c:pt>
                <c:pt idx="6">
                  <c:v>295554.40000000002</c:v>
                </c:pt>
                <c:pt idx="7">
                  <c:v>454021</c:v>
                </c:pt>
                <c:pt idx="8">
                  <c:v>304929.2</c:v>
                </c:pt>
                <c:pt idx="9">
                  <c:v>643976.69999999995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737408"/>
        <c:axId val="128658240"/>
      </c:barChart>
      <c:lineChart>
        <c:grouping val="standard"/>
        <c:varyColors val="0"/>
        <c:ser>
          <c:idx val="0"/>
          <c:order val="0"/>
          <c:tx>
            <c:strRef>
              <c:f>'таб. к диаграмме 2 2019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511101222870867E-2"/>
                  <c:y val="3.1342402696635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79694120890646E-2"/>
                  <c:y val="-2.5039224253538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99854860928271E-2"/>
                  <c:y val="-3.3390565689298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012178188247697E-2"/>
                  <c:y val="2.2984319014171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251722318783E-2"/>
                  <c:y val="3.134815827309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73370612861E-2"/>
                  <c:y val="-2.7152178592577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2019'!$C$4:$C$13</c:f>
              <c:numCache>
                <c:formatCode>#,##0.0</c:formatCode>
                <c:ptCount val="10"/>
                <c:pt idx="0">
                  <c:v>28053</c:v>
                </c:pt>
                <c:pt idx="1">
                  <c:v>20078</c:v>
                </c:pt>
                <c:pt idx="2">
                  <c:v>22832</c:v>
                </c:pt>
                <c:pt idx="3">
                  <c:v>18101</c:v>
                </c:pt>
                <c:pt idx="4">
                  <c:v>17632</c:v>
                </c:pt>
                <c:pt idx="5">
                  <c:v>27548</c:v>
                </c:pt>
                <c:pt idx="6">
                  <c:v>15914</c:v>
                </c:pt>
                <c:pt idx="7">
                  <c:v>16098</c:v>
                </c:pt>
                <c:pt idx="8">
                  <c:v>26269</c:v>
                </c:pt>
                <c:pt idx="9">
                  <c:v>18251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024704"/>
        <c:axId val="128659968"/>
      </c:lineChart>
      <c:catAx>
        <c:axId val="1347374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28658240"/>
        <c:crosses val="autoZero"/>
        <c:auto val="1"/>
        <c:lblAlgn val="ctr"/>
        <c:lblOffset val="100"/>
        <c:noMultiLvlLbl val="0"/>
      </c:catAx>
      <c:valAx>
        <c:axId val="12865824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34737408"/>
        <c:crosses val="autoZero"/>
        <c:crossBetween val="between"/>
      </c:valAx>
      <c:valAx>
        <c:axId val="128659968"/>
        <c:scaling>
          <c:orientation val="minMax"/>
          <c:max val="4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8024704"/>
        <c:crosses val="max"/>
        <c:crossBetween val="between"/>
        <c:majorUnit val="5000"/>
        <c:minorUnit val="5000"/>
      </c:valAx>
      <c:catAx>
        <c:axId val="158024704"/>
        <c:scaling>
          <c:orientation val="minMax"/>
        </c:scaling>
        <c:delete val="1"/>
        <c:axPos val="b"/>
        <c:majorTickMark val="out"/>
        <c:minorTickMark val="none"/>
        <c:tickLblPos val="nextTo"/>
        <c:crossAx val="128659968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2020'!$D$3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3673655914615231E-3"/>
                  <c:y val="0.402528707349081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0037434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69546346754029E-6"/>
                  <c:y val="0.29236848384467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678028751245E-3"/>
                  <c:y val="0.25060470552908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3655914615231E-3"/>
                  <c:y val="0.21496210629921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745792524558478E-3"/>
                  <c:y val="0.35490895669291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45792524558478E-3"/>
                  <c:y val="0.387935039370078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09043067959E-3"/>
                  <c:y val="0.636563156167978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2020'!$D$4:$D$13</c:f>
              <c:numCache>
                <c:formatCode>#,##0.0</c:formatCode>
                <c:ptCount val="10"/>
                <c:pt idx="0">
                  <c:v>615626.19999999995</c:v>
                </c:pt>
                <c:pt idx="1">
                  <c:v>349862.1</c:v>
                </c:pt>
                <c:pt idx="2">
                  <c:v>458601.5</c:v>
                </c:pt>
                <c:pt idx="3">
                  <c:v>419010</c:v>
                </c:pt>
                <c:pt idx="4">
                  <c:v>911663.9</c:v>
                </c:pt>
                <c:pt idx="5">
                  <c:v>241887.6</c:v>
                </c:pt>
                <c:pt idx="6">
                  <c:v>357155.9</c:v>
                </c:pt>
                <c:pt idx="7">
                  <c:v>526278.5</c:v>
                </c:pt>
                <c:pt idx="8">
                  <c:v>595020.30000000005</c:v>
                </c:pt>
                <c:pt idx="9">
                  <c:v>898172.7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027264"/>
        <c:axId val="128679232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2020'!$C$3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878467146565331E-2"/>
                  <c:y val="2.300902230971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79694120890646E-2"/>
                  <c:y val="-2.5039224253538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806115203458081E-2"/>
                  <c:y val="-3.339058398950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6448116066298066E-2"/>
                  <c:y val="-1.4515912073490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87305926951E-2"/>
                  <c:y val="-1.465223097112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2020'!$C$4:$C$13</c:f>
              <c:numCache>
                <c:formatCode>#,##0.0</c:formatCode>
                <c:ptCount val="10"/>
                <c:pt idx="0">
                  <c:v>51187</c:v>
                </c:pt>
                <c:pt idx="1">
                  <c:v>24148</c:v>
                </c:pt>
                <c:pt idx="2">
                  <c:v>23568</c:v>
                </c:pt>
                <c:pt idx="3">
                  <c:v>19548</c:v>
                </c:pt>
                <c:pt idx="4">
                  <c:v>19419</c:v>
                </c:pt>
                <c:pt idx="5">
                  <c:v>31661</c:v>
                </c:pt>
                <c:pt idx="6">
                  <c:v>19231</c:v>
                </c:pt>
                <c:pt idx="7">
                  <c:v>18660</c:v>
                </c:pt>
                <c:pt idx="8">
                  <c:v>51260</c:v>
                </c:pt>
                <c:pt idx="9">
                  <c:v>25455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442496"/>
        <c:axId val="130641280"/>
      </c:lineChart>
      <c:catAx>
        <c:axId val="1580272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28679232"/>
        <c:crosses val="autoZero"/>
        <c:auto val="1"/>
        <c:lblAlgn val="ctr"/>
        <c:lblOffset val="100"/>
        <c:noMultiLvlLbl val="0"/>
      </c:catAx>
      <c:valAx>
        <c:axId val="12867923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8027264"/>
        <c:crosses val="autoZero"/>
        <c:crossBetween val="between"/>
      </c:valAx>
      <c:valAx>
        <c:axId val="130641280"/>
        <c:scaling>
          <c:orientation val="minMax"/>
          <c:max val="6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8442496"/>
        <c:crosses val="max"/>
        <c:crossBetween val="between"/>
        <c:majorUnit val="5000"/>
        <c:minorUnit val="5000"/>
      </c:valAx>
      <c:catAx>
        <c:axId val="158442496"/>
        <c:scaling>
          <c:orientation val="minMax"/>
        </c:scaling>
        <c:delete val="1"/>
        <c:axPos val="b"/>
        <c:majorTickMark val="out"/>
        <c:minorTickMark val="none"/>
        <c:tickLblPos val="nextTo"/>
        <c:crossAx val="130641280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2021'!$D$3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0037434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09982221017313E-6"/>
                  <c:y val="0.361118438320209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18588667683E-3"/>
                  <c:y val="0.60893799212598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08712106299212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136609943245718E-6"/>
                  <c:y val="0.41115895669291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448439173709E-3"/>
                  <c:y val="0.208768372703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2021'!$D$4:$D$13</c:f>
              <c:numCache>
                <c:formatCode>#,##0.0</c:formatCode>
                <c:ptCount val="10"/>
                <c:pt idx="0">
                  <c:v>271694.59999999998</c:v>
                </c:pt>
                <c:pt idx="1">
                  <c:v>323875.90000000002</c:v>
                </c:pt>
                <c:pt idx="2">
                  <c:v>521040.9</c:v>
                </c:pt>
                <c:pt idx="3">
                  <c:v>865905</c:v>
                </c:pt>
                <c:pt idx="4">
                  <c:v>895055.3</c:v>
                </c:pt>
                <c:pt idx="5">
                  <c:v>225508.6</c:v>
                </c:pt>
                <c:pt idx="6">
                  <c:v>344322.2</c:v>
                </c:pt>
                <c:pt idx="7">
                  <c:v>618704.4</c:v>
                </c:pt>
                <c:pt idx="8">
                  <c:v>356345.3</c:v>
                </c:pt>
                <c:pt idx="9">
                  <c:v>715705.9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076928"/>
        <c:axId val="130644160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2021'!$C$3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51110155510381E-2"/>
                  <c:y val="2.300902230971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6124866533813281E-2"/>
                  <c:y val="-2.08725393700787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-2.08905839895013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4652309615067206E-2"/>
                  <c:y val="-3.1182414698162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2021'!$C$4:$C$13</c:f>
              <c:numCache>
                <c:formatCode>#,##0.0</c:formatCode>
                <c:ptCount val="10"/>
                <c:pt idx="0">
                  <c:v>22590</c:v>
                </c:pt>
                <c:pt idx="1">
                  <c:v>22355</c:v>
                </c:pt>
                <c:pt idx="2">
                  <c:v>26776</c:v>
                </c:pt>
                <c:pt idx="3">
                  <c:v>40397</c:v>
                </c:pt>
                <c:pt idx="4">
                  <c:v>19066</c:v>
                </c:pt>
                <c:pt idx="5">
                  <c:v>29517</c:v>
                </c:pt>
                <c:pt idx="6">
                  <c:v>18540</c:v>
                </c:pt>
                <c:pt idx="7">
                  <c:v>21937</c:v>
                </c:pt>
                <c:pt idx="8">
                  <c:v>30698</c:v>
                </c:pt>
                <c:pt idx="9">
                  <c:v>20284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444544"/>
        <c:axId val="130644736"/>
      </c:lineChart>
      <c:catAx>
        <c:axId val="1580769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0644160"/>
        <c:crosses val="autoZero"/>
        <c:auto val="1"/>
        <c:lblAlgn val="ctr"/>
        <c:lblOffset val="100"/>
        <c:noMultiLvlLbl val="0"/>
      </c:catAx>
      <c:valAx>
        <c:axId val="13064416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8076928"/>
        <c:crosses val="autoZero"/>
        <c:crossBetween val="between"/>
      </c:valAx>
      <c:valAx>
        <c:axId val="130644736"/>
        <c:scaling>
          <c:orientation val="minMax"/>
          <c:max val="5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8444544"/>
        <c:crosses val="max"/>
        <c:crossBetween val="between"/>
        <c:majorUnit val="5000"/>
        <c:minorUnit val="5000"/>
      </c:valAx>
      <c:catAx>
        <c:axId val="158444544"/>
        <c:scaling>
          <c:orientation val="minMax"/>
        </c:scaling>
        <c:delete val="1"/>
        <c:axPos val="b"/>
        <c:majorTickMark val="out"/>
        <c:minorTickMark val="none"/>
        <c:tickLblPos val="nextTo"/>
        <c:crossAx val="13064473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2022'!$D$3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2120767716535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96265896836249E-3"/>
                  <c:y val="0.279868438320209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529972061598634E-6"/>
                  <c:y val="0.25418044619422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65989332610389E-3"/>
                  <c:y val="0.666093832020997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39962106299212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136609943245718E-6"/>
                  <c:y val="0.444492290026246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448439173709E-3"/>
                  <c:y val="0.208768372703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2022'!$D$4:$D$13</c:f>
              <c:numCache>
                <c:formatCode>#,##0.0</c:formatCode>
                <c:ptCount val="10"/>
                <c:pt idx="0">
                  <c:v>311219.7</c:v>
                </c:pt>
                <c:pt idx="1">
                  <c:v>364681.1</c:v>
                </c:pt>
                <c:pt idx="2">
                  <c:v>437371.5</c:v>
                </c:pt>
                <c:pt idx="3">
                  <c:v>411030</c:v>
                </c:pt>
                <c:pt idx="4">
                  <c:v>951718.5</c:v>
                </c:pt>
                <c:pt idx="5">
                  <c:v>234623.3</c:v>
                </c:pt>
                <c:pt idx="6">
                  <c:v>381610.1</c:v>
                </c:pt>
                <c:pt idx="7">
                  <c:v>643456.80000000005</c:v>
                </c:pt>
                <c:pt idx="8">
                  <c:v>342766.8</c:v>
                </c:pt>
                <c:pt idx="9">
                  <c:v>696530.2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080000"/>
        <c:axId val="158147712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2022'!$C$3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518475746971904E-2"/>
                  <c:y val="3.9675688976377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940726747275201E-2"/>
                  <c:y val="-2.2955872703412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2.0776082677165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69582769384749E-2"/>
                  <c:y val="-2.5068241469816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2856503163836343E-2"/>
                  <c:y val="2.7150918635170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5666171364500578E-2"/>
                  <c:y val="-1.8652066929133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2022'!$C$4:$C$13</c:f>
              <c:numCache>
                <c:formatCode>#,##0.0</c:formatCode>
                <c:ptCount val="10"/>
                <c:pt idx="0">
                  <c:v>25877</c:v>
                </c:pt>
                <c:pt idx="1">
                  <c:v>25171</c:v>
                </c:pt>
                <c:pt idx="2">
                  <c:v>22477</c:v>
                </c:pt>
                <c:pt idx="3">
                  <c:v>19176</c:v>
                </c:pt>
                <c:pt idx="4">
                  <c:v>20273</c:v>
                </c:pt>
                <c:pt idx="5">
                  <c:v>30710</c:v>
                </c:pt>
                <c:pt idx="6">
                  <c:v>20548</c:v>
                </c:pt>
                <c:pt idx="7">
                  <c:v>22814</c:v>
                </c:pt>
                <c:pt idx="8">
                  <c:v>29528</c:v>
                </c:pt>
                <c:pt idx="9">
                  <c:v>19740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330880"/>
        <c:axId val="158148288"/>
      </c:lineChart>
      <c:catAx>
        <c:axId val="1580800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8147712"/>
        <c:crosses val="autoZero"/>
        <c:auto val="1"/>
        <c:lblAlgn val="ctr"/>
        <c:lblOffset val="100"/>
        <c:noMultiLvlLbl val="0"/>
      </c:catAx>
      <c:valAx>
        <c:axId val="15814771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8080000"/>
        <c:crosses val="autoZero"/>
        <c:crossBetween val="between"/>
      </c:valAx>
      <c:valAx>
        <c:axId val="158148288"/>
        <c:scaling>
          <c:orientation val="minMax"/>
          <c:max val="35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8330880"/>
        <c:crosses val="max"/>
        <c:crossBetween val="between"/>
        <c:majorUnit val="5000"/>
        <c:minorUnit val="5000"/>
      </c:valAx>
      <c:catAx>
        <c:axId val="158330880"/>
        <c:scaling>
          <c:orientation val="minMax"/>
        </c:scaling>
        <c:delete val="1"/>
        <c:axPos val="b"/>
        <c:majorTickMark val="out"/>
        <c:minorTickMark val="none"/>
        <c:tickLblPos val="nextTo"/>
        <c:crossAx val="158148288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2020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3673655914615231E-3"/>
                  <c:y val="0.402528707349081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0037434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69546346754029E-6"/>
                  <c:y val="0.29236848384467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678028751245E-3"/>
                  <c:y val="0.25060470552908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3655914615231E-3"/>
                  <c:y val="0.21496210629921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745792524558478E-3"/>
                  <c:y val="0.35490895669291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45792524558478E-3"/>
                  <c:y val="0.387935039370078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09043067959E-3"/>
                  <c:y val="0.636563156167978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2020'!$D$4:$D$13</c:f>
              <c:numCache>
                <c:formatCode>#,##0.0</c:formatCode>
                <c:ptCount val="10"/>
                <c:pt idx="0">
                  <c:v>615626.19999999995</c:v>
                </c:pt>
                <c:pt idx="1">
                  <c:v>349862.1</c:v>
                </c:pt>
                <c:pt idx="2">
                  <c:v>458601.5</c:v>
                </c:pt>
                <c:pt idx="3">
                  <c:v>419010</c:v>
                </c:pt>
                <c:pt idx="4">
                  <c:v>911663.9</c:v>
                </c:pt>
                <c:pt idx="5">
                  <c:v>241887.6</c:v>
                </c:pt>
                <c:pt idx="6">
                  <c:v>357155.9</c:v>
                </c:pt>
                <c:pt idx="7">
                  <c:v>526278.5</c:v>
                </c:pt>
                <c:pt idx="8">
                  <c:v>595020.30000000005</c:v>
                </c:pt>
                <c:pt idx="9">
                  <c:v>898172.7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333952"/>
        <c:axId val="158150592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2020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878467146565331E-2"/>
                  <c:y val="2.300902230971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79694120890646E-2"/>
                  <c:y val="-2.5039224253538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806115203458081E-2"/>
                  <c:y val="-3.339058398950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6448116066298066E-2"/>
                  <c:y val="-1.4515912073490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87305926951E-2"/>
                  <c:y val="-1.465223097112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2020'!$C$4:$C$13</c:f>
              <c:numCache>
                <c:formatCode>#,##0.0</c:formatCode>
                <c:ptCount val="10"/>
                <c:pt idx="0">
                  <c:v>51187</c:v>
                </c:pt>
                <c:pt idx="1">
                  <c:v>24148</c:v>
                </c:pt>
                <c:pt idx="2">
                  <c:v>23568</c:v>
                </c:pt>
                <c:pt idx="3">
                  <c:v>19548</c:v>
                </c:pt>
                <c:pt idx="4">
                  <c:v>19419</c:v>
                </c:pt>
                <c:pt idx="5">
                  <c:v>31661</c:v>
                </c:pt>
                <c:pt idx="6">
                  <c:v>19231</c:v>
                </c:pt>
                <c:pt idx="7">
                  <c:v>18660</c:v>
                </c:pt>
                <c:pt idx="8">
                  <c:v>51260</c:v>
                </c:pt>
                <c:pt idx="9">
                  <c:v>25455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334464"/>
        <c:axId val="158151168"/>
      </c:lineChart>
      <c:catAx>
        <c:axId val="1583339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8150592"/>
        <c:crosses val="autoZero"/>
        <c:auto val="1"/>
        <c:lblAlgn val="ctr"/>
        <c:lblOffset val="100"/>
        <c:noMultiLvlLbl val="0"/>
      </c:catAx>
      <c:valAx>
        <c:axId val="15815059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8333952"/>
        <c:crosses val="autoZero"/>
        <c:crossBetween val="between"/>
      </c:valAx>
      <c:valAx>
        <c:axId val="158151168"/>
        <c:scaling>
          <c:orientation val="minMax"/>
          <c:max val="6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8334464"/>
        <c:crosses val="max"/>
        <c:crossBetween val="between"/>
        <c:majorUnit val="5000"/>
        <c:minorUnit val="5000"/>
      </c:valAx>
      <c:catAx>
        <c:axId val="158334464"/>
        <c:scaling>
          <c:orientation val="minMax"/>
        </c:scaling>
        <c:delete val="1"/>
        <c:axPos val="b"/>
        <c:majorTickMark val="out"/>
        <c:minorTickMark val="none"/>
        <c:tickLblPos val="nextTo"/>
        <c:crossAx val="158151168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2021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0037434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09982221017313E-6"/>
                  <c:y val="0.361118438320209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18588667683E-3"/>
                  <c:y val="0.60893799212598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08712106299212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136609943245718E-6"/>
                  <c:y val="0.41115895669291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448439173709E-3"/>
                  <c:y val="0.208768372703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2021'!$D$4:$D$13</c:f>
              <c:numCache>
                <c:formatCode>#,##0.0</c:formatCode>
                <c:ptCount val="10"/>
                <c:pt idx="0">
                  <c:v>271694.59999999998</c:v>
                </c:pt>
                <c:pt idx="1">
                  <c:v>323875.90000000002</c:v>
                </c:pt>
                <c:pt idx="2">
                  <c:v>521040.9</c:v>
                </c:pt>
                <c:pt idx="3">
                  <c:v>865905</c:v>
                </c:pt>
                <c:pt idx="4">
                  <c:v>895055.3</c:v>
                </c:pt>
                <c:pt idx="5">
                  <c:v>225508.6</c:v>
                </c:pt>
                <c:pt idx="6">
                  <c:v>344322.2</c:v>
                </c:pt>
                <c:pt idx="7">
                  <c:v>618704.4</c:v>
                </c:pt>
                <c:pt idx="8">
                  <c:v>356345.3</c:v>
                </c:pt>
                <c:pt idx="9">
                  <c:v>715705.9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905856"/>
        <c:axId val="158153472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2021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51110155510381E-2"/>
                  <c:y val="2.300902230971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6124866533813281E-2"/>
                  <c:y val="-2.08725393700787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-2.08905839895013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4652309615067206E-2"/>
                  <c:y val="-3.1182414698162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2021'!$C$4:$C$13</c:f>
              <c:numCache>
                <c:formatCode>#,##0.0</c:formatCode>
                <c:ptCount val="10"/>
                <c:pt idx="0">
                  <c:v>22590</c:v>
                </c:pt>
                <c:pt idx="1">
                  <c:v>22355</c:v>
                </c:pt>
                <c:pt idx="2">
                  <c:v>26776</c:v>
                </c:pt>
                <c:pt idx="3">
                  <c:v>40397</c:v>
                </c:pt>
                <c:pt idx="4">
                  <c:v>19066</c:v>
                </c:pt>
                <c:pt idx="5">
                  <c:v>29517</c:v>
                </c:pt>
                <c:pt idx="6">
                  <c:v>18540</c:v>
                </c:pt>
                <c:pt idx="7">
                  <c:v>21937</c:v>
                </c:pt>
                <c:pt idx="8">
                  <c:v>30698</c:v>
                </c:pt>
                <c:pt idx="9">
                  <c:v>20284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907392"/>
        <c:axId val="158154048"/>
      </c:lineChart>
      <c:catAx>
        <c:axId val="1589058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8153472"/>
        <c:crosses val="autoZero"/>
        <c:auto val="1"/>
        <c:lblAlgn val="ctr"/>
        <c:lblOffset val="100"/>
        <c:noMultiLvlLbl val="0"/>
      </c:catAx>
      <c:valAx>
        <c:axId val="15815347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8905856"/>
        <c:crosses val="autoZero"/>
        <c:crossBetween val="between"/>
      </c:valAx>
      <c:valAx>
        <c:axId val="158154048"/>
        <c:scaling>
          <c:orientation val="minMax"/>
          <c:max val="5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8907392"/>
        <c:crosses val="max"/>
        <c:crossBetween val="between"/>
        <c:majorUnit val="5000"/>
        <c:minorUnit val="5000"/>
      </c:valAx>
      <c:catAx>
        <c:axId val="158907392"/>
        <c:scaling>
          <c:orientation val="minMax"/>
        </c:scaling>
        <c:delete val="1"/>
        <c:axPos val="b"/>
        <c:majorTickMark val="out"/>
        <c:minorTickMark val="none"/>
        <c:tickLblPos val="nextTo"/>
        <c:crossAx val="158154048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2022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735924774651E-3"/>
                  <c:y val="0.22120767716535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96265896836249E-3"/>
                  <c:y val="0.279868438320209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529972061598634E-6"/>
                  <c:y val="0.25418044619422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65989332610389E-3"/>
                  <c:y val="0.666093832020997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39962106299212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136609943245718E-6"/>
                  <c:y val="0.444492290026246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448439173709E-3"/>
                  <c:y val="0.208768372703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2022'!$D$4:$D$13</c:f>
              <c:numCache>
                <c:formatCode>#,##0.0</c:formatCode>
                <c:ptCount val="10"/>
                <c:pt idx="0">
                  <c:v>311219.7</c:v>
                </c:pt>
                <c:pt idx="1">
                  <c:v>364681.1</c:v>
                </c:pt>
                <c:pt idx="2">
                  <c:v>437371.5</c:v>
                </c:pt>
                <c:pt idx="3">
                  <c:v>411030</c:v>
                </c:pt>
                <c:pt idx="4">
                  <c:v>951718.5</c:v>
                </c:pt>
                <c:pt idx="5">
                  <c:v>234623.3</c:v>
                </c:pt>
                <c:pt idx="6">
                  <c:v>381610.1</c:v>
                </c:pt>
                <c:pt idx="7">
                  <c:v>643456.80000000005</c:v>
                </c:pt>
                <c:pt idx="8">
                  <c:v>342766.8</c:v>
                </c:pt>
                <c:pt idx="9">
                  <c:v>696530.2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821888"/>
        <c:axId val="158729920"/>
      </c:barChart>
      <c:lineChart>
        <c:grouping val="standard"/>
        <c:varyColors val="0"/>
        <c:ser>
          <c:idx val="0"/>
          <c:order val="0"/>
          <c:tx>
            <c:strRef>
              <c:f>'таб. к диаграмме 2 2022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518475746971904E-2"/>
                  <c:y val="3.9675688976377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940726747275201E-2"/>
                  <c:y val="-2.2955872703412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2.0776082677165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69582769384749E-2"/>
                  <c:y val="-2.5068241469816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2856503163836343E-2"/>
                  <c:y val="2.7150918635170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5666171364500578E-2"/>
                  <c:y val="-1.8652066929133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2022'!$C$4:$C$13</c:f>
              <c:numCache>
                <c:formatCode>#,##0.0</c:formatCode>
                <c:ptCount val="10"/>
                <c:pt idx="0">
                  <c:v>25877</c:v>
                </c:pt>
                <c:pt idx="1">
                  <c:v>25171</c:v>
                </c:pt>
                <c:pt idx="2">
                  <c:v>22477</c:v>
                </c:pt>
                <c:pt idx="3">
                  <c:v>19176</c:v>
                </c:pt>
                <c:pt idx="4">
                  <c:v>20273</c:v>
                </c:pt>
                <c:pt idx="5">
                  <c:v>30710</c:v>
                </c:pt>
                <c:pt idx="6">
                  <c:v>20548</c:v>
                </c:pt>
                <c:pt idx="7">
                  <c:v>22814</c:v>
                </c:pt>
                <c:pt idx="8">
                  <c:v>29528</c:v>
                </c:pt>
                <c:pt idx="9">
                  <c:v>19740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929920"/>
        <c:axId val="158730496"/>
      </c:lineChart>
      <c:catAx>
        <c:axId val="158821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8729920"/>
        <c:crosses val="autoZero"/>
        <c:auto val="1"/>
        <c:lblAlgn val="ctr"/>
        <c:lblOffset val="100"/>
        <c:noMultiLvlLbl val="0"/>
      </c:catAx>
      <c:valAx>
        <c:axId val="15872992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8821888"/>
        <c:crosses val="autoZero"/>
        <c:crossBetween val="between"/>
      </c:valAx>
      <c:valAx>
        <c:axId val="158730496"/>
        <c:scaling>
          <c:orientation val="minMax"/>
          <c:max val="35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8929920"/>
        <c:crosses val="max"/>
        <c:crossBetween val="between"/>
        <c:majorUnit val="5000"/>
        <c:minorUnit val="5000"/>
      </c:valAx>
      <c:catAx>
        <c:axId val="158929920"/>
        <c:scaling>
          <c:orientation val="minMax"/>
        </c:scaling>
        <c:delete val="1"/>
        <c:axPos val="b"/>
        <c:majorTickMark val="out"/>
        <c:minorTickMark val="none"/>
        <c:tickLblPos val="nextTo"/>
        <c:crossAx val="15873049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3.1767686659547704E-3"/>
                  <c:y val="1.8089158184703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2.7133737277054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1.8089158184703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3566868638527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648017216278646E-16"/>
                  <c:y val="3.165602682323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Лист8!$C$4:$C$8</c:f>
              <c:strCache>
                <c:ptCount val="5"/>
                <c:pt idx="0">
                  <c:v>Исполнено 2018</c:v>
                </c:pt>
                <c:pt idx="1">
                  <c:v>Ожидаемое 2019</c:v>
                </c:pt>
                <c:pt idx="2">
                  <c:v>Прогноз 2020</c:v>
                </c:pt>
                <c:pt idx="3">
                  <c:v>Прогноз 2021</c:v>
                </c:pt>
                <c:pt idx="4">
                  <c:v>Прогноз 2022</c:v>
                </c:pt>
              </c:strCache>
            </c:strRef>
          </c:cat>
          <c:val>
            <c:numRef>
              <c:f>Лист8!$D$4:$D$8</c:f>
              <c:numCache>
                <c:formatCode>General</c:formatCode>
                <c:ptCount val="5"/>
                <c:pt idx="0" formatCode="0.0">
                  <c:v>220.8</c:v>
                </c:pt>
                <c:pt idx="1">
                  <c:v>232.1</c:v>
                </c:pt>
                <c:pt idx="2" formatCode="#,##0.0">
                  <c:v>263</c:v>
                </c:pt>
                <c:pt idx="3" formatCode="0.0">
                  <c:v>250</c:v>
                </c:pt>
                <c:pt idx="4">
                  <c:v>260.89999999999998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649344"/>
        <c:axId val="102526912"/>
      </c:barChart>
      <c:catAx>
        <c:axId val="102649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02526912"/>
        <c:crosses val="autoZero"/>
        <c:auto val="1"/>
        <c:lblAlgn val="ctr"/>
        <c:lblOffset val="100"/>
        <c:noMultiLvlLbl val="0"/>
      </c:catAx>
      <c:valAx>
        <c:axId val="102526912"/>
        <c:scaling>
          <c:orientation val="minMax"/>
          <c:max val="3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02649344"/>
        <c:crosses val="autoZero"/>
        <c:crossBetween val="between"/>
        <c:majorUnit val="50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'консолидация на душу населения'!$A$3</c:f>
              <c:strCache>
                <c:ptCount val="1"/>
                <c:pt idx="0">
                  <c:v>Расходы консолидированного бюджета,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747134246988429E-2"/>
                  <c:y val="-1.90669505190114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47143571349215E-2"/>
                  <c:y val="-6.6734326816539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7241774723443429E-3"/>
                  <c:y val="-6.1967589186787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172532417033028E-2"/>
                  <c:y val="-7.6267802076045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023080768803466E-2"/>
                  <c:y val="-6.673432681653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населения'!$B$2:$F$2</c:f>
              <c:strCache>
                <c:ptCount val="5"/>
                <c:pt idx="0">
                  <c:v>факт 2018 год</c:v>
                </c:pt>
                <c:pt idx="1">
                  <c:v>ожидаемое 2019 год</c:v>
                </c:pt>
                <c:pt idx="2">
                  <c:v>прогноз 2020 год</c:v>
                </c:pt>
                <c:pt idx="3">
                  <c:v>прогноз 2021 год</c:v>
                </c:pt>
                <c:pt idx="4">
                  <c:v>прогноз 2022 год</c:v>
                </c:pt>
              </c:strCache>
            </c:strRef>
          </c:cat>
          <c:val>
            <c:numRef>
              <c:f>'консолидация на душу населения'!$B$3:$F$3</c:f>
              <c:numCache>
                <c:formatCode>General</c:formatCode>
                <c:ptCount val="5"/>
                <c:pt idx="0">
                  <c:v>471.4</c:v>
                </c:pt>
                <c:pt idx="1">
                  <c:v>393.8</c:v>
                </c:pt>
                <c:pt idx="2">
                  <c:v>395.9</c:v>
                </c:pt>
                <c:pt idx="3">
                  <c:v>380.8</c:v>
                </c:pt>
                <c:pt idx="4">
                  <c:v>392.2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8931968"/>
        <c:axId val="158733376"/>
        <c:axId val="0"/>
      </c:bar3DChart>
      <c:catAx>
        <c:axId val="158931968"/>
        <c:scaling>
          <c:orientation val="minMax"/>
        </c:scaling>
        <c:delete val="0"/>
        <c:axPos val="b"/>
        <c:majorTickMark val="out"/>
        <c:minorTickMark val="none"/>
        <c:tickLblPos val="nextTo"/>
        <c:crossAx val="158733376"/>
        <c:crosses val="autoZero"/>
        <c:auto val="1"/>
        <c:lblAlgn val="ctr"/>
        <c:lblOffset val="100"/>
        <c:noMultiLvlLbl val="0"/>
      </c:catAx>
      <c:valAx>
        <c:axId val="158733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89319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9196850393700793E-2"/>
          <c:y val="0.31968759113444151"/>
          <c:w val="0.87635870516185477"/>
          <c:h val="0.53097623213764944"/>
        </c:manualLayout>
      </c:layout>
      <c:lineChart>
        <c:grouping val="stacked"/>
        <c:varyColors val="0"/>
        <c:ser>
          <c:idx val="0"/>
          <c:order val="0"/>
          <c:tx>
            <c:strRef>
              <c:f>'консолидация на душу населения'!$A$6</c:f>
              <c:strCache>
                <c:ptCount val="1"/>
                <c:pt idx="0">
                  <c:v>Расходы на душу населения, тыс. руб. на душу населения</c:v>
                </c:pt>
              </c:strCache>
            </c:strRef>
          </c:tx>
          <c:dLbls>
            <c:dLbl>
              <c:idx val="0"/>
              <c:layout>
                <c:manualLayout>
                  <c:x val="-6.1111111111111109E-2"/>
                  <c:y val="-6.4814814814814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16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000000000000001E-2"/>
                  <c:y val="-7.8703703703703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7222222222222117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444444444444446E-2"/>
                  <c:y val="-6.481481481481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населения'!$B$5:$F$5</c:f>
              <c:strCache>
                <c:ptCount val="5"/>
                <c:pt idx="0">
                  <c:v>факт 2018 год</c:v>
                </c:pt>
                <c:pt idx="1">
                  <c:v>ожидаемое 2019 год</c:v>
                </c:pt>
                <c:pt idx="2">
                  <c:v>прогноз 2020 год</c:v>
                </c:pt>
                <c:pt idx="3">
                  <c:v>прогноз 2021 год</c:v>
                </c:pt>
                <c:pt idx="4">
                  <c:v>прогноз 2022 год</c:v>
                </c:pt>
              </c:strCache>
            </c:strRef>
          </c:cat>
          <c:val>
            <c:numRef>
              <c:f>'консолидация на душу населения'!$B$6:$F$6</c:f>
              <c:numCache>
                <c:formatCode>0.0</c:formatCode>
                <c:ptCount val="5"/>
                <c:pt idx="0">
                  <c:v>59.587915560611805</c:v>
                </c:pt>
                <c:pt idx="1">
                  <c:v>50.428992188500452</c:v>
                </c:pt>
                <c:pt idx="2">
                  <c:v>51.819371727748688</c:v>
                </c:pt>
                <c:pt idx="3">
                  <c:v>49.842931937172779</c:v>
                </c:pt>
                <c:pt idx="4">
                  <c:v>51.335078534031418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932480"/>
        <c:axId val="158735104"/>
      </c:lineChart>
      <c:catAx>
        <c:axId val="158932480"/>
        <c:scaling>
          <c:orientation val="minMax"/>
        </c:scaling>
        <c:delete val="0"/>
        <c:axPos val="b"/>
        <c:majorTickMark val="out"/>
        <c:minorTickMark val="none"/>
        <c:tickLblPos val="nextTo"/>
        <c:crossAx val="158735104"/>
        <c:crosses val="autoZero"/>
        <c:auto val="1"/>
        <c:lblAlgn val="ctr"/>
        <c:lblOffset val="100"/>
        <c:noMultiLvlLbl val="0"/>
      </c:catAx>
      <c:valAx>
        <c:axId val="15873510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58932480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всего,млн.руб.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dLbl>
              <c:idx val="0"/>
              <c:layout>
                <c:manualLayout>
                  <c:x val="-0.05"/>
                  <c:y val="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4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664E-2"/>
                  <c:y val="3.70370370370369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4444444444444446E-2"/>
                  <c:y val="4.629629629629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5555555555555552E-2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7222222222222221E-2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185</c:v>
                </c:pt>
                <c:pt idx="1">
                  <c:v>227.8</c:v>
                </c:pt>
                <c:pt idx="2">
                  <c:v>97.4</c:v>
                </c:pt>
                <c:pt idx="3">
                  <c:v>105</c:v>
                </c:pt>
                <c:pt idx="4">
                  <c:v>112.9</c:v>
                </c:pt>
                <c:pt idx="5">
                  <c:v>121.3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173184"/>
        <c:axId val="160030016"/>
      </c:lineChart>
      <c:catAx>
        <c:axId val="46173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0030016"/>
        <c:crosses val="autoZero"/>
        <c:auto val="1"/>
        <c:lblAlgn val="ctr"/>
        <c:lblOffset val="100"/>
        <c:noMultiLvlLbl val="0"/>
      </c:catAx>
      <c:valAx>
        <c:axId val="160030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61731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1"/>
    </c:view3D>
    <c:floor>
      <c:thickness val="0"/>
      <c:spPr>
        <a:solidFill>
          <a:schemeClr val="bg1">
            <a:alpha val="0"/>
          </a:schemeClr>
        </a:solidFill>
        <a:ln>
          <a:noFill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threePt" dir="t"/>
        </a:scene3d>
        <a:sp3d/>
      </c:spPr>
    </c:floor>
    <c:sideWall>
      <c:thickness val="0"/>
      <c:spPr>
        <a:noFill/>
      </c:spPr>
    </c:sideWall>
    <c:backWall>
      <c:thickness val="0"/>
      <c:spPr>
        <a:noFill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Лист7!$D$3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8613089523353E-3"/>
                  <c:y val="-1.8776243184225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474452358093412E-3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8613089523353E-3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8613089523353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37226179046706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2018</c:v>
                </c:pt>
                <c:pt idx="1">
                  <c:v>Ожидаемое 2019</c:v>
                </c:pt>
                <c:pt idx="2">
                  <c:v>Прогноз 2020</c:v>
                </c:pt>
                <c:pt idx="3">
                  <c:v>Прогноз 2021</c:v>
                </c:pt>
                <c:pt idx="4">
                  <c:v>Прогноз 2022</c:v>
                </c:pt>
              </c:strCache>
            </c:strRef>
          </c:cat>
          <c:val>
            <c:numRef>
              <c:f>Лист7!$D$4:$D$8</c:f>
              <c:numCache>
                <c:formatCode>General</c:formatCode>
                <c:ptCount val="5"/>
                <c:pt idx="0" formatCode="0.0">
                  <c:v>474</c:v>
                </c:pt>
                <c:pt idx="1">
                  <c:v>388.2</c:v>
                </c:pt>
                <c:pt idx="2">
                  <c:v>395.4</c:v>
                </c:pt>
                <c:pt idx="3">
                  <c:v>376.9</c:v>
                </c:pt>
                <c:pt idx="4">
                  <c:v>386.8</c:v>
                </c:pt>
              </c:numCache>
            </c:numRef>
          </c:val>
        </c:ser>
        <c:ser>
          <c:idx val="1"/>
          <c:order val="1"/>
          <c:tx>
            <c:strRef>
              <c:f>Лист7!$E$3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8.2116785371401189E-3"/>
                  <c:y val="-2.5034936155582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2.5034771885425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054743984756883E-2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48904716186824E-2"/>
                  <c:y val="-1.4603781203321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529196342850296E-2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2018</c:v>
                </c:pt>
                <c:pt idx="1">
                  <c:v>Ожидаемое 2019</c:v>
                </c:pt>
                <c:pt idx="2">
                  <c:v>Прогноз 2020</c:v>
                </c:pt>
                <c:pt idx="3">
                  <c:v>Прогноз 2021</c:v>
                </c:pt>
                <c:pt idx="4">
                  <c:v>Прогноз 2022</c:v>
                </c:pt>
              </c:strCache>
            </c:strRef>
          </c:cat>
          <c:val>
            <c:numRef>
              <c:f>Лист7!$E$4:$E$8</c:f>
              <c:numCache>
                <c:formatCode>General</c:formatCode>
                <c:ptCount val="5"/>
                <c:pt idx="0">
                  <c:v>471.4</c:v>
                </c:pt>
                <c:pt idx="1">
                  <c:v>389.9</c:v>
                </c:pt>
                <c:pt idx="2">
                  <c:v>395.4</c:v>
                </c:pt>
                <c:pt idx="3">
                  <c:v>376.9</c:v>
                </c:pt>
                <c:pt idx="4">
                  <c:v>386.8</c:v>
                </c:pt>
              </c:numCache>
            </c:numRef>
          </c:val>
        </c:ser>
        <c:ser>
          <c:idx val="2"/>
          <c:order val="2"/>
          <c:tx>
            <c:strRef>
              <c:f>Лист7!$F$3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1.6423357074280238E-2"/>
                  <c:y val="3.5466091107842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86130895233531E-2"/>
                  <c:y val="7.92769419073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948904716186824E-2"/>
                  <c:y val="-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9197016380369E-2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460361693316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2018</c:v>
                </c:pt>
                <c:pt idx="1">
                  <c:v>Ожидаемое 2019</c:v>
                </c:pt>
                <c:pt idx="2">
                  <c:v>Прогноз 2020</c:v>
                </c:pt>
                <c:pt idx="3">
                  <c:v>Прогноз 2021</c:v>
                </c:pt>
                <c:pt idx="4">
                  <c:v>Прогноз 2022</c:v>
                </c:pt>
              </c:strCache>
            </c:strRef>
          </c:cat>
          <c:val>
            <c:numRef>
              <c:f>Лист7!$F$4:$F$8</c:f>
              <c:numCache>
                <c:formatCode>General</c:formatCode>
                <c:ptCount val="5"/>
                <c:pt idx="0">
                  <c:v>2.6000000000000227</c:v>
                </c:pt>
                <c:pt idx="1">
                  <c:v>-1.6999999999999886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9605760"/>
        <c:axId val="158786688"/>
        <c:axId val="0"/>
      </c:bar3DChart>
      <c:catAx>
        <c:axId val="1596057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 Narrow" pitchFamily="34" charset="0"/>
              </a:defRPr>
            </a:pPr>
            <a:endParaRPr lang="ru-RU"/>
          </a:p>
        </c:txPr>
        <c:crossAx val="158786688"/>
        <c:crosses val="autoZero"/>
        <c:auto val="1"/>
        <c:lblAlgn val="ctr"/>
        <c:lblOffset val="100"/>
        <c:noMultiLvlLbl val="0"/>
      </c:catAx>
      <c:valAx>
        <c:axId val="158786688"/>
        <c:scaling>
          <c:orientation val="minMax"/>
          <c:max val="500"/>
          <c:min val="-50"/>
        </c:scaling>
        <c:delete val="0"/>
        <c:axPos val="l"/>
        <c:majorGridlines>
          <c:spPr>
            <a:ln>
              <a:solidFill>
                <a:schemeClr val="bg1">
                  <a:lumMod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200" b="1"/>
            </a:pPr>
            <a:endParaRPr lang="ru-RU"/>
          </a:p>
        </c:txPr>
        <c:crossAx val="159605760"/>
        <c:crosses val="autoZero"/>
        <c:crossBetween val="between"/>
        <c:majorUnit val="50"/>
        <c:minorUnit val="10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3185024527809625"/>
          <c:y val="0.93966833526816196"/>
          <c:w val="0.74998553257423073"/>
          <c:h val="4.7814278789125253E-2"/>
        </c:manualLayout>
      </c:layout>
      <c:overlay val="0"/>
      <c:txPr>
        <a:bodyPr/>
        <a:lstStyle/>
        <a:p>
          <a:pPr>
            <a:defRPr sz="1400" b="1"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975091464612128E-3"/>
          <c:y val="0.12478492418221337"/>
          <c:w val="0.9194444444444444"/>
          <c:h val="0.68248833479148452"/>
        </c:manualLayout>
      </c:layout>
      <c:pie3DChart>
        <c:varyColors val="1"/>
        <c:ser>
          <c:idx val="0"/>
          <c:order val="0"/>
          <c:tx>
            <c:strRef>
              <c:f>Лист1!$C$5</c:f>
              <c:strCache>
                <c:ptCount val="1"/>
                <c:pt idx="0">
                  <c:v>тыс.руб</c:v>
                </c:pt>
              </c:strCache>
            </c:strRef>
          </c:tx>
          <c:explosion val="30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2"/>
            <c:spPr>
              <a:solidFill>
                <a:srgbClr val="0000FF"/>
              </a:solidFill>
            </c:spPr>
          </c:dPt>
          <c:dLbls>
            <c:dLbl>
              <c:idx val="0"/>
              <c:layout>
                <c:manualLayout>
                  <c:x val="0.1009139723752645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5330271216098E-2"/>
                  <c:y val="7.5003645377661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487095363079618E-2"/>
                  <c:y val="-1.89045640128318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Лист1!$C$6:$C$8</c:f>
              <c:numCache>
                <c:formatCode>#,##0.0</c:formatCode>
                <c:ptCount val="3"/>
                <c:pt idx="0">
                  <c:v>54802.8</c:v>
                </c:pt>
                <c:pt idx="1">
                  <c:v>4869.7</c:v>
                </c:pt>
                <c:pt idx="2">
                  <c:v>413131</c:v>
                </c:pt>
              </c:numCache>
            </c:numRef>
          </c:val>
        </c:ser>
        <c:ser>
          <c:idx val="1"/>
          <c:order val="1"/>
          <c:tx>
            <c:strRef>
              <c:f>Лист1!$D$5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Лист1!$D$6:$D$8</c:f>
              <c:numCache>
                <c:formatCode>0</c:formatCode>
                <c:ptCount val="3"/>
                <c:pt idx="0">
                  <c:v>11.591030946259915</c:v>
                </c:pt>
                <c:pt idx="1">
                  <c:v>1.0299627646580449</c:v>
                </c:pt>
                <c:pt idx="2">
                  <c:v>87.379006289082042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7673075498733759"/>
          <c:w val="1"/>
          <c:h val="0.204914553653582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729703644039596E-3"/>
          <c:y val="0"/>
          <c:w val="0.94582123725383171"/>
          <c:h val="1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0811461067366579"/>
                  <c:y val="-8.76199329250510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9602362204724408E-2"/>
                  <c:y val="3.07276173811606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6267279090113756E-2"/>
                  <c:y val="7.60575240594925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Лист2!$D$5:$D$7</c:f>
              <c:numCache>
                <c:formatCode>0.00</c:formatCode>
                <c:ptCount val="3"/>
                <c:pt idx="0" formatCode="0">
                  <c:v>14.734143458767788</c:v>
                </c:pt>
                <c:pt idx="1">
                  <c:v>0.57959209329116801</c:v>
                </c:pt>
                <c:pt idx="2" formatCode="0">
                  <c:v>84.686264447941042</c:v>
                </c:pt>
              </c:numCache>
            </c:numRef>
          </c:val>
        </c:ser>
        <c:ser>
          <c:idx val="0"/>
          <c:order val="0"/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Лист2!$C$5:$C$7</c:f>
              <c:numCache>
                <c:formatCode>#,##0.0</c:formatCode>
                <c:ptCount val="3"/>
                <c:pt idx="0">
                  <c:v>57196</c:v>
                </c:pt>
                <c:pt idx="1">
                  <c:v>2249.9</c:v>
                </c:pt>
                <c:pt idx="2">
                  <c:v>328740.90000000002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500000000000001E-2"/>
          <c:y val="8.9156706527350513E-2"/>
          <c:w val="0.97988065224680665"/>
          <c:h val="0.91084329347264947"/>
        </c:manualLayout>
      </c:layout>
      <c:pie3DChart>
        <c:varyColors val="1"/>
        <c:ser>
          <c:idx val="1"/>
          <c:order val="1"/>
          <c:tx>
            <c:strRef>
              <c:f>Лист5!$D$3:$D$4</c:f>
              <c:strCache>
                <c:ptCount val="1"/>
                <c:pt idx="0">
                  <c:v>прогноз на 2020 год %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7.3123164512119199E-2"/>
                  <c:y val="-2.97004437224213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772353455818023"/>
                  <c:y val="-5.92392096821230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339457567804023E-2"/>
                  <c:y val="7.714020122484689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8</a:t>
                    </a:r>
                    <a:r>
                      <a:rPr lang="ru-RU" sz="1200" b="1"/>
                      <a:t>2</a:t>
                    </a:r>
                    <a:r>
                      <a:rPr lang="en-US" sz="1200" b="1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Лист5!$D$5:$D$7</c:f>
              <c:numCache>
                <c:formatCode>0</c:formatCode>
                <c:ptCount val="3"/>
                <c:pt idx="0">
                  <c:v>17.280175248012362</c:v>
                </c:pt>
                <c:pt idx="1">
                  <c:v>0.75702189613397652</c:v>
                </c:pt>
                <c:pt idx="2">
                  <c:v>81.962802855853667</c:v>
                </c:pt>
              </c:numCache>
            </c:numRef>
          </c:val>
        </c:ser>
        <c:ser>
          <c:idx val="0"/>
          <c:order val="0"/>
          <c:tx>
            <c:strRef>
              <c:f>Лист5!$C$3:$C$4</c:f>
              <c:strCache>
                <c:ptCount val="1"/>
                <c:pt idx="0">
                  <c:v>прогноз на 2020 год тыс.руб</c:v>
                </c:pt>
              </c:strCache>
            </c:strRef>
          </c:tx>
          <c:explosion val="25"/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Лист5!$C$5:$C$7</c:f>
              <c:numCache>
                <c:formatCode>#,##0.0</c:formatCode>
                <c:ptCount val="3"/>
                <c:pt idx="0">
                  <c:v>57789.9</c:v>
                </c:pt>
                <c:pt idx="1">
                  <c:v>2531.6999999999998</c:v>
                </c:pt>
                <c:pt idx="2">
                  <c:v>274107.3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40949227373069"/>
          <c:y val="0.12356203303820018"/>
          <c:w val="0.78945916114790293"/>
          <c:h val="0.75769986059991412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9138334115520328"/>
                  <c:y val="6.26491334024636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13377135805042E-2"/>
                  <c:y val="0.1468593198643222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6572586953120932E-2"/>
                  <c:y val="2.83840040828229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Лист6!$D$5:$D$7</c:f>
              <c:numCache>
                <c:formatCode>0</c:formatCode>
                <c:ptCount val="3"/>
                <c:pt idx="0">
                  <c:v>17.505068272178612</c:v>
                </c:pt>
                <c:pt idx="1">
                  <c:v>0.76226813566342588</c:v>
                </c:pt>
                <c:pt idx="2">
                  <c:v>81.732663592157948</c:v>
                </c:pt>
              </c:numCache>
            </c:numRef>
          </c:val>
        </c:ser>
        <c:ser>
          <c:idx val="0"/>
          <c:order val="0"/>
          <c:explosion val="25"/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Лист6!$C$5:$C$7</c:f>
              <c:numCache>
                <c:formatCode>#,##0.0</c:formatCode>
                <c:ptCount val="3"/>
                <c:pt idx="0">
                  <c:v>60010.7</c:v>
                </c:pt>
                <c:pt idx="1">
                  <c:v>2613.1999999999998</c:v>
                </c:pt>
                <c:pt idx="2">
                  <c:v>280195.09999999998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1"/>
          <c:dPt>
            <c:idx val="0"/>
            <c:bubble3D val="0"/>
            <c:explosion val="17"/>
            <c:spPr>
              <a:solidFill>
                <a:srgbClr val="FF0000"/>
              </a:solidFill>
            </c:spPr>
          </c:dPt>
          <c:dPt>
            <c:idx val="1"/>
            <c:bubble3D val="0"/>
            <c:explosion val="56"/>
            <c:spPr>
              <a:solidFill>
                <a:srgbClr val="FFFF00"/>
              </a:solidFill>
            </c:spPr>
          </c:dPt>
          <c:dPt>
            <c:idx val="2"/>
            <c:bubble3D val="0"/>
            <c:explosion val="5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3.0539940006665926E-2"/>
                  <c:y val="-2.8290881725929824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</a:t>
                    </a:r>
                    <a:r>
                      <a:rPr lang="ru-RU" sz="1200" b="1"/>
                      <a:t>16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1748139095656036E-2"/>
                  <c:y val="0.13962442328210911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419675591600932"/>
                  <c:y val="8.65328380704030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Лист3!$E$6:$E$8</c:f>
              <c:numCache>
                <c:formatCode>0</c:formatCode>
                <c:ptCount val="3"/>
                <c:pt idx="0">
                  <c:v>16.170287028032561</c:v>
                </c:pt>
                <c:pt idx="1">
                  <c:v>0.60802343065333431</c:v>
                </c:pt>
                <c:pt idx="2">
                  <c:v>83.221689541314106</c:v>
                </c:pt>
              </c:numCache>
            </c:numRef>
          </c:val>
        </c:ser>
        <c:ser>
          <c:idx val="0"/>
          <c:order val="0"/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Лист3!$D$6:$D$8</c:f>
              <c:numCache>
                <c:formatCode>#,##0.0</c:formatCode>
                <c:ptCount val="3"/>
                <c:pt idx="0">
                  <c:v>63934</c:v>
                </c:pt>
                <c:pt idx="1">
                  <c:v>2404</c:v>
                </c:pt>
                <c:pt idx="2">
                  <c:v>329041.5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682048078446653E-2"/>
          <c:y val="2.7834261532674081E-2"/>
          <c:w val="0.92242661226977984"/>
          <c:h val="0.867128235328216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Лист4!$B$5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6.6885790796217407E-3"/>
                  <c:y val="0.369685877393354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2167555153252556E-3"/>
                  <c:y val="0.664478588400571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851075273407157E-3"/>
                  <c:y val="0.337853791581155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2125915421655173E-3"/>
                  <c:y val="-3.5404035433070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Лист4!$C$5:$F$5</c:f>
              <c:numCache>
                <c:formatCode>#,##0.0</c:formatCode>
                <c:ptCount val="4"/>
                <c:pt idx="0">
                  <c:v>120295.5</c:v>
                </c:pt>
                <c:pt idx="1">
                  <c:v>144691.79999999999</c:v>
                </c:pt>
                <c:pt idx="2">
                  <c:v>125138.6</c:v>
                </c:pt>
                <c:pt idx="3">
                  <c:v>3213.9</c:v>
                </c:pt>
              </c:numCache>
            </c:numRef>
          </c:val>
        </c:ser>
        <c:ser>
          <c:idx val="1"/>
          <c:order val="1"/>
          <c:tx>
            <c:strRef>
              <c:f>Лист4!$B$6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5.4652633691479038E-3"/>
                  <c:y val="0.410443569553805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532648072419154E-2"/>
                  <c:y val="0.120372614276069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857939974373203E-3"/>
                  <c:y val="0.395407316272965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021426188151873E-2"/>
                  <c:y val="-3.7480150918635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Лист4!$C$6:$F$6</c:f>
              <c:numCache>
                <c:formatCode>#,##0.0</c:formatCode>
                <c:ptCount val="4"/>
                <c:pt idx="0">
                  <c:v>128472.2</c:v>
                </c:pt>
                <c:pt idx="1">
                  <c:v>33233.800000000003</c:v>
                </c:pt>
                <c:pt idx="2">
                  <c:v>137361.29999999999</c:v>
                </c:pt>
                <c:pt idx="3">
                  <c:v>6296.3</c:v>
                </c:pt>
              </c:numCache>
            </c:numRef>
          </c:val>
        </c:ser>
        <c:ser>
          <c:idx val="2"/>
          <c:order val="2"/>
          <c:tx>
            <c:strRef>
              <c:f>Лист4!$B$7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8.3607523072063376E-3"/>
                  <c:y val="0.505188983885795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0913839494751E-2"/>
                  <c:y val="-4.5513615485564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259195387579364E-3"/>
                  <c:y val="0.476944106332507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408279430956376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Лист4!$C$7:$F$7</c:f>
              <c:numCache>
                <c:formatCode>#,##0.0</c:formatCode>
                <c:ptCount val="4"/>
                <c:pt idx="0">
                  <c:v>146170.9</c:v>
                </c:pt>
                <c:pt idx="1">
                  <c:v>3554.5</c:v>
                </c:pt>
                <c:pt idx="2">
                  <c:v>154043.20000000001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Лист4!$B$8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715591402306625E-3"/>
                  <c:y val="0.385416666666666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73655914615283E-2"/>
                  <c:y val="-2.9166666666666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042350718129538E-3"/>
                  <c:y val="0.493124695546648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757526889998E-2"/>
                  <c:y val="-5.625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Лист4!$C$8:$F$8</c:f>
              <c:numCache>
                <c:formatCode>#,##0.0</c:formatCode>
                <c:ptCount val="4"/>
                <c:pt idx="0">
                  <c:v>122760.8</c:v>
                </c:pt>
                <c:pt idx="1">
                  <c:v>3998</c:v>
                </c:pt>
                <c:pt idx="2">
                  <c:v>155274.20000000001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Лист4!$B$9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0938924731692185E-2"/>
                  <c:y val="0.408333333333333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1021506076755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60588675551154E-2"/>
                  <c:y val="0.493560391946682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0629032315381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Лист4!$C$9:$F$9</c:f>
              <c:numCache>
                <c:formatCode>#,##0.0</c:formatCode>
                <c:ptCount val="4"/>
                <c:pt idx="0">
                  <c:v>126594.7</c:v>
                </c:pt>
                <c:pt idx="1">
                  <c:v>3489.2</c:v>
                </c:pt>
                <c:pt idx="2">
                  <c:v>157626.4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9517184"/>
        <c:axId val="159990912"/>
        <c:axId val="0"/>
      </c:bar3DChart>
      <c:catAx>
        <c:axId val="159517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9990912"/>
        <c:crosses val="autoZero"/>
        <c:auto val="1"/>
        <c:lblAlgn val="ctr"/>
        <c:lblOffset val="100"/>
        <c:noMultiLvlLbl val="0"/>
      </c:catAx>
      <c:valAx>
        <c:axId val="15999091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#,##0.0" sourceLinked="1"/>
        <c:majorTickMark val="out"/>
        <c:minorTickMark val="none"/>
        <c:tickLblPos val="nextTo"/>
        <c:crossAx val="1595171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890917857942926E-2"/>
          <c:y val="0.95140375123154819"/>
          <c:w val="0.82031481930058769"/>
          <c:h val="4.8596248768451859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explosion val="41"/>
          </c:dPt>
          <c:dPt>
            <c:idx val="2"/>
            <c:bubble3D val="0"/>
            <c:explosion val="58"/>
          </c:dPt>
          <c:dPt>
            <c:idx val="4"/>
            <c:bubble3D val="0"/>
            <c:explosion val="39"/>
          </c:dPt>
          <c:dPt>
            <c:idx val="6"/>
            <c:bubble3D val="0"/>
            <c:explosion val="8"/>
          </c:dPt>
          <c:dPt>
            <c:idx val="8"/>
            <c:bubble3D val="0"/>
            <c:explosion val="43"/>
          </c:dPt>
          <c:dPt>
            <c:idx val="9"/>
            <c:bubble3D val="0"/>
            <c:explosion val="54"/>
          </c:dPt>
          <c:dPt>
            <c:idx val="10"/>
            <c:bubble3D val="0"/>
            <c:explosion val="28"/>
          </c:dPt>
          <c:dPt>
            <c:idx val="11"/>
            <c:bubble3D val="0"/>
            <c:explosion val="37"/>
          </c:dPt>
          <c:dLbls>
            <c:dLbl>
              <c:idx val="0"/>
              <c:layout>
                <c:manualLayout>
                  <c:x val="6.7373092108898955E-2"/>
                  <c:y val="0.142430775176502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6798899069957793E-3"/>
                  <c:y val="0.189266041776152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7516901607366907E-2"/>
                  <c:y val="4.02645745262631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2786285063489624E-3"/>
                  <c:y val="-2.61857396838968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5866509485335998E-2"/>
                  <c:y val="-5.880984477556757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23187609161432288"/>
                  <c:y val="2.693815168914941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3.2323795552090084E-2"/>
                  <c:y val="2.538831237861395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3.9984500194286211E-2"/>
                  <c:y val="-5.5376465199032943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4.4885985182970094E-2"/>
                  <c:y val="-8.846200131096108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4.9793502901150387E-2"/>
                  <c:y val="3.928227012028510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5.730349703324368E-2"/>
                  <c:y val="0.1437574741668855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4489005727538021"/>
                  <c:y val="6.478764430654979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16405426138545726"/>
                  <c:y val="8.93398721750678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разделам'!$B$29:$B$40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разделам'!$C$29:$C$40</c:f>
              <c:numCache>
                <c:formatCode>#,##0.00</c:formatCode>
                <c:ptCount val="12"/>
                <c:pt idx="0">
                  <c:v>51426.9</c:v>
                </c:pt>
                <c:pt idx="1">
                  <c:v>323.89999999999998</c:v>
                </c:pt>
                <c:pt idx="2">
                  <c:v>4460.1000000000004</c:v>
                </c:pt>
                <c:pt idx="3">
                  <c:v>51890.400000000001</c:v>
                </c:pt>
                <c:pt idx="4">
                  <c:v>2796.3</c:v>
                </c:pt>
                <c:pt idx="5">
                  <c:v>175944.2</c:v>
                </c:pt>
                <c:pt idx="6">
                  <c:v>47683.9</c:v>
                </c:pt>
                <c:pt idx="7">
                  <c:v>18343.7</c:v>
                </c:pt>
                <c:pt idx="8">
                  <c:v>3164.6</c:v>
                </c:pt>
                <c:pt idx="9">
                  <c:v>1569.5</c:v>
                </c:pt>
                <c:pt idx="10">
                  <c:v>0</c:v>
                </c:pt>
                <c:pt idx="11">
                  <c:v>37776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разделам'!$B$29:$B$40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разделам'!$D$29:$D$40</c:f>
              <c:numCache>
                <c:formatCode>0.00</c:formatCode>
                <c:ptCount val="12"/>
                <c:pt idx="0">
                  <c:v>13.00697178280614</c:v>
                </c:pt>
                <c:pt idx="1">
                  <c:v>8.1921293339690088E-2</c:v>
                </c:pt>
                <c:pt idx="2">
                  <c:v>1.1280554505228522</c:v>
                </c:pt>
                <c:pt idx="3">
                  <c:v>13.12420092594583</c:v>
                </c:pt>
                <c:pt idx="4">
                  <c:v>0.70724455870878489</c:v>
                </c:pt>
                <c:pt idx="5">
                  <c:v>44.500081567203161</c:v>
                </c:pt>
                <c:pt idx="6">
                  <c:v>12.060286383082582</c:v>
                </c:pt>
                <c:pt idx="7">
                  <c:v>4.6395172233259441</c:v>
                </c:pt>
                <c:pt idx="8">
                  <c:v>0.80039556932010891</c:v>
                </c:pt>
                <c:pt idx="9">
                  <c:v>0.39696038868985367</c:v>
                </c:pt>
                <c:pt idx="10">
                  <c:v>0</c:v>
                </c:pt>
                <c:pt idx="11">
                  <c:v>9.5543648570550577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49444951181754E-2"/>
          <c:y val="9.1690558525243937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12"/>
          </c:dPt>
          <c:dPt>
            <c:idx val="1"/>
            <c:bubble3D val="0"/>
            <c:explosion val="13"/>
          </c:dPt>
          <c:dPt>
            <c:idx val="2"/>
            <c:bubble3D val="0"/>
            <c:explosion val="33"/>
          </c:dPt>
          <c:dPt>
            <c:idx val="3"/>
            <c:bubble3D val="0"/>
            <c:explosion val="41"/>
          </c:dPt>
          <c:dPt>
            <c:idx val="4"/>
            <c:bubble3D val="0"/>
            <c:explosion val="17"/>
          </c:dPt>
          <c:dPt>
            <c:idx val="6"/>
            <c:bubble3D val="0"/>
            <c:explosion val="44"/>
          </c:dPt>
          <c:dPt>
            <c:idx val="7"/>
            <c:bubble3D val="0"/>
            <c:explosion val="81"/>
          </c:dPt>
          <c:dPt>
            <c:idx val="8"/>
            <c:bubble3D val="0"/>
            <c:explosion val="58"/>
          </c:dPt>
          <c:dPt>
            <c:idx val="9"/>
            <c:bubble3D val="0"/>
            <c:explosion val="46"/>
          </c:dPt>
          <c:dPt>
            <c:idx val="10"/>
            <c:bubble3D val="0"/>
            <c:explosion val="38"/>
          </c:dPt>
          <c:dLbls>
            <c:dLbl>
              <c:idx val="0"/>
              <c:layout>
                <c:manualLayout>
                  <c:x val="-3.3973097112861149E-3"/>
                  <c:y val="0.1950415573053369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9303258967629048E-2"/>
                  <c:y val="0.2086582093904928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4907808398950123E-2"/>
                  <c:y val="3.399985418489355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9.7430008748906373E-3"/>
                  <c:y val="-8.304024496937951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1.1553754259133957E-2"/>
                  <c:y val="-0.1424852057812137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21389414089461284"/>
                  <c:y val="-1.316289527624455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"/>
                  <c:y val="3.318571085208863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"/>
                  <c:y val="3.2253971002117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5.7461640727904835E-2"/>
                  <c:y val="9.35659944957997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5.5044024382138179E-2"/>
                  <c:y val="0.174271585361175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2676432633420823"/>
                  <c:y val="0.2298861184018665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8491524496937883"/>
                  <c:y val="0.1407070574511519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9.7292737229277226E-2"/>
                  <c:y val="0.209155429161152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разделам'!$B$45:$B$56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разделам'!$C$45:$C$56</c:f>
              <c:numCache>
                <c:formatCode>#,##0.00</c:formatCode>
                <c:ptCount val="12"/>
                <c:pt idx="0">
                  <c:v>44784.1</c:v>
                </c:pt>
                <c:pt idx="1">
                  <c:v>328.1</c:v>
                </c:pt>
                <c:pt idx="2">
                  <c:v>4214.5</c:v>
                </c:pt>
                <c:pt idx="3">
                  <c:v>41151.4</c:v>
                </c:pt>
                <c:pt idx="4">
                  <c:v>2216.9</c:v>
                </c:pt>
                <c:pt idx="5">
                  <c:v>183070.3</c:v>
                </c:pt>
                <c:pt idx="6">
                  <c:v>46664.7</c:v>
                </c:pt>
                <c:pt idx="7">
                  <c:v>15207.6</c:v>
                </c:pt>
                <c:pt idx="8">
                  <c:v>3100</c:v>
                </c:pt>
                <c:pt idx="9">
                  <c:v>1617.9</c:v>
                </c:pt>
                <c:pt idx="10">
                  <c:v>100</c:v>
                </c:pt>
                <c:pt idx="11">
                  <c:v>34416.199999999997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разделам'!$B$45:$B$56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разделам'!$D$45:$D$56</c:f>
              <c:numCache>
                <c:formatCode>0.00</c:formatCode>
                <c:ptCount val="12"/>
                <c:pt idx="0">
                  <c:v>11.883115659785544</c:v>
                </c:pt>
                <c:pt idx="1">
                  <c:v>8.7058805423702548E-2</c:v>
                </c:pt>
                <c:pt idx="2">
                  <c:v>1.1182850821645669</c:v>
                </c:pt>
                <c:pt idx="3">
                  <c:v>10.919206722075444</c:v>
                </c:pt>
                <c:pt idx="4">
                  <c:v>0.58823732320574884</c:v>
                </c:pt>
                <c:pt idx="5">
                  <c:v>48.576292674668849</c:v>
                </c:pt>
                <c:pt idx="6">
                  <c:v>12.382118370787722</c:v>
                </c:pt>
                <c:pt idx="7">
                  <c:v>4.0352194128665007</c:v>
                </c:pt>
                <c:pt idx="8">
                  <c:v>0.82256109970581492</c:v>
                </c:pt>
                <c:pt idx="9">
                  <c:v>0.42929729135936712</c:v>
                </c:pt>
                <c:pt idx="10">
                  <c:v>2.6534229022768224E-2</c:v>
                </c:pt>
                <c:pt idx="11">
                  <c:v>9.1320733289339575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91218231080902"/>
          <c:y val="9.7897117426765046E-2"/>
          <c:w val="0.84490111009763647"/>
          <c:h val="0.82919206694754943"/>
        </c:manualLayout>
      </c:layout>
      <c:pie3DChart>
        <c:varyColors val="1"/>
        <c:ser>
          <c:idx val="0"/>
          <c:order val="0"/>
          <c:explosion val="22"/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8.4820176722346964E-3"/>
                  <c:y val="0.153971362812578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2827221442216634E-3"/>
                  <c:y val="0.1561434003864679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650371828521435E-3"/>
                  <c:y val="-2.7637795275591908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"/>
                  <c:y val="-2.784857776461788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1.974566227896914E-2"/>
                  <c:y val="-0.105331034068920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9925087489063866E-2"/>
                  <c:y val="-4.3638086905803276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1.999106509670627E-2"/>
                  <c:y val="1.359687651553233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2031352526103126"/>
                  <c:y val="-3.90571638711192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7844124396174948"/>
                  <c:y val="2.06914122867679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1719244956503481"/>
                  <c:y val="0.105879453882074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5.3678688424280141E-2"/>
                  <c:y val="0.115782981180592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8.6978547290728112E-2"/>
                  <c:y val="0.1453104398351203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разделам'!$B$60:$B$70</c:f>
              <c:strCache>
                <c:ptCount val="11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</c:strCache>
            </c:strRef>
          </c:cat>
          <c:val>
            <c:numRef>
              <c:f>'таб по разделам'!$C$60:$C$70</c:f>
              <c:numCache>
                <c:formatCode>#,##0.00</c:formatCode>
                <c:ptCount val="11"/>
                <c:pt idx="0">
                  <c:v>44866.5</c:v>
                </c:pt>
                <c:pt idx="1">
                  <c:v>344</c:v>
                </c:pt>
                <c:pt idx="2">
                  <c:v>4214.5</c:v>
                </c:pt>
                <c:pt idx="3">
                  <c:v>41204.199999999997</c:v>
                </c:pt>
                <c:pt idx="4">
                  <c:v>4508.8</c:v>
                </c:pt>
                <c:pt idx="5">
                  <c:v>190036.3</c:v>
                </c:pt>
                <c:pt idx="6">
                  <c:v>47816.2</c:v>
                </c:pt>
                <c:pt idx="7">
                  <c:v>16163.5</c:v>
                </c:pt>
                <c:pt idx="8">
                  <c:v>3100</c:v>
                </c:pt>
                <c:pt idx="9">
                  <c:v>1668.4</c:v>
                </c:pt>
                <c:pt idx="10">
                  <c:v>0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разделам'!$B$60:$B$70</c:f>
              <c:strCache>
                <c:ptCount val="11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</c:strCache>
            </c:strRef>
          </c:cat>
          <c:val>
            <c:numRef>
              <c:f>'таб по разделам'!$D$60:$D$70</c:f>
              <c:numCache>
                <c:formatCode>0.0</c:formatCode>
                <c:ptCount val="11"/>
                <c:pt idx="0">
                  <c:v>11.598164002094915</c:v>
                </c:pt>
                <c:pt idx="1">
                  <c:v>8.8925332190401538E-2</c:v>
                </c:pt>
                <c:pt idx="2">
                  <c:v>1.0894645712687421</c:v>
                </c:pt>
                <c:pt idx="3">
                  <c:v>10.651445269301577</c:v>
                </c:pt>
                <c:pt idx="4">
                  <c:v>1.1655422609886117</c:v>
                </c:pt>
                <c:pt idx="5">
                  <c:v>49.125119493415127</c:v>
                </c:pt>
                <c:pt idx="6">
                  <c:v>12.360672875240343</c:v>
                </c:pt>
                <c:pt idx="7">
                  <c:v>4.1783273455219625</c:v>
                </c:pt>
                <c:pt idx="8">
                  <c:v>0.80136200520419998</c:v>
                </c:pt>
                <c:pt idx="9">
                  <c:v>0.43128786112344747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Розничный таварооборот,млн.руб</a:t>
            </a:r>
          </a:p>
        </c:rich>
      </c:tx>
      <c:layout>
        <c:manualLayout>
          <c:xMode val="edge"/>
          <c:yMode val="edge"/>
          <c:x val="0.25836133791759774"/>
          <c:y val="3.969927117758143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3658596320833372E-2"/>
          <c:y val="0.21782527230727727"/>
          <c:w val="0.86052414360030571"/>
          <c:h val="0.73494747196110999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604.4</c:v>
                </c:pt>
                <c:pt idx="1">
                  <c:v>612.79999999999995</c:v>
                </c:pt>
                <c:pt idx="2">
                  <c:v>655.7</c:v>
                </c:pt>
                <c:pt idx="3">
                  <c:v>699</c:v>
                </c:pt>
                <c:pt idx="4">
                  <c:v>747.3</c:v>
                </c:pt>
                <c:pt idx="5">
                  <c:v>799.7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2036992"/>
        <c:axId val="42624128"/>
      </c:lineChart>
      <c:catAx>
        <c:axId val="1020369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год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42624128"/>
        <c:crosses val="autoZero"/>
        <c:auto val="1"/>
        <c:lblAlgn val="ctr"/>
        <c:lblOffset val="100"/>
        <c:noMultiLvlLbl val="0"/>
      </c:catAx>
      <c:valAx>
        <c:axId val="42624128"/>
        <c:scaling>
          <c:orientation val="minMax"/>
          <c:max val="9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02036992"/>
        <c:crosses val="autoZero"/>
        <c:crossBetween val="between"/>
        <c:majorUnit val="200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274041692839917E-2"/>
          <c:y val="1.2724046201379185E-2"/>
          <c:w val="0.70575437289399834"/>
          <c:h val="0.82282477371893914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нацпроекты!$I$21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нацпроекты!$J$21:$L$21</c:f>
              <c:numCache>
                <c:formatCode>General</c:formatCode>
                <c:ptCount val="3"/>
                <c:pt idx="0">
                  <c:v>7618.9</c:v>
                </c:pt>
                <c:pt idx="1">
                  <c:v>2501.4</c:v>
                </c:pt>
                <c:pt idx="2">
                  <c:v>1433.1</c:v>
                </c:pt>
              </c:numCache>
            </c:numRef>
          </c:val>
        </c:ser>
        <c:ser>
          <c:idx val="1"/>
          <c:order val="1"/>
          <c:tx>
            <c:strRef>
              <c:f>нацпроекты!$I$22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нацпроекты!$J$22:$L$22</c:f>
              <c:numCache>
                <c:formatCode>General</c:formatCode>
                <c:ptCount val="3"/>
                <c:pt idx="0">
                  <c:v>285.8</c:v>
                </c:pt>
                <c:pt idx="1">
                  <c:v>104.2</c:v>
                </c:pt>
                <c:pt idx="2">
                  <c:v>514.5</c:v>
                </c:pt>
              </c:numCache>
            </c:numRef>
          </c:val>
        </c:ser>
        <c:ser>
          <c:idx val="2"/>
          <c:order val="2"/>
          <c:tx>
            <c:strRef>
              <c:f>нацпроекты!$I$23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81368679813886E-3"/>
                  <c:y val="-3.1275719353858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нацпроекты!$J$23:$L$23</c:f>
              <c:numCache>
                <c:formatCode>General</c:formatCode>
                <c:ptCount val="3"/>
                <c:pt idx="0">
                  <c:v>71.5</c:v>
                </c:pt>
                <c:pt idx="1">
                  <c:v>289.5</c:v>
                </c:pt>
                <c:pt idx="2">
                  <c:v>204.2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404928"/>
        <c:axId val="42679616"/>
        <c:axId val="0"/>
      </c:bar3DChart>
      <c:catAx>
        <c:axId val="1294049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2679616"/>
        <c:crosses val="autoZero"/>
        <c:auto val="1"/>
        <c:lblAlgn val="ctr"/>
        <c:lblOffset val="100"/>
        <c:noMultiLvlLbl val="0"/>
      </c:catAx>
      <c:valAx>
        <c:axId val="4267961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294049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нацпроекты!$N$21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нацпроекты!$O$20:$Q$20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нацпроекты!$O$21:$Q$21</c:f>
              <c:numCache>
                <c:formatCode>General</c:formatCode>
                <c:ptCount val="3"/>
              </c:numCache>
            </c:numRef>
          </c:val>
        </c:ser>
        <c:ser>
          <c:idx val="1"/>
          <c:order val="1"/>
          <c:tx>
            <c:strRef>
              <c:f>нацпроекты!$N$22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нацпроекты!$O$22:$Q$22</c:f>
              <c:numCache>
                <c:formatCode>General</c:formatCode>
                <c:ptCount val="3"/>
                <c:pt idx="1">
                  <c:v>108.3</c:v>
                </c:pt>
              </c:numCache>
            </c:numRef>
          </c:val>
        </c:ser>
        <c:ser>
          <c:idx val="2"/>
          <c:order val="2"/>
          <c:tx>
            <c:strRef>
              <c:f>нацпроекты!$N$23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нацпроекты!$O$23:$Q$23</c:f>
              <c:numCache>
                <c:formatCode>General</c:formatCode>
                <c:ptCount val="3"/>
                <c:pt idx="1">
                  <c:v>300.89999999999998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405440"/>
        <c:axId val="160844032"/>
        <c:axId val="0"/>
      </c:bar3DChart>
      <c:catAx>
        <c:axId val="129405440"/>
        <c:scaling>
          <c:orientation val="minMax"/>
        </c:scaling>
        <c:delete val="0"/>
        <c:axPos val="b"/>
        <c:majorTickMark val="out"/>
        <c:minorTickMark val="none"/>
        <c:tickLblPos val="nextTo"/>
        <c:crossAx val="160844032"/>
        <c:crosses val="autoZero"/>
        <c:auto val="1"/>
        <c:lblAlgn val="ctr"/>
        <c:lblOffset val="100"/>
        <c:noMultiLvlLbl val="0"/>
      </c:catAx>
      <c:valAx>
        <c:axId val="16084403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294054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нацпроекты!$S$21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нацпроекты!$T$21:$V$21</c:f>
              <c:numCache>
                <c:formatCode>General</c:formatCode>
                <c:ptCount val="3"/>
              </c:numCache>
            </c:numRef>
          </c:val>
        </c:ser>
        <c:ser>
          <c:idx val="1"/>
          <c:order val="1"/>
          <c:tx>
            <c:strRef>
              <c:f>нацпроекты!$S$22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нацпроекты!$T$22:$V$22</c:f>
              <c:numCache>
                <c:formatCode>General</c:formatCode>
                <c:ptCount val="3"/>
                <c:pt idx="0">
                  <c:v>750.2</c:v>
                </c:pt>
                <c:pt idx="1">
                  <c:v>108.3</c:v>
                </c:pt>
              </c:numCache>
            </c:numRef>
          </c:val>
        </c:ser>
        <c:ser>
          <c:idx val="2"/>
          <c:order val="2"/>
          <c:tx>
            <c:strRef>
              <c:f>нацпроекты!$S$23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нацпроекты!$T$23:$V$23</c:f>
              <c:numCache>
                <c:formatCode>General</c:formatCode>
                <c:ptCount val="3"/>
                <c:pt idx="0">
                  <c:v>187.6</c:v>
                </c:pt>
                <c:pt idx="1">
                  <c:v>300.89999999999998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408000"/>
        <c:axId val="160846912"/>
        <c:axId val="0"/>
      </c:bar3DChart>
      <c:catAx>
        <c:axId val="1294080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 Narrow" panose="020B0606020202030204" pitchFamily="34" charset="0"/>
              </a:defRPr>
            </a:pPr>
            <a:endParaRPr lang="ru-RU"/>
          </a:p>
        </c:txPr>
        <c:crossAx val="160846912"/>
        <c:crosses val="autoZero"/>
        <c:auto val="1"/>
        <c:lblAlgn val="ctr"/>
        <c:lblOffset val="100"/>
        <c:noMultiLvlLbl val="0"/>
      </c:catAx>
      <c:valAx>
        <c:axId val="16084691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294080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соцсфера!$B$4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соцсфера!$C$3:$G$3</c:f>
              <c:strCache>
                <c:ptCount val="5"/>
                <c:pt idx="0">
                  <c:v> 2018 год</c:v>
                </c:pt>
                <c:pt idx="1">
                  <c:v>Ожидаемое исполнение 2019 год</c:v>
                </c:pt>
                <c:pt idx="2">
                  <c:v>прогноз 2020 года</c:v>
                </c:pt>
                <c:pt idx="3">
                  <c:v>прогноз 2021 года</c:v>
                </c:pt>
                <c:pt idx="4">
                  <c:v>прогноз 2022 года</c:v>
                </c:pt>
              </c:strCache>
            </c:strRef>
          </c:cat>
          <c:val>
            <c:numRef>
              <c:f>соцсфера!$C$4:$G$4</c:f>
              <c:numCache>
                <c:formatCode>General</c:formatCode>
                <c:ptCount val="5"/>
                <c:pt idx="0">
                  <c:v>278</c:v>
                </c:pt>
                <c:pt idx="1">
                  <c:v>168</c:v>
                </c:pt>
                <c:pt idx="2">
                  <c:v>176</c:v>
                </c:pt>
                <c:pt idx="3">
                  <c:v>183</c:v>
                </c:pt>
                <c:pt idx="4">
                  <c:v>190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653824"/>
        <c:axId val="130771776"/>
        <c:axId val="0"/>
      </c:bar3DChart>
      <c:catAx>
        <c:axId val="1606538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0771776"/>
        <c:crosses val="autoZero"/>
        <c:auto val="1"/>
        <c:lblAlgn val="ctr"/>
        <c:lblOffset val="100"/>
        <c:noMultiLvlLbl val="0"/>
      </c:catAx>
      <c:valAx>
        <c:axId val="130771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6538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284374453193351"/>
          <c:y val="2.777777777777777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соцсфера!$B$8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соцсфера!$C$7:$G$7</c:f>
              <c:strCache>
                <c:ptCount val="5"/>
                <c:pt idx="0">
                  <c:v> 2018 год</c:v>
                </c:pt>
                <c:pt idx="1">
                  <c:v>Ожидаемое исполнение 2019 год</c:v>
                </c:pt>
                <c:pt idx="2">
                  <c:v>прогноз 2020 года</c:v>
                </c:pt>
                <c:pt idx="3">
                  <c:v>прогноз 2021 года</c:v>
                </c:pt>
                <c:pt idx="4">
                  <c:v>прогноз 2022 года</c:v>
                </c:pt>
              </c:strCache>
            </c:strRef>
          </c:cat>
          <c:val>
            <c:numRef>
              <c:f>соцсфера!$C$8:$G$8</c:f>
              <c:numCache>
                <c:formatCode>General</c:formatCode>
                <c:ptCount val="5"/>
                <c:pt idx="0">
                  <c:v>41</c:v>
                </c:pt>
                <c:pt idx="1">
                  <c:v>41</c:v>
                </c:pt>
                <c:pt idx="2">
                  <c:v>48</c:v>
                </c:pt>
                <c:pt idx="3">
                  <c:v>47</c:v>
                </c:pt>
                <c:pt idx="4">
                  <c:v>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654848"/>
        <c:axId val="130773504"/>
        <c:axId val="0"/>
      </c:bar3DChart>
      <c:catAx>
        <c:axId val="1606548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0773504"/>
        <c:crosses val="autoZero"/>
        <c:auto val="1"/>
        <c:lblAlgn val="ctr"/>
        <c:lblOffset val="100"/>
        <c:noMultiLvlLbl val="0"/>
      </c:catAx>
      <c:valAx>
        <c:axId val="130773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6548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Какие средства направляются на физическую культуру и спорт</a:t>
            </a:r>
          </a:p>
        </c:rich>
      </c:tx>
      <c:layout>
        <c:manualLayout>
          <c:xMode val="edge"/>
          <c:yMode val="edge"/>
          <c:x val="0.12928875147087143"/>
          <c:y val="2.9529600466608342E-2"/>
        </c:manualLayout>
      </c:layout>
      <c:overlay val="0"/>
    </c:title>
    <c:autoTitleDeleted val="0"/>
    <c:view3D>
      <c:rotX val="15"/>
      <c:hPercent val="5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366132246507425"/>
          <c:y val="0.15111358996792204"/>
          <c:w val="0.42110943368374082"/>
          <c:h val="0.25484237386993558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60656896"/>
        <c:axId val="130775808"/>
        <c:axId val="0"/>
      </c:bar3DChart>
      <c:catAx>
        <c:axId val="160656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30775808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30775808"/>
        <c:scaling>
          <c:orientation val="minMax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60656896"/>
        <c:crosses val="autoZero"/>
        <c:crossBetween val="between"/>
        <c:majorUnit val="500"/>
        <c:minorUnit val="100"/>
      </c:valAx>
    </c:plotArea>
    <c:plotVisOnly val="1"/>
    <c:dispBlanksAs val="gap"/>
    <c:showDLblsOverMax val="0"/>
  </c:chart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69902912621533E-2"/>
          <c:y val="0.14072494669509594"/>
          <c:w val="0.83009708737864074"/>
          <c:h val="0.729211087420042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accent1"/>
            </a:solidFill>
            <a:ln w="12594">
              <a:solidFill>
                <a:schemeClr val="tx1"/>
              </a:solidFill>
              <a:prstDash val="solid"/>
            </a:ln>
          </c:spPr>
          <c:dPt>
            <c:idx val="1"/>
            <c:bubble3D val="0"/>
            <c:spPr>
              <a:solidFill>
                <a:schemeClr val="accent2"/>
              </a:solidFill>
              <a:ln w="1259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6005295204024043E-3"/>
                  <c:y val="9.0219814432074309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24,7; (65%)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53305544211024E-2"/>
                  <c:y val="-1.5750241746097357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13,1;    (</a:t>
                    </a:r>
                    <a:r>
                      <a:rPr lang="ru-RU" baseline="0" dirty="0" smtClean="0"/>
                      <a:t> 35</a:t>
                    </a:r>
                    <a:r>
                      <a:rPr lang="ru-RU" dirty="0" smtClean="0"/>
                      <a:t>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Mode val="edge"/>
                  <c:yMode val="edge"/>
                  <c:x val="0.13349514563106926"/>
                  <c:y val="0.18763326226012794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dirty="0"/>
                      <a:t>5,8; (29%)</a:t>
                    </a:r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187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Дотация за счет субвенции на исполнение полномочий органов власти </c:v>
                </c:pt>
                <c:pt idx="1">
                  <c:v>Трансферты на поддержку мер по обеспечению сбалансированности бюджетов поселений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24.7</c:v>
                </c:pt>
                <c:pt idx="1">
                  <c:v>13.1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 w="2518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17391304347827"/>
          <c:y val="9.1127098321343886E-2"/>
          <c:w val="0.81449275362319395"/>
          <c:h val="0.84892086330935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 выравнвания</c:v>
                </c:pt>
              </c:strCache>
            </c:strRef>
          </c:tx>
          <c:spPr>
            <a:solidFill>
              <a:schemeClr val="accent1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8872534555542411E-2"/>
                  <c:y val="-7.58464425318205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Sheet1!$B$2:$B$2</c:f>
              <c:numCache>
                <c:formatCode>#,##0.00</c:formatCode>
                <c:ptCount val="1"/>
                <c:pt idx="0">
                  <c:v>3380.13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solidFill>
              <a:schemeClr val="accent2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2825398080008802E-2"/>
                  <c:y val="1.05606482886083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Sheet1!$B$3:$B$3</c:f>
              <c:numCache>
                <c:formatCode>#,##0.00</c:formatCode>
                <c:ptCount val="1"/>
                <c:pt idx="0">
                  <c:v>8420.59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62884608"/>
        <c:axId val="227329152"/>
      </c:barChart>
      <c:catAx>
        <c:axId val="162884608"/>
        <c:scaling>
          <c:orientation val="minMax"/>
        </c:scaling>
        <c:delete val="1"/>
        <c:axPos val="b"/>
        <c:majorTickMark val="out"/>
        <c:minorTickMark val="none"/>
        <c:tickLblPos val="none"/>
        <c:crossAx val="227329152"/>
        <c:crosses val="autoZero"/>
        <c:auto val="1"/>
        <c:lblAlgn val="ctr"/>
        <c:lblOffset val="100"/>
        <c:noMultiLvlLbl val="0"/>
      </c:catAx>
      <c:valAx>
        <c:axId val="227329152"/>
        <c:scaling>
          <c:orientation val="minMax"/>
        </c:scaling>
        <c:delete val="0"/>
        <c:axPos val="l"/>
        <c:majorGridlines>
          <c:spPr>
            <a:ln w="1783">
              <a:solidFill>
                <a:schemeClr val="tx1"/>
              </a:solidFill>
              <a:prstDash val="solid"/>
            </a:ln>
          </c:spPr>
        </c:majorGridlines>
        <c:numFmt formatCode="#,##0.00" sourceLinked="1"/>
        <c:majorTickMark val="out"/>
        <c:minorTickMark val="none"/>
        <c:tickLblPos val="nextTo"/>
        <c:spPr>
          <a:ln w="178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11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62884608"/>
        <c:crosses val="autoZero"/>
        <c:crossBetween val="between"/>
      </c:valAx>
      <c:spPr>
        <a:noFill/>
        <a:ln w="7133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1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058278077503577E-2"/>
          <c:y val="2.2067524540493533E-2"/>
          <c:w val="0.59341599804177136"/>
          <c:h val="0.856751662864392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Лист9!$E$5</c:f>
              <c:strCache>
                <c:ptCount val="1"/>
                <c:pt idx="0">
                  <c:v>Иные межбюджетные трансферты бюджетам поселений на сбалансированность</c:v>
                </c:pt>
              </c:strCache>
            </c:strRef>
          </c:tx>
          <c:spPr>
            <a:solidFill>
              <a:srgbClr val="00CCFF"/>
            </a:solidFill>
          </c:spPr>
          <c:invertIfNegative val="0"/>
          <c:dLbls>
            <c:dLbl>
              <c:idx val="0"/>
              <c:layout>
                <c:manualLayout>
                  <c:x val="2.3454936804673011E-3"/>
                  <c:y val="4.8473838609275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1694834268640432E-3"/>
                  <c:y val="4.36871695942803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405402109792675E-3"/>
                  <c:y val="2.1032964205416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776014047219686E-3"/>
                  <c:y val="-6.143723220109032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2018 год</c:v>
                </c:pt>
                <c:pt idx="1">
                  <c:v> 2019 год</c:v>
                </c:pt>
                <c:pt idx="2">
                  <c:v> 2020 год</c:v>
                </c:pt>
                <c:pt idx="3">
                  <c:v>2021 год</c:v>
                </c:pt>
                <c:pt idx="4">
                  <c:v> 2022 год</c:v>
                </c:pt>
              </c:strCache>
            </c:strRef>
          </c:cat>
          <c:val>
            <c:numRef>
              <c:f>Лист9!$E$6:$E$10</c:f>
              <c:numCache>
                <c:formatCode>#,##0.0</c:formatCode>
                <c:ptCount val="5"/>
                <c:pt idx="0">
                  <c:v>15698.9</c:v>
                </c:pt>
                <c:pt idx="1">
                  <c:v>11268.6</c:v>
                </c:pt>
                <c:pt idx="2">
                  <c:v>13105.8</c:v>
                </c:pt>
                <c:pt idx="3">
                  <c:v>5872.2</c:v>
                </c:pt>
                <c:pt idx="4">
                  <c:v>3132</c:v>
                </c:pt>
              </c:numCache>
            </c:numRef>
          </c:val>
        </c:ser>
        <c:ser>
          <c:idx val="1"/>
          <c:order val="1"/>
          <c:tx>
            <c:strRef>
              <c:f>Лист9!$F$5</c:f>
              <c:strCache>
                <c:ptCount val="1"/>
                <c:pt idx="0">
                  <c:v>Дотации на выравнивание бюджетной обеспеченности бюджетам поселений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8.2116785371401189E-3"/>
                  <c:y val="5.0069543770851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079505167899141E-2"/>
                  <c:y val="4.9822120981124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735928166969703E-3"/>
                  <c:y val="-5.3235224104860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6.0500698723111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2018 год</c:v>
                </c:pt>
                <c:pt idx="1">
                  <c:v> 2019 год</c:v>
                </c:pt>
                <c:pt idx="2">
                  <c:v> 2020 год</c:v>
                </c:pt>
                <c:pt idx="3">
                  <c:v>2021 год</c:v>
                </c:pt>
                <c:pt idx="4">
                  <c:v> 2022 год</c:v>
                </c:pt>
              </c:strCache>
            </c:strRef>
          </c:cat>
          <c:val>
            <c:numRef>
              <c:f>Лист9!$F$6:$F$10</c:f>
              <c:numCache>
                <c:formatCode>#,##0.0</c:formatCode>
                <c:ptCount val="5"/>
                <c:pt idx="0">
                  <c:v>15605.3</c:v>
                </c:pt>
                <c:pt idx="1">
                  <c:v>21653.3</c:v>
                </c:pt>
                <c:pt idx="2">
                  <c:v>24670.2</c:v>
                </c:pt>
                <c:pt idx="3">
                  <c:v>28544</c:v>
                </c:pt>
                <c:pt idx="4">
                  <c:v>29787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2951168"/>
        <c:axId val="226095616"/>
        <c:axId val="0"/>
      </c:bar3DChart>
      <c:catAx>
        <c:axId val="162951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26095616"/>
        <c:crosses val="autoZero"/>
        <c:auto val="1"/>
        <c:lblAlgn val="ctr"/>
        <c:lblOffset val="100"/>
        <c:noMultiLvlLbl val="0"/>
      </c:catAx>
      <c:valAx>
        <c:axId val="22609561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62951168"/>
        <c:crosses val="autoZero"/>
        <c:crossBetween val="between"/>
        <c:majorUnit val="5000"/>
      </c:valAx>
    </c:plotArea>
    <c:legend>
      <c:legendPos val="r"/>
      <c:layout>
        <c:manualLayout>
          <c:xMode val="edge"/>
          <c:yMode val="edge"/>
          <c:x val="0.67344762366200561"/>
          <c:y val="0.38159185338297141"/>
          <c:w val="0.31834069780085422"/>
          <c:h val="0.30566175164882065"/>
        </c:manualLayout>
      </c:layout>
      <c:overlay val="0"/>
      <c:txPr>
        <a:bodyPr/>
        <a:lstStyle/>
        <a:p>
          <a:pPr>
            <a:defRPr sz="1400" b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77561782373923E-2"/>
          <c:y val="1.5260498687664043E-2"/>
          <c:w val="0.9441696381915039"/>
          <c:h val="0.82921686351706037"/>
        </c:manualLayout>
      </c:layout>
      <c:lineChart>
        <c:grouping val="stacked"/>
        <c:varyColors val="0"/>
        <c:ser>
          <c:idx val="0"/>
          <c:order val="0"/>
          <c:tx>
            <c:strRef>
              <c:f>Лист3!$D$4</c:f>
              <c:strCache>
                <c:ptCount val="1"/>
                <c:pt idx="0">
                  <c:v>до выравнивания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square"/>
            <c:size val="7"/>
            <c:spPr>
              <a:solidFill>
                <a:srgbClr val="0000FF"/>
              </a:solidFill>
            </c:spPr>
          </c:marker>
          <c:dLbls>
            <c:dLbl>
              <c:idx val="0"/>
              <c:layout>
                <c:manualLayout>
                  <c:x val="-2.4635082961946431E-2"/>
                  <c:y val="-2.921309055118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160583253326941E-2"/>
                  <c:y val="-3.96383888185903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372261790467062E-2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740874879990514E-2"/>
                  <c:y val="-3.54659268376861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0946461392432525E-2"/>
                  <c:y val="-3.3388451443569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Лист3!$D$5:$D$9</c:f>
              <c:numCache>
                <c:formatCode>General</c:formatCode>
                <c:ptCount val="5"/>
                <c:pt idx="0">
                  <c:v>3.71</c:v>
                </c:pt>
                <c:pt idx="1">
                  <c:v>3.39</c:v>
                </c:pt>
                <c:pt idx="2" formatCode="0.00">
                  <c:v>3</c:v>
                </c:pt>
                <c:pt idx="3" formatCode="0.00">
                  <c:v>5.15</c:v>
                </c:pt>
                <c:pt idx="4">
                  <c:v>3.16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Лист3!$E$4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3.843678615655171E-2"/>
                  <c:y val="-4.4397150316631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4204058104208977E-2"/>
                  <c:y val="-2.71354986876640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2416972646120508E-2"/>
                  <c:y val="-5.2152887139107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816774195076455E-2"/>
                  <c:y val="-3.12499999999999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Лист3!$E$5:$E$9</c:f>
              <c:numCache>
                <c:formatCode>0.00</c:formatCode>
                <c:ptCount val="5"/>
                <c:pt idx="0" formatCode="General">
                  <c:v>10.66</c:v>
                </c:pt>
                <c:pt idx="1">
                  <c:v>10.3</c:v>
                </c:pt>
                <c:pt idx="2">
                  <c:v>10.89</c:v>
                </c:pt>
                <c:pt idx="3" formatCode="General">
                  <c:v>14.64</c:v>
                </c:pt>
                <c:pt idx="4" formatCode="General">
                  <c:v>6.47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800768"/>
        <c:axId val="159762112"/>
      </c:lineChart>
      <c:catAx>
        <c:axId val="1608007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9762112"/>
        <c:crosses val="autoZero"/>
        <c:auto val="1"/>
        <c:lblAlgn val="ctr"/>
        <c:lblOffset val="100"/>
        <c:noMultiLvlLbl val="0"/>
      </c:catAx>
      <c:valAx>
        <c:axId val="159762112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608007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4.4280560510641401E-2"/>
          <c:y val="0.93966833526816196"/>
          <c:w val="0.91332975197877753"/>
          <c:h val="6.0331664537273635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Уровень безработицы,</a:t>
            </a:r>
            <a:r>
              <a:rPr lang="en-US" sz="1800"/>
              <a:t>%</a:t>
            </a:r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%</c:v>
                </c:pt>
              </c:strCache>
            </c:strRef>
          </c:tx>
          <c:dLbls>
            <c:dLbl>
              <c:idx val="1"/>
              <c:layout>
                <c:manualLayout>
                  <c:x val="-2.7777777777777776E-2"/>
                  <c:y val="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333333333333333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5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5555555555555552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4.5999999999999996</c:v>
                </c:pt>
                <c:pt idx="1">
                  <c:v>5.0999999999999996</c:v>
                </c:pt>
                <c:pt idx="2">
                  <c:v>5</c:v>
                </c:pt>
                <c:pt idx="3">
                  <c:v>4.9000000000000004</c:v>
                </c:pt>
                <c:pt idx="4">
                  <c:v>4.8</c:v>
                </c:pt>
                <c:pt idx="5">
                  <c:v>4.8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171136"/>
        <c:axId val="42626432"/>
      </c:lineChart>
      <c:catAx>
        <c:axId val="46171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626432"/>
        <c:crosses val="autoZero"/>
        <c:auto val="1"/>
        <c:lblAlgn val="ctr"/>
        <c:lblOffset val="100"/>
        <c:noMultiLvlLbl val="0"/>
      </c:catAx>
      <c:valAx>
        <c:axId val="42626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6171136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40"/>
      <c:rotY val="40"/>
      <c:rAngAx val="1"/>
    </c:view3D>
    <c:floor>
      <c:thickness val="0"/>
    </c:floor>
    <c:side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sideWall>
    <c:back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7.1768933365393056E-2"/>
          <c:y val="9.8901188821985481E-2"/>
          <c:w val="0.90702489590131707"/>
          <c:h val="0.747320518758684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6483923884514435E-2"/>
                  <c:y val="-2.8706499922803767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243547681539808E-2"/>
                  <c:y val="-3.5004322989038134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35673665791776E-2"/>
                  <c:y val="-3.5945808244557668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666666666666666E-2"/>
                  <c:y val="-3.1372549019607843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397200349956256E-2"/>
                  <c:y val="-2.8921568627450982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2018 год</c:v>
                </c:pt>
                <c:pt idx="1">
                  <c:v>Бюджет 2019 год</c:v>
                </c:pt>
                <c:pt idx="2">
                  <c:v>Прогноз 2020 год</c:v>
                </c:pt>
                <c:pt idx="3">
                  <c:v>Прогноз 2021 год</c:v>
                </c:pt>
                <c:pt idx="4">
                  <c:v>Прогноз 2022 год</c:v>
                </c:pt>
              </c:strCache>
            </c:strRef>
          </c:cat>
          <c:val>
            <c:numRef>
              <c:f>Лист1!$B$11:$F$11</c:f>
              <c:numCache>
                <c:formatCode>#,##0.0</c:formatCode>
                <c:ptCount val="5"/>
                <c:pt idx="0">
                  <c:v>3500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Расходы на обслуживание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8951115485564305E-2"/>
                  <c:y val="-4.04891153311718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54483814523184E-2"/>
                  <c:y val="-4.0725181411147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096894138232719E-2"/>
                  <c:y val="-3.065817508105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831583552055993E-2"/>
                  <c:y val="-3.0514744480469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467191601049868E-2"/>
                  <c:y val="-2.89215686274509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2018 год</c:v>
                </c:pt>
                <c:pt idx="1">
                  <c:v>Бюджет 2019 год</c:v>
                </c:pt>
                <c:pt idx="2">
                  <c:v>Прогноз 2020 год</c:v>
                </c:pt>
                <c:pt idx="3">
                  <c:v>Прогноз 2021 год</c:v>
                </c:pt>
                <c:pt idx="4">
                  <c:v>Прогноз 2022 год</c:v>
                </c:pt>
              </c:strCache>
            </c:strRef>
          </c:cat>
          <c:val>
            <c:numRef>
              <c:f>Лист1!$B$12:$F$12</c:f>
              <c:numCache>
                <c:formatCode>#,##0.0</c:formatCode>
                <c:ptCount val="5"/>
                <c:pt idx="0">
                  <c:v>6.6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2791424"/>
        <c:axId val="227333760"/>
        <c:axId val="0"/>
      </c:bar3DChart>
      <c:catAx>
        <c:axId val="162791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227333760"/>
        <c:crosses val="autoZero"/>
        <c:auto val="1"/>
        <c:lblAlgn val="ctr"/>
        <c:lblOffset val="100"/>
        <c:noMultiLvlLbl val="0"/>
      </c:catAx>
      <c:valAx>
        <c:axId val="227333760"/>
        <c:scaling>
          <c:orientation val="minMax"/>
        </c:scaling>
        <c:delete val="0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62791424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7.2790448864989282E-2"/>
          <c:y val="0.93975213254593171"/>
          <c:w val="0.8147375237167628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2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Лист1!$C$4</c:f>
              <c:strCache>
                <c:ptCount val="1"/>
                <c:pt idx="0">
                  <c:v>Верхний предел муниципального долга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5.474452358093412E-3"/>
                  <c:y val="-3.1293464856781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9362237988249238E-3"/>
                  <c:y val="-2.5720372468948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74452358093412E-3"/>
                  <c:y val="-2.503477188542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57597457031874E-2"/>
                  <c:y val="-2.6654178394525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2019 год</c:v>
                </c:pt>
                <c:pt idx="1">
                  <c:v>прогноз 2020 год</c:v>
                </c:pt>
                <c:pt idx="2">
                  <c:v>прогноз 2021 год</c:v>
                </c:pt>
                <c:pt idx="3">
                  <c:v>прогноз 2022 год</c:v>
                </c:pt>
              </c:strCache>
            </c:strRef>
          </c:cat>
          <c:val>
            <c:numRef>
              <c:f>Лист1!$C$5:$C$8</c:f>
              <c:numCache>
                <c:formatCode>#,##0.0</c:formatCode>
                <c:ptCount val="4"/>
                <c:pt idx="0">
                  <c:v>3500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Лист1!$D$4</c:f>
              <c:strCache>
                <c:ptCount val="1"/>
                <c:pt idx="0">
                  <c:v>Предельный объем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368613089523353E-3"/>
                  <c:y val="-2.7121002875877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838590018923519E-2"/>
                  <c:y val="-3.7800544281197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334388006474947E-2"/>
                  <c:y val="-3.8486072420318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694437073566773E-2"/>
                  <c:y val="-4.3592352400866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2019 год</c:v>
                </c:pt>
                <c:pt idx="1">
                  <c:v>прогноз 2020 год</c:v>
                </c:pt>
                <c:pt idx="2">
                  <c:v>прогноз 2021 год</c:v>
                </c:pt>
                <c:pt idx="3">
                  <c:v>прогноз 2022 год</c:v>
                </c:pt>
              </c:strCache>
            </c:strRef>
          </c:cat>
          <c:val>
            <c:numRef>
              <c:f>Лист1!$D$5:$D$8</c:f>
              <c:numCache>
                <c:formatCode>#,##0.0</c:formatCode>
                <c:ptCount val="4"/>
                <c:pt idx="0">
                  <c:v>5100</c:v>
                </c:pt>
                <c:pt idx="1">
                  <c:v>6806</c:v>
                </c:pt>
                <c:pt idx="2">
                  <c:v>6495.3</c:v>
                </c:pt>
                <c:pt idx="3">
                  <c:v>6576.6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2952192"/>
        <c:axId val="163358976"/>
        <c:axId val="0"/>
      </c:bar3DChart>
      <c:catAx>
        <c:axId val="162952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63358976"/>
        <c:crosses val="autoZero"/>
        <c:auto val="1"/>
        <c:lblAlgn val="ctr"/>
        <c:lblOffset val="100"/>
        <c:noMultiLvlLbl val="0"/>
      </c:catAx>
      <c:valAx>
        <c:axId val="16335897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629521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0310323858040558E-2"/>
          <c:y val="0.936906132582772"/>
          <c:w val="0.85206154620734142"/>
          <c:h val="4.5747267407010357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0632471186000158E-2"/>
          <c:y val="0.19533487825024273"/>
          <c:w val="0.89330553956407743"/>
          <c:h val="0.585267397825362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Лист3!$C$23:$C$24</c:f>
              <c:strCache>
                <c:ptCount val="1"/>
                <c:pt idx="0">
                  <c:v>на 01.01.2018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34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36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67365591461423E-3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39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8.3333333333333332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42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Лист3!$B$25:$B$35</c:f>
              <c:strCache>
                <c:ptCount val="10"/>
                <c:pt idx="0">
                  <c:v>г/о Семеновский</c:v>
                </c:pt>
                <c:pt idx="1">
                  <c:v>Тонкинский  </c:v>
                </c:pt>
                <c:pt idx="2">
                  <c:v>Ветлужский</c:v>
                </c:pt>
                <c:pt idx="3">
                  <c:v>Тоншаевский</c:v>
                </c:pt>
                <c:pt idx="4">
                  <c:v>Шарангский      </c:v>
                </c:pt>
                <c:pt idx="5">
                  <c:v>Воскресенский    </c:v>
                </c:pt>
                <c:pt idx="6">
                  <c:v>Краснобаковский    </c:v>
                </c:pt>
                <c:pt idx="7">
                  <c:v>г.Шахунья         </c:v>
                </c:pt>
                <c:pt idx="8">
                  <c:v>Варнавинский  </c:v>
                </c:pt>
                <c:pt idx="9">
                  <c:v>Уренский    </c:v>
                </c:pt>
              </c:strCache>
            </c:strRef>
          </c:cat>
          <c:val>
            <c:numRef>
              <c:f>Лист3!$C$25:$C$35</c:f>
              <c:numCache>
                <c:formatCode>General</c:formatCode>
                <c:ptCount val="11"/>
                <c:pt idx="0">
                  <c:v>124.5</c:v>
                </c:pt>
                <c:pt idx="1">
                  <c:v>123.5</c:v>
                </c:pt>
                <c:pt idx="2">
                  <c:v>122</c:v>
                </c:pt>
                <c:pt idx="3">
                  <c:v>121.75</c:v>
                </c:pt>
                <c:pt idx="4">
                  <c:v>117.75</c:v>
                </c:pt>
                <c:pt idx="5">
                  <c:v>113.75</c:v>
                </c:pt>
                <c:pt idx="6">
                  <c:v>106</c:v>
                </c:pt>
                <c:pt idx="7">
                  <c:v>103</c:v>
                </c:pt>
                <c:pt idx="8">
                  <c:v>86</c:v>
                </c:pt>
                <c:pt idx="9">
                  <c:v>75.75</c:v>
                </c:pt>
              </c:numCache>
            </c:numRef>
          </c:val>
        </c:ser>
        <c:ser>
          <c:idx val="1"/>
          <c:order val="1"/>
          <c:tx>
            <c:strRef>
              <c:f>Лист3!$D$23:$D$24</c:f>
              <c:strCache>
                <c:ptCount val="1"/>
                <c:pt idx="0">
                  <c:v>на 01.01.2019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1.0416666666666666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47311829230463E-3"/>
                  <c:y val="8.3333333333333332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6.2500000000000003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673655914615231E-3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67365591461423E-3"/>
                  <c:y val="1.0416666666666666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27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0027231835280019E-16"/>
                  <c:y val="4.16666666666666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>
                        <a:latin typeface="Times New Roman" pitchFamily="18" charset="0"/>
                        <a:cs typeface="Times New Roman" pitchFamily="18" charset="0"/>
                      </a:rPr>
                      <a:t>38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Лист3!$B$25:$B$35</c:f>
              <c:strCache>
                <c:ptCount val="10"/>
                <c:pt idx="0">
                  <c:v>г/о Семеновский</c:v>
                </c:pt>
                <c:pt idx="1">
                  <c:v>Тонкинский  </c:v>
                </c:pt>
                <c:pt idx="2">
                  <c:v>Ветлужский</c:v>
                </c:pt>
                <c:pt idx="3">
                  <c:v>Тоншаевский</c:v>
                </c:pt>
                <c:pt idx="4">
                  <c:v>Шарангский      </c:v>
                </c:pt>
                <c:pt idx="5">
                  <c:v>Воскресенский    </c:v>
                </c:pt>
                <c:pt idx="6">
                  <c:v>Краснобаковский    </c:v>
                </c:pt>
                <c:pt idx="7">
                  <c:v>г.Шахунья         </c:v>
                </c:pt>
                <c:pt idx="8">
                  <c:v>Варнавинский  </c:v>
                </c:pt>
                <c:pt idx="9">
                  <c:v>Уренский    </c:v>
                </c:pt>
              </c:strCache>
            </c:strRef>
          </c:cat>
          <c:val>
            <c:numRef>
              <c:f>Лист3!$D$25:$D$35</c:f>
              <c:numCache>
                <c:formatCode>General</c:formatCode>
                <c:ptCount val="11"/>
                <c:pt idx="0">
                  <c:v>129.5</c:v>
                </c:pt>
                <c:pt idx="1">
                  <c:v>130.5</c:v>
                </c:pt>
                <c:pt idx="2">
                  <c:v>125.5</c:v>
                </c:pt>
                <c:pt idx="3">
                  <c:v>134</c:v>
                </c:pt>
                <c:pt idx="4">
                  <c:v>129</c:v>
                </c:pt>
                <c:pt idx="5">
                  <c:v>120.25</c:v>
                </c:pt>
                <c:pt idx="6">
                  <c:v>115.5</c:v>
                </c:pt>
                <c:pt idx="7">
                  <c:v>106</c:v>
                </c:pt>
                <c:pt idx="8">
                  <c:v>111</c:v>
                </c:pt>
                <c:pt idx="9">
                  <c:v>85.5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803328"/>
        <c:axId val="159764416"/>
      </c:barChart>
      <c:catAx>
        <c:axId val="1608033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9764416"/>
        <c:crosses val="autoZero"/>
        <c:auto val="1"/>
        <c:lblAlgn val="ctr"/>
        <c:lblOffset val="100"/>
        <c:noMultiLvlLbl val="0"/>
      </c:catAx>
      <c:valAx>
        <c:axId val="15976441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608033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9475198626002142E-2"/>
          <c:y val="0.93975213254593171"/>
          <c:w val="0.8390076672603042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Среднегодовая численность населения,чел.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Лист1!$D$3</c:f>
              <c:strCache>
                <c:ptCount val="1"/>
                <c:pt idx="0">
                  <c:v>чел</c:v>
                </c:pt>
              </c:strCache>
            </c:strRef>
          </c:tx>
          <c:dLbls>
            <c:dLbl>
              <c:idx val="1"/>
              <c:layout>
                <c:manualLayout>
                  <c:x val="-5.8333333333333334E-2"/>
                  <c:y val="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888888888888889E-2"/>
                  <c:y val="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888888888888889E-2"/>
                  <c:y val="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888888888888889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Лист1!$C$4:$C$9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xVal>
          <c:yVal>
            <c:numRef>
              <c:f>Лист1!$D$4:$D$9</c:f>
              <c:numCache>
                <c:formatCode>General</c:formatCode>
                <c:ptCount val="6"/>
                <c:pt idx="0">
                  <c:v>7859</c:v>
                </c:pt>
                <c:pt idx="1">
                  <c:v>7725</c:v>
                </c:pt>
                <c:pt idx="2">
                  <c:v>7725</c:v>
                </c:pt>
                <c:pt idx="3">
                  <c:v>7725</c:v>
                </c:pt>
                <c:pt idx="4">
                  <c:v>7725</c:v>
                </c:pt>
                <c:pt idx="5">
                  <c:v>7725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627584"/>
        <c:axId val="42628160"/>
      </c:scatterChart>
      <c:valAx>
        <c:axId val="42627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628160"/>
        <c:crosses val="autoZero"/>
        <c:crossBetween val="midCat"/>
      </c:valAx>
      <c:valAx>
        <c:axId val="42628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262758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Индекс потребительских цен,</a:t>
            </a:r>
            <a:r>
              <a:rPr lang="en-US" sz="1800"/>
              <a:t>%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%</c:v>
                </c:pt>
              </c:strCache>
            </c:strRef>
          </c:tx>
          <c:dLbls>
            <c:dLbl>
              <c:idx val="0"/>
              <c:layout>
                <c:manualLayout>
                  <c:x val="-8.3333333333333329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333333333333333E-2"/>
                  <c:y val="-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5000000000000001E-2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0000000000000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102.52</c:v>
                </c:pt>
                <c:pt idx="1">
                  <c:v>103.7</c:v>
                </c:pt>
                <c:pt idx="2">
                  <c:v>104</c:v>
                </c:pt>
                <c:pt idx="3">
                  <c:v>104</c:v>
                </c:pt>
                <c:pt idx="4">
                  <c:v>104</c:v>
                </c:pt>
                <c:pt idx="5">
                  <c:v>104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035456"/>
        <c:axId val="42630464"/>
      </c:lineChart>
      <c:catAx>
        <c:axId val="102035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630464"/>
        <c:crosses val="autoZero"/>
        <c:auto val="1"/>
        <c:lblAlgn val="ctr"/>
        <c:lblOffset val="100"/>
        <c:noMultiLvlLbl val="0"/>
      </c:catAx>
      <c:valAx>
        <c:axId val="426304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20354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/>
              <a:t>Прожиточный  минимум в среднем на душу населения, </a:t>
            </a:r>
            <a:r>
              <a:rPr lang="ru-RU" sz="1800" dirty="0" smtClean="0"/>
              <a:t>рублей</a:t>
            </a:r>
            <a:endParaRPr lang="ru-RU" sz="1800" dirty="0"/>
          </a:p>
        </c:rich>
      </c:tx>
      <c:layout>
        <c:manualLayout>
          <c:xMode val="edge"/>
          <c:yMode val="edge"/>
          <c:x val="0.1136059470758393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423840769903762"/>
          <c:y val="0.19480351414406533"/>
          <c:w val="0.88576159230096241"/>
          <c:h val="0.68921660834062404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руб</c:v>
                </c:pt>
              </c:strCache>
            </c:strRef>
          </c:tx>
          <c:dLbls>
            <c:dLbl>
              <c:idx val="0"/>
              <c:layout>
                <c:manualLayout>
                  <c:x val="-7.2222222222222215E-2"/>
                  <c:y val="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6.4814450277048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555555555555552E-2"/>
                  <c:y val="4.1666666666666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8333333333333334E-2"/>
                  <c:y val="4.6296296296296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6666666666666666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33333333333323E-2"/>
                  <c:y val="6.018518518518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8186.7</c:v>
                </c:pt>
                <c:pt idx="1">
                  <c:v>8861.2000000000007</c:v>
                </c:pt>
                <c:pt idx="2">
                  <c:v>9500</c:v>
                </c:pt>
                <c:pt idx="3">
                  <c:v>9850</c:v>
                </c:pt>
                <c:pt idx="4">
                  <c:v>10000</c:v>
                </c:pt>
                <c:pt idx="5">
                  <c:v>10300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467008"/>
        <c:axId val="42722432"/>
      </c:lineChart>
      <c:catAx>
        <c:axId val="167467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2722432"/>
        <c:crosses val="autoZero"/>
        <c:auto val="1"/>
        <c:lblAlgn val="ctr"/>
        <c:lblOffset val="100"/>
        <c:noMultiLvlLbl val="0"/>
      </c:catAx>
      <c:valAx>
        <c:axId val="42722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4670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Среднемесячная заработная плата, рублей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рублей</c:v>
                </c:pt>
              </c:strCache>
            </c:strRef>
          </c:tx>
          <c:dLbls>
            <c:dLbl>
              <c:idx val="0"/>
              <c:layout>
                <c:manualLayout>
                  <c:x val="-4.7222222222222249E-2"/>
                  <c:y val="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555555555555608E-2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5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5"/>
                  <c:y val="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2777777777777778E-2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20304</c:v>
                </c:pt>
                <c:pt idx="1">
                  <c:v>21352</c:v>
                </c:pt>
                <c:pt idx="2">
                  <c:v>22856</c:v>
                </c:pt>
                <c:pt idx="3">
                  <c:v>24365</c:v>
                </c:pt>
                <c:pt idx="4">
                  <c:v>26121</c:v>
                </c:pt>
                <c:pt idx="5">
                  <c:v>26121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514624"/>
        <c:axId val="42724160"/>
      </c:lineChart>
      <c:catAx>
        <c:axId val="167514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724160"/>
        <c:crosses val="autoZero"/>
        <c:auto val="1"/>
        <c:lblAlgn val="ctr"/>
        <c:lblOffset val="100"/>
        <c:noMultiLvlLbl val="0"/>
      </c:catAx>
      <c:valAx>
        <c:axId val="42724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5146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 2019'!$D$3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87945389117257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1100429436521E-3"/>
                  <c:y val="0.154541010044467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69546346754029E-6"/>
                  <c:y val="0.29236848384467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678028751245E-3"/>
                  <c:y val="0.25060470552908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925174412472E-3"/>
                  <c:y val="0.62234390424431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4054455920632E-3"/>
                  <c:y val="0.160795512755261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32664786821523E-6"/>
                  <c:y val="0.306992252500756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741935605750249E-3"/>
                  <c:y val="0.18376832061652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21448780481E-3"/>
                  <c:y val="0.47406315248709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 2019'!$D$4:$D$13</c:f>
              <c:numCache>
                <c:formatCode>#,##0.0</c:formatCode>
                <c:ptCount val="10"/>
                <c:pt idx="0">
                  <c:v>337391.7</c:v>
                </c:pt>
                <c:pt idx="1">
                  <c:v>290895.3</c:v>
                </c:pt>
                <c:pt idx="2">
                  <c:v>441281.8</c:v>
                </c:pt>
                <c:pt idx="3">
                  <c:v>388004.6</c:v>
                </c:pt>
                <c:pt idx="4">
                  <c:v>827770.4</c:v>
                </c:pt>
                <c:pt idx="5">
                  <c:v>210466.7</c:v>
                </c:pt>
                <c:pt idx="6">
                  <c:v>295554.40000000002</c:v>
                </c:pt>
                <c:pt idx="7">
                  <c:v>454021</c:v>
                </c:pt>
                <c:pt idx="8">
                  <c:v>304929.2</c:v>
                </c:pt>
                <c:pt idx="9">
                  <c:v>643976.69999999995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038528"/>
        <c:axId val="42727616"/>
      </c:barChart>
      <c:lineChart>
        <c:grouping val="standard"/>
        <c:varyColors val="0"/>
        <c:ser>
          <c:idx val="0"/>
          <c:order val="0"/>
          <c:tx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511101222870867E-2"/>
                  <c:y val="3.1342402696635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79694120890646E-2"/>
                  <c:y val="-2.5039224253538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99854860928271E-2"/>
                  <c:y val="-3.3390565689298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012178188247697E-2"/>
                  <c:y val="2.2984319014171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251722318783E-2"/>
                  <c:y val="3.134815827309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73370612861E-2"/>
                  <c:y val="-2.7152178592577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2 2019'!$C$4:$C$13</c:f>
              <c:numCache>
                <c:formatCode>#,##0.0</c:formatCode>
                <c:ptCount val="10"/>
                <c:pt idx="0">
                  <c:v>28053</c:v>
                </c:pt>
                <c:pt idx="1">
                  <c:v>20078</c:v>
                </c:pt>
                <c:pt idx="2">
                  <c:v>22832</c:v>
                </c:pt>
                <c:pt idx="3">
                  <c:v>18101</c:v>
                </c:pt>
                <c:pt idx="4">
                  <c:v>17632</c:v>
                </c:pt>
                <c:pt idx="5">
                  <c:v>27548</c:v>
                </c:pt>
                <c:pt idx="6">
                  <c:v>15914</c:v>
                </c:pt>
                <c:pt idx="7">
                  <c:v>16098</c:v>
                </c:pt>
                <c:pt idx="8">
                  <c:v>26269</c:v>
                </c:pt>
                <c:pt idx="9">
                  <c:v>18251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039040"/>
        <c:axId val="42728192"/>
      </c:lineChart>
      <c:catAx>
        <c:axId val="1020385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42727616"/>
        <c:crosses val="autoZero"/>
        <c:auto val="1"/>
        <c:lblAlgn val="ctr"/>
        <c:lblOffset val="100"/>
        <c:noMultiLvlLbl val="0"/>
      </c:catAx>
      <c:valAx>
        <c:axId val="4272761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2038528"/>
        <c:crosses val="autoZero"/>
        <c:crossBetween val="between"/>
      </c:valAx>
      <c:valAx>
        <c:axId val="42728192"/>
        <c:scaling>
          <c:orientation val="minMax"/>
          <c:max val="4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02039040"/>
        <c:crosses val="max"/>
        <c:crossBetween val="between"/>
        <c:majorUnit val="5000"/>
        <c:minorUnit val="5000"/>
      </c:valAx>
      <c:catAx>
        <c:axId val="102039040"/>
        <c:scaling>
          <c:orientation val="minMax"/>
        </c:scaling>
        <c:delete val="1"/>
        <c:axPos val="b"/>
        <c:majorTickMark val="out"/>
        <c:minorTickMark val="none"/>
        <c:tickLblPos val="nextTo"/>
        <c:crossAx val="4272819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_rels/drawing13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44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1.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Варнавинский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Краснобаковский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7.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Тоншаевский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8.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9. </a:t>
          </a:r>
          <a:r>
            <a:rPr lang="ru-RU" sz="1200" b="1" baseline="0" dirty="0" err="1">
              <a:latin typeface="Times New Roman" pitchFamily="18" charset="0"/>
              <a:cs typeface="Times New Roman" pitchFamily="18" charset="0"/>
            </a:rPr>
            <a:t>Шарангский</a:t>
          </a: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0.97292</cdr:x>
      <cdr:y>0.16667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0" y="0"/>
          <a:ext cx="9036454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</a:t>
          </a:r>
          <a:r>
            <a:rPr lang="ru-RU" sz="17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области </a:t>
          </a:r>
        </a:p>
        <a:p xmlns:a="http://schemas.openxmlformats.org/drawingml/2006/main">
          <a:pPr algn="ctr"/>
          <a:r>
            <a:rPr lang="ru-RU" sz="17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2019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0.11321</cdr:x>
      <cdr:y>0.03179</cdr:y>
    </cdr:from>
    <cdr:to>
      <cdr:x>0.91785</cdr:x>
      <cdr:y>0.08564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050894" y="218016"/>
          <a:ext cx="7469229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0.20314</cdr:x>
      <cdr:y>0.01701</cdr:y>
    </cdr:from>
    <cdr:to>
      <cdr:x>0.83708</cdr:x>
      <cdr:y>0.06221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835696" y="116632"/>
          <a:ext cx="5728596" cy="30998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</a:t>
          </a:r>
          <a:endParaRPr lang="ru-RU" sz="2400" b="1" dirty="0" smtClean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  <a:p xmlns:a="http://schemas.openxmlformats.org/drawingml/2006/main">
          <a:pPr algn="ctr" rtl="0" eaLnBrk="1" fontAlgn="base" latinLnBrk="0" hangingPunct="1"/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в 2020 </a:t>
          </a:r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0.23942</cdr:x>
      <cdr:y>0.00833</cdr:y>
    </cdr:from>
    <cdr:to>
      <cdr:x>0.79208</cdr:x>
      <cdr:y>0.08493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222500" y="50809"/>
          <a:ext cx="5130132" cy="467218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0.19288</cdr:x>
      <cdr:y>0.00651</cdr:y>
    </cdr:from>
    <cdr:to>
      <cdr:x>0.83644</cdr:x>
      <cdr:y>0.05171</cdr:y>
    </cdr:to>
    <cdr:sp macro="" textlink="">
      <cdr:nvSpPr>
        <cdr:cNvPr id="4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763687" y="44623"/>
          <a:ext cx="5884713" cy="30998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в </a:t>
          </a:r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2021 </a:t>
          </a:r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0.17642</cdr:x>
      <cdr:y>0.04931</cdr:y>
    </cdr:from>
    <cdr:to>
      <cdr:x>0.84248</cdr:x>
      <cdr:y>0.11918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37632" y="300789"/>
          <a:ext cx="6182894" cy="426118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0.19288</cdr:x>
      <cdr:y>0.00651</cdr:y>
    </cdr:from>
    <cdr:to>
      <cdr:x>0.83644</cdr:x>
      <cdr:y>0.05171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763688" y="44624"/>
          <a:ext cx="5884712" cy="30998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в </a:t>
          </a:r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2022 </a:t>
          </a:r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0.03031</cdr:x>
      <cdr:y>0</cdr:y>
    </cdr:from>
    <cdr:to>
      <cdr:x>0.9886</cdr:x>
      <cdr:y>0.12201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285784" y="0"/>
          <a:ext cx="9036496" cy="8367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  <a:noAutofit/>
        </a:bodyPr>
        <a:lstStyle xmlns:a="http://schemas.openxmlformats.org/drawingml/2006/main">
          <a:lvl1pPr algn="ctr" rtl="0" eaLnBrk="0" fontAlgn="base" hangingPunct="0">
            <a:spcBef>
              <a:spcPct val="0"/>
            </a:spcBef>
            <a:spcAft>
              <a:spcPct val="0"/>
            </a:spcAft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  <a:lvl2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2pPr>
          <a:lvl3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3pPr>
          <a:lvl4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4pPr>
          <a:lvl5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5pPr>
          <a:lvl6pPr marL="4572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6pPr>
          <a:lvl7pPr marL="9144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7pPr>
          <a:lvl8pPr marL="13716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8pPr>
          <a:lvl9pPr marL="18288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9pPr>
        </a:lstStyle>
        <a:p xmlns:a="http://schemas.openxmlformats.org/drawingml/2006/main">
          <a:r>
            <a:rPr lang="ru-RU" sz="20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МП «</a:t>
          </a:r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Развитие физической культуры и спорта в Тонкинском муниципальном районе Нижегородской области на </a:t>
          </a:r>
          <a:r>
            <a: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2018-2022 </a:t>
          </a:r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годы</a:t>
          </a:r>
          <a:r>
            <a:rPr lang="ru-RU" sz="24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».</a:t>
          </a:r>
          <a:endParaRPr lang="ru-RU" sz="240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0.01613</cdr:x>
      <cdr:y>0.16684</cdr:y>
    </cdr:from>
    <cdr:to>
      <cdr:x>0.99194</cdr:x>
      <cdr:y>0.65822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colorTemperature colorTemp="4700"/>
                  </a14:imgEffect>
                </a14:imgLayer>
              </a14:imgProps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44016" y="1124743"/>
          <a:ext cx="8712967" cy="3312549"/>
        </a:xfrm>
        <a:prstGeom xmlns:a="http://schemas.openxmlformats.org/drawingml/2006/main" prst="rect">
          <a:avLst/>
        </a:prstGeom>
      </cdr:spPr>
    </cdr:pic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0.1347</cdr:x>
      <cdr:y>0</cdr:y>
    </cdr:from>
    <cdr:to>
      <cdr:x>0.94956</cdr:x>
      <cdr:y>0.11391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31697" y="0"/>
          <a:ext cx="7451080" cy="7377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rgbClr val="FF0000"/>
            </a:solidFill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0.42772</cdr:x>
      <cdr:y>0.027</cdr:y>
    </cdr:from>
    <cdr:to>
      <cdr:x>0.52612</cdr:x>
      <cdr:y>0.10798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74630" y="164630"/>
          <a:ext cx="914400" cy="4938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0.5163</cdr:x>
      <cdr:y>0.008</cdr:y>
    </cdr:from>
    <cdr:to>
      <cdr:x>0.6147</cdr:x>
      <cdr:y>0.08484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797812" y="48766"/>
          <a:ext cx="914400" cy="468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chemeClr val="bg1"/>
            </a:solidFill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0.43548</cdr:x>
      <cdr:y>0</cdr:y>
    </cdr:from>
    <cdr:to>
      <cdr:x>0.53393</cdr:x>
      <cdr:y>0.23219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88431" y="-44624"/>
          <a:ext cx="879059" cy="15549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Результаты</a:t>
          </a:r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оценки качества управления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финансами муниципальных районов 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и городских округов северной зоны Нижегородской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области за 2017 - 2018 годы ( место в </a:t>
          </a:r>
          <a:r>
            <a:rPr lang="ru-RU" sz="20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рейтинге по области)</a:t>
          </a:r>
          <a:endParaRPr lang="ru-RU" sz="20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1.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Варнавинский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Краснобаковский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7.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Тоншаевский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dirty="0">
              <a:latin typeface="Times New Roman" pitchFamily="18" charset="0"/>
              <a:cs typeface="Times New Roman" pitchFamily="18" charset="0"/>
            </a:rPr>
            <a:t>8. </a:t>
          </a:r>
          <a:r>
            <a:rPr lang="ru-RU" sz="1200" b="1" dirty="0" err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9. </a:t>
          </a:r>
          <a:r>
            <a:rPr lang="ru-RU" sz="1200" b="1" baseline="0" dirty="0" err="1">
              <a:latin typeface="Times New Roman" pitchFamily="18" charset="0"/>
              <a:cs typeface="Times New Roman" pitchFamily="18" charset="0"/>
            </a:rPr>
            <a:t>Шарангский</a:t>
          </a: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 dirty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 dirty="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2019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2020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2021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2022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2020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0.37349</cdr:x>
      <cdr:y>0</cdr:y>
    </cdr:from>
    <cdr:to>
      <cdr:x>0.47194</cdr:x>
      <cdr:y>0.16667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68914" y="0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2021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Тоншаевский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0.36821</cdr:x>
      <cdr:y>0</cdr:y>
    </cdr:from>
    <cdr:to>
      <cdr:x>0.46666</cdr:x>
      <cdr:y>0.16667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19872" y="0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в 2022 году</a:t>
          </a:r>
          <a:endParaRPr lang="ru-RU" sz="17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0.01639</cdr:x>
      <cdr:y>0</cdr:y>
    </cdr:from>
    <cdr:to>
      <cdr:x>0.97541</cdr:x>
      <cdr:y>0.09677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0"/>
          <a:ext cx="8424967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200" b="1" dirty="0">
              <a:solidFill>
                <a:schemeClr val="bg1"/>
              </a:solidFill>
            </a:rPr>
            <a:t>Какую</a:t>
          </a:r>
          <a:r>
            <a:rPr lang="ru-RU" sz="2200" b="1" baseline="0" dirty="0">
              <a:solidFill>
                <a:schemeClr val="bg1"/>
              </a:solidFill>
            </a:rPr>
            <a:t> помощь из областного и федерального бюджетов получает </a:t>
          </a:r>
        </a:p>
        <a:p xmlns:a="http://schemas.openxmlformats.org/drawingml/2006/main">
          <a:pPr algn="ctr"/>
          <a:r>
            <a:rPr lang="ru-RU" sz="2200" b="1" baseline="0" dirty="0">
              <a:solidFill>
                <a:schemeClr val="bg1"/>
              </a:solidFill>
            </a:rPr>
            <a:t>Тонкинский муниципальный район, </a:t>
          </a:r>
          <a:r>
            <a:rPr lang="ru-RU" sz="2200" b="1" baseline="0" dirty="0" err="1">
              <a:solidFill>
                <a:schemeClr val="bg1"/>
              </a:solidFill>
            </a:rPr>
            <a:t>тыс.руб</a:t>
          </a:r>
          <a:r>
            <a:rPr lang="ru-RU" sz="2200" b="1" baseline="0" dirty="0">
              <a:solidFill>
                <a:schemeClr val="bg1"/>
              </a:solidFill>
            </a:rPr>
            <a:t>.</a:t>
          </a:r>
          <a:endParaRPr lang="ru-RU" sz="2200" b="1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34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B3F1736-BEC8-47B0-BD96-CFE061D3C734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7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893" y="3228680"/>
            <a:ext cx="7940853" cy="30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34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8B78B11D-CD4B-4AE3-A324-6A7162C0B0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99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44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58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65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6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470422F7-E94C-4021-980B-1B9CF5AFCA29}" type="slidenum">
              <a:rPr lang="ru-RU" sz="1200">
                <a:latin typeface="Calibri" pitchFamily="34" charset="0"/>
              </a:rPr>
              <a:pPr algn="r"/>
              <a:t>84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6020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AFF6BFB2-39B2-4141-A40E-614BA5AD9F2C}" type="slidenum">
              <a:rPr lang="ru-RU" sz="1200">
                <a:latin typeface="Calibri" pitchFamily="34" charset="0"/>
              </a:rPr>
              <a:pPr algn="r"/>
              <a:t>85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6CA2-6DF9-479B-BD26-004AF565C683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FB34-444D-4AB9-A630-1EFB0D8BD8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77E0-CB5A-4CA4-ADBC-14ACB44DCD9C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637D-3A5A-4D15-B12F-5DB0357DD3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2E47-9F9F-485E-B39A-C7EA1844BE22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8BA0-81AE-4EFD-AC8D-9F355F1085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111-0A5D-4688-859A-02408131A772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5EA5-9DC1-4CD3-8212-75B42FA0CC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C691-6C61-4830-BFFC-E1A005C544FA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2145-ABD9-4539-90E2-395CA1535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0F95-2549-4E02-97CF-1386ADA6B1C6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038E-C65F-48BF-B509-69F7D23C69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BC1-8532-4B94-968E-6F8F8E943271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8C621-8BA0-4FC1-96E6-24255058C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5745-BEE1-49BF-84CB-6DD06D26983E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6A0-782C-4E98-BD84-ED93A9158B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582C-E5D7-42BF-8098-BC93C4FC3371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5FA9-9AE2-4DB2-B270-27D5C09037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11/27/2019</a:t>
            </a:fld>
            <a:endParaRPr lang="en-US" dirty="0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5386">
              <a:lnSpc>
                <a:spcPct val="100000"/>
              </a:lnSpc>
              <a:defRPr/>
            </a:lvl1pPr>
          </a:lstStyle>
          <a:p>
            <a:fld id="{81D60167-4931-47E6-BA6A-407CBD079E47}" type="slidenum">
              <a:rPr lang="ru-RU" sz="1100" b="1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‹#›</a:t>
            </a:fld>
            <a:endParaRPr lang="ru-RU" sz="1100" dirty="0">
              <a:latin typeface="Constantia"/>
              <a:cs typeface="Constant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D27-6997-44B5-87BC-C87CCE7549E7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E2B1-2693-4413-81ED-EB62006A3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A9E2-24D9-41B4-8845-D2949E83B557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AC4F-3D8E-460E-9219-7F4D8B3C08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C9ED-B7EF-47B0-925E-E29832CAD427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1636-49DA-48D2-A3E4-39D2F1AFB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4AE0-65CE-43BD-8520-A0CE119D4410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EDB8-BCE1-4F41-ADD4-566D13402D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E7D0-D314-459D-B4A1-F54C4FDED79E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7DD6-F86B-42EF-9A29-0CC1549E4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02E7-B4FB-4B57-8F01-2497241F5F1D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D7A0-CB53-4A58-A0E9-EC5DA9C52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DE4E-DAE5-44FA-8D9F-3A094A3E2C96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F38A-8445-4685-9CBF-1580DE606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B021-17FD-4DE6-83EA-6EACB2B96B19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D214B-9197-435D-B74E-B91D4ECB18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56281-6B67-4F1D-850F-F7D9CFAD28B0}" type="datetimeFigureOut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9564D-0C21-48C5-AD53-1D28059B31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19" Type="http://schemas.openxmlformats.org/officeDocument/2006/relationships/image" Target="../media/image24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0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7" Type="http://schemas.openxmlformats.org/officeDocument/2006/relationships/chart" Target="../charts/chart2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24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/>
          <p:nvPr/>
        </p:nvSpPr>
        <p:spPr>
          <a:xfrm>
            <a:off x="2323845" y="4643447"/>
            <a:ext cx="4468495" cy="1751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>
              <a:lnSpc>
                <a:spcPct val="100000"/>
              </a:lnSpc>
            </a:pPr>
            <a:r>
              <a:rPr sz="2800" b="1" spc="-15" dirty="0">
                <a:solidFill>
                  <a:srgbClr val="0000FF"/>
                </a:solidFill>
                <a:latin typeface="Constantia"/>
                <a:cs typeface="Constantia"/>
              </a:rPr>
              <a:t>Б</a:t>
            </a:r>
            <a:r>
              <a:rPr sz="2800" b="1" spc="-185" dirty="0">
                <a:solidFill>
                  <a:srgbClr val="0000FF"/>
                </a:solidFill>
                <a:latin typeface="Constantia"/>
                <a:cs typeface="Constantia"/>
              </a:rPr>
              <a:t>Ю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ДЖЕТ</a:t>
            </a:r>
            <a:r>
              <a:rPr sz="2800" b="1" spc="-110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ДЛЯ</a:t>
            </a:r>
            <a:r>
              <a:rPr sz="2800" b="1" spc="25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0" dirty="0">
                <a:solidFill>
                  <a:srgbClr val="0000FF"/>
                </a:solidFill>
                <a:latin typeface="Constantia"/>
                <a:cs typeface="Constantia"/>
              </a:rPr>
              <a:t>Г</a:t>
            </a:r>
            <a:r>
              <a:rPr sz="2800" b="1" spc="-215" dirty="0">
                <a:solidFill>
                  <a:srgbClr val="0000FF"/>
                </a:solidFill>
                <a:latin typeface="Constantia"/>
                <a:cs typeface="Constantia"/>
              </a:rPr>
              <a:t>Р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АЖ</a:t>
            </a:r>
            <a:r>
              <a:rPr sz="2800" b="1" spc="50" dirty="0">
                <a:solidFill>
                  <a:srgbClr val="0000FF"/>
                </a:solidFill>
                <a:latin typeface="Constantia"/>
                <a:cs typeface="Constantia"/>
              </a:rPr>
              <a:t>Д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АН</a:t>
            </a:r>
            <a:endParaRPr sz="2800" dirty="0">
              <a:solidFill>
                <a:srgbClr val="0000FF"/>
              </a:solidFill>
              <a:latin typeface="Constantia"/>
              <a:cs typeface="Constantia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 dirty="0">
              <a:solidFill>
                <a:srgbClr val="0000FF"/>
              </a:solidFill>
            </a:endParaRPr>
          </a:p>
          <a:p>
            <a:pPr marR="229870" algn="ctr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по 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п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р</a:t>
            </a:r>
            <a:r>
              <a:rPr sz="20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ек</a:t>
            </a:r>
            <a:r>
              <a:rPr sz="2000" b="1" spc="-40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у</a:t>
            </a:r>
            <a:r>
              <a:rPr sz="20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решения Земского собрания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районном</a:t>
            </a:r>
            <a:r>
              <a:rPr sz="2000" b="1" spc="-3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б</a:t>
            </a:r>
            <a:r>
              <a:rPr sz="2000" b="1" spc="-110" dirty="0">
                <a:solidFill>
                  <a:srgbClr val="0000FF"/>
                </a:solidFill>
                <a:latin typeface="Times New Roman"/>
                <a:cs typeface="Times New Roman"/>
              </a:rPr>
              <a:t>ю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sz="20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ж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</a:t>
            </a:r>
            <a:r>
              <a:rPr sz="20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 </a:t>
            </a: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на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</a:t>
            </a:r>
            <a:r>
              <a:rPr lang="ru-RU"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</a:t>
            </a:r>
            <a:r>
              <a:rPr sz="2000" b="1" spc="-17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г</a:t>
            </a:r>
            <a:r>
              <a:rPr sz="2000" b="1" spc="-55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spc="-1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lang="ru-RU" sz="2000" b="1" spc="-1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и плановый период 2021 и 2022 годов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/>
          <p:cNvSpPr txBox="1"/>
          <p:nvPr/>
        </p:nvSpPr>
        <p:spPr>
          <a:xfrm>
            <a:off x="2204210" y="642919"/>
            <a:ext cx="4468495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algn="ctr">
              <a:lnSpc>
                <a:spcPct val="100000"/>
              </a:lnSpc>
            </a:pPr>
            <a:r>
              <a:rPr lang="ru-RU" sz="2800" b="1" spc="-15" dirty="0" smtClean="0">
                <a:solidFill>
                  <a:srgbClr val="0000FF"/>
                </a:solidFill>
                <a:latin typeface="Constantia"/>
                <a:cs typeface="Constantia"/>
              </a:rPr>
              <a:t>Тонкинский муниципальный район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Информационный сборник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57346" name="Picture 2" descr="Z:\Мои документы\Бюджет 2020\Бюджет для граждан\1\DSC_0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406" y="1843248"/>
            <a:ext cx="4200299" cy="28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692" y="3170453"/>
            <a:ext cx="795223" cy="4188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3651" y="3284984"/>
            <a:ext cx="188507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ЩЕ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ТВЕН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ЫЕ 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ОСЫ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35259" y="3681780"/>
            <a:ext cx="1958340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258" y="4183820"/>
            <a:ext cx="1744980" cy="8361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Б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П</a:t>
            </a:r>
            <a:r>
              <a:rPr sz="1000" spc="-65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ЕЛЬНАЯ ДЕЯ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 marR="473851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Э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ОНОМИ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5257" y="5274947"/>
            <a:ext cx="1225648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ЖИЛИЩН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-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ОМ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ЛЬНОЕ 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ЯЙ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03651" y="5940274"/>
            <a:ext cx="1076765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20072" y="3212978"/>
            <a:ext cx="135342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>
              <a:lnSpc>
                <a:spcPct val="100099"/>
              </a:lnSpc>
            </a:pP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7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ИНЕМ</a:t>
            </a:r>
            <a:r>
              <a:rPr sz="1000" spc="-77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ОГ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ФИЯ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 rot="10800000" flipV="1">
            <a:off x="5364090" y="3717033"/>
            <a:ext cx="1377551" cy="1440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АНЕНИЕ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64091" y="4149080"/>
            <a:ext cx="101639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ОЦИ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П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ЛИ</a:t>
            </a:r>
            <a:r>
              <a:rPr sz="1000" spc="8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ИКА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6096" y="4581128"/>
            <a:ext cx="1383909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ИЧЕС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АЯ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К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2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СПО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36098" y="5085185"/>
            <a:ext cx="1053319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СРЕД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ОЙ ИНФО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АЦИИ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6098" y="5589241"/>
            <a:ext cx="1550377" cy="8365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32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ЛУЖИ</a:t>
            </a:r>
            <a:r>
              <a:rPr sz="1000" spc="-28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АНИЕ 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УНИЦИП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 Д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73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ЕЖБ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ДЖЕ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НЫЕ</a:t>
            </a:r>
            <a:endParaRPr sz="1000" dirty="0">
              <a:latin typeface="Arial"/>
              <a:cs typeface="Arial"/>
            </a:endParaRPr>
          </a:p>
          <a:p>
            <a:pPr marL="10257"/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ФЕ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76467" y="2938283"/>
            <a:ext cx="395655" cy="567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5980" y="3543266"/>
            <a:ext cx="568159" cy="461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2335" y="4073257"/>
            <a:ext cx="552591" cy="486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1479" y="4653478"/>
            <a:ext cx="748120" cy="4851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193" y="5060617"/>
            <a:ext cx="773723" cy="5419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6937" y="5805703"/>
            <a:ext cx="703385" cy="4036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83968" y="3068960"/>
            <a:ext cx="881000" cy="5980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55978" y="3573017"/>
            <a:ext cx="693513" cy="48577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55976" y="4077072"/>
            <a:ext cx="708237" cy="50818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27985" y="4653138"/>
            <a:ext cx="773723" cy="38143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83970" y="5085186"/>
            <a:ext cx="800100" cy="45188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83970" y="6165304"/>
            <a:ext cx="844063" cy="4586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99994" y="5589242"/>
            <a:ext cx="647759" cy="52629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6389" y="4576346"/>
            <a:ext cx="667699" cy="40880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23005" y="640434"/>
            <a:ext cx="482521" cy="41253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70448" y="640434"/>
            <a:ext cx="396709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9812" y="861999"/>
            <a:ext cx="392489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384900" y="861999"/>
            <a:ext cx="398115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31531" y="3149668"/>
            <a:ext cx="5999636" cy="0"/>
          </a:xfrm>
          <a:custGeom>
            <a:avLst/>
            <a:gdLst/>
            <a:ahLst/>
            <a:cxnLst/>
            <a:rect l="l" t="t" r="r" b="b"/>
            <a:pathLst>
              <a:path w="6499606">
                <a:moveTo>
                  <a:pt x="0" y="0"/>
                </a:moveTo>
                <a:lnTo>
                  <a:pt x="649960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57158" y="1071546"/>
            <a:ext cx="8001056" cy="1571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120514" algn="just"/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щ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ся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вии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дны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ами, </a:t>
            </a:r>
            <a:r>
              <a:rPr sz="1600" b="1" spc="113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ельно </a:t>
            </a:r>
            <a:r>
              <a:rPr sz="1600" b="1" spc="9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600" b="1" spc="10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за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ющими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61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внями </a:t>
            </a:r>
            <a:r>
              <a:rPr sz="1600" b="1" spc="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endParaRPr sz="1600" dirty="0">
              <a:latin typeface="Arial"/>
              <a:cs typeface="Arial"/>
            </a:endParaRPr>
          </a:p>
          <a:p>
            <a:pPr marL="10257" marR="12308" indent="120514" algn="just">
              <a:lnSpc>
                <a:spcPct val="100099"/>
              </a:lnSpc>
            </a:pP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инц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пы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12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:</a:t>
            </a:r>
            <a:r>
              <a:rPr sz="1600" b="1" spc="10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по  </a:t>
            </a:r>
            <a:r>
              <a:rPr sz="1600" b="1" spc="-77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lang="ru-RU" sz="1600" b="1" spc="-77" dirty="0" smtClean="0">
                <a:solidFill>
                  <a:srgbClr val="224F77"/>
                </a:solidFill>
                <a:latin typeface="Arial"/>
                <a:cs typeface="Arial"/>
              </a:rPr>
              <a:t>муниципальным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пр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гр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м,</a:t>
            </a:r>
            <a:r>
              <a:rPr sz="1600" b="1" spc="6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3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(п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)</a:t>
            </a:r>
            <a:r>
              <a:rPr sz="1600" b="1" spc="6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ци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нальн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й</a:t>
            </a:r>
            <a:r>
              <a:rPr sz="1600" b="1" spc="5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4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, по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4"/>
              </a:spcBef>
            </a:pPr>
            <a:endParaRPr sz="600" dirty="0"/>
          </a:p>
          <a:p>
            <a:pPr marR="2051" algn="ctr"/>
            <a:r>
              <a:rPr sz="1400" b="1" u="heavy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03621" y="6658734"/>
            <a:ext cx="146539" cy="1630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8205"/>
            <a:endParaRPr sz="1100" dirty="0">
              <a:latin typeface="Constantia"/>
              <a:cs typeface="Constantia"/>
            </a:endParaRPr>
          </a:p>
        </p:txBody>
      </p:sp>
      <p:sp>
        <p:nvSpPr>
          <p:cNvPr id="60" name="object 49"/>
          <p:cNvSpPr txBox="1"/>
          <p:nvPr/>
        </p:nvSpPr>
        <p:spPr>
          <a:xfrm>
            <a:off x="107504" y="348"/>
            <a:ext cx="8784976" cy="714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606"/>
              </a:lnSpc>
              <a:spcBef>
                <a:spcPts val="24"/>
              </a:spcBef>
            </a:pPr>
            <a:endParaRPr sz="2400" dirty="0">
              <a:solidFill>
                <a:schemeClr val="bg1"/>
              </a:solidFill>
            </a:endParaRPr>
          </a:p>
          <a:p>
            <a:pPr marR="2051" algn="ctr"/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Фо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миро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ание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err="1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дов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US" sz="2400" b="1" spc="-8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R="2051" algn="ctr"/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по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разделам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16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ласси</a:t>
            </a:r>
            <a:r>
              <a:rPr sz="2400" b="1" spc="-28" dirty="0" err="1" smtClean="0">
                <a:solidFill>
                  <a:schemeClr val="bg1"/>
                </a:solidFill>
                <a:latin typeface="Arial"/>
                <a:cs typeface="Arial"/>
              </a:rPr>
              <a:t>ф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ика</a:t>
            </a:r>
            <a:r>
              <a:rPr sz="2400" b="1" spc="-8" dirty="0" err="1" smtClean="0">
                <a:solidFill>
                  <a:schemeClr val="bg1"/>
                </a:solidFill>
                <a:latin typeface="Arial"/>
                <a:cs typeface="Arial"/>
              </a:rPr>
              <a:t>ц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до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в 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472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77" y="5253"/>
            <a:ext cx="9042086" cy="774314"/>
          </a:xfrm>
        </p:spPr>
        <p:txBody>
          <a:bodyPr wrap="square" lIns="0" tIns="347725" rIns="0" bIns="0" rtlCol="0">
            <a:spAutoFit/>
          </a:bodyPr>
          <a:lstStyle/>
          <a:p>
            <a:pPr>
              <a:lnSpc>
                <a:spcPts val="3345"/>
              </a:lnSpc>
              <a:defRPr/>
            </a:pP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ое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ммный</a:t>
            </a:r>
            <a:r>
              <a:rPr sz="2400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1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ет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268" name="object 8"/>
          <p:cNvSpPr>
            <a:spLocks noChangeArrowheads="1"/>
          </p:cNvSpPr>
          <p:nvPr/>
        </p:nvSpPr>
        <p:spPr bwMode="auto">
          <a:xfrm>
            <a:off x="401639" y="3935415"/>
            <a:ext cx="2608263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9" name="object 9"/>
          <p:cNvSpPr txBox="1">
            <a:spLocks noChangeArrowheads="1"/>
          </p:cNvSpPr>
          <p:nvPr/>
        </p:nvSpPr>
        <p:spPr bwMode="auto">
          <a:xfrm>
            <a:off x="661988" y="4144963"/>
            <a:ext cx="2087563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Осуществление бюджетных расходов посредством финансирования муниципальных программ</a:t>
            </a:r>
          </a:p>
        </p:txBody>
      </p:sp>
      <p:sp>
        <p:nvSpPr>
          <p:cNvPr id="139270" name="object 10"/>
          <p:cNvSpPr>
            <a:spLocks noChangeArrowheads="1"/>
          </p:cNvSpPr>
          <p:nvPr/>
        </p:nvSpPr>
        <p:spPr bwMode="auto">
          <a:xfrm>
            <a:off x="3232153" y="3760790"/>
            <a:ext cx="2608263" cy="27699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1" name="object 11"/>
          <p:cNvSpPr>
            <a:spLocks noChangeArrowheads="1"/>
          </p:cNvSpPr>
          <p:nvPr/>
        </p:nvSpPr>
        <p:spPr bwMode="auto">
          <a:xfrm>
            <a:off x="6151565" y="3552827"/>
            <a:ext cx="2608263" cy="276999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479425" y="1344614"/>
            <a:ext cx="8229600" cy="2633028"/>
          </a:xfrm>
        </p:spPr>
        <p:txBody>
          <a:bodyPr lIns="0" tIns="0" rIns="0" bIns="0">
            <a:spAutoFit/>
          </a:bodyPr>
          <a:lstStyle/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Программный бюджет </a:t>
            </a:r>
            <a:r>
              <a:rPr lang="ru-RU" sz="1600" dirty="0" smtClean="0"/>
              <a:t>отличается от традиционного тем, что все или почти все расходы включены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600" dirty="0" smtClean="0"/>
              <a:t>и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 smtClean="0"/>
              <a:t>своей целью прямо увязана с тем или иным стратегическим итогом деятельности ведомства.</a:t>
            </a:r>
          </a:p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</a:t>
            </a:r>
            <a:r>
              <a:rPr lang="ru-RU" sz="1600" dirty="0" smtClean="0"/>
              <a:t>представляет собой методологию планирования, исполнения и контроля за исполнением бюджета, обеспечивающую взаимосвязь</a:t>
            </a:r>
          </a:p>
          <a:p>
            <a:pPr marL="160338">
              <a:defRPr/>
            </a:pPr>
            <a:r>
              <a:rPr lang="ru-RU" sz="1600" dirty="0" smtClean="0"/>
              <a:t>процесса распределения государственных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</a:t>
            </a:r>
          </a:p>
          <a:p>
            <a:pPr marL="0" indent="0" algn="r">
              <a:lnSpc>
                <a:spcPts val="2138"/>
              </a:lnSpc>
              <a:buFont typeface="Arial" charset="0"/>
              <a:buNone/>
              <a:defRPr/>
            </a:pPr>
            <a:endParaRPr lang="ru-RU" sz="1600" dirty="0" smtClean="0"/>
          </a:p>
        </p:txBody>
      </p:sp>
      <p:sp>
        <p:nvSpPr>
          <p:cNvPr id="139273" name="object 13"/>
          <p:cNvSpPr txBox="1">
            <a:spLocks noChangeArrowheads="1"/>
          </p:cNvSpPr>
          <p:nvPr/>
        </p:nvSpPr>
        <p:spPr bwMode="auto">
          <a:xfrm>
            <a:off x="3492501" y="3913189"/>
            <a:ext cx="20875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Взаимосвязь бюджетных расходов с результатами реализации муниципальных программ</a:t>
            </a:r>
          </a:p>
        </p:txBody>
      </p:sp>
      <p:sp>
        <p:nvSpPr>
          <p:cNvPr id="139274" name="object 14"/>
          <p:cNvSpPr txBox="1">
            <a:spLocks noChangeArrowheads="1"/>
          </p:cNvSpPr>
          <p:nvPr/>
        </p:nvSpPr>
        <p:spPr bwMode="auto">
          <a:xfrm>
            <a:off x="6415090" y="3771901"/>
            <a:ext cx="20812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качества</a:t>
            </a:r>
          </a:p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бюджетного планирования и исполнения бюджета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90053" y="5833070"/>
            <a:ext cx="7956551" cy="55399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algn="just">
              <a:defRPr/>
            </a:pPr>
            <a:r>
              <a:rPr lang="ru-RU" b="1" spc="10" dirty="0">
                <a:latin typeface="Times New Roman"/>
                <a:cs typeface="Times New Roman"/>
              </a:rPr>
              <a:t>Районный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б</a:t>
            </a:r>
            <a:r>
              <a:rPr b="1" spc="-105" dirty="0">
                <a:latin typeface="Times New Roman"/>
                <a:cs typeface="Times New Roman"/>
              </a:rPr>
              <a:t>ю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45" dirty="0">
                <a:latin typeface="Times New Roman"/>
                <a:cs typeface="Times New Roman"/>
              </a:rPr>
              <a:t>ж</a:t>
            </a:r>
            <a:r>
              <a:rPr b="1" dirty="0">
                <a:latin typeface="Times New Roman"/>
                <a:cs typeface="Times New Roman"/>
              </a:rPr>
              <a:t>ет</a:t>
            </a:r>
            <a:r>
              <a:rPr b="1" spc="25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на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20</a:t>
            </a:r>
            <a:r>
              <a:rPr lang="ru-RU" b="1" dirty="0" smtClean="0">
                <a:latin typeface="Times New Roman"/>
                <a:cs typeface="Times New Roman"/>
              </a:rPr>
              <a:t>20</a:t>
            </a:r>
            <a:r>
              <a:rPr b="1" spc="-10" dirty="0" smtClean="0">
                <a:latin typeface="Times New Roman"/>
                <a:cs typeface="Times New Roman"/>
              </a:rPr>
              <a:t> </a:t>
            </a:r>
            <a:r>
              <a:rPr b="1" spc="-50" dirty="0" err="1">
                <a:latin typeface="Times New Roman"/>
                <a:cs typeface="Times New Roman"/>
              </a:rPr>
              <a:t>го</a:t>
            </a:r>
            <a:r>
              <a:rPr b="1" dirty="0" err="1">
                <a:latin typeface="Times New Roman"/>
                <a:cs typeface="Times New Roman"/>
              </a:rPr>
              <a:t>д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и плановый период 2021 и 2022 годов </a:t>
            </a:r>
            <a:r>
              <a:rPr b="1" spc="-20" dirty="0" err="1" smtClean="0">
                <a:latin typeface="Times New Roman"/>
                <a:cs typeface="Times New Roman"/>
              </a:rPr>
              <a:t>с</a:t>
            </a:r>
            <a:r>
              <a:rPr b="1" spc="-10" dirty="0" err="1" smtClean="0">
                <a:latin typeface="Times New Roman"/>
                <a:cs typeface="Times New Roman"/>
              </a:rPr>
              <a:t>ф</a:t>
            </a:r>
            <a:r>
              <a:rPr b="1" dirty="0" err="1" smtClean="0">
                <a:latin typeface="Times New Roman"/>
                <a:cs typeface="Times New Roman"/>
              </a:rPr>
              <a:t>о</a:t>
            </a:r>
            <a:r>
              <a:rPr b="1" spc="-30" dirty="0" err="1" smtClean="0">
                <a:latin typeface="Times New Roman"/>
                <a:cs typeface="Times New Roman"/>
              </a:rPr>
              <a:t>р</a:t>
            </a:r>
            <a:r>
              <a:rPr lang="ru-RU" b="1" spc="-30" dirty="0" err="1" smtClean="0">
                <a:latin typeface="Times New Roman"/>
                <a:cs typeface="Times New Roman"/>
              </a:rPr>
              <a:t>мирован</a:t>
            </a:r>
            <a:r>
              <a:rPr lang="ru-RU" b="1" spc="-30" dirty="0" smtClean="0">
                <a:latin typeface="Times New Roman"/>
                <a:cs typeface="Times New Roman"/>
              </a:rPr>
              <a:t> в программном формате на основе 18 муниципальных программ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139276" name="object 16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287274" y="0"/>
                </a:moveTo>
                <a:lnTo>
                  <a:pt x="287274" y="108331"/>
                </a:lnTo>
                <a:lnTo>
                  <a:pt x="0" y="108331"/>
                </a:lnTo>
                <a:lnTo>
                  <a:pt x="108331" y="216788"/>
                </a:lnTo>
                <a:lnTo>
                  <a:pt x="0" y="325119"/>
                </a:lnTo>
                <a:lnTo>
                  <a:pt x="287274" y="325119"/>
                </a:lnTo>
                <a:lnTo>
                  <a:pt x="287274" y="433450"/>
                </a:lnTo>
                <a:lnTo>
                  <a:pt x="504063" y="216788"/>
                </a:lnTo>
                <a:lnTo>
                  <a:pt x="287274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7" name="object 17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0" y="108331"/>
                </a:moveTo>
                <a:lnTo>
                  <a:pt x="287274" y="108331"/>
                </a:lnTo>
                <a:lnTo>
                  <a:pt x="287274" y="0"/>
                </a:lnTo>
                <a:lnTo>
                  <a:pt x="504063" y="216788"/>
                </a:lnTo>
                <a:lnTo>
                  <a:pt x="287274" y="433450"/>
                </a:lnTo>
                <a:lnTo>
                  <a:pt x="287274" y="325119"/>
                </a:lnTo>
                <a:lnTo>
                  <a:pt x="0" y="325119"/>
                </a:lnTo>
                <a:lnTo>
                  <a:pt x="108331" y="216788"/>
                </a:lnTo>
                <a:lnTo>
                  <a:pt x="0" y="10833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8" name="object 18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329819" y="0"/>
                </a:moveTo>
                <a:lnTo>
                  <a:pt x="329819" y="111887"/>
                </a:lnTo>
                <a:lnTo>
                  <a:pt x="0" y="111887"/>
                </a:lnTo>
                <a:lnTo>
                  <a:pt x="111759" y="223647"/>
                </a:lnTo>
                <a:lnTo>
                  <a:pt x="0" y="335534"/>
                </a:lnTo>
                <a:lnTo>
                  <a:pt x="329819" y="335534"/>
                </a:lnTo>
                <a:lnTo>
                  <a:pt x="329819" y="447421"/>
                </a:lnTo>
                <a:lnTo>
                  <a:pt x="553465" y="223647"/>
                </a:lnTo>
                <a:lnTo>
                  <a:pt x="32981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9" name="object 19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0" y="111887"/>
                </a:moveTo>
                <a:lnTo>
                  <a:pt x="329819" y="111887"/>
                </a:lnTo>
                <a:lnTo>
                  <a:pt x="329819" y="0"/>
                </a:lnTo>
                <a:lnTo>
                  <a:pt x="553465" y="223647"/>
                </a:lnTo>
                <a:lnTo>
                  <a:pt x="329819" y="447421"/>
                </a:lnTo>
                <a:lnTo>
                  <a:pt x="329819" y="335534"/>
                </a:lnTo>
                <a:lnTo>
                  <a:pt x="0" y="335534"/>
                </a:lnTo>
                <a:lnTo>
                  <a:pt x="111759" y="223647"/>
                </a:lnTo>
                <a:lnTo>
                  <a:pt x="0" y="11188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108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37220" y="188640"/>
            <a:ext cx="8229600" cy="101297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показатели характеризуют наш район в 2019 году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4" y="1700808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1502" y="3678285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Отгрузка товаров собственного производства, выполнено работ и услуг собственными силами – 637,2 млн. руб.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3057926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Инвестиции в основной капитал- 97,4 млн. руб.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08622" y="1700808"/>
            <a:ext cx="337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 Площадь района  -1018 кв. км.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42932" y="2204864"/>
            <a:ext cx="333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Численность населения района - 7640 чел.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205099"/>
            <a:ext cx="8099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Муниципальные  образования района: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err="1" smtClean="0">
                <a:solidFill>
                  <a:prstClr val="black"/>
                </a:solidFill>
                <a:latin typeface="Calibri"/>
              </a:rPr>
              <a:t>р.п.Тонкино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Пакалевский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Большесодомовский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Бердниковский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Вязовский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128429"/>
            <a:ext cx="79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Calibri"/>
              </a:rPr>
              <a:t>Муниципальных учреждений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– 34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Calibri"/>
              </a:rPr>
              <a:t>Из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них: учреждения образования - 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14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учреждения культуры -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5</a:t>
            </a:r>
            <a:endParaRPr lang="ru-RU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366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0938" y="6120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Динамика прогнозных показателей</a:t>
            </a:r>
          </a:p>
          <a:p>
            <a:pPr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области</a:t>
            </a:r>
            <a:endParaRPr lang="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498877"/>
              </p:ext>
            </p:extLst>
          </p:nvPr>
        </p:nvGraphicFramePr>
        <p:xfrm>
          <a:off x="266590" y="714006"/>
          <a:ext cx="842493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9226705"/>
              </p:ext>
            </p:extLst>
          </p:nvPr>
        </p:nvGraphicFramePr>
        <p:xfrm>
          <a:off x="467544" y="2780928"/>
          <a:ext cx="756084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4716570"/>
              </p:ext>
            </p:extLst>
          </p:nvPr>
        </p:nvGraphicFramePr>
        <p:xfrm>
          <a:off x="467544" y="4653136"/>
          <a:ext cx="7920880" cy="2060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4151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3409"/>
              </p:ext>
            </p:extLst>
          </p:nvPr>
        </p:nvGraphicFramePr>
        <p:xfrm>
          <a:off x="611560" y="764704"/>
          <a:ext cx="8064896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0185880"/>
              </p:ext>
            </p:extLst>
          </p:nvPr>
        </p:nvGraphicFramePr>
        <p:xfrm>
          <a:off x="683568" y="3573016"/>
          <a:ext cx="777686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6890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907380"/>
              </p:ext>
            </p:extLst>
          </p:nvPr>
        </p:nvGraphicFramePr>
        <p:xfrm>
          <a:off x="971600" y="4365104"/>
          <a:ext cx="7560840" cy="2383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9900927"/>
              </p:ext>
            </p:extLst>
          </p:nvPr>
        </p:nvGraphicFramePr>
        <p:xfrm>
          <a:off x="611560" y="2204864"/>
          <a:ext cx="7704856" cy="2307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1831424"/>
              </p:ext>
            </p:extLst>
          </p:nvPr>
        </p:nvGraphicFramePr>
        <p:xfrm>
          <a:off x="971600" y="44624"/>
          <a:ext cx="741682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4906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299693"/>
              </p:ext>
            </p:extLst>
          </p:nvPr>
        </p:nvGraphicFramePr>
        <p:xfrm>
          <a:off x="-143933" y="24738"/>
          <a:ext cx="9287933" cy="6428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49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051956"/>
              </p:ext>
            </p:extLst>
          </p:nvPr>
        </p:nvGraphicFramePr>
        <p:xfrm>
          <a:off x="-2633" y="4852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99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423477"/>
              </p:ext>
            </p:extLst>
          </p:nvPr>
        </p:nvGraphicFramePr>
        <p:xfrm>
          <a:off x="-108520" y="44624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813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06540"/>
              </p:ext>
            </p:extLst>
          </p:nvPr>
        </p:nvGraphicFramePr>
        <p:xfrm>
          <a:off x="0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166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/>
          </p:cNvSpPr>
          <p:nvPr>
            <p:ph type="title" idx="4294967295"/>
          </p:nvPr>
        </p:nvSpPr>
        <p:spPr>
          <a:xfrm>
            <a:off x="529433" y="116632"/>
            <a:ext cx="8229600" cy="706437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Что такое « Бюджет для граждан»</a:t>
            </a:r>
          </a:p>
        </p:txBody>
      </p:sp>
      <p:sp>
        <p:nvSpPr>
          <p:cNvPr id="20483" name="Rectangle 5"/>
          <p:cNvSpPr>
            <a:spLocks noGrp="1"/>
          </p:cNvSpPr>
          <p:nvPr>
            <p:ph type="body" idx="4294967295"/>
          </p:nvPr>
        </p:nvSpPr>
        <p:spPr>
          <a:xfrm>
            <a:off x="0" y="1052515"/>
            <a:ext cx="9144000" cy="3240581"/>
          </a:xfrm>
        </p:spPr>
        <p:txBody>
          <a:bodyPr/>
          <a:lstStyle/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r>
              <a:rPr lang="ru-RU" sz="2400" b="1" dirty="0" smtClean="0">
                <a:latin typeface="Cambria" pitchFamily="18" charset="0"/>
              </a:rPr>
              <a:t>«Бюджет </a:t>
            </a:r>
            <a:r>
              <a:rPr lang="ru-RU" sz="2400" b="1" dirty="0" smtClean="0">
                <a:latin typeface="Cambria" pitchFamily="18" charset="0"/>
              </a:rPr>
              <a:t>для граждан» - </a:t>
            </a:r>
            <a:r>
              <a:rPr lang="ru-RU" sz="2000" b="1" dirty="0" smtClean="0">
                <a:latin typeface="Cambria" pitchFamily="18" charset="0"/>
              </a:rPr>
              <a:t>информационный сборник, который познакомит население района с основными положениями главного финансового документа Тонкинского муниципального района – районного бюджета, а именно проекта районного бюджета на 2020 год и плановый период 2021 и 2022 годов.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 – значимых мероприятий в сфере образования, социальной политики и занятости населения, культуры, сельского хозяйства и в других сферах.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2" y="6184901"/>
            <a:ext cx="77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61927" y="4653136"/>
            <a:ext cx="8964612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ru-RU" sz="2000" b="1" dirty="0" smtClean="0">
                <a:latin typeface="Cambria" pitchFamily="18" charset="0"/>
              </a:rPr>
              <a:t>«Бюджет </a:t>
            </a:r>
            <a:r>
              <a:rPr lang="ru-RU" sz="2000" b="1" dirty="0">
                <a:latin typeface="Cambria" pitchFamily="18" charset="0"/>
              </a:rPr>
              <a:t>для граждан» нацелен на широкий круг пользователей- всех граждан Тонкинского муниципального района, интересы которых в той или иной мере затронуты районным бюджетом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397424"/>
              </p:ext>
            </p:extLst>
          </p:nvPr>
        </p:nvGraphicFramePr>
        <p:xfrm>
          <a:off x="-6445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754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293160"/>
              </p:ext>
            </p:extLst>
          </p:nvPr>
        </p:nvGraphicFramePr>
        <p:xfrm>
          <a:off x="-6357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787581"/>
              </p:ext>
            </p:extLst>
          </p:nvPr>
        </p:nvGraphicFramePr>
        <p:xfrm>
          <a:off x="-121050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5275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116580"/>
              </p:ext>
            </p:extLst>
          </p:nvPr>
        </p:nvGraphicFramePr>
        <p:xfrm>
          <a:off x="0" y="0"/>
          <a:ext cx="9287933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844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7164288" y="3794346"/>
            <a:ext cx="1701165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20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34,6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02" y="5161070"/>
            <a:ext cx="1893106" cy="1076242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3872930"/>
            <a:ext cx="1857388" cy="1057398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0" y="13381"/>
            <a:ext cx="9144000" cy="89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Сколько доходов поступает в консолидированный бюджет района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исполнение собственных полномочий</a:t>
            </a:r>
          </a:p>
        </p:txBody>
      </p:sp>
      <p:sp>
        <p:nvSpPr>
          <p:cNvPr id="5" name="object 2"/>
          <p:cNvSpPr/>
          <p:nvPr/>
        </p:nvSpPr>
        <p:spPr>
          <a:xfrm>
            <a:off x="2267744" y="3645024"/>
            <a:ext cx="4680520" cy="19803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6" name="object 23"/>
          <p:cNvSpPr txBox="1"/>
          <p:nvPr/>
        </p:nvSpPr>
        <p:spPr>
          <a:xfrm>
            <a:off x="357159" y="3890523"/>
            <a:ext cx="164307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lang="ru-RU" sz="1400" b="1" dirty="0" smtClean="0">
                <a:latin typeface="Arial"/>
                <a:cs typeface="Arial"/>
              </a:rPr>
              <a:t>18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0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b="1" dirty="0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–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29,1 </a:t>
            </a:r>
            <a:r>
              <a:rPr sz="1400" b="1" spc="-20" dirty="0" err="1" smtClean="0">
                <a:latin typeface="Arial"/>
                <a:cs typeface="Arial"/>
              </a:rPr>
              <a:t>т</a:t>
            </a:r>
            <a:r>
              <a:rPr sz="1400" b="1" dirty="0" err="1" smtClean="0">
                <a:latin typeface="Arial"/>
                <a:cs typeface="Arial"/>
              </a:rPr>
              <a:t>ыс</a:t>
            </a:r>
            <a:r>
              <a:rPr sz="1400" b="1" dirty="0" smtClean="0">
                <a:latin typeface="Arial"/>
                <a:cs typeface="Arial"/>
              </a:rPr>
              <a:t>.</a:t>
            </a:r>
            <a:r>
              <a:rPr lang="ru-RU" sz="1400" b="1" dirty="0" smtClean="0"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>
                <a:latin typeface="Arial"/>
                <a:cs typeface="Arial"/>
              </a:rPr>
              <a:t>на</a:t>
            </a:r>
            <a:r>
              <a:rPr sz="1400" b="1" dirty="0">
                <a:latin typeface="Arial"/>
                <a:cs typeface="Arial"/>
              </a:rPr>
              <a:t> </a:t>
            </a:r>
            <a:r>
              <a:rPr lang="ru-RU" sz="1400" b="1" dirty="0" smtClean="0">
                <a:latin typeface="Arial"/>
                <a:cs typeface="Arial"/>
              </a:rPr>
              <a:t>                        </a:t>
            </a:r>
            <a:r>
              <a:rPr sz="1400" b="1" dirty="0" smtClean="0">
                <a:latin typeface="Arial"/>
                <a:cs typeface="Arial"/>
              </a:rPr>
              <a:t>1 жи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еля</a:t>
            </a:r>
            <a:endParaRPr lang="ru-RU" sz="1400" b="1" dirty="0" smtClean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22"/>
          <p:cNvSpPr txBox="1"/>
          <p:nvPr/>
        </p:nvSpPr>
        <p:spPr>
          <a:xfrm>
            <a:off x="392878" y="5232508"/>
            <a:ext cx="157163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sz="1400" b="1" spc="-10" dirty="0" smtClean="0">
                <a:latin typeface="Arial"/>
                <a:cs typeface="Arial"/>
              </a:rPr>
              <a:t>1</a:t>
            </a:r>
            <a:r>
              <a:rPr lang="ru-RU" sz="1400" b="1" spc="-10" dirty="0">
                <a:latin typeface="Arial"/>
                <a:cs typeface="Arial"/>
              </a:rPr>
              <a:t>9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5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-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30,5 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ы</a:t>
            </a:r>
            <a:r>
              <a:rPr sz="1400" b="1" spc="-5" dirty="0" smtClean="0">
                <a:latin typeface="Arial"/>
                <a:cs typeface="Arial"/>
              </a:rPr>
              <a:t>с</a:t>
            </a:r>
            <a:r>
              <a:rPr sz="1400" b="1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12700" marR="6350" indent="0" algn="ctr">
              <a:lnSpc>
                <a:spcPct val="100000"/>
              </a:lnSpc>
            </a:pPr>
            <a:r>
              <a:rPr sz="1400" b="1" spc="-30" dirty="0" err="1">
                <a:latin typeface="Arial"/>
                <a:cs typeface="Arial"/>
              </a:rPr>
              <a:t>р</a:t>
            </a:r>
            <a:r>
              <a:rPr sz="1400" b="1" spc="-50" dirty="0" err="1">
                <a:latin typeface="Arial"/>
                <a:cs typeface="Arial"/>
              </a:rPr>
              <a:t>у</a:t>
            </a:r>
            <a:r>
              <a:rPr sz="1400" b="1" spc="-40" dirty="0" err="1">
                <a:latin typeface="Arial"/>
                <a:cs typeface="Arial"/>
              </a:rPr>
              <a:t>б</a:t>
            </a:r>
            <a:r>
              <a:rPr sz="1400" b="1" spc="-30" dirty="0" err="1">
                <a:latin typeface="Arial"/>
                <a:cs typeface="Arial"/>
              </a:rPr>
              <a:t>л</a:t>
            </a:r>
            <a:r>
              <a:rPr sz="1400" b="1" dirty="0" err="1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 smtClean="0">
                <a:latin typeface="Arial"/>
                <a:cs typeface="Arial"/>
              </a:rPr>
              <a:t>на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 жи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еля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21"/>
          <p:cNvSpPr txBox="1"/>
          <p:nvPr/>
        </p:nvSpPr>
        <p:spPr>
          <a:xfrm flipH="1">
            <a:off x="7500959" y="4714884"/>
            <a:ext cx="14287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65" algn="ctr">
              <a:lnSpc>
                <a:spcPct val="100000"/>
              </a:lnSpc>
            </a:pPr>
            <a:r>
              <a:rPr sz="1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64288" y="5059579"/>
            <a:ext cx="1763100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2021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32,9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91880" y="5595364"/>
            <a:ext cx="1944216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22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smtClean="0">
                <a:solidFill>
                  <a:prstClr val="black"/>
                </a:solidFill>
                <a:latin typeface="Arial"/>
                <a:cs typeface="Arial"/>
              </a:rPr>
              <a:t>34,3 </a:t>
            </a:r>
            <a:r>
              <a:rPr lang="ru-RU" sz="1400" b="1" spc="-25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на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                       1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31059"/>
              </p:ext>
            </p:extLst>
          </p:nvPr>
        </p:nvGraphicFramePr>
        <p:xfrm>
          <a:off x="392878" y="836712"/>
          <a:ext cx="7995546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  <a:solidFill>
            <a:srgbClr val="66CCFF">
              <a:alpha val="0"/>
            </a:srgbClr>
          </a:solidFill>
          <a:ln>
            <a:noFill/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налоговых и неналоговых доходов поступает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консолидированный бюджет района</a:t>
            </a:r>
          </a:p>
        </p:txBody>
      </p:sp>
      <p:graphicFrame>
        <p:nvGraphicFramePr>
          <p:cNvPr id="45059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8141452"/>
              </p:ext>
            </p:extLst>
          </p:nvPr>
        </p:nvGraphicFramePr>
        <p:xfrm>
          <a:off x="251521" y="1412776"/>
          <a:ext cx="8568952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3" name="Лист" r:id="rId3" imgW="7261900" imgH="2164056" progId="Excel.Sheet.8">
                  <p:embed/>
                </p:oleObj>
              </mc:Choice>
              <mc:Fallback>
                <p:oleObj name="Лист" r:id="rId3" imgW="7261900" imgH="2164056" progId="Excel.Sheet.8">
                  <p:embed/>
                  <p:pic>
                    <p:nvPicPr>
                      <p:cNvPr id="0" name="Picture 6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1" y="1412776"/>
                        <a:ext cx="8568952" cy="4968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зачисляются налоги на территории района</a:t>
            </a:r>
          </a:p>
        </p:txBody>
      </p:sp>
      <p:graphicFrame>
        <p:nvGraphicFramePr>
          <p:cNvPr id="76850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404785"/>
              </p:ext>
            </p:extLst>
          </p:nvPr>
        </p:nvGraphicFramePr>
        <p:xfrm>
          <a:off x="468313" y="1341438"/>
          <a:ext cx="8229602" cy="5024451"/>
        </p:xfrm>
        <a:graphic>
          <a:graphicData uri="http://schemas.openxmlformats.org/drawingml/2006/table">
            <a:tbl>
              <a:tblPr/>
              <a:tblGrid>
                <a:gridCol w="298451"/>
                <a:gridCol w="3816351"/>
                <a:gridCol w="2057400"/>
                <a:gridCol w="2057400"/>
              </a:tblGrid>
              <a:tr h="2873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Налоги и сборы, установленные законодательством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Уровни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728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 муниципального района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Бюджеты поселений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16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</a:t>
                      </a:r>
                    </a:p>
                  </a:txBody>
                  <a:tcPr marL="0" marR="0" marT="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1.Акцизы на нефтепродукты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1,0708%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2.Налог на доходы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3.Налоги со специальными налоговыми режимами, в том числе: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налог на вмененный доход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4.Государственная пошлина ( в зависимости от установленных полномочий)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местные</a:t>
                      </a:r>
                    </a:p>
                  </a:txBody>
                  <a:tcPr marL="0" marR="0" marT="9000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1.Налог на имущество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Земельный налог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39490" indent="9525" algn="ctr"/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1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ды</a:t>
            </a:r>
            <a:r>
              <a:rPr lang="ru-RU"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лид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нн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г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же</a:t>
            </a:r>
            <a:r>
              <a:rPr lang="ru-RU"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 Тонкинского </a:t>
            </a:r>
            <a:r>
              <a:rPr lang="en-US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муниципального района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6842729"/>
              </p:ext>
            </p:extLst>
          </p:nvPr>
        </p:nvGraphicFramePr>
        <p:xfrm>
          <a:off x="467544" y="1052736"/>
          <a:ext cx="806489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4302846"/>
              </p:ext>
            </p:extLst>
          </p:nvPr>
        </p:nvGraphicFramePr>
        <p:xfrm>
          <a:off x="467544" y="3789040"/>
          <a:ext cx="813690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84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473719"/>
              </p:ext>
            </p:extLst>
          </p:nvPr>
        </p:nvGraphicFramePr>
        <p:xfrm>
          <a:off x="-67733" y="385233"/>
          <a:ext cx="9279467" cy="6087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2296"/>
            <a:ext cx="83529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  <a:t>Каковы основные параметры районного бюджета</a:t>
            </a:r>
            <a:b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4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6" name="Rectangle 12"/>
          <p:cNvSpPr>
            <a:spLocks noGrp="1"/>
          </p:cNvSpPr>
          <p:nvPr>
            <p:ph type="title"/>
          </p:nvPr>
        </p:nvSpPr>
        <p:spPr>
          <a:xfrm>
            <a:off x="385765" y="0"/>
            <a:ext cx="8229600" cy="92211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каких поступлений формируются доходы районного бюджета </a:t>
            </a:r>
          </a:p>
        </p:txBody>
      </p:sp>
      <p:sp>
        <p:nvSpPr>
          <p:cNvPr id="24657" name="Text Box 29"/>
          <p:cNvSpPr txBox="1">
            <a:spLocks noChangeArrowheads="1"/>
          </p:cNvSpPr>
          <p:nvPr/>
        </p:nvSpPr>
        <p:spPr bwMode="auto">
          <a:xfrm>
            <a:off x="684165" y="3951069"/>
            <a:ext cx="7632700" cy="36933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исполнено </a:t>
            </a:r>
            <a:r>
              <a:rPr lang="ru-RU" b="1" dirty="0" smtClean="0"/>
              <a:t>2018               </a:t>
            </a:r>
            <a:r>
              <a:rPr lang="ru-RU" b="1" dirty="0"/>
              <a:t>ожидаемое  </a:t>
            </a:r>
            <a:r>
              <a:rPr lang="ru-RU" b="1" dirty="0" smtClean="0"/>
              <a:t>2019 </a:t>
            </a:r>
            <a:r>
              <a:rPr lang="ru-RU" b="1" dirty="0"/>
              <a:t>	    прогноз </a:t>
            </a:r>
            <a:r>
              <a:rPr lang="ru-RU" b="1" dirty="0" smtClean="0"/>
              <a:t>2020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9944" y="6268015"/>
            <a:ext cx="8384504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прогноз 2021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626801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прогноз 2022 год</a:t>
            </a:r>
            <a:endParaRPr lang="ru-RU" b="1" dirty="0"/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4786351"/>
              </p:ext>
            </p:extLst>
          </p:nvPr>
        </p:nvGraphicFramePr>
        <p:xfrm>
          <a:off x="0" y="908721"/>
          <a:ext cx="4067943" cy="3042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055331"/>
              </p:ext>
            </p:extLst>
          </p:nvPr>
        </p:nvGraphicFramePr>
        <p:xfrm>
          <a:off x="3131840" y="908720"/>
          <a:ext cx="331236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9546548"/>
              </p:ext>
            </p:extLst>
          </p:nvPr>
        </p:nvGraphicFramePr>
        <p:xfrm>
          <a:off x="35496" y="4320401"/>
          <a:ext cx="3816424" cy="1947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1558586"/>
              </p:ext>
            </p:extLst>
          </p:nvPr>
        </p:nvGraphicFramePr>
        <p:xfrm>
          <a:off x="4178972" y="3951069"/>
          <a:ext cx="4602480" cy="2646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800149"/>
              </p:ext>
            </p:extLst>
          </p:nvPr>
        </p:nvGraphicFramePr>
        <p:xfrm>
          <a:off x="5724128" y="260648"/>
          <a:ext cx="360040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lbertus Extra Bold"/>
              </a:rPr>
              <a:t>Что такое бюджет</a:t>
            </a:r>
          </a:p>
        </p:txBody>
      </p:sp>
      <p:graphicFrame>
        <p:nvGraphicFramePr>
          <p:cNvPr id="22567" name="Object 39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4212" y="2133602"/>
          <a:ext cx="36004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3" name="Диаграмма" r:id="rId3" imgW="4038600" imgH="2181149" progId="MSGraph.Chart.8">
                  <p:embed followColorScheme="full"/>
                </p:oleObj>
              </mc:Choice>
              <mc:Fallback>
                <p:oleObj name="Диаграмма" r:id="rId3" imgW="4038600" imgH="2181149" progId="MSGraph.Chart.8">
                  <p:embed followColorScheme="full"/>
                  <p:pic>
                    <p:nvPicPr>
                      <p:cNvPr id="0" name="Picture 16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2" y="2133602"/>
                        <a:ext cx="36004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8" name="Object 4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787902" y="2133602"/>
          <a:ext cx="38163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4" name="Диаграмма" r:id="rId5" imgW="4038600" imgH="2181149" progId="MSGraph.Chart.8">
                  <p:embed followColorScheme="full"/>
                </p:oleObj>
              </mc:Choice>
              <mc:Fallback>
                <p:oleObj name="Диаграмма" r:id="rId5" imgW="4038600" imgH="2181149" progId="MSGraph.Chart.8">
                  <p:embed followColorScheme="full"/>
                  <p:pic>
                    <p:nvPicPr>
                      <p:cNvPr id="0" name="Picture 16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2" y="2133602"/>
                        <a:ext cx="38163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70" name="Rectangle 7"/>
          <p:cNvSpPr>
            <a:spLocks noGrp="1"/>
          </p:cNvSpPr>
          <p:nvPr>
            <p:ph sz="quarter" idx="3"/>
          </p:nvPr>
        </p:nvSpPr>
        <p:spPr>
          <a:xfrm>
            <a:off x="457200" y="4149727"/>
            <a:ext cx="4038600" cy="1584325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расходов над доходами образуется дефицит бюджета ( необходимы источники покрытия дефицита, можно например использовать остатки средств или привлечь средства в долг)</a:t>
            </a:r>
          </a:p>
          <a:p>
            <a:endParaRPr lang="ru-RU" sz="1400" b="1" dirty="0" smtClean="0">
              <a:latin typeface="Arial" charset="0"/>
            </a:endParaRPr>
          </a:p>
        </p:txBody>
      </p:sp>
      <p:sp>
        <p:nvSpPr>
          <p:cNvPr id="22571" name="Rectangle 8"/>
          <p:cNvSpPr>
            <a:spLocks noGrp="1"/>
          </p:cNvSpPr>
          <p:nvPr>
            <p:ph sz="quarter" idx="4"/>
          </p:nvPr>
        </p:nvSpPr>
        <p:spPr>
          <a:xfrm>
            <a:off x="4648200" y="4221165"/>
            <a:ext cx="4038600" cy="1512887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доходов над расходами образуется профицит бюджета ( можно накапливать резервы, погашать имеющиеся долги)</a:t>
            </a: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573" name="Text Box 11"/>
          <p:cNvSpPr txBox="1">
            <a:spLocks noChangeArrowheads="1"/>
          </p:cNvSpPr>
          <p:nvPr/>
        </p:nvSpPr>
        <p:spPr bwMode="auto">
          <a:xfrm>
            <a:off x="539749" y="5805490"/>
            <a:ext cx="8135939" cy="830997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hlink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r>
              <a:rPr lang="ru-RU" sz="1600" b="1" dirty="0"/>
              <a:t>.</a:t>
            </a:r>
          </a:p>
        </p:txBody>
      </p:sp>
      <p:sp>
        <p:nvSpPr>
          <p:cNvPr id="22574" name="Text Box 12"/>
          <p:cNvSpPr txBox="1">
            <a:spLocks noChangeArrowheads="1"/>
          </p:cNvSpPr>
          <p:nvPr/>
        </p:nvSpPr>
        <p:spPr bwMode="auto">
          <a:xfrm>
            <a:off x="250827" y="1268413"/>
            <a:ext cx="8424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hlink"/>
                </a:solidFill>
              </a:rPr>
              <a:t>Бюджет – это форма образования и расходования денежных средств,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предназначенных для финансового обеспечения задач и функций государства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 и местного самоуправления. Районный бюджет это план доходов и расходов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Тонкинского муниципального района Нижегородской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8072"/>
          </a:xfrm>
        </p:spPr>
        <p:txBody>
          <a:bodyPr/>
          <a:lstStyle/>
          <a:p>
            <a: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Структура доходов районного бюджета</a:t>
            </a:r>
            <a: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41039395"/>
              </p:ext>
            </p:extLst>
          </p:nvPr>
        </p:nvGraphicFramePr>
        <p:xfrm>
          <a:off x="107506" y="692696"/>
          <a:ext cx="8856981" cy="6048672"/>
        </p:xfrm>
        <a:graphic>
          <a:graphicData uri="http://schemas.openxmlformats.org/drawingml/2006/table">
            <a:tbl>
              <a:tblPr/>
              <a:tblGrid>
                <a:gridCol w="2283877"/>
                <a:gridCol w="988750"/>
                <a:gridCol w="849490"/>
                <a:gridCol w="849490"/>
                <a:gridCol w="891268"/>
                <a:gridCol w="891268"/>
                <a:gridCol w="1044457"/>
                <a:gridCol w="1058381"/>
              </a:tblGrid>
              <a:tr h="55282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 2018 года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Ожидаемое исполнение в 2019 году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2020 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2021 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2022 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8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 всего,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59,4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доходы, в том числе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Упрощенная система налогообложения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налог на вмененный доход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доходы, в том числе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2,4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Аренда земли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Аренда имущества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70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всего, из них: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413,1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328,7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329,0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312,9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8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144,7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3,4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5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137,3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154,0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157,6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4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4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Возврат остатков 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9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доходов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472,8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388,1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395,3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376,9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386,8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33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011100"/>
              </p:ext>
            </p:extLst>
          </p:nvPr>
        </p:nvGraphicFramePr>
        <p:xfrm>
          <a:off x="179512" y="44624"/>
          <a:ext cx="8784976" cy="669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453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2020-2022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95997" y="1161347"/>
            <a:ext cx="8496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выплаты и поэтапное повышение заработной платы отдельным категориям работников социальной сферы в соответствии с утвержденными "дорожными картами" развития отраслей социальной сферы;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реализация мер по созданию новых мест в общеобразовательных организациях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поддержка семей, имеющих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реализация мер социальной поддержки населения;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реализация муниципальных программ, направленных на содействие устойчивому развитию экономики Тонкинского муниципального района Нижегородской области, в том числе программ занятости населения, поддержки приоритетных отраслей экономики, поддержки сельскохозяйственного производства, а также малого бизнеса и предпринимательства.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2020-2022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352" y="836712"/>
            <a:ext cx="849694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400" dirty="0" smtClean="0"/>
              <a:t>сохранения целевых показателей заработной платы отдельных категорий работников учреждений Нижегородской области, поименованных в указах Президента Российской Федерации от 7 мая 2012 года № 597 "О мероприятиях по реализации государственной социальной политики", от 1 июня 2012 года № 761 "О Национальной стратегии действий в интересах детей на 2012-2017 годы", от 28 декабря 2012 года № 1688 "О некоторых мерах по реализации государственной политики в сфере защиты детей-сирот и детей, оставшихся без попечения родителей", с учетом прогнозируемого роста среднемесячного дохода от трудовой деятельности в регионе, с 1 января 2020 года на 7,0%, с 1 января 2021 года на 7,3%, с 1 января 2022 года на 7,3%;</a:t>
            </a:r>
          </a:p>
          <a:p>
            <a:pPr algn="just"/>
            <a:endParaRPr lang="ru-RU" sz="1400" dirty="0" smtClean="0"/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индексации заработной платы работников бюджетного сектора экономики, на которых не распространяются указы Президента Российской Федерации от 7 мая 2012 года № 597 "О мероприятиях по реализации государственной социальной политики", от 1 июня 2012 года  № 761 "О Национальной стратегии действий в интересах детей на 2012-2017 годы", от 28 декабря 2012 года № 1688 "О некоторых мерах по реализации государственной политики в сфере защиты детей-сирот и детей, оставшихся без попечения родителей", ежегодно с 1 октября на 4%; </a:t>
            </a:r>
          </a:p>
          <a:p>
            <a:pPr algn="just"/>
            <a:endParaRPr lang="ru-RU" sz="1400" dirty="0" smtClean="0"/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дополнительной потребности на доведение заработной платы низкооплачиваемых категорий работников до минимального размера оплаты труда 12 130,0 рублей в 2020 году;</a:t>
            </a:r>
          </a:p>
          <a:p>
            <a:pPr algn="just"/>
            <a:endParaRPr lang="ru-RU" sz="1400" dirty="0" smtClean="0"/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экономии в связи с выплатой пособий по временной нетрудоспособности и наличием вакантных должностей в размере 7,5%;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-     предоставление межбюджетных трансфертов поселениям.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20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0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2020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395 379,5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17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777372" y="5560204"/>
            <a:ext cx="238671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348 673,0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88,2 %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347669" y="5517232"/>
            <a:ext cx="238296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46 706,5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11,8 %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370" name="Picture 2" descr="Z:\Мои документы\Бюджет 2020\Бюджет для граждан\1\DSC_00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967" y="2718019"/>
            <a:ext cx="35643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-14519" y="0"/>
            <a:ext cx="9080503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2021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376 871,7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17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611560" y="5327405"/>
            <a:ext cx="259228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348 063,2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92,4  %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029149" y="5331462"/>
            <a:ext cx="244827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28 808,5 тыс</a:t>
            </a:r>
            <a:r>
              <a:rPr lang="ru-RU" sz="2200" b="1" dirty="0">
                <a:latin typeface="Candara" pitchFamily="34" charset="0"/>
              </a:rPr>
              <a:t>. руб</a:t>
            </a:r>
            <a:r>
              <a:rPr lang="ru-RU" sz="2200" b="1" dirty="0" smtClean="0">
                <a:latin typeface="Candara" pitchFamily="34" charset="0"/>
              </a:rPr>
              <a:t>. 7,6 %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46" y="2989018"/>
            <a:ext cx="3921650" cy="220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21367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2022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09320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386 841,4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17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567930" y="5445224"/>
            <a:ext cx="266429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354 982,0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91,8 %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328526" y="5445224"/>
            <a:ext cx="247253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31 859,4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8,2 %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70" y="2785436"/>
            <a:ext cx="3280501" cy="246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Text Box 2"/>
          <p:cNvSpPr txBox="1">
            <a:spLocks noChangeArrowheads="1"/>
          </p:cNvSpPr>
          <p:nvPr/>
        </p:nvSpPr>
        <p:spPr bwMode="auto">
          <a:xfrm>
            <a:off x="1116013" y="903290"/>
            <a:ext cx="63357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0135" name="Text Box 3"/>
          <p:cNvSpPr txBox="1">
            <a:spLocks noChangeArrowheads="1"/>
          </p:cNvSpPr>
          <p:nvPr/>
        </p:nvSpPr>
        <p:spPr bwMode="auto">
          <a:xfrm>
            <a:off x="1116013" y="908051"/>
            <a:ext cx="802798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140288"/>
              </p:ext>
            </p:extLst>
          </p:nvPr>
        </p:nvGraphicFramePr>
        <p:xfrm>
          <a:off x="0" y="0"/>
          <a:ext cx="903649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9409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317747"/>
              </p:ext>
            </p:extLst>
          </p:nvPr>
        </p:nvGraphicFramePr>
        <p:xfrm>
          <a:off x="1" y="1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258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93547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24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/>
          <p:cNvSpPr>
            <a:spLocks noGrp="1"/>
          </p:cNvSpPr>
          <p:nvPr>
            <p:ph type="title"/>
          </p:nvPr>
        </p:nvSpPr>
        <p:spPr>
          <a:xfrm>
            <a:off x="415703" y="0"/>
            <a:ext cx="8229600" cy="908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состоит бюджетная система Тонкинского муниципального района</a:t>
            </a:r>
          </a:p>
        </p:txBody>
      </p:sp>
      <p:grpSp>
        <p:nvGrpSpPr>
          <p:cNvPr id="132099" name="Organization Chart 9"/>
          <p:cNvGrpSpPr>
            <a:grpSpLocks/>
          </p:cNvGrpSpPr>
          <p:nvPr/>
        </p:nvGrpSpPr>
        <p:grpSpPr bwMode="auto">
          <a:xfrm>
            <a:off x="323528" y="1196752"/>
            <a:ext cx="8521700" cy="5040312"/>
            <a:chOff x="272" y="999"/>
            <a:chExt cx="1831" cy="720"/>
          </a:xfrm>
        </p:grpSpPr>
        <p:cxnSp>
          <p:nvCxnSpPr>
            <p:cNvPr id="132100" name="_s56336"/>
            <p:cNvCxnSpPr>
              <a:cxnSpLocks noChangeShapeType="1"/>
              <a:stCxn id="132104" idx="0"/>
              <a:endCxn id="132102" idx="2"/>
            </p:cNvCxnSpPr>
            <p:nvPr/>
          </p:nvCxnSpPr>
          <p:spPr bwMode="auto">
            <a:xfrm rot="16200000" flipV="1">
              <a:off x="1368" y="1127"/>
              <a:ext cx="144" cy="46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2101" name="_s56335"/>
            <p:cNvCxnSpPr>
              <a:cxnSpLocks noChangeShapeType="1"/>
              <a:stCxn id="132103" idx="0"/>
              <a:endCxn id="132102" idx="2"/>
            </p:cNvCxnSpPr>
            <p:nvPr/>
          </p:nvCxnSpPr>
          <p:spPr bwMode="auto">
            <a:xfrm rot="-5400000">
              <a:off x="884" y="1107"/>
              <a:ext cx="144" cy="504"/>
            </a:xfrm>
            <a:prstGeom prst="bentConnector3">
              <a:avLst>
                <a:gd name="adj1" fmla="val 5046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102" name="_s56330"/>
            <p:cNvSpPr>
              <a:spLocks noChangeArrowheads="1"/>
            </p:cNvSpPr>
            <p:nvPr/>
          </p:nvSpPr>
          <p:spPr bwMode="auto">
            <a:xfrm>
              <a:off x="776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Консолидированный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бюджет 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Тонкинского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муниципального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 района</a:t>
              </a:r>
            </a:p>
          </p:txBody>
        </p:sp>
        <p:sp>
          <p:nvSpPr>
            <p:cNvPr id="132103" name="_s56332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Районный бюджет</a:t>
              </a:r>
            </a:p>
          </p:txBody>
        </p:sp>
        <p:sp>
          <p:nvSpPr>
            <p:cNvPr id="132104" name="_s56333"/>
            <p:cNvSpPr>
              <a:spLocks noChangeArrowheads="1"/>
            </p:cNvSpPr>
            <p:nvPr/>
          </p:nvSpPr>
          <p:spPr bwMode="auto">
            <a:xfrm>
              <a:off x="1239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Бюджеты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1 городского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поселения и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4 сельских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 поселений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466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6567" y="13255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573559"/>
              </p:ext>
            </p:extLst>
          </p:nvPr>
        </p:nvGraphicFramePr>
        <p:xfrm>
          <a:off x="107507" y="836712"/>
          <a:ext cx="8928988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69"/>
                <a:gridCol w="926910"/>
                <a:gridCol w="926910"/>
                <a:gridCol w="796098"/>
                <a:gridCol w="706395"/>
                <a:gridCol w="571844"/>
                <a:gridCol w="747509"/>
                <a:gridCol w="612957"/>
                <a:gridCol w="751245"/>
                <a:gridCol w="71760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Раздел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679988"/>
              </p:ext>
            </p:extLst>
          </p:nvPr>
        </p:nvGraphicFramePr>
        <p:xfrm>
          <a:off x="107503" y="1988840"/>
          <a:ext cx="8928992" cy="44644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4"/>
                <a:gridCol w="1689369"/>
                <a:gridCol w="926911"/>
                <a:gridCol w="926911"/>
                <a:gridCol w="796098"/>
                <a:gridCol w="706395"/>
                <a:gridCol w="571844"/>
                <a:gridCol w="747509"/>
                <a:gridCol w="612957"/>
                <a:gridCol w="751246"/>
                <a:gridCol w="717608"/>
              </a:tblGrid>
              <a:tr h="34342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Итого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341 095.10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391 337.40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395 379.50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115.9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101.0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376 871.70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95.32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386 841.40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102.6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686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Общемуниципальные вопросы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49 358.10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49 444.10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51 426.90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44 784.10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87.08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44 866.50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Национальная оборона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358.90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358.90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323.90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90.2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90.2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328.10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101.30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344.00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373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4 412.30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3 705.20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4 460.10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101.1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120.4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4 214.50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94.49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4 214.50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686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 Национальная экономика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30 620.80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44 820.00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51 890.40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169.5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115.8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41 151.40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79.30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41 204.20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03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Жилищно-коомунальное хозяйство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2 466.50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19 870.60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2 796.30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113.4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14.1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2 216.90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79.28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4 508.80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203.4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0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156628"/>
              </p:ext>
            </p:extLst>
          </p:nvPr>
        </p:nvGraphicFramePr>
        <p:xfrm>
          <a:off x="107503" y="980728"/>
          <a:ext cx="8928992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70"/>
                <a:gridCol w="926911"/>
                <a:gridCol w="926911"/>
                <a:gridCol w="796097"/>
                <a:gridCol w="706396"/>
                <a:gridCol w="571844"/>
                <a:gridCol w="747509"/>
                <a:gridCol w="612957"/>
                <a:gridCol w="751246"/>
                <a:gridCol w="71760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Раздел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Наименование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861702"/>
              </p:ext>
            </p:extLst>
          </p:nvPr>
        </p:nvGraphicFramePr>
        <p:xfrm>
          <a:off x="107505" y="2132854"/>
          <a:ext cx="8928991" cy="41764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70"/>
                <a:gridCol w="926910"/>
                <a:gridCol w="926910"/>
                <a:gridCol w="796098"/>
                <a:gridCol w="706396"/>
                <a:gridCol w="571844"/>
                <a:gridCol w="747509"/>
                <a:gridCol w="612957"/>
                <a:gridCol w="751246"/>
                <a:gridCol w="717608"/>
              </a:tblGrid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Образование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159 844.30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169 149.60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175 944.20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110.1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183 070.30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104.05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190 036.30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103.8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Культура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41 831.70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46 398.40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47 683.90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114.0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46 664.70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97.86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47 816.20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Социальная политика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14 543.20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19 459.70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18 343.70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126.1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94.3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15 207.60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82.90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16 163.50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106.3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Физическая культура и спорт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3 099.20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3 218.00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3 164.60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98.3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97.96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3 100.00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Средства массовой информации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1 538.20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1 538.20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1 569.50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1 617.90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103.08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1 668.40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103.1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Обслуживание муниципального долга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Межбюджетные трансферты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32 921.90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33 274.70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37 776.00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114.7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113.5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34 416.20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91.11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32 919.00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95.6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9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884054"/>
              </p:ext>
            </p:extLst>
          </p:nvPr>
        </p:nvGraphicFramePr>
        <p:xfrm>
          <a:off x="107505" y="1916831"/>
          <a:ext cx="8856983" cy="49088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853"/>
                <a:gridCol w="1749404"/>
                <a:gridCol w="826385"/>
                <a:gridCol w="826385"/>
                <a:gridCol w="853043"/>
                <a:gridCol w="706428"/>
                <a:gridCol w="613124"/>
                <a:gridCol w="799728"/>
                <a:gridCol w="613124"/>
                <a:gridCol w="799728"/>
                <a:gridCol w="639781"/>
              </a:tblGrid>
              <a:tr h="22029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Общегосударственные вопросы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49 358.1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49 444.1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51 426.9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104.0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44 784.1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87.1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44 866.5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100.2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6501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2 209.0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2 209.0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2 209.0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9724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2 349.0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2 349.0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2 415.4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102.8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102.8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2 307.5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95.5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2 308.2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2801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15 733.6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16 566.8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15 299.0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97.2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92.3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13 674.7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89.4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13 674.7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642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Судебная система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10.9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10.9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177.1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177.1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20.6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106.7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91.1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442.2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8018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10 981.0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10 981.0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11 449.0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104.3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104.3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11 251.1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98.3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11 262.3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3277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Обеспечение проведения выборов и референдумов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363.0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500.3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220.4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159.9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642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01.11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Резервные фонды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256.5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311.9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3277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01.13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Другие общегосударственные вопросы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19 120.6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18 779.6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18 435.2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96.4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98.2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14 521.2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78.8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14 521.2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636636"/>
              </p:ext>
            </p:extLst>
          </p:nvPr>
        </p:nvGraphicFramePr>
        <p:xfrm>
          <a:off x="143508" y="778589"/>
          <a:ext cx="8856984" cy="1115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853"/>
                <a:gridCol w="1749405"/>
                <a:gridCol w="826386"/>
                <a:gridCol w="826386"/>
                <a:gridCol w="853043"/>
                <a:gridCol w="706427"/>
                <a:gridCol w="613123"/>
                <a:gridCol w="799728"/>
                <a:gridCol w="613123"/>
                <a:gridCol w="799728"/>
                <a:gridCol w="639782"/>
              </a:tblGrid>
              <a:tr h="6720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2020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2022 к 2021,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13982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Итого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341 095.1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391 337.4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395 379.5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115.9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376 871.7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95.3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386 841.4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102.6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17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692635"/>
              </p:ext>
            </p:extLst>
          </p:nvPr>
        </p:nvGraphicFramePr>
        <p:xfrm>
          <a:off x="107503" y="764888"/>
          <a:ext cx="8928991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6"/>
                <a:gridCol w="1638613"/>
                <a:gridCol w="899062"/>
                <a:gridCol w="899062"/>
                <a:gridCol w="772178"/>
                <a:gridCol w="768554"/>
                <a:gridCol w="667046"/>
                <a:gridCol w="725050"/>
                <a:gridCol w="667046"/>
                <a:gridCol w="728676"/>
                <a:gridCol w="69604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Наименование раздела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473356"/>
              </p:ext>
            </p:extLst>
          </p:nvPr>
        </p:nvGraphicFramePr>
        <p:xfrm>
          <a:off x="107504" y="1916829"/>
          <a:ext cx="8928991" cy="49162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/>
                <a:gridCol w="1654567"/>
                <a:gridCol w="846762"/>
                <a:gridCol w="846762"/>
                <a:gridCol w="874076"/>
                <a:gridCol w="723844"/>
                <a:gridCol w="628241"/>
                <a:gridCol w="819446"/>
                <a:gridCol w="628241"/>
                <a:gridCol w="819446"/>
                <a:gridCol w="655558"/>
              </a:tblGrid>
              <a:tr h="18283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Национальная оборона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358.9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358.9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323.9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328.1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101.3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344.0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104.8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4878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02.03</a:t>
                      </a:r>
                      <a:endParaRPr lang="ru-RU" sz="9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Мобилизационная и вневойсковая подготовка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358.9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358.9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323.9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90.2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90.2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328.1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101.3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344.0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45376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4 412.3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3 705.2</a:t>
                      </a:r>
                      <a:endParaRPr lang="ru-RU" sz="1100" b="1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4 460.1</a:t>
                      </a:r>
                      <a:endParaRPr lang="ru-RU" sz="1100" b="1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101.1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120.4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4 214.5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94.5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4 214.5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1382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03.09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4 412.3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3 687.2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4 460.1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101.1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121.0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4 214.5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94.5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4 214.5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56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03.10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Обеспечениепожарной безопасности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18.0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8283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Национальная экономика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30 620.8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44 820.0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51 890.4</a:t>
                      </a:r>
                      <a:endParaRPr lang="ru-RU" sz="1100" b="1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169.5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115.8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41 151.4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79.3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41 204.2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25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Общеэкономические вопросы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470.0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470.0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210.4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223.4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47.5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223.4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25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04.05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Сельское хозяйство и рыболовство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26 803.6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34 753.2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37 280.1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139.1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107.3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37 387.9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37 440.7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82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04.06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Водное хозяйство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1 679.4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56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04.09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Дорожное хозяйство (дорожные фонды)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4 214.1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10 000.0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237.3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82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04.10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Связь и информатика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483.8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697.1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987.8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204.2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141.7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558.8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56.6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558.8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6504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04.12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2 910.0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3 006.2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3 052.5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104.9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101.5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2 981.3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97.7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2 981.3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15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278970"/>
              </p:ext>
            </p:extLst>
          </p:nvPr>
        </p:nvGraphicFramePr>
        <p:xfrm>
          <a:off x="107500" y="836712"/>
          <a:ext cx="8928995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7"/>
                <a:gridCol w="1638614"/>
                <a:gridCol w="899063"/>
                <a:gridCol w="899063"/>
                <a:gridCol w="772178"/>
                <a:gridCol w="768553"/>
                <a:gridCol w="667046"/>
                <a:gridCol w="725051"/>
                <a:gridCol w="667046"/>
                <a:gridCol w="728676"/>
                <a:gridCol w="69604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835916"/>
              </p:ext>
            </p:extLst>
          </p:nvPr>
        </p:nvGraphicFramePr>
        <p:xfrm>
          <a:off x="107503" y="1988840"/>
          <a:ext cx="8928994" cy="4608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9"/>
                <a:gridCol w="1763627"/>
                <a:gridCol w="833105"/>
                <a:gridCol w="833105"/>
                <a:gridCol w="859977"/>
                <a:gridCol w="712171"/>
                <a:gridCol w="618109"/>
                <a:gridCol w="806229"/>
                <a:gridCol w="618109"/>
                <a:gridCol w="806229"/>
                <a:gridCol w="644984"/>
              </a:tblGrid>
              <a:tr h="46796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Жилищно-коммунальное хозяйство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2 466.5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19 870.6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2 796.3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113.4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2 216.9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79.3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4 508.8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203.4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Жилищное хозяйство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200.0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7 976.2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937.8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21.2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Коммунальное хозяйство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300.0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5 282.4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1 120.0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373.3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21.2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3 013.3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Благоустройство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1 250.0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5 894.6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909.2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72.7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509.2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56.0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526.4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974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716.5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717.4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767.1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107.1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769.9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769.9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Образование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159 844.3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169 149.6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175 944.2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110.1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183 070.3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190 036.3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103.8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Дошкольное образование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41 867.0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41 291.9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44 700.5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106.8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108.3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50 942.8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114.0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54 079.2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Общее образование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77 951.8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85 719.8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85 886.8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110.2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89 511.1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90 570.6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Дополнительное образование детей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16 241.8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17 012.4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18 370.1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113.1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108.0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17 136.4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93.3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19 873.2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116.0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Молодежная политика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2 005.2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2 421.2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2 031.8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83.9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2 024.8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99.7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2 024.8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образования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21 778.5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22 704.3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24 955.0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114.6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109.9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23 455.2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94.0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23 488.5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6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81871"/>
              </p:ext>
            </p:extLst>
          </p:nvPr>
        </p:nvGraphicFramePr>
        <p:xfrm>
          <a:off x="179514" y="836712"/>
          <a:ext cx="8856984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886"/>
                <a:gridCol w="1625399"/>
                <a:gridCol w="891812"/>
                <a:gridCol w="891812"/>
                <a:gridCol w="765951"/>
                <a:gridCol w="762355"/>
                <a:gridCol w="661666"/>
                <a:gridCol w="719204"/>
                <a:gridCol w="661666"/>
                <a:gridCol w="722799"/>
                <a:gridCol w="690434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Наименование раздела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205309"/>
              </p:ext>
            </p:extLst>
          </p:nvPr>
        </p:nvGraphicFramePr>
        <p:xfrm>
          <a:off x="179513" y="1988840"/>
          <a:ext cx="8784976" cy="46085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359"/>
                <a:gridCol w="1735181"/>
                <a:gridCol w="819668"/>
                <a:gridCol w="819668"/>
                <a:gridCol w="846107"/>
                <a:gridCol w="700684"/>
                <a:gridCol w="608139"/>
                <a:gridCol w="793225"/>
                <a:gridCol w="608139"/>
                <a:gridCol w="793225"/>
                <a:gridCol w="634581"/>
              </a:tblGrid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Культура и кинематография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41 831.7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46 398.4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47 683.9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114.0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102.8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46 664.7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97.9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47 816.2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Культура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36 361.9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39 728.6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39 010.0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107.3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40 890.7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42 039.2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102.8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732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08.04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культуры, кинематографии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5 469.8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6 669.8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8 673.9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158.6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130.0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5 774.0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66.6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5 777.0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Социальная политика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14 543.2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19 459.7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18 343.7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126.1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94.3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15 207.6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82.9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16 163.5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Пенсионное обеспечение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3 845.8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3 845.8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3 900.0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3 900.0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3 900.0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732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Социальное обеспечение населения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2 800.9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1 551.8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4 075.1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145.5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262.6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1 217.9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29.9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1 217.9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Охрана семьи и детства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7 896.5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14 062.1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10 368.6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131.3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73.7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10 089.7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97.3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11 045.6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109.5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Физическая культура и спорт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3 099.2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3 218.0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3 164.6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3 100.0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3 100.0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Массовый спорт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3 099.2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3 218.0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3 164.6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102.1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3 100.0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5806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Средства массовой информации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1 538.2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1 538.2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1 569.5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1 617.9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1 668.4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Периодическая печать и издательства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1 538.2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1 538.2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1 569.5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1 617.9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103.1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1 668.4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92669"/>
              </p:ext>
            </p:extLst>
          </p:nvPr>
        </p:nvGraphicFramePr>
        <p:xfrm>
          <a:off x="107503" y="836712"/>
          <a:ext cx="8928995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8"/>
                <a:gridCol w="1638614"/>
                <a:gridCol w="899063"/>
                <a:gridCol w="899063"/>
                <a:gridCol w="772178"/>
                <a:gridCol w="768553"/>
                <a:gridCol w="667046"/>
                <a:gridCol w="725051"/>
                <a:gridCol w="667046"/>
                <a:gridCol w="728676"/>
                <a:gridCol w="696047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Наименование раздела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2019 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Уточненный план на 01.11.2019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2020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к первоначальному бюджету 2019 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2020 к уточненному плану 2019,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2021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Рост 2021 к прогнозу 2020, %</a:t>
                      </a:r>
                      <a:br>
                        <a:rPr lang="ru-RU" sz="1000" u="none" strike="noStrike">
                          <a:effectLst/>
                        </a:rPr>
                      </a:b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Прогноз 2022 год</a:t>
                      </a:r>
                      <a:endParaRPr lang="ru-RU" sz="1000" b="1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2022 к 2021,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236959"/>
              </p:ext>
            </p:extLst>
          </p:nvPr>
        </p:nvGraphicFramePr>
        <p:xfrm>
          <a:off x="107504" y="1986002"/>
          <a:ext cx="8928993" cy="3706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9"/>
                <a:gridCol w="1763628"/>
                <a:gridCol w="833104"/>
                <a:gridCol w="833104"/>
                <a:gridCol w="859977"/>
                <a:gridCol w="712169"/>
                <a:gridCol w="618110"/>
                <a:gridCol w="806230"/>
                <a:gridCol w="618110"/>
                <a:gridCol w="806230"/>
                <a:gridCol w="644982"/>
              </a:tblGrid>
              <a:tr h="5628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Обслуживание государственного внутреннего и муниципального долга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7776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13.01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Обслуживание государственного внутреннего и муниципального долга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100.0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34156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Межбюджетные трансферты общего характера 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32 921.9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33 274.7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37 776.0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114.7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113.5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34 416.2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91.1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32 919.0</a:t>
                      </a:r>
                      <a:endParaRPr lang="ru-RU" sz="1100" b="1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95.6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13997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14.01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21 653.3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21 653.3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24 670.2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113.9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113.9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28 544.0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115.7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29 787.0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104.4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6221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14.03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Прочие межбюджетные трансферты общего характера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11 268.6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11 621.4</a:t>
                      </a:r>
                      <a:endParaRPr lang="ru-RU" sz="1100" b="0" i="0" u="none" strike="noStrike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13 105.8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116.3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112.8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5 872.2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44.8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3 132.0</a:t>
                      </a:r>
                      <a:endParaRPr lang="ru-RU" sz="1100" b="0" i="0" u="none" strike="noStrike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53.3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919243"/>
              </p:ext>
            </p:extLst>
          </p:nvPr>
        </p:nvGraphicFramePr>
        <p:xfrm>
          <a:off x="107504" y="5733256"/>
          <a:ext cx="8928992" cy="1952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8"/>
                <a:gridCol w="1763627"/>
                <a:gridCol w="833105"/>
                <a:gridCol w="833105"/>
                <a:gridCol w="859978"/>
                <a:gridCol w="712170"/>
                <a:gridCol w="618108"/>
                <a:gridCol w="806230"/>
                <a:gridCol w="618108"/>
                <a:gridCol w="806230"/>
                <a:gridCol w="644983"/>
              </a:tblGrid>
              <a:tr h="1952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Итого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341 095.1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391 337.4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395 379.5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115.9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101.0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376 871.7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95.3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386 841.4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102.6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8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2019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604819"/>
              </p:ext>
            </p:extLst>
          </p:nvPr>
        </p:nvGraphicFramePr>
        <p:xfrm>
          <a:off x="-396552" y="908720"/>
          <a:ext cx="8928992" cy="4557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4274" name="Picture 2" descr="Z:\Мои документы\Бюджет 2020\Бюджет для граждан\1\DSC_0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656" y="4365104"/>
            <a:ext cx="3739344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7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2020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389433"/>
              </p:ext>
            </p:extLst>
          </p:nvPr>
        </p:nvGraphicFramePr>
        <p:xfrm>
          <a:off x="107505" y="2204864"/>
          <a:ext cx="7704856" cy="426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9394" name="Picture 2" descr="Z:\Мои документы\Бюджет 2020\Бюджет для граждан\i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292" y="836712"/>
            <a:ext cx="3628661" cy="272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6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2021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85494"/>
              </p:ext>
            </p:extLst>
          </p:nvPr>
        </p:nvGraphicFramePr>
        <p:xfrm>
          <a:off x="107505" y="836712"/>
          <a:ext cx="8856984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162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pPr marL="484505" marR="12700" indent="-472440">
              <a:lnSpc>
                <a:spcPct val="100000"/>
              </a:lnSpc>
              <a:tabLst>
                <a:tab pos="3314065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На</a:t>
            </a:r>
            <a:r>
              <a:rPr lang="ru-RU" sz="2400" b="1" spc="-2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ч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м</a:t>
            </a:r>
            <a:r>
              <a:rPr lang="ru-RU" sz="2400" b="1" spc="-3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вы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я	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ни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 пр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35" dirty="0" smtClean="0">
                <a:solidFill>
                  <a:schemeClr val="bg1"/>
                </a:solidFill>
                <a:latin typeface="Arial"/>
                <a:cs typeface="Arial"/>
              </a:rPr>
              <a:t> районного</a:t>
            </a:r>
            <a:r>
              <a:rPr lang="ru-RU" sz="2400" b="1" spc="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9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88008" y="1000110"/>
            <a:ext cx="714380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Послание Президента Российской Федерации Федеральному Собранию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63500" y="2852936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направления бюджетной и налоговой политики Тонкинского муниципального района Нижегородской области на 2020 год и плановый период 2021 и 2022 годов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00102" y="3789040"/>
            <a:ext cx="7143800" cy="828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Прогноз  социально-экономического развития Тонкинского муниципального района Нижегородской области на 2020 год и на период до 2022 года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00102" y="4725144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Итоги исполнения консолидированного бюджета за 2018 год и текущий период 2019 года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00102" y="5636136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18 муниципальных программ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3500" y="1844824"/>
            <a:ext cx="714380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Указы Президента Российской Федерации от 7 мая 2012 г и Указ </a:t>
            </a:r>
            <a:r>
              <a:rPr lang="ru-RU" b="1" smtClean="0"/>
              <a:t>от   7 </a:t>
            </a:r>
            <a:r>
              <a:rPr lang="ru-RU" b="1" dirty="0" smtClean="0"/>
              <a:t>мая 2018 г № 204 « О национальных целях и стратегических задачах развития Российской Федерации на период до 2024 года»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4646" y="50721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 участия граждан в модельном бюджете территорий «Вам решать»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88" y="1148740"/>
            <a:ext cx="8340725" cy="2056140"/>
          </a:xfrm>
          <a:prstGeom prst="rect">
            <a:avLst/>
          </a:prstGeom>
          <a:noFill/>
          <a:ln>
            <a:solidFill>
              <a:srgbClr val="0000FF"/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Arial"/>
                <a:ea typeface="Calibri"/>
                <a:cs typeface="Times New Roman"/>
              </a:rPr>
              <a:t>В сентябре 2019 года Министерством финансов Нижегородской области был реализован проект участия граждан в модельном бюджете территории «Вам решать», где граждане области могли принять участие в онлайн - голосовании за общественно-значимые проекты. Тонкинским муниципальным районом было подано 4 заявки. В итоге победила заявка на ремонт дорожного покрытия на центральной площади Победы в р. п. Тонкино. В бюджете на 2020 год на реализацию данного предусмотрена сумма 10 млн. руб.</a:t>
            </a:r>
            <a:endParaRPr lang="ru-RU" sz="1100" dirty="0">
              <a:ea typeface="Calibri"/>
              <a:cs typeface="Times New Roman"/>
            </a:endParaRPr>
          </a:p>
        </p:txBody>
      </p:sp>
      <p:pic>
        <p:nvPicPr>
          <p:cNvPr id="4" name="Picture 5" descr="Z:\Мои документы\Бюджет 2020\Бюджет для граждан\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0836">
            <a:off x="357188" y="3501008"/>
            <a:ext cx="3747336" cy="30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Z:\Мои документы\Бюджет 2020\Бюджет для граждан\i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94125" flipV="1">
            <a:off x="5068114" y="3412021"/>
            <a:ext cx="3819863" cy="286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28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/>
          <p:cNvSpPr>
            <a:spLocks noChangeArrowheads="1"/>
          </p:cNvSpPr>
          <p:nvPr/>
        </p:nvSpPr>
        <p:spPr bwMode="auto">
          <a:xfrm>
            <a:off x="0" y="-11527"/>
            <a:ext cx="9144000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Изменение расходов в социальной сфере (млн. руб.)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4986170" y="603845"/>
            <a:ext cx="4050325" cy="3231654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i="1" dirty="0" smtClean="0"/>
              <a:t>Рост расходов </a:t>
            </a:r>
            <a:r>
              <a:rPr lang="ru-RU" sz="1400" b="1" i="1" dirty="0" err="1" smtClean="0"/>
              <a:t>соцсферы</a:t>
            </a:r>
            <a:r>
              <a:rPr lang="ru-RU" sz="1400" b="1" i="1" dirty="0" smtClean="0"/>
              <a:t> обусловлен: </a:t>
            </a:r>
          </a:p>
          <a:p>
            <a:pPr marL="285750" indent="-285750">
              <a:buFontTx/>
              <a:buChar char="-"/>
            </a:pPr>
            <a:r>
              <a:rPr lang="ru-RU" sz="1400" b="1" i="1" dirty="0" smtClean="0"/>
              <a:t>прогнозируемый рост </a:t>
            </a:r>
            <a:r>
              <a:rPr lang="ru-RU" sz="1400" b="1" i="1" dirty="0"/>
              <a:t>среднемесячного дохода от трудовой деятельности в регионе с 1 января 2020 </a:t>
            </a:r>
            <a:r>
              <a:rPr lang="ru-RU" sz="1400" b="1" i="1" dirty="0" smtClean="0"/>
              <a:t>года;</a:t>
            </a:r>
          </a:p>
          <a:p>
            <a:pPr marL="285750" indent="-285750">
              <a:buFontTx/>
              <a:buChar char="-"/>
            </a:pPr>
            <a:r>
              <a:rPr lang="ru-RU" sz="1400" b="1" i="1" dirty="0"/>
              <a:t>доведением заработной платы низкооплачиваемых категорий работников до минимального размера оплаты </a:t>
            </a:r>
            <a:r>
              <a:rPr lang="ru-RU" sz="1400" b="1" i="1" dirty="0" smtClean="0"/>
              <a:t>труда;</a:t>
            </a:r>
          </a:p>
          <a:p>
            <a:pPr marL="285750" indent="-285750">
              <a:buFontTx/>
              <a:buChar char="-"/>
            </a:pPr>
            <a:r>
              <a:rPr lang="ru-RU" sz="1400" b="1" i="1" dirty="0"/>
              <a:t>индексацией заработной платы работников муниципальных учреждений, на которых не распространяются Указы Президента Российской Федерации, на 4% с 1 октября 2020 года</a:t>
            </a:r>
            <a:endParaRPr lang="ru-RU" sz="1400" b="1" dirty="0">
              <a:latin typeface="Times New Roman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400" b="1" dirty="0">
              <a:latin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0233436"/>
              </p:ext>
            </p:extLst>
          </p:nvPr>
        </p:nvGraphicFramePr>
        <p:xfrm>
          <a:off x="323528" y="603845"/>
          <a:ext cx="4392488" cy="2835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7589481"/>
              </p:ext>
            </p:extLst>
          </p:nvPr>
        </p:nvGraphicFramePr>
        <p:xfrm>
          <a:off x="4860032" y="3861048"/>
          <a:ext cx="409094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5298" name="Picture 2" descr="Z:\Мои документы\Бюджет 2020\Бюджет для граждан\1\DSC_00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0" y="3835499"/>
            <a:ext cx="3851920" cy="256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5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8864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-2022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535699"/>
              </p:ext>
            </p:extLst>
          </p:nvPr>
        </p:nvGraphicFramePr>
        <p:xfrm>
          <a:off x="107504" y="834971"/>
          <a:ext cx="8928991" cy="5909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8"/>
                <a:gridCol w="3160910"/>
                <a:gridCol w="648072"/>
                <a:gridCol w="648072"/>
                <a:gridCol w="576064"/>
                <a:gridCol w="576064"/>
                <a:gridCol w="576064"/>
                <a:gridCol w="648072"/>
                <a:gridCol w="648072"/>
                <a:gridCol w="576063"/>
              </a:tblGrid>
              <a:tr h="8386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2019 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на 01.11.       2019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2020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бюджету 2019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к уточненному бюджету 2019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Плановый период на 2021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Плановый период на 2022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</a:tr>
              <a:tr h="156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341 095.1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391 337.4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395 379.5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115.9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376 871.7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386 841.4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15632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Программные расходы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307 268.1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344 274.9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348 673.0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113.5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348 063.2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354 982.0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88.2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5191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153 199.7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161 319.0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167 260.7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109.2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103.7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176 567.4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180 796.6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389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"Социальная поддержка граждан Тонкинского муниципального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4 711.8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4 796.8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4 938.0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104.8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4 913.9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4 913.9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58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8 545.6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20 774.5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11 799.4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138.1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56.8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9 625.2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9 842.5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9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2 810.0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2 866.2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3 452.5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122.9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2 481.3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2 481.3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9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"Содействие занятости населения Тонкинского муниципального района Нижегородской области на 2018-2022 годы"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4991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49 725.0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54 639.4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53 479.4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107.6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97.9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54 554.9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58 443.2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9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физической культуры и спорта в Тонкинском муниципальном районе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3 099.2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3 194.2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3 164.6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9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агропромышленного комплекса Тонкинского муниципального района Нижегородской области" до 2022 года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26 803.6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34 753.2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37 280.1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139.1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107.3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37 387.9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37 440.7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9.4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7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864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20-2022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</a:t>
            </a:r>
            <a:r>
              <a:rPr lang="ru-RU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865367"/>
              </p:ext>
            </p:extLst>
          </p:nvPr>
        </p:nvGraphicFramePr>
        <p:xfrm>
          <a:off x="107504" y="1772816"/>
          <a:ext cx="8928992" cy="50071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9"/>
                <a:gridCol w="3232917"/>
                <a:gridCol w="648072"/>
                <a:gridCol w="648072"/>
                <a:gridCol w="576064"/>
                <a:gridCol w="648072"/>
                <a:gridCol w="576064"/>
                <a:gridCol w="576064"/>
                <a:gridCol w="576064"/>
                <a:gridCol w="576064"/>
              </a:tblGrid>
              <a:tr h="398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0900000000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2 809.7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2 932.9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3 008.9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107.1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2 827.1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2 827.1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398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49 450.1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49 173.6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56 560.1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114.4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115.0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50 267.4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48 781.4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14.3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предпринимательства Тонкинского муниципального района Нижегородской области" на 2018-2022 годы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5574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2018-2022 годы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4 420.3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4 990.3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4 897.1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4 222.5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4 222.5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"Профилактика правонарушений на территории Тонкинского муниципального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479.7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479.7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593.0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123.6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123.6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493.0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493.0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2674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"Кадры Тонкинского муниципального района Нижегородской области"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125.6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125.6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390.0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"Формирование комфортной городской среды р.п. Тонкино Тонкинского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2 895.1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409.2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14.1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409.2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426.4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1114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"Обеспечение беспрепятственного доступа инвалидов и маломобильных групп населения доступной среды жизнедеятельности в целях обеспечения им равных возможностей и социальной интеграции в обществе в Тонкинском муниципальном районе Нижегородской области" на период 2019-2020 годов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6371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1800000000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«Устройство контейнерных площадок на территории Тонкинского муниципального района Нижегородской области» на период 2019 - 2022 годов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  <a:tr h="1363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Непрограммные расходы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33 827.0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47 062.5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46 706.5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138.1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28 808.5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31 859.4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11.8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b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71315"/>
              </p:ext>
            </p:extLst>
          </p:nvPr>
        </p:nvGraphicFramePr>
        <p:xfrm>
          <a:off x="107505" y="848948"/>
          <a:ext cx="8928990" cy="9238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7"/>
                <a:gridCol w="3232918"/>
                <a:gridCol w="648072"/>
                <a:gridCol w="648072"/>
                <a:gridCol w="576064"/>
                <a:gridCol w="648072"/>
                <a:gridCol w="576064"/>
                <a:gridCol w="576064"/>
                <a:gridCol w="576064"/>
                <a:gridCol w="576063"/>
              </a:tblGrid>
              <a:tr h="92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КЦСР</a:t>
                      </a:r>
                      <a:endParaRPr lang="ru-RU" sz="85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>
                          <a:effectLst/>
                        </a:rPr>
                        <a:t>Наименование КЦСР</a:t>
                      </a:r>
                      <a:endParaRPr lang="ru-RU" sz="850" b="1" i="0" u="none" strike="noStrike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Первоначальный бюджет 2019 года</a:t>
                      </a:r>
                      <a:endParaRPr lang="ru-RU" sz="85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Уточненный план на 01.11.       2019</a:t>
                      </a:r>
                      <a:endParaRPr lang="ru-RU" sz="85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2020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Рост к первоначальному бюджету 2019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Рост к уточненному бюджету 2019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Плановый период на 2021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Плановый период на 2022 год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Структура</a:t>
                      </a:r>
                      <a:endParaRPr lang="ru-RU" sz="9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72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142843" y="0"/>
            <a:ext cx="8834471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2" y="2486027"/>
            <a:ext cx="331311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357158" y="1142984"/>
            <a:ext cx="5500726" cy="3323987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 утверждена  постановлением администрации Тонкинского муниципального района Нижегородской области от 31.07.2014 года  № 403  "Развитие образования Тонкинского     муниципального района  Нижегородской области».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 программы 2015 -2023 годы.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– Управление образования администрации Тонкинского муниципального района  Нижегородской  области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 территории Тонкинского муниципального района Нижегородской области образовательной системы, обеспечивающей доступность качественного образования, отвечающего потребностям инновационного развития экономики района, ожиданиям  общества и каждого гражданина.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3929058" y="5214950"/>
            <a:ext cx="914400" cy="914400"/>
          </a:xfrm>
          <a:prstGeom prst="bent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785786" y="4714884"/>
            <a:ext cx="757242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Целевая группа  программы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785786" y="5214949"/>
            <a:ext cx="2778102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Дети дошкольного возраста 353 чел.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148063" y="5214949"/>
            <a:ext cx="3816551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Учащиеся общеобразовательных учреждений -718 чел.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0418" name="Picture 2" descr="Z:\Мои документы\Бюджет 2020\Бюджет для граждан\1\i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121" y="1626004"/>
            <a:ext cx="3143927" cy="235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ChangeArrowheads="1"/>
          </p:cNvSpPr>
          <p:nvPr/>
        </p:nvSpPr>
        <p:spPr bwMode="auto">
          <a:xfrm>
            <a:off x="0" y="0"/>
            <a:ext cx="9144000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242044"/>
              </p:ext>
            </p:extLst>
          </p:nvPr>
        </p:nvGraphicFramePr>
        <p:xfrm>
          <a:off x="107504" y="764707"/>
          <a:ext cx="8928991" cy="60219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2368"/>
                <a:gridCol w="864096"/>
                <a:gridCol w="720080"/>
                <a:gridCol w="792088"/>
                <a:gridCol w="648072"/>
                <a:gridCol w="720080"/>
                <a:gridCol w="720080"/>
                <a:gridCol w="576064"/>
                <a:gridCol w="576063"/>
              </a:tblGrid>
              <a:tr h="10213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ЦСР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Первоначальный бюджет 2019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Уточненный план на 01.11.2019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на 2020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на 2021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на 2022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Рост прогноза 2020 к бюджету 2019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Рост 2020 к уточненному плану 2019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500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01.0.00.00000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153 199,7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161 318,9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167 260,7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176 567,5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180 796,6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109,2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103,7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3404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"Развитие общего образования"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01.1.00.00000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118 986,8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119 339,4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126 480,0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138 126,4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142 322,3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106,3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106,0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400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"Развитие дополнительного образования и воспитания детей"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01.2.00.00000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9 854,5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10 557,4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11 544,4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11 171,8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11 171,8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117,1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109,3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60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"Развитие системы оценки качества образования и информационной прозрачности системы образования"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01.3.00.00000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523,7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523,7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537,7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548,2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559,5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102,7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102,7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70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Подпрограмма "Патриотическое воспитание и подготовка граждан в Тонкинском муниципальном районе Нижегородской области к военной службе"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01.4.00.00000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60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 Ресурсное обеспечение сферы образования в Тонкинском муниципальном районе Нижегородской области"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01.5.00.00000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1 757,9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8 632,1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3 860,6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994,0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994,0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219,6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44,7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60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"Социально-правовая защита детей в Тонкинском муниципальном районе Нижегородской области"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01.6.00.00000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455,4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618,9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468,7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468,7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468,7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102,9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75,7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400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01.8.00.00000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20 501,4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20 527,4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22 242,3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22 128,4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22 150,3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108,5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108,4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510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новых мест в образовательных организациях Тонкинского муниципального района Нижегородской области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01.9.00.00000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3 000,0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  <a:tr h="299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Развитие молодежной политики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01.А.00.00000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107,0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107,0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107,0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46" marR="3054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2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object 6"/>
          <p:cNvSpPr>
            <a:spLocks noChangeArrowheads="1"/>
          </p:cNvSpPr>
          <p:nvPr/>
        </p:nvSpPr>
        <p:spPr bwMode="auto">
          <a:xfrm>
            <a:off x="5616576" y="730252"/>
            <a:ext cx="3311525" cy="276999"/>
          </a:xfrm>
          <a:custGeom>
            <a:avLst/>
            <a:gdLst>
              <a:gd name="T0" fmla="*/ 0 w 3312159"/>
              <a:gd name="T1" fmla="*/ 653048 h 652398"/>
              <a:gd name="T2" fmla="*/ 95577 w 3312159"/>
              <a:gd name="T3" fmla="*/ 626095 h 652398"/>
              <a:gd name="T4" fmla="*/ 356951 w 3312159"/>
              <a:gd name="T5" fmla="*/ 556811 h 652398"/>
              <a:gd name="T6" fmla="*/ 537449 w 3312159"/>
              <a:gd name="T7" fmla="*/ 509906 h 652398"/>
              <a:gd name="T8" fmla="*/ 745710 w 3312159"/>
              <a:gd name="T9" fmla="*/ 458421 h 652398"/>
              <a:gd name="T10" fmla="*/ 977300 w 3312159"/>
              <a:gd name="T11" fmla="*/ 402481 h 652398"/>
              <a:gd name="T12" fmla="*/ 1225874 w 3312159"/>
              <a:gd name="T13" fmla="*/ 342096 h 652398"/>
              <a:gd name="T14" fmla="*/ 1489273 w 3312159"/>
              <a:gd name="T15" fmla="*/ 283997 h 652398"/>
              <a:gd name="T16" fmla="*/ 1759139 w 3312159"/>
              <a:gd name="T17" fmla="*/ 225771 h 652398"/>
              <a:gd name="T18" fmla="*/ 2035343 w 3312159"/>
              <a:gd name="T19" fmla="*/ 172127 h 652398"/>
              <a:gd name="T20" fmla="*/ 2309393 w 3312159"/>
              <a:gd name="T21" fmla="*/ 120770 h 652398"/>
              <a:gd name="T22" fmla="*/ 2445403 w 3312159"/>
              <a:gd name="T23" fmla="*/ 98397 h 652398"/>
              <a:gd name="T24" fmla="*/ 2577100 w 3312159"/>
              <a:gd name="T25" fmla="*/ 76025 h 652398"/>
              <a:gd name="T26" fmla="*/ 2708808 w 3312159"/>
              <a:gd name="T27" fmla="*/ 58098 h 652398"/>
              <a:gd name="T28" fmla="*/ 2836322 w 3312159"/>
              <a:gd name="T29" fmla="*/ 40171 h 652398"/>
              <a:gd name="T30" fmla="*/ 2961684 w 3312159"/>
              <a:gd name="T31" fmla="*/ 26826 h 652398"/>
              <a:gd name="T32" fmla="*/ 3080707 w 3312159"/>
              <a:gd name="T33" fmla="*/ 15640 h 652398"/>
              <a:gd name="T34" fmla="*/ 3195423 w 3312159"/>
              <a:gd name="T35" fmla="*/ 6613 h 652398"/>
              <a:gd name="T36" fmla="*/ 3305828 w 3312159"/>
              <a:gd name="T37" fmla="*/ 0 h 6523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12159"/>
              <a:gd name="T58" fmla="*/ 0 h 652398"/>
              <a:gd name="T59" fmla="*/ 3312159 w 3312159"/>
              <a:gd name="T60" fmla="*/ 652398 h 6523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12159" h="652398">
                <a:moveTo>
                  <a:pt x="0" y="652398"/>
                </a:moveTo>
                <a:lnTo>
                  <a:pt x="95757" y="625475"/>
                </a:lnTo>
                <a:lnTo>
                  <a:pt x="357631" y="556259"/>
                </a:lnTo>
                <a:lnTo>
                  <a:pt x="538479" y="509396"/>
                </a:lnTo>
                <a:lnTo>
                  <a:pt x="747140" y="457961"/>
                </a:lnTo>
                <a:lnTo>
                  <a:pt x="979170" y="402081"/>
                </a:lnTo>
                <a:lnTo>
                  <a:pt x="1228217" y="341756"/>
                </a:lnTo>
                <a:lnTo>
                  <a:pt x="1492123" y="283717"/>
                </a:lnTo>
                <a:lnTo>
                  <a:pt x="1762505" y="225551"/>
                </a:lnTo>
                <a:lnTo>
                  <a:pt x="2039238" y="171957"/>
                </a:lnTo>
                <a:lnTo>
                  <a:pt x="2313812" y="120650"/>
                </a:lnTo>
                <a:lnTo>
                  <a:pt x="2450083" y="98297"/>
                </a:lnTo>
                <a:lnTo>
                  <a:pt x="2582036" y="75945"/>
                </a:lnTo>
                <a:lnTo>
                  <a:pt x="2713990" y="58038"/>
                </a:lnTo>
                <a:lnTo>
                  <a:pt x="2841752" y="40131"/>
                </a:lnTo>
                <a:lnTo>
                  <a:pt x="2967354" y="26796"/>
                </a:lnTo>
                <a:lnTo>
                  <a:pt x="3086607" y="15620"/>
                </a:lnTo>
                <a:lnTo>
                  <a:pt x="3201543" y="6603"/>
                </a:lnTo>
                <a:lnTo>
                  <a:pt x="3312159" y="0"/>
                </a:lnTo>
              </a:path>
            </a:pathLst>
          </a:custGeom>
          <a:noFill/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67" name="object 12"/>
          <p:cNvSpPr>
            <a:spLocks noGrp="1"/>
          </p:cNvSpPr>
          <p:nvPr>
            <p:ph sz="half" idx="4294967295"/>
          </p:nvPr>
        </p:nvSpPr>
        <p:spPr>
          <a:xfrm>
            <a:off x="285720" y="857233"/>
            <a:ext cx="3786214" cy="4249368"/>
          </a:xfrm>
        </p:spPr>
        <p:txBody>
          <a:bodyPr wrap="square" lIns="0" tIns="0" rIns="0" bIns="0">
            <a:spAutoFit/>
          </a:bodyPr>
          <a:lstStyle/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содержание Управления образования; 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предоставление субсидий на выполнение муниципальных заданий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 бюджетных  учреждений:</a:t>
            </a:r>
          </a:p>
          <a:p>
            <a:r>
              <a:rPr lang="ru-RU" sz="1600" dirty="0"/>
              <a:t>- обеспечение деятельности 5 детских дошкольных </a:t>
            </a:r>
            <a:r>
              <a:rPr lang="ru-RU" sz="1600" dirty="0" smtClean="0"/>
              <a:t>организаций;</a:t>
            </a:r>
            <a:endParaRPr lang="ru-RU" sz="1600" dirty="0"/>
          </a:p>
          <a:p>
            <a:r>
              <a:rPr lang="ru-RU" sz="1600" dirty="0"/>
              <a:t>- обеспечение деятельности </a:t>
            </a:r>
            <a:r>
              <a:rPr lang="ru-RU" sz="1600" dirty="0" smtClean="0"/>
              <a:t>6 общеобразовательных организаций;</a:t>
            </a:r>
          </a:p>
          <a:p>
            <a:r>
              <a:rPr lang="ru-RU" sz="1600" dirty="0" smtClean="0"/>
              <a:t>- МБУДО Центр </a:t>
            </a:r>
            <a:r>
              <a:rPr lang="ru-RU" sz="1600" dirty="0"/>
              <a:t>дополнительного </a:t>
            </a:r>
            <a:r>
              <a:rPr lang="ru-RU" sz="1600" dirty="0" smtClean="0"/>
              <a:t>образования;</a:t>
            </a:r>
          </a:p>
          <a:p>
            <a:r>
              <a:rPr lang="ru-RU" sz="1600" dirty="0"/>
              <a:t>- </a:t>
            </a:r>
            <a:r>
              <a:rPr lang="ru-RU" sz="1600" dirty="0" smtClean="0"/>
              <a:t>МБУ "Хозяйственно-эксплуатационная </a:t>
            </a:r>
            <a:r>
              <a:rPr lang="ru-RU" sz="1600" dirty="0"/>
              <a:t>служба системы образования"</a:t>
            </a:r>
          </a:p>
          <a:p>
            <a:pPr marL="12700" indent="0" algn="just" eaLnBrk="1" hangingPunct="1">
              <a:lnSpc>
                <a:spcPts val="1000"/>
              </a:lnSpc>
              <a:spcBef>
                <a:spcPct val="0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lnSpc>
                <a:spcPts val="1100"/>
              </a:lnSpc>
              <a:spcBef>
                <a:spcPts val="13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lnSpc>
                <a:spcPts val="1200"/>
              </a:lnSpc>
              <a:spcBef>
                <a:spcPts val="5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428596" y="142852"/>
            <a:ext cx="8229600" cy="666849"/>
          </a:xfrm>
        </p:spPr>
        <p:txBody>
          <a:bodyPr lIns="0" tIns="0" rIns="0" bIns="0" rtlCol="0">
            <a:spAutoFit/>
          </a:bodyPr>
          <a:lstStyle/>
          <a:p>
            <a:pPr marL="493713" indent="-481013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490" name="object 35"/>
          <p:cNvSpPr>
            <a:spLocks noChangeArrowheads="1"/>
          </p:cNvSpPr>
          <p:nvPr/>
        </p:nvSpPr>
        <p:spPr bwMode="auto">
          <a:xfrm>
            <a:off x="4438651" y="2870200"/>
            <a:ext cx="4476751" cy="0"/>
          </a:xfrm>
          <a:custGeom>
            <a:avLst/>
            <a:gdLst>
              <a:gd name="T0" fmla="*/ 0 w 4477258"/>
              <a:gd name="T1" fmla="*/ 4472179 w 4477258"/>
              <a:gd name="T2" fmla="*/ 0 60000 65536"/>
              <a:gd name="T3" fmla="*/ 0 60000 65536"/>
              <a:gd name="T4" fmla="*/ 0 w 4477258"/>
              <a:gd name="T5" fmla="*/ 4477258 w 4477258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477258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1" name="object 36"/>
          <p:cNvSpPr>
            <a:spLocks noChangeArrowheads="1"/>
          </p:cNvSpPr>
          <p:nvPr/>
        </p:nvSpPr>
        <p:spPr bwMode="auto">
          <a:xfrm>
            <a:off x="4438651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3" name="object 38"/>
          <p:cNvSpPr>
            <a:spLocks noChangeArrowheads="1"/>
          </p:cNvSpPr>
          <p:nvPr/>
        </p:nvSpPr>
        <p:spPr bwMode="auto">
          <a:xfrm>
            <a:off x="8909051" y="1217613"/>
            <a:ext cx="0" cy="4633912"/>
          </a:xfrm>
          <a:custGeom>
            <a:avLst/>
            <a:gdLst>
              <a:gd name="T0" fmla="*/ 0 h 4634598"/>
              <a:gd name="T1" fmla="*/ 4627757 h 4634598"/>
              <a:gd name="T2" fmla="*/ 0 60000 65536"/>
              <a:gd name="T3" fmla="*/ 0 60000 65536"/>
              <a:gd name="T4" fmla="*/ 0 h 4634598"/>
              <a:gd name="T5" fmla="*/ 4634598 h 463459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634598">
                <a:moveTo>
                  <a:pt x="0" y="0"/>
                </a:moveTo>
                <a:lnTo>
                  <a:pt x="0" y="4634598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5" name="object 40"/>
          <p:cNvSpPr>
            <a:spLocks noChangeArrowheads="1"/>
          </p:cNvSpPr>
          <p:nvPr/>
        </p:nvSpPr>
        <p:spPr bwMode="auto">
          <a:xfrm flipV="1">
            <a:off x="4427539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rot="10800000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2" name="object 59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47513" name="Rectangle 68"/>
          <p:cNvSpPr>
            <a:spLocks noChangeArrowheads="1"/>
          </p:cNvSpPr>
          <p:nvPr/>
        </p:nvSpPr>
        <p:spPr bwMode="auto">
          <a:xfrm>
            <a:off x="184207" y="5186733"/>
            <a:ext cx="3857652" cy="12618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дошкольных 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/>
              <a:t>40 </a:t>
            </a:r>
            <a:r>
              <a:rPr lang="ru-RU" sz="1600" dirty="0" smtClean="0"/>
              <a:t>908,6 </a:t>
            </a:r>
            <a:r>
              <a:rPr lang="ru-RU" sz="1600" dirty="0" smtClean="0">
                <a:latin typeface="Times New Roman" pitchFamily="18" charset="0"/>
              </a:rPr>
              <a:t>тыс. рублей</a:t>
            </a:r>
            <a:r>
              <a:rPr lang="ru-RU" sz="1600" dirty="0">
                <a:latin typeface="Times New Roman" pitchFamily="18" charset="0"/>
              </a:rPr>
              <a:t>,</a:t>
            </a:r>
          </a:p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</a:t>
            </a:r>
          </a:p>
          <a:p>
            <a:r>
              <a:rPr lang="ru-RU" sz="1600" dirty="0">
                <a:latin typeface="Times New Roman" pitchFamily="18" charset="0"/>
              </a:rPr>
              <a:t>общеобразовательных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</a:t>
            </a:r>
            <a:r>
              <a:rPr lang="ru-RU" sz="1600" dirty="0" smtClean="0">
                <a:latin typeface="Times New Roman" pitchFamily="18" charset="0"/>
              </a:rPr>
              <a:t>– </a:t>
            </a:r>
            <a:r>
              <a:rPr lang="ru-RU" sz="1600" dirty="0"/>
              <a:t>84 002,1</a:t>
            </a:r>
            <a:r>
              <a:rPr lang="ru-RU" sz="1600" b="1" dirty="0"/>
              <a:t> </a:t>
            </a:r>
            <a:r>
              <a:rPr lang="ru-RU" sz="1600" dirty="0" smtClean="0">
                <a:latin typeface="Times New Roman" pitchFamily="18" charset="0"/>
              </a:rPr>
              <a:t>тыс. рублей</a:t>
            </a:r>
            <a:r>
              <a:rPr lang="ru-RU" sz="1600" dirty="0">
                <a:latin typeface="Times New Roman" pitchFamily="18" charset="0"/>
              </a:rPr>
              <a:t>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12769" y="4817401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исполнение полномочий: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31853"/>
              </p:ext>
            </p:extLst>
          </p:nvPr>
        </p:nvGraphicFramePr>
        <p:xfrm>
          <a:off x="4175095" y="908720"/>
          <a:ext cx="4787060" cy="56897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875"/>
                <a:gridCol w="367983"/>
                <a:gridCol w="420551"/>
                <a:gridCol w="473120"/>
                <a:gridCol w="473120"/>
                <a:gridCol w="384411"/>
              </a:tblGrid>
              <a:tr h="2441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 непосредственного результата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Ед. изм.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Период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2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2017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7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Удельный вес численности населения в возрасте 5-18 лет, охваченного образованием, в общей численности населения в возрасте 5-18 лет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Доля аттестованных руководящих и педагогических работников в общей численности руководящих и педагогических работников, подлежащих аттестации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Доля молодых людей, вовлеченных в реализацию мероприятий по направлениям государственной молодежной политики, в общей численности молодежи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77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905"/>
            <a:ext cx="9144000" cy="81380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физической культуры и спорта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Тонкинском муниципальном районе Нижегородской области на 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1" y="4000504"/>
            <a:ext cx="8286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5" y="4000506"/>
            <a:ext cx="8072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6704" y="1196752"/>
            <a:ext cx="4573743" cy="2803752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Нижегородской области от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13.09.2017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453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«Развитие физической культуры и спорта в Тонкинском муниципальном районе Нижегородской области на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занятий физической культурой и спортом населению Тонкинского муниципального района Нижегородской области.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Администрация Тонкинского муниципального района Нижегородской области.</a:t>
            </a:r>
          </a:p>
          <a:p>
            <a:pPr marL="646113" indent="-633413">
              <a:lnSpc>
                <a:spcPts val="1438"/>
              </a:lnSpc>
            </a:pPr>
            <a:endParaRPr lang="ru-RU" sz="43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049201"/>
              </p:ext>
            </p:extLst>
          </p:nvPr>
        </p:nvGraphicFramePr>
        <p:xfrm>
          <a:off x="323529" y="4797152"/>
          <a:ext cx="8606191" cy="12291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01911"/>
                <a:gridCol w="983448"/>
                <a:gridCol w="927321"/>
                <a:gridCol w="947657"/>
                <a:gridCol w="1072927"/>
                <a:gridCol w="1072927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 показателя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Значение показателей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1. Количество проводимых соревнований (штук</a:t>
                      </a:r>
                      <a:r>
                        <a:rPr lang="ru-RU" sz="1400" u="sng" dirty="0">
                          <a:effectLst/>
                        </a:rPr>
                        <a:t>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155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161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164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166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168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2. Присвоение массовых разрядов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44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56322" name="Picture 2" descr="Z:\Мои документы\Бюджет 2020\Бюджет для граждан\1\DSC_00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15" y="1484784"/>
            <a:ext cx="3206676" cy="213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23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752628"/>
              </p:ext>
            </p:extLst>
          </p:nvPr>
        </p:nvGraphicFramePr>
        <p:xfrm>
          <a:off x="107504" y="188640"/>
          <a:ext cx="8928992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44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67" y="16099"/>
            <a:ext cx="9053984" cy="74860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"Обеспечение населения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доступным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комфортным жильем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2517" y="2007208"/>
            <a:ext cx="45017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доступным и комфортным жильем граждан, проживающих на территории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архитектуры и строительства администрации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Целевая группа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отдельные категории граждан, такие как: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дети-сироты и дети, оставшиеся без попечения родителей, реабилитированные лица, молодые семьи, проживающие в жилищном фонде, признанном аварийным, ветераны Великой Отечественной войны, инвалиды, ветераны боевых действий.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355" y="9761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05.09.2017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 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437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"Обеспечение населения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области доступным и комфортным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жильем на 2018-2022 годы".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Z:\Мои документы\Бюджет 2020\Бюджет для граждан\DSC_01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781947" cy="252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77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931643" y="5899808"/>
            <a:ext cx="259548" cy="4541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323528" y="117440"/>
            <a:ext cx="8568952" cy="6476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12313" marR="10257" indent="-502569" algn="ctr"/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п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ро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73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ди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spc="-4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ение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районного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564533"/>
              </p:ext>
            </p:extLst>
          </p:nvPr>
        </p:nvGraphicFramePr>
        <p:xfrm>
          <a:off x="275494" y="1340768"/>
          <a:ext cx="7608876" cy="43403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0204"/>
                <a:gridCol w="6048672"/>
              </a:tblGrid>
              <a:tr h="281052">
                <a:tc>
                  <a:txBody>
                    <a:bodyPr/>
                    <a:lstStyle/>
                    <a:p>
                      <a:pPr marL="34290">
                        <a:lnSpc>
                          <a:spcPts val="2030"/>
                        </a:lnSpc>
                      </a:pPr>
                      <a:r>
                        <a:rPr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Срок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</a:tr>
              <a:tr h="52129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август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3210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зраб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лей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прогн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 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ци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аль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-э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чес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 </a:t>
                      </a:r>
                      <a:r>
                        <a:rPr sz="1400" spc="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я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114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1940">
                        <a:lnSpc>
                          <a:spcPct val="100099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ие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напра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20" baseline="0" dirty="0" smtClean="0">
                          <a:latin typeface="Arial"/>
                          <a:cs typeface="Arial"/>
                        </a:rPr>
                        <a:t>и налоговой 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baseline="0" dirty="0" err="1" smtClean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9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парам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тров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151765">
                        <a:lnSpc>
                          <a:spcPct val="100000"/>
                        </a:lnSpc>
                      </a:pPr>
                      <a:r>
                        <a:rPr sz="1400" spc="-60" baseline="0" dirty="0" err="1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аб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40" baseline="0" dirty="0" smtClean="0">
                          <a:latin typeface="Arial"/>
                          <a:cs typeface="Arial"/>
                        </a:rPr>
                        <a:t>главных распорядителей бюджетных средств 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го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 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обос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 ассиг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-9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зая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Формиро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492125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ассм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администрацией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291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77240">
                        <a:lnSpc>
                          <a:spcPct val="100099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Внесен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в </a:t>
                      </a:r>
                      <a:r>
                        <a:rPr lang="ru-RU" sz="1400" spc="-10" baseline="0" dirty="0" smtClean="0">
                          <a:latin typeface="Arial"/>
                          <a:cs typeface="Arial"/>
                        </a:rPr>
                        <a:t>Земское собрание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4824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Рассмотрение проекта бюджета комиссиями Земского собрания</a:t>
                      </a:r>
                    </a:p>
                    <a:p>
                      <a:pPr marL="65405" marR="928369" algn="just">
                        <a:lnSpc>
                          <a:spcPct val="100000"/>
                        </a:lnSpc>
                      </a:pP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875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400" b="1" spc="-5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23900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нят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80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15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цели и показатели непосредственных результатов программы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716090"/>
              </p:ext>
            </p:extLst>
          </p:nvPr>
        </p:nvGraphicFramePr>
        <p:xfrm>
          <a:off x="251520" y="995879"/>
          <a:ext cx="8712969" cy="3189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7631"/>
                <a:gridCol w="4338913"/>
                <a:gridCol w="576064"/>
                <a:gridCol w="648072"/>
                <a:gridCol w="648072"/>
                <a:gridCol w="720080"/>
                <a:gridCol w="648072"/>
                <a:gridCol w="576065"/>
              </a:tblGrid>
              <a:tr h="4541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п/п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 показателя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Ед. </a:t>
                      </a:r>
                      <a:r>
                        <a:rPr lang="ru-RU" sz="1400" dirty="0" err="1">
                          <a:effectLst/>
                        </a:rPr>
                        <a:t>изм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2018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2019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2020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2021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88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Обеспеченность населения централизованными услугами водоснабжения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34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Обеспеченность населения централизованными услугами водоотведения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88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Обеспеченность населения централизованными услугами теплоснабжения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88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Обеспеченность населения централизованными услугами сбора и вывоза  твердых бытовых отходов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55298" name="Picture 2" descr="Z:\Мои документы\Бюджет 2020\Бюджет для граждан\DSC_01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149080"/>
            <a:ext cx="3781947" cy="252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87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437111"/>
            <a:ext cx="3611893" cy="2387051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51520" y="188640"/>
            <a:ext cx="8712968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на реализацию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"Обеспечение населения Тонкинского муниципального района доступным и комфортным жильем на 2018-2022 годы»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606822"/>
              </p:ext>
            </p:extLst>
          </p:nvPr>
        </p:nvGraphicFramePr>
        <p:xfrm>
          <a:off x="323528" y="1268760"/>
          <a:ext cx="8640960" cy="29523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2310"/>
                <a:gridCol w="2881165"/>
                <a:gridCol w="720080"/>
                <a:gridCol w="812990"/>
                <a:gridCol w="746478"/>
                <a:gridCol w="765690"/>
                <a:gridCol w="864096"/>
                <a:gridCol w="648072"/>
                <a:gridCol w="720079"/>
              </a:tblGrid>
              <a:tr h="188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тыс. рублей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2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МП/ПМП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муниципальной программы (подпрограммы)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2019 год (первоначальный бюджет)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Уточненный план на 01.11.19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Прогноз 2020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Рост к первоначальному к 2019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Рост к уточненному к 2019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2021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2022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951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04-0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МП "Совершенствование социальной и инженерной инфраструктуры Тонкинского муниципального района на 2018-2022 годы"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2810,0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2 810,0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3452,5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122,9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120,5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2481,3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2481,3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9404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04-1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500,0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200,0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04-2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2310,0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2406,2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2452,5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106,2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101,9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2381,3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2381,3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77315" y="116632"/>
            <a:ext cx="80279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Нижегородской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на 2018-2022 годы»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338163" y="1183277"/>
            <a:ext cx="8429683" cy="2339102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  администрации Тонкинского муниципального района Нижегородской области от 04.09.2017 года  № 432 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Срок действия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2018-2022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и качества жизни отдельных категорий граждан, проживающих на территории Тонкинского муниципального района.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4514" name="Picture 2" descr="Z:\Мои документы\Бюджет 2020\Бюджет для граждан\HAKkrKO4GB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92" y="3522379"/>
            <a:ext cx="4254424" cy="318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0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179512" y="116632"/>
            <a:ext cx="8964487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Нижегородской области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764391"/>
              </p:ext>
            </p:extLst>
          </p:nvPr>
        </p:nvGraphicFramePr>
        <p:xfrm>
          <a:off x="155005" y="949980"/>
          <a:ext cx="8784971" cy="55265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4547"/>
                <a:gridCol w="3340282"/>
                <a:gridCol w="843357"/>
                <a:gridCol w="843357"/>
                <a:gridCol w="843357"/>
                <a:gridCol w="843357"/>
                <a:gridCol w="843357"/>
                <a:gridCol w="843357"/>
              </a:tblGrid>
              <a:tr h="7226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№ п/п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индикатора/непосредственного результата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Ед. изм.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Значения индикатора/непосредственного результата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6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Отчетный год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Текущий год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2020 год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2021 год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2022 год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11628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доля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учреждения социального обслуживания населения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7774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  <a:latin typeface="Arial Narrow" panose="020B0606020202030204" pitchFamily="34" charset="0"/>
                        </a:rPr>
                        <a:t>доля граждан, получивших материальную и натуральную помощь в общем числе граждан, обратившихся за получением материальной и натуральной помощи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905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  <a:latin typeface="Arial Narrow" panose="020B0606020202030204" pitchFamily="34" charset="0"/>
                        </a:rPr>
                        <a:t>доля граждан пожилого возраста и инвалидов, семей с детьми, охваченных социокультурными мероприятиями, в общем количестве граждан данных категорий и семей с детьми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649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количество граждан, получивших социальные услуги в учреждениях социального обслуживания населения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1900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3920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  <a:latin typeface="Arial Narrow" panose="020B0606020202030204" pitchFamily="34" charset="0"/>
                        </a:rPr>
                        <a:t>количество граждан, получивших материальную и натуральную помощь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740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  <a:tr h="649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  <a:latin typeface="Arial Narrow" panose="020B0606020202030204" pitchFamily="34" charset="0"/>
                        </a:rPr>
                        <a:t>количество граждан пожилого возраста и инвалидов, семей с детьми, охваченных социокультурными мероприятиями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900</a:t>
                      </a:r>
                      <a:endParaRPr lang="ru-RU" sz="12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363" marR="5363" marT="536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9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86952" y="116632"/>
            <a:ext cx="84495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7158" y="100010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102943"/>
              </p:ext>
            </p:extLst>
          </p:nvPr>
        </p:nvGraphicFramePr>
        <p:xfrm>
          <a:off x="357158" y="1556792"/>
          <a:ext cx="8535321" cy="4691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655"/>
                <a:gridCol w="2768103"/>
                <a:gridCol w="806923"/>
                <a:gridCol w="806923"/>
                <a:gridCol w="807735"/>
                <a:gridCol w="575909"/>
                <a:gridCol w="691415"/>
                <a:gridCol w="807735"/>
                <a:gridCol w="806923"/>
              </a:tblGrid>
              <a:tr h="223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тыс. рублей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96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МП/ПМП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муниципальной программы (подпрограммы)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 год (первоначальный бюджет)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Уточненный план на 01.11.19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Прогноз 2020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первоначальному к 2019 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Рост к уточненному к 2019 году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Прогноз 2021 год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Прогноз 2022 год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13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02-0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4711,8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4796,8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4938,0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104,8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102,9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4913,9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4913,9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646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02-1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Подпрограмма "Социальная поддержка семей"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87,6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136,4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136,4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64,28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6628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02-2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"Старшее поколение и социальная поддержка инвалидов"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4527,6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4612,6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4677,6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103,3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101,4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4679,7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4679,7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37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02-3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Подпрограмма "Оказание материальной помощи"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172,8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144,0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144,0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170,0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170,0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69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3142"/>
            <a:ext cx="6786611" cy="74156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муниципального района на 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6640248" cy="252028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 Нижегородской области от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12.09.2017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№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451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"Развитие культуры Тонкинского муниципального района Нижегородской области на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2018-2022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г.".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Отдел культуры администрации Тонкинского муниципального района Нижегородской области.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2018-2022 годы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 algn="l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6" y="142852"/>
            <a:ext cx="1571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0871" y="3865640"/>
            <a:ext cx="4248472" cy="2066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и возможностей для повышения роли культуры в воспитании и просвещении населения Тонкинского муниципального района Нижегородской области в ее лучших традициях и достижениях; сохранение культурного наследия района и единого культурно-информационного пространства; развитие и поддержка социально-значимых программ.</a:t>
            </a:r>
          </a:p>
        </p:txBody>
      </p:sp>
      <p:pic>
        <p:nvPicPr>
          <p:cNvPr id="54274" name="Picture 2" descr="Z:\Мои документы\Бюджет 2020\Бюджет для граждан\1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47663"/>
            <a:ext cx="4315994" cy="242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4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28026" y="908720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программы, тыс. рублей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528" y="23142"/>
            <a:ext cx="8352928" cy="7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Нижегородской области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2018-2022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082067"/>
              </p:ext>
            </p:extLst>
          </p:nvPr>
        </p:nvGraphicFramePr>
        <p:xfrm>
          <a:off x="179510" y="1337348"/>
          <a:ext cx="8784977" cy="5332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2"/>
                <a:gridCol w="3672408"/>
                <a:gridCol w="792088"/>
                <a:gridCol w="720080"/>
                <a:gridCol w="720080"/>
                <a:gridCol w="648072"/>
                <a:gridCol w="648072"/>
                <a:gridCol w="648072"/>
                <a:gridCol w="576063"/>
              </a:tblGrid>
              <a:tr h="10293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МП</a:t>
                      </a:r>
                      <a:r>
                        <a:rPr lang="ru-RU" sz="1000" dirty="0" smtClean="0">
                          <a:effectLst/>
                          <a:latin typeface="Arial Narrow" panose="020B0606020202030204" pitchFamily="34" charset="0"/>
                        </a:rPr>
                        <a:t>/ ПМП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Наименование муниципальной программы (подпрограммы)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2019 год (первоначальный бюджет)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Уточненный план на 01.11.19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 Narrow" panose="020B0606020202030204" pitchFamily="34" charset="0"/>
                        </a:rPr>
                        <a:t>Прогноз </a:t>
                      </a: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к 2019 году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Рост к уточненному к 2019 году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Прогноз 2021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Прогноз 2022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</a:tr>
              <a:tr h="45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49725,0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54639,4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53479,4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97,9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54554,9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58443,2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28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1 "Развитие сферы культурно - досуговой деятельности, сохранение и популяризации традиционной народной культуры"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21754,7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22082,4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23431,2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106,1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23431,2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23431,2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71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2 "Развитие сферы музейной деятельности, сохранение и восстановление традиционной народной культуры и ремесел Тонкинского района"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2536,3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2566,1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2765,8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2765,8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2916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71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06-3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3 "Развитие сферы библиотечного обслуживания населения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11289,6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11403,9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12145,7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106,5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14225,7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15316,0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71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4 "Развитие в сфере дополнительного образования "Детская музыкальная школа" Новые стандарты- новое качество образования 2018-2020 годы"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4164,7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4164,7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4829,5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116,0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116,0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4710,0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5627,0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571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Подпрограмма 5 "Развитие в сфере дополнительного образования "Детская художественная школа" Сохранение и популяризация изобразительного искусства"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3350,9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3414,6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3306,8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98,7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96,8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3112,0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4930,0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343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6 "Обеспечение реализации муниципальной программы"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5469,8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5469,8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5789,9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105,9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105,9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5774,0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5777,0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  <a:tr h="6862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06-7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7 "Сохранение и развитие материально-технической базы бюджетных учреждений культуры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1158,9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5537,8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1210,5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104,5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21,9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536,2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446,0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37191" marR="37191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4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целей и непосредственных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результатов  муниципальной программы</a:t>
            </a:r>
            <a: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17594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883308"/>
              </p:ext>
            </p:extLst>
          </p:nvPr>
        </p:nvGraphicFramePr>
        <p:xfrm>
          <a:off x="107504" y="908717"/>
          <a:ext cx="8928992" cy="58436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40"/>
                <a:gridCol w="4536504"/>
                <a:gridCol w="1152128"/>
                <a:gridCol w="576064"/>
                <a:gridCol w="648072"/>
                <a:gridCol w="576064"/>
                <a:gridCol w="648072"/>
                <a:gridCol w="432048"/>
              </a:tblGrid>
              <a:tr h="2555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№ п./п.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 непосредственного результата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Ед. измерения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Значение индикатора/непосредственного результата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5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3543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1: «Развитие сферы культурно-досуговой деятельности, сохранение и популяризация традиционной народной культуры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»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Увеличение численности участников культурно-досуговых мероприятий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предыдущему году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численности участников культурно-досуговых мероприятий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30437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2: «Развитие сферы музейной  деятельности, сохранение и восстановление традиционной народной культуры и ремёсел Тонкинского муниципального  района Нижегородской области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»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5163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 МБУК «Народный краеведческий музей»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общему объему основного музейного фонда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1,02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3043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посещаемости МБУК «Народный краеведческий музей» 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Посещение на 1 жителя в год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5163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 МБУК «Народный краеведческий музей»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09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посещаемости МБУК «Народный краеведческий музей» 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8213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3:«Развитие сферы   библиотечного обслуживания населения Тонкинского муниципального района Нижегородской области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»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Увеличение количества библиографических записей в сводном электронном каталоге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предыдущему году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1,9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3043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Увеличение доли публичных библиотек, подключенных к сети «Интернет»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Доля к общему числу библиотек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0,5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количества библиографических записей в сводном электронном каталоге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74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Увеличение доли публичных библиотек, подключенных к сети «Интернет»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5019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№ 4: Развитие в сфере дополнительного образования  «Детская музыкальная школа» Новые стандарты - новое качество образования 2018- 2022 гг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262626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262626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09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Число учащихся дополнительного образования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предыдущему году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489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Число учащихся дополнительного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Кол-во учащихся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3955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Подпрограмма № 5:«Развитие в сфере дополнительного образования Детская художественная школа, сохранение и популяризация изобразительного искусства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»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09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Число учащихся дополнительного образования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% к предыдущему году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  <a:tr h="209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Число учащихся дополнительного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Кол-во учащихся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17" marR="4717" marT="471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80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428596" y="1071546"/>
            <a:ext cx="8143932" cy="353943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 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остановлением администрации Тонкинского муниципального района Нижегородской области от 23.09.2014 года  №511 "Об утверждении  муниципальной программы "Развитие агропромышленного комплекса Тонкинского муниципального района Нижегородской области“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2022 года.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Срок реализации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2015-2022 годы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-развитие производственно-финансовой деятельности организаций агропромышленного комплекса;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устойчивого развития сельских территорий;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эпизодического благополучия в Нижегородской области;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создания условий для реализации муниципальной программы.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pic>
        <p:nvPicPr>
          <p:cNvPr id="61442" name="Picture 2" descr="Z:\Мои документы\Бюджет 2020\Бюджет для граждан\i (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665" y="4509120"/>
            <a:ext cx="3244416" cy="216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571705"/>
              </p:ext>
            </p:extLst>
          </p:nvPr>
        </p:nvGraphicFramePr>
        <p:xfrm>
          <a:off x="251520" y="836713"/>
          <a:ext cx="8784975" cy="4011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0"/>
                <a:gridCol w="3600400"/>
                <a:gridCol w="792088"/>
                <a:gridCol w="792088"/>
                <a:gridCol w="720080"/>
                <a:gridCol w="648072"/>
                <a:gridCol w="648072"/>
                <a:gridCol w="648072"/>
                <a:gridCol w="576063"/>
              </a:tblGrid>
              <a:tr h="125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тыс. рублей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5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МП/ПМП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Наименование муниципальной программы (подпрограммы)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2019 год (первоначальный бюджет)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Уточненный план на 01.11.19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 Narrow" panose="020B0606020202030204" pitchFamily="34" charset="0"/>
                        </a:rPr>
                        <a:t>Прогноз 2020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к 2019 году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Рост к уточненному к 2019 году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Прогноз 2021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Прогноз 2022 год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</a:tr>
              <a:tr h="580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МП "Развитие агропромышленного комплекса Тонкинского муниципального района Нижегородской области" до 2022 года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26803,6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34753,2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37280,1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139,1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107,3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37387,9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37440,7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  <a:tr h="697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04-1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1 "Развитие сельского хозяйства, пищевой и перерабатывающей промышленности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22998,0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30947,6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33286,0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144,7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107,6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33493,8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33546,6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  <a:tr h="580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04-2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Подпрограмма 2 "Устойчивое развитие сельских территорий Тонкинского муниципального района Нижегородской области" до 2020 года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  <a:tr h="580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04-3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3 "Эпизодическое благополучие Тонкинского муниципального района Нижегородской области " до 2020 года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55,0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55,0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50,6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92,0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92,0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50,6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50,6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  <a:tr h="348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04-4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Подпрограмма 4 "Обеспечение реализации муниципальной программы"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3750,6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3750,6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3843,5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102,5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102,5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 Narrow" panose="020B0606020202030204" pitchFamily="34" charset="0"/>
                        </a:rPr>
                        <a:t>3843,5</a:t>
                      </a:r>
                      <a:endParaRPr lang="ru-RU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Narrow" panose="020B0606020202030204" pitchFamily="34" charset="0"/>
                        </a:rPr>
                        <a:t>3843,5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2089" marR="52089" marT="0" marB="0" anchor="b"/>
                </a:tc>
              </a:tr>
            </a:tbl>
          </a:graphicData>
        </a:graphic>
      </p:graphicFrame>
      <p:pic>
        <p:nvPicPr>
          <p:cNvPr id="62466" name="Picture 2" descr="Z:\Мои документы\Бюджет 2020\Бюджет для граждан\i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26777"/>
            <a:ext cx="2880320" cy="19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7" name="Picture 3" descr="Z:\Мои документы\Бюджет 2020\Бюджет для граждан\i (1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873364"/>
            <a:ext cx="2960440" cy="197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bject 3"/>
          <p:cNvSpPr txBox="1">
            <a:spLocks noChangeArrowheads="1"/>
          </p:cNvSpPr>
          <p:nvPr/>
        </p:nvSpPr>
        <p:spPr bwMode="auto">
          <a:xfrm>
            <a:off x="0" y="2177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направления бюджетной и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налоговой политики Тонкинского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муниципального района на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2020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2022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годы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7414" name="object 6"/>
          <p:cNvSpPr txBox="1">
            <a:spLocks noChangeArrowheads="1"/>
          </p:cNvSpPr>
          <p:nvPr/>
        </p:nvSpPr>
        <p:spPr bwMode="auto">
          <a:xfrm>
            <a:off x="1115619" y="5000636"/>
            <a:ext cx="2952327" cy="59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indent="-12700" algn="ctr">
              <a:lnSpc>
                <a:spcPct val="120000"/>
              </a:lnSpc>
            </a:pPr>
            <a:r>
              <a:rPr lang="ru-RU" sz="1700" b="1" dirty="0">
                <a:cs typeface="Times New Roman" pitchFamily="18" charset="0"/>
              </a:rPr>
              <a:t>Повышение качества жизни </a:t>
            </a:r>
            <a:r>
              <a:rPr lang="ru-RU" sz="1700" b="1" dirty="0" smtClean="0">
                <a:cs typeface="Times New Roman" pitchFamily="18" charset="0"/>
              </a:rPr>
              <a:t>населения</a:t>
            </a:r>
            <a:endParaRPr lang="ru-RU" sz="1700" b="1" dirty="0">
              <a:cs typeface="Times New Roman" pitchFamily="18" charset="0"/>
            </a:endParaRPr>
          </a:p>
        </p:txBody>
      </p:sp>
      <p:sp>
        <p:nvSpPr>
          <p:cNvPr id="17417" name="object 9"/>
          <p:cNvSpPr txBox="1">
            <a:spLocks noChangeArrowheads="1"/>
          </p:cNvSpPr>
          <p:nvPr/>
        </p:nvSpPr>
        <p:spPr bwMode="auto">
          <a:xfrm>
            <a:off x="5277644" y="5000636"/>
            <a:ext cx="280831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1700" b="1" dirty="0">
                <a:cs typeface="Times New Roman" pitchFamily="18" charset="0"/>
              </a:rPr>
              <a:t>Безусловное выполнение всех принятых обязательств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03413" y="980728"/>
            <a:ext cx="76438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b="1" dirty="0" err="1" smtClean="0">
                <a:latin typeface="Arial" pitchFamily="34" charset="0"/>
                <a:cs typeface="Arial" pitchFamily="34" charset="0"/>
              </a:rPr>
              <a:t>С</a:t>
            </a:r>
            <a:r>
              <a:rPr sz="1600" b="1" spc="-35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хра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ен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разв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spc="5" dirty="0" err="1" smtClean="0">
                <a:latin typeface="Arial" pitchFamily="34" charset="0"/>
                <a:cs typeface="Arial" pitchFamily="34" charset="0"/>
              </a:rPr>
              <a:t>т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spc="5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spc="-3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15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п</a:t>
            </a:r>
            <a:r>
              <a:rPr sz="1600" b="1" spc="-2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те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нци</a:t>
            </a:r>
            <a:r>
              <a:rPr sz="1600" b="1" spc="15" dirty="0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ла</a:t>
            </a:r>
            <a:r>
              <a:rPr sz="16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>
                <a:latin typeface="Arial" pitchFamily="34" charset="0"/>
                <a:cs typeface="Arial" pitchFamily="34" charset="0"/>
              </a:rPr>
              <a:t>а</a:t>
            </a:r>
            <a:r>
              <a:rPr sz="16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>
                <a:latin typeface="Arial" pitchFamily="34" charset="0"/>
                <a:cs typeface="Arial" pitchFamily="34" charset="0"/>
              </a:rPr>
              <a:t>тер</a:t>
            </a:r>
            <a:r>
              <a:rPr sz="1600" b="1" spc="-5" dirty="0">
                <a:latin typeface="Arial" pitchFamily="34" charset="0"/>
                <a:cs typeface="Arial" pitchFamily="34" charset="0"/>
              </a:rPr>
              <a:t>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т</a:t>
            </a:r>
            <a:r>
              <a:rPr sz="1600" b="1" dirty="0">
                <a:latin typeface="Arial" pitchFamily="34" charset="0"/>
                <a:cs typeface="Arial" pitchFamily="34" charset="0"/>
              </a:rPr>
              <a:t>ор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-20" dirty="0">
                <a:latin typeface="Arial" pitchFamily="34" charset="0"/>
                <a:cs typeface="Arial" pitchFamily="34" charset="0"/>
              </a:rPr>
              <a:t>района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23" name="object 15"/>
          <p:cNvSpPr txBox="1">
            <a:spLocks noChangeArrowheads="1"/>
          </p:cNvSpPr>
          <p:nvPr/>
        </p:nvSpPr>
        <p:spPr bwMode="auto">
          <a:xfrm>
            <a:off x="561424" y="1340768"/>
            <a:ext cx="80724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Обеспечение сбалансированности и устойчивости бюджетной системы района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6" name="object 18"/>
          <p:cNvSpPr txBox="1">
            <a:spLocks noChangeArrowheads="1"/>
          </p:cNvSpPr>
          <p:nvPr/>
        </p:nvSpPr>
        <p:spPr bwMode="auto">
          <a:xfrm>
            <a:off x="548848" y="1876067"/>
            <a:ext cx="792961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финансового контроля в управлении бюджетным процессом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9" name="object 21"/>
          <p:cNvSpPr txBox="1">
            <a:spLocks noChangeArrowheads="1"/>
          </p:cNvSpPr>
          <p:nvPr/>
        </p:nvSpPr>
        <p:spPr bwMode="auto">
          <a:xfrm>
            <a:off x="549249" y="2633423"/>
            <a:ext cx="78581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40" name="object 32"/>
          <p:cNvSpPr>
            <a:spLocks noChangeArrowheads="1"/>
          </p:cNvSpPr>
          <p:nvPr/>
        </p:nvSpPr>
        <p:spPr bwMode="auto">
          <a:xfrm>
            <a:off x="500034" y="3909930"/>
            <a:ext cx="8215370" cy="733516"/>
          </a:xfrm>
          <a:custGeom>
            <a:avLst/>
            <a:gdLst>
              <a:gd name="T0" fmla="*/ 0 w 7412304"/>
              <a:gd name="T1" fmla="*/ 82617 h 498601"/>
              <a:gd name="T2" fmla="*/ 10763 w 7412304"/>
              <a:gd name="T3" fmla="*/ 41923 h 498601"/>
              <a:gd name="T4" fmla="*/ 39146 w 7412304"/>
              <a:gd name="T5" fmla="*/ 12483 h 498601"/>
              <a:gd name="T6" fmla="*/ 79315 w 7412304"/>
              <a:gd name="T7" fmla="*/ 81 h 498601"/>
              <a:gd name="T8" fmla="*/ 7323700 w 7412304"/>
              <a:gd name="T9" fmla="*/ 0 h 498601"/>
              <a:gd name="T10" fmla="*/ 7338224 w 7412304"/>
              <a:gd name="T11" fmla="*/ 1268 h 498601"/>
              <a:gd name="T12" fmla="*/ 7375956 w 7412304"/>
              <a:gd name="T13" fmla="*/ 18463 h 498601"/>
              <a:gd name="T14" fmla="*/ 7400490 w 7412304"/>
              <a:gd name="T15" fmla="*/ 51283 h 498601"/>
              <a:gd name="T16" fmla="*/ 7406682 w 7412304"/>
              <a:gd name="T17" fmla="*/ 413341 h 498601"/>
              <a:gd name="T18" fmla="*/ 7405410 w 7412304"/>
              <a:gd name="T19" fmla="*/ 427800 h 498601"/>
              <a:gd name="T20" fmla="*/ 7388116 w 7412304"/>
              <a:gd name="T21" fmla="*/ 465392 h 498601"/>
              <a:gd name="T22" fmla="*/ 7355134 w 7412304"/>
              <a:gd name="T23" fmla="*/ 489808 h 498601"/>
              <a:gd name="T24" fmla="*/ 83033 w 7412304"/>
              <a:gd name="T25" fmla="*/ 495961 h 498601"/>
              <a:gd name="T26" fmla="*/ 68511 w 7412304"/>
              <a:gd name="T27" fmla="*/ 494702 h 498601"/>
              <a:gd name="T28" fmla="*/ 30721 w 7412304"/>
              <a:gd name="T29" fmla="*/ 477500 h 498601"/>
              <a:gd name="T30" fmla="*/ 6196 w 7412304"/>
              <a:gd name="T31" fmla="*/ 444697 h 498601"/>
              <a:gd name="T32" fmla="*/ 0 w 7412304"/>
              <a:gd name="T33" fmla="*/ 82617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0" y="83058"/>
                </a:moveTo>
                <a:lnTo>
                  <a:pt x="10763" y="42154"/>
                </a:lnTo>
                <a:lnTo>
                  <a:pt x="39167" y="12546"/>
                </a:lnTo>
                <a:lnTo>
                  <a:pt x="79378" y="81"/>
                </a:lnTo>
                <a:lnTo>
                  <a:pt x="7329246" y="0"/>
                </a:lnTo>
                <a:lnTo>
                  <a:pt x="7343778" y="1268"/>
                </a:lnTo>
                <a:lnTo>
                  <a:pt x="7381572" y="18568"/>
                </a:lnTo>
                <a:lnTo>
                  <a:pt x="7406114" y="51556"/>
                </a:lnTo>
                <a:lnTo>
                  <a:pt x="7412304" y="415544"/>
                </a:lnTo>
                <a:lnTo>
                  <a:pt x="7411035" y="430075"/>
                </a:lnTo>
                <a:lnTo>
                  <a:pt x="7393735" y="467870"/>
                </a:lnTo>
                <a:lnTo>
                  <a:pt x="7360747" y="492412"/>
                </a:lnTo>
                <a:lnTo>
                  <a:pt x="83096" y="498602"/>
                </a:lnTo>
                <a:lnTo>
                  <a:pt x="68553" y="497333"/>
                </a:lnTo>
                <a:lnTo>
                  <a:pt x="30742" y="480041"/>
                </a:lnTo>
                <a:lnTo>
                  <a:pt x="6196" y="447066"/>
                </a:lnTo>
                <a:lnTo>
                  <a:pt x="0" y="8305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1" name="object 33"/>
          <p:cNvSpPr txBox="1">
            <a:spLocks noChangeArrowheads="1"/>
          </p:cNvSpPr>
          <p:nvPr/>
        </p:nvSpPr>
        <p:spPr bwMode="auto">
          <a:xfrm>
            <a:off x="642910" y="3968910"/>
            <a:ext cx="86096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000" b="1" dirty="0">
                <a:cs typeface="Times New Roman" pitchFamily="18" charset="0"/>
              </a:rPr>
              <a:t>Главные приоритеты бюджетной политики на </a:t>
            </a:r>
            <a:r>
              <a:rPr lang="ru-RU" sz="2000" b="1" dirty="0" smtClean="0">
                <a:cs typeface="Times New Roman" pitchFamily="18" charset="0"/>
              </a:rPr>
              <a:t>2020 </a:t>
            </a:r>
            <a:r>
              <a:rPr lang="ru-RU" sz="2000" b="1" dirty="0">
                <a:cs typeface="Times New Roman" pitchFamily="18" charset="0"/>
              </a:rPr>
              <a:t>-</a:t>
            </a:r>
            <a:r>
              <a:rPr lang="ru-RU" sz="2000" b="1" dirty="0" smtClean="0">
                <a:cs typeface="Times New Roman" pitchFamily="18" charset="0"/>
              </a:rPr>
              <a:t>2022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годы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7442" name="object 34"/>
          <p:cNvSpPr>
            <a:spLocks noChangeArrowheads="1"/>
          </p:cNvSpPr>
          <p:nvPr/>
        </p:nvSpPr>
        <p:spPr bwMode="auto">
          <a:xfrm>
            <a:off x="2285984" y="4643446"/>
            <a:ext cx="649288" cy="276999"/>
          </a:xfrm>
          <a:custGeom>
            <a:avLst/>
            <a:gdLst>
              <a:gd name="T0" fmla="*/ 673905 w 648081"/>
              <a:gd name="T1" fmla="*/ 148692 h 293497"/>
              <a:gd name="T2" fmla="*/ 0 w 648081"/>
              <a:gd name="T3" fmla="*/ 148692 h 293497"/>
              <a:gd name="T4" fmla="*/ 337020 w 648081"/>
              <a:gd name="T5" fmla="*/ 297511 h 293497"/>
              <a:gd name="T6" fmla="*/ 673905 w 648081"/>
              <a:gd name="T7" fmla="*/ 148692 h 293497"/>
              <a:gd name="T8" fmla="*/ 505397 w 648081"/>
              <a:gd name="T9" fmla="*/ 0 h 293497"/>
              <a:gd name="T10" fmla="*/ 168508 w 648081"/>
              <a:gd name="T11" fmla="*/ 0 h 293497"/>
              <a:gd name="T12" fmla="*/ 168508 w 648081"/>
              <a:gd name="T13" fmla="*/ 148692 h 293497"/>
              <a:gd name="T14" fmla="*/ 505397 w 648081"/>
              <a:gd name="T15" fmla="*/ 148692 h 293497"/>
              <a:gd name="T16" fmla="*/ 50539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4" name="object 36"/>
          <p:cNvSpPr>
            <a:spLocks noChangeArrowheads="1"/>
          </p:cNvSpPr>
          <p:nvPr/>
        </p:nvSpPr>
        <p:spPr bwMode="auto">
          <a:xfrm>
            <a:off x="6357950" y="4643446"/>
            <a:ext cx="647700" cy="276999"/>
          </a:xfrm>
          <a:custGeom>
            <a:avLst/>
            <a:gdLst>
              <a:gd name="T0" fmla="*/ 640146 w 648080"/>
              <a:gd name="T1" fmla="*/ 150049 h 293370"/>
              <a:gd name="T2" fmla="*/ 0 w 648080"/>
              <a:gd name="T3" fmla="*/ 150049 h 293370"/>
              <a:gd name="T4" fmla="*/ 320009 w 648080"/>
              <a:gd name="T5" fmla="*/ 300098 h 293370"/>
              <a:gd name="T6" fmla="*/ 640146 w 648080"/>
              <a:gd name="T7" fmla="*/ 150049 h 293370"/>
              <a:gd name="T8" fmla="*/ 480077 w 648080"/>
              <a:gd name="T9" fmla="*/ 0 h 293370"/>
              <a:gd name="T10" fmla="*/ 160067 w 648080"/>
              <a:gd name="T11" fmla="*/ 0 h 293370"/>
              <a:gd name="T12" fmla="*/ 160067 w 648080"/>
              <a:gd name="T13" fmla="*/ 150049 h 293370"/>
              <a:gd name="T14" fmla="*/ 480077 w 648080"/>
              <a:gd name="T15" fmla="*/ 150049 h 293370"/>
              <a:gd name="T16" fmla="*/ 480077 w 648080"/>
              <a:gd name="T17" fmla="*/ 0 h 2933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0"/>
              <a:gd name="T28" fmla="*/ 0 h 293370"/>
              <a:gd name="T29" fmla="*/ 648080 w 648080"/>
              <a:gd name="T30" fmla="*/ 293370 h 2933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0" h="293370">
                <a:moveTo>
                  <a:pt x="648080" y="146684"/>
                </a:moveTo>
                <a:lnTo>
                  <a:pt x="0" y="146684"/>
                </a:lnTo>
                <a:lnTo>
                  <a:pt x="323976" y="293369"/>
                </a:lnTo>
                <a:lnTo>
                  <a:pt x="648080" y="146684"/>
                </a:lnTo>
                <a:close/>
              </a:path>
              <a:path w="648080" h="293370">
                <a:moveTo>
                  <a:pt x="486028" y="0"/>
                </a:moveTo>
                <a:lnTo>
                  <a:pt x="162051" y="0"/>
                </a:lnTo>
                <a:lnTo>
                  <a:pt x="162051" y="146684"/>
                </a:lnTo>
                <a:lnTo>
                  <a:pt x="486028" y="146684"/>
                </a:lnTo>
                <a:lnTo>
                  <a:pt x="48602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" name="object 18"/>
          <p:cNvSpPr txBox="1">
            <a:spLocks noChangeArrowheads="1"/>
          </p:cNvSpPr>
          <p:nvPr/>
        </p:nvSpPr>
        <p:spPr bwMode="auto">
          <a:xfrm>
            <a:off x="549249" y="2383448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</a:t>
            </a:r>
            <a:r>
              <a:rPr lang="ru-RU" sz="1600" b="1" dirty="0" smtClean="0">
                <a:cs typeface="Times New Roman" pitchFamily="18" charset="0"/>
              </a:rPr>
              <a:t>оказываемых муниципальных услуг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4" name="object 18"/>
          <p:cNvSpPr txBox="1">
            <a:spLocks noChangeArrowheads="1"/>
          </p:cNvSpPr>
          <p:nvPr/>
        </p:nvSpPr>
        <p:spPr bwMode="auto">
          <a:xfrm>
            <a:off x="561424" y="3212976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</a:t>
            </a:r>
            <a:r>
              <a:rPr lang="ru-RU" sz="1600" b="1" dirty="0" smtClean="0">
                <a:cs typeface="Times New Roman" pitchFamily="18" charset="0"/>
              </a:rPr>
              <a:t>эффективности муниципального управления</a:t>
            </a:r>
            <a:endParaRPr lang="ru-RU" sz="16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9"/>
          <p:cNvSpPr>
            <a:spLocks noChangeArrowheads="1"/>
          </p:cNvSpPr>
          <p:nvPr/>
        </p:nvSpPr>
        <p:spPr bwMode="auto">
          <a:xfrm>
            <a:off x="657811" y="-10959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925926"/>
              </p:ext>
            </p:extLst>
          </p:nvPr>
        </p:nvGraphicFramePr>
        <p:xfrm>
          <a:off x="107504" y="796191"/>
          <a:ext cx="8901903" cy="5869648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5458599"/>
                <a:gridCol w="860826"/>
                <a:gridCol w="860826"/>
                <a:gridCol w="860826"/>
                <a:gridCol w="860826"/>
              </a:tblGrid>
              <a:tr h="460477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Индикаторы достижения цели и показатели непосредственных результатов  программы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2020 год</a:t>
                      </a: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продукции сельского хозяйства в хозяйствах всех категорий (в сопоставимых ценах), 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пищевых продуктов, включая напитки, и табака (в сопоставимых ценах),%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104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инвестиций в основной капитал сельского хозяйства,%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рентабельности сельскохозяйственных организаций,%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30,7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в сельском хозяйстве,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Удельный вес прибыльных  сельскохозяйственных организаций, % 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42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по виду деятельности "Производство пищевых продуктов, включая напитки", млн.руб.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74600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78700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83030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87590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по виду деятельности "Производство пищевых продуктов, включая напитки",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21200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25800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Валовая продукция сельского хозяйства во всех категориях хозяйств, млн.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402,1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428,1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456,7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493,3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4511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853175"/>
            <a:ext cx="7858179" cy="2000264"/>
            <a:chOff x="0" y="943004"/>
            <a:chExt cx="7858179" cy="121680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943004"/>
              <a:ext cx="7858179" cy="1216800"/>
            </a:xfrm>
            <a:prstGeom prst="roundRect">
              <a:avLst/>
            </a:prstGeom>
            <a:solidFill>
              <a:srgbClr val="A9DCF5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09519" y="1058547"/>
              <a:ext cx="7739381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Утверждена: 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Постановлением</a:t>
              </a:r>
              <a:r>
                <a:rPr lang="ru-RU" sz="1600" i="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администрации Тонкинского муниципального района Нижегородской области от 05.09.2017 года  № 436 "Об утверждении муниципальной программы "Обеспечение безопасности жизнедеятельности населения Тонкинского муниципального района Нижегородской области на 2018-2022 годы" 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Срок реализации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2018-2022 годы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Муниципальный заказчик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Администрация Тонкинского муниципального района Нижегородской области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50153" y="2996952"/>
            <a:ext cx="7858179" cy="1571636"/>
            <a:chOff x="0" y="801773"/>
            <a:chExt cx="7858179" cy="15716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801773"/>
              <a:ext cx="7858179" cy="157163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8329" y="840102"/>
              <a:ext cx="7781521" cy="15333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 муниципальной программы –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Тонкинского муниципального района.</a:t>
              </a: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3490" name="Picture 2" descr="Z:\Мои документы\Бюджет 2020\Бюджет для граждан\i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39" y="4568588"/>
            <a:ext cx="6749008" cy="223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70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«Обеспечение безопасности жизнедеятельности населения Тонкинского района»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039189"/>
              </p:ext>
            </p:extLst>
          </p:nvPr>
        </p:nvGraphicFramePr>
        <p:xfrm>
          <a:off x="179510" y="1124744"/>
          <a:ext cx="8784980" cy="5112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034"/>
                <a:gridCol w="3751225"/>
                <a:gridCol w="859101"/>
                <a:gridCol w="781402"/>
                <a:gridCol w="781402"/>
                <a:gridCol w="781402"/>
                <a:gridCol w="781402"/>
                <a:gridCol w="761012"/>
              </a:tblGrid>
              <a:tr h="28630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№ п/п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индикатора/непосредственного результата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Единица измерения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Значение индикатора/непосредственного результата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0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2018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2019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2020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2021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2022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пожаров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погибших при пожарах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пострадавших при пожарах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4.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количества террористических актов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ДТП 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48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погибших в ДТП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пострадавших в ДТП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5381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численности пострадавших в результате несчастных случаев на производстве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8072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численности пострадавших в результате несчастных случаев на производстве со смертельным исходом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8072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10.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Сокращение среднего времени совместного реагирования оперативных служб на обращение населения по номеру «112»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11.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времени на оповещение населения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минут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7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61194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83161"/>
              </p:ext>
            </p:extLst>
          </p:nvPr>
        </p:nvGraphicFramePr>
        <p:xfrm>
          <a:off x="107505" y="980728"/>
          <a:ext cx="8928990" cy="56166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0728"/>
                <a:gridCol w="2215929"/>
                <a:gridCol w="632141"/>
                <a:gridCol w="632141"/>
                <a:gridCol w="700851"/>
                <a:gridCol w="659626"/>
                <a:gridCol w="673368"/>
                <a:gridCol w="659626"/>
                <a:gridCol w="618398"/>
                <a:gridCol w="608091"/>
                <a:gridCol w="608091"/>
              </a:tblGrid>
              <a:tr h="1404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2019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на 01.11.       2019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2020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бюджету 2019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Рост к уточненному бюджету 2019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 на 2021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2020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на 2022год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прогнозу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2021 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</a:tr>
              <a:tr h="1238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4 436.18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4 650.68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4 420.28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99.64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95.05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4 360.28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98.64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4 501.19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103.23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495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1210000000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"Обеспечение пожарной безопасности"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4.00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1 575.00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1 575.00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4.76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743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1230000000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"Повышение безопасности дорожного движения"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495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1240000000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 Улучшение условий и охраны труда"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495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1250000000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Защита населения от чрезвычайных ситуаций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3 978.78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3 978.78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3 905.28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98.15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98.15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3 905.28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4 046.19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103.61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743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1260000000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Построение и развитие аппаратно-программного комплекса "Безопасный город"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443.41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657.90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100.13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67.49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444.00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100.00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69165" y="48223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8288" y="789420"/>
            <a:ext cx="7929619" cy="3293209"/>
          </a:xfrm>
          <a:prstGeom prst="rect">
            <a:avLst/>
          </a:prstGeom>
          <a:solidFill>
            <a:srgbClr val="A9DCF5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lvl="0" indent="457200"/>
            <a:r>
              <a:rPr lang="ru-RU" sz="1600" dirty="0" smtClean="0">
                <a:solidFill>
                  <a:schemeClr val="tx1"/>
                </a:solidFill>
              </a:rPr>
              <a:t>Постановление </a:t>
            </a:r>
            <a:r>
              <a:rPr lang="ru-RU" sz="1600" dirty="0">
                <a:solidFill>
                  <a:schemeClr val="tx1"/>
                </a:solidFill>
              </a:rPr>
              <a:t>администрации Тонкинского муниципального района Нижегородской области от 14.09.2017 года  №456 "Об утверждении муниципальной программы "Совершенствование социальной и инженерной инфраструктуры Тонкинского муниципального района на </a:t>
            </a:r>
            <a:r>
              <a:rPr lang="ru-RU" sz="1600" dirty="0" smtClean="0">
                <a:solidFill>
                  <a:schemeClr val="tx1"/>
                </a:solidFill>
              </a:rPr>
              <a:t>2018-2022 </a:t>
            </a:r>
            <a:r>
              <a:rPr lang="ru-RU" sz="1600" dirty="0">
                <a:solidFill>
                  <a:schemeClr val="tx1"/>
                </a:solidFill>
              </a:rPr>
              <a:t>годы</a:t>
            </a:r>
            <a:r>
              <a:rPr lang="ru-RU" sz="1600" dirty="0" smtClean="0">
                <a:solidFill>
                  <a:schemeClr val="tx1"/>
                </a:solidFill>
              </a:rPr>
              <a:t>".</a:t>
            </a:r>
          </a:p>
          <a:p>
            <a:pPr lvl="0" indent="45720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2018-2022 годы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 архитектуры и строительства администрации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муниципальной программы :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материальной базы развития  социальной и инженерной  инфраструктуры для достижения цели – повышение качества жизни населения Тонкинского муниципального района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79479"/>
            <a:ext cx="4769543" cy="3078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28596" y="116632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28596" y="5157192"/>
            <a:ext cx="4143404" cy="12722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С</a:t>
            </a:r>
            <a:r>
              <a:rPr lang="ru-RU" sz="1600" dirty="0" smtClean="0"/>
              <a:t>троительство </a:t>
            </a:r>
            <a:r>
              <a:rPr lang="ru-RU" sz="1600" dirty="0"/>
              <a:t>внутриквартальных дворовых сетей водопровода и канализации </a:t>
            </a:r>
            <a:r>
              <a:rPr lang="ru-RU" sz="1600" dirty="0" err="1"/>
              <a:t>р.п.Тонкино</a:t>
            </a:r>
            <a:r>
              <a:rPr lang="ru-RU" sz="1600" dirty="0"/>
              <a:t> 500,0 тыс. руб.</a:t>
            </a:r>
          </a:p>
        </p:txBody>
      </p:sp>
      <p:sp>
        <p:nvSpPr>
          <p:cNvPr id="10" name="Овал 9"/>
          <p:cNvSpPr/>
          <p:nvPr/>
        </p:nvSpPr>
        <p:spPr>
          <a:xfrm>
            <a:off x="4716016" y="5125665"/>
            <a:ext cx="4320480" cy="13447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Р</a:t>
            </a:r>
            <a:r>
              <a:rPr lang="ru-RU" sz="1600" dirty="0" smtClean="0"/>
              <a:t>азвитие </a:t>
            </a:r>
            <a:r>
              <a:rPr lang="ru-RU" sz="1600" dirty="0"/>
              <a:t>малоэтажного строительства (капитальные вложения в объекты муниципальной собственности) – 400,0 тыс. руб.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478114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61213"/>
              </p:ext>
            </p:extLst>
          </p:nvPr>
        </p:nvGraphicFramePr>
        <p:xfrm>
          <a:off x="251520" y="1052735"/>
          <a:ext cx="8640961" cy="37331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2311"/>
                <a:gridCol w="2881166"/>
                <a:gridCol w="720080"/>
                <a:gridCol w="719234"/>
                <a:gridCol w="840234"/>
                <a:gridCol w="599080"/>
                <a:gridCol w="719234"/>
                <a:gridCol w="840234"/>
                <a:gridCol w="839388"/>
              </a:tblGrid>
              <a:tr h="208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тыс. рублей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72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МП/ПМП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Наименование муниципальной программы (подпрограммы)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2019 год (первоначальный бюджет)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Уточненный план на 01.11.19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Прогноз 2020 год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Рост к первоначальному к 2019 году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Рост к уточненному к 2019 году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Прогноз 2021 год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Прогноз 2022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1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04-0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2018-2022 годы"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2810,0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2 810,0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3452,5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122,9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120,5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2481,3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2481,3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058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04-1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500,0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500,0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1000,0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200,0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17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04-2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Подпрограмма "Обеспечение реализации муниципальной программы"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2310,0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2406,2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2452,5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106,2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101,9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2381,3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2381,3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4"/>
          <p:cNvSpPr>
            <a:spLocks noGrp="1"/>
          </p:cNvSpPr>
          <p:nvPr>
            <p:ph type="title"/>
          </p:nvPr>
        </p:nvSpPr>
        <p:spPr>
          <a:xfrm>
            <a:off x="179512" y="-609"/>
            <a:ext cx="8856983" cy="837321"/>
          </a:xfrm>
          <a:noFill/>
          <a:ln>
            <a:solidFill>
              <a:srgbClr val="99CCFF"/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 формируются и используются средства дорожных фондов консолидированного бюджета района</a:t>
            </a:r>
          </a:p>
        </p:txBody>
      </p:sp>
      <p:sp>
        <p:nvSpPr>
          <p:cNvPr id="135170" name="AutoShape 8"/>
          <p:cNvSpPr>
            <a:spLocks noChangeArrowheads="1"/>
          </p:cNvSpPr>
          <p:nvPr/>
        </p:nvSpPr>
        <p:spPr bwMode="auto">
          <a:xfrm>
            <a:off x="179388" y="4725145"/>
            <a:ext cx="2577308" cy="468051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/>
              <a:t>5</a:t>
            </a:r>
            <a:r>
              <a:rPr lang="ru-RU" b="1" dirty="0" smtClean="0"/>
              <a:t>,0 млн. руб.</a:t>
            </a:r>
            <a:endParaRPr lang="ru-RU" b="1" dirty="0"/>
          </a:p>
        </p:txBody>
      </p:sp>
      <p:sp>
        <p:nvSpPr>
          <p:cNvPr id="135171" name="Text Box 9"/>
          <p:cNvSpPr txBox="1">
            <a:spLocks noChangeArrowheads="1"/>
          </p:cNvSpPr>
          <p:nvPr/>
        </p:nvSpPr>
        <p:spPr bwMode="auto">
          <a:xfrm>
            <a:off x="892473" y="4221088"/>
            <a:ext cx="7488237" cy="369332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Объем расходов дорожных фондов района</a:t>
            </a:r>
          </a:p>
        </p:txBody>
      </p:sp>
      <p:sp>
        <p:nvSpPr>
          <p:cNvPr id="135172" name="AutoShape 10"/>
          <p:cNvSpPr>
            <a:spLocks noChangeArrowheads="1"/>
          </p:cNvSpPr>
          <p:nvPr/>
        </p:nvSpPr>
        <p:spPr bwMode="auto">
          <a:xfrm>
            <a:off x="3059832" y="4725145"/>
            <a:ext cx="2634335" cy="468051"/>
          </a:xfrm>
          <a:prstGeom prst="chevron">
            <a:avLst>
              <a:gd name="adj" fmla="val 1377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 </a:t>
            </a:r>
            <a:r>
              <a:rPr lang="ru-RU" b="1" dirty="0" smtClean="0"/>
              <a:t>11,0 млн</a:t>
            </a:r>
            <a:r>
              <a:rPr lang="ru-RU" b="1" dirty="0"/>
              <a:t>. руб</a:t>
            </a:r>
            <a:r>
              <a:rPr lang="ru-RU" dirty="0"/>
              <a:t>.</a:t>
            </a:r>
          </a:p>
        </p:txBody>
      </p:sp>
      <p:sp>
        <p:nvSpPr>
          <p:cNvPr id="135173" name="AutoShape 11"/>
          <p:cNvSpPr>
            <a:spLocks noChangeArrowheads="1"/>
          </p:cNvSpPr>
          <p:nvPr/>
        </p:nvSpPr>
        <p:spPr bwMode="auto">
          <a:xfrm>
            <a:off x="6152433" y="4725145"/>
            <a:ext cx="2559051" cy="468051"/>
          </a:xfrm>
          <a:prstGeom prst="chevron">
            <a:avLst>
              <a:gd name="adj" fmla="val 131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10,9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4" name="Text Box 13"/>
          <p:cNvSpPr txBox="1">
            <a:spLocks noChangeArrowheads="1"/>
          </p:cNvSpPr>
          <p:nvPr/>
        </p:nvSpPr>
        <p:spPr bwMode="auto">
          <a:xfrm>
            <a:off x="395536" y="5301208"/>
            <a:ext cx="17573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2018</a:t>
            </a:r>
            <a:r>
              <a:rPr lang="ru-RU" dirty="0" smtClean="0"/>
              <a:t> </a:t>
            </a:r>
            <a:r>
              <a:rPr lang="ru-RU" b="1" dirty="0"/>
              <a:t>год</a:t>
            </a:r>
          </a:p>
        </p:txBody>
      </p:sp>
      <p:sp>
        <p:nvSpPr>
          <p:cNvPr id="135175" name="Text Box 14"/>
          <p:cNvSpPr txBox="1">
            <a:spLocks noChangeArrowheads="1"/>
          </p:cNvSpPr>
          <p:nvPr/>
        </p:nvSpPr>
        <p:spPr bwMode="auto">
          <a:xfrm>
            <a:off x="3501546" y="5301208"/>
            <a:ext cx="15380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2019 </a:t>
            </a:r>
            <a:r>
              <a:rPr lang="ru-RU" b="1" dirty="0"/>
              <a:t>год</a:t>
            </a:r>
          </a:p>
        </p:txBody>
      </p:sp>
      <p:sp>
        <p:nvSpPr>
          <p:cNvPr id="135176" name="Text Box 15"/>
          <p:cNvSpPr txBox="1">
            <a:spLocks noChangeArrowheads="1"/>
          </p:cNvSpPr>
          <p:nvPr/>
        </p:nvSpPr>
        <p:spPr bwMode="auto">
          <a:xfrm>
            <a:off x="6182324" y="5301208"/>
            <a:ext cx="2320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2020 </a:t>
            </a:r>
            <a:r>
              <a:rPr lang="ru-RU" b="1" dirty="0"/>
              <a:t>год</a:t>
            </a:r>
          </a:p>
        </p:txBody>
      </p:sp>
      <p:sp>
        <p:nvSpPr>
          <p:cNvPr id="135177" name="Oval 16"/>
          <p:cNvSpPr>
            <a:spLocks noChangeArrowheads="1"/>
          </p:cNvSpPr>
          <p:nvPr/>
        </p:nvSpPr>
        <p:spPr bwMode="auto">
          <a:xfrm>
            <a:off x="179388" y="1412776"/>
            <a:ext cx="2089151" cy="1871662"/>
          </a:xfrm>
          <a:prstGeom prst="ellipse">
            <a:avLst/>
          </a:prstGeom>
          <a:solidFill>
            <a:srgbClr val="FF99CC"/>
          </a:solidFill>
          <a:ln w="95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b="1" dirty="0"/>
              <a:t>Акцизы на </a:t>
            </a:r>
          </a:p>
          <a:p>
            <a:pPr algn="ctr"/>
            <a:r>
              <a:rPr lang="ru-RU" b="1" dirty="0"/>
              <a:t>нефтепродукты –</a:t>
            </a:r>
          </a:p>
          <a:p>
            <a:pPr algn="ctr"/>
            <a:r>
              <a:rPr lang="ru-RU" b="1" dirty="0" smtClean="0"/>
              <a:t>10,9 </a:t>
            </a:r>
            <a:r>
              <a:rPr lang="ru-RU" b="1" dirty="0"/>
              <a:t>млн. руб.</a:t>
            </a:r>
          </a:p>
        </p:txBody>
      </p:sp>
      <p:sp>
        <p:nvSpPr>
          <p:cNvPr id="135178" name="AutoShape 19"/>
          <p:cNvSpPr>
            <a:spLocks noChangeArrowheads="1"/>
          </p:cNvSpPr>
          <p:nvPr/>
        </p:nvSpPr>
        <p:spPr bwMode="auto">
          <a:xfrm>
            <a:off x="1780383" y="314096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5179" name="AutoShape 21"/>
          <p:cNvSpPr>
            <a:spLocks noChangeArrowheads="1"/>
          </p:cNvSpPr>
          <p:nvPr/>
        </p:nvSpPr>
        <p:spPr bwMode="auto">
          <a:xfrm>
            <a:off x="6196015" y="1484313"/>
            <a:ext cx="2879725" cy="259238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Дорожная</a:t>
            </a:r>
          </a:p>
          <a:p>
            <a:pPr algn="ctr"/>
            <a:r>
              <a:rPr lang="ru-RU" b="1" dirty="0"/>
              <a:t> деятельность, </a:t>
            </a:r>
          </a:p>
          <a:p>
            <a:pPr algn="ctr"/>
            <a:r>
              <a:rPr lang="ru-RU" b="1" dirty="0"/>
              <a:t>строительство,</a:t>
            </a:r>
          </a:p>
          <a:p>
            <a:pPr algn="ctr"/>
            <a:r>
              <a:rPr lang="ru-RU" b="1" dirty="0"/>
              <a:t> кап. ремонт, </a:t>
            </a:r>
          </a:p>
          <a:p>
            <a:pPr algn="ctr"/>
            <a:r>
              <a:rPr lang="ru-RU" b="1" dirty="0"/>
              <a:t>ремонт, содержание </a:t>
            </a:r>
          </a:p>
          <a:p>
            <a:pPr algn="ctr"/>
            <a:r>
              <a:rPr lang="ru-RU" b="1" dirty="0"/>
              <a:t>дорог общего</a:t>
            </a:r>
          </a:p>
          <a:p>
            <a:pPr algn="ctr"/>
            <a:r>
              <a:rPr lang="ru-RU" b="1" dirty="0"/>
              <a:t> пользования местного </a:t>
            </a:r>
          </a:p>
          <a:p>
            <a:pPr algn="ctr"/>
            <a:r>
              <a:rPr lang="ru-RU" b="1" dirty="0"/>
              <a:t>значения – </a:t>
            </a:r>
            <a:r>
              <a:rPr lang="ru-RU" b="1" dirty="0" smtClean="0"/>
              <a:t>10,9 </a:t>
            </a:r>
            <a:r>
              <a:rPr lang="ru-RU" b="1" dirty="0"/>
              <a:t>млн. руб.</a:t>
            </a:r>
          </a:p>
        </p:txBody>
      </p:sp>
      <p:sp>
        <p:nvSpPr>
          <p:cNvPr id="135180" name="AutoShape 24"/>
          <p:cNvSpPr>
            <a:spLocks noChangeArrowheads="1"/>
          </p:cNvSpPr>
          <p:nvPr/>
        </p:nvSpPr>
        <p:spPr bwMode="auto">
          <a:xfrm>
            <a:off x="5206011" y="3428326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79388" y="5670541"/>
            <a:ext cx="2808436" cy="566772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      </a:t>
            </a:r>
            <a:r>
              <a:rPr lang="ru-RU" b="1" dirty="0" smtClean="0"/>
              <a:t>13,4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/>
              <a:t>млн. руб.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78441" y="3301881"/>
            <a:ext cx="2140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2020 </a:t>
            </a:r>
            <a:r>
              <a:rPr lang="ru-RU" b="1" dirty="0"/>
              <a:t>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388" y="6381328"/>
            <a:ext cx="266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2021 год</a:t>
            </a:r>
            <a:endParaRPr lang="ru-RU" b="1" dirty="0"/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3203847" y="5670540"/>
            <a:ext cx="2948585" cy="566773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14,0 млн. руб.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47864" y="6381328"/>
            <a:ext cx="2804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2022 год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1" name="Rectangle 4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8229600" cy="65346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Финансовая помощь нижестоящим бюджетам на исполнение собственных полномочий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12" name="Object 29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523022715"/>
              </p:ext>
            </p:extLst>
          </p:nvPr>
        </p:nvGraphicFramePr>
        <p:xfrm>
          <a:off x="490538" y="1628776"/>
          <a:ext cx="3986212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552" name="Text Box 9"/>
          <p:cNvSpPr txBox="1">
            <a:spLocks noChangeArrowheads="1"/>
          </p:cNvSpPr>
          <p:nvPr/>
        </p:nvSpPr>
        <p:spPr bwMode="auto">
          <a:xfrm>
            <a:off x="1042990" y="1125538"/>
            <a:ext cx="37655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Структура финансовой помощи в </a:t>
            </a:r>
            <a:r>
              <a:rPr lang="ru-RU" dirty="0" smtClean="0"/>
              <a:t>2020 </a:t>
            </a:r>
            <a:r>
              <a:rPr lang="ru-RU" dirty="0"/>
              <a:t>году, млн. руб.</a:t>
            </a:r>
          </a:p>
        </p:txBody>
      </p:sp>
      <p:sp>
        <p:nvSpPr>
          <p:cNvPr id="107553" name="AutoShape 10"/>
          <p:cNvSpPr>
            <a:spLocks noChangeArrowheads="1"/>
          </p:cNvSpPr>
          <p:nvPr/>
        </p:nvSpPr>
        <p:spPr bwMode="auto">
          <a:xfrm>
            <a:off x="0" y="1773238"/>
            <a:ext cx="1835151" cy="798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 dirty="0"/>
              <a:t>Трансферты на </a:t>
            </a:r>
          </a:p>
          <a:p>
            <a:pPr algn="ctr"/>
            <a:r>
              <a:rPr lang="ru-RU" sz="1300" b="1" dirty="0"/>
              <a:t>сбалансированность</a:t>
            </a:r>
          </a:p>
        </p:txBody>
      </p:sp>
      <p:sp>
        <p:nvSpPr>
          <p:cNvPr id="107554" name="AutoShape 11"/>
          <p:cNvSpPr>
            <a:spLocks noChangeArrowheads="1"/>
          </p:cNvSpPr>
          <p:nvPr/>
        </p:nvSpPr>
        <p:spPr bwMode="auto">
          <a:xfrm>
            <a:off x="3563937" y="1785927"/>
            <a:ext cx="1722443" cy="1428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Дотация </a:t>
            </a:r>
          </a:p>
          <a:p>
            <a:pPr algn="ctr"/>
            <a:r>
              <a:rPr lang="ru-RU" sz="1400" b="1" dirty="0" smtClean="0"/>
              <a:t>за счет субвенции </a:t>
            </a:r>
          </a:p>
          <a:p>
            <a:pPr algn="ctr"/>
            <a:r>
              <a:rPr lang="ru-RU" sz="1400" b="1" dirty="0" smtClean="0"/>
              <a:t>на исполнение</a:t>
            </a:r>
          </a:p>
          <a:p>
            <a:pPr algn="ctr"/>
            <a:r>
              <a:rPr lang="ru-RU" sz="1400" b="1" dirty="0" smtClean="0"/>
              <a:t> полномочий </a:t>
            </a:r>
          </a:p>
          <a:p>
            <a:pPr algn="ctr"/>
            <a:r>
              <a:rPr lang="ru-RU" sz="1400" b="1" dirty="0" smtClean="0"/>
              <a:t>органов </a:t>
            </a:r>
          </a:p>
          <a:p>
            <a:pPr algn="ctr"/>
            <a:r>
              <a:rPr lang="ru-RU" sz="1400" b="1" dirty="0" smtClean="0"/>
              <a:t>власти</a:t>
            </a:r>
          </a:p>
          <a:p>
            <a:pPr algn="ctr"/>
            <a:endParaRPr lang="ru-RU" sz="1400" b="1" dirty="0"/>
          </a:p>
        </p:txBody>
      </p:sp>
      <p:sp>
        <p:nvSpPr>
          <p:cNvPr id="107555" name="Text Box 13"/>
          <p:cNvSpPr txBox="1">
            <a:spLocks noChangeArrowheads="1"/>
          </p:cNvSpPr>
          <p:nvPr/>
        </p:nvSpPr>
        <p:spPr bwMode="auto">
          <a:xfrm>
            <a:off x="1692278" y="3644900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37,8</a:t>
            </a:r>
            <a:endParaRPr lang="ru-RU" sz="1400" b="1" dirty="0"/>
          </a:p>
          <a:p>
            <a:pPr algn="ctr"/>
            <a:r>
              <a:rPr lang="ru-RU" sz="1400" b="1" dirty="0"/>
              <a:t> млн. руб</a:t>
            </a:r>
            <a:r>
              <a:rPr lang="ru-RU" sz="1400" dirty="0"/>
              <a:t>.</a:t>
            </a:r>
          </a:p>
        </p:txBody>
      </p:sp>
      <p:graphicFrame>
        <p:nvGraphicFramePr>
          <p:cNvPr id="13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776952"/>
              </p:ext>
            </p:extLst>
          </p:nvPr>
        </p:nvGraphicFramePr>
        <p:xfrm>
          <a:off x="5399090" y="1714488"/>
          <a:ext cx="3744913" cy="4884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7556" name="Text Box 15"/>
          <p:cNvSpPr txBox="1">
            <a:spLocks noChangeArrowheads="1"/>
          </p:cNvSpPr>
          <p:nvPr/>
        </p:nvSpPr>
        <p:spPr bwMode="auto">
          <a:xfrm>
            <a:off x="5724128" y="1030268"/>
            <a:ext cx="32403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Собственные доходы</a:t>
            </a:r>
          </a:p>
          <a:p>
            <a:pPr algn="ctr"/>
            <a:r>
              <a:rPr lang="ru-RU" dirty="0" smtClean="0"/>
              <a:t>поселений </a:t>
            </a:r>
            <a:r>
              <a:rPr lang="ru-RU" dirty="0"/>
              <a:t>в </a:t>
            </a:r>
            <a:r>
              <a:rPr lang="ru-RU" dirty="0" smtClean="0"/>
              <a:t>2020 </a:t>
            </a:r>
            <a:r>
              <a:rPr lang="ru-RU" dirty="0"/>
              <a:t>году </a:t>
            </a:r>
          </a:p>
          <a:p>
            <a:pPr algn="ctr"/>
            <a:r>
              <a:rPr lang="ru-RU" dirty="0"/>
              <a:t>в расчете на 1 жителя</a:t>
            </a:r>
          </a:p>
          <a:p>
            <a:pPr algn="ctr"/>
            <a:r>
              <a:rPr lang="ru-RU" dirty="0"/>
              <a:t>(рублей)</a:t>
            </a:r>
          </a:p>
        </p:txBody>
      </p:sp>
      <p:sp>
        <p:nvSpPr>
          <p:cNvPr id="107557" name="Text Box 16"/>
          <p:cNvSpPr txBox="1">
            <a:spLocks noChangeArrowheads="1"/>
          </p:cNvSpPr>
          <p:nvPr/>
        </p:nvSpPr>
        <p:spPr bwMode="auto">
          <a:xfrm rot="5400000">
            <a:off x="6441575" y="5320322"/>
            <a:ext cx="14483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До </a:t>
            </a:r>
            <a:r>
              <a:rPr lang="ru-RU" sz="1400" b="1" dirty="0" smtClean="0"/>
              <a:t>в</a:t>
            </a:r>
            <a:r>
              <a:rPr lang="ru-RU" sz="1300" b="1" dirty="0" smtClean="0"/>
              <a:t>ыравнивани</a:t>
            </a:r>
            <a:r>
              <a:rPr lang="ru-RU" sz="1400" b="1" dirty="0" smtClean="0"/>
              <a:t>я</a:t>
            </a:r>
            <a:endParaRPr lang="ru-RU" sz="1400" b="1" dirty="0"/>
          </a:p>
        </p:txBody>
      </p:sp>
      <p:sp>
        <p:nvSpPr>
          <p:cNvPr id="107558" name="Text Box 18"/>
          <p:cNvSpPr txBox="1">
            <a:spLocks noChangeArrowheads="1"/>
          </p:cNvSpPr>
          <p:nvPr/>
        </p:nvSpPr>
        <p:spPr bwMode="auto">
          <a:xfrm>
            <a:off x="7830622" y="4286257"/>
            <a:ext cx="384721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ru-RU" sz="1300" b="1" dirty="0" smtClean="0"/>
              <a:t>После </a:t>
            </a:r>
            <a:r>
              <a:rPr lang="ru-RU" sz="1300" b="1" dirty="0"/>
              <a:t>выравнивания</a:t>
            </a:r>
          </a:p>
        </p:txBody>
      </p:sp>
    </p:spTree>
    <p:extLst>
      <p:ext uri="{BB962C8B-B14F-4D97-AF65-F5344CB8AC3E}">
        <p14:creationId xmlns:p14="http://schemas.microsoft.com/office/powerpoint/2010/main" val="201993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Финансовая помощь нижестоящим бюджетам на исполнение собственных полномочий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189637"/>
              </p:ext>
            </p:extLst>
          </p:nvPr>
        </p:nvGraphicFramePr>
        <p:xfrm>
          <a:off x="179512" y="855296"/>
          <a:ext cx="8856984" cy="581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98072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Собственные доходы поселений в 2020 году </a:t>
            </a:r>
            <a:b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расчете на 1 жителя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800" b="1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ения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800" b="1" spc="-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ансо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ой</a:t>
            </a:r>
            <a:r>
              <a:rPr lang="ru-RU" sz="1800" b="1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ощи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д, тыс.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1800" b="1" spc="-6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ей</a:t>
            </a:r>
            <a:endParaRPr lang="ru-RU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525014"/>
              </p:ext>
            </p:extLst>
          </p:nvPr>
        </p:nvGraphicFramePr>
        <p:xfrm>
          <a:off x="107505" y="908720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544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object 6"/>
          <p:cNvSpPr txBox="1">
            <a:spLocks noChangeArrowheads="1"/>
          </p:cNvSpPr>
          <p:nvPr/>
        </p:nvSpPr>
        <p:spPr bwMode="auto">
          <a:xfrm>
            <a:off x="1062039" y="1341438"/>
            <a:ext cx="739775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  <a:endParaRPr lang="ru-RU" sz="24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7725" y="2359025"/>
            <a:ext cx="1960563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10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656015" y="2324101"/>
            <a:ext cx="2193925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е</a:t>
            </a: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3" name="object 12"/>
          <p:cNvSpPr txBox="1">
            <a:spLocks noChangeArrowheads="1"/>
          </p:cNvSpPr>
          <p:nvPr/>
        </p:nvSpPr>
        <p:spPr bwMode="auto">
          <a:xfrm>
            <a:off x="3438527" y="3019426"/>
            <a:ext cx="2627313" cy="262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2715" name="object 14"/>
          <p:cNvSpPr txBox="1">
            <a:spLocks noChangeArrowheads="1"/>
          </p:cNvSpPr>
          <p:nvPr/>
        </p:nvSpPr>
        <p:spPr bwMode="auto">
          <a:xfrm>
            <a:off x="6367463" y="2184402"/>
            <a:ext cx="2616200" cy="346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588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 algn="ctr">
              <a:lnSpc>
                <a:spcPts val="1863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поступления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marL="1588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72716" name="object 4"/>
          <p:cNvSpPr txBox="1">
            <a:spLocks noChangeArrowheads="1"/>
          </p:cNvSpPr>
          <p:nvPr/>
        </p:nvSpPr>
        <p:spPr bwMode="auto">
          <a:xfrm>
            <a:off x="395536" y="233076"/>
            <a:ext cx="82089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складываются доходы бюджета</a:t>
            </a:r>
          </a:p>
        </p:txBody>
      </p:sp>
    </p:spTree>
    <p:extLst>
      <p:ext uri="{BB962C8B-B14F-4D97-AF65-F5344CB8AC3E}">
        <p14:creationId xmlns:p14="http://schemas.microsoft.com/office/powerpoint/2010/main" val="272918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79512" y="7783"/>
            <a:ext cx="8553919" cy="104495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Муниципальный долг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</a:t>
            </a:r>
            <a:r>
              <a:rPr lang="ru-RU" sz="2400" b="1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района, тыс.руб.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917915"/>
              </p:ext>
            </p:extLst>
          </p:nvPr>
        </p:nvGraphicFramePr>
        <p:xfrm>
          <a:off x="0" y="381000"/>
          <a:ext cx="9144000" cy="647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5805264"/>
            <a:ext cx="72866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15240" algn="ctr">
              <a:lnSpc>
                <a:spcPct val="100000"/>
              </a:lnSpc>
            </a:pP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Муниципальный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лг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района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</a:t>
            </a:r>
            <a:r>
              <a:rPr lang="ru-RU" sz="1500" b="1" spc="-5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х</a:t>
            </a:r>
            <a:r>
              <a:rPr lang="ru-RU" sz="1500" b="1" spc="-4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</a:t>
            </a:r>
            <a:r>
              <a:rPr lang="ru-RU" sz="1500" b="1" spc="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т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ся </a:t>
            </a:r>
            <a:r>
              <a:rPr lang="ru-RU" sz="1500" b="1" spc="7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э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мич</a:t>
            </a:r>
            <a:r>
              <a:rPr lang="ru-RU" sz="1500" b="1" spc="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2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б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spc="-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з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п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асн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 ур</a:t>
            </a:r>
            <a:r>
              <a:rPr lang="ru-RU" sz="1500" b="1" spc="-3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в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15240" algn="ctr">
              <a:lnSpc>
                <a:spcPct val="100000"/>
              </a:lnSpc>
            </a:pP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Размер предельного объема муниципального долга соответствует пределу, установленному Бюджетным кодексом РФ.</a:t>
            </a:r>
            <a:endParaRPr lang="ru-RU" sz="1500" b="1" dirty="0"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73" y="0"/>
            <a:ext cx="888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Соблюдение ограничений, установленных решением  о бюджете на </a:t>
            </a:r>
            <a:r>
              <a:rPr lang="ru-RU" sz="2400" b="1" kern="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2020-2022 годы</a:t>
            </a:r>
            <a:endParaRPr lang="ru-RU" sz="2400" kern="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866560"/>
              </p:ext>
            </p:extLst>
          </p:nvPr>
        </p:nvGraphicFramePr>
        <p:xfrm>
          <a:off x="251520" y="830997"/>
          <a:ext cx="8712968" cy="4974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846777"/>
              </p:ext>
            </p:extLst>
          </p:nvPr>
        </p:nvGraphicFramePr>
        <p:xfrm>
          <a:off x="107504" y="-99392"/>
          <a:ext cx="8928992" cy="669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5346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836712"/>
            <a:ext cx="7488832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 итогам за 2018 год </a:t>
            </a:r>
            <a:r>
              <a:rPr lang="ru-RU" sz="2400" b="1" dirty="0"/>
              <a:t>Тонкинский муниципальный район </a:t>
            </a:r>
            <a:r>
              <a:rPr lang="ru-RU" sz="2400" b="1" dirty="0" smtClean="0"/>
              <a:t> по открытости данных, занял 28 место, среди 52 районов Нижегородской области</a:t>
            </a:r>
          </a:p>
          <a:p>
            <a:pPr algn="ctr"/>
            <a:endParaRPr lang="ru-RU" sz="2400" b="1" dirty="0"/>
          </a:p>
        </p:txBody>
      </p:sp>
      <p:pic>
        <p:nvPicPr>
          <p:cNvPr id="55298" name="Picture 2" descr="C:\Users\tan\Desktop\20-206745_trophy-png-clip-art-image-trophy-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3312368" cy="304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9" name="Picture 3" descr="C:\Users\tan\Desktop\depositphotos_53251613-stock-photo-winners-on-sports-podium-isolat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3"/>
            <a:ext cx="3816424" cy="304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17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48888"/>
            <a:ext cx="8401202" cy="667549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Открытые информационные ресурсы</a:t>
            </a:r>
            <a:endParaRPr lang="ru-RU" sz="2400" b="0" dirty="0" smtClean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69638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9" name="Прямоугольник 8"/>
          <p:cNvSpPr>
            <a:spLocks noChangeArrowheads="1"/>
          </p:cNvSpPr>
          <p:nvPr/>
        </p:nvSpPr>
        <p:spPr bwMode="auto">
          <a:xfrm>
            <a:off x="857224" y="3500438"/>
            <a:ext cx="71612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0" name="Прямоугольник 9"/>
          <p:cNvSpPr>
            <a:spLocks noChangeArrowheads="1"/>
          </p:cNvSpPr>
          <p:nvPr/>
        </p:nvSpPr>
        <p:spPr bwMode="auto">
          <a:xfrm>
            <a:off x="871672" y="4521200"/>
            <a:ext cx="6505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1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2" name="Прямоугольник 11"/>
          <p:cNvSpPr>
            <a:spLocks noChangeArrowheads="1"/>
          </p:cNvSpPr>
          <p:nvPr/>
        </p:nvSpPr>
        <p:spPr bwMode="auto">
          <a:xfrm>
            <a:off x="857224" y="928670"/>
            <a:ext cx="7658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57224" y="2000240"/>
            <a:ext cx="7161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Информационно-аналитические материалы по бюджету  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2428868"/>
            <a:ext cx="4083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http://tonkino.ru/byudzhet-2018-goda</a:t>
            </a:r>
            <a:r>
              <a:rPr lang="en-US" dirty="0" smtClean="0"/>
              <a:t>/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04" y="-17119"/>
            <a:ext cx="9036496" cy="85383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Контактная информация Управления финансов администрации Тонкинского района</a:t>
            </a:r>
            <a:endParaRPr lang="ru-RU" sz="2400" b="0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70662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TextBox 2"/>
          <p:cNvSpPr txBox="1">
            <a:spLocks noChangeArrowheads="1"/>
          </p:cNvSpPr>
          <p:nvPr/>
        </p:nvSpPr>
        <p:spPr bwMode="auto">
          <a:xfrm>
            <a:off x="635315" y="1397793"/>
            <a:ext cx="791368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Вышестоящий орган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Администрация Тонкинского муниципального района Нижегородской области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Местонахождение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 Управления финансов: 606970, Нижегородская область,  р.п. Тонкино, ул. Ленина, д. 1 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Контактный телефон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47-4-02, 48-0-97 - факс.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Официальный сайт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384065" y="2344618"/>
            <a:ext cx="5040560" cy="30123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15"/>
          <p:cNvSpPr>
            <a:spLocks noChangeArrowheads="1"/>
          </p:cNvSpPr>
          <p:nvPr/>
        </p:nvSpPr>
        <p:spPr bwMode="auto">
          <a:xfrm>
            <a:off x="350394" y="5157192"/>
            <a:ext cx="30130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r>
              <a:rPr lang="ru-RU" sz="1600" b="1" dirty="0" smtClean="0">
                <a:latin typeface="Calibri" pitchFamily="34" charset="0"/>
              </a:rPr>
              <a:t>Госпошлина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 25.3 Налогового кодекса РФ</a:t>
            </a: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dirty="0">
              <a:latin typeface="Calibri" pitchFamily="34" charset="0"/>
            </a:endParaRPr>
          </a:p>
        </p:txBody>
      </p:sp>
      <p:sp>
        <p:nvSpPr>
          <p:cNvPr id="4" name="object 11"/>
          <p:cNvSpPr>
            <a:spLocks noChangeArrowheads="1"/>
          </p:cNvSpPr>
          <p:nvPr/>
        </p:nvSpPr>
        <p:spPr bwMode="auto">
          <a:xfrm>
            <a:off x="350394" y="1196755"/>
            <a:ext cx="443763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r>
              <a:rPr lang="ru-RU" sz="1600" b="1" dirty="0" smtClean="0">
                <a:latin typeface="Calibri" pitchFamily="34" charset="0"/>
              </a:rPr>
              <a:t>Налог на доходы физических лиц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гл.23 Налогового кодекса РФ, ставка налога 13%,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в отдельных случаях 9%, 30%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и 35%</a:t>
            </a: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5" name="object 13"/>
          <p:cNvSpPr>
            <a:spLocks noChangeArrowheads="1"/>
          </p:cNvSpPr>
          <p:nvPr/>
        </p:nvSpPr>
        <p:spPr bwMode="auto">
          <a:xfrm>
            <a:off x="5004048" y="980728"/>
            <a:ext cx="385192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19113" algn="just"/>
            <a:endParaRPr lang="ru-RU" sz="1600" b="1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Налог на имущество физических лиц</a:t>
            </a:r>
            <a:endParaRPr lang="ru-RU" sz="1600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-Жилые дома, жилые помещения, гаражи, хозяйственные строения, площадь каждого из которых не превышает 50 кв.м – от 0,2% до 0,3%;</a:t>
            </a:r>
          </a:p>
          <a:p>
            <a:pPr marL="519113" algn="just">
              <a:buFontTx/>
              <a:buChar char="-"/>
            </a:pPr>
            <a:r>
              <a:rPr lang="ru-RU" sz="1600" b="1" dirty="0" smtClean="0">
                <a:latin typeface="Calibri" pitchFamily="34" charset="0"/>
              </a:rPr>
              <a:t>объекты, кадастровая стоимость которых превышает 300 миллионов рублей – 2%;</a:t>
            </a: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 прочие – 0,5%.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" name="object 13"/>
          <p:cNvSpPr>
            <a:spLocks noChangeArrowheads="1"/>
          </p:cNvSpPr>
          <p:nvPr/>
        </p:nvSpPr>
        <p:spPr bwMode="auto">
          <a:xfrm>
            <a:off x="5546110" y="3933056"/>
            <a:ext cx="3319147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93663" algn="just"/>
            <a:r>
              <a:rPr lang="ru-RU" sz="1600" b="1" dirty="0" smtClean="0">
                <a:latin typeface="Calibri" pitchFamily="34" charset="0"/>
              </a:rPr>
              <a:t>Земельный  </a:t>
            </a:r>
            <a:r>
              <a:rPr lang="ru-RU" sz="1600" b="1" dirty="0" smtClean="0">
                <a:latin typeface="Calibri" pitchFamily="34" charset="0"/>
              </a:rPr>
              <a:t>налог Ставка налога от </a:t>
            </a:r>
            <a:r>
              <a:rPr lang="ru-RU" sz="1600" b="1" dirty="0" smtClean="0">
                <a:latin typeface="Calibri" pitchFamily="34" charset="0"/>
              </a:rPr>
              <a:t>кадастровой стоимости </a:t>
            </a:r>
            <a:r>
              <a:rPr lang="ru-RU" sz="1600" b="1" dirty="0" smtClean="0">
                <a:latin typeface="Calibri" pitchFamily="34" charset="0"/>
              </a:rPr>
              <a:t>земельных участков: 0,3% по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участкам, занятым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жилищным фондом, с/х назначения,  для личного подсобного хозяйства, дачного хозяйства; 1,5% - в отношении других участков</a:t>
            </a:r>
          </a:p>
          <a:p>
            <a:pPr marL="93663" indent="446088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1" y="536"/>
            <a:ext cx="7500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Какие налоги уплачивают жители Тонкинского муниципального района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21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9315</TotalTime>
  <Words>8875</Words>
  <Application>Microsoft Office PowerPoint</Application>
  <PresentationFormat>Экран (4:3)</PresentationFormat>
  <Paragraphs>2950</Paragraphs>
  <Slides>85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85</vt:i4>
      </vt:variant>
    </vt:vector>
  </HeadingPairs>
  <TitlesOfParts>
    <vt:vector size="88" baseType="lpstr">
      <vt:lpstr>Тема Office</vt:lpstr>
      <vt:lpstr>Диаграмма</vt:lpstr>
      <vt:lpstr>Лист</vt:lpstr>
      <vt:lpstr>Презентация PowerPoint</vt:lpstr>
      <vt:lpstr>Что такое « Бюджет для граждан»</vt:lpstr>
      <vt:lpstr>Что такое бюджет</vt:lpstr>
      <vt:lpstr>Из чего состоит бюджетная система Тонкинского муниципального района</vt:lpstr>
      <vt:lpstr>На чем основывается составление проекта районного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программный бюджет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налоговых и неналоговых доходов поступает в консолидированный бюджет района</vt:lpstr>
      <vt:lpstr>Как зачисляются налоги на территории района</vt:lpstr>
      <vt:lpstr>Презентация PowerPoint</vt:lpstr>
      <vt:lpstr>Презентация PowerPoint</vt:lpstr>
      <vt:lpstr>Из каких поступлений формируются доходы районного бюджета </vt:lpstr>
      <vt:lpstr>  Структура доходов районного бюджета </vt:lpstr>
      <vt:lpstr>Презентация PowerPoint</vt:lpstr>
      <vt:lpstr>Презентация PowerPoint</vt:lpstr>
      <vt:lpstr>Презентация PowerPoint</vt:lpstr>
      <vt:lpstr>Сколько средств районного бюджета в 2020 году распределено в рамках муниципальных программ </vt:lpstr>
      <vt:lpstr>Сколько средств районного бюджета в 2021 году распределено в рамках муниципальных программ </vt:lpstr>
      <vt:lpstr>Сколько средств районного бюджета в 2022 году распределено в рамках муниципальных программ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«Развитие образования Тонкинского муниципального района» </vt:lpstr>
      <vt:lpstr>МП «Развитие физической культуры и спорта в Тонкинском муниципальном районе Нижегородской области на 2018-2022 годы».</vt:lpstr>
      <vt:lpstr>Презентация PowerPoint</vt:lpstr>
      <vt:lpstr>МП "Обеспечение населения Тонкинского муниципального района доступным и комфортным жильем на 2018-2022 годы»</vt:lpstr>
      <vt:lpstr>Индикаторы достижения цели и показатели непосредственных результатов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МП  «Развитие  культуры Тонкинского муниципального района на 2018-2022 годы» </vt:lpstr>
      <vt:lpstr>Презентация PowerPoint</vt:lpstr>
      <vt:lpstr>Индикаторы достижения целей и непосредственных результатов  муниципальной программы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формируются и используются средства дорожных фондов консолидированного бюджета района</vt:lpstr>
      <vt:lpstr>Финансовая помощь нижестоящим бюджетам на исполнение собственных полномочий </vt:lpstr>
      <vt:lpstr>Презентация PowerPoint</vt:lpstr>
      <vt:lpstr>Собственные доходы поселений в 2020 году  в расчете на 1 жителя до и после предоставления финансовой помощи на 2020 год, тыс.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Отдел экономики и прогнозирования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показатели характеризуют наш район в 2013 году</dc:title>
  <dc:creator>Ольга Анатольевна</dc:creator>
  <cp:lastModifiedBy>sisadmin</cp:lastModifiedBy>
  <cp:revision>988</cp:revision>
  <cp:lastPrinted>2019-11-20T11:21:33Z</cp:lastPrinted>
  <dcterms:created xsi:type="dcterms:W3CDTF">2013-11-18T10:33:29Z</dcterms:created>
  <dcterms:modified xsi:type="dcterms:W3CDTF">2019-11-27T05:54:29Z</dcterms:modified>
</cp:coreProperties>
</file>