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theme/themeOverride1.xml" ContentType="application/vnd.openxmlformats-officedocument.themeOverride+xml"/>
  <Override PartName="/ppt/charts/chart11.xml" ContentType="application/vnd.openxmlformats-officedocument.drawingml.chart+xml"/>
  <Override PartName="/ppt/notesSlides/notesSlide1.xml" ContentType="application/vnd.openxmlformats-officedocument.presentationml.notesSlide+xml"/>
  <Override PartName="/ppt/charts/chart12.xml" ContentType="application/vnd.openxmlformats-officedocument.drawingml.chart+xml"/>
  <Override PartName="/ppt/theme/themeOverride2.xml" ContentType="application/vnd.openxmlformats-officedocument.themeOverride+xml"/>
  <Override PartName="/ppt/charts/chart13.xml" ContentType="application/vnd.openxmlformats-officedocument.drawingml.chart+xml"/>
  <Override PartName="/ppt/theme/themeOverride3.xml" ContentType="application/vnd.openxmlformats-officedocument.themeOverride+xml"/>
  <Override PartName="/ppt/charts/chart14.xml" ContentType="application/vnd.openxmlformats-officedocument.drawingml.chart+xml"/>
  <Override PartName="/ppt/theme/themeOverride4.xml" ContentType="application/vnd.openxmlformats-officedocument.themeOverride+xml"/>
  <Override PartName="/ppt/charts/chart15.xml" ContentType="application/vnd.openxmlformats-officedocument.drawingml.chart+xml"/>
  <Override PartName="/ppt/theme/themeOverride5.xml" ContentType="application/vnd.openxmlformats-officedocument.themeOverride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drawings/drawing1.xml" ContentType="application/vnd.openxmlformats-officedocument.drawingml.chartshapes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drawings/drawing2.xml" ContentType="application/vnd.openxmlformats-officedocument.drawingml.chartshapes+xml"/>
  <Override PartName="/ppt/charts/chart24.xml" ContentType="application/vnd.openxmlformats-officedocument.drawingml.chart+xml"/>
  <Override PartName="/ppt/drawings/drawing3.xml" ContentType="application/vnd.openxmlformats-officedocument.drawingml.chartshapes+xml"/>
  <Override PartName="/ppt/charts/chart25.xml" ContentType="application/vnd.openxmlformats-officedocument.drawingml.chart+xml"/>
  <Override PartName="/ppt/drawings/drawing4.xml" ContentType="application/vnd.openxmlformats-officedocument.drawingml.chartshapes+xml"/>
  <Override PartName="/ppt/charts/chart26.xml" ContentType="application/vnd.openxmlformats-officedocument.drawingml.chart+xml"/>
  <Override PartName="/ppt/charts/chart27.xml" ContentType="application/vnd.openxmlformats-officedocument.drawingml.chart+xml"/>
  <Override PartName="/ppt/notesSlides/notesSlide2.xml" ContentType="application/vnd.openxmlformats-officedocument.presentationml.notesSlide+xml"/>
  <Override PartName="/ppt/charts/chart28.xml" ContentType="application/vnd.openxmlformats-officedocument.drawingml.chart+xml"/>
  <Override PartName="/ppt/drawings/drawing5.xml" ContentType="application/vnd.openxmlformats-officedocument.drawingml.chartshape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29.xml" ContentType="application/vnd.openxmlformats-officedocument.drawingml.chart+xml"/>
  <Override PartName="/ppt/theme/themeOverride6.xml" ContentType="application/vnd.openxmlformats-officedocument.themeOverride+xml"/>
  <Override PartName="/ppt/charts/chart30.xml" ContentType="application/vnd.openxmlformats-officedocument.drawingml.chart+xml"/>
  <Override PartName="/ppt/theme/themeOverride7.xml" ContentType="application/vnd.openxmlformats-officedocument.themeOverride+xml"/>
  <Override PartName="/ppt/drawings/drawing6.xml" ContentType="application/vnd.openxmlformats-officedocument.drawingml.chartshapes+xml"/>
  <Override PartName="/ppt/charts/chart31.xml" ContentType="application/vnd.openxmlformats-officedocument.drawingml.chart+xml"/>
  <Override PartName="/ppt/theme/themeOverride8.xml" ContentType="application/vnd.openxmlformats-officedocument.themeOverride+xml"/>
  <Override PartName="/ppt/drawings/drawing7.xml" ContentType="application/vnd.openxmlformats-officedocument.drawingml.chartshapes+xml"/>
  <Override PartName="/ppt/tags/tag1.xml" ContentType="application/vnd.openxmlformats-officedocument.presentationml.tags+xml"/>
  <Override PartName="/ppt/notesSlides/notesSlide7.xml" ContentType="application/vnd.openxmlformats-officedocument.presentationml.notesSlide+xml"/>
  <Override PartName="/ppt/tags/tag2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4"/>
  </p:notesMasterIdLst>
  <p:sldIdLst>
    <p:sldId id="296" r:id="rId2"/>
    <p:sldId id="291" r:id="rId3"/>
    <p:sldId id="259" r:id="rId4"/>
    <p:sldId id="343" r:id="rId5"/>
    <p:sldId id="346" r:id="rId6"/>
    <p:sldId id="423" r:id="rId7"/>
    <p:sldId id="424" r:id="rId8"/>
    <p:sldId id="426" r:id="rId9"/>
    <p:sldId id="427" r:id="rId10"/>
    <p:sldId id="272" r:id="rId11"/>
    <p:sldId id="347" r:id="rId12"/>
    <p:sldId id="328" r:id="rId13"/>
    <p:sldId id="329" r:id="rId14"/>
    <p:sldId id="330" r:id="rId15"/>
    <p:sldId id="331" r:id="rId16"/>
    <p:sldId id="332" r:id="rId17"/>
    <p:sldId id="417" r:id="rId18"/>
    <p:sldId id="334" r:id="rId19"/>
    <p:sldId id="335" r:id="rId20"/>
    <p:sldId id="416" r:id="rId21"/>
    <p:sldId id="336" r:id="rId22"/>
    <p:sldId id="337" r:id="rId23"/>
    <p:sldId id="338" r:id="rId24"/>
    <p:sldId id="348" r:id="rId25"/>
    <p:sldId id="350" r:id="rId26"/>
    <p:sldId id="365" r:id="rId27"/>
    <p:sldId id="379" r:id="rId28"/>
    <p:sldId id="418" r:id="rId29"/>
    <p:sldId id="292" r:id="rId30"/>
    <p:sldId id="293" r:id="rId31"/>
    <p:sldId id="380" r:id="rId32"/>
    <p:sldId id="381" r:id="rId33"/>
    <p:sldId id="382" r:id="rId34"/>
    <p:sldId id="383" r:id="rId35"/>
    <p:sldId id="384" r:id="rId36"/>
    <p:sldId id="385" r:id="rId37"/>
    <p:sldId id="386" r:id="rId38"/>
    <p:sldId id="387" r:id="rId39"/>
    <p:sldId id="388" r:id="rId40"/>
    <p:sldId id="389" r:id="rId41"/>
    <p:sldId id="390" r:id="rId42"/>
    <p:sldId id="394" r:id="rId43"/>
    <p:sldId id="391" r:id="rId44"/>
    <p:sldId id="392" r:id="rId45"/>
    <p:sldId id="356" r:id="rId46"/>
    <p:sldId id="395" r:id="rId47"/>
    <p:sldId id="396" r:id="rId48"/>
    <p:sldId id="398" r:id="rId49"/>
    <p:sldId id="399" r:id="rId50"/>
    <p:sldId id="400" r:id="rId51"/>
    <p:sldId id="401" r:id="rId52"/>
    <p:sldId id="403" r:id="rId53"/>
    <p:sldId id="402" r:id="rId54"/>
    <p:sldId id="404" r:id="rId55"/>
    <p:sldId id="405" r:id="rId56"/>
    <p:sldId id="406" r:id="rId57"/>
    <p:sldId id="407" r:id="rId58"/>
    <p:sldId id="408" r:id="rId59"/>
    <p:sldId id="409" r:id="rId60"/>
    <p:sldId id="309" r:id="rId61"/>
    <p:sldId id="362" r:id="rId62"/>
    <p:sldId id="311" r:id="rId63"/>
    <p:sldId id="410" r:id="rId64"/>
    <p:sldId id="411" r:id="rId65"/>
    <p:sldId id="412" r:id="rId66"/>
    <p:sldId id="315" r:id="rId67"/>
    <p:sldId id="364" r:id="rId68"/>
    <p:sldId id="318" r:id="rId69"/>
    <p:sldId id="344" r:id="rId70"/>
    <p:sldId id="369" r:id="rId71"/>
    <p:sldId id="367" r:id="rId72"/>
    <p:sldId id="368" r:id="rId73"/>
  </p:sldIdLst>
  <p:sldSz cx="9144000" cy="6858000" type="screen4x3"/>
  <p:notesSz cx="9926638" cy="67976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FF"/>
    <a:srgbClr val="3333FF"/>
    <a:srgbClr val="0000FF"/>
    <a:srgbClr val="A9DCF5"/>
    <a:srgbClr val="FFFF66"/>
    <a:srgbClr val="FFFFCC"/>
    <a:srgbClr val="66FF33"/>
    <a:srgbClr val="33CC33"/>
    <a:srgbClr val="CCFF99"/>
    <a:srgbClr val="33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 autoAdjust="0"/>
    <p:restoredTop sz="94728" autoAdjust="0"/>
  </p:normalViewPr>
  <p:slideViewPr>
    <p:cSldViewPr>
      <p:cViewPr>
        <p:scale>
          <a:sx n="80" d="100"/>
          <a:sy n="80" d="100"/>
        </p:scale>
        <p:origin x="-2514" y="-7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87;&#1088;&#1072;&#1074;&#1083;%20&#1092;&#1080;&#1085;&#1072;&#1085;&#1089;&#1086;&#1074;\&#1082;%20&#1073;&#1102;&#1076;&#1078;&#1077;&#1090;&#1091;\2017\&#1044;&#1080;&#1072;&#1075;&#1088;&#1072;&#1084;&#1084;&#1099;%202018.xlsx" TargetMode="Externa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9\&#1041;&#1102;&#1076;&#1078;&#1077;&#1090;%20&#1076;&#1083;&#1103;%20&#1075;&#1088;&#1072;&#1078;&#1076;&#1072;&#1085;\&#1076;&#1080;&#1072;&#1075;&#1088;&#1072;&#1084;&#1084;&#1099;%20(%20&#1076;&#1086;&#1093;&#1086;&#1076;&#1099;).xlsx" TargetMode="Externa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3.xml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4.xml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5.xm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9\&#1041;&#1102;&#1076;&#1078;&#1077;&#1090;%20&#1076;&#1083;&#1103;%20&#1075;&#1088;&#1072;&#1078;&#1076;&#1072;&#1085;\&#1076;&#1080;&#1072;&#1075;&#1088;&#1072;&#1084;&#1084;&#1099;%20(%20&#1076;&#1086;&#1093;&#1086;&#1076;&#1099;).xlsx" TargetMode="External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9\&#1041;&#1102;&#1076;&#1078;&#1077;&#1090;%20&#1076;&#1083;&#1103;%20&#1075;&#1088;&#1072;&#1078;&#1076;&#1072;&#1085;\&#1076;&#1080;&#1072;&#1075;&#1088;&#1072;&#1084;&#1084;&#1099;%20(%20&#1076;&#1086;&#1093;&#1086;&#1076;&#1099;).xlsx" TargetMode="Externa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87;&#1088;&#1072;&#1074;&#1083;%20&#1092;&#1080;&#1085;&#1072;&#1085;&#1089;&#1086;&#1074;\&#1082;%20&#1073;&#1102;&#1076;&#1078;&#1077;&#1090;&#1091;\2017\&#1044;&#1080;&#1072;&#1075;&#1088;&#1072;&#1084;&#1084;&#1099;%202018.xlsx" TargetMode="Externa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8\&#1055;&#1091;&#1073;&#1083;&#1080;&#1095;&#1085;&#1099;&#1077;%20&#1089;&#1083;&#1091;&#1096;&#1072;&#1085;&#1080;&#1103;\&#1044;&#1080;&#1072;&#1075;&#1088;&#1072;&#1084;&#1084;&#1099;%20&#1087;&#1086;%20&#1076;&#1086;&#1093;&#1086;&#1076;&#1072;&#1084;.xlsx" TargetMode="External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9\&#1041;&#1102;&#1076;&#1078;&#1077;&#1090;%20&#1076;&#1083;&#1103;%20&#1075;&#1088;&#1072;&#1078;&#1076;&#1072;&#1085;\&#1040;&#1085;&#1072;&#1083;&#1080;&#1079;%20&#1087;&#1086;%20&#1087;&#1086;&#1076;&#1087;&#1088;&#1086;&#1075;&#1088;&#1072;&#1084;&#1084;&#1072;&#1084;.xlsx" TargetMode="External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9\&#1041;&#1102;&#1076;&#1078;&#1077;&#1090;%20&#1076;&#1083;&#1103;%20&#1075;&#1088;&#1072;&#1078;&#1076;&#1072;&#1085;\&#1040;&#1085;&#1072;&#1083;&#1080;&#1079;%20&#1087;&#1086;%20&#1087;&#1086;&#1076;&#1087;&#1088;&#1086;&#1075;&#1088;&#1072;&#1084;&#1084;&#1072;&#1084;.xlsx" TargetMode="External"/></Relationships>
</file>

<file path=ppt/charts/_rels/chart2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9\&#1041;&#1102;&#1076;&#1078;&#1077;&#1090;%20&#1076;&#1083;&#1103;%20&#1075;&#1088;&#1072;&#1078;&#1076;&#1072;&#1085;\&#1076;&#1080;&#1072;&#1075;&#1088;&#1072;&#1084;&#1084;&#1099;%20&#1088;&#1072;&#1089;&#1093;&#1086;&#1076;&#1099;.xlsx" TargetMode="External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9\&#1041;&#1102;&#1076;&#1078;&#1077;&#1090;%20&#1076;&#1083;&#1103;%20&#1075;&#1088;&#1072;&#1078;&#1076;&#1072;&#1085;\&#1076;&#1080;&#1072;&#1075;&#1088;&#1072;&#1084;&#1084;&#1099;%20&#1088;&#1072;&#1089;&#1093;&#1086;&#1076;&#1099;.xlsx" TargetMode="External"/></Relationships>
</file>

<file path=ppt/charts/_rels/chart2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9\&#1041;&#1102;&#1076;&#1078;&#1077;&#1090;%20&#1076;&#1083;&#1103;%20&#1075;&#1088;&#1072;&#1078;&#1076;&#1072;&#1085;\&#1076;&#1080;&#1072;&#1075;&#1088;&#1072;&#1084;&#1084;&#1099;%20&#1088;&#1072;&#1089;&#1093;&#1086;&#1076;&#1099;.xlsx" TargetMode="External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9\&#1041;&#1102;&#1076;&#1078;&#1077;&#1090;%20&#1076;&#1083;&#1103;%20&#1075;&#1088;&#1072;&#1078;&#1076;&#1072;&#1085;\&#1040;&#1085;&#1072;&#1083;&#1080;&#1079;%20&#1087;&#1086;%20&#1052;&#1055;%202019&#1089;%202018.xlsx" TargetMode="External"/></Relationships>
</file>

<file path=ppt/charts/_rels/chart2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oleObject" Target="file:///C:\Documents%20and%20Settings\admin\&#1052;&#1086;&#1080;%20&#1076;&#1086;&#1082;&#1091;&#1084;&#1077;&#1085;&#1090;&#1099;\2016%20&#1075;&#1086;&#1076;\&#1082;%20&#1087;&#1091;&#1073;&#1083;%20&#1089;&#1083;&#1091;&#1096;\&#1091;%20&#1073;&#1102;&#1076;&#1078;&#1077;&#1090;&#1091;%20&#1076;&#1083;&#1103;%20&#1075;&#1088;&#1072;&#1078;&#1076;&#1072;&#1085;\&#1044;&#1080;&#1072;&#1075;&#1088;&#1072;&#1084;&#1084;&#1099;%20&#1073;&#1102;&#1076;&#1078;&#1077;&#1090;%20&#1076;&#1083;&#1103;%20&#1075;&#1088;&#1072;&#1078;&#1076;&#1072;&#1085;.xls" TargetMode="External"/></Relationships>
</file>

<file path=ppt/charts/_rels/chart2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9.xlsx"/><Relationship Id="rId1" Type="http://schemas.openxmlformats.org/officeDocument/2006/relationships/themeOverride" Target="../theme/themeOverride6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87;&#1088;&#1072;&#1074;&#1083;%20&#1092;&#1080;&#1085;&#1072;&#1085;&#1089;&#1086;&#1074;\&#1082;%20&#1073;&#1102;&#1076;&#1078;&#1077;&#1090;&#1091;\2017\&#1044;&#1080;&#1072;&#1075;&#1088;&#1072;&#1084;&#1084;&#1099;%202018.xlsx" TargetMode="Externa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6.xml"/><Relationship Id="rId2" Type="http://schemas.openxmlformats.org/officeDocument/2006/relationships/package" Target="../embeddings/Microsoft_Excel_Worksheet10.xlsx"/><Relationship Id="rId1" Type="http://schemas.openxmlformats.org/officeDocument/2006/relationships/themeOverride" Target="../theme/themeOverride7.xml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7.xml"/><Relationship Id="rId2" Type="http://schemas.openxmlformats.org/officeDocument/2006/relationships/package" Target="../embeddings/Microsoft_Excel_Worksheet11.xlsx"/><Relationship Id="rId1" Type="http://schemas.openxmlformats.org/officeDocument/2006/relationships/themeOverride" Target="../theme/themeOverride8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87;&#1088;&#1072;&#1074;&#1083;%20&#1092;&#1080;&#1085;&#1072;&#1085;&#1089;&#1086;&#1074;\&#1082;%20&#1073;&#1102;&#1076;&#1078;&#1077;&#1090;&#1091;\2017\&#1044;&#1080;&#1072;&#1075;&#1088;&#1072;&#1084;&#1084;&#1099;%202018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87;&#1088;&#1072;&#1074;&#1083;%20&#1092;&#1080;&#1085;&#1072;&#1085;&#1089;&#1086;&#1074;\&#1082;%20&#1073;&#1102;&#1076;&#1078;&#1077;&#1090;&#1091;\2017\&#1044;&#1080;&#1072;&#1075;&#1088;&#1072;&#1084;&#1084;&#1099;%202018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87;&#1088;&#1072;&#1074;&#1083;%20&#1092;&#1080;&#1085;&#1072;&#1085;&#1089;&#1086;&#1074;\&#1082;%20&#1073;&#1102;&#1076;&#1078;&#1077;&#1090;&#1091;\2017\&#1044;&#1080;&#1072;&#1075;&#1088;&#1072;&#1084;&#1084;&#1099;%202018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87;&#1088;&#1072;&#1074;&#1083;%20&#1092;&#1080;&#1085;&#1072;&#1085;&#1089;&#1086;&#1074;\&#1082;%20&#1073;&#1102;&#1076;&#1078;&#1077;&#1090;&#1091;\2017\&#1044;&#1080;&#1072;&#1075;&#1088;&#1072;&#1084;&#1084;&#1099;%202018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87;&#1088;&#1072;&#1074;&#1083;%20&#1092;&#1080;&#1085;&#1072;&#1085;&#1089;&#1086;&#1074;\&#1082;%20&#1073;&#1102;&#1076;&#1078;&#1077;&#1090;&#1091;\2017\&#1044;&#1080;&#1072;&#1075;&#1088;&#1072;&#1084;&#1084;&#1099;%202018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87;&#1088;&#1072;&#1074;&#1083;%20&#1092;&#1080;&#1085;&#1072;&#1085;&#1089;&#1086;&#1074;\&#1082;%20&#1073;&#1102;&#1076;&#1078;&#1077;&#1090;&#1091;\2017\&#1044;&#1080;&#1072;&#1075;&#1088;&#1072;&#1084;&#1084;&#1099;%202018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b="0"/>
            </a:pPr>
            <a:r>
              <a:rPr lang="ru-RU" b="0"/>
              <a:t>Инвестиции всего, млн. руб.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0579216688341818"/>
          <c:y val="0.24130494368414898"/>
          <c:w val="0.87138357176000047"/>
          <c:h val="0.61502969208823588"/>
        </c:manualLayout>
      </c:layout>
      <c:lineChart>
        <c:grouping val="standard"/>
        <c:varyColors val="0"/>
        <c:ser>
          <c:idx val="0"/>
          <c:order val="0"/>
          <c:tx>
            <c:strRef>
              <c:f>Лист3!$A$17</c:f>
              <c:strCache>
                <c:ptCount val="1"/>
                <c:pt idx="0">
                  <c:v>инвестиции всего</c:v>
                </c:pt>
              </c:strCache>
            </c:strRef>
          </c:tx>
          <c:spPr>
            <a:ln w="38100">
              <a:solidFill>
                <a:schemeClr val="tx2"/>
              </a:solidFill>
            </a:ln>
          </c:spPr>
          <c:marker>
            <c:symbol val="diamond"/>
            <c:size val="12"/>
            <c:spPr>
              <a:solidFill>
                <a:schemeClr val="accent2"/>
              </a:solidFill>
            </c:spPr>
          </c:marker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Лист3!$B$16:$G$16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Лист3!$B$17:$G$17</c:f>
              <c:numCache>
                <c:formatCode>General</c:formatCode>
                <c:ptCount val="6"/>
                <c:pt idx="0">
                  <c:v>180</c:v>
                </c:pt>
                <c:pt idx="1">
                  <c:v>185</c:v>
                </c:pt>
                <c:pt idx="2">
                  <c:v>210</c:v>
                </c:pt>
                <c:pt idx="3">
                  <c:v>215</c:v>
                </c:pt>
                <c:pt idx="4">
                  <c:v>220</c:v>
                </c:pt>
                <c:pt idx="5">
                  <c:v>235</c:v>
                </c:pt>
              </c:numCache>
            </c:numRef>
          </c:val>
          <c:smooth val="0"/>
        </c:ser>
        <c:dLbls>
          <c:dLblPos val="b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89300992"/>
        <c:axId val="93955200"/>
      </c:lineChart>
      <c:catAx>
        <c:axId val="893009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93955200"/>
        <c:crosses val="autoZero"/>
        <c:auto val="1"/>
        <c:lblAlgn val="ctr"/>
        <c:lblOffset val="100"/>
        <c:noMultiLvlLbl val="0"/>
      </c:catAx>
      <c:valAx>
        <c:axId val="939552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930099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FFFF00"/>
            </a:solidFill>
          </c:spPr>
          <c:invertIfNegative val="0"/>
          <c:dLbls>
            <c:dLbl>
              <c:idx val="2"/>
              <c:layout>
                <c:manualLayout>
                  <c:x val="0"/>
                  <c:y val="1.80891581847031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1.35668686385273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1648017216278646E-16"/>
                  <c:y val="3.16560268232304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Лист8!$C$4:$C$8</c:f>
              <c:strCache>
                <c:ptCount val="5"/>
                <c:pt idx="0">
                  <c:v>Исполнено 2017</c:v>
                </c:pt>
                <c:pt idx="1">
                  <c:v>Ожидаемое 2018</c:v>
                </c:pt>
                <c:pt idx="2">
                  <c:v>Прогноз 2019</c:v>
                </c:pt>
                <c:pt idx="3">
                  <c:v>Прогноз 2020</c:v>
                </c:pt>
                <c:pt idx="4">
                  <c:v>Прогноз 2021</c:v>
                </c:pt>
              </c:strCache>
            </c:strRef>
          </c:cat>
          <c:val>
            <c:numRef>
              <c:f>Лист8!$D$4:$D$8</c:f>
              <c:numCache>
                <c:formatCode>General</c:formatCode>
                <c:ptCount val="5"/>
                <c:pt idx="0" formatCode="0.0">
                  <c:v>198.2</c:v>
                </c:pt>
                <c:pt idx="1">
                  <c:v>213.7</c:v>
                </c:pt>
                <c:pt idx="2">
                  <c:v>229.5</c:v>
                </c:pt>
                <c:pt idx="3" formatCode="0.0">
                  <c:v>221</c:v>
                </c:pt>
                <c:pt idx="4">
                  <c:v>232.4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7662976"/>
        <c:axId val="98157696"/>
      </c:barChart>
      <c:catAx>
        <c:axId val="9766297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98157696"/>
        <c:crosses val="autoZero"/>
        <c:auto val="1"/>
        <c:lblAlgn val="ctr"/>
        <c:lblOffset val="100"/>
        <c:noMultiLvlLbl val="0"/>
      </c:catAx>
      <c:valAx>
        <c:axId val="98157696"/>
        <c:scaling>
          <c:orientation val="minMax"/>
          <c:max val="250"/>
          <c:min val="0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97662976"/>
        <c:crosses val="autoZero"/>
        <c:crossBetween val="between"/>
        <c:majorUnit val="50"/>
      </c:valAx>
      <c:sp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c:spPr>
    </c:plotArea>
    <c:plotVisOnly val="1"/>
    <c:dispBlanksAs val="gap"/>
    <c:showDLblsOverMax val="0"/>
  </c:chart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20"/>
      <c:rAngAx val="1"/>
    </c:view3D>
    <c:floor>
      <c:thickness val="0"/>
      <c:spPr>
        <a:solidFill>
          <a:schemeClr val="bg1">
            <a:alpha val="0"/>
          </a:schemeClr>
        </a:solidFill>
        <a:ln>
          <a:noFill/>
        </a:ln>
        <a:effectLst>
          <a:outerShdw blurRad="50800" dist="50800" dir="5400000" algn="ctr" rotWithShape="0">
            <a:schemeClr val="bg1"/>
          </a:outerShdw>
        </a:effectLst>
        <a:scene3d>
          <a:camera prst="orthographicFront"/>
          <a:lightRig rig="threePt" dir="t"/>
        </a:scene3d>
        <a:sp3d/>
      </c:spPr>
    </c:floor>
    <c:sideWall>
      <c:thickness val="0"/>
      <c:spPr>
        <a:noFill/>
      </c:spPr>
    </c:sideWall>
    <c:backWall>
      <c:thickness val="0"/>
      <c:spPr>
        <a:noFill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Лист7!$D$3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3333FF"/>
            </a:solidFill>
          </c:spPr>
          <c:invertIfNegative val="0"/>
          <c:dLbls>
            <c:dLbl>
              <c:idx val="0"/>
              <c:layout>
                <c:manualLayout>
                  <c:x val="-1.368613089523353E-3"/>
                  <c:y val="-3.96385530887471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474452358093412E-3"/>
                  <c:y val="-2.50347718854255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368613089523353E-3"/>
                  <c:y val="-2.29485408949733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368613089523353E-3"/>
                  <c:y val="-2.08623099045212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2.737226179046706E-3"/>
                  <c:y val="-2.08623099045212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Лист7!$C$4:$C$8</c:f>
              <c:strCache>
                <c:ptCount val="5"/>
                <c:pt idx="0">
                  <c:v>Исполнено 2017</c:v>
                </c:pt>
                <c:pt idx="1">
                  <c:v>Ожидаемое 2018</c:v>
                </c:pt>
                <c:pt idx="2">
                  <c:v>Прогноз 2019</c:v>
                </c:pt>
                <c:pt idx="3">
                  <c:v>Прогноз 2020</c:v>
                </c:pt>
                <c:pt idx="4">
                  <c:v>Прогноз 2021</c:v>
                </c:pt>
              </c:strCache>
            </c:strRef>
          </c:cat>
          <c:val>
            <c:numRef>
              <c:f>Лист7!$D$4:$D$8</c:f>
              <c:numCache>
                <c:formatCode>General</c:formatCode>
                <c:ptCount val="5"/>
                <c:pt idx="0" formatCode="0.0">
                  <c:v>411</c:v>
                </c:pt>
                <c:pt idx="1">
                  <c:v>468.5</c:v>
                </c:pt>
                <c:pt idx="2">
                  <c:v>341.1</c:v>
                </c:pt>
                <c:pt idx="3">
                  <c:v>334.4</c:v>
                </c:pt>
                <c:pt idx="4">
                  <c:v>342.8</c:v>
                </c:pt>
              </c:numCache>
            </c:numRef>
          </c:val>
        </c:ser>
        <c:ser>
          <c:idx val="1"/>
          <c:order val="1"/>
          <c:tx>
            <c:strRef>
              <c:f>Лист7!$E$3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8.2116785371401189E-3"/>
                  <c:y val="-2.50349361555822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1058392685700594E-3"/>
                  <c:y val="-2.50347718854254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5054743984756883E-2"/>
                  <c:y val="-2.29485408949733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0948904716186824E-2"/>
                  <c:y val="-1.46037812033216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0529196342850296E-2"/>
                  <c:y val="-2.08623099045212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Лист7!$C$4:$C$8</c:f>
              <c:strCache>
                <c:ptCount val="5"/>
                <c:pt idx="0">
                  <c:v>Исполнено 2017</c:v>
                </c:pt>
                <c:pt idx="1">
                  <c:v>Ожидаемое 2018</c:v>
                </c:pt>
                <c:pt idx="2">
                  <c:v>Прогноз 2019</c:v>
                </c:pt>
                <c:pt idx="3">
                  <c:v>Прогноз 2020</c:v>
                </c:pt>
                <c:pt idx="4">
                  <c:v>Прогноз 2021</c:v>
                </c:pt>
              </c:strCache>
            </c:strRef>
          </c:cat>
          <c:val>
            <c:numRef>
              <c:f>Лист7!$E$4:$E$8</c:f>
              <c:numCache>
                <c:formatCode>General</c:formatCode>
                <c:ptCount val="5"/>
                <c:pt idx="0">
                  <c:v>420.7</c:v>
                </c:pt>
                <c:pt idx="1">
                  <c:v>468.8</c:v>
                </c:pt>
                <c:pt idx="2">
                  <c:v>341.1</c:v>
                </c:pt>
                <c:pt idx="3">
                  <c:v>330.9</c:v>
                </c:pt>
                <c:pt idx="4">
                  <c:v>342.8</c:v>
                </c:pt>
              </c:numCache>
            </c:numRef>
          </c:val>
        </c:ser>
        <c:ser>
          <c:idx val="2"/>
          <c:order val="2"/>
          <c:tx>
            <c:strRef>
              <c:f>Лист7!$F$3</c:f>
              <c:strCache>
                <c:ptCount val="1"/>
                <c:pt idx="0">
                  <c:v>Дефицит ( профицит)</c:v>
                </c:pt>
              </c:strCache>
            </c:strRef>
          </c:tx>
          <c:spPr>
            <a:solidFill>
              <a:srgbClr val="00FF00"/>
            </a:solidFill>
          </c:spPr>
          <c:invertIfNegative val="0"/>
          <c:dLbls>
            <c:dLbl>
              <c:idx val="0"/>
              <c:layout>
                <c:manualLayout>
                  <c:x val="1.2317517805710177E-2"/>
                  <c:y val="7.927694190733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686130895233531E-2"/>
                  <c:y val="7.927694190733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0948904716186824E-2"/>
                  <c:y val="-8.34492396180850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779197016380369E-2"/>
                  <c:y val="-1.25173859427127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0948904716186824E-2"/>
                  <c:y val="-1.4603616933164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Лист7!$C$4:$C$8</c:f>
              <c:strCache>
                <c:ptCount val="5"/>
                <c:pt idx="0">
                  <c:v>Исполнено 2017</c:v>
                </c:pt>
                <c:pt idx="1">
                  <c:v>Ожидаемое 2018</c:v>
                </c:pt>
                <c:pt idx="2">
                  <c:v>Прогноз 2019</c:v>
                </c:pt>
                <c:pt idx="3">
                  <c:v>Прогноз 2020</c:v>
                </c:pt>
                <c:pt idx="4">
                  <c:v>Прогноз 2021</c:v>
                </c:pt>
              </c:strCache>
            </c:strRef>
          </c:cat>
          <c:val>
            <c:numRef>
              <c:f>Лист7!$F$4:$F$8</c:f>
              <c:numCache>
                <c:formatCode>General</c:formatCode>
                <c:ptCount val="5"/>
                <c:pt idx="0">
                  <c:v>-9.6999999999999886</c:v>
                </c:pt>
                <c:pt idx="1">
                  <c:v>-0.30000000000001137</c:v>
                </c:pt>
                <c:pt idx="2">
                  <c:v>0</c:v>
                </c:pt>
                <c:pt idx="3">
                  <c:v>3.5</c:v>
                </c:pt>
                <c:pt idx="4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13291776"/>
        <c:axId val="97965696"/>
        <c:axId val="0"/>
      </c:bar3DChart>
      <c:catAx>
        <c:axId val="11329177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>
                <a:latin typeface="Arial Narrow" pitchFamily="34" charset="0"/>
              </a:defRPr>
            </a:pPr>
            <a:endParaRPr lang="ru-RU"/>
          </a:p>
        </c:txPr>
        <c:crossAx val="97965696"/>
        <c:crosses val="autoZero"/>
        <c:auto val="1"/>
        <c:lblAlgn val="ctr"/>
        <c:lblOffset val="100"/>
        <c:noMultiLvlLbl val="0"/>
      </c:catAx>
      <c:valAx>
        <c:axId val="97965696"/>
        <c:scaling>
          <c:orientation val="minMax"/>
          <c:max val="500"/>
          <c:min val="-50"/>
        </c:scaling>
        <c:delete val="0"/>
        <c:axPos val="l"/>
        <c:majorGridlines>
          <c:spPr>
            <a:ln>
              <a:solidFill>
                <a:schemeClr val="bg1">
                  <a:lumMod val="50000"/>
                </a:schemeClr>
              </a:solidFill>
            </a:ln>
          </c:spPr>
        </c:majorGridlines>
        <c:numFmt formatCode="0.0" sourceLinked="1"/>
        <c:majorTickMark val="out"/>
        <c:minorTickMark val="none"/>
        <c:tickLblPos val="nextTo"/>
        <c:spPr>
          <a:noFill/>
        </c:spPr>
        <c:txPr>
          <a:bodyPr/>
          <a:lstStyle/>
          <a:p>
            <a:pPr>
              <a:defRPr sz="1200" b="1"/>
            </a:pPr>
            <a:endParaRPr lang="ru-RU"/>
          </a:p>
        </c:txPr>
        <c:crossAx val="113291776"/>
        <c:crosses val="autoZero"/>
        <c:crossBetween val="between"/>
        <c:majorUnit val="50"/>
        <c:minorUnit val="10"/>
      </c:valAx>
      <c:spPr>
        <a:noFill/>
        <a:ln>
          <a:noFill/>
        </a:ln>
      </c:spPr>
    </c:plotArea>
    <c:legend>
      <c:legendPos val="b"/>
      <c:layout>
        <c:manualLayout>
          <c:xMode val="edge"/>
          <c:yMode val="edge"/>
          <c:x val="0.13185024527809625"/>
          <c:y val="0.93966833526816196"/>
          <c:w val="0.74998553257423073"/>
          <c:h val="4.7814278789125253E-2"/>
        </c:manualLayout>
      </c:layout>
      <c:overlay val="0"/>
      <c:txPr>
        <a:bodyPr/>
        <a:lstStyle/>
        <a:p>
          <a:pPr>
            <a:defRPr sz="1400" b="1">
              <a:latin typeface="Arial Narrow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9975091464612128E-3"/>
          <c:y val="0.12478492418221337"/>
          <c:w val="0.9194444444444444"/>
          <c:h val="0.68248833479148452"/>
        </c:manualLayout>
      </c:layout>
      <c:pie3DChart>
        <c:varyColors val="1"/>
        <c:ser>
          <c:idx val="0"/>
          <c:order val="0"/>
          <c:tx>
            <c:strRef>
              <c:f>Лист1!$C$5</c:f>
              <c:strCache>
                <c:ptCount val="1"/>
                <c:pt idx="0">
                  <c:v>тыс.руб</c:v>
                </c:pt>
              </c:strCache>
            </c:strRef>
          </c:tx>
          <c:explosion val="30"/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explosion val="2"/>
            <c:spPr>
              <a:solidFill>
                <a:srgbClr val="0000FF"/>
              </a:solidFill>
            </c:spPr>
          </c:dPt>
          <c:dLbls>
            <c:dLbl>
              <c:idx val="0"/>
              <c:layout>
                <c:manualLayout>
                  <c:x val="0.10091397237526452"/>
                  <c:y val="0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4.095330271216098E-2"/>
                  <c:y val="7.500364537766113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5.0487095363079618E-2"/>
                  <c:y val="-1.8904564012831814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Лист1!$B$6:$B$8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Лист1!$C$6:$C$8</c:f>
              <c:numCache>
                <c:formatCode>#,##0.0</c:formatCode>
                <c:ptCount val="3"/>
                <c:pt idx="0">
                  <c:v>50945.3</c:v>
                </c:pt>
                <c:pt idx="1">
                  <c:v>3202.2</c:v>
                </c:pt>
                <c:pt idx="2">
                  <c:v>356863.1</c:v>
                </c:pt>
              </c:numCache>
            </c:numRef>
          </c:val>
        </c:ser>
        <c:ser>
          <c:idx val="1"/>
          <c:order val="1"/>
          <c:tx>
            <c:strRef>
              <c:f>Лист1!$D$5</c:f>
              <c:strCache>
                <c:ptCount val="1"/>
                <c:pt idx="0">
                  <c:v>%</c:v>
                </c:pt>
              </c:strCache>
            </c:strRef>
          </c:tx>
          <c:explosion val="25"/>
          <c:cat>
            <c:strRef>
              <c:f>Лист1!$B$6:$B$8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Лист1!$D$6:$D$8</c:f>
              <c:numCache>
                <c:formatCode>0</c:formatCode>
                <c:ptCount val="3"/>
                <c:pt idx="0">
                  <c:v>12.395130441891281</c:v>
                </c:pt>
                <c:pt idx="1">
                  <c:v>0.77910399391159257</c:v>
                </c:pt>
                <c:pt idx="2">
                  <c:v>86.825765564197127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0"/>
          <c:y val="0.7673075498733759"/>
          <c:w val="1"/>
          <c:h val="0.2049145536535826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6729703644039596E-3"/>
          <c:y val="0"/>
          <c:w val="0.94582123725383171"/>
          <c:h val="1"/>
        </c:manualLayout>
      </c:layout>
      <c:pie3DChart>
        <c:varyColors val="1"/>
        <c:ser>
          <c:idx val="1"/>
          <c:order val="1"/>
          <c:explosion val="25"/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rgbClr val="3333FF"/>
              </a:solidFill>
            </c:spPr>
          </c:dPt>
          <c:dLbls>
            <c:dLbl>
              <c:idx val="0"/>
              <c:layout>
                <c:manualLayout>
                  <c:x val="-0.10811461067366579"/>
                  <c:y val="-8.761993292505104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4.9602362204724408E-2"/>
                  <c:y val="3.072761738116069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1.6267279090113756E-2"/>
                  <c:y val="7.605752405949259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Лист2!$B$5:$B$7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Лист2!$D$5:$D$7</c:f>
              <c:numCache>
                <c:formatCode>0</c:formatCode>
                <c:ptCount val="3"/>
                <c:pt idx="0">
                  <c:v>11.029948524772401</c:v>
                </c:pt>
                <c:pt idx="1">
                  <c:v>1.0321513127506419</c:v>
                </c:pt>
                <c:pt idx="2">
                  <c:v>87.937900162476964</c:v>
                </c:pt>
              </c:numCache>
            </c:numRef>
          </c:val>
        </c:ser>
        <c:ser>
          <c:idx val="0"/>
          <c:order val="0"/>
          <c:cat>
            <c:strRef>
              <c:f>Лист2!$B$5:$B$7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Лист2!$C$5:$C$7</c:f>
              <c:numCache>
                <c:formatCode>#,##0.0</c:formatCode>
                <c:ptCount val="3"/>
                <c:pt idx="0">
                  <c:v>51675</c:v>
                </c:pt>
                <c:pt idx="1">
                  <c:v>4835.6000000000004</c:v>
                </c:pt>
                <c:pt idx="2">
                  <c:v>411986.6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2500000000000001E-2"/>
          <c:y val="8.9156706527350513E-2"/>
          <c:w val="0.97988065224680665"/>
          <c:h val="0.91084329347264947"/>
        </c:manualLayout>
      </c:layout>
      <c:pie3DChart>
        <c:varyColors val="1"/>
        <c:ser>
          <c:idx val="1"/>
          <c:order val="1"/>
          <c:tx>
            <c:strRef>
              <c:f>Лист5!$D$3:$D$4</c:f>
              <c:strCache>
                <c:ptCount val="1"/>
                <c:pt idx="0">
                  <c:v>прогноз на 2020 год %</c:v>
                </c:pt>
              </c:strCache>
            </c:strRef>
          </c:tx>
          <c:explosion val="15"/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rgbClr val="3333FF"/>
              </a:solidFill>
            </c:spPr>
          </c:dPt>
          <c:dLbls>
            <c:dLbl>
              <c:idx val="0"/>
              <c:layout>
                <c:manualLayout>
                  <c:x val="7.3123164512119199E-2"/>
                  <c:y val="-2.970044372242138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1772353455818023"/>
                  <c:y val="-5.923920968212306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5.0339457567804023E-2"/>
                  <c:y val="7.7140201224846897E-2"/>
                </c:manualLayout>
              </c:layout>
              <c:tx>
                <c:rich>
                  <a:bodyPr/>
                  <a:lstStyle/>
                  <a:p>
                    <a:r>
                      <a:rPr lang="en-US" sz="1200" b="1"/>
                      <a:t>8</a:t>
                    </a:r>
                    <a:r>
                      <a:rPr lang="ru-RU" sz="1200" b="1"/>
                      <a:t>2</a:t>
                    </a:r>
                    <a:r>
                      <a:rPr lang="en-US" sz="1200" b="1"/>
                      <a:t>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Лист5!$B$5:$B$7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Лист5!$D$5:$D$7</c:f>
              <c:numCache>
                <c:formatCode>0</c:formatCode>
                <c:ptCount val="3"/>
                <c:pt idx="0">
                  <c:v>17.280175248012362</c:v>
                </c:pt>
                <c:pt idx="1">
                  <c:v>0.75702189613397652</c:v>
                </c:pt>
                <c:pt idx="2">
                  <c:v>81.962802855853667</c:v>
                </c:pt>
              </c:numCache>
            </c:numRef>
          </c:val>
        </c:ser>
        <c:ser>
          <c:idx val="0"/>
          <c:order val="0"/>
          <c:tx>
            <c:strRef>
              <c:f>Лист5!$C$3:$C$4</c:f>
              <c:strCache>
                <c:ptCount val="1"/>
                <c:pt idx="0">
                  <c:v>прогноз на 2020 год тыс.руб</c:v>
                </c:pt>
              </c:strCache>
            </c:strRef>
          </c:tx>
          <c:explosion val="25"/>
          <c:cat>
            <c:strRef>
              <c:f>Лист5!$B$5:$B$7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Лист5!$C$5:$C$7</c:f>
              <c:numCache>
                <c:formatCode>#,##0.0</c:formatCode>
                <c:ptCount val="3"/>
                <c:pt idx="0">
                  <c:v>57789.9</c:v>
                </c:pt>
                <c:pt idx="1">
                  <c:v>2531.6999999999998</c:v>
                </c:pt>
                <c:pt idx="2">
                  <c:v>274107.3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2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940949227373069"/>
          <c:y val="0.12356203303820018"/>
          <c:w val="0.78945916114790293"/>
          <c:h val="0.75769986059991412"/>
        </c:manualLayout>
      </c:layout>
      <c:pie3DChart>
        <c:varyColors val="1"/>
        <c:ser>
          <c:idx val="1"/>
          <c:order val="1"/>
          <c:explosion val="25"/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rgbClr val="3333FF"/>
              </a:solidFill>
            </c:spPr>
          </c:dPt>
          <c:dLbls>
            <c:dLbl>
              <c:idx val="0"/>
              <c:layout>
                <c:manualLayout>
                  <c:x val="0.19138334115520328"/>
                  <c:y val="6.264913340246362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4.0913377135805042E-2"/>
                  <c:y val="0.14685931986432227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6.6572586953120932E-2"/>
                  <c:y val="2.838400408282298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Лист6!$B$5:$B$7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Лист6!$D$5:$D$7</c:f>
              <c:numCache>
                <c:formatCode>0</c:formatCode>
                <c:ptCount val="3"/>
                <c:pt idx="0">
                  <c:v>17.505068272178612</c:v>
                </c:pt>
                <c:pt idx="1">
                  <c:v>0.76226813566342588</c:v>
                </c:pt>
                <c:pt idx="2">
                  <c:v>81.732663592157948</c:v>
                </c:pt>
              </c:numCache>
            </c:numRef>
          </c:val>
        </c:ser>
        <c:ser>
          <c:idx val="0"/>
          <c:order val="0"/>
          <c:explosion val="25"/>
          <c:cat>
            <c:strRef>
              <c:f>Лист6!$B$5:$B$7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Лист6!$C$5:$C$7</c:f>
              <c:numCache>
                <c:formatCode>#,##0.0</c:formatCode>
                <c:ptCount val="3"/>
                <c:pt idx="0">
                  <c:v>60010.7</c:v>
                </c:pt>
                <c:pt idx="1">
                  <c:v>2613.1999999999998</c:v>
                </c:pt>
                <c:pt idx="2">
                  <c:v>280195.09999999998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2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pie3DChart>
        <c:varyColors val="1"/>
        <c:ser>
          <c:idx val="1"/>
          <c:order val="1"/>
          <c:dPt>
            <c:idx val="0"/>
            <c:bubble3D val="0"/>
            <c:explosion val="17"/>
            <c:spPr>
              <a:solidFill>
                <a:srgbClr val="FF0000"/>
              </a:solidFill>
            </c:spPr>
          </c:dPt>
          <c:dPt>
            <c:idx val="1"/>
            <c:bubble3D val="0"/>
            <c:explosion val="56"/>
            <c:spPr>
              <a:solidFill>
                <a:srgbClr val="FFFF00"/>
              </a:solidFill>
            </c:spPr>
          </c:dPt>
          <c:dPt>
            <c:idx val="2"/>
            <c:bubble3D val="0"/>
            <c:explosion val="50"/>
            <c:spPr>
              <a:solidFill>
                <a:srgbClr val="3333FF"/>
              </a:solidFill>
            </c:spPr>
          </c:dPt>
          <c:dLbls>
            <c:dLbl>
              <c:idx val="0"/>
              <c:layout>
                <c:manualLayout>
                  <c:x val="3.0539940006665926E-2"/>
                  <c:y val="-2.8290881725929824E-3"/>
                </c:manualLayout>
              </c:layout>
              <c:tx>
                <c:rich>
                  <a:bodyPr/>
                  <a:lstStyle/>
                  <a:p>
                    <a:r>
                      <a:rPr lang="en-US" sz="1200" b="1"/>
                      <a:t> </a:t>
                    </a:r>
                    <a:r>
                      <a:rPr lang="ru-RU" sz="1200" b="1"/>
                      <a:t>16</a:t>
                    </a:r>
                    <a:r>
                      <a:rPr lang="en-US" sz="1200" b="1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8.1748139095656036E-2"/>
                  <c:y val="0.13962442328210911"/>
                </c:manualLayout>
              </c:layout>
              <c:tx>
                <c:rich>
                  <a:bodyPr/>
                  <a:lstStyle/>
                  <a:p>
                    <a:r>
                      <a:rPr lang="en-US" sz="1200" b="1"/>
                      <a:t> 1%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13419675591600932"/>
                  <c:y val="8.653283807040307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Лист3!$C$6:$C$8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Лист3!$E$6:$E$8</c:f>
              <c:numCache>
                <c:formatCode>0</c:formatCode>
                <c:ptCount val="3"/>
                <c:pt idx="0">
                  <c:v>16.091054957986788</c:v>
                </c:pt>
                <c:pt idx="1">
                  <c:v>0.7202097010481826</c:v>
                </c:pt>
                <c:pt idx="2">
                  <c:v>83.188735340965025</c:v>
                </c:pt>
              </c:numCache>
            </c:numRef>
          </c:val>
        </c:ser>
        <c:ser>
          <c:idx val="0"/>
          <c:order val="0"/>
          <c:cat>
            <c:strRef>
              <c:f>Лист3!$C$6:$C$8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Лист3!$D$6:$D$8</c:f>
              <c:numCache>
                <c:formatCode>#,##0.0</c:formatCode>
                <c:ptCount val="3"/>
                <c:pt idx="0">
                  <c:v>54885.8</c:v>
                </c:pt>
                <c:pt idx="1">
                  <c:v>2456.6</c:v>
                </c:pt>
                <c:pt idx="2">
                  <c:v>283752.7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50"/>
      <c:rotY val="5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7573387730220142E-2"/>
          <c:y val="1.2763127732062257E-2"/>
          <c:w val="0.92242661226977984"/>
          <c:h val="0.8671282353282163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Лист4!$B$5</c:f>
              <c:strCache>
                <c:ptCount val="1"/>
                <c:pt idx="0">
                  <c:v>2017 год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dLbl>
              <c:idx val="0"/>
              <c:layout>
                <c:manualLayout>
                  <c:x val="9.579849467045036E-3"/>
                  <c:y val="0.3541809383202099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8.2167905388637556E-3"/>
                  <c:y val="0.3250150918635170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2307871945243357E-3"/>
                  <c:y val="0.374678149606299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8.2125915421655173E-3"/>
                  <c:y val="-3.54040354330708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Лист4!$C$4:$F$4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Лист4!$C$5:$F$5</c:f>
              <c:numCache>
                <c:formatCode>#,##0.0</c:formatCode>
                <c:ptCount val="4"/>
                <c:pt idx="0">
                  <c:v>111787.5</c:v>
                </c:pt>
                <c:pt idx="1">
                  <c:v>101572.8</c:v>
                </c:pt>
                <c:pt idx="2">
                  <c:v>121783.3</c:v>
                </c:pt>
                <c:pt idx="3">
                  <c:v>2592.4</c:v>
                </c:pt>
              </c:numCache>
            </c:numRef>
          </c:val>
        </c:ser>
        <c:ser>
          <c:idx val="1"/>
          <c:order val="1"/>
          <c:tx>
            <c:strRef>
              <c:f>Лист4!$B$6</c:f>
              <c:strCache>
                <c:ptCount val="1"/>
                <c:pt idx="0">
                  <c:v>2018 год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dLbl>
              <c:idx val="0"/>
              <c:layout>
                <c:manualLayout>
                  <c:x val="5.4652633691479038E-3"/>
                  <c:y val="0.4104435695538057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8.1956878887907564E-3"/>
                  <c:y val="0.5166888123359579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6.7857939974373203E-3"/>
                  <c:y val="0.3954073162729658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5021426188151873E-2"/>
                  <c:y val="-3.74801509186351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Лист4!$C$4:$F$4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Лист4!$C$6:$F$6</c:f>
              <c:numCache>
                <c:formatCode>#,##0.0</c:formatCode>
                <c:ptCount val="4"/>
                <c:pt idx="0">
                  <c:v>120295.5</c:v>
                </c:pt>
                <c:pt idx="1">
                  <c:v>144277</c:v>
                </c:pt>
                <c:pt idx="2">
                  <c:v>125731</c:v>
                </c:pt>
                <c:pt idx="3">
                  <c:v>4191.3999999999996</c:v>
                </c:pt>
              </c:numCache>
            </c:numRef>
          </c:val>
        </c:ser>
        <c:ser>
          <c:idx val="2"/>
          <c:order val="2"/>
          <c:tx>
            <c:strRef>
              <c:f>Лист4!$B$7</c:f>
              <c:strCache>
                <c:ptCount val="1"/>
                <c:pt idx="0">
                  <c:v>2019 год</c:v>
                </c:pt>
              </c:strCache>
            </c:strRef>
          </c:tx>
          <c:spPr>
            <a:solidFill>
              <a:srgbClr val="00FF00"/>
            </a:solidFill>
          </c:spPr>
          <c:invertIfNegative val="0"/>
          <c:dLbls>
            <c:dLbl>
              <c:idx val="0"/>
              <c:layout>
                <c:manualLayout>
                  <c:x val="5.4694623658460683E-3"/>
                  <c:y val="0.4354166666666666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040913839494751E-2"/>
                  <c:y val="-4.55136154855643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9.5715591402306625E-3"/>
                  <c:y val="0.3916666666666666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6408279430956376E-2"/>
                  <c:y val="-5.41666666666666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Лист4!$C$4:$F$4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Лист4!$C$7:$F$7</c:f>
              <c:numCache>
                <c:formatCode>#,##0.0</c:formatCode>
                <c:ptCount val="4"/>
                <c:pt idx="0">
                  <c:v>128472.2</c:v>
                </c:pt>
                <c:pt idx="1">
                  <c:v>2653.7</c:v>
                </c:pt>
                <c:pt idx="2">
                  <c:v>129058.1</c:v>
                </c:pt>
                <c:pt idx="3">
                  <c:v>0</c:v>
                </c:pt>
              </c:numCache>
            </c:numRef>
          </c:val>
        </c:ser>
        <c:ser>
          <c:idx val="3"/>
          <c:order val="3"/>
          <c:tx>
            <c:strRef>
              <c:f>Лист4!$B$8</c:f>
              <c:strCache>
                <c:ptCount val="1"/>
                <c:pt idx="0">
                  <c:v>2020 год</c:v>
                </c:pt>
              </c:strCache>
            </c:strRef>
          </c:tx>
          <c:spPr>
            <a:solidFill>
              <a:srgbClr val="3333FF"/>
            </a:solidFill>
          </c:spPr>
          <c:invertIfNegative val="0"/>
          <c:dLbls>
            <c:dLbl>
              <c:idx val="0"/>
              <c:layout>
                <c:manualLayout>
                  <c:x val="9.5715591402306625E-3"/>
                  <c:y val="0.3854166666666666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673655914615283E-2"/>
                  <c:y val="-2.91666666666666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2041935487691398E-3"/>
                  <c:y val="0.4291666666666666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77757526889998E-2"/>
                  <c:y val="-5.6250000000000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Лист4!$C$4:$F$4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Лист4!$C$8:$F$8</c:f>
              <c:numCache>
                <c:formatCode>#,##0.0</c:formatCode>
                <c:ptCount val="4"/>
                <c:pt idx="0">
                  <c:v>111110.7</c:v>
                </c:pt>
                <c:pt idx="1">
                  <c:v>1604</c:v>
                </c:pt>
                <c:pt idx="2">
                  <c:v>137823.9</c:v>
                </c:pt>
                <c:pt idx="3">
                  <c:v>0</c:v>
                </c:pt>
              </c:numCache>
            </c:numRef>
          </c:val>
        </c:ser>
        <c:ser>
          <c:idx val="4"/>
          <c:order val="4"/>
          <c:tx>
            <c:strRef>
              <c:f>Лист4!$B$9</c:f>
              <c:strCache>
                <c:ptCount val="1"/>
                <c:pt idx="0">
                  <c:v>2021 год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dLbl>
              <c:idx val="0"/>
              <c:layout>
                <c:manualLayout>
                  <c:x val="1.0938924731692185E-2"/>
                  <c:y val="0.4083333333333333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041021506076755E-2"/>
                  <c:y val="-3.1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230629032315371E-2"/>
                  <c:y val="0.4354166666666666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230629032315381E-2"/>
                  <c:y val="-5.41666666666666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Лист4!$C$4:$F$4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Лист4!$C$9:$F$9</c:f>
              <c:numCache>
                <c:formatCode>#,##0.0</c:formatCode>
                <c:ptCount val="4"/>
                <c:pt idx="0">
                  <c:v>118364.2</c:v>
                </c:pt>
                <c:pt idx="1">
                  <c:v>1604</c:v>
                </c:pt>
                <c:pt idx="2">
                  <c:v>136658.20000000001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16383744"/>
        <c:axId val="42512320"/>
        <c:axId val="0"/>
      </c:bar3DChart>
      <c:catAx>
        <c:axId val="11638374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42512320"/>
        <c:crosses val="autoZero"/>
        <c:auto val="1"/>
        <c:lblAlgn val="ctr"/>
        <c:lblOffset val="100"/>
        <c:noMultiLvlLbl val="0"/>
      </c:catAx>
      <c:valAx>
        <c:axId val="42512320"/>
        <c:scaling>
          <c:orientation val="minMax"/>
        </c:scaling>
        <c:delete val="0"/>
        <c:axPos val="l"/>
        <c:majorGridlines>
          <c:spPr>
            <a:ln>
              <a:solidFill>
                <a:schemeClr val="bg1"/>
              </a:solidFill>
            </a:ln>
          </c:spPr>
        </c:majorGridlines>
        <c:numFmt formatCode="#,##0.0" sourceLinked="1"/>
        <c:majorTickMark val="out"/>
        <c:minorTickMark val="none"/>
        <c:tickLblPos val="nextTo"/>
        <c:crossAx val="11638374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9.6137466434613142E-2"/>
          <c:y val="0.9397750824283988"/>
          <c:w val="0.73502145202813141"/>
          <c:h val="4.7747867454068241E-2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7669902912621533E-2"/>
          <c:y val="0.14072494669509594"/>
          <c:w val="0.83009708737864074"/>
          <c:h val="0.7292110874200427"/>
        </c:manualLayout>
      </c:layout>
      <c:doughnut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2019 год</c:v>
                </c:pt>
              </c:strCache>
            </c:strRef>
          </c:tx>
          <c:spPr>
            <a:solidFill>
              <a:schemeClr val="accent1"/>
            </a:solidFill>
            <a:ln w="12594">
              <a:solidFill>
                <a:schemeClr val="tx1"/>
              </a:solidFill>
              <a:prstDash val="solid"/>
            </a:ln>
          </c:spPr>
          <c:dPt>
            <c:idx val="1"/>
            <c:bubble3D val="0"/>
            <c:spPr>
              <a:solidFill>
                <a:schemeClr val="accent2"/>
              </a:solidFill>
              <a:ln w="12594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8.6005295204024043E-3"/>
                  <c:y val="9.0219814432074309E-3"/>
                </c:manualLayout>
              </c:layout>
              <c:tx>
                <c:rich>
                  <a:bodyPr/>
                  <a:lstStyle/>
                  <a:p>
                    <a:pPr>
                      <a:defRPr sz="1760" b="1" i="0" u="none" strike="noStrike" baseline="0">
                        <a:solidFill>
                          <a:schemeClr val="tx1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dirty="0" smtClean="0"/>
                      <a:t>21,7; (66%)</a:t>
                    </a:r>
                    <a:endParaRPr lang="ru-RU" dirty="0"/>
                  </a:p>
                </c:rich>
              </c:tx>
              <c:spPr>
                <a:noFill/>
                <a:ln w="25187">
                  <a:noFill/>
                </a:ln>
              </c:spPr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9453305544211024E-2"/>
                  <c:y val="-1.5750241746097357E-3"/>
                </c:manualLayout>
              </c:layout>
              <c:tx>
                <c:rich>
                  <a:bodyPr/>
                  <a:lstStyle/>
                  <a:p>
                    <a:pPr>
                      <a:defRPr sz="1760" b="1" i="0" u="none" strike="noStrike" baseline="0">
                        <a:solidFill>
                          <a:schemeClr val="tx1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dirty="0" smtClean="0"/>
                      <a:t>11,3;    (</a:t>
                    </a:r>
                    <a:r>
                      <a:rPr lang="ru-RU" baseline="0" dirty="0" smtClean="0"/>
                      <a:t> 34</a:t>
                    </a:r>
                    <a:r>
                      <a:rPr lang="ru-RU" dirty="0" smtClean="0"/>
                      <a:t>%)</a:t>
                    </a:r>
                    <a:endParaRPr lang="ru-RU" dirty="0"/>
                  </a:p>
                </c:rich>
              </c:tx>
              <c:spPr>
                <a:noFill/>
                <a:ln w="25187">
                  <a:noFill/>
                </a:ln>
              </c:spPr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Mode val="edge"/>
                  <c:yMode val="edge"/>
                  <c:x val="0.13349514563106926"/>
                  <c:y val="0.18763326226012794"/>
                </c:manualLayout>
              </c:layout>
              <c:tx>
                <c:rich>
                  <a:bodyPr/>
                  <a:lstStyle/>
                  <a:p>
                    <a:pPr>
                      <a:defRPr sz="1760" b="1" i="0" u="none" strike="noStrike" baseline="0">
                        <a:solidFill>
                          <a:schemeClr val="tx1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dirty="0"/>
                      <a:t>5,8; (29%)</a:t>
                    </a:r>
                  </a:p>
                </c:rich>
              </c:tx>
              <c:spPr>
                <a:noFill/>
                <a:ln w="25187">
                  <a:noFill/>
                </a:ln>
              </c:spPr>
              <c:showLegendKey val="0"/>
              <c:showVal val="0"/>
              <c:showCatName val="0"/>
              <c:showSerName val="0"/>
              <c:showPercent val="0"/>
              <c:showBubbleSize val="0"/>
            </c:dLbl>
            <c:numFmt formatCode="0%" sourceLinked="0"/>
            <c:spPr>
              <a:noFill/>
              <a:ln w="25187">
                <a:noFill/>
              </a:ln>
            </c:spPr>
            <c:txPr>
              <a:bodyPr/>
              <a:lstStyle/>
              <a:p>
                <a:pPr>
                  <a:defRPr sz="1760" b="1" i="0" u="none" strike="noStrike" baseline="0">
                    <a:solidFill>
                      <a:schemeClr val="tx1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Дотация за счет субвенции на исполнение полномочий органов власти </c:v>
                </c:pt>
                <c:pt idx="1">
                  <c:v>Трансферты на поддержку мер по обеспечению сбалансированности бюджетов поселений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21.7</c:v>
                </c:pt>
                <c:pt idx="1">
                  <c:v>11.3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1"/>
          <c:showBubbleSize val="0"/>
          <c:showLeaderLines val="0"/>
        </c:dLbls>
        <c:firstSliceAng val="0"/>
        <c:holeSize val="50"/>
      </c:doughnutChart>
      <c:spPr>
        <a:noFill/>
        <a:ln w="25187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760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217391304347827"/>
          <c:y val="9.1127098321343886E-2"/>
          <c:w val="0.81449275362319395"/>
          <c:h val="0.84892086330935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До выравнвания</c:v>
                </c:pt>
              </c:strCache>
            </c:strRef>
          </c:tx>
          <c:spPr>
            <a:solidFill>
              <a:schemeClr val="accent1"/>
            </a:solidFill>
            <a:ln w="7133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1.8872534555542411E-2"/>
                  <c:y val="-7.584644253182054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14266">
                <a:noFill/>
              </a:ln>
            </c:spPr>
            <c:txPr>
              <a:bodyPr/>
              <a:lstStyle/>
              <a:p>
                <a:pPr>
                  <a:defRPr sz="1400" b="1" i="0" u="none" strike="noStrike" baseline="0">
                    <a:solidFill>
                      <a:schemeClr val="tx1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Sheet1!$B$1:$B$1</c:f>
              <c:strCache>
                <c:ptCount val="1"/>
                <c:pt idx="0">
                  <c:v>на 1 жителя</c:v>
                </c:pt>
              </c:strCache>
            </c:strRef>
          </c:cat>
          <c:val>
            <c:numRef>
              <c:f>Sheet1!$B$2:$B$2</c:f>
              <c:numCache>
                <c:formatCode>#,##0.00</c:formatCode>
                <c:ptCount val="1"/>
                <c:pt idx="0">
                  <c:v>2820.3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После выравнивания</c:v>
                </c:pt>
              </c:strCache>
            </c:strRef>
          </c:tx>
          <c:spPr>
            <a:solidFill>
              <a:schemeClr val="accent2"/>
            </a:solidFill>
            <a:ln w="7133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-9.4341310465690508E-3"/>
                  <c:y val="-1.543869906635730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14266">
                <a:noFill/>
              </a:ln>
            </c:spPr>
            <c:txPr>
              <a:bodyPr/>
              <a:lstStyle/>
              <a:p>
                <a:pPr>
                  <a:defRPr sz="1400" b="1" i="0" u="none" strike="noStrike" baseline="0">
                    <a:solidFill>
                      <a:schemeClr val="tx1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Sheet1!$B$1:$B$1</c:f>
              <c:strCache>
                <c:ptCount val="1"/>
                <c:pt idx="0">
                  <c:v>на 1 жителя</c:v>
                </c:pt>
              </c:strCache>
            </c:strRef>
          </c:cat>
          <c:val>
            <c:numRef>
              <c:f>Sheet1!$B$3:$B$3</c:f>
              <c:numCache>
                <c:formatCode>#,##0.00</c:formatCode>
                <c:ptCount val="1"/>
                <c:pt idx="0">
                  <c:v>7087.07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axId val="42617344"/>
        <c:axId val="42549248"/>
      </c:barChart>
      <c:catAx>
        <c:axId val="42617344"/>
        <c:scaling>
          <c:orientation val="minMax"/>
        </c:scaling>
        <c:delete val="1"/>
        <c:axPos val="b"/>
        <c:majorTickMark val="out"/>
        <c:minorTickMark val="none"/>
        <c:tickLblPos val="none"/>
        <c:crossAx val="42549248"/>
        <c:crosses val="autoZero"/>
        <c:auto val="1"/>
        <c:lblAlgn val="ctr"/>
        <c:lblOffset val="100"/>
        <c:noMultiLvlLbl val="0"/>
      </c:catAx>
      <c:valAx>
        <c:axId val="42549248"/>
        <c:scaling>
          <c:orientation val="minMax"/>
        </c:scaling>
        <c:delete val="0"/>
        <c:axPos val="l"/>
        <c:majorGridlines>
          <c:spPr>
            <a:ln w="1783">
              <a:solidFill>
                <a:schemeClr val="tx1"/>
              </a:solidFill>
              <a:prstDash val="solid"/>
            </a:ln>
          </c:spPr>
        </c:majorGridlines>
        <c:numFmt formatCode="#,##0.00" sourceLinked="1"/>
        <c:majorTickMark val="out"/>
        <c:minorTickMark val="none"/>
        <c:tickLblPos val="nextTo"/>
        <c:spPr>
          <a:ln w="1783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011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42617344"/>
        <c:crosses val="autoZero"/>
        <c:crossBetween val="between"/>
      </c:valAx>
      <c:spPr>
        <a:noFill/>
        <a:ln w="7133">
          <a:solidFill>
            <a:schemeClr val="tx1"/>
          </a:solidFill>
          <a:prstDash val="solid"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11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16671522309711287"/>
          <c:y val="2.7777777777777776E-2"/>
        </c:manualLayout>
      </c:layout>
      <c:overlay val="0"/>
      <c:txPr>
        <a:bodyPr/>
        <a:lstStyle/>
        <a:p>
          <a:pPr>
            <a:defRPr b="0"/>
          </a:pPr>
          <a:endParaRPr lang="ru-RU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Лист3!$A$10</c:f>
              <c:strCache>
                <c:ptCount val="1"/>
                <c:pt idx="0">
                  <c:v>Розничный товарооборот, млн. руб.</c:v>
                </c:pt>
              </c:strCache>
            </c:strRef>
          </c:tx>
          <c:spPr>
            <a:ln w="38100">
              <a:solidFill>
                <a:schemeClr val="tx2"/>
              </a:solidFill>
            </a:ln>
          </c:spPr>
          <c:marker>
            <c:symbol val="diamond"/>
            <c:size val="12"/>
            <c:spPr>
              <a:solidFill>
                <a:schemeClr val="accent2"/>
              </a:solidFill>
            </c:spPr>
          </c:marker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Лист3!$B$9:$G$9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Лист3!$B$10:$G$10</c:f>
              <c:numCache>
                <c:formatCode>0</c:formatCode>
                <c:ptCount val="6"/>
                <c:pt idx="0" formatCode="General">
                  <c:v>527.35</c:v>
                </c:pt>
                <c:pt idx="1">
                  <c:v>553.72</c:v>
                </c:pt>
                <c:pt idx="2" formatCode="General">
                  <c:v>629</c:v>
                </c:pt>
                <c:pt idx="3">
                  <c:v>690.5</c:v>
                </c:pt>
                <c:pt idx="4" formatCode="General">
                  <c:v>725</c:v>
                </c:pt>
                <c:pt idx="5" formatCode="General">
                  <c:v>761</c:v>
                </c:pt>
              </c:numCache>
            </c:numRef>
          </c:val>
          <c:smooth val="0"/>
        </c:ser>
        <c:dLbls>
          <c:dLblPos val="b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89000448"/>
        <c:axId val="93956928"/>
      </c:lineChart>
      <c:catAx>
        <c:axId val="890004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93956928"/>
        <c:crosses val="autoZero"/>
        <c:auto val="1"/>
        <c:lblAlgn val="ctr"/>
        <c:lblOffset val="100"/>
        <c:noMultiLvlLbl val="0"/>
      </c:catAx>
      <c:valAx>
        <c:axId val="939569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9000448"/>
        <c:crosses val="autoZero"/>
        <c:crossBetween val="between"/>
      </c:valAx>
    </c:plotArea>
    <c:plotVisOnly val="1"/>
    <c:dispBlanksAs val="zero"/>
    <c:showDLblsOverMax val="0"/>
  </c:chart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077561782373923E-2"/>
          <c:y val="2.5712879092400814E-2"/>
          <c:w val="0.9441696381915039"/>
          <c:h val="0.75213358186312917"/>
        </c:manualLayout>
      </c:layout>
      <c:lineChart>
        <c:grouping val="stacked"/>
        <c:varyColors val="0"/>
        <c:ser>
          <c:idx val="0"/>
          <c:order val="0"/>
          <c:tx>
            <c:strRef>
              <c:f>Лист3!$D$4</c:f>
              <c:strCache>
                <c:ptCount val="1"/>
                <c:pt idx="0">
                  <c:v>до выравнивания</c:v>
                </c:pt>
              </c:strCache>
            </c:strRef>
          </c:tx>
          <c:spPr>
            <a:ln>
              <a:solidFill>
                <a:srgbClr val="0000FF"/>
              </a:solidFill>
            </a:ln>
          </c:spPr>
          <c:marker>
            <c:symbol val="square"/>
            <c:size val="7"/>
            <c:spPr>
              <a:solidFill>
                <a:srgbClr val="0000FF"/>
              </a:solidFill>
            </c:spPr>
          </c:marker>
          <c:dLbls>
            <c:dLbl>
              <c:idx val="0"/>
              <c:layout>
                <c:manualLayout>
                  <c:x val="-2.4635035611420355E-2"/>
                  <c:y val="-3.33796958472340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9160617458275245E-2"/>
                  <c:y val="-2.86153969003444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7372261790467062E-2"/>
                  <c:y val="-2.92072338663297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8740874879990514E-2"/>
                  <c:y val="-3.54659268376861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5.3670111923047976E-3"/>
                  <c:y val="-2.42061645928230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Лист3!$C$5:$C$9</c:f>
              <c:strCache>
                <c:ptCount val="5"/>
                <c:pt idx="0">
                  <c:v>Бердниковский сельсовет</c:v>
                </c:pt>
                <c:pt idx="1">
                  <c:v>Большесодомовский сельсовет</c:v>
                </c:pt>
                <c:pt idx="2">
                  <c:v>Вязовский сельсовет</c:v>
                </c:pt>
                <c:pt idx="3">
                  <c:v>Пакалевский сельсовет</c:v>
                </c:pt>
                <c:pt idx="4">
                  <c:v>Тонкинский поссовет</c:v>
                </c:pt>
              </c:strCache>
            </c:strRef>
          </c:cat>
          <c:val>
            <c:numRef>
              <c:f>Лист3!$D$5:$D$9</c:f>
              <c:numCache>
                <c:formatCode>General</c:formatCode>
                <c:ptCount val="5"/>
                <c:pt idx="0">
                  <c:v>2.69</c:v>
                </c:pt>
                <c:pt idx="1">
                  <c:v>2.94</c:v>
                </c:pt>
                <c:pt idx="2">
                  <c:v>2.4300000000000002</c:v>
                </c:pt>
                <c:pt idx="3" formatCode="0.00">
                  <c:v>3.9</c:v>
                </c:pt>
                <c:pt idx="4">
                  <c:v>2.76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Лист3!$E$4</c:f>
              <c:strCache>
                <c:ptCount val="1"/>
                <c:pt idx="0">
                  <c:v>после выравнивания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triangle"/>
            <c:size val="7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</c:spPr>
          </c:marker>
          <c:dLbls>
            <c:dLbl>
              <c:idx val="0"/>
              <c:layout>
                <c:manualLayout>
                  <c:x val="-1.9160583253326941E-2"/>
                  <c:y val="-2.92072338663297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1897809432373648E-2"/>
                  <c:y val="-3.75521578281382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1478101059037117E-2"/>
                  <c:y val="-5.00695437708510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8.5339980145575228E-3"/>
                  <c:y val="-8.818464615042773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Лист3!$C$5:$C$9</c:f>
              <c:strCache>
                <c:ptCount val="5"/>
                <c:pt idx="0">
                  <c:v>Бердниковский сельсовет</c:v>
                </c:pt>
                <c:pt idx="1">
                  <c:v>Большесодомовский сельсовет</c:v>
                </c:pt>
                <c:pt idx="2">
                  <c:v>Вязовский сельсовет</c:v>
                </c:pt>
                <c:pt idx="3">
                  <c:v>Пакалевский сельсовет</c:v>
                </c:pt>
                <c:pt idx="4">
                  <c:v>Тонкинский поссовет</c:v>
                </c:pt>
              </c:strCache>
            </c:strRef>
          </c:cat>
          <c:val>
            <c:numRef>
              <c:f>Лист3!$E$5:$E$9</c:f>
              <c:numCache>
                <c:formatCode>General</c:formatCode>
                <c:ptCount val="5"/>
                <c:pt idx="0">
                  <c:v>8.07</c:v>
                </c:pt>
                <c:pt idx="1">
                  <c:v>8.57</c:v>
                </c:pt>
                <c:pt idx="2">
                  <c:v>9.01</c:v>
                </c:pt>
                <c:pt idx="3">
                  <c:v>11.62</c:v>
                </c:pt>
                <c:pt idx="4">
                  <c:v>5.82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2618368"/>
        <c:axId val="98158848"/>
      </c:lineChart>
      <c:catAx>
        <c:axId val="4261836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98158848"/>
        <c:crosses val="autoZero"/>
        <c:auto val="1"/>
        <c:lblAlgn val="ctr"/>
        <c:lblOffset val="100"/>
        <c:noMultiLvlLbl val="0"/>
      </c:catAx>
      <c:valAx>
        <c:axId val="98158848"/>
        <c:scaling>
          <c:orientation val="minMax"/>
          <c:max val="16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4261836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4.71252522121198E-2"/>
          <c:y val="0.92644063854016223"/>
          <c:w val="0.90185858735205371"/>
          <c:h val="7.3559361459837797E-2"/>
        </c:manualLayout>
      </c:layout>
      <c:overlay val="0"/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18064817536314837"/>
          <c:y val="0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'консолидация на душу населения'!$A$3</c:f>
              <c:strCache>
                <c:ptCount val="1"/>
                <c:pt idx="0">
                  <c:v>Расходы консолидированного бюджета, млн. руб.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3566868638527343E-2"/>
                  <c:y val="-4.92004920049200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074298487252603E-2"/>
                  <c:y val="-2.95202952029520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7.5371492436263014E-3"/>
                  <c:y val="-3.93603936039360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9.0445790923515627E-3"/>
                  <c:y val="-4.92004920049200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0552008941076822E-2"/>
                  <c:y val="-3.93603936039360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'консолидация на душу населения'!$B$2:$F$2</c:f>
              <c:strCache>
                <c:ptCount val="5"/>
                <c:pt idx="0">
                  <c:v>факт 2017 год</c:v>
                </c:pt>
                <c:pt idx="1">
                  <c:v>ожидаемое 2018 год</c:v>
                </c:pt>
                <c:pt idx="2">
                  <c:v>прогноз 2019 год</c:v>
                </c:pt>
                <c:pt idx="3">
                  <c:v>прогноз 2020 год</c:v>
                </c:pt>
                <c:pt idx="4">
                  <c:v>прогноз 2021 год</c:v>
                </c:pt>
              </c:strCache>
            </c:strRef>
          </c:cat>
          <c:val>
            <c:numRef>
              <c:f>'консолидация на душу населения'!$B$3:$F$3</c:f>
              <c:numCache>
                <c:formatCode>General</c:formatCode>
                <c:ptCount val="5"/>
                <c:pt idx="0">
                  <c:v>419.1</c:v>
                </c:pt>
                <c:pt idx="1">
                  <c:v>474.6</c:v>
                </c:pt>
                <c:pt idx="2">
                  <c:v>339.5</c:v>
                </c:pt>
                <c:pt idx="3">
                  <c:v>333.9</c:v>
                </c:pt>
                <c:pt idx="4">
                  <c:v>343.3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93895168"/>
        <c:axId val="42552128"/>
        <c:axId val="0"/>
      </c:bar3DChart>
      <c:catAx>
        <c:axId val="9389516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42552128"/>
        <c:crosses val="autoZero"/>
        <c:auto val="1"/>
        <c:lblAlgn val="ctr"/>
        <c:lblOffset val="100"/>
        <c:noMultiLvlLbl val="0"/>
      </c:catAx>
      <c:valAx>
        <c:axId val="425521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389516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'консолидация на душу населения'!$A$6</c:f>
              <c:strCache>
                <c:ptCount val="1"/>
                <c:pt idx="0">
                  <c:v>Расходы на душу населения, тыс. руб. на душу населения</c:v>
                </c:pt>
              </c:strCache>
            </c:strRef>
          </c:tx>
          <c:dLbls>
            <c:dLbl>
              <c:idx val="0"/>
              <c:layout>
                <c:manualLayout>
                  <c:x val="-6.1111111111111109E-2"/>
                  <c:y val="-6.48148148148148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1666666666666616E-2"/>
                  <c:y val="-6.94444444444444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5000000000000001E-2"/>
                  <c:y val="-7.87037037037037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7222222222222117E-2"/>
                  <c:y val="-6.94444444444444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4444444444444446E-2"/>
                  <c:y val="-6.4814814814814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'консолидация на душу населения'!$B$5:$F$5</c:f>
              <c:strCache>
                <c:ptCount val="5"/>
                <c:pt idx="0">
                  <c:v>факт 2017 год</c:v>
                </c:pt>
                <c:pt idx="1">
                  <c:v>ожидаемое 2018 год</c:v>
                </c:pt>
                <c:pt idx="2">
                  <c:v>прогноз 2019 год</c:v>
                </c:pt>
                <c:pt idx="3">
                  <c:v>прогноз 2020 год</c:v>
                </c:pt>
                <c:pt idx="4">
                  <c:v>прогноз 2021 год</c:v>
                </c:pt>
              </c:strCache>
            </c:strRef>
          </c:cat>
          <c:val>
            <c:numRef>
              <c:f>'консолидация на душу населения'!$B$6:$F$6</c:f>
              <c:numCache>
                <c:formatCode>0.0</c:formatCode>
                <c:ptCount val="5"/>
                <c:pt idx="0">
                  <c:v>53.017077798861479</c:v>
                </c:pt>
                <c:pt idx="1">
                  <c:v>59.992415623814942</c:v>
                </c:pt>
                <c:pt idx="2">
                  <c:v>43.475477013702132</c:v>
                </c:pt>
                <c:pt idx="3">
                  <c:v>42.758355743373031</c:v>
                </c:pt>
                <c:pt idx="4">
                  <c:v>43.96209501856832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3896192"/>
        <c:axId val="113631808"/>
      </c:lineChart>
      <c:catAx>
        <c:axId val="9389619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113631808"/>
        <c:crosses val="autoZero"/>
        <c:auto val="1"/>
        <c:lblAlgn val="ctr"/>
        <c:lblOffset val="100"/>
        <c:noMultiLvlLbl val="0"/>
      </c:catAx>
      <c:valAx>
        <c:axId val="113631808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93896192"/>
        <c:crosses val="autoZero"/>
        <c:crossBetween val="between"/>
      </c:valAx>
    </c:plotArea>
    <c:plotVisOnly val="1"/>
    <c:dispBlanksAs val="zero"/>
    <c:showDLblsOverMax val="0"/>
  </c:chart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40"/>
      <c:rotY val="18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5"/>
          <c:dPt>
            <c:idx val="1"/>
            <c:bubble3D val="0"/>
            <c:explosion val="41"/>
          </c:dPt>
          <c:dPt>
            <c:idx val="2"/>
            <c:bubble3D val="0"/>
            <c:explosion val="58"/>
          </c:dPt>
          <c:dPt>
            <c:idx val="4"/>
            <c:bubble3D val="0"/>
            <c:explosion val="39"/>
          </c:dPt>
          <c:dPt>
            <c:idx val="6"/>
            <c:bubble3D val="0"/>
            <c:explosion val="8"/>
          </c:dPt>
          <c:dPt>
            <c:idx val="8"/>
            <c:bubble3D val="0"/>
            <c:explosion val="43"/>
          </c:dPt>
          <c:dPt>
            <c:idx val="9"/>
            <c:bubble3D val="0"/>
            <c:explosion val="54"/>
          </c:dPt>
          <c:dPt>
            <c:idx val="10"/>
            <c:bubble3D val="0"/>
            <c:explosion val="59"/>
          </c:dPt>
          <c:dPt>
            <c:idx val="11"/>
            <c:bubble3D val="0"/>
            <c:explosion val="37"/>
          </c:dPt>
          <c:dLbls>
            <c:dLbl>
              <c:idx val="0"/>
              <c:layout>
                <c:manualLayout>
                  <c:x val="6.7373092108898955E-2"/>
                  <c:y val="0.1424307751765026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4.6798899069957793E-3"/>
                  <c:y val="0.18926604177615219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4.7516901607366907E-2"/>
                  <c:y val="4.026457452626314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8.2786285063489624E-3"/>
                  <c:y val="-2.61857396838968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1.5866509485335998E-2"/>
                  <c:y val="-5.8809844775567575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0.33059885505257791"/>
                  <c:y val="7.952537084712214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1.1253625966677573E-2"/>
                  <c:y val="-8.257873477648203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2.1627658427286811E-2"/>
                  <c:y val="-0.14835313225918878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6.5716030588954907E-2"/>
                  <c:y val="-9.18957797808466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4.1202357461414603E-2"/>
                  <c:y val="-2.4900069561796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2"/>
              <c:layout>
                <c:manualLayout>
                  <c:x val="-0.16405426138545726"/>
                  <c:y val="8.933987217506785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 i="0" baseline="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'таб по разделам'!$B$30:$B$42</c:f>
              <c:strCache>
                <c:ptCount val="13"/>
                <c:pt idx="0">
                  <c:v>Общемуниципальные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 Национальная экономика</c:v>
                </c:pt>
                <c:pt idx="4">
                  <c:v>Жилищно-коомунальное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Средства массовой информации</c:v>
                </c:pt>
                <c:pt idx="11">
                  <c:v>Обслуживание муниципального долга</c:v>
                </c:pt>
                <c:pt idx="12">
                  <c:v>Межбюджетные трансферты</c:v>
                </c:pt>
              </c:strCache>
            </c:strRef>
          </c:cat>
          <c:val>
            <c:numRef>
              <c:f>'таб по разделам'!$C$30:$C$42</c:f>
              <c:numCache>
                <c:formatCode>#,##0.00</c:formatCode>
                <c:ptCount val="13"/>
                <c:pt idx="0">
                  <c:v>49358.2</c:v>
                </c:pt>
                <c:pt idx="1">
                  <c:v>358.9</c:v>
                </c:pt>
                <c:pt idx="2">
                  <c:v>4412.3</c:v>
                </c:pt>
                <c:pt idx="3">
                  <c:v>30620.799999999999</c:v>
                </c:pt>
                <c:pt idx="4">
                  <c:v>2466.5</c:v>
                </c:pt>
                <c:pt idx="6">
                  <c:v>159844.29999999999</c:v>
                </c:pt>
                <c:pt idx="7">
                  <c:v>41831.699999999997</c:v>
                </c:pt>
                <c:pt idx="8">
                  <c:v>14543.2</c:v>
                </c:pt>
                <c:pt idx="9">
                  <c:v>3099.2</c:v>
                </c:pt>
                <c:pt idx="10">
                  <c:v>1538.2</c:v>
                </c:pt>
                <c:pt idx="11">
                  <c:v>100</c:v>
                </c:pt>
                <c:pt idx="12">
                  <c:v>32921.9</c:v>
                </c:pt>
              </c:numCache>
            </c:numRef>
          </c:val>
        </c:ser>
        <c:ser>
          <c:idx val="1"/>
          <c:order val="1"/>
          <c:explosion val="25"/>
          <c:cat>
            <c:strRef>
              <c:f>'таб по разделам'!$B$30:$B$42</c:f>
              <c:strCache>
                <c:ptCount val="13"/>
                <c:pt idx="0">
                  <c:v>Общемуниципальные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 Национальная экономика</c:v>
                </c:pt>
                <c:pt idx="4">
                  <c:v>Жилищно-коомунальное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Средства массовой информации</c:v>
                </c:pt>
                <c:pt idx="11">
                  <c:v>Обслуживание муниципального долга</c:v>
                </c:pt>
                <c:pt idx="12">
                  <c:v>Межбюджетные трансферты</c:v>
                </c:pt>
              </c:strCache>
            </c:strRef>
          </c:cat>
          <c:val>
            <c:numRef>
              <c:f>'таб по разделам'!$D$30:$D$42</c:f>
              <c:numCache>
                <c:formatCode>0.00</c:formatCode>
                <c:ptCount val="13"/>
                <c:pt idx="0">
                  <c:v>14.470505594918952</c:v>
                </c:pt>
                <c:pt idx="1">
                  <c:v>0.10521989169006189</c:v>
                </c:pt>
                <c:pt idx="2">
                  <c:v>1.2935684817611037</c:v>
                </c:pt>
                <c:pt idx="3">
                  <c:v>8.9772005000363535</c:v>
                </c:pt>
                <c:pt idx="4">
                  <c:v>0.72311190541526238</c:v>
                </c:pt>
                <c:pt idx="5">
                  <c:v>0</c:v>
                </c:pt>
                <c:pt idx="6">
                  <c:v>46.86207838750002</c:v>
                </c:pt>
                <c:pt idx="7">
                  <c:v>12.263936871583065</c:v>
                </c:pt>
                <c:pt idx="8">
                  <c:v>4.2636777063998554</c:v>
                </c:pt>
                <c:pt idx="9">
                  <c:v>0.90860264231217547</c:v>
                </c:pt>
                <c:pt idx="10">
                  <c:v>0.45095914571650381</c:v>
                </c:pt>
                <c:pt idx="11">
                  <c:v>2.9317328417403705E-2</c:v>
                </c:pt>
                <c:pt idx="12">
                  <c:v>9.6518215442492306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18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7549444951181754E-2"/>
          <c:y val="9.1690558525243937E-2"/>
          <c:w val="0.84490111009763647"/>
          <c:h val="0.82912917069105552"/>
        </c:manualLayout>
      </c:layout>
      <c:pie3DChart>
        <c:varyColors val="1"/>
        <c:ser>
          <c:idx val="0"/>
          <c:order val="0"/>
          <c:explosion val="25"/>
          <c:dPt>
            <c:idx val="0"/>
            <c:bubble3D val="0"/>
            <c:explosion val="12"/>
          </c:dPt>
          <c:dPt>
            <c:idx val="1"/>
            <c:bubble3D val="0"/>
            <c:explosion val="13"/>
          </c:dPt>
          <c:dPt>
            <c:idx val="2"/>
            <c:bubble3D val="0"/>
            <c:explosion val="33"/>
          </c:dPt>
          <c:dPt>
            <c:idx val="3"/>
            <c:bubble3D val="0"/>
            <c:explosion val="41"/>
          </c:dPt>
          <c:dPt>
            <c:idx val="4"/>
            <c:bubble3D val="0"/>
            <c:explosion val="50"/>
          </c:dPt>
          <c:dPt>
            <c:idx val="6"/>
            <c:bubble3D val="0"/>
            <c:explosion val="44"/>
          </c:dPt>
          <c:dPt>
            <c:idx val="8"/>
            <c:bubble3D val="0"/>
            <c:explosion val="58"/>
          </c:dPt>
          <c:dPt>
            <c:idx val="9"/>
            <c:bubble3D val="0"/>
            <c:explosion val="46"/>
          </c:dPt>
          <c:dPt>
            <c:idx val="10"/>
            <c:bubble3D val="0"/>
            <c:explosion val="38"/>
          </c:dPt>
          <c:dPt>
            <c:idx val="12"/>
            <c:bubble3D val="0"/>
            <c:explosion val="13"/>
          </c:dPt>
          <c:dLbls>
            <c:dLbl>
              <c:idx val="0"/>
              <c:layout>
                <c:manualLayout>
                  <c:x val="0.20298529619139782"/>
                  <c:y val="4.812733962492449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4714484378839471"/>
                  <c:y val="0.2503293801152424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6.2113413806353908E-3"/>
                  <c:y val="0.25463163851769838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1.2313231811832272E-2"/>
                  <c:y val="0.1162033345334673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6.0865931528304533E-4"/>
                  <c:y val="-6.9608423068379555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0.41740110659649882"/>
                  <c:y val="8.732262932099510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0"/>
                  <c:y val="-0.17804733452887025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-4.1044106039440911E-3"/>
                  <c:y val="9.148385967660085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3.0549311261587014E-3"/>
                  <c:y val="0.13054550929102296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-1.3539384082018404E-2"/>
                  <c:y val="0.207699835839413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1"/>
              <c:layout>
                <c:manualLayout>
                  <c:x val="-0.12278882958260945"/>
                  <c:y val="7.964160816629554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2"/>
              <c:layout>
                <c:manualLayout>
                  <c:x val="-9.7292737229277226E-2"/>
                  <c:y val="0.2091554291611523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 i="0" baseline="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'таб по разделам'!$B$47:$B$59</c:f>
              <c:strCache>
                <c:ptCount val="13"/>
                <c:pt idx="0">
                  <c:v>Общемуниципальные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 Национальная экономика</c:v>
                </c:pt>
                <c:pt idx="4">
                  <c:v>Жилищно-коомунальное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Средства массовой информации</c:v>
                </c:pt>
                <c:pt idx="11">
                  <c:v>Обслуживание муниципального долга</c:v>
                </c:pt>
                <c:pt idx="12">
                  <c:v>Межбюджетные трансферты</c:v>
                </c:pt>
              </c:strCache>
            </c:strRef>
          </c:cat>
          <c:val>
            <c:numRef>
              <c:f>'таб по разделам'!$C$47:$C$59</c:f>
              <c:numCache>
                <c:formatCode>#,##0.00</c:formatCode>
                <c:ptCount val="13"/>
                <c:pt idx="0">
                  <c:v>50423.4</c:v>
                </c:pt>
                <c:pt idx="1">
                  <c:v>364.4</c:v>
                </c:pt>
                <c:pt idx="2">
                  <c:v>4352.3</c:v>
                </c:pt>
                <c:pt idx="3">
                  <c:v>30581</c:v>
                </c:pt>
                <c:pt idx="4">
                  <c:v>945.1</c:v>
                </c:pt>
                <c:pt idx="6">
                  <c:v>144374.29999999999</c:v>
                </c:pt>
                <c:pt idx="7">
                  <c:v>41712.300000000003</c:v>
                </c:pt>
                <c:pt idx="8">
                  <c:v>17315.2</c:v>
                </c:pt>
                <c:pt idx="9">
                  <c:v>2982.8</c:v>
                </c:pt>
                <c:pt idx="10">
                  <c:v>1577.6</c:v>
                </c:pt>
                <c:pt idx="11">
                  <c:v>100</c:v>
                </c:pt>
                <c:pt idx="12">
                  <c:v>36200.5</c:v>
                </c:pt>
              </c:numCache>
            </c:numRef>
          </c:val>
        </c:ser>
        <c:ser>
          <c:idx val="1"/>
          <c:order val="1"/>
          <c:explosion val="25"/>
          <c:cat>
            <c:strRef>
              <c:f>'таб по разделам'!$B$47:$B$59</c:f>
              <c:strCache>
                <c:ptCount val="13"/>
                <c:pt idx="0">
                  <c:v>Общемуниципальные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 Национальная экономика</c:v>
                </c:pt>
                <c:pt idx="4">
                  <c:v>Жилищно-коомунальное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Средства массовой информации</c:v>
                </c:pt>
                <c:pt idx="11">
                  <c:v>Обслуживание муниципального долга</c:v>
                </c:pt>
                <c:pt idx="12">
                  <c:v>Межбюджетные трансферты</c:v>
                </c:pt>
              </c:strCache>
            </c:strRef>
          </c:cat>
          <c:val>
            <c:numRef>
              <c:f>'таб по разделам'!$D$47:$D$59</c:f>
              <c:numCache>
                <c:formatCode>0.00</c:formatCode>
                <c:ptCount val="13"/>
                <c:pt idx="0">
                  <c:v>15.236928536613151</c:v>
                </c:pt>
                <c:pt idx="1">
                  <c:v>0.11011428738922469</c:v>
                </c:pt>
                <c:pt idx="2">
                  <c:v>1.3151767645557702</c:v>
                </c:pt>
                <c:pt idx="3">
                  <c:v>9.2409578009052691</c:v>
                </c:pt>
                <c:pt idx="4">
                  <c:v>0.28559004668374383</c:v>
                </c:pt>
                <c:pt idx="5">
                  <c:v>0</c:v>
                </c:pt>
                <c:pt idx="6">
                  <c:v>43.626984527492155</c:v>
                </c:pt>
                <c:pt idx="7">
                  <c:v>12.604610839367611</c:v>
                </c:pt>
                <c:pt idx="8">
                  <c:v>5.2323021652082966</c:v>
                </c:pt>
                <c:pt idx="9">
                  <c:v>0.90134164770740777</c:v>
                </c:pt>
                <c:pt idx="10">
                  <c:v>0.47671871510768621</c:v>
                </c:pt>
                <c:pt idx="11">
                  <c:v>3.0217971292322909E-2</c:v>
                </c:pt>
                <c:pt idx="12">
                  <c:v>10.939056697677357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18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5"/>
          <c:dPt>
            <c:idx val="1"/>
            <c:bubble3D val="0"/>
            <c:explosion val="55"/>
          </c:dPt>
          <c:dPt>
            <c:idx val="2"/>
            <c:bubble3D val="0"/>
            <c:explosion val="83"/>
          </c:dPt>
          <c:dPt>
            <c:idx val="3"/>
            <c:bubble3D val="0"/>
            <c:explosion val="35"/>
          </c:dPt>
          <c:dPt>
            <c:idx val="4"/>
            <c:bubble3D val="0"/>
            <c:explosion val="44"/>
          </c:dPt>
          <c:dLbls>
            <c:dLbl>
              <c:idx val="0"/>
              <c:layout>
                <c:manualLayout>
                  <c:x val="0.1097241459028556"/>
                  <c:y val="0.151889176581726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4.4596198712507799E-2"/>
                  <c:y val="-5.075269410359930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0.33233681978416402"/>
                  <c:y val="7.814480641643135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1.2230712690503633E-2"/>
                  <c:y val="-5.571477988706920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5.5308871979770531E-2"/>
                  <c:y val="-3.3445646822099606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8.5725301601463452E-2"/>
                  <c:y val="1.426304144139529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2.9777606658926817E-2"/>
                  <c:y val="0.177313955849848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1"/>
              <c:layout>
                <c:manualLayout>
                  <c:x val="-8.6978547290728112E-2"/>
                  <c:y val="0.1453104398351203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 i="0" baseline="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'таб по разделам'!$B$63:$B$74</c:f>
              <c:strCache>
                <c:ptCount val="12"/>
                <c:pt idx="0">
                  <c:v>Общемуниципальные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 Национальная экономика</c:v>
                </c:pt>
                <c:pt idx="4">
                  <c:v>Жилищно-коомунальное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Средства массовой информации</c:v>
                </c:pt>
                <c:pt idx="11">
                  <c:v>Межбюджетные трансферты</c:v>
                </c:pt>
              </c:strCache>
            </c:strRef>
          </c:cat>
          <c:val>
            <c:numRef>
              <c:f>'таб по разделам'!$C$63:$C$74</c:f>
              <c:numCache>
                <c:formatCode>#,##0.00</c:formatCode>
                <c:ptCount val="12"/>
                <c:pt idx="0">
                  <c:v>51191.9</c:v>
                </c:pt>
                <c:pt idx="1">
                  <c:v>377.4</c:v>
                </c:pt>
                <c:pt idx="2">
                  <c:v>4493.2</c:v>
                </c:pt>
                <c:pt idx="3">
                  <c:v>30671.8</c:v>
                </c:pt>
                <c:pt idx="4">
                  <c:v>974.9</c:v>
                </c:pt>
                <c:pt idx="6">
                  <c:v>159011.4</c:v>
                </c:pt>
                <c:pt idx="7">
                  <c:v>41655.5</c:v>
                </c:pt>
                <c:pt idx="8">
                  <c:v>14671.8</c:v>
                </c:pt>
                <c:pt idx="9">
                  <c:v>2986.5</c:v>
                </c:pt>
                <c:pt idx="10">
                  <c:v>1592</c:v>
                </c:pt>
                <c:pt idx="11">
                  <c:v>35192.6</c:v>
                </c:pt>
              </c:numCache>
            </c:numRef>
          </c:val>
        </c:ser>
        <c:ser>
          <c:idx val="1"/>
          <c:order val="1"/>
          <c:explosion val="25"/>
          <c:cat>
            <c:strRef>
              <c:f>'таб по разделам'!$B$63:$B$74</c:f>
              <c:strCache>
                <c:ptCount val="12"/>
                <c:pt idx="0">
                  <c:v>Общемуниципальные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 Национальная экономика</c:v>
                </c:pt>
                <c:pt idx="4">
                  <c:v>Жилищно-коомунальное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Средства массовой информации</c:v>
                </c:pt>
                <c:pt idx="11">
                  <c:v>Межбюджетные трансферты</c:v>
                </c:pt>
              </c:strCache>
            </c:strRef>
          </c:cat>
          <c:val>
            <c:numRef>
              <c:f>'таб по разделам'!$D$63:$D$74</c:f>
              <c:numCache>
                <c:formatCode>0.00</c:formatCode>
                <c:ptCount val="12"/>
                <c:pt idx="0">
                  <c:v>14.932632088653197</c:v>
                </c:pt>
                <c:pt idx="1">
                  <c:v>0.11008724720625168</c:v>
                </c:pt>
                <c:pt idx="2">
                  <c:v>1.3106624778673293</c:v>
                </c:pt>
                <c:pt idx="3">
                  <c:v>8.9469370134094088</c:v>
                </c:pt>
                <c:pt idx="4">
                  <c:v>0.28437747032690719</c:v>
                </c:pt>
                <c:pt idx="5">
                  <c:v>0</c:v>
                </c:pt>
                <c:pt idx="6">
                  <c:v>46.383485162724355</c:v>
                </c:pt>
                <c:pt idx="7">
                  <c:v>12.150872617912075</c:v>
                </c:pt>
                <c:pt idx="8">
                  <c:v>4.2797511223123568</c:v>
                </c:pt>
                <c:pt idx="9">
                  <c:v>0.87115941648508388</c:v>
                </c:pt>
                <c:pt idx="10">
                  <c:v>0.46438499616415663</c:v>
                </c:pt>
                <c:pt idx="11">
                  <c:v>10.26565038693888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соцсфера!$B$4</c:f>
              <c:strCache>
                <c:ptCount val="1"/>
                <c:pt idx="0">
                  <c:v>Образование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соцсфера!$C$3:$G$3</c:f>
              <c:strCache>
                <c:ptCount val="5"/>
                <c:pt idx="0">
                  <c:v>2017 год</c:v>
                </c:pt>
                <c:pt idx="1">
                  <c:v> 2018 года</c:v>
                </c:pt>
                <c:pt idx="2">
                  <c:v>прогноз 2019 года</c:v>
                </c:pt>
                <c:pt idx="3">
                  <c:v>прогноз 2020 года</c:v>
                </c:pt>
                <c:pt idx="4">
                  <c:v>прогноз 2021 года</c:v>
                </c:pt>
              </c:strCache>
            </c:strRef>
          </c:cat>
          <c:val>
            <c:numRef>
              <c:f>соцсфера!$C$4:$G$4</c:f>
              <c:numCache>
                <c:formatCode>General</c:formatCode>
                <c:ptCount val="5"/>
                <c:pt idx="0">
                  <c:v>191</c:v>
                </c:pt>
                <c:pt idx="1">
                  <c:v>245</c:v>
                </c:pt>
                <c:pt idx="2">
                  <c:v>160</c:v>
                </c:pt>
                <c:pt idx="3">
                  <c:v>144</c:v>
                </c:pt>
                <c:pt idx="4">
                  <c:v>159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5447296"/>
        <c:axId val="97758016"/>
        <c:axId val="0"/>
      </c:bar3DChart>
      <c:catAx>
        <c:axId val="115447296"/>
        <c:scaling>
          <c:orientation val="minMax"/>
        </c:scaling>
        <c:delete val="0"/>
        <c:axPos val="b"/>
        <c:majorTickMark val="out"/>
        <c:minorTickMark val="none"/>
        <c:tickLblPos val="nextTo"/>
        <c:crossAx val="97758016"/>
        <c:crosses val="autoZero"/>
        <c:auto val="1"/>
        <c:lblAlgn val="ctr"/>
        <c:lblOffset val="100"/>
        <c:noMultiLvlLbl val="0"/>
      </c:catAx>
      <c:valAx>
        <c:axId val="977580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544729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соцсфера!$B$8</c:f>
              <c:strCache>
                <c:ptCount val="1"/>
                <c:pt idx="0">
                  <c:v>Культура и кинематография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соцсфера!$C$7:$G$7</c:f>
              <c:strCache>
                <c:ptCount val="5"/>
                <c:pt idx="0">
                  <c:v>2017 год</c:v>
                </c:pt>
                <c:pt idx="1">
                  <c:v> 2018 года</c:v>
                </c:pt>
                <c:pt idx="2">
                  <c:v>прогноз 2019 года</c:v>
                </c:pt>
                <c:pt idx="3">
                  <c:v>прогноз 2020 года</c:v>
                </c:pt>
                <c:pt idx="4">
                  <c:v>прогноз 2021 года</c:v>
                </c:pt>
              </c:strCache>
            </c:strRef>
          </c:cat>
          <c:val>
            <c:numRef>
              <c:f>соцсфера!$C$8:$G$8</c:f>
              <c:numCache>
                <c:formatCode>General</c:formatCode>
                <c:ptCount val="5"/>
                <c:pt idx="0">
                  <c:v>36</c:v>
                </c:pt>
                <c:pt idx="1">
                  <c:v>40</c:v>
                </c:pt>
                <c:pt idx="2">
                  <c:v>42</c:v>
                </c:pt>
                <c:pt idx="3">
                  <c:v>42</c:v>
                </c:pt>
                <c:pt idx="4">
                  <c:v>42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5721728"/>
        <c:axId val="97759744"/>
        <c:axId val="0"/>
      </c:bar3DChart>
      <c:catAx>
        <c:axId val="115721728"/>
        <c:scaling>
          <c:orientation val="minMax"/>
        </c:scaling>
        <c:delete val="0"/>
        <c:axPos val="b"/>
        <c:majorTickMark val="out"/>
        <c:minorTickMark val="none"/>
        <c:tickLblPos val="nextTo"/>
        <c:crossAx val="97759744"/>
        <c:crosses val="autoZero"/>
        <c:auto val="1"/>
        <c:lblAlgn val="ctr"/>
        <c:lblOffset val="100"/>
        <c:noMultiLvlLbl val="0"/>
      </c:catAx>
      <c:valAx>
        <c:axId val="977597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572172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Какие средства направляются на физическую культуру и спорт</a:t>
            </a:r>
          </a:p>
        </c:rich>
      </c:tx>
      <c:layout>
        <c:manualLayout>
          <c:xMode val="edge"/>
          <c:yMode val="edge"/>
          <c:x val="0.12928875147087143"/>
          <c:y val="2.9529600466608342E-2"/>
        </c:manualLayout>
      </c:layout>
      <c:overlay val="0"/>
    </c:title>
    <c:autoTitleDeleted val="0"/>
    <c:view3D>
      <c:rotX val="15"/>
      <c:hPercent val="50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8366132246507425"/>
          <c:y val="0.15111358996792204"/>
          <c:w val="0.42110943368374082"/>
          <c:h val="0.25484237386993558"/>
        </c:manualLayout>
      </c:layout>
      <c:bar3DChart>
        <c:barDir val="col"/>
        <c:grouping val="clustere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one"/>
        <c:axId val="138720256"/>
        <c:axId val="97890240"/>
        <c:axId val="0"/>
      </c:bar3DChart>
      <c:catAx>
        <c:axId val="1387202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txPr>
          <a:bodyPr rot="0" vert="horz"/>
          <a:lstStyle/>
          <a:p>
            <a:pPr>
              <a:defRPr/>
            </a:pPr>
            <a:endParaRPr lang="ru-RU"/>
          </a:p>
        </c:txPr>
        <c:crossAx val="97890240"/>
        <c:crossesAt val="0"/>
        <c:auto val="1"/>
        <c:lblAlgn val="ctr"/>
        <c:lblOffset val="100"/>
        <c:tickLblSkip val="1"/>
        <c:tickMarkSkip val="1"/>
        <c:noMultiLvlLbl val="0"/>
      </c:catAx>
      <c:valAx>
        <c:axId val="97890240"/>
        <c:scaling>
          <c:orientation val="minMax"/>
          <c:min val="0"/>
        </c:scaling>
        <c:delete val="0"/>
        <c:axPos val="l"/>
        <c:numFmt formatCode="#,##0" sourceLinked="1"/>
        <c:majorTickMark val="out"/>
        <c:minorTickMark val="none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138720256"/>
        <c:crosses val="autoZero"/>
        <c:crossBetween val="between"/>
        <c:majorUnit val="500"/>
        <c:minorUnit val="1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3058278077503577E-2"/>
          <c:y val="2.2067524540493533E-2"/>
          <c:w val="0.59341599804177136"/>
          <c:h val="0.8567516628643923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Лист9!$E$5</c:f>
              <c:strCache>
                <c:ptCount val="1"/>
                <c:pt idx="0">
                  <c:v>Иные межбюджетные трансферты бюджетам поселений на сбалансированность</c:v>
                </c:pt>
              </c:strCache>
            </c:strRef>
          </c:tx>
          <c:spPr>
            <a:solidFill>
              <a:srgbClr val="00CCFF"/>
            </a:solidFill>
          </c:spPr>
          <c:invertIfNegative val="0"/>
          <c:dLbls>
            <c:dLbl>
              <c:idx val="0"/>
              <c:layout>
                <c:manualLayout>
                  <c:x val="1.0948904716186824E-2"/>
                  <c:y val="3.75519935579815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474452358093412E-3"/>
                  <c:y val="-2.92072338663297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5.474452358093412E-3"/>
                  <c:y val="-3.33796958472340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0948904716186824E-2"/>
                  <c:y val="-1.66898479236170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Лист9!$D$6:$D$10</c:f>
              <c:strCache>
                <c:ptCount val="5"/>
                <c:pt idx="0">
                  <c:v> 2017 год</c:v>
                </c:pt>
                <c:pt idx="1">
                  <c:v> 2018 год</c:v>
                </c:pt>
                <c:pt idx="2">
                  <c:v> 2019 год</c:v>
                </c:pt>
                <c:pt idx="3">
                  <c:v>2020 год</c:v>
                </c:pt>
                <c:pt idx="4">
                  <c:v> 2021 год</c:v>
                </c:pt>
              </c:strCache>
            </c:strRef>
          </c:cat>
          <c:val>
            <c:numRef>
              <c:f>Лист9!$E$6:$E$10</c:f>
              <c:numCache>
                <c:formatCode>#,##0.0</c:formatCode>
                <c:ptCount val="5"/>
                <c:pt idx="0">
                  <c:v>20659.2</c:v>
                </c:pt>
                <c:pt idx="1">
                  <c:v>15698.9</c:v>
                </c:pt>
                <c:pt idx="2">
                  <c:v>11268.6</c:v>
                </c:pt>
                <c:pt idx="3">
                  <c:v>9645.4</c:v>
                </c:pt>
                <c:pt idx="4">
                  <c:v>7814.3</c:v>
                </c:pt>
              </c:numCache>
            </c:numRef>
          </c:val>
        </c:ser>
        <c:ser>
          <c:idx val="1"/>
          <c:order val="1"/>
          <c:tx>
            <c:strRef>
              <c:f>Лист9!$F$5</c:f>
              <c:strCache>
                <c:ptCount val="1"/>
                <c:pt idx="0">
                  <c:v>Дотации на выравнивание бюджетной обеспеченности бюджетам поселений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8.2116785371401189E-3"/>
                  <c:y val="5.00695437708510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1058392685700594E-3"/>
                  <c:y val="-1.25173859427127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2116785371401189E-3"/>
                  <c:y val="-3.75521578281382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4.1058392685700594E-3"/>
                  <c:y val="-2.92072338663297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0948904716186824E-2"/>
                  <c:y val="-6.05006987231116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Лист9!$D$6:$D$10</c:f>
              <c:strCache>
                <c:ptCount val="5"/>
                <c:pt idx="0">
                  <c:v> 2017 год</c:v>
                </c:pt>
                <c:pt idx="1">
                  <c:v> 2018 год</c:v>
                </c:pt>
                <c:pt idx="2">
                  <c:v> 2019 год</c:v>
                </c:pt>
                <c:pt idx="3">
                  <c:v>2020 год</c:v>
                </c:pt>
                <c:pt idx="4">
                  <c:v> 2021 год</c:v>
                </c:pt>
              </c:strCache>
            </c:strRef>
          </c:cat>
          <c:val>
            <c:numRef>
              <c:f>Лист9!$F$6:$F$10</c:f>
              <c:numCache>
                <c:formatCode>#,##0.0</c:formatCode>
                <c:ptCount val="5"/>
                <c:pt idx="0">
                  <c:v>12221</c:v>
                </c:pt>
                <c:pt idx="1">
                  <c:v>15605.3</c:v>
                </c:pt>
                <c:pt idx="2">
                  <c:v>21653.3</c:v>
                </c:pt>
                <c:pt idx="3">
                  <c:v>26555.1</c:v>
                </c:pt>
                <c:pt idx="4">
                  <c:v>27378.3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51560192"/>
        <c:axId val="143640256"/>
        <c:axId val="0"/>
      </c:bar3DChart>
      <c:catAx>
        <c:axId val="15156019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143640256"/>
        <c:crosses val="autoZero"/>
        <c:auto val="1"/>
        <c:lblAlgn val="ctr"/>
        <c:lblOffset val="100"/>
        <c:noMultiLvlLbl val="0"/>
      </c:catAx>
      <c:valAx>
        <c:axId val="143640256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crossAx val="15156019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7344762366200561"/>
          <c:y val="0.38159185338297141"/>
          <c:w val="0.31834069780085422"/>
          <c:h val="0.30566175164882065"/>
        </c:manualLayout>
      </c:layout>
      <c:overlay val="0"/>
      <c:txPr>
        <a:bodyPr/>
        <a:lstStyle/>
        <a:p>
          <a:pPr>
            <a:defRPr sz="1400" b="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15487129516473477"/>
          <c:y val="8.5252580348286477E-2"/>
        </c:manualLayout>
      </c:layout>
      <c:overlay val="0"/>
      <c:txPr>
        <a:bodyPr/>
        <a:lstStyle/>
        <a:p>
          <a:pPr>
            <a:defRPr b="0"/>
          </a:pPr>
          <a:endParaRPr lang="ru-RU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Лист3!$A$6</c:f>
              <c:strCache>
                <c:ptCount val="1"/>
                <c:pt idx="0">
                  <c:v>           Отгрузка товаров собственного производства, выполнено работ и услуг собственными силами, млн.руб. </c:v>
                </c:pt>
              </c:strCache>
            </c:strRef>
          </c:tx>
          <c:spPr>
            <a:ln w="38100">
              <a:solidFill>
                <a:schemeClr val="tx2"/>
              </a:solidFill>
            </a:ln>
          </c:spPr>
          <c:marker>
            <c:symbol val="diamond"/>
            <c:size val="12"/>
            <c:spPr>
              <a:solidFill>
                <a:schemeClr val="accent2"/>
              </a:solidFill>
            </c:spPr>
          </c:marker>
          <c:dLbls>
            <c:dLbl>
              <c:idx val="0"/>
              <c:layout>
                <c:manualLayout>
                  <c:x val="-5.1472025196664897E-2"/>
                  <c:y val="9.29778548565552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4444444444444446E-2"/>
                  <c:y val="6.0184820647419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5.8333333333333383E-2"/>
                  <c:y val="5.55555555555556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5.5555555555555552E-2"/>
                  <c:y val="6.48148148148148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0.05"/>
                  <c:y val="6.48148148148148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5.8333333333333334E-2"/>
                  <c:y val="6.94444444444444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Лист3!$B$5:$G$5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Лист3!$B$6:$G$6</c:f>
              <c:numCache>
                <c:formatCode>General</c:formatCode>
                <c:ptCount val="6"/>
                <c:pt idx="0">
                  <c:v>537.74</c:v>
                </c:pt>
                <c:pt idx="1">
                  <c:v>569.49</c:v>
                </c:pt>
                <c:pt idx="2">
                  <c:v>603.9</c:v>
                </c:pt>
                <c:pt idx="3">
                  <c:v>637.20000000000005</c:v>
                </c:pt>
                <c:pt idx="4">
                  <c:v>672.7</c:v>
                </c:pt>
                <c:pt idx="5">
                  <c:v>710.7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9301504"/>
        <c:axId val="93958656"/>
      </c:lineChart>
      <c:catAx>
        <c:axId val="893015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93958656"/>
        <c:crosses val="autoZero"/>
        <c:auto val="1"/>
        <c:lblAlgn val="ctr"/>
        <c:lblOffset val="100"/>
        <c:noMultiLvlLbl val="0"/>
      </c:catAx>
      <c:valAx>
        <c:axId val="939586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930150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40"/>
      <c:rotY val="40"/>
      <c:rAngAx val="1"/>
    </c:view3D>
    <c:floor>
      <c:thickness val="0"/>
    </c:floor>
    <c:sideWall>
      <c:thickness val="0"/>
      <c:spPr>
        <a:ln>
          <a:noFill/>
        </a:ln>
        <a:scene3d>
          <a:camera prst="orthographicFront"/>
          <a:lightRig rig="threePt" dir="t"/>
        </a:scene3d>
        <a:sp3d>
          <a:bevelT w="6350"/>
        </a:sp3d>
      </c:spPr>
    </c:sideWall>
    <c:backWall>
      <c:thickness val="0"/>
      <c:spPr>
        <a:ln>
          <a:noFill/>
        </a:ln>
        <a:scene3d>
          <a:camera prst="orthographicFront"/>
          <a:lightRig rig="threePt" dir="t"/>
        </a:scene3d>
        <a:sp3d>
          <a:bevelT w="6350"/>
        </a:sp3d>
      </c:spPr>
    </c:backWall>
    <c:plotArea>
      <c:layout>
        <c:manualLayout>
          <c:layoutTarget val="inner"/>
          <c:xMode val="edge"/>
          <c:yMode val="edge"/>
          <c:x val="7.1768933365393056E-2"/>
          <c:y val="9.8901188821985481E-2"/>
          <c:w val="0.90702489590131707"/>
          <c:h val="0.7473205187586845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Лист1!$A$11</c:f>
              <c:strCache>
                <c:ptCount val="1"/>
                <c:pt idx="0">
                  <c:v>Муниципальный долг</c:v>
                </c:pt>
              </c:strCache>
            </c:strRef>
          </c:tx>
          <c:spPr>
            <a:solidFill>
              <a:srgbClr val="3333FF"/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dLbl>
              <c:idx val="0"/>
              <c:layout>
                <c:manualLayout>
                  <c:x val="1.6483923884514435E-2"/>
                  <c:y val="-2.8706499922803767E-2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2243547681539808E-2"/>
                  <c:y val="-3.5004322989038134E-2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535673665791776E-2"/>
                  <c:y val="-3.5945808244557668E-2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6666666666666666E-2"/>
                  <c:y val="-3.1372549019607843E-2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2397200349956256E-2"/>
                  <c:y val="-2.8921568627450982E-2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Лист1!$B$10:$F$10</c:f>
              <c:strCache>
                <c:ptCount val="5"/>
                <c:pt idx="0">
                  <c:v>Отчет 2017 год</c:v>
                </c:pt>
                <c:pt idx="1">
                  <c:v>Бюджет 2018 год</c:v>
                </c:pt>
                <c:pt idx="2">
                  <c:v>Прогноз 2019 год</c:v>
                </c:pt>
                <c:pt idx="3">
                  <c:v>Прогноз 2020 год</c:v>
                </c:pt>
                <c:pt idx="4">
                  <c:v>Прогноз 2021 год</c:v>
                </c:pt>
              </c:strCache>
            </c:strRef>
          </c:cat>
          <c:val>
            <c:numRef>
              <c:f>Лист1!$B$11:$F$11</c:f>
              <c:numCache>
                <c:formatCode>#,##0.0</c:formatCode>
                <c:ptCount val="5"/>
                <c:pt idx="0">
                  <c:v>7000</c:v>
                </c:pt>
                <c:pt idx="1">
                  <c:v>3500</c:v>
                </c:pt>
                <c:pt idx="2">
                  <c:v>3500</c:v>
                </c:pt>
                <c:pt idx="3">
                  <c:v>0</c:v>
                </c:pt>
                <c:pt idx="4" formatCode="0.0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Лист1!$A$12</c:f>
              <c:strCache>
                <c:ptCount val="1"/>
                <c:pt idx="0">
                  <c:v>Расходы на обслуживание муниципального долга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1.89511365935018E-2"/>
                  <c:y val="-4.83322184401771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364332986019671E-2"/>
                  <c:y val="-5.05291374601851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4430221270259583E-2"/>
                  <c:y val="-4.24229002624671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1831583552055993E-2"/>
                  <c:y val="-3.05147444804693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3467191601049868E-2"/>
                  <c:y val="-2.89215686274509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Лист1!$B$10:$F$10</c:f>
              <c:strCache>
                <c:ptCount val="5"/>
                <c:pt idx="0">
                  <c:v>Отчет 2017 год</c:v>
                </c:pt>
                <c:pt idx="1">
                  <c:v>Бюджет 2018 год</c:v>
                </c:pt>
                <c:pt idx="2">
                  <c:v>Прогноз 2019 год</c:v>
                </c:pt>
                <c:pt idx="3">
                  <c:v>Прогноз 2020 год</c:v>
                </c:pt>
                <c:pt idx="4">
                  <c:v>Прогноз 2021 год</c:v>
                </c:pt>
              </c:strCache>
            </c:strRef>
          </c:cat>
          <c:val>
            <c:numRef>
              <c:f>Лист1!$B$12:$F$12</c:f>
              <c:numCache>
                <c:formatCode>#,##0.0</c:formatCode>
                <c:ptCount val="5"/>
                <c:pt idx="0">
                  <c:v>8.5</c:v>
                </c:pt>
                <c:pt idx="1">
                  <c:v>100</c:v>
                </c:pt>
                <c:pt idx="2">
                  <c:v>100</c:v>
                </c:pt>
                <c:pt idx="3">
                  <c:v>0</c:v>
                </c:pt>
                <c:pt idx="4" formatCode="0.0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51561216"/>
        <c:axId val="143643136"/>
        <c:axId val="0"/>
      </c:bar3DChart>
      <c:catAx>
        <c:axId val="15156121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300" b="1"/>
            </a:pPr>
            <a:endParaRPr lang="ru-RU"/>
          </a:p>
        </c:txPr>
        <c:crossAx val="143643136"/>
        <c:crosses val="autoZero"/>
        <c:auto val="1"/>
        <c:lblAlgn val="ctr"/>
        <c:lblOffset val="100"/>
        <c:noMultiLvlLbl val="0"/>
      </c:catAx>
      <c:valAx>
        <c:axId val="143643136"/>
        <c:scaling>
          <c:orientation val="minMax"/>
        </c:scaling>
        <c:delete val="0"/>
        <c:axPos val="l"/>
        <c:majorGridlines>
          <c:spPr>
            <a:ln w="0">
              <a:solidFill>
                <a:schemeClr val="bg1"/>
              </a:solidFill>
            </a:ln>
          </c:spPr>
        </c:majorGridlines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151561216"/>
        <c:crosses val="autoZero"/>
        <c:crossBetween val="between"/>
      </c:valAx>
      <c:spPr>
        <a:ln>
          <a:noFill/>
        </a:ln>
      </c:spPr>
    </c:plotArea>
    <c:legend>
      <c:legendPos val="b"/>
      <c:layout>
        <c:manualLayout>
          <c:xMode val="edge"/>
          <c:yMode val="edge"/>
          <c:x val="7.2790448864989282E-2"/>
          <c:y val="0.93975213254593171"/>
          <c:w val="0.81473752371676289"/>
          <c:h val="4.7747867454068241E-2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  <c:userShapes r:id="rId3"/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depthPercent val="2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Лист1!$C$4</c:f>
              <c:strCache>
                <c:ptCount val="1"/>
                <c:pt idx="0">
                  <c:v>Верхний предел муниципального долга</c:v>
                </c:pt>
              </c:strCache>
            </c:strRef>
          </c:tx>
          <c:spPr>
            <a:solidFill>
              <a:srgbClr val="0000FF"/>
            </a:solidFill>
          </c:spPr>
          <c:invertIfNegative val="0"/>
          <c:dLbls>
            <c:dLbl>
              <c:idx val="0"/>
              <c:layout>
                <c:manualLayout>
                  <c:x val="5.474452358093412E-3"/>
                  <c:y val="-3.12934648567818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1058392685700594E-3"/>
                  <c:y val="-3.33796958472340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474452358093412E-3"/>
                  <c:y val="-2.50347718854255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-2.92072338663297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Лист1!$B$5:$B$8</c:f>
              <c:strCache>
                <c:ptCount val="4"/>
                <c:pt idx="0">
                  <c:v>ожидаемое исполнение 2018 год</c:v>
                </c:pt>
                <c:pt idx="1">
                  <c:v>прогноз 2019 год</c:v>
                </c:pt>
                <c:pt idx="2">
                  <c:v>прогноз 2020 год</c:v>
                </c:pt>
                <c:pt idx="3">
                  <c:v>прогноз 2021 год</c:v>
                </c:pt>
              </c:strCache>
            </c:strRef>
          </c:cat>
          <c:val>
            <c:numRef>
              <c:f>Лист1!$C$5:$C$8</c:f>
              <c:numCache>
                <c:formatCode>#,##0.0</c:formatCode>
                <c:ptCount val="4"/>
                <c:pt idx="0">
                  <c:v>3500</c:v>
                </c:pt>
                <c:pt idx="1">
                  <c:v>3500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Лист1!$D$4</c:f>
              <c:strCache>
                <c:ptCount val="1"/>
                <c:pt idx="0">
                  <c:v>Предельный объем муниципального долга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1.368613089523353E-3"/>
                  <c:y val="-2.71210028758776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3686130895233531E-2"/>
                  <c:y val="-2.50347718854255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7791970163803589E-2"/>
                  <c:y val="-3.33796958472340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0948904716186824E-2"/>
                  <c:y val="-3.33796958472340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Лист1!$B$5:$B$8</c:f>
              <c:strCache>
                <c:ptCount val="4"/>
                <c:pt idx="0">
                  <c:v>ожидаемое исполнение 2018 год</c:v>
                </c:pt>
                <c:pt idx="1">
                  <c:v>прогноз 2019 год</c:v>
                </c:pt>
                <c:pt idx="2">
                  <c:v>прогноз 2020 год</c:v>
                </c:pt>
                <c:pt idx="3">
                  <c:v>прогноз 2021 год</c:v>
                </c:pt>
              </c:strCache>
            </c:strRef>
          </c:cat>
          <c:val>
            <c:numRef>
              <c:f>Лист1!$D$5:$D$8</c:f>
              <c:numCache>
                <c:formatCode>#,##0.0</c:formatCode>
                <c:ptCount val="4"/>
                <c:pt idx="0">
                  <c:v>7000</c:v>
                </c:pt>
                <c:pt idx="1">
                  <c:v>5100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64004864"/>
        <c:axId val="143642560"/>
        <c:axId val="0"/>
      </c:bar3DChart>
      <c:catAx>
        <c:axId val="16400486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143642560"/>
        <c:crosses val="autoZero"/>
        <c:auto val="1"/>
        <c:lblAlgn val="ctr"/>
        <c:lblOffset val="100"/>
        <c:noMultiLvlLbl val="0"/>
      </c:catAx>
      <c:valAx>
        <c:axId val="143642560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crossAx val="16400486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8.0310323858040558E-2"/>
          <c:y val="0.936906132582772"/>
          <c:w val="0.85206154620734142"/>
          <c:h val="4.5747267407010357E-2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  <c:userShapes r:id="rId3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b="0"/>
          </a:pPr>
          <a:endParaRPr lang="ru-RU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Лист3!$A$14</c:f>
              <c:strCache>
                <c:ptCount val="1"/>
                <c:pt idx="0">
                  <c:v>Розничный товарооборот на душу населения, тыс. руб.</c:v>
                </c:pt>
              </c:strCache>
            </c:strRef>
          </c:tx>
          <c:spPr>
            <a:ln w="38100">
              <a:solidFill>
                <a:schemeClr val="tx2"/>
              </a:solidFill>
            </a:ln>
          </c:spPr>
          <c:marker>
            <c:symbol val="diamond"/>
            <c:size val="12"/>
            <c:spPr>
              <a:solidFill>
                <a:schemeClr val="accent2"/>
              </a:solidFill>
            </c:spPr>
          </c:marker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Лист3!$B$13:$G$13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Лист3!$B$14:$G$14</c:f>
              <c:numCache>
                <c:formatCode>0.00</c:formatCode>
                <c:ptCount val="6"/>
                <c:pt idx="0">
                  <c:v>65.852897102897103</c:v>
                </c:pt>
                <c:pt idx="1">
                  <c:v>70.011379441143006</c:v>
                </c:pt>
                <c:pt idx="2">
                  <c:v>79.519595448798981</c:v>
                </c:pt>
                <c:pt idx="3">
                  <c:v>87.294563843236403</c:v>
                </c:pt>
                <c:pt idx="4">
                  <c:v>91.656131479140328</c:v>
                </c:pt>
                <c:pt idx="5">
                  <c:v>96.207332490518326</c:v>
                </c:pt>
              </c:numCache>
            </c:numRef>
          </c:val>
          <c:smooth val="0"/>
        </c:ser>
        <c:dLbls>
          <c:dLblPos val="b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89303040"/>
        <c:axId val="93960384"/>
      </c:lineChart>
      <c:catAx>
        <c:axId val="893030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93960384"/>
        <c:crosses val="autoZero"/>
        <c:auto val="1"/>
        <c:lblAlgn val="ctr"/>
        <c:lblOffset val="100"/>
        <c:noMultiLvlLbl val="0"/>
      </c:catAx>
      <c:valAx>
        <c:axId val="93960384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89303040"/>
        <c:crosses val="autoZero"/>
        <c:crossBetween val="between"/>
      </c:valAx>
    </c:plotArea>
    <c:plotVisOnly val="1"/>
    <c:dispBlanksAs val="zero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b="0"/>
              <a:t>Инвестиции на душу населения, руб.</a:t>
            </a:r>
          </a:p>
        </c:rich>
      </c:tx>
      <c:layout>
        <c:manualLayout>
          <c:xMode val="edge"/>
          <c:yMode val="edge"/>
          <c:x val="0.156707928607247"/>
          <c:y val="3.3115428252079734E-2"/>
        </c:manualLayout>
      </c:layout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Лист3!$A$20</c:f>
              <c:strCache>
                <c:ptCount val="1"/>
                <c:pt idx="0">
                  <c:v>Инвестиции на душу населения, руб</c:v>
                </c:pt>
              </c:strCache>
            </c:strRef>
          </c:tx>
          <c:spPr>
            <a:ln w="38100">
              <a:solidFill>
                <a:schemeClr val="tx2"/>
              </a:solidFill>
            </a:ln>
          </c:spPr>
          <c:marker>
            <c:symbol val="diamond"/>
            <c:size val="12"/>
            <c:spPr>
              <a:solidFill>
                <a:schemeClr val="accent2"/>
              </a:solidFill>
            </c:spPr>
          </c:marker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Лист3!$B$19:$G$19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Лист3!$B$20:$G$20</c:f>
              <c:numCache>
                <c:formatCode>0</c:formatCode>
                <c:ptCount val="6"/>
                <c:pt idx="0">
                  <c:v>22360.248447204969</c:v>
                </c:pt>
                <c:pt idx="1">
                  <c:v>23391.073460614491</c:v>
                </c:pt>
                <c:pt idx="2">
                  <c:v>26548.672566371682</c:v>
                </c:pt>
                <c:pt idx="3">
                  <c:v>27180.78381795196</c:v>
                </c:pt>
                <c:pt idx="4">
                  <c:v>27812.895069532238</c:v>
                </c:pt>
                <c:pt idx="5">
                  <c:v>29709.228824273072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9303552"/>
        <c:axId val="93962240"/>
      </c:lineChart>
      <c:catAx>
        <c:axId val="893035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93962240"/>
        <c:crosses val="autoZero"/>
        <c:auto val="1"/>
        <c:lblAlgn val="ctr"/>
        <c:lblOffset val="100"/>
        <c:noMultiLvlLbl val="0"/>
      </c:catAx>
      <c:valAx>
        <c:axId val="93962240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8930355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b="0"/>
            </a:pPr>
            <a:r>
              <a:rPr lang="ru-RU" b="0"/>
              <a:t>Доходы на душу населения,   тыс. руб.</a:t>
            </a: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Лист3!$A$38</c:f>
              <c:strCache>
                <c:ptCount val="1"/>
                <c:pt idx="0">
                  <c:v>Доходы на душу населения ,   тыс. руб.</c:v>
                </c:pt>
              </c:strCache>
            </c:strRef>
          </c:tx>
          <c:spPr>
            <a:ln w="38100">
              <a:solidFill>
                <a:schemeClr val="tx2"/>
              </a:solidFill>
            </a:ln>
          </c:spPr>
          <c:marker>
            <c:symbol val="diamond"/>
            <c:size val="12"/>
            <c:spPr>
              <a:solidFill>
                <a:schemeClr val="accent2"/>
              </a:solidFill>
            </c:spPr>
          </c:marker>
          <c:dLbls>
            <c:dLbl>
              <c:idx val="2"/>
              <c:layout>
                <c:manualLayout>
                  <c:x val="-7.3493219597550299E-2"/>
                  <c:y val="9.075240594925625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5.5944444444444442E-2"/>
                  <c:y val="9.075240594925634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5.5944444444444442E-2"/>
                  <c:y val="9.075240594925634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Лист3!$B$37:$G$37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Лист3!$B$38:$G$38</c:f>
              <c:numCache>
                <c:formatCode>0.0</c:formatCode>
                <c:ptCount val="6"/>
                <c:pt idx="0">
                  <c:v>146.08695652173915</c:v>
                </c:pt>
                <c:pt idx="1">
                  <c:v>159.73195094196481</c:v>
                </c:pt>
                <c:pt idx="2">
                  <c:v>171.0682680151707</c:v>
                </c:pt>
                <c:pt idx="3">
                  <c:v>178.21112515802781</c:v>
                </c:pt>
                <c:pt idx="4">
                  <c:v>184.05183312262957</c:v>
                </c:pt>
                <c:pt idx="5">
                  <c:v>195.22756005056891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9304576"/>
        <c:axId val="93963968"/>
      </c:lineChart>
      <c:catAx>
        <c:axId val="893045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93963968"/>
        <c:crosses val="autoZero"/>
        <c:auto val="1"/>
        <c:lblAlgn val="ctr"/>
        <c:lblOffset val="100"/>
        <c:noMultiLvlLbl val="0"/>
      </c:catAx>
      <c:valAx>
        <c:axId val="93963968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8930457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b="0"/>
            </a:pPr>
            <a:r>
              <a:rPr lang="ru-RU" b="0"/>
              <a:t>Прожиточный минимум в среднем на  душу населения, руб.</a:t>
            </a:r>
          </a:p>
        </c:rich>
      </c:tx>
      <c:overlay val="0"/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Лист3!$A$26</c:f>
              <c:strCache>
                <c:ptCount val="1"/>
                <c:pt idx="0">
                  <c:v>Прожиточный минимум в среднем на  душу населения, руб</c:v>
                </c:pt>
              </c:strCache>
            </c:strRef>
          </c:tx>
          <c:spPr>
            <a:ln w="38100">
              <a:solidFill>
                <a:schemeClr val="tx2"/>
              </a:solidFill>
            </a:ln>
          </c:spPr>
          <c:marker>
            <c:symbol val="diamond"/>
            <c:size val="12"/>
            <c:spPr>
              <a:solidFill>
                <a:schemeClr val="accent2"/>
              </a:solidFill>
            </c:spPr>
          </c:marker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Лист3!$B$25:$G$25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Лист3!$B$26:$G$26</c:f>
              <c:numCache>
                <c:formatCode>General</c:formatCode>
                <c:ptCount val="6"/>
                <c:pt idx="0">
                  <c:v>7461.8</c:v>
                </c:pt>
                <c:pt idx="1">
                  <c:v>7643.2</c:v>
                </c:pt>
                <c:pt idx="2">
                  <c:v>8821.7999999999993</c:v>
                </c:pt>
                <c:pt idx="3">
                  <c:v>9085</c:v>
                </c:pt>
                <c:pt idx="4">
                  <c:v>9350</c:v>
                </c:pt>
                <c:pt idx="5">
                  <c:v>9537</c:v>
                </c:pt>
              </c:numCache>
            </c:numRef>
          </c:val>
          <c:smooth val="0"/>
        </c:ser>
        <c:dLbls>
          <c:dLblPos val="b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89699328"/>
        <c:axId val="93966272"/>
      </c:lineChart>
      <c:catAx>
        <c:axId val="896993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93966272"/>
        <c:crosses val="autoZero"/>
        <c:auto val="1"/>
        <c:lblAlgn val="ctr"/>
        <c:lblOffset val="100"/>
        <c:noMultiLvlLbl val="0"/>
      </c:catAx>
      <c:valAx>
        <c:axId val="939662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9699328"/>
        <c:crosses val="autoZero"/>
        <c:crossBetween val="between"/>
      </c:valAx>
    </c:plotArea>
    <c:plotVisOnly val="1"/>
    <c:dispBlanksAs val="zero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txPr>
        <a:bodyPr/>
        <a:lstStyle/>
        <a:p>
          <a:pPr>
            <a:defRPr b="0"/>
          </a:pPr>
          <a:endParaRPr lang="ru-RU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Лист3!$A$23</c:f>
              <c:strCache>
                <c:ptCount val="1"/>
                <c:pt idx="0">
                  <c:v>Индекс потребительских цен, %</c:v>
                </c:pt>
              </c:strCache>
            </c:strRef>
          </c:tx>
          <c:spPr>
            <a:ln w="38100">
              <a:solidFill>
                <a:schemeClr val="tx2"/>
              </a:solidFill>
            </a:ln>
          </c:spPr>
          <c:marker>
            <c:symbol val="diamond"/>
            <c:size val="12"/>
            <c:spPr>
              <a:solidFill>
                <a:schemeClr val="accent2"/>
              </a:solidFill>
            </c:spPr>
          </c:marker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Лист3!$B$22:$G$22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Лист3!$B$23:$G$23</c:f>
              <c:numCache>
                <c:formatCode>General</c:formatCode>
                <c:ptCount val="6"/>
                <c:pt idx="0">
                  <c:v>105.38</c:v>
                </c:pt>
                <c:pt idx="1">
                  <c:v>102.52</c:v>
                </c:pt>
                <c:pt idx="2">
                  <c:v>104</c:v>
                </c:pt>
                <c:pt idx="3">
                  <c:v>104</c:v>
                </c:pt>
                <c:pt idx="4">
                  <c:v>104</c:v>
                </c:pt>
                <c:pt idx="5">
                  <c:v>103.9</c:v>
                </c:pt>
              </c:numCache>
            </c:numRef>
          </c:val>
          <c:smooth val="0"/>
        </c:ser>
        <c:dLbls>
          <c:dLblPos val="b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89302528"/>
        <c:axId val="93968000"/>
      </c:lineChart>
      <c:catAx>
        <c:axId val="893025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93968000"/>
        <c:crosses val="autoZero"/>
        <c:auto val="1"/>
        <c:lblAlgn val="ctr"/>
        <c:lblOffset val="100"/>
        <c:noMultiLvlLbl val="0"/>
      </c:catAx>
      <c:valAx>
        <c:axId val="939680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930252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txPr>
        <a:bodyPr/>
        <a:lstStyle/>
        <a:p>
          <a:pPr>
            <a:defRPr b="0"/>
          </a:pPr>
          <a:endParaRPr lang="ru-RU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Лист3!$A$42</c:f>
              <c:strCache>
                <c:ptCount val="1"/>
                <c:pt idx="0">
                  <c:v>Среднемесячная заработная плата, руб.</c:v>
                </c:pt>
              </c:strCache>
            </c:strRef>
          </c:tx>
          <c:spPr>
            <a:ln w="38100">
              <a:solidFill>
                <a:schemeClr val="tx2"/>
              </a:solidFill>
            </a:ln>
          </c:spPr>
          <c:marker>
            <c:symbol val="diamond"/>
            <c:size val="12"/>
            <c:spPr>
              <a:solidFill>
                <a:schemeClr val="accent2"/>
              </a:solidFill>
            </c:spPr>
          </c:marker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Лист3!$B$41:$G$41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Лист3!$B$42:$G$42</c:f>
              <c:numCache>
                <c:formatCode>General</c:formatCode>
                <c:ptCount val="6"/>
                <c:pt idx="0">
                  <c:v>16081</c:v>
                </c:pt>
                <c:pt idx="1">
                  <c:v>17637</c:v>
                </c:pt>
                <c:pt idx="2">
                  <c:v>18315</c:v>
                </c:pt>
                <c:pt idx="3">
                  <c:v>18572</c:v>
                </c:pt>
                <c:pt idx="4">
                  <c:v>19685</c:v>
                </c:pt>
                <c:pt idx="5">
                  <c:v>20869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9699840"/>
        <c:axId val="93969728"/>
      </c:lineChart>
      <c:catAx>
        <c:axId val="896998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93969728"/>
        <c:crosses val="autoZero"/>
        <c:auto val="1"/>
        <c:lblAlgn val="ctr"/>
        <c:lblOffset val="100"/>
        <c:noMultiLvlLbl val="0"/>
      </c:catAx>
      <c:valAx>
        <c:axId val="939697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969984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drawings/_rels/drawing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image" Target="../media/image45.jpg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0.03827</cdr:x>
      <cdr:y>1.64042E-7</cdr:y>
    </cdr:from>
    <cdr:to>
      <cdr:x>0.95571</cdr:x>
      <cdr:y>0.07476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55449" y="1"/>
          <a:ext cx="8521121" cy="4557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r>
            <a:rPr lang="ru-RU" sz="2200" b="1" dirty="0">
              <a:solidFill>
                <a:schemeClr val="bg1"/>
              </a:solidFill>
            </a:rPr>
            <a:t>Какую</a:t>
          </a:r>
          <a:r>
            <a:rPr lang="ru-RU" sz="2200" b="1" baseline="0" dirty="0">
              <a:solidFill>
                <a:schemeClr val="bg1"/>
              </a:solidFill>
            </a:rPr>
            <a:t> помощь из областного и федерального бюджетов получает </a:t>
          </a:r>
        </a:p>
        <a:p xmlns:a="http://schemas.openxmlformats.org/drawingml/2006/main">
          <a:pPr algn="ctr"/>
          <a:r>
            <a:rPr lang="ru-RU" sz="2200" b="1" baseline="0" dirty="0">
              <a:solidFill>
                <a:schemeClr val="bg1"/>
              </a:solidFill>
            </a:rPr>
            <a:t>Тонкинский муниципальный район, </a:t>
          </a:r>
          <a:r>
            <a:rPr lang="ru-RU" sz="2200" b="1" baseline="0" dirty="0" err="1">
              <a:solidFill>
                <a:schemeClr val="bg1"/>
              </a:solidFill>
            </a:rPr>
            <a:t>тыс.руб</a:t>
          </a:r>
          <a:r>
            <a:rPr lang="ru-RU" sz="2200" b="1" baseline="0" dirty="0">
              <a:solidFill>
                <a:schemeClr val="bg1"/>
              </a:solidFill>
            </a:rPr>
            <a:t>.</a:t>
          </a:r>
          <a:endParaRPr lang="ru-RU" sz="2200" b="1" dirty="0">
            <a:solidFill>
              <a:schemeClr val="bg1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0.11321</cdr:x>
      <cdr:y>0.03179</cdr:y>
    </cdr:from>
    <cdr:to>
      <cdr:x>0.98602</cdr:x>
      <cdr:y>0.08564</cdr:y>
    </cdr:to>
    <cdr:sp macro="" textlink="">
      <cdr:nvSpPr>
        <cdr:cNvPr id="2" name="object 10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010851" y="218016"/>
          <a:ext cx="7793301" cy="369332"/>
        </a:xfrm>
        <a:custGeom xmlns:a="http://schemas.openxmlformats.org/drawingml/2006/main">
          <a:avLst/>
          <a:gdLst>
            <a:gd name="T0" fmla="*/ 0 w 7468514"/>
            <a:gd name="T1" fmla="*/ 511837 h 636270"/>
            <a:gd name="T2" fmla="*/ 8603 w 7468514"/>
            <a:gd name="T3" fmla="*/ 309692 h 636270"/>
            <a:gd name="T4" fmla="*/ 32022 w 7468514"/>
            <a:gd name="T5" fmla="*/ 145504 h 636270"/>
            <a:gd name="T6" fmla="*/ 66681 w 7468514"/>
            <a:gd name="T7" fmla="*/ 36568 h 636270"/>
            <a:gd name="T8" fmla="*/ 7369111 w 7468514"/>
            <a:gd name="T9" fmla="*/ 0 h 636270"/>
            <a:gd name="T10" fmla="*/ 7383760 w 7468514"/>
            <a:gd name="T11" fmla="*/ 4812 h 636270"/>
            <a:gd name="T12" fmla="*/ 7423452 w 7468514"/>
            <a:gd name="T13" fmla="*/ 72066 h 636270"/>
            <a:gd name="T14" fmla="*/ 7454067 w 7468514"/>
            <a:gd name="T15" fmla="*/ 205026 h 636270"/>
            <a:gd name="T16" fmla="*/ 7472060 w 7468514"/>
            <a:gd name="T17" fmla="*/ 386373 h 636270"/>
            <a:gd name="T18" fmla="*/ 7475273 w 7468514"/>
            <a:gd name="T19" fmla="*/ 2559182 h 636270"/>
            <a:gd name="T20" fmla="*/ 7474272 w 7468514"/>
            <a:gd name="T21" fmla="*/ 2629720 h 636270"/>
            <a:gd name="T22" fmla="*/ 7460303 w 7468514"/>
            <a:gd name="T23" fmla="*/ 2821145 h 636270"/>
            <a:gd name="T24" fmla="*/ 7432753 w 7468514"/>
            <a:gd name="T25" fmla="*/ 2968855 h 636270"/>
            <a:gd name="T26" fmla="*/ 7395141 w 7468514"/>
            <a:gd name="T27" fmla="*/ 3055520 h 636270"/>
            <a:gd name="T28" fmla="*/ 106170 w 7468514"/>
            <a:gd name="T29" fmla="*/ 3071019 h 636270"/>
            <a:gd name="T30" fmla="*/ 91526 w 7468514"/>
            <a:gd name="T31" fmla="*/ 3066198 h 636270"/>
            <a:gd name="T32" fmla="*/ 51821 w 7468514"/>
            <a:gd name="T33" fmla="*/ 2998966 h 636270"/>
            <a:gd name="T34" fmla="*/ 21188 w 7468514"/>
            <a:gd name="T35" fmla="*/ 2866039 h 636270"/>
            <a:gd name="T36" fmla="*/ 3214 w 7468514"/>
            <a:gd name="T37" fmla="*/ 2684724 h 636270"/>
            <a:gd name="T38" fmla="*/ 0 w 7468514"/>
            <a:gd name="T39" fmla="*/ 511837 h 636270"/>
            <a:gd name="T40" fmla="*/ 0 60000 65536"/>
            <a:gd name="T41" fmla="*/ 0 60000 65536"/>
            <a:gd name="T42" fmla="*/ 0 60000 65536"/>
            <a:gd name="T43" fmla="*/ 0 60000 65536"/>
            <a:gd name="T44" fmla="*/ 0 60000 65536"/>
            <a:gd name="T45" fmla="*/ 0 60000 65536"/>
            <a:gd name="T46" fmla="*/ 0 60000 65536"/>
            <a:gd name="T47" fmla="*/ 0 60000 65536"/>
            <a:gd name="T48" fmla="*/ 0 60000 65536"/>
            <a:gd name="T49" fmla="*/ 0 60000 65536"/>
            <a:gd name="T50" fmla="*/ 0 60000 65536"/>
            <a:gd name="T51" fmla="*/ 0 60000 65536"/>
            <a:gd name="T52" fmla="*/ 0 60000 65536"/>
            <a:gd name="T53" fmla="*/ 0 60000 65536"/>
            <a:gd name="T54" fmla="*/ 0 60000 65536"/>
            <a:gd name="T55" fmla="*/ 0 60000 65536"/>
            <a:gd name="T56" fmla="*/ 0 60000 65536"/>
            <a:gd name="T57" fmla="*/ 0 60000 65536"/>
            <a:gd name="T58" fmla="*/ 0 60000 65536"/>
            <a:gd name="T59" fmla="*/ 0 60000 65536"/>
            <a:gd name="T60" fmla="*/ 0 w 7468514"/>
            <a:gd name="T61" fmla="*/ 0 h 636270"/>
            <a:gd name="T62" fmla="*/ 7468514 w 7468514"/>
            <a:gd name="T63" fmla="*/ 636270 h 636270"/>
          </a:gdLst>
          <a:ahLst/>
          <a:cxnLst>
            <a:cxn ang="T40">
              <a:pos x="T0" y="T1"/>
            </a:cxn>
            <a:cxn ang="T41">
              <a:pos x="T2" y="T3"/>
            </a:cxn>
            <a:cxn ang="T42">
              <a:pos x="T4" y="T5"/>
            </a:cxn>
            <a:cxn ang="T43">
              <a:pos x="T6" y="T7"/>
            </a:cxn>
            <a:cxn ang="T44">
              <a:pos x="T8" y="T9"/>
            </a:cxn>
            <a:cxn ang="T45">
              <a:pos x="T10" y="T11"/>
            </a:cxn>
            <a:cxn ang="T46">
              <a:pos x="T12" y="T13"/>
            </a:cxn>
            <a:cxn ang="T47">
              <a:pos x="T14" y="T15"/>
            </a:cxn>
            <a:cxn ang="T48">
              <a:pos x="T16" y="T17"/>
            </a:cxn>
            <a:cxn ang="T49">
              <a:pos x="T18" y="T19"/>
            </a:cxn>
            <a:cxn ang="T50">
              <a:pos x="T20" y="T21"/>
            </a:cxn>
            <a:cxn ang="T51">
              <a:pos x="T22" y="T23"/>
            </a:cxn>
            <a:cxn ang="T52">
              <a:pos x="T24" y="T25"/>
            </a:cxn>
            <a:cxn ang="T53">
              <a:pos x="T26" y="T27"/>
            </a:cxn>
            <a:cxn ang="T54">
              <a:pos x="T28" y="T29"/>
            </a:cxn>
            <a:cxn ang="T55">
              <a:pos x="T30" y="T31"/>
            </a:cxn>
            <a:cxn ang="T56">
              <a:pos x="T32" y="T33"/>
            </a:cxn>
            <a:cxn ang="T57">
              <a:pos x="T34" y="T35"/>
            </a:cxn>
            <a:cxn ang="T58">
              <a:pos x="T36" y="T37"/>
            </a:cxn>
            <a:cxn ang="T59">
              <a:pos x="T38" y="T39"/>
            </a:cxn>
          </a:cxnLst>
          <a:rect l="T60" t="T61" r="T62" b="T63"/>
          <a:pathLst>
            <a:path w="7468514" h="636270">
              <a:moveTo>
                <a:pt x="0" y="106045"/>
              </a:moveTo>
              <a:lnTo>
                <a:pt x="8593" y="64164"/>
              </a:lnTo>
              <a:lnTo>
                <a:pt x="31992" y="30147"/>
              </a:lnTo>
              <a:lnTo>
                <a:pt x="66621" y="7576"/>
              </a:lnTo>
              <a:lnTo>
                <a:pt x="7362469" y="0"/>
              </a:lnTo>
              <a:lnTo>
                <a:pt x="7377083" y="999"/>
              </a:lnTo>
              <a:lnTo>
                <a:pt x="7416744" y="14933"/>
              </a:lnTo>
              <a:lnTo>
                <a:pt x="7447346" y="42479"/>
              </a:lnTo>
              <a:lnTo>
                <a:pt x="7465302" y="80051"/>
              </a:lnTo>
              <a:lnTo>
                <a:pt x="7468514" y="530225"/>
              </a:lnTo>
              <a:lnTo>
                <a:pt x="7467514" y="544839"/>
              </a:lnTo>
              <a:lnTo>
                <a:pt x="7453581" y="584500"/>
              </a:lnTo>
              <a:lnTo>
                <a:pt x="7426035" y="615102"/>
              </a:lnTo>
              <a:lnTo>
                <a:pt x="7388462" y="633058"/>
              </a:lnTo>
              <a:lnTo>
                <a:pt x="106070" y="636270"/>
              </a:lnTo>
              <a:lnTo>
                <a:pt x="91446" y="635270"/>
              </a:lnTo>
              <a:lnTo>
                <a:pt x="51771" y="621340"/>
              </a:lnTo>
              <a:lnTo>
                <a:pt x="21168" y="593800"/>
              </a:lnTo>
              <a:lnTo>
                <a:pt x="3214" y="556235"/>
              </a:lnTo>
              <a:lnTo>
                <a:pt x="0" y="106045"/>
              </a:lnTo>
              <a:close/>
            </a:path>
          </a:pathLst>
        </a:custGeom>
        <a:noFill xmlns:a="http://schemas.openxmlformats.org/drawingml/2006/main"/>
        <a:ln xmlns:a="http://schemas.openxmlformats.org/drawingml/2006/main" w="25400">
          <a:noFill/>
          <a:miter lim="800000"/>
          <a:headEnd/>
          <a:tailEnd/>
        </a:ln>
      </cdr:spPr>
      <cdr:txBody>
        <a:bodyPr xmlns:a="http://schemas.openxmlformats.org/drawingml/2006/main" wrap="square" lIns="0" tIns="0" rIns="0" bIns="0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  <a:defRPr/>
          </a:pPr>
          <a:r>
            <a:rPr lang="ru-RU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Структура расходов по разделам в 2019 году, %</a:t>
          </a:r>
          <a:endParaRPr lang="ru-RU" sz="24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0.00547</cdr:x>
      <cdr:y>0.00833</cdr:y>
    </cdr:from>
    <cdr:to>
      <cdr:x>0.96774</cdr:x>
      <cdr:y>0.06218</cdr:y>
    </cdr:to>
    <cdr:sp macro="" textlink="">
      <cdr:nvSpPr>
        <cdr:cNvPr id="3" name="object 10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48841" y="57128"/>
          <a:ext cx="8592120" cy="369332"/>
        </a:xfrm>
        <a:custGeom xmlns:a="http://schemas.openxmlformats.org/drawingml/2006/main">
          <a:avLst/>
          <a:gdLst>
            <a:gd name="T0" fmla="*/ 0 w 7468514"/>
            <a:gd name="T1" fmla="*/ 511837 h 636270"/>
            <a:gd name="T2" fmla="*/ 8603 w 7468514"/>
            <a:gd name="T3" fmla="*/ 309692 h 636270"/>
            <a:gd name="T4" fmla="*/ 32022 w 7468514"/>
            <a:gd name="T5" fmla="*/ 145504 h 636270"/>
            <a:gd name="T6" fmla="*/ 66681 w 7468514"/>
            <a:gd name="T7" fmla="*/ 36568 h 636270"/>
            <a:gd name="T8" fmla="*/ 7369111 w 7468514"/>
            <a:gd name="T9" fmla="*/ 0 h 636270"/>
            <a:gd name="T10" fmla="*/ 7383760 w 7468514"/>
            <a:gd name="T11" fmla="*/ 4812 h 636270"/>
            <a:gd name="T12" fmla="*/ 7423452 w 7468514"/>
            <a:gd name="T13" fmla="*/ 72066 h 636270"/>
            <a:gd name="T14" fmla="*/ 7454067 w 7468514"/>
            <a:gd name="T15" fmla="*/ 205026 h 636270"/>
            <a:gd name="T16" fmla="*/ 7472060 w 7468514"/>
            <a:gd name="T17" fmla="*/ 386373 h 636270"/>
            <a:gd name="T18" fmla="*/ 7475273 w 7468514"/>
            <a:gd name="T19" fmla="*/ 2559182 h 636270"/>
            <a:gd name="T20" fmla="*/ 7474272 w 7468514"/>
            <a:gd name="T21" fmla="*/ 2629720 h 636270"/>
            <a:gd name="T22" fmla="*/ 7460303 w 7468514"/>
            <a:gd name="T23" fmla="*/ 2821145 h 636270"/>
            <a:gd name="T24" fmla="*/ 7432753 w 7468514"/>
            <a:gd name="T25" fmla="*/ 2968855 h 636270"/>
            <a:gd name="T26" fmla="*/ 7395141 w 7468514"/>
            <a:gd name="T27" fmla="*/ 3055520 h 636270"/>
            <a:gd name="T28" fmla="*/ 106170 w 7468514"/>
            <a:gd name="T29" fmla="*/ 3071019 h 636270"/>
            <a:gd name="T30" fmla="*/ 91526 w 7468514"/>
            <a:gd name="T31" fmla="*/ 3066198 h 636270"/>
            <a:gd name="T32" fmla="*/ 51821 w 7468514"/>
            <a:gd name="T33" fmla="*/ 2998966 h 636270"/>
            <a:gd name="T34" fmla="*/ 21188 w 7468514"/>
            <a:gd name="T35" fmla="*/ 2866039 h 636270"/>
            <a:gd name="T36" fmla="*/ 3214 w 7468514"/>
            <a:gd name="T37" fmla="*/ 2684724 h 636270"/>
            <a:gd name="T38" fmla="*/ 0 w 7468514"/>
            <a:gd name="T39" fmla="*/ 511837 h 636270"/>
            <a:gd name="T40" fmla="*/ 0 60000 65536"/>
            <a:gd name="T41" fmla="*/ 0 60000 65536"/>
            <a:gd name="T42" fmla="*/ 0 60000 65536"/>
            <a:gd name="T43" fmla="*/ 0 60000 65536"/>
            <a:gd name="T44" fmla="*/ 0 60000 65536"/>
            <a:gd name="T45" fmla="*/ 0 60000 65536"/>
            <a:gd name="T46" fmla="*/ 0 60000 65536"/>
            <a:gd name="T47" fmla="*/ 0 60000 65536"/>
            <a:gd name="T48" fmla="*/ 0 60000 65536"/>
            <a:gd name="T49" fmla="*/ 0 60000 65536"/>
            <a:gd name="T50" fmla="*/ 0 60000 65536"/>
            <a:gd name="T51" fmla="*/ 0 60000 65536"/>
            <a:gd name="T52" fmla="*/ 0 60000 65536"/>
            <a:gd name="T53" fmla="*/ 0 60000 65536"/>
            <a:gd name="T54" fmla="*/ 0 60000 65536"/>
            <a:gd name="T55" fmla="*/ 0 60000 65536"/>
            <a:gd name="T56" fmla="*/ 0 60000 65536"/>
            <a:gd name="T57" fmla="*/ 0 60000 65536"/>
            <a:gd name="T58" fmla="*/ 0 60000 65536"/>
            <a:gd name="T59" fmla="*/ 0 60000 65536"/>
            <a:gd name="T60" fmla="*/ 0 w 7468514"/>
            <a:gd name="T61" fmla="*/ 0 h 636270"/>
            <a:gd name="T62" fmla="*/ 7468514 w 7468514"/>
            <a:gd name="T63" fmla="*/ 636270 h 636270"/>
          </a:gdLst>
          <a:ahLst/>
          <a:cxnLst>
            <a:cxn ang="T40">
              <a:pos x="T0" y="T1"/>
            </a:cxn>
            <a:cxn ang="T41">
              <a:pos x="T2" y="T3"/>
            </a:cxn>
            <a:cxn ang="T42">
              <a:pos x="T4" y="T5"/>
            </a:cxn>
            <a:cxn ang="T43">
              <a:pos x="T6" y="T7"/>
            </a:cxn>
            <a:cxn ang="T44">
              <a:pos x="T8" y="T9"/>
            </a:cxn>
            <a:cxn ang="T45">
              <a:pos x="T10" y="T11"/>
            </a:cxn>
            <a:cxn ang="T46">
              <a:pos x="T12" y="T13"/>
            </a:cxn>
            <a:cxn ang="T47">
              <a:pos x="T14" y="T15"/>
            </a:cxn>
            <a:cxn ang="T48">
              <a:pos x="T16" y="T17"/>
            </a:cxn>
            <a:cxn ang="T49">
              <a:pos x="T18" y="T19"/>
            </a:cxn>
            <a:cxn ang="T50">
              <a:pos x="T20" y="T21"/>
            </a:cxn>
            <a:cxn ang="T51">
              <a:pos x="T22" y="T23"/>
            </a:cxn>
            <a:cxn ang="T52">
              <a:pos x="T24" y="T25"/>
            </a:cxn>
            <a:cxn ang="T53">
              <a:pos x="T26" y="T27"/>
            </a:cxn>
            <a:cxn ang="T54">
              <a:pos x="T28" y="T29"/>
            </a:cxn>
            <a:cxn ang="T55">
              <a:pos x="T30" y="T31"/>
            </a:cxn>
            <a:cxn ang="T56">
              <a:pos x="T32" y="T33"/>
            </a:cxn>
            <a:cxn ang="T57">
              <a:pos x="T34" y="T35"/>
            </a:cxn>
            <a:cxn ang="T58">
              <a:pos x="T36" y="T37"/>
            </a:cxn>
            <a:cxn ang="T59">
              <a:pos x="T38" y="T39"/>
            </a:cxn>
          </a:cxnLst>
          <a:rect l="T60" t="T61" r="T62" b="T63"/>
          <a:pathLst>
            <a:path w="7468514" h="636270">
              <a:moveTo>
                <a:pt x="0" y="106045"/>
              </a:moveTo>
              <a:lnTo>
                <a:pt x="8593" y="64164"/>
              </a:lnTo>
              <a:lnTo>
                <a:pt x="31992" y="30147"/>
              </a:lnTo>
              <a:lnTo>
                <a:pt x="66621" y="7576"/>
              </a:lnTo>
              <a:lnTo>
                <a:pt x="7362469" y="0"/>
              </a:lnTo>
              <a:lnTo>
                <a:pt x="7377083" y="999"/>
              </a:lnTo>
              <a:lnTo>
                <a:pt x="7416744" y="14933"/>
              </a:lnTo>
              <a:lnTo>
                <a:pt x="7447346" y="42479"/>
              </a:lnTo>
              <a:lnTo>
                <a:pt x="7465302" y="80051"/>
              </a:lnTo>
              <a:lnTo>
                <a:pt x="7468514" y="530225"/>
              </a:lnTo>
              <a:lnTo>
                <a:pt x="7467514" y="544839"/>
              </a:lnTo>
              <a:lnTo>
                <a:pt x="7453581" y="584500"/>
              </a:lnTo>
              <a:lnTo>
                <a:pt x="7426035" y="615102"/>
              </a:lnTo>
              <a:lnTo>
                <a:pt x="7388462" y="633058"/>
              </a:lnTo>
              <a:lnTo>
                <a:pt x="106070" y="636270"/>
              </a:lnTo>
              <a:lnTo>
                <a:pt x="91446" y="635270"/>
              </a:lnTo>
              <a:lnTo>
                <a:pt x="51771" y="621340"/>
              </a:lnTo>
              <a:lnTo>
                <a:pt x="21168" y="593800"/>
              </a:lnTo>
              <a:lnTo>
                <a:pt x="3214" y="556235"/>
              </a:lnTo>
              <a:lnTo>
                <a:pt x="0" y="106045"/>
              </a:lnTo>
              <a:close/>
            </a:path>
          </a:pathLst>
        </a:custGeom>
        <a:noFill xmlns:a="http://schemas.openxmlformats.org/drawingml/2006/main"/>
        <a:ln xmlns:a="http://schemas.openxmlformats.org/drawingml/2006/main" w="25400">
          <a:noFill/>
          <a:miter lim="800000"/>
          <a:headEnd/>
          <a:tailEnd/>
        </a:ln>
      </cdr:spPr>
      <cdr:txBody>
        <a:bodyPr xmlns:a="http://schemas.openxmlformats.org/drawingml/2006/main" wrap="square" lIns="0" tIns="0" rIns="0" bIns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  <a:defRPr/>
          </a:pPr>
          <a:r>
            <a:rPr lang="ru-RU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Структура расходов по разделам в 2020 году, %</a:t>
          </a:r>
          <a:endParaRPr lang="ru-RU" sz="24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0.1199</cdr:x>
      <cdr:y>0</cdr:y>
    </cdr:from>
    <cdr:to>
      <cdr:x>0.92454</cdr:x>
      <cdr:y>0.06055</cdr:y>
    </cdr:to>
    <cdr:sp macro="" textlink="">
      <cdr:nvSpPr>
        <cdr:cNvPr id="2" name="object 10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112956" y="-379329"/>
          <a:ext cx="7469230" cy="369332"/>
        </a:xfrm>
        <a:custGeom xmlns:a="http://schemas.openxmlformats.org/drawingml/2006/main">
          <a:avLst/>
          <a:gdLst>
            <a:gd name="T0" fmla="*/ 0 w 7468514"/>
            <a:gd name="T1" fmla="*/ 511837 h 636270"/>
            <a:gd name="T2" fmla="*/ 8603 w 7468514"/>
            <a:gd name="T3" fmla="*/ 309692 h 636270"/>
            <a:gd name="T4" fmla="*/ 32022 w 7468514"/>
            <a:gd name="T5" fmla="*/ 145504 h 636270"/>
            <a:gd name="T6" fmla="*/ 66681 w 7468514"/>
            <a:gd name="T7" fmla="*/ 36568 h 636270"/>
            <a:gd name="T8" fmla="*/ 7369111 w 7468514"/>
            <a:gd name="T9" fmla="*/ 0 h 636270"/>
            <a:gd name="T10" fmla="*/ 7383760 w 7468514"/>
            <a:gd name="T11" fmla="*/ 4812 h 636270"/>
            <a:gd name="T12" fmla="*/ 7423452 w 7468514"/>
            <a:gd name="T13" fmla="*/ 72066 h 636270"/>
            <a:gd name="T14" fmla="*/ 7454067 w 7468514"/>
            <a:gd name="T15" fmla="*/ 205026 h 636270"/>
            <a:gd name="T16" fmla="*/ 7472060 w 7468514"/>
            <a:gd name="T17" fmla="*/ 386373 h 636270"/>
            <a:gd name="T18" fmla="*/ 7475273 w 7468514"/>
            <a:gd name="T19" fmla="*/ 2559182 h 636270"/>
            <a:gd name="T20" fmla="*/ 7474272 w 7468514"/>
            <a:gd name="T21" fmla="*/ 2629720 h 636270"/>
            <a:gd name="T22" fmla="*/ 7460303 w 7468514"/>
            <a:gd name="T23" fmla="*/ 2821145 h 636270"/>
            <a:gd name="T24" fmla="*/ 7432753 w 7468514"/>
            <a:gd name="T25" fmla="*/ 2968855 h 636270"/>
            <a:gd name="T26" fmla="*/ 7395141 w 7468514"/>
            <a:gd name="T27" fmla="*/ 3055520 h 636270"/>
            <a:gd name="T28" fmla="*/ 106170 w 7468514"/>
            <a:gd name="T29" fmla="*/ 3071019 h 636270"/>
            <a:gd name="T30" fmla="*/ 91526 w 7468514"/>
            <a:gd name="T31" fmla="*/ 3066198 h 636270"/>
            <a:gd name="T32" fmla="*/ 51821 w 7468514"/>
            <a:gd name="T33" fmla="*/ 2998966 h 636270"/>
            <a:gd name="T34" fmla="*/ 21188 w 7468514"/>
            <a:gd name="T35" fmla="*/ 2866039 h 636270"/>
            <a:gd name="T36" fmla="*/ 3214 w 7468514"/>
            <a:gd name="T37" fmla="*/ 2684724 h 636270"/>
            <a:gd name="T38" fmla="*/ 0 w 7468514"/>
            <a:gd name="T39" fmla="*/ 511837 h 636270"/>
            <a:gd name="T40" fmla="*/ 0 60000 65536"/>
            <a:gd name="T41" fmla="*/ 0 60000 65536"/>
            <a:gd name="T42" fmla="*/ 0 60000 65536"/>
            <a:gd name="T43" fmla="*/ 0 60000 65536"/>
            <a:gd name="T44" fmla="*/ 0 60000 65536"/>
            <a:gd name="T45" fmla="*/ 0 60000 65536"/>
            <a:gd name="T46" fmla="*/ 0 60000 65536"/>
            <a:gd name="T47" fmla="*/ 0 60000 65536"/>
            <a:gd name="T48" fmla="*/ 0 60000 65536"/>
            <a:gd name="T49" fmla="*/ 0 60000 65536"/>
            <a:gd name="T50" fmla="*/ 0 60000 65536"/>
            <a:gd name="T51" fmla="*/ 0 60000 65536"/>
            <a:gd name="T52" fmla="*/ 0 60000 65536"/>
            <a:gd name="T53" fmla="*/ 0 60000 65536"/>
            <a:gd name="T54" fmla="*/ 0 60000 65536"/>
            <a:gd name="T55" fmla="*/ 0 60000 65536"/>
            <a:gd name="T56" fmla="*/ 0 60000 65536"/>
            <a:gd name="T57" fmla="*/ 0 60000 65536"/>
            <a:gd name="T58" fmla="*/ 0 60000 65536"/>
            <a:gd name="T59" fmla="*/ 0 60000 65536"/>
            <a:gd name="T60" fmla="*/ 0 w 7468514"/>
            <a:gd name="T61" fmla="*/ 0 h 636270"/>
            <a:gd name="T62" fmla="*/ 7468514 w 7468514"/>
            <a:gd name="T63" fmla="*/ 636270 h 636270"/>
          </a:gdLst>
          <a:ahLst/>
          <a:cxnLst>
            <a:cxn ang="T40">
              <a:pos x="T0" y="T1"/>
            </a:cxn>
            <a:cxn ang="T41">
              <a:pos x="T2" y="T3"/>
            </a:cxn>
            <a:cxn ang="T42">
              <a:pos x="T4" y="T5"/>
            </a:cxn>
            <a:cxn ang="T43">
              <a:pos x="T6" y="T7"/>
            </a:cxn>
            <a:cxn ang="T44">
              <a:pos x="T8" y="T9"/>
            </a:cxn>
            <a:cxn ang="T45">
              <a:pos x="T10" y="T11"/>
            </a:cxn>
            <a:cxn ang="T46">
              <a:pos x="T12" y="T13"/>
            </a:cxn>
            <a:cxn ang="T47">
              <a:pos x="T14" y="T15"/>
            </a:cxn>
            <a:cxn ang="T48">
              <a:pos x="T16" y="T17"/>
            </a:cxn>
            <a:cxn ang="T49">
              <a:pos x="T18" y="T19"/>
            </a:cxn>
            <a:cxn ang="T50">
              <a:pos x="T20" y="T21"/>
            </a:cxn>
            <a:cxn ang="T51">
              <a:pos x="T22" y="T23"/>
            </a:cxn>
            <a:cxn ang="T52">
              <a:pos x="T24" y="T25"/>
            </a:cxn>
            <a:cxn ang="T53">
              <a:pos x="T26" y="T27"/>
            </a:cxn>
            <a:cxn ang="T54">
              <a:pos x="T28" y="T29"/>
            </a:cxn>
            <a:cxn ang="T55">
              <a:pos x="T30" y="T31"/>
            </a:cxn>
            <a:cxn ang="T56">
              <a:pos x="T32" y="T33"/>
            </a:cxn>
            <a:cxn ang="T57">
              <a:pos x="T34" y="T35"/>
            </a:cxn>
            <a:cxn ang="T58">
              <a:pos x="T36" y="T37"/>
            </a:cxn>
            <a:cxn ang="T59">
              <a:pos x="T38" y="T39"/>
            </a:cxn>
          </a:cxnLst>
          <a:rect l="T60" t="T61" r="T62" b="T63"/>
          <a:pathLst>
            <a:path w="7468514" h="636270">
              <a:moveTo>
                <a:pt x="0" y="106045"/>
              </a:moveTo>
              <a:lnTo>
                <a:pt x="8593" y="64164"/>
              </a:lnTo>
              <a:lnTo>
                <a:pt x="31992" y="30147"/>
              </a:lnTo>
              <a:lnTo>
                <a:pt x="66621" y="7576"/>
              </a:lnTo>
              <a:lnTo>
                <a:pt x="7362469" y="0"/>
              </a:lnTo>
              <a:lnTo>
                <a:pt x="7377083" y="999"/>
              </a:lnTo>
              <a:lnTo>
                <a:pt x="7416744" y="14933"/>
              </a:lnTo>
              <a:lnTo>
                <a:pt x="7447346" y="42479"/>
              </a:lnTo>
              <a:lnTo>
                <a:pt x="7465302" y="80051"/>
              </a:lnTo>
              <a:lnTo>
                <a:pt x="7468514" y="530225"/>
              </a:lnTo>
              <a:lnTo>
                <a:pt x="7467514" y="544839"/>
              </a:lnTo>
              <a:lnTo>
                <a:pt x="7453581" y="584500"/>
              </a:lnTo>
              <a:lnTo>
                <a:pt x="7426035" y="615102"/>
              </a:lnTo>
              <a:lnTo>
                <a:pt x="7388462" y="633058"/>
              </a:lnTo>
              <a:lnTo>
                <a:pt x="106070" y="636270"/>
              </a:lnTo>
              <a:lnTo>
                <a:pt x="91446" y="635270"/>
              </a:lnTo>
              <a:lnTo>
                <a:pt x="51771" y="621340"/>
              </a:lnTo>
              <a:lnTo>
                <a:pt x="21168" y="593800"/>
              </a:lnTo>
              <a:lnTo>
                <a:pt x="3214" y="556235"/>
              </a:lnTo>
              <a:lnTo>
                <a:pt x="0" y="106045"/>
              </a:lnTo>
              <a:close/>
            </a:path>
          </a:pathLst>
        </a:custGeom>
        <a:noFill xmlns:a="http://schemas.openxmlformats.org/drawingml/2006/main"/>
        <a:ln xmlns:a="http://schemas.openxmlformats.org/drawingml/2006/main" w="25400">
          <a:noFill/>
          <a:miter lim="800000"/>
          <a:headEnd/>
          <a:tailEnd/>
        </a:ln>
      </cdr:spPr>
      <cdr:txBody>
        <a:bodyPr xmlns:a="http://schemas.openxmlformats.org/drawingml/2006/main" lIns="0" tIns="0" rIns="0" bIns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  <a:defRPr/>
          </a:pPr>
          <a:r>
            <a:rPr lang="ru-RU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Структура расходов по разделам в 2021 году, %</a:t>
          </a:r>
          <a:endParaRPr lang="ru-RU" sz="24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0.02189</cdr:x>
      <cdr:y>0.05205</cdr:y>
    </cdr:from>
    <cdr:to>
      <cdr:x>0.82653</cdr:x>
      <cdr:y>0.10959</cdr:y>
    </cdr:to>
    <cdr:sp macro="" textlink="">
      <cdr:nvSpPr>
        <cdr:cNvPr id="3" name="object 10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03200" y="317500"/>
          <a:ext cx="7469229" cy="350921"/>
        </a:xfrm>
        <a:custGeom xmlns:a="http://schemas.openxmlformats.org/drawingml/2006/main">
          <a:avLst/>
          <a:gdLst>
            <a:gd name="T0" fmla="*/ 0 w 7468514"/>
            <a:gd name="T1" fmla="*/ 511837 h 636270"/>
            <a:gd name="T2" fmla="*/ 8603 w 7468514"/>
            <a:gd name="T3" fmla="*/ 309692 h 636270"/>
            <a:gd name="T4" fmla="*/ 32022 w 7468514"/>
            <a:gd name="T5" fmla="*/ 145504 h 636270"/>
            <a:gd name="T6" fmla="*/ 66681 w 7468514"/>
            <a:gd name="T7" fmla="*/ 36568 h 636270"/>
            <a:gd name="T8" fmla="*/ 7369111 w 7468514"/>
            <a:gd name="T9" fmla="*/ 0 h 636270"/>
            <a:gd name="T10" fmla="*/ 7383760 w 7468514"/>
            <a:gd name="T11" fmla="*/ 4812 h 636270"/>
            <a:gd name="T12" fmla="*/ 7423452 w 7468514"/>
            <a:gd name="T13" fmla="*/ 72066 h 636270"/>
            <a:gd name="T14" fmla="*/ 7454067 w 7468514"/>
            <a:gd name="T15" fmla="*/ 205026 h 636270"/>
            <a:gd name="T16" fmla="*/ 7472060 w 7468514"/>
            <a:gd name="T17" fmla="*/ 386373 h 636270"/>
            <a:gd name="T18" fmla="*/ 7475273 w 7468514"/>
            <a:gd name="T19" fmla="*/ 2559182 h 636270"/>
            <a:gd name="T20" fmla="*/ 7474272 w 7468514"/>
            <a:gd name="T21" fmla="*/ 2629720 h 636270"/>
            <a:gd name="T22" fmla="*/ 7460303 w 7468514"/>
            <a:gd name="T23" fmla="*/ 2821145 h 636270"/>
            <a:gd name="T24" fmla="*/ 7432753 w 7468514"/>
            <a:gd name="T25" fmla="*/ 2968855 h 636270"/>
            <a:gd name="T26" fmla="*/ 7395141 w 7468514"/>
            <a:gd name="T27" fmla="*/ 3055520 h 636270"/>
            <a:gd name="T28" fmla="*/ 106170 w 7468514"/>
            <a:gd name="T29" fmla="*/ 3071019 h 636270"/>
            <a:gd name="T30" fmla="*/ 91526 w 7468514"/>
            <a:gd name="T31" fmla="*/ 3066198 h 636270"/>
            <a:gd name="T32" fmla="*/ 51821 w 7468514"/>
            <a:gd name="T33" fmla="*/ 2998966 h 636270"/>
            <a:gd name="T34" fmla="*/ 21188 w 7468514"/>
            <a:gd name="T35" fmla="*/ 2866039 h 636270"/>
            <a:gd name="T36" fmla="*/ 3214 w 7468514"/>
            <a:gd name="T37" fmla="*/ 2684724 h 636270"/>
            <a:gd name="T38" fmla="*/ 0 w 7468514"/>
            <a:gd name="T39" fmla="*/ 511837 h 636270"/>
            <a:gd name="T40" fmla="*/ 0 60000 65536"/>
            <a:gd name="T41" fmla="*/ 0 60000 65536"/>
            <a:gd name="T42" fmla="*/ 0 60000 65536"/>
            <a:gd name="T43" fmla="*/ 0 60000 65536"/>
            <a:gd name="T44" fmla="*/ 0 60000 65536"/>
            <a:gd name="T45" fmla="*/ 0 60000 65536"/>
            <a:gd name="T46" fmla="*/ 0 60000 65536"/>
            <a:gd name="T47" fmla="*/ 0 60000 65536"/>
            <a:gd name="T48" fmla="*/ 0 60000 65536"/>
            <a:gd name="T49" fmla="*/ 0 60000 65536"/>
            <a:gd name="T50" fmla="*/ 0 60000 65536"/>
            <a:gd name="T51" fmla="*/ 0 60000 65536"/>
            <a:gd name="T52" fmla="*/ 0 60000 65536"/>
            <a:gd name="T53" fmla="*/ 0 60000 65536"/>
            <a:gd name="T54" fmla="*/ 0 60000 65536"/>
            <a:gd name="T55" fmla="*/ 0 60000 65536"/>
            <a:gd name="T56" fmla="*/ 0 60000 65536"/>
            <a:gd name="T57" fmla="*/ 0 60000 65536"/>
            <a:gd name="T58" fmla="*/ 0 60000 65536"/>
            <a:gd name="T59" fmla="*/ 0 60000 65536"/>
            <a:gd name="T60" fmla="*/ 0 w 7468514"/>
            <a:gd name="T61" fmla="*/ 0 h 636270"/>
            <a:gd name="T62" fmla="*/ 7468514 w 7468514"/>
            <a:gd name="T63" fmla="*/ 636270 h 636270"/>
          </a:gdLst>
          <a:ahLst/>
          <a:cxnLst>
            <a:cxn ang="T40">
              <a:pos x="T0" y="T1"/>
            </a:cxn>
            <a:cxn ang="T41">
              <a:pos x="T2" y="T3"/>
            </a:cxn>
            <a:cxn ang="T42">
              <a:pos x="T4" y="T5"/>
            </a:cxn>
            <a:cxn ang="T43">
              <a:pos x="T6" y="T7"/>
            </a:cxn>
            <a:cxn ang="T44">
              <a:pos x="T8" y="T9"/>
            </a:cxn>
            <a:cxn ang="T45">
              <a:pos x="T10" y="T11"/>
            </a:cxn>
            <a:cxn ang="T46">
              <a:pos x="T12" y="T13"/>
            </a:cxn>
            <a:cxn ang="T47">
              <a:pos x="T14" y="T15"/>
            </a:cxn>
            <a:cxn ang="T48">
              <a:pos x="T16" y="T17"/>
            </a:cxn>
            <a:cxn ang="T49">
              <a:pos x="T18" y="T19"/>
            </a:cxn>
            <a:cxn ang="T50">
              <a:pos x="T20" y="T21"/>
            </a:cxn>
            <a:cxn ang="T51">
              <a:pos x="T22" y="T23"/>
            </a:cxn>
            <a:cxn ang="T52">
              <a:pos x="T24" y="T25"/>
            </a:cxn>
            <a:cxn ang="T53">
              <a:pos x="T26" y="T27"/>
            </a:cxn>
            <a:cxn ang="T54">
              <a:pos x="T28" y="T29"/>
            </a:cxn>
            <a:cxn ang="T55">
              <a:pos x="T30" y="T31"/>
            </a:cxn>
            <a:cxn ang="T56">
              <a:pos x="T32" y="T33"/>
            </a:cxn>
            <a:cxn ang="T57">
              <a:pos x="T34" y="T35"/>
            </a:cxn>
            <a:cxn ang="T58">
              <a:pos x="T36" y="T37"/>
            </a:cxn>
            <a:cxn ang="T59">
              <a:pos x="T38" y="T39"/>
            </a:cxn>
          </a:cxnLst>
          <a:rect l="T60" t="T61" r="T62" b="T63"/>
          <a:pathLst>
            <a:path w="7468514" h="636270">
              <a:moveTo>
                <a:pt x="0" y="106045"/>
              </a:moveTo>
              <a:lnTo>
                <a:pt x="8593" y="64164"/>
              </a:lnTo>
              <a:lnTo>
                <a:pt x="31992" y="30147"/>
              </a:lnTo>
              <a:lnTo>
                <a:pt x="66621" y="7576"/>
              </a:lnTo>
              <a:lnTo>
                <a:pt x="7362469" y="0"/>
              </a:lnTo>
              <a:lnTo>
                <a:pt x="7377083" y="999"/>
              </a:lnTo>
              <a:lnTo>
                <a:pt x="7416744" y="14933"/>
              </a:lnTo>
              <a:lnTo>
                <a:pt x="7447346" y="42479"/>
              </a:lnTo>
              <a:lnTo>
                <a:pt x="7465302" y="80051"/>
              </a:lnTo>
              <a:lnTo>
                <a:pt x="7468514" y="530225"/>
              </a:lnTo>
              <a:lnTo>
                <a:pt x="7467514" y="544839"/>
              </a:lnTo>
              <a:lnTo>
                <a:pt x="7453581" y="584500"/>
              </a:lnTo>
              <a:lnTo>
                <a:pt x="7426035" y="615102"/>
              </a:lnTo>
              <a:lnTo>
                <a:pt x="7388462" y="633058"/>
              </a:lnTo>
              <a:lnTo>
                <a:pt x="106070" y="636270"/>
              </a:lnTo>
              <a:lnTo>
                <a:pt x="91446" y="635270"/>
              </a:lnTo>
              <a:lnTo>
                <a:pt x="51771" y="621340"/>
              </a:lnTo>
              <a:lnTo>
                <a:pt x="21168" y="593800"/>
              </a:lnTo>
              <a:lnTo>
                <a:pt x="3214" y="556235"/>
              </a:lnTo>
              <a:lnTo>
                <a:pt x="0" y="106045"/>
              </a:lnTo>
              <a:close/>
            </a:path>
          </a:pathLst>
        </a:custGeom>
        <a:noFill xmlns:a="http://schemas.openxmlformats.org/drawingml/2006/main"/>
        <a:ln xmlns:a="http://schemas.openxmlformats.org/drawingml/2006/main" w="25400">
          <a:noFill/>
          <a:miter lim="800000"/>
          <a:headEnd/>
          <a:tailEnd/>
        </a:ln>
      </cdr:spPr>
      <cdr:txBody>
        <a:bodyPr xmlns:a="http://schemas.openxmlformats.org/drawingml/2006/main" lIns="0" tIns="0" rIns="0" bIns="0"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ru-RU" sz="24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0.03031</cdr:x>
      <cdr:y>0</cdr:y>
    </cdr:from>
    <cdr:to>
      <cdr:x>0.9886</cdr:x>
      <cdr:y>0.12201</cdr:y>
    </cdr:to>
    <cdr:sp macro="" textlink="">
      <cdr:nvSpPr>
        <cdr:cNvPr id="4" name="Заголовок 1"/>
        <cdr:cNvSpPr>
          <a:spLocks xmlns:a="http://schemas.openxmlformats.org/drawingml/2006/main" noGrp="1"/>
        </cdr:cNvSpPr>
      </cdr:nvSpPr>
      <cdr:spPr bwMode="auto">
        <a:xfrm xmlns:a="http://schemas.openxmlformats.org/drawingml/2006/main">
          <a:off x="285784" y="0"/>
          <a:ext cx="9036496" cy="83671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="horz" wrap="square" lIns="91440" tIns="45720" rIns="91440" bIns="45720" numCol="1" anchor="ctr" anchorCtr="0" compatLnSpc="1">
          <a:prstTxWarp prst="textNoShape">
            <a:avLst/>
          </a:prstTxWarp>
          <a:noAutofit/>
        </a:bodyPr>
        <a:lstStyle xmlns:a="http://schemas.openxmlformats.org/drawingml/2006/main">
          <a:lvl1pPr algn="ctr" rtl="0" eaLnBrk="0" fontAlgn="base" hangingPunct="0">
            <a:spcBef>
              <a:spcPct val="0"/>
            </a:spcBef>
            <a:spcAft>
              <a:spcPct val="0"/>
            </a:spcAft>
            <a:defRPr sz="4400" kern="1200">
              <a:solidFill>
                <a:schemeClr val="tx1"/>
              </a:solidFill>
              <a:latin typeface="+mj-lt"/>
              <a:ea typeface="+mj-ea"/>
              <a:cs typeface="+mj-cs"/>
            </a:defRPr>
          </a:lvl1pPr>
          <a:lvl2pPr algn="ctr" rtl="0" eaLnBrk="0" fontAlgn="base" hangingPunct="0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2pPr>
          <a:lvl3pPr algn="ctr" rtl="0" eaLnBrk="0" fontAlgn="base" hangingPunct="0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3pPr>
          <a:lvl4pPr algn="ctr" rtl="0" eaLnBrk="0" fontAlgn="base" hangingPunct="0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4pPr>
          <a:lvl5pPr algn="ctr" rtl="0" eaLnBrk="0" fontAlgn="base" hangingPunct="0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5pPr>
          <a:lvl6pPr marL="457200" algn="ctr" rtl="0" fontAlgn="base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6pPr>
          <a:lvl7pPr marL="914400" algn="ctr" rtl="0" fontAlgn="base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7pPr>
          <a:lvl8pPr marL="1371600" algn="ctr" rtl="0" fontAlgn="base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8pPr>
          <a:lvl9pPr marL="1828800" algn="ctr" rtl="0" fontAlgn="base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9pPr>
        </a:lstStyle>
        <a:p xmlns:a="http://schemas.openxmlformats.org/drawingml/2006/main">
          <a:r>
            <a:rPr lang="ru-RU" sz="2000" b="1" i="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МП «</a:t>
          </a:r>
          <a:r>
            <a:rPr lang="ru-RU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Развитие физической культуры и спорта в Тонкинском муниципальном районе Нижегородской области на 2018-2020 годы</a:t>
          </a:r>
          <a:r>
            <a:rPr lang="ru-RU" sz="2400" b="1" i="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».</a:t>
          </a:r>
          <a:endParaRPr lang="ru-RU" sz="2400" i="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0.30545</cdr:x>
      <cdr:y>0.64873</cdr:y>
    </cdr:from>
    <cdr:to>
      <cdr:x>0.65672</cdr:x>
      <cdr:y>1</cdr:y>
    </cdr:to>
    <cdr:pic>
      <cdr:nvPicPr>
        <cdr:cNvPr id="2" name="Рисунок 1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2880320" y="4449024"/>
          <a:ext cx="3312368" cy="240897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0.03054</cdr:x>
      <cdr:y>0.12201</cdr:y>
    </cdr:from>
    <cdr:to>
      <cdr:x>0.97744</cdr:x>
      <cdr:y>0.752</cdr:y>
    </cdr:to>
    <cdr:pic>
      <cdr:nvPicPr>
        <cdr:cNvPr id="7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/>
        <a:stretch xmlns:a="http://schemas.openxmlformats.org/drawingml/2006/main">
          <a:fillRect/>
        </a:stretch>
      </cdr:blipFill>
      <cdr:spPr>
        <a:xfrm xmlns:a="http://schemas.openxmlformats.org/drawingml/2006/main">
          <a:off x="288032" y="836712"/>
          <a:ext cx="8928992" cy="432048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</cdr:pic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0.1347</cdr:x>
      <cdr:y>0</cdr:y>
    </cdr:from>
    <cdr:to>
      <cdr:x>0.94956</cdr:x>
      <cdr:y>0.11391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231697" y="0"/>
          <a:ext cx="7451080" cy="73779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2000" b="1" dirty="0">
            <a:solidFill>
              <a:srgbClr val="FF0000"/>
            </a:solidFill>
          </a:endParaRP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0.42772</cdr:x>
      <cdr:y>0.027</cdr:y>
    </cdr:from>
    <cdr:to>
      <cdr:x>0.52612</cdr:x>
      <cdr:y>0.10798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974630" y="164630"/>
          <a:ext cx="914400" cy="49388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0.5163</cdr:x>
      <cdr:y>0.008</cdr:y>
    </cdr:from>
    <cdr:to>
      <cdr:x>0.6147</cdr:x>
      <cdr:y>0.08484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797812" y="48766"/>
          <a:ext cx="914400" cy="4686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1600" dirty="0">
            <a:solidFill>
              <a:schemeClr val="bg1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301009" cy="340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3" tIns="47781" rIns="95563" bIns="47781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3341" y="0"/>
            <a:ext cx="4301009" cy="340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3" tIns="47781" rIns="95563" bIns="47781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DB3F1736-BEC8-47B0-BD96-CFE061D3C734}" type="datetimeFigureOut">
              <a:rPr lang="ru-RU"/>
              <a:pPr>
                <a:defRPr/>
              </a:pPr>
              <a:t>01.04.2020</a:t>
            </a:fld>
            <a:endParaRPr lang="ru-RU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63900" y="509588"/>
            <a:ext cx="3398838" cy="25479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2893" y="3228680"/>
            <a:ext cx="7940853" cy="305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3" tIns="47781" rIns="95563" bIns="4778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839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456284"/>
            <a:ext cx="4301009" cy="340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3" tIns="47781" rIns="95563" bIns="47781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39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3341" y="6456284"/>
            <a:ext cx="4301009" cy="340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3" tIns="47781" rIns="95563" bIns="47781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8B78B11D-CD4B-4AE3-A324-6A7162C0B01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19990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B11D-CD4B-4AE3-A324-6A7162C0B01F}" type="slidenum">
              <a:rPr lang="ru-RU" smtClean="0"/>
              <a:pPr>
                <a:defRPr/>
              </a:pPr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4445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7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9C9B12-8237-4B7B-8361-46B43AC62718}" type="slidenum">
              <a:rPr lang="ru-RU" smtClean="0"/>
              <a:pPr/>
              <a:t>49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7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B11D-CD4B-4AE3-A324-6A7162C0B01F}" type="slidenum">
              <a:rPr lang="ru-RU" smtClean="0"/>
              <a:pPr>
                <a:defRPr/>
              </a:pPr>
              <a:t>53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30667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7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B11D-CD4B-4AE3-A324-6A7162C0B01F}" type="slidenum">
              <a:rPr lang="ru-RU" smtClean="0"/>
              <a:pPr>
                <a:defRPr/>
              </a:pPr>
              <a:t>54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30667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7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B11D-CD4B-4AE3-A324-6A7162C0B01F}" type="slidenum">
              <a:rPr lang="ru-RU" smtClean="0"/>
              <a:pPr>
                <a:defRPr/>
              </a:pPr>
              <a:t>55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30667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7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9C9B12-8237-4B7B-8361-46B43AC62718}" type="slidenum">
              <a:rPr lang="ru-RU" smtClean="0"/>
              <a:pPr/>
              <a:t>56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4996" name="Номер слайда 1"/>
          <p:cNvSpPr txBox="1">
            <a:spLocks noGrp="1"/>
          </p:cNvSpPr>
          <p:nvPr/>
        </p:nvSpPr>
        <p:spPr bwMode="auto">
          <a:xfrm>
            <a:off x="5621696" y="6456324"/>
            <a:ext cx="4302625" cy="34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43" tIns="45222" rIns="90443" bIns="45222" anchor="b"/>
          <a:lstStyle/>
          <a:p>
            <a:pPr algn="r"/>
            <a:fld id="{470422F7-E94C-4021-980B-1B9CF5AFCA29}" type="slidenum">
              <a:rPr lang="ru-RU" sz="1200">
                <a:latin typeface="Calibri" pitchFamily="34" charset="0"/>
              </a:rPr>
              <a:pPr algn="r"/>
              <a:t>71</a:t>
            </a:fld>
            <a:endParaRPr lang="ru-RU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6020" name="Номер слайда 1"/>
          <p:cNvSpPr txBox="1">
            <a:spLocks noGrp="1"/>
          </p:cNvSpPr>
          <p:nvPr/>
        </p:nvSpPr>
        <p:spPr bwMode="auto">
          <a:xfrm>
            <a:off x="5621696" y="6456324"/>
            <a:ext cx="4302625" cy="34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43" tIns="45222" rIns="90443" bIns="45222" anchor="b"/>
          <a:lstStyle/>
          <a:p>
            <a:pPr algn="r"/>
            <a:fld id="{AFF6BFB2-39B2-4141-A40E-614BA5AD9F2C}" type="slidenum">
              <a:rPr lang="ru-RU" sz="1200">
                <a:latin typeface="Calibri" pitchFamily="34" charset="0"/>
              </a:rPr>
              <a:pPr algn="r"/>
              <a:t>72</a:t>
            </a:fld>
            <a:endParaRPr lang="ru-RU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A56CA2-6DF9-479B-BD26-004AF565C683}" type="datetimeFigureOut">
              <a:rPr lang="ru-RU"/>
              <a:pPr>
                <a:defRPr/>
              </a:pPr>
              <a:t>01.04.2020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5FFB34-444D-4AB9-A630-1EFB0D8BD88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A77E0-CB5A-4CA4-ADBC-14ACB44DCD9C}" type="datetimeFigureOut">
              <a:rPr lang="ru-RU"/>
              <a:pPr>
                <a:defRPr/>
              </a:pPr>
              <a:t>01.04.2020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E637D-3A5A-4D15-B12F-5DB0357DD30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272E47-9F9F-485E-B39A-C7EA1844BE22}" type="datetimeFigureOut">
              <a:rPr lang="ru-RU"/>
              <a:pPr>
                <a:defRPr/>
              </a:pPr>
              <a:t>01.04.2020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E8BA0-81AE-4EFD-AC8D-9F355F10853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1"/>
            <a:ext cx="4038600" cy="21859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1"/>
            <a:ext cx="4038600" cy="21859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90"/>
            <a:ext cx="4038600" cy="21875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90"/>
            <a:ext cx="4038600" cy="21875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2A111-0A5D-4688-859A-02408131A772}" type="datetimeFigureOut">
              <a:rPr lang="ru-RU"/>
              <a:pPr>
                <a:defRPr/>
              </a:pPr>
              <a:t>01.04.2020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85EA5-9DC1-4CD3-8212-75B42FA0CC4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1"/>
            <a:ext cx="4038600" cy="21859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90"/>
            <a:ext cx="4038600" cy="21875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4648200" y="1600202"/>
            <a:ext cx="4038600" cy="45259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3C691-6C61-4830-BFFC-E1A005C544FA}" type="datetimeFigureOut">
              <a:rPr lang="ru-RU"/>
              <a:pPr>
                <a:defRPr/>
              </a:pPr>
              <a:t>01.04.2020</a:t>
            </a:fld>
            <a:endParaRPr lang="ru-RU" dirty="0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02145-ABD9-4539-90E2-395CA1535F7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2"/>
            <a:ext cx="8229600" cy="4525963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20F95-2549-4E02-97CF-1386ADA6B1C6}" type="datetimeFigureOut">
              <a:rPr lang="ru-RU"/>
              <a:pPr>
                <a:defRPr/>
              </a:pPr>
              <a:t>01.04.2020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47038E-C65F-48BF-B509-69F7D23C699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1"/>
            <a:ext cx="4038600" cy="21859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90"/>
            <a:ext cx="4038600" cy="21875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2"/>
            <a:ext cx="4038600" cy="45259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77BC1-8532-4B94-968E-6F8F8E943271}" type="datetimeFigureOut">
              <a:rPr lang="ru-RU"/>
              <a:pPr>
                <a:defRPr/>
              </a:pPr>
              <a:t>01.04.2020</a:t>
            </a:fld>
            <a:endParaRPr lang="ru-RU" dirty="0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8C621-8BA0-4FC1-96E6-24255058C72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2"/>
            <a:ext cx="8229600" cy="4525963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75745-BEE1-49BF-84CB-6DD06D26983E}" type="datetimeFigureOut">
              <a:rPr lang="ru-RU"/>
              <a:pPr>
                <a:defRPr/>
              </a:pPr>
              <a:t>01.04.2020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5D6A0-782C-4E98-BD84-ED93A9158BC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2"/>
            <a:ext cx="8229600" cy="4525963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1582C-E5D7-42BF-8098-BC93C4FC3371}" type="datetimeFigureOut">
              <a:rPr lang="ru-RU"/>
              <a:pPr>
                <a:defRPr/>
              </a:pPr>
              <a:t>01.04.2020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65FA9-9AE2-4DB2-B270-27D5C09037F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4/1/2020</a:t>
            </a:fld>
            <a:endParaRPr lang="en-US" dirty="0" smtClean="0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marL="95386">
              <a:lnSpc>
                <a:spcPct val="100000"/>
              </a:lnSpc>
              <a:defRPr/>
            </a:lvl1pPr>
          </a:lstStyle>
          <a:p>
            <a:fld id="{81D60167-4931-47E6-BA6A-407CBD079E47}" type="slidenum">
              <a:rPr lang="ru-RU" sz="1100" b="1" smtClean="0">
                <a:solidFill>
                  <a:srgbClr val="21254E"/>
                </a:solidFill>
                <a:latin typeface="Constantia"/>
                <a:cs typeface="Constantia"/>
              </a:rPr>
              <a:pPr/>
              <a:t>‹#›</a:t>
            </a:fld>
            <a:endParaRPr lang="ru-RU" sz="1100" dirty="0">
              <a:latin typeface="Constantia"/>
              <a:cs typeface="Constanti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7ED27-6997-44B5-87BC-C87CCE7549E7}" type="datetimeFigureOut">
              <a:rPr lang="ru-RU"/>
              <a:pPr>
                <a:defRPr/>
              </a:pPr>
              <a:t>01.04.2020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FE2B1-2693-4413-81ED-EB62006A334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9A9E2-24D9-41B4-8845-D2949E83B557}" type="datetimeFigureOut">
              <a:rPr lang="ru-RU"/>
              <a:pPr>
                <a:defRPr/>
              </a:pPr>
              <a:t>01.04.2020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F1AC4F-3D8E-460E-9219-7F4D8B3C08F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CC9ED-B7EF-47B0-925E-E29832CAD427}" type="datetimeFigureOut">
              <a:rPr lang="ru-RU"/>
              <a:pPr>
                <a:defRPr/>
              </a:pPr>
              <a:t>01.04.2020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781636-49DA-48D2-A3E4-39D2F1AFB2C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24AE0-65CE-43BD-8520-A0CE119D4410}" type="datetimeFigureOut">
              <a:rPr lang="ru-RU"/>
              <a:pPr>
                <a:defRPr/>
              </a:pPr>
              <a:t>01.04.2020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2FEDB8-BCE1-4F41-ADD4-566D13402D7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FE7D0-D314-459D-B4A1-F54C4FDED79E}" type="datetimeFigureOut">
              <a:rPr lang="ru-RU"/>
              <a:pPr>
                <a:defRPr/>
              </a:pPr>
              <a:t>01.04.2020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F77DD6-F86B-42EF-9A29-0CC1549E401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902E7-B4FB-4B57-8F01-2497241F5F1D}" type="datetimeFigureOut">
              <a:rPr lang="ru-RU"/>
              <a:pPr>
                <a:defRPr/>
              </a:pPr>
              <a:t>01.04.2020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93D7A0-CB53-4A58-A0E9-EC5DA9C5267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0FDE4E-DAE5-44FA-8D9F-3A094A3E2C96}" type="datetimeFigureOut">
              <a:rPr lang="ru-RU"/>
              <a:pPr>
                <a:defRPr/>
              </a:pPr>
              <a:t>01.04.2020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DF38A-8445-4685-9CBF-1580DE60641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DB021-17FD-4DE6-83EA-6EACB2B96B19}" type="datetimeFigureOut">
              <a:rPr lang="ru-RU"/>
              <a:pPr>
                <a:defRPr/>
              </a:pPr>
              <a:t>01.04.2020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DD214B-9197-435D-B74E-B91D4ECB18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0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8256281-6B67-4F1D-850F-F7D9CFAD28B0}" type="datetimeFigureOut">
              <a:rPr lang="ru-RU"/>
              <a:pPr>
                <a:defRPr/>
              </a:pPr>
              <a:t>01.04.2020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A59564D-0C21-48C5-AD53-1D28059B312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9.emf"/><Relationship Id="rId4" Type="http://schemas.openxmlformats.org/officeDocument/2006/relationships/oleObject" Target="../embeddings/Microsoft_Excel_97-2003_Worksheet1.xls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7" Type="http://schemas.openxmlformats.org/officeDocument/2006/relationships/chart" Target="../charts/chart16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chart" Target="../charts/chart15.xml"/><Relationship Id="rId5" Type="http://schemas.openxmlformats.org/officeDocument/2006/relationships/chart" Target="../charts/chart14.xml"/><Relationship Id="rId4" Type="http://schemas.openxmlformats.org/officeDocument/2006/relationships/chart" Target="../charts/char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jpeg"/><Relationship Id="rId18" Type="http://schemas.openxmlformats.org/officeDocument/2006/relationships/image" Target="../media/image2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jpeg"/><Relationship Id="rId17" Type="http://schemas.openxmlformats.org/officeDocument/2006/relationships/image" Target="../media/image26.png"/><Relationship Id="rId2" Type="http://schemas.openxmlformats.org/officeDocument/2006/relationships/image" Target="../media/image11.png"/><Relationship Id="rId16" Type="http://schemas.openxmlformats.org/officeDocument/2006/relationships/image" Target="../media/image25.jpeg"/><Relationship Id="rId20" Type="http://schemas.openxmlformats.org/officeDocument/2006/relationships/image" Target="../media/image29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5.png"/><Relationship Id="rId11" Type="http://schemas.openxmlformats.org/officeDocument/2006/relationships/image" Target="../media/image20.jpeg"/><Relationship Id="rId5" Type="http://schemas.openxmlformats.org/officeDocument/2006/relationships/image" Target="../media/image14.jpe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19" Type="http://schemas.openxmlformats.org/officeDocument/2006/relationships/image" Target="../media/image28.png"/><Relationship Id="rId4" Type="http://schemas.openxmlformats.org/officeDocument/2006/relationships/image" Target="../media/image13.jpeg"/><Relationship Id="rId9" Type="http://schemas.openxmlformats.org/officeDocument/2006/relationships/image" Target="../media/image18.png"/><Relationship Id="rId14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7.xml"/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8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jp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0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1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Relationship Id="rId5" Type="http://schemas.openxmlformats.org/officeDocument/2006/relationships/hyperlink" Target="http://mf.nnov.ru/JavaScript'%20type='text/javascript'%3e%20%3c!--%20var%20prefix%20=%20'mailto:';%20var%20suffix%20=%20'';%20var%20attribs%20=%20'';%20var%20path%20=%20'hr'%20+%20'ef'%20+%20'=';%20var%20addy46399%20=%20'official'%20+%20'@';%20addy46399%20=%20addy46399%20+%20'fin'%20+%20'.'%20+%20'kreml'%20+%20'.'%20+%20'nnov'%20+%20'.'%20+%20'ru';%20document.write(%20'%3ca%20'%20+%20path%20+%20'/''%20+%20prefix%20+%20addy46399%20+%20suffix%20+%20'/''%20+%20attribs%20+%20'%3e'%20);%20document.write(%20addy46399%20);%20document.write(%20'%3c/a%3e'%20);%20/--%3e%20%3c/script%3e%3cscript%20language='JavaScript'%20type='text/javascript'%3e%20%3c!--%20document.write(%20'%3cspan%20style=/'display:%20none;/'%3e'%20);%20/--%3e%20%3c/script%3e&#1069;&#1090;&#1086;&#1090;%20e-mail%20&#1072;&#1076;&#1088;&#1077;&#1089;%20&#1079;&#1072;&#1097;&#1080;&#1097;&#1077;&#1085;%20&#1086;&#1090;%20&#1089;&#1087;&#1072;&#1084;-&#1073;&#1086;&#1090;&#1086;&#1074;,%20&#1076;&#1083;&#1103;%20&#1077;&#1075;&#1086;%20&#1087;&#1088;&#1086;&#1089;&#1084;&#1086;&#1090;&#1088;&#1072;%20&#1091;%20&#1042;&#1072;&#1089;%20&#1076;&#1086;&#1083;&#1078;&#1077;&#1085;%20&#1073;&#1099;&#1090;&#1100;%20&#1074;&#1082;&#1083;&#1102;&#1095;&#1077;&#1085;%20Javascript%20%3cscript%20language='JavaScript'%20type='text/javascript'%3e%20%3c!--%20document.write(%20'%3c/'%20);%20document.write(%20'span%3e" TargetMode="External"/><Relationship Id="rId4" Type="http://schemas.openxmlformats.org/officeDocument/2006/relationships/hyperlink" Target="http://www.government-nnov.ru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 txBox="1"/>
          <p:nvPr/>
        </p:nvSpPr>
        <p:spPr>
          <a:xfrm>
            <a:off x="2323845" y="4643447"/>
            <a:ext cx="4468495" cy="17517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604">
              <a:lnSpc>
                <a:spcPct val="100000"/>
              </a:lnSpc>
            </a:pPr>
            <a:r>
              <a:rPr sz="2800" b="1" spc="-15" dirty="0">
                <a:solidFill>
                  <a:srgbClr val="0000FF"/>
                </a:solidFill>
                <a:latin typeface="Constantia"/>
                <a:cs typeface="Constantia"/>
              </a:rPr>
              <a:t>Б</a:t>
            </a:r>
            <a:r>
              <a:rPr sz="2800" b="1" spc="-185" dirty="0">
                <a:solidFill>
                  <a:srgbClr val="0000FF"/>
                </a:solidFill>
                <a:latin typeface="Constantia"/>
                <a:cs typeface="Constantia"/>
              </a:rPr>
              <a:t>Ю</a:t>
            </a:r>
            <a:r>
              <a:rPr sz="2800" b="1" spc="-25" dirty="0">
                <a:solidFill>
                  <a:srgbClr val="0000FF"/>
                </a:solidFill>
                <a:latin typeface="Constantia"/>
                <a:cs typeface="Constantia"/>
              </a:rPr>
              <a:t>ДЖЕТ</a:t>
            </a:r>
            <a:r>
              <a:rPr sz="2800" b="1" spc="-110" dirty="0">
                <a:solidFill>
                  <a:srgbClr val="0000FF"/>
                </a:solidFill>
                <a:latin typeface="Constantia"/>
                <a:cs typeface="Constantia"/>
              </a:rPr>
              <a:t> </a:t>
            </a:r>
            <a:r>
              <a:rPr sz="2800" b="1" spc="-25" dirty="0">
                <a:solidFill>
                  <a:srgbClr val="0000FF"/>
                </a:solidFill>
                <a:latin typeface="Constantia"/>
                <a:cs typeface="Constantia"/>
              </a:rPr>
              <a:t>ДЛЯ</a:t>
            </a:r>
            <a:r>
              <a:rPr sz="2800" b="1" spc="25" dirty="0">
                <a:solidFill>
                  <a:srgbClr val="0000FF"/>
                </a:solidFill>
                <a:latin typeface="Constantia"/>
                <a:cs typeface="Constantia"/>
              </a:rPr>
              <a:t> </a:t>
            </a:r>
            <a:r>
              <a:rPr sz="2800" b="1" spc="-20" dirty="0">
                <a:solidFill>
                  <a:srgbClr val="0000FF"/>
                </a:solidFill>
                <a:latin typeface="Constantia"/>
                <a:cs typeface="Constantia"/>
              </a:rPr>
              <a:t>Г</a:t>
            </a:r>
            <a:r>
              <a:rPr sz="2800" b="1" spc="-215" dirty="0">
                <a:solidFill>
                  <a:srgbClr val="0000FF"/>
                </a:solidFill>
                <a:latin typeface="Constantia"/>
                <a:cs typeface="Constantia"/>
              </a:rPr>
              <a:t>Р</a:t>
            </a:r>
            <a:r>
              <a:rPr sz="2800" b="1" spc="-25" dirty="0">
                <a:solidFill>
                  <a:srgbClr val="0000FF"/>
                </a:solidFill>
                <a:latin typeface="Constantia"/>
                <a:cs typeface="Constantia"/>
              </a:rPr>
              <a:t>АЖ</a:t>
            </a:r>
            <a:r>
              <a:rPr sz="2800" b="1" spc="50" dirty="0">
                <a:solidFill>
                  <a:srgbClr val="0000FF"/>
                </a:solidFill>
                <a:latin typeface="Constantia"/>
                <a:cs typeface="Constantia"/>
              </a:rPr>
              <a:t>Д</a:t>
            </a:r>
            <a:r>
              <a:rPr sz="2800" b="1" spc="-25" dirty="0">
                <a:solidFill>
                  <a:srgbClr val="0000FF"/>
                </a:solidFill>
                <a:latin typeface="Constantia"/>
                <a:cs typeface="Constantia"/>
              </a:rPr>
              <a:t>АН</a:t>
            </a:r>
            <a:endParaRPr sz="2800" dirty="0">
              <a:solidFill>
                <a:srgbClr val="0000FF"/>
              </a:solidFill>
              <a:latin typeface="Constantia"/>
              <a:cs typeface="Constantia"/>
            </a:endParaRPr>
          </a:p>
          <a:p>
            <a:pPr>
              <a:lnSpc>
                <a:spcPts val="700"/>
              </a:lnSpc>
              <a:spcBef>
                <a:spcPts val="47"/>
              </a:spcBef>
            </a:pPr>
            <a:endParaRPr sz="700" dirty="0">
              <a:solidFill>
                <a:srgbClr val="0000FF"/>
              </a:solidFill>
            </a:endParaRPr>
          </a:p>
          <a:p>
            <a:pPr marR="229870" algn="ctr">
              <a:lnSpc>
                <a:spcPct val="100000"/>
              </a:lnSpc>
            </a:pPr>
            <a:r>
              <a:rPr sz="2000" b="1" dirty="0" err="1">
                <a:solidFill>
                  <a:srgbClr val="0000FF"/>
                </a:solidFill>
                <a:latin typeface="Times New Roman"/>
                <a:cs typeface="Times New Roman"/>
              </a:rPr>
              <a:t>по</a:t>
            </a: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lang="ru-RU" sz="2000" b="1" spc="-5" smtClean="0">
                <a:solidFill>
                  <a:srgbClr val="0000FF"/>
                </a:solidFill>
                <a:latin typeface="Times New Roman"/>
                <a:cs typeface="Times New Roman"/>
              </a:rPr>
              <a:t>решению </a:t>
            </a:r>
            <a:r>
              <a:rPr lang="ru-RU" sz="2000" b="1" spc="-5" smtClean="0">
                <a:solidFill>
                  <a:srgbClr val="0000FF"/>
                </a:solidFill>
                <a:latin typeface="Times New Roman"/>
                <a:cs typeface="Times New Roman"/>
              </a:rPr>
              <a:t>Земского </a:t>
            </a:r>
            <a:r>
              <a:rPr lang="ru-RU" sz="2000" b="1" spc="-5" smtClean="0">
                <a:solidFill>
                  <a:srgbClr val="0000FF"/>
                </a:solidFill>
                <a:latin typeface="Times New Roman"/>
                <a:cs typeface="Times New Roman"/>
              </a:rPr>
              <a:t>собрания от 06.12.2018 № 259</a:t>
            </a:r>
            <a:endParaRPr sz="2000" dirty="0">
              <a:solidFill>
                <a:srgbClr val="0000FF"/>
              </a:solidFill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"</a:t>
            </a:r>
            <a:r>
              <a:rPr sz="20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О</a:t>
            </a:r>
            <a:r>
              <a:rPr lang="ru-RU" sz="20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 районном</a:t>
            </a:r>
            <a:r>
              <a:rPr sz="2000" b="1" spc="-30" dirty="0" smtClean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б</a:t>
            </a:r>
            <a:r>
              <a:rPr sz="2000" b="1" spc="-110" dirty="0">
                <a:solidFill>
                  <a:srgbClr val="0000FF"/>
                </a:solidFill>
                <a:latin typeface="Times New Roman"/>
                <a:cs typeface="Times New Roman"/>
              </a:rPr>
              <a:t>ю</a:t>
            </a:r>
            <a:r>
              <a:rPr sz="2000" b="1" spc="-10" dirty="0">
                <a:solidFill>
                  <a:srgbClr val="0000FF"/>
                </a:solidFill>
                <a:latin typeface="Times New Roman"/>
                <a:cs typeface="Times New Roman"/>
              </a:rPr>
              <a:t>д</a:t>
            </a:r>
            <a:r>
              <a:rPr sz="2000" b="1" spc="-25" dirty="0">
                <a:solidFill>
                  <a:srgbClr val="0000FF"/>
                </a:solidFill>
                <a:latin typeface="Times New Roman"/>
                <a:cs typeface="Times New Roman"/>
              </a:rPr>
              <a:t>ж</a:t>
            </a: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е</a:t>
            </a:r>
            <a:r>
              <a:rPr sz="2000" b="1" spc="-15" dirty="0">
                <a:solidFill>
                  <a:srgbClr val="0000FF"/>
                </a:solidFill>
                <a:latin typeface="Times New Roman"/>
                <a:cs typeface="Times New Roman"/>
              </a:rPr>
              <a:t>т</a:t>
            </a: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е </a:t>
            </a:r>
            <a:r>
              <a:rPr sz="2000" b="1" dirty="0" err="1">
                <a:solidFill>
                  <a:srgbClr val="0000FF"/>
                </a:solidFill>
                <a:latin typeface="Times New Roman"/>
                <a:cs typeface="Times New Roman"/>
              </a:rPr>
              <a:t>на</a:t>
            </a: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000" b="1" spc="5" dirty="0" smtClean="0">
                <a:solidFill>
                  <a:srgbClr val="0000FF"/>
                </a:solidFill>
                <a:latin typeface="Times New Roman"/>
                <a:cs typeface="Times New Roman"/>
              </a:rPr>
              <a:t>201</a:t>
            </a:r>
            <a:r>
              <a:rPr lang="ru-RU" sz="2000" b="1" spc="5" dirty="0" smtClean="0">
                <a:solidFill>
                  <a:srgbClr val="0000FF"/>
                </a:solidFill>
                <a:latin typeface="Times New Roman"/>
                <a:cs typeface="Times New Roman"/>
              </a:rPr>
              <a:t>9</a:t>
            </a:r>
            <a:r>
              <a:rPr sz="2000" b="1" spc="-170" dirty="0" smtClean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000" b="1" spc="-50" dirty="0" err="1" smtClean="0">
                <a:solidFill>
                  <a:srgbClr val="0000FF"/>
                </a:solidFill>
                <a:latin typeface="Times New Roman"/>
                <a:cs typeface="Times New Roman"/>
              </a:rPr>
              <a:t>г</a:t>
            </a:r>
            <a:r>
              <a:rPr sz="2000" b="1" spc="-55" dirty="0" err="1" smtClean="0">
                <a:solidFill>
                  <a:srgbClr val="0000FF"/>
                </a:solidFill>
                <a:latin typeface="Times New Roman"/>
                <a:cs typeface="Times New Roman"/>
              </a:rPr>
              <a:t>о</a:t>
            </a:r>
            <a:r>
              <a:rPr sz="2000" b="1" spc="-10" dirty="0" err="1" smtClean="0">
                <a:solidFill>
                  <a:srgbClr val="0000FF"/>
                </a:solidFill>
                <a:latin typeface="Times New Roman"/>
                <a:cs typeface="Times New Roman"/>
              </a:rPr>
              <a:t>д</a:t>
            </a:r>
            <a:r>
              <a:rPr lang="ru-RU" sz="2000" b="1" spc="-10" dirty="0" smtClean="0">
                <a:solidFill>
                  <a:srgbClr val="0000FF"/>
                </a:solidFill>
                <a:latin typeface="Times New Roman"/>
                <a:cs typeface="Times New Roman"/>
              </a:rPr>
              <a:t> и плановый период 2020 и 2021 годов</a:t>
            </a:r>
            <a:r>
              <a:rPr sz="20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"</a:t>
            </a:r>
            <a:endParaRPr sz="2000" dirty="0">
              <a:solidFill>
                <a:srgbClr val="0000FF"/>
              </a:solidFill>
              <a:latin typeface="Times New Roman"/>
              <a:cs typeface="Times New Roman"/>
            </a:endParaRPr>
          </a:p>
        </p:txBody>
      </p:sp>
      <p:sp>
        <p:nvSpPr>
          <p:cNvPr id="4" name="object 2"/>
          <p:cNvSpPr txBox="1"/>
          <p:nvPr/>
        </p:nvSpPr>
        <p:spPr>
          <a:xfrm>
            <a:off x="2204210" y="642919"/>
            <a:ext cx="4468495" cy="12003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604" algn="ctr">
              <a:lnSpc>
                <a:spcPct val="100000"/>
              </a:lnSpc>
            </a:pPr>
            <a:r>
              <a:rPr lang="ru-RU" sz="2800" b="1" spc="-15" dirty="0" smtClean="0">
                <a:solidFill>
                  <a:srgbClr val="0000FF"/>
                </a:solidFill>
                <a:latin typeface="Constantia"/>
                <a:cs typeface="Constantia"/>
              </a:rPr>
              <a:t>Тонкинский муниципальный район</a:t>
            </a:r>
            <a:endParaRPr sz="2000" dirty="0">
              <a:solidFill>
                <a:srgbClr val="0000FF"/>
              </a:solidFill>
              <a:latin typeface="Times New Roman"/>
              <a:cs typeface="Times New Roman"/>
            </a:endParaRPr>
          </a:p>
          <a:p>
            <a:pPr marL="12700" algn="ctr">
              <a:lnSpc>
                <a:spcPct val="100000"/>
              </a:lnSpc>
            </a:pPr>
            <a:r>
              <a:rPr lang="ru-RU" sz="20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Информационный сборник</a:t>
            </a:r>
            <a:endParaRPr sz="2000" dirty="0">
              <a:solidFill>
                <a:srgbClr val="0000FF"/>
              </a:solidFill>
              <a:latin typeface="Times New Roman"/>
              <a:cs typeface="Times New Roman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843248"/>
            <a:ext cx="4200299" cy="28001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4"/>
          <p:cNvSpPr>
            <a:spLocks noGrp="1"/>
          </p:cNvSpPr>
          <p:nvPr>
            <p:ph type="title"/>
          </p:nvPr>
        </p:nvSpPr>
        <p:spPr>
          <a:xfrm>
            <a:off x="415703" y="0"/>
            <a:ext cx="8229600" cy="908720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Из чего состоит бюджетная система Тонкинского муниципального района</a:t>
            </a:r>
          </a:p>
        </p:txBody>
      </p:sp>
      <p:grpSp>
        <p:nvGrpSpPr>
          <p:cNvPr id="132099" name="Organization Chart 9"/>
          <p:cNvGrpSpPr>
            <a:grpSpLocks/>
          </p:cNvGrpSpPr>
          <p:nvPr/>
        </p:nvGrpSpPr>
        <p:grpSpPr bwMode="auto">
          <a:xfrm>
            <a:off x="323528" y="1196752"/>
            <a:ext cx="8521700" cy="5040312"/>
            <a:chOff x="272" y="999"/>
            <a:chExt cx="1831" cy="720"/>
          </a:xfrm>
        </p:grpSpPr>
        <p:cxnSp>
          <p:nvCxnSpPr>
            <p:cNvPr id="132100" name="_s56336"/>
            <p:cNvCxnSpPr>
              <a:cxnSpLocks noChangeShapeType="1"/>
              <a:stCxn id="132104" idx="0"/>
              <a:endCxn id="132102" idx="2"/>
            </p:cNvCxnSpPr>
            <p:nvPr/>
          </p:nvCxnSpPr>
          <p:spPr bwMode="auto">
            <a:xfrm rot="16200000" flipV="1">
              <a:off x="1368" y="1127"/>
              <a:ext cx="144" cy="463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132101" name="_s56335"/>
            <p:cNvCxnSpPr>
              <a:cxnSpLocks noChangeShapeType="1"/>
              <a:stCxn id="132103" idx="0"/>
              <a:endCxn id="132102" idx="2"/>
            </p:cNvCxnSpPr>
            <p:nvPr/>
          </p:nvCxnSpPr>
          <p:spPr bwMode="auto">
            <a:xfrm rot="-5400000">
              <a:off x="884" y="1107"/>
              <a:ext cx="144" cy="504"/>
            </a:xfrm>
            <a:prstGeom prst="bentConnector3">
              <a:avLst>
                <a:gd name="adj1" fmla="val 50467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sp>
          <p:nvSpPr>
            <p:cNvPr id="132102" name="_s56330"/>
            <p:cNvSpPr>
              <a:spLocks noChangeArrowheads="1"/>
            </p:cNvSpPr>
            <p:nvPr/>
          </p:nvSpPr>
          <p:spPr bwMode="auto">
            <a:xfrm>
              <a:off x="776" y="999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ru-RU" sz="2400" b="1" dirty="0">
                  <a:cs typeface="Arial" charset="0"/>
                </a:rPr>
                <a:t>Консолидированный </a:t>
              </a:r>
              <a:endParaRPr lang="en-US" sz="2400" b="1" dirty="0" smtClean="0">
                <a:cs typeface="Arial" charset="0"/>
              </a:endParaRPr>
            </a:p>
            <a:p>
              <a:pPr algn="ctr"/>
              <a:r>
                <a:rPr lang="ru-RU" sz="2400" b="1" dirty="0" smtClean="0">
                  <a:cs typeface="Arial" charset="0"/>
                </a:rPr>
                <a:t>бюджет </a:t>
              </a:r>
              <a:endParaRPr lang="ru-RU" sz="2400" b="1" dirty="0">
                <a:cs typeface="Arial" charset="0"/>
              </a:endParaRPr>
            </a:p>
            <a:p>
              <a:pPr algn="ctr"/>
              <a:r>
                <a:rPr lang="ru-RU" sz="2400" b="1" dirty="0">
                  <a:cs typeface="Arial" charset="0"/>
                </a:rPr>
                <a:t>Тонкинского </a:t>
              </a:r>
              <a:endParaRPr lang="en-US" sz="2400" b="1" dirty="0" smtClean="0">
                <a:cs typeface="Arial" charset="0"/>
              </a:endParaRPr>
            </a:p>
            <a:p>
              <a:pPr algn="ctr"/>
              <a:r>
                <a:rPr lang="ru-RU" sz="2400" b="1" dirty="0" smtClean="0">
                  <a:cs typeface="Arial" charset="0"/>
                </a:rPr>
                <a:t>муниципального</a:t>
              </a:r>
              <a:endParaRPr lang="ru-RU" sz="2400" b="1" dirty="0">
                <a:cs typeface="Arial" charset="0"/>
              </a:endParaRPr>
            </a:p>
            <a:p>
              <a:pPr algn="ctr"/>
              <a:r>
                <a:rPr lang="ru-RU" sz="2400" b="1" dirty="0">
                  <a:cs typeface="Arial" charset="0"/>
                </a:rPr>
                <a:t> района</a:t>
              </a:r>
            </a:p>
          </p:txBody>
        </p:sp>
        <p:sp>
          <p:nvSpPr>
            <p:cNvPr id="132103" name="_s56332"/>
            <p:cNvSpPr>
              <a:spLocks noChangeArrowheads="1"/>
            </p:cNvSpPr>
            <p:nvPr/>
          </p:nvSpPr>
          <p:spPr bwMode="auto">
            <a:xfrm>
              <a:off x="272" y="1431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ru-RU" sz="2400" b="1" dirty="0">
                  <a:cs typeface="Arial" charset="0"/>
                </a:rPr>
                <a:t>Районный бюджет</a:t>
              </a:r>
            </a:p>
          </p:txBody>
        </p:sp>
        <p:sp>
          <p:nvSpPr>
            <p:cNvPr id="132104" name="_s56333"/>
            <p:cNvSpPr>
              <a:spLocks noChangeArrowheads="1"/>
            </p:cNvSpPr>
            <p:nvPr/>
          </p:nvSpPr>
          <p:spPr bwMode="auto">
            <a:xfrm>
              <a:off x="1239" y="1431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ru-RU" sz="2400" b="1" dirty="0">
                  <a:cs typeface="Arial" charset="0"/>
                </a:rPr>
                <a:t>Бюджеты </a:t>
              </a:r>
            </a:p>
            <a:p>
              <a:pPr algn="ctr"/>
              <a:r>
                <a:rPr lang="ru-RU" sz="2400" b="1" dirty="0">
                  <a:cs typeface="Arial" charset="0"/>
                </a:rPr>
                <a:t>1 городского </a:t>
              </a:r>
            </a:p>
            <a:p>
              <a:pPr algn="ctr"/>
              <a:r>
                <a:rPr lang="ru-RU" sz="2400" b="1" dirty="0">
                  <a:cs typeface="Arial" charset="0"/>
                </a:rPr>
                <a:t>поселения и</a:t>
              </a:r>
            </a:p>
            <a:p>
              <a:pPr algn="ctr"/>
              <a:r>
                <a:rPr lang="ru-RU" sz="2400" b="1" dirty="0">
                  <a:cs typeface="Arial" charset="0"/>
                </a:rPr>
                <a:t>4 сельских</a:t>
              </a:r>
            </a:p>
            <a:p>
              <a:pPr algn="ctr"/>
              <a:r>
                <a:rPr lang="ru-RU" sz="2400" b="1" dirty="0">
                  <a:cs typeface="Arial" charset="0"/>
                </a:rPr>
                <a:t> поселений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5931643" y="5899808"/>
            <a:ext cx="259548" cy="45414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323528" y="117440"/>
            <a:ext cx="8568952" cy="64766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512313" marR="10257" indent="-502569" algn="ctr"/>
            <a:r>
              <a:rPr sz="2400" b="1" spc="4" dirty="0" smtClean="0">
                <a:solidFill>
                  <a:schemeClr val="bg1"/>
                </a:solidFill>
                <a:latin typeface="Arial"/>
                <a:cs typeface="Arial"/>
              </a:rPr>
              <a:t>К</a:t>
            </a:r>
            <a:r>
              <a:rPr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к</a:t>
            </a:r>
            <a:r>
              <a:rPr sz="2400" b="1" spc="-24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п</a:t>
            </a:r>
            <a:r>
              <a:rPr sz="2400" b="1" spc="-24" dirty="0" smtClean="0">
                <a:solidFill>
                  <a:schemeClr val="bg1"/>
                </a:solidFill>
                <a:latin typeface="Arial"/>
                <a:cs typeface="Arial"/>
              </a:rPr>
              <a:t>ро</a:t>
            </a:r>
            <a:r>
              <a:rPr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и</a:t>
            </a:r>
            <a:r>
              <a:rPr sz="2400" b="1" spc="-52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sz="2400" b="1" spc="-73" dirty="0" smtClean="0">
                <a:solidFill>
                  <a:schemeClr val="bg1"/>
                </a:solidFill>
                <a:latin typeface="Arial"/>
                <a:cs typeface="Arial"/>
              </a:rPr>
              <a:t>х</a:t>
            </a:r>
            <a:r>
              <a:rPr sz="2400" b="1" spc="-52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ди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sz="2400" b="1" spc="-44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sz="2400" b="1" spc="-36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sz="2400" b="1" spc="-24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r>
              <a:rPr sz="2400" b="1" spc="-32" dirty="0" smtClean="0">
                <a:solidFill>
                  <a:schemeClr val="bg1"/>
                </a:solidFill>
                <a:latin typeface="Arial"/>
                <a:cs typeface="Arial"/>
              </a:rPr>
              <a:t>вл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ение 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районного</a:t>
            </a:r>
            <a:r>
              <a:rPr sz="2400" b="1" spc="-16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spc="-28" dirty="0" smtClean="0">
                <a:solidFill>
                  <a:schemeClr val="bg1"/>
                </a:solidFill>
                <a:latin typeface="Arial"/>
                <a:cs typeface="Arial"/>
              </a:rPr>
              <a:t>б</a:t>
            </a:r>
            <a:r>
              <a:rPr sz="2400" b="1" spc="-57" dirty="0" smtClean="0">
                <a:solidFill>
                  <a:schemeClr val="bg1"/>
                </a:solidFill>
                <a:latin typeface="Arial"/>
                <a:cs typeface="Arial"/>
              </a:rPr>
              <a:t>ю</a:t>
            </a:r>
            <a:r>
              <a:rPr sz="2400" b="1" spc="-32" dirty="0" smtClean="0">
                <a:solidFill>
                  <a:schemeClr val="bg1"/>
                </a:solidFill>
                <a:latin typeface="Arial"/>
                <a:cs typeface="Arial"/>
              </a:rPr>
              <a:t>д</a:t>
            </a:r>
            <a:r>
              <a:rPr sz="2400" b="1" spc="-57" dirty="0" smtClean="0">
                <a:solidFill>
                  <a:schemeClr val="bg1"/>
                </a:solidFill>
                <a:latin typeface="Arial"/>
                <a:cs typeface="Arial"/>
              </a:rPr>
              <a:t>ж</a:t>
            </a:r>
            <a:r>
              <a:rPr sz="2400" b="1" spc="-52" dirty="0" smtClean="0">
                <a:solidFill>
                  <a:schemeClr val="bg1"/>
                </a:solidFill>
                <a:latin typeface="Arial"/>
                <a:cs typeface="Arial"/>
              </a:rPr>
              <a:t>е</a:t>
            </a:r>
            <a:r>
              <a:rPr sz="2400" b="1" spc="-40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endParaRPr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graphicFrame>
        <p:nvGraphicFramePr>
          <p:cNvPr id="2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5951222"/>
              </p:ext>
            </p:extLst>
          </p:nvPr>
        </p:nvGraphicFramePr>
        <p:xfrm>
          <a:off x="275494" y="1340768"/>
          <a:ext cx="7608876" cy="434039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60204"/>
                <a:gridCol w="6048672"/>
              </a:tblGrid>
              <a:tr h="281052">
                <a:tc>
                  <a:txBody>
                    <a:bodyPr/>
                    <a:lstStyle/>
                    <a:p>
                      <a:pPr marL="34290">
                        <a:lnSpc>
                          <a:spcPts val="2030"/>
                        </a:lnSpc>
                      </a:pPr>
                      <a:r>
                        <a:rPr sz="1400" b="1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Срок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</a:tr>
              <a:tr h="521296"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lang="ru-RU" sz="1400" b="1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август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 marR="283210">
                        <a:lnSpc>
                          <a:spcPct val="100000"/>
                        </a:lnSpc>
                      </a:pP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Р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зраб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30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осно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ы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х</a:t>
                      </a:r>
                      <a:r>
                        <a:rPr sz="1400" spc="5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по</a:t>
                      </a:r>
                      <a:r>
                        <a:rPr sz="1400" spc="30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з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лей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прогн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за </a:t>
                      </a:r>
                      <a:r>
                        <a:rPr sz="1400" spc="10" baseline="0" dirty="0" smtClean="0">
                          <a:latin typeface="Arial"/>
                          <a:cs typeface="Arial"/>
                        </a:rPr>
                        <a:t>с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ци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аль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-э</a:t>
                      </a:r>
                      <a:r>
                        <a:rPr sz="1400" spc="5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м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чес</a:t>
                      </a:r>
                      <a:r>
                        <a:rPr sz="1400" spc="5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50" baseline="0" dirty="0" smtClean="0">
                          <a:latin typeface="Arial"/>
                          <a:cs typeface="Arial"/>
                        </a:rPr>
                        <a:t>г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 </a:t>
                      </a:r>
                      <a:r>
                        <a:rPr sz="1400" spc="3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р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з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ит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я</a:t>
                      </a:r>
                      <a:r>
                        <a:rPr sz="1400" spc="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ru-RU" sz="1400" spc="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ru-RU" sz="1400" spc="0" baseline="0" dirty="0" smtClean="0">
                          <a:latin typeface="Arial"/>
                          <a:cs typeface="Arial"/>
                        </a:rPr>
                        <a:t>района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на </a:t>
                      </a:r>
                      <a:r>
                        <a:rPr lang="ru-RU" sz="1400" spc="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тр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х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л</a:t>
                      </a: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тн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й</a:t>
                      </a:r>
                      <a:r>
                        <a:rPr sz="1400" spc="-114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пери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д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lang="ru-RU" sz="1400" b="1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сентябрь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 marR="281940">
                        <a:lnSpc>
                          <a:spcPct val="100099"/>
                        </a:lnSpc>
                      </a:pP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пр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д</a:t>
                      </a: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ле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ие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осно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ы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х</a:t>
                      </a:r>
                      <a:r>
                        <a:rPr sz="1400" spc="5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напра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л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ен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й </a:t>
                      </a:r>
                      <a:r>
                        <a:rPr sz="1400" spc="-20" baseline="0" dirty="0" err="1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err="1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15" baseline="0" dirty="0" err="1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err="1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15" baseline="0" dirty="0" err="1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-20" baseline="0" dirty="0" err="1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15" baseline="0" dirty="0" err="1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err="1" smtClean="0">
                          <a:latin typeface="Arial"/>
                          <a:cs typeface="Arial"/>
                        </a:rPr>
                        <a:t>й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ru-RU" sz="1400" spc="-20" baseline="0" dirty="0" smtClean="0">
                          <a:latin typeface="Arial"/>
                          <a:cs typeface="Arial"/>
                        </a:rPr>
                        <a:t>и налоговой </a:t>
                      </a:r>
                      <a:r>
                        <a:rPr sz="1400" spc="-15" baseline="0" dirty="0" err="1" smtClean="0">
                          <a:latin typeface="Arial"/>
                          <a:cs typeface="Arial"/>
                        </a:rPr>
                        <a:t>п</a:t>
                      </a:r>
                      <a:r>
                        <a:rPr sz="1400" spc="-50" baseline="0" dirty="0" err="1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15" baseline="0" dirty="0" err="1" smtClean="0">
                          <a:latin typeface="Arial"/>
                          <a:cs typeface="Arial"/>
                        </a:rPr>
                        <a:t>л</a:t>
                      </a:r>
                      <a:r>
                        <a:rPr sz="1400" spc="-20" baseline="0" dirty="0" err="1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-15" baseline="0" dirty="0" err="1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-20" baseline="0" dirty="0" err="1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-15" baseline="0" dirty="0" err="1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0" baseline="0" dirty="0" err="1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baseline="0" dirty="0" err="1" smtClean="0">
                          <a:latin typeface="Arial"/>
                          <a:cs typeface="Arial"/>
                        </a:rPr>
                        <a:t>на</a:t>
                      </a:r>
                      <a:r>
                        <a:rPr sz="1400" spc="-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тр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х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л</a:t>
                      </a: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тн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й</a:t>
                      </a:r>
                      <a:r>
                        <a:rPr sz="1400" spc="-9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пери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д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lang="ru-RU" sz="1400" b="1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сентябрь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</a:pP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пр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д</a:t>
                      </a: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лен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1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осно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ы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х</a:t>
                      </a:r>
                      <a:r>
                        <a:rPr sz="1400" spc="5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парам</a:t>
                      </a: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тров</a:t>
                      </a:r>
                      <a:r>
                        <a:rPr sz="1400" spc="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 marL="34290" marR="246379">
                        <a:lnSpc>
                          <a:spcPct val="100000"/>
                        </a:lnSpc>
                      </a:pPr>
                      <a:r>
                        <a:rPr lang="ru-RU"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с</a:t>
                      </a:r>
                      <a:r>
                        <a:rPr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ен</a:t>
                      </a:r>
                      <a:r>
                        <a:rPr sz="1400" b="1" spc="-2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т</a:t>
                      </a:r>
                      <a:r>
                        <a:rPr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ябрь</a:t>
                      </a:r>
                      <a:r>
                        <a:rPr lang="ru-RU"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 - октябрь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 marR="151765">
                        <a:lnSpc>
                          <a:spcPct val="100000"/>
                        </a:lnSpc>
                      </a:pPr>
                      <a:r>
                        <a:rPr sz="1400" spc="-60" baseline="0" dirty="0" err="1" smtClean="0">
                          <a:latin typeface="Arial"/>
                          <a:cs typeface="Arial"/>
                        </a:rPr>
                        <a:t>Р</a:t>
                      </a:r>
                      <a:r>
                        <a:rPr sz="1400" spc="0" baseline="0" dirty="0" err="1" smtClean="0">
                          <a:latin typeface="Arial"/>
                          <a:cs typeface="Arial"/>
                        </a:rPr>
                        <a:t>аб</a:t>
                      </a:r>
                      <a:r>
                        <a:rPr sz="1400" spc="-40" baseline="0" dirty="0" err="1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25" baseline="0" dirty="0" err="1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err="1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-3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ru-RU" sz="1400" spc="-40" baseline="0" dirty="0" smtClean="0">
                          <a:latin typeface="Arial"/>
                          <a:cs typeface="Arial"/>
                        </a:rPr>
                        <a:t>главных распорядителей бюджетных средств </a:t>
                      </a:r>
                      <a:r>
                        <a:rPr sz="1400" spc="0" baseline="0" dirty="0" err="1" smtClean="0">
                          <a:latin typeface="Arial"/>
                          <a:cs typeface="Arial"/>
                        </a:rPr>
                        <a:t>по</a:t>
                      </a:r>
                      <a:r>
                        <a:rPr sz="1400" spc="2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п</a:t>
                      </a:r>
                      <a:r>
                        <a:rPr sz="1400" spc="-5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д</a:t>
                      </a:r>
                      <a:r>
                        <a:rPr sz="1400" spc="-50" baseline="0" dirty="0" smtClean="0">
                          <a:latin typeface="Arial"/>
                          <a:cs typeface="Arial"/>
                        </a:rPr>
                        <a:t>го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5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е </a:t>
                      </a:r>
                      <a:r>
                        <a:rPr sz="1400" spc="-6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обос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3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й</a:t>
                      </a:r>
                      <a:r>
                        <a:rPr sz="1400" spc="1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ы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х ассиг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3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й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ы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х</a:t>
                      </a:r>
                      <a:r>
                        <a:rPr sz="1400" spc="-9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зая</a:t>
                      </a:r>
                      <a:r>
                        <a:rPr sz="1400" spc="-3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ок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34290" marR="246379">
                        <a:lnSpc>
                          <a:spcPct val="100000"/>
                        </a:lnSpc>
                      </a:pPr>
                      <a:r>
                        <a:rPr lang="ru-RU"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С</a:t>
                      </a:r>
                      <a:r>
                        <a:rPr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ен</a:t>
                      </a:r>
                      <a:r>
                        <a:rPr sz="1400" b="1" spc="-2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т</a:t>
                      </a:r>
                      <a:r>
                        <a:rPr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ябрь</a:t>
                      </a:r>
                      <a:r>
                        <a:rPr lang="ru-RU"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 - октябрь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</a:pPr>
                      <a:r>
                        <a:rPr sz="1400" baseline="0" dirty="0" smtClean="0">
                          <a:latin typeface="Arial"/>
                          <a:cs typeface="Arial"/>
                        </a:rPr>
                        <a:t>Формиро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ан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прое</a:t>
                      </a:r>
                      <a:r>
                        <a:rPr sz="1400" spc="20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2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ru-RU" sz="1400" spc="-15" baseline="0" dirty="0" smtClean="0">
                          <a:latin typeface="Arial"/>
                          <a:cs typeface="Arial"/>
                        </a:rPr>
                        <a:t>районного </a:t>
                      </a:r>
                      <a:r>
                        <a:rPr sz="1400" spc="-20" baseline="0" dirty="0" err="1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err="1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15" baseline="0" dirty="0" err="1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err="1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40" baseline="0" dirty="0" err="1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err="1" smtClean="0">
                          <a:latin typeface="Arial"/>
                          <a:cs typeface="Arial"/>
                        </a:rPr>
                        <a:t>а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34340"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  <a:latin typeface="Arial"/>
                          <a:cs typeface="Arial"/>
                        </a:rPr>
                        <a:t>ноябрь</a:t>
                      </a:r>
                      <a:endParaRPr sz="1400" b="1" baseline="0" dirty="0">
                        <a:solidFill>
                          <a:srgbClr val="00206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 marR="492125">
                        <a:lnSpc>
                          <a:spcPct val="100000"/>
                        </a:lnSpc>
                      </a:pP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Р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ассм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трен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прое</a:t>
                      </a:r>
                      <a:r>
                        <a:rPr sz="1400" spc="20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1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ru-RU" sz="1400" spc="-15" baseline="0" dirty="0" smtClean="0">
                          <a:latin typeface="Arial"/>
                          <a:cs typeface="Arial"/>
                        </a:rPr>
                        <a:t>районного  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 </a:t>
                      </a:r>
                      <a:r>
                        <a:rPr lang="ru-RU" sz="1400" spc="0" baseline="0" dirty="0" smtClean="0">
                          <a:latin typeface="Arial"/>
                          <a:cs typeface="Arial"/>
                        </a:rPr>
                        <a:t>администрацией района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22916"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  <a:latin typeface="Arial"/>
                          <a:cs typeface="Arial"/>
                        </a:rPr>
                        <a:t>ноябрь</a:t>
                      </a:r>
                      <a:endParaRPr sz="1400" b="1" baseline="0" dirty="0">
                        <a:solidFill>
                          <a:srgbClr val="00206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 marR="777240">
                        <a:lnSpc>
                          <a:spcPct val="100099"/>
                        </a:lnSpc>
                      </a:pPr>
                      <a:r>
                        <a:rPr sz="1400" baseline="0" dirty="0" smtClean="0">
                          <a:latin typeface="Arial"/>
                          <a:cs typeface="Arial"/>
                        </a:rPr>
                        <a:t>Внесен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5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прое</a:t>
                      </a:r>
                      <a:r>
                        <a:rPr sz="1400" spc="20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1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ru-RU" sz="1400" spc="0" baseline="0" dirty="0" smtClean="0">
                          <a:latin typeface="Arial"/>
                          <a:cs typeface="Arial"/>
                        </a:rPr>
                        <a:t>районного 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-6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в </a:t>
                      </a:r>
                      <a:r>
                        <a:rPr lang="ru-RU" sz="1400" spc="-10" baseline="0" dirty="0" smtClean="0">
                          <a:latin typeface="Arial"/>
                          <a:cs typeface="Arial"/>
                        </a:rPr>
                        <a:t>Земское собрание района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24824"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  <a:latin typeface="Arial"/>
                          <a:cs typeface="Arial"/>
                        </a:rPr>
                        <a:t>ноябрь</a:t>
                      </a:r>
                      <a:endParaRPr sz="1400" b="1" baseline="0" dirty="0">
                        <a:solidFill>
                          <a:srgbClr val="00206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 Рассмотрение проекта бюджета комиссиями Земского собрания</a:t>
                      </a:r>
                    </a:p>
                    <a:p>
                      <a:pPr marL="65405" marR="928369" algn="just">
                        <a:lnSpc>
                          <a:spcPct val="100000"/>
                        </a:lnSpc>
                      </a:pP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2875"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sz="1400" b="1" spc="-5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д</a:t>
                      </a:r>
                      <a:r>
                        <a:rPr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екабрь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 marR="723900">
                        <a:lnSpc>
                          <a:spcPct val="100000"/>
                        </a:lnSpc>
                      </a:pPr>
                      <a:r>
                        <a:rPr sz="1400" baseline="0" dirty="0" smtClean="0">
                          <a:latin typeface="Arial"/>
                          <a:cs typeface="Arial"/>
                        </a:rPr>
                        <a:t>Пр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нят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прое</a:t>
                      </a:r>
                      <a:r>
                        <a:rPr sz="1400" spc="20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2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object 6"/>
          <p:cNvSpPr txBox="1">
            <a:spLocks noChangeArrowheads="1"/>
          </p:cNvSpPr>
          <p:nvPr/>
        </p:nvSpPr>
        <p:spPr bwMode="auto">
          <a:xfrm>
            <a:off x="1062039" y="1341438"/>
            <a:ext cx="7397751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Доходы бюджета – безвозмездные и безвозвратные поступления денежных средств в бюджет</a:t>
            </a:r>
            <a:endParaRPr lang="ru-RU" sz="2400" dirty="0">
              <a:solidFill>
                <a:srgbClr val="66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47725" y="2359025"/>
            <a:ext cx="1960563" cy="276999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>
                <a:latin typeface="Times New Roman"/>
                <a:cs typeface="Times New Roman"/>
              </a:rPr>
              <a:t>Н</a:t>
            </a:r>
            <a:r>
              <a:rPr b="1" spc="10" dirty="0">
                <a:latin typeface="Times New Roman"/>
                <a:cs typeface="Times New Roman"/>
              </a:rPr>
              <a:t>а</a:t>
            </a:r>
            <a:r>
              <a:rPr b="1" dirty="0">
                <a:latin typeface="Times New Roman"/>
                <a:cs typeface="Times New Roman"/>
              </a:rPr>
              <a:t>ло</a:t>
            </a:r>
            <a:r>
              <a:rPr b="1" spc="-55" dirty="0">
                <a:latin typeface="Times New Roman"/>
                <a:cs typeface="Times New Roman"/>
              </a:rPr>
              <a:t>г</a:t>
            </a:r>
            <a:r>
              <a:rPr b="1" spc="-50" dirty="0">
                <a:latin typeface="Times New Roman"/>
                <a:cs typeface="Times New Roman"/>
              </a:rPr>
              <a:t>о</a:t>
            </a:r>
            <a:r>
              <a:rPr b="1" dirty="0">
                <a:latin typeface="Times New Roman"/>
                <a:cs typeface="Times New Roman"/>
              </a:rPr>
              <a:t>вые</a:t>
            </a:r>
            <a:r>
              <a:rPr b="1" spc="5" dirty="0">
                <a:latin typeface="Times New Roman"/>
                <a:cs typeface="Times New Roman"/>
              </a:rPr>
              <a:t> </a:t>
            </a:r>
            <a:r>
              <a:rPr b="1" dirty="0">
                <a:latin typeface="Times New Roman"/>
                <a:cs typeface="Times New Roman"/>
              </a:rPr>
              <a:t>д</a:t>
            </a:r>
            <a:r>
              <a:rPr b="1" spc="-50" dirty="0">
                <a:latin typeface="Times New Roman"/>
                <a:cs typeface="Times New Roman"/>
              </a:rPr>
              <a:t>о</a:t>
            </a:r>
            <a:r>
              <a:rPr b="1" spc="-75" dirty="0">
                <a:latin typeface="Times New Roman"/>
                <a:cs typeface="Times New Roman"/>
              </a:rPr>
              <a:t>х</a:t>
            </a:r>
            <a:r>
              <a:rPr b="1" spc="-50" dirty="0">
                <a:latin typeface="Times New Roman"/>
                <a:cs typeface="Times New Roman"/>
              </a:rPr>
              <a:t>о</a:t>
            </a:r>
            <a:r>
              <a:rPr b="1" dirty="0">
                <a:latin typeface="Times New Roman"/>
                <a:cs typeface="Times New Roman"/>
              </a:rPr>
              <a:t>ды</a:t>
            </a:r>
            <a:endParaRPr dirty="0">
              <a:latin typeface="Times New Roman"/>
              <a:cs typeface="Times New Roman"/>
            </a:endParaRPr>
          </a:p>
        </p:txBody>
      </p:sp>
      <p:sp>
        <p:nvSpPr>
          <p:cNvPr id="72710" name="object 9"/>
          <p:cNvSpPr txBox="1">
            <a:spLocks noChangeArrowheads="1"/>
          </p:cNvSpPr>
          <p:nvPr/>
        </p:nvSpPr>
        <p:spPr bwMode="auto">
          <a:xfrm>
            <a:off x="493713" y="3016250"/>
            <a:ext cx="2668587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algn="ctr">
              <a:lnSpc>
                <a:spcPct val="86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Поступления от уплаты налогов, установленных Налоговым кодексом РФ         ( налог на доходы физических лиц, единый налог на вмененный доход, налог на имущество физических лиц, земельный налог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акцизы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др.)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3656015" y="2324101"/>
            <a:ext cx="2193925" cy="276999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>
                <a:latin typeface="Times New Roman"/>
                <a:cs typeface="Times New Roman"/>
              </a:rPr>
              <a:t>Н</a:t>
            </a:r>
            <a:r>
              <a:rPr b="1" spc="5" dirty="0">
                <a:latin typeface="Times New Roman"/>
                <a:cs typeface="Times New Roman"/>
              </a:rPr>
              <a:t>е</a:t>
            </a:r>
            <a:r>
              <a:rPr b="1" dirty="0">
                <a:latin typeface="Times New Roman"/>
                <a:cs typeface="Times New Roman"/>
              </a:rPr>
              <a:t>н</a:t>
            </a:r>
            <a:r>
              <a:rPr b="1" spc="5" dirty="0">
                <a:latin typeface="Times New Roman"/>
                <a:cs typeface="Times New Roman"/>
              </a:rPr>
              <a:t>а</a:t>
            </a:r>
            <a:r>
              <a:rPr b="1" dirty="0">
                <a:latin typeface="Times New Roman"/>
                <a:cs typeface="Times New Roman"/>
              </a:rPr>
              <a:t>ло</a:t>
            </a:r>
            <a:r>
              <a:rPr b="1" spc="-55" dirty="0">
                <a:latin typeface="Times New Roman"/>
                <a:cs typeface="Times New Roman"/>
              </a:rPr>
              <a:t>г</a:t>
            </a:r>
            <a:r>
              <a:rPr b="1" spc="-50" dirty="0">
                <a:latin typeface="Times New Roman"/>
                <a:cs typeface="Times New Roman"/>
              </a:rPr>
              <a:t>о</a:t>
            </a:r>
            <a:r>
              <a:rPr b="1" dirty="0">
                <a:latin typeface="Times New Roman"/>
                <a:cs typeface="Times New Roman"/>
              </a:rPr>
              <a:t>вые</a:t>
            </a:r>
            <a:r>
              <a:rPr b="1" spc="5" dirty="0">
                <a:latin typeface="Times New Roman"/>
                <a:cs typeface="Times New Roman"/>
              </a:rPr>
              <a:t> </a:t>
            </a:r>
            <a:r>
              <a:rPr b="1" dirty="0">
                <a:latin typeface="Times New Roman"/>
                <a:cs typeface="Times New Roman"/>
              </a:rPr>
              <a:t>д</a:t>
            </a:r>
            <a:r>
              <a:rPr b="1" spc="-50" dirty="0">
                <a:latin typeface="Times New Roman"/>
                <a:cs typeface="Times New Roman"/>
              </a:rPr>
              <a:t>о</a:t>
            </a:r>
            <a:r>
              <a:rPr b="1" spc="-75" dirty="0">
                <a:latin typeface="Times New Roman"/>
                <a:cs typeface="Times New Roman"/>
              </a:rPr>
              <a:t>х</a:t>
            </a:r>
            <a:r>
              <a:rPr b="1" spc="-50" dirty="0">
                <a:latin typeface="Times New Roman"/>
                <a:cs typeface="Times New Roman"/>
              </a:rPr>
              <a:t>о</a:t>
            </a:r>
            <a:r>
              <a:rPr b="1" dirty="0">
                <a:latin typeface="Times New Roman"/>
                <a:cs typeface="Times New Roman"/>
              </a:rPr>
              <a:t>ды</a:t>
            </a:r>
            <a:endParaRPr dirty="0">
              <a:latin typeface="Times New Roman"/>
              <a:cs typeface="Times New Roman"/>
            </a:endParaRPr>
          </a:p>
        </p:txBody>
      </p:sp>
      <p:sp>
        <p:nvSpPr>
          <p:cNvPr id="72713" name="object 12"/>
          <p:cNvSpPr txBox="1">
            <a:spLocks noChangeArrowheads="1"/>
          </p:cNvSpPr>
          <p:nvPr/>
        </p:nvSpPr>
        <p:spPr bwMode="auto">
          <a:xfrm>
            <a:off x="3438527" y="3019426"/>
            <a:ext cx="2627313" cy="2620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indent="-1588" algn="ctr">
              <a:lnSpc>
                <a:spcPct val="86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Поступления от уплаты пошлин и сборов, установленных законодательством РФ (доходы от использования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муниципального имущества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плата за негативное воздействие на окружающую среду, штрафы за нарушение законодательства и др.)</a:t>
            </a:r>
          </a:p>
        </p:txBody>
      </p:sp>
      <p:sp>
        <p:nvSpPr>
          <p:cNvPr id="72715" name="object 14"/>
          <p:cNvSpPr txBox="1">
            <a:spLocks noChangeArrowheads="1"/>
          </p:cNvSpPr>
          <p:nvPr/>
        </p:nvSpPr>
        <p:spPr bwMode="auto">
          <a:xfrm>
            <a:off x="6367463" y="2184402"/>
            <a:ext cx="2616200" cy="3468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588"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Безвозмездные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1588" algn="ctr">
              <a:lnSpc>
                <a:spcPts val="1863"/>
              </a:lnSpc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поступления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1588">
              <a:lnSpc>
                <a:spcPts val="700"/>
              </a:lnSpc>
              <a:spcBef>
                <a:spcPts val="25"/>
              </a:spcBef>
            </a:pPr>
            <a:endParaRPr lang="ru-RU" sz="700" dirty="0">
              <a:latin typeface="Calibri" pitchFamily="34" charset="0"/>
            </a:endParaRPr>
          </a:p>
          <a:p>
            <a:pPr marL="1588" algn="ctr">
              <a:lnSpc>
                <a:spcPct val="86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Поступления от других бюджетов бюджетной системы, граждан и организаций (межбюджетные трансферты в виде дотаций, субвенций, субсидий,  поступления от юридических и физических лиц, кроме налоговых и неналоговых доходов)</a:t>
            </a:r>
          </a:p>
        </p:txBody>
      </p:sp>
      <p:sp>
        <p:nvSpPr>
          <p:cNvPr id="72716" name="object 4"/>
          <p:cNvSpPr txBox="1">
            <a:spLocks noChangeArrowheads="1"/>
          </p:cNvSpPr>
          <p:nvPr/>
        </p:nvSpPr>
        <p:spPr bwMode="auto">
          <a:xfrm>
            <a:off x="395536" y="233076"/>
            <a:ext cx="82089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Из чего складываются доходы бюджета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/>
          <p:cNvSpPr/>
          <p:nvPr/>
        </p:nvSpPr>
        <p:spPr>
          <a:xfrm>
            <a:off x="384065" y="2344618"/>
            <a:ext cx="5040560" cy="30123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dirty="0"/>
          </a:p>
        </p:txBody>
      </p:sp>
      <p:sp>
        <p:nvSpPr>
          <p:cNvPr id="3" name="object 15"/>
          <p:cNvSpPr>
            <a:spLocks noChangeArrowheads="1"/>
          </p:cNvSpPr>
          <p:nvPr/>
        </p:nvSpPr>
        <p:spPr bwMode="auto">
          <a:xfrm>
            <a:off x="350394" y="5157192"/>
            <a:ext cx="3013075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just"/>
            <a:endParaRPr lang="ru-RU" sz="1600" b="1" dirty="0" smtClean="0">
              <a:latin typeface="Calibri" pitchFamily="34" charset="0"/>
            </a:endParaRPr>
          </a:p>
          <a:p>
            <a:pPr algn="just"/>
            <a:endParaRPr lang="ru-RU" sz="1600" b="1" dirty="0" smtClean="0">
              <a:latin typeface="Calibri" pitchFamily="34" charset="0"/>
            </a:endParaRPr>
          </a:p>
          <a:p>
            <a:pPr algn="just"/>
            <a:r>
              <a:rPr lang="ru-RU" sz="1600" b="1" dirty="0" smtClean="0">
                <a:latin typeface="Calibri" pitchFamily="34" charset="0"/>
              </a:rPr>
              <a:t>Госпошлина</a:t>
            </a:r>
            <a:r>
              <a:rPr lang="en-US" sz="1600" b="1" dirty="0" smtClean="0">
                <a:latin typeface="Calibri" pitchFamily="34" charset="0"/>
              </a:rPr>
              <a:t> </a:t>
            </a:r>
            <a:r>
              <a:rPr lang="ru-RU" sz="1600" b="1" dirty="0" smtClean="0">
                <a:latin typeface="Calibri" pitchFamily="34" charset="0"/>
              </a:rPr>
              <a:t>гл. 25.3 Налогового кодекса РФ</a:t>
            </a:r>
          </a:p>
          <a:p>
            <a:pPr algn="just"/>
            <a:endParaRPr lang="ru-RU" sz="1600" b="1" dirty="0" smtClean="0">
              <a:latin typeface="Calibri" pitchFamily="34" charset="0"/>
            </a:endParaRPr>
          </a:p>
          <a:p>
            <a:pPr algn="just"/>
            <a:endParaRPr lang="ru-RU" sz="1600" b="1" dirty="0" smtClean="0">
              <a:latin typeface="Calibri" pitchFamily="34" charset="0"/>
            </a:endParaRPr>
          </a:p>
          <a:p>
            <a:pPr algn="just"/>
            <a:endParaRPr lang="ru-RU" sz="1600" b="1" dirty="0" smtClean="0">
              <a:latin typeface="Calibri" pitchFamily="34" charset="0"/>
            </a:endParaRPr>
          </a:p>
          <a:p>
            <a:pPr algn="just"/>
            <a:endParaRPr lang="ru-RU" sz="1600" b="1" dirty="0" smtClean="0">
              <a:latin typeface="Calibri" pitchFamily="34" charset="0"/>
            </a:endParaRPr>
          </a:p>
          <a:p>
            <a:pPr algn="just"/>
            <a:endParaRPr lang="ru-RU" sz="1600" dirty="0">
              <a:latin typeface="Calibri" pitchFamily="34" charset="0"/>
            </a:endParaRPr>
          </a:p>
        </p:txBody>
      </p:sp>
      <p:sp>
        <p:nvSpPr>
          <p:cNvPr id="4" name="object 11"/>
          <p:cNvSpPr>
            <a:spLocks noChangeArrowheads="1"/>
          </p:cNvSpPr>
          <p:nvPr/>
        </p:nvSpPr>
        <p:spPr bwMode="auto">
          <a:xfrm>
            <a:off x="350394" y="1196755"/>
            <a:ext cx="443763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algn="just"/>
            <a:endParaRPr lang="ru-RU" sz="1600" b="1" dirty="0" smtClean="0">
              <a:latin typeface="Calibri" pitchFamily="34" charset="0"/>
            </a:endParaRPr>
          </a:p>
          <a:p>
            <a:pPr marL="12700" algn="just"/>
            <a:r>
              <a:rPr lang="ru-RU" sz="1600" b="1" dirty="0" smtClean="0">
                <a:latin typeface="Calibri" pitchFamily="34" charset="0"/>
              </a:rPr>
              <a:t>Налог на доходы физических лиц</a:t>
            </a:r>
            <a:r>
              <a:rPr lang="en-US" sz="1600" b="1" dirty="0" smtClean="0">
                <a:latin typeface="Calibri" pitchFamily="34" charset="0"/>
              </a:rPr>
              <a:t> </a:t>
            </a:r>
            <a:r>
              <a:rPr lang="ru-RU" sz="1600" b="1" dirty="0" smtClean="0">
                <a:latin typeface="Calibri" pitchFamily="34" charset="0"/>
              </a:rPr>
              <a:t>гл.23 Налогового кодекса РФ, ставка налога 13%,</a:t>
            </a:r>
            <a:r>
              <a:rPr lang="en-US" sz="1600" b="1" dirty="0" smtClean="0">
                <a:latin typeface="Calibri" pitchFamily="34" charset="0"/>
              </a:rPr>
              <a:t> </a:t>
            </a:r>
            <a:r>
              <a:rPr lang="ru-RU" sz="1600" b="1" dirty="0" smtClean="0">
                <a:latin typeface="Calibri" pitchFamily="34" charset="0"/>
              </a:rPr>
              <a:t>в отдельных случаях 9%, 30%</a:t>
            </a:r>
            <a:r>
              <a:rPr lang="en-US" sz="1600" b="1" dirty="0" smtClean="0">
                <a:latin typeface="Calibri" pitchFamily="34" charset="0"/>
              </a:rPr>
              <a:t> </a:t>
            </a:r>
            <a:r>
              <a:rPr lang="ru-RU" sz="1600" b="1" dirty="0" smtClean="0">
                <a:latin typeface="Calibri" pitchFamily="34" charset="0"/>
              </a:rPr>
              <a:t>и 35%</a:t>
            </a:r>
          </a:p>
          <a:p>
            <a:pPr marL="12700" algn="just"/>
            <a:endParaRPr lang="ru-RU" sz="1600" b="1" dirty="0" smtClean="0">
              <a:latin typeface="Calibri" pitchFamily="34" charset="0"/>
            </a:endParaRPr>
          </a:p>
          <a:p>
            <a:pPr marL="12700" algn="just"/>
            <a:endParaRPr lang="ru-RU" sz="1600" b="1" dirty="0">
              <a:latin typeface="Calibri" pitchFamily="34" charset="0"/>
            </a:endParaRPr>
          </a:p>
        </p:txBody>
      </p:sp>
      <p:sp>
        <p:nvSpPr>
          <p:cNvPr id="5" name="object 13"/>
          <p:cNvSpPr>
            <a:spLocks noChangeArrowheads="1"/>
          </p:cNvSpPr>
          <p:nvPr/>
        </p:nvSpPr>
        <p:spPr bwMode="auto">
          <a:xfrm>
            <a:off x="5004048" y="980728"/>
            <a:ext cx="3851920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519113" algn="just"/>
            <a:endParaRPr lang="ru-RU" sz="1600" b="1" dirty="0" smtClean="0">
              <a:latin typeface="Calibri" pitchFamily="34" charset="0"/>
            </a:endParaRPr>
          </a:p>
          <a:p>
            <a:pPr marL="519113" algn="just"/>
            <a:r>
              <a:rPr lang="ru-RU" sz="1600" b="1" dirty="0" smtClean="0">
                <a:latin typeface="Calibri" pitchFamily="34" charset="0"/>
              </a:rPr>
              <a:t>Налог на имущество физических лиц</a:t>
            </a:r>
            <a:endParaRPr lang="ru-RU" sz="1600" dirty="0" smtClean="0">
              <a:latin typeface="Calibri" pitchFamily="34" charset="0"/>
            </a:endParaRPr>
          </a:p>
          <a:p>
            <a:pPr marL="519113" algn="just"/>
            <a:r>
              <a:rPr lang="ru-RU" sz="1600" b="1" dirty="0" smtClean="0">
                <a:latin typeface="Calibri" pitchFamily="34" charset="0"/>
              </a:rPr>
              <a:t>-Жилые дома, жилые помещения, гаражи, хозяйственные строения, площадь каждого из которых не превышает 50 кв.м – от 0,2% до 0,3%;</a:t>
            </a:r>
          </a:p>
          <a:p>
            <a:pPr marL="519113" algn="just">
              <a:buFontTx/>
              <a:buChar char="-"/>
            </a:pPr>
            <a:r>
              <a:rPr lang="ru-RU" sz="1600" b="1" dirty="0" smtClean="0">
                <a:latin typeface="Calibri" pitchFamily="34" charset="0"/>
              </a:rPr>
              <a:t>объекты, кадастровая стоимость которых превышает 300 миллионов рублей – 2%;</a:t>
            </a:r>
          </a:p>
          <a:p>
            <a:pPr marL="519113" algn="just"/>
            <a:r>
              <a:rPr lang="ru-RU" sz="1600" b="1" dirty="0" smtClean="0">
                <a:latin typeface="Calibri" pitchFamily="34" charset="0"/>
              </a:rPr>
              <a:t>- прочие – 0,5%.</a:t>
            </a:r>
            <a:endParaRPr lang="ru-RU" sz="1600" dirty="0">
              <a:latin typeface="Calibri" pitchFamily="34" charset="0"/>
            </a:endParaRPr>
          </a:p>
        </p:txBody>
      </p:sp>
      <p:sp>
        <p:nvSpPr>
          <p:cNvPr id="6" name="object 13"/>
          <p:cNvSpPr>
            <a:spLocks noChangeArrowheads="1"/>
          </p:cNvSpPr>
          <p:nvPr/>
        </p:nvSpPr>
        <p:spPr bwMode="auto">
          <a:xfrm>
            <a:off x="5536821" y="3802975"/>
            <a:ext cx="3319147" cy="2708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93663" indent="446088" algn="just"/>
            <a:endParaRPr lang="ru-RU" sz="1600" b="1" dirty="0" smtClean="0">
              <a:latin typeface="Calibri" pitchFamily="34" charset="0"/>
            </a:endParaRPr>
          </a:p>
          <a:p>
            <a:pPr marL="93663" indent="446088" algn="just"/>
            <a:endParaRPr lang="ru-RU" sz="1600" b="1" dirty="0" smtClean="0">
              <a:latin typeface="Calibri" pitchFamily="34" charset="0"/>
            </a:endParaRPr>
          </a:p>
          <a:p>
            <a:pPr marL="93663" indent="446088" algn="just"/>
            <a:r>
              <a:rPr lang="ru-RU" sz="1600" b="1" dirty="0" smtClean="0">
                <a:latin typeface="Calibri" pitchFamily="34" charset="0"/>
              </a:rPr>
              <a:t>Земельный  налог Ставка налога от кадастровой</a:t>
            </a:r>
          </a:p>
          <a:p>
            <a:pPr marL="93663" indent="-93663" algn="just"/>
            <a:r>
              <a:rPr lang="ru-RU" sz="1600" b="1" dirty="0" smtClean="0">
                <a:latin typeface="Calibri" pitchFamily="34" charset="0"/>
              </a:rPr>
              <a:t>стоимости земельных участков: 0,3% по</a:t>
            </a:r>
            <a:r>
              <a:rPr lang="en-US" sz="1600" b="1" dirty="0" smtClean="0">
                <a:latin typeface="Calibri" pitchFamily="34" charset="0"/>
              </a:rPr>
              <a:t> </a:t>
            </a:r>
            <a:r>
              <a:rPr lang="ru-RU" sz="1600" b="1" dirty="0" smtClean="0">
                <a:latin typeface="Calibri" pitchFamily="34" charset="0"/>
              </a:rPr>
              <a:t>участкам, занятым</a:t>
            </a:r>
            <a:r>
              <a:rPr lang="en-US" sz="1600" b="1" dirty="0" smtClean="0">
                <a:latin typeface="Calibri" pitchFamily="34" charset="0"/>
              </a:rPr>
              <a:t> </a:t>
            </a:r>
            <a:r>
              <a:rPr lang="ru-RU" sz="1600" b="1" dirty="0" smtClean="0">
                <a:latin typeface="Calibri" pitchFamily="34" charset="0"/>
              </a:rPr>
              <a:t>жилищным фондом, с/х назначения,  для личного подсобного хозяйства, дачного хозяйства; 1,5% - в отношении других участков</a:t>
            </a:r>
          </a:p>
          <a:p>
            <a:pPr marL="93663" indent="446088" algn="just"/>
            <a:endParaRPr lang="ru-RU" sz="1600" b="1" dirty="0">
              <a:latin typeface="Calibri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1" y="536"/>
            <a:ext cx="75009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Какие налоги уплачивают жители Тонкинского муниципального района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>
          <a:xfrm>
            <a:off x="7164288" y="3794346"/>
            <a:ext cx="1701165" cy="1071570"/>
          </a:xfrm>
          <a:prstGeom prst="roundRect">
            <a:avLst/>
          </a:prstGeom>
          <a:solidFill>
            <a:srgbClr val="A9DCF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4765" lvl="0" algn="ctr"/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В </a:t>
            </a:r>
            <a:r>
              <a:rPr lang="ru-RU" sz="1400" b="1" spc="-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20</a:t>
            </a:r>
            <a:r>
              <a:rPr lang="ru-RU" sz="1400" b="1" spc="-10" dirty="0" smtClean="0">
                <a:solidFill>
                  <a:prstClr val="black"/>
                </a:solidFill>
                <a:latin typeface="Arial"/>
                <a:cs typeface="Arial"/>
              </a:rPr>
              <a:t>19 </a:t>
            </a:r>
            <a:r>
              <a:rPr lang="ru-RU" sz="1400" b="1" spc="-35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25" dirty="0">
                <a:solidFill>
                  <a:prstClr val="black"/>
                </a:solidFill>
                <a:latin typeface="Arial"/>
                <a:cs typeface="Arial"/>
              </a:rPr>
              <a:t>г</a:t>
            </a:r>
            <a:r>
              <a:rPr lang="ru-RU" sz="1400" b="1" spc="-35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ду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59690" lvl="0" algn="ctr"/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-</a:t>
            </a:r>
            <a:r>
              <a:rPr lang="ru-RU" sz="1400" b="1" spc="-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5" dirty="0" smtClean="0">
                <a:solidFill>
                  <a:prstClr val="black"/>
                </a:solidFill>
                <a:latin typeface="Arial"/>
                <a:cs typeface="Arial"/>
              </a:rPr>
              <a:t>29,4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25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2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ыс.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75260" marR="6350" lvl="0" indent="-163195" algn="ctr"/>
            <a:r>
              <a:rPr lang="ru-RU" sz="1400" b="1" spc="-30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lang="ru-RU" sz="1400" b="1" spc="-50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lang="ru-RU" sz="1400" b="1" spc="-40" dirty="0">
                <a:solidFill>
                  <a:prstClr val="black"/>
                </a:solidFill>
                <a:latin typeface="Arial"/>
                <a:cs typeface="Arial"/>
              </a:rPr>
              <a:t>б</a:t>
            </a:r>
            <a:r>
              <a:rPr lang="ru-RU" sz="1400" b="1" spc="-30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ей</a:t>
            </a:r>
            <a:r>
              <a:rPr lang="ru-RU" sz="1400" b="1" spc="4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на                   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1 жи</a:t>
            </a:r>
            <a:r>
              <a:rPr lang="ru-RU" sz="1400" b="1" spc="-2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ел</a:t>
            </a:r>
            <a:r>
              <a:rPr lang="ru-RU" sz="1400" b="1" spc="-10" dirty="0">
                <a:solidFill>
                  <a:prstClr val="black"/>
                </a:solidFill>
                <a:latin typeface="Arial"/>
                <a:cs typeface="Arial"/>
              </a:rPr>
              <a:t>я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0002" y="5161070"/>
            <a:ext cx="1893106" cy="1076242"/>
          </a:xfrm>
          <a:prstGeom prst="roundRect">
            <a:avLst/>
          </a:prstGeom>
          <a:solidFill>
            <a:srgbClr val="A9DCF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85720" y="3872930"/>
            <a:ext cx="1857388" cy="1057398"/>
          </a:xfrm>
          <a:prstGeom prst="roundRect">
            <a:avLst/>
          </a:prstGeom>
          <a:solidFill>
            <a:srgbClr val="A9DCF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Rectangle 2"/>
          <p:cNvSpPr txBox="1">
            <a:spLocks/>
          </p:cNvSpPr>
          <p:nvPr/>
        </p:nvSpPr>
        <p:spPr bwMode="auto">
          <a:xfrm>
            <a:off x="0" y="13381"/>
            <a:ext cx="9144000" cy="895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Сколько доходов поступает в консолидированный бюджет района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на исполнение собственных полномочий</a:t>
            </a:r>
          </a:p>
        </p:txBody>
      </p:sp>
      <p:sp>
        <p:nvSpPr>
          <p:cNvPr id="5" name="object 2"/>
          <p:cNvSpPr/>
          <p:nvPr/>
        </p:nvSpPr>
        <p:spPr>
          <a:xfrm>
            <a:off x="2267744" y="3645024"/>
            <a:ext cx="4680520" cy="198039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dirty="0"/>
          </a:p>
        </p:txBody>
      </p:sp>
      <p:sp>
        <p:nvSpPr>
          <p:cNvPr id="6" name="object 23"/>
          <p:cNvSpPr txBox="1"/>
          <p:nvPr/>
        </p:nvSpPr>
        <p:spPr>
          <a:xfrm>
            <a:off x="357159" y="3890523"/>
            <a:ext cx="1643075" cy="10772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6034" algn="ctr">
              <a:lnSpc>
                <a:spcPct val="100000"/>
              </a:lnSpc>
            </a:pPr>
            <a:r>
              <a:rPr sz="1400" b="1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В </a:t>
            </a:r>
            <a:r>
              <a:rPr sz="1400" b="1" spc="-5" dirty="0">
                <a:latin typeface="Arial"/>
                <a:cs typeface="Arial"/>
              </a:rPr>
              <a:t> </a:t>
            </a:r>
            <a:r>
              <a:rPr sz="1400" b="1" dirty="0" smtClean="0">
                <a:latin typeface="Arial"/>
                <a:cs typeface="Arial"/>
              </a:rPr>
              <a:t>20</a:t>
            </a:r>
            <a:r>
              <a:rPr lang="ru-RU" sz="1400" b="1" dirty="0" smtClean="0">
                <a:latin typeface="Arial"/>
                <a:cs typeface="Arial"/>
              </a:rPr>
              <a:t>17</a:t>
            </a:r>
            <a:r>
              <a:rPr sz="1400" b="1" dirty="0" smtClean="0">
                <a:latin typeface="Arial"/>
                <a:cs typeface="Arial"/>
              </a:rPr>
              <a:t> </a:t>
            </a:r>
            <a:r>
              <a:rPr sz="1400" b="1" spc="-35" dirty="0" smtClean="0">
                <a:latin typeface="Arial"/>
                <a:cs typeface="Arial"/>
              </a:rPr>
              <a:t> </a:t>
            </a:r>
            <a:r>
              <a:rPr sz="1400" b="1" spc="-25" dirty="0" smtClean="0">
                <a:latin typeface="Arial"/>
                <a:cs typeface="Arial"/>
              </a:rPr>
              <a:t>г</a:t>
            </a:r>
            <a:r>
              <a:rPr sz="1400" b="1" spc="-30" dirty="0" smtClean="0">
                <a:latin typeface="Arial"/>
                <a:cs typeface="Arial"/>
              </a:rPr>
              <a:t>о</a:t>
            </a:r>
            <a:r>
              <a:rPr sz="1400" b="1" dirty="0" smtClean="0">
                <a:latin typeface="Arial"/>
                <a:cs typeface="Arial"/>
              </a:rPr>
              <a:t>ду</a:t>
            </a:r>
            <a:endParaRPr sz="1400" b="1" dirty="0">
              <a:latin typeface="Arial"/>
              <a:cs typeface="Arial"/>
            </a:endParaRPr>
          </a:p>
          <a:p>
            <a:pPr marL="64135" algn="ctr">
              <a:lnSpc>
                <a:spcPct val="100000"/>
              </a:lnSpc>
            </a:pPr>
            <a:r>
              <a:rPr sz="1400" b="1" dirty="0">
                <a:latin typeface="Arial"/>
                <a:cs typeface="Arial"/>
              </a:rPr>
              <a:t>–</a:t>
            </a:r>
            <a:r>
              <a:rPr sz="1400" b="1" spc="-10" dirty="0">
                <a:latin typeface="Arial"/>
                <a:cs typeface="Arial"/>
              </a:rPr>
              <a:t> </a:t>
            </a:r>
            <a:r>
              <a:rPr lang="ru-RU" sz="1400" b="1" spc="-10" dirty="0" smtClean="0">
                <a:latin typeface="Arial"/>
                <a:cs typeface="Arial"/>
              </a:rPr>
              <a:t>25,4 </a:t>
            </a:r>
            <a:r>
              <a:rPr sz="1400" b="1" spc="-20" dirty="0" err="1" smtClean="0">
                <a:latin typeface="Arial"/>
                <a:cs typeface="Arial"/>
              </a:rPr>
              <a:t>т</a:t>
            </a:r>
            <a:r>
              <a:rPr sz="1400" b="1" dirty="0" err="1" smtClean="0">
                <a:latin typeface="Arial"/>
                <a:cs typeface="Arial"/>
              </a:rPr>
              <a:t>ыс</a:t>
            </a:r>
            <a:r>
              <a:rPr sz="1400" b="1" dirty="0" smtClean="0">
                <a:latin typeface="Arial"/>
                <a:cs typeface="Arial"/>
              </a:rPr>
              <a:t>.</a:t>
            </a:r>
            <a:r>
              <a:rPr lang="ru-RU" sz="1400" b="1" dirty="0" smtClean="0">
                <a:latin typeface="Arial"/>
                <a:cs typeface="Arial"/>
              </a:rPr>
              <a:t> </a:t>
            </a:r>
            <a:endParaRPr sz="1400" dirty="0">
              <a:latin typeface="Arial"/>
              <a:cs typeface="Arial"/>
            </a:endParaRPr>
          </a:p>
          <a:p>
            <a:pPr marL="208915" marR="6350" indent="-196850" algn="ctr">
              <a:lnSpc>
                <a:spcPct val="100000"/>
              </a:lnSpc>
            </a:pPr>
            <a:r>
              <a:rPr sz="1400" b="1" spc="-30" dirty="0">
                <a:latin typeface="Arial"/>
                <a:cs typeface="Arial"/>
              </a:rPr>
              <a:t>р</a:t>
            </a:r>
            <a:r>
              <a:rPr sz="1400" b="1" spc="-50" dirty="0">
                <a:latin typeface="Arial"/>
                <a:cs typeface="Arial"/>
              </a:rPr>
              <a:t>у</a:t>
            </a:r>
            <a:r>
              <a:rPr sz="1400" b="1" spc="-40" dirty="0">
                <a:latin typeface="Arial"/>
                <a:cs typeface="Arial"/>
              </a:rPr>
              <a:t>б</a:t>
            </a:r>
            <a:r>
              <a:rPr sz="1400" b="1" spc="-30" dirty="0">
                <a:latin typeface="Arial"/>
                <a:cs typeface="Arial"/>
              </a:rPr>
              <a:t>л</a:t>
            </a:r>
            <a:r>
              <a:rPr sz="1400" b="1" dirty="0">
                <a:latin typeface="Arial"/>
                <a:cs typeface="Arial"/>
              </a:rPr>
              <a:t>ей</a:t>
            </a:r>
            <a:r>
              <a:rPr sz="1400" b="1" spc="40" dirty="0">
                <a:latin typeface="Arial"/>
                <a:cs typeface="Arial"/>
              </a:rPr>
              <a:t> </a:t>
            </a:r>
            <a:r>
              <a:rPr sz="1400" b="1" dirty="0" err="1">
                <a:latin typeface="Arial"/>
                <a:cs typeface="Arial"/>
              </a:rPr>
              <a:t>на</a:t>
            </a:r>
            <a:r>
              <a:rPr sz="1400" b="1" dirty="0">
                <a:latin typeface="Arial"/>
                <a:cs typeface="Arial"/>
              </a:rPr>
              <a:t> </a:t>
            </a:r>
            <a:r>
              <a:rPr lang="ru-RU" sz="1400" b="1" dirty="0" smtClean="0">
                <a:latin typeface="Arial"/>
                <a:cs typeface="Arial"/>
              </a:rPr>
              <a:t>                        </a:t>
            </a:r>
            <a:r>
              <a:rPr sz="1400" b="1" dirty="0" smtClean="0">
                <a:latin typeface="Arial"/>
                <a:cs typeface="Arial"/>
              </a:rPr>
              <a:t>1 жи</a:t>
            </a:r>
            <a:r>
              <a:rPr sz="1400" b="1" spc="-20" dirty="0" smtClean="0">
                <a:latin typeface="Arial"/>
                <a:cs typeface="Arial"/>
              </a:rPr>
              <a:t>т</a:t>
            </a:r>
            <a:r>
              <a:rPr sz="1400" b="1" dirty="0" smtClean="0">
                <a:latin typeface="Arial"/>
                <a:cs typeface="Arial"/>
              </a:rPr>
              <a:t>еля</a:t>
            </a:r>
            <a:endParaRPr lang="ru-RU" sz="1400" b="1" dirty="0" smtClean="0">
              <a:latin typeface="Arial"/>
              <a:cs typeface="Arial"/>
            </a:endParaRPr>
          </a:p>
          <a:p>
            <a:pPr marL="208915" marR="6350" indent="-196850" algn="ctr">
              <a:lnSpc>
                <a:spcPct val="100000"/>
              </a:lnSpc>
            </a:pPr>
            <a:endParaRPr sz="1400" dirty="0">
              <a:latin typeface="Arial"/>
              <a:cs typeface="Arial"/>
            </a:endParaRPr>
          </a:p>
        </p:txBody>
      </p:sp>
      <p:sp>
        <p:nvSpPr>
          <p:cNvPr id="7" name="object 22"/>
          <p:cNvSpPr txBox="1"/>
          <p:nvPr/>
        </p:nvSpPr>
        <p:spPr>
          <a:xfrm>
            <a:off x="392878" y="5232508"/>
            <a:ext cx="1571636" cy="8617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6034" algn="ctr">
              <a:lnSpc>
                <a:spcPct val="100000"/>
              </a:lnSpc>
            </a:pPr>
            <a:r>
              <a:rPr sz="1400" b="1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В </a:t>
            </a:r>
            <a:r>
              <a:rPr sz="1400" b="1" spc="-5" dirty="0">
                <a:latin typeface="Arial"/>
                <a:cs typeface="Arial"/>
              </a:rPr>
              <a:t> </a:t>
            </a:r>
            <a:r>
              <a:rPr sz="1400" b="1" dirty="0" smtClean="0">
                <a:latin typeface="Arial"/>
                <a:cs typeface="Arial"/>
              </a:rPr>
              <a:t>20</a:t>
            </a:r>
            <a:r>
              <a:rPr sz="1400" b="1" spc="-10" dirty="0" smtClean="0">
                <a:latin typeface="Arial"/>
                <a:cs typeface="Arial"/>
              </a:rPr>
              <a:t>1</a:t>
            </a:r>
            <a:r>
              <a:rPr lang="ru-RU" sz="1400" b="1" spc="-10" dirty="0">
                <a:latin typeface="Arial"/>
                <a:cs typeface="Arial"/>
              </a:rPr>
              <a:t>8</a:t>
            </a:r>
            <a:r>
              <a:rPr sz="1400" b="1" spc="-35" dirty="0" smtClean="0">
                <a:latin typeface="Arial"/>
                <a:cs typeface="Arial"/>
              </a:rPr>
              <a:t> </a:t>
            </a:r>
            <a:r>
              <a:rPr sz="1400" b="1" spc="-25" dirty="0" smtClean="0">
                <a:latin typeface="Arial"/>
                <a:cs typeface="Arial"/>
              </a:rPr>
              <a:t>г</a:t>
            </a:r>
            <a:r>
              <a:rPr sz="1400" b="1" spc="-35" dirty="0" smtClean="0">
                <a:latin typeface="Arial"/>
                <a:cs typeface="Arial"/>
              </a:rPr>
              <a:t>о</a:t>
            </a:r>
            <a:r>
              <a:rPr sz="1400" b="1" dirty="0" smtClean="0">
                <a:latin typeface="Arial"/>
                <a:cs typeface="Arial"/>
              </a:rPr>
              <a:t>ду</a:t>
            </a:r>
            <a:endParaRPr sz="1400" dirty="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400" b="1" dirty="0">
                <a:latin typeface="Arial"/>
                <a:cs typeface="Arial"/>
              </a:rPr>
              <a:t>-</a:t>
            </a:r>
            <a:r>
              <a:rPr sz="1400" b="1" spc="-5" dirty="0">
                <a:latin typeface="Arial"/>
                <a:cs typeface="Arial"/>
              </a:rPr>
              <a:t> </a:t>
            </a:r>
            <a:r>
              <a:rPr lang="ru-RU" sz="1400" b="1" spc="-5" dirty="0" smtClean="0">
                <a:latin typeface="Arial"/>
                <a:cs typeface="Arial"/>
              </a:rPr>
              <a:t>27,4 </a:t>
            </a:r>
            <a:r>
              <a:rPr sz="1400" b="1" spc="-20" dirty="0" smtClean="0">
                <a:latin typeface="Arial"/>
                <a:cs typeface="Arial"/>
              </a:rPr>
              <a:t>т</a:t>
            </a:r>
            <a:r>
              <a:rPr sz="1400" b="1" dirty="0" smtClean="0">
                <a:latin typeface="Arial"/>
                <a:cs typeface="Arial"/>
              </a:rPr>
              <a:t>ы</a:t>
            </a:r>
            <a:r>
              <a:rPr sz="1400" b="1" spc="-5" dirty="0" smtClean="0">
                <a:latin typeface="Arial"/>
                <a:cs typeface="Arial"/>
              </a:rPr>
              <a:t>с</a:t>
            </a:r>
            <a:r>
              <a:rPr sz="1400" b="1" dirty="0">
                <a:latin typeface="Arial"/>
                <a:cs typeface="Arial"/>
              </a:rPr>
              <a:t>.</a:t>
            </a:r>
            <a:endParaRPr sz="1400" dirty="0">
              <a:latin typeface="Arial"/>
              <a:cs typeface="Arial"/>
            </a:endParaRPr>
          </a:p>
          <a:p>
            <a:pPr marL="12700" marR="6350" indent="0" algn="ctr">
              <a:lnSpc>
                <a:spcPct val="100000"/>
              </a:lnSpc>
            </a:pPr>
            <a:r>
              <a:rPr sz="1400" b="1" spc="-30" dirty="0" err="1">
                <a:latin typeface="Arial"/>
                <a:cs typeface="Arial"/>
              </a:rPr>
              <a:t>р</a:t>
            </a:r>
            <a:r>
              <a:rPr sz="1400" b="1" spc="-50" dirty="0" err="1">
                <a:latin typeface="Arial"/>
                <a:cs typeface="Arial"/>
              </a:rPr>
              <a:t>у</a:t>
            </a:r>
            <a:r>
              <a:rPr sz="1400" b="1" spc="-40" dirty="0" err="1">
                <a:latin typeface="Arial"/>
                <a:cs typeface="Arial"/>
              </a:rPr>
              <a:t>б</a:t>
            </a:r>
            <a:r>
              <a:rPr sz="1400" b="1" spc="-30" dirty="0" err="1">
                <a:latin typeface="Arial"/>
                <a:cs typeface="Arial"/>
              </a:rPr>
              <a:t>л</a:t>
            </a:r>
            <a:r>
              <a:rPr sz="1400" b="1" dirty="0" err="1">
                <a:latin typeface="Arial"/>
                <a:cs typeface="Arial"/>
              </a:rPr>
              <a:t>ей</a:t>
            </a:r>
            <a:r>
              <a:rPr sz="1400" b="1" spc="40" dirty="0">
                <a:latin typeface="Arial"/>
                <a:cs typeface="Arial"/>
              </a:rPr>
              <a:t> </a:t>
            </a:r>
            <a:r>
              <a:rPr sz="1400" b="1" dirty="0" err="1" smtClean="0">
                <a:latin typeface="Arial"/>
                <a:cs typeface="Arial"/>
              </a:rPr>
              <a:t>на</a:t>
            </a:r>
            <a:r>
              <a:rPr sz="1400" b="1" dirty="0" smtClean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1 жи</a:t>
            </a:r>
            <a:r>
              <a:rPr sz="1400" b="1" spc="-20" dirty="0">
                <a:latin typeface="Arial"/>
                <a:cs typeface="Arial"/>
              </a:rPr>
              <a:t>т</a:t>
            </a:r>
            <a:r>
              <a:rPr sz="1400" b="1" dirty="0">
                <a:latin typeface="Arial"/>
                <a:cs typeface="Arial"/>
              </a:rPr>
              <a:t>еля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8" name="object 21"/>
          <p:cNvSpPr txBox="1"/>
          <p:nvPr/>
        </p:nvSpPr>
        <p:spPr>
          <a:xfrm flipH="1">
            <a:off x="7500959" y="4714884"/>
            <a:ext cx="1428760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765" algn="ctr">
              <a:lnSpc>
                <a:spcPct val="100000"/>
              </a:lnSpc>
            </a:pPr>
            <a:r>
              <a:rPr sz="1400" b="1" spc="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164288" y="5059579"/>
            <a:ext cx="1763100" cy="1071570"/>
          </a:xfrm>
          <a:prstGeom prst="roundRect">
            <a:avLst/>
          </a:prstGeom>
          <a:solidFill>
            <a:srgbClr val="A9DCF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4765" lvl="0" algn="ctr"/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В </a:t>
            </a:r>
            <a:r>
              <a:rPr lang="ru-RU" sz="1400" b="1" spc="-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2020 </a:t>
            </a:r>
            <a:r>
              <a:rPr lang="ru-RU" sz="1400" b="1" spc="-35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25" dirty="0">
                <a:solidFill>
                  <a:prstClr val="black"/>
                </a:solidFill>
                <a:latin typeface="Arial"/>
                <a:cs typeface="Arial"/>
              </a:rPr>
              <a:t>г</a:t>
            </a:r>
            <a:r>
              <a:rPr lang="ru-RU" sz="1400" b="1" spc="-35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ду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59690" lvl="0" algn="ctr"/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-</a:t>
            </a:r>
            <a:r>
              <a:rPr lang="ru-RU" sz="1400" b="1" spc="-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5" dirty="0" smtClean="0">
                <a:solidFill>
                  <a:prstClr val="black"/>
                </a:solidFill>
                <a:latin typeface="Arial"/>
                <a:cs typeface="Arial"/>
              </a:rPr>
              <a:t>28,3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25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2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ыс.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75260" marR="6350" lvl="0" indent="-163195" algn="ctr"/>
            <a:r>
              <a:rPr lang="ru-RU" sz="1400" b="1" spc="-30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lang="ru-RU" sz="1400" b="1" spc="-50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lang="ru-RU" sz="1400" b="1" spc="-40" dirty="0">
                <a:solidFill>
                  <a:prstClr val="black"/>
                </a:solidFill>
                <a:latin typeface="Arial"/>
                <a:cs typeface="Arial"/>
              </a:rPr>
              <a:t>б</a:t>
            </a:r>
            <a:r>
              <a:rPr lang="ru-RU" sz="1400" b="1" spc="-30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ей</a:t>
            </a:r>
            <a:r>
              <a:rPr lang="ru-RU" sz="1400" b="1" spc="4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на                    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1 жи</a:t>
            </a:r>
            <a:r>
              <a:rPr lang="ru-RU" sz="1400" b="1" spc="-2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ел</a:t>
            </a:r>
            <a:r>
              <a:rPr lang="ru-RU" sz="1400" b="1" spc="-10" dirty="0">
                <a:solidFill>
                  <a:prstClr val="black"/>
                </a:solidFill>
                <a:latin typeface="Arial"/>
                <a:cs typeface="Arial"/>
              </a:rPr>
              <a:t>я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491880" y="5595364"/>
            <a:ext cx="1944216" cy="1071570"/>
          </a:xfrm>
          <a:prstGeom prst="roundRect">
            <a:avLst/>
          </a:prstGeom>
          <a:solidFill>
            <a:srgbClr val="A9DCF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4765" lvl="0" algn="ctr"/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В </a:t>
            </a:r>
            <a:r>
              <a:rPr lang="ru-RU" sz="1400" b="1" spc="-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20</a:t>
            </a:r>
            <a:r>
              <a:rPr lang="ru-RU" sz="1400" b="1" spc="-10" dirty="0" smtClean="0">
                <a:solidFill>
                  <a:prstClr val="black"/>
                </a:solidFill>
                <a:latin typeface="Arial"/>
                <a:cs typeface="Arial"/>
              </a:rPr>
              <a:t>21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35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25" dirty="0">
                <a:solidFill>
                  <a:prstClr val="black"/>
                </a:solidFill>
                <a:latin typeface="Arial"/>
                <a:cs typeface="Arial"/>
              </a:rPr>
              <a:t>г</a:t>
            </a:r>
            <a:r>
              <a:rPr lang="ru-RU" sz="1400" b="1" spc="-35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ду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59690" lvl="0" algn="ctr"/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-</a:t>
            </a:r>
            <a:r>
              <a:rPr lang="ru-RU" sz="1400" b="1" spc="-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5" dirty="0" smtClean="0">
                <a:solidFill>
                  <a:prstClr val="black"/>
                </a:solidFill>
                <a:latin typeface="Arial"/>
                <a:cs typeface="Arial"/>
              </a:rPr>
              <a:t>29,8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25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2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ыс.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75260" marR="6350" lvl="0" indent="-163195" algn="ctr"/>
            <a:r>
              <a:rPr lang="ru-RU" sz="1400" b="1" spc="-30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lang="ru-RU" sz="1400" b="1" spc="-50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lang="ru-RU" sz="1400" b="1" spc="-40" dirty="0">
                <a:solidFill>
                  <a:prstClr val="black"/>
                </a:solidFill>
                <a:latin typeface="Arial"/>
                <a:cs typeface="Arial"/>
              </a:rPr>
              <a:t>б</a:t>
            </a:r>
            <a:r>
              <a:rPr lang="ru-RU" sz="1400" b="1" spc="-30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ей</a:t>
            </a:r>
            <a:r>
              <a:rPr lang="ru-RU" sz="1400" b="1" spc="4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на 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                        1 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жи</a:t>
            </a:r>
            <a:r>
              <a:rPr lang="ru-RU" sz="1400" b="1" spc="-2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ел</a:t>
            </a:r>
            <a:r>
              <a:rPr lang="ru-RU" sz="1400" b="1" spc="-10" dirty="0">
                <a:solidFill>
                  <a:prstClr val="black"/>
                </a:solidFill>
                <a:latin typeface="Arial"/>
                <a:cs typeface="Arial"/>
              </a:rPr>
              <a:t>я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graphicFrame>
        <p:nvGraphicFramePr>
          <p:cNvPr id="13" name="Диаграмм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9876054"/>
              </p:ext>
            </p:extLst>
          </p:nvPr>
        </p:nvGraphicFramePr>
        <p:xfrm>
          <a:off x="392878" y="836712"/>
          <a:ext cx="7995546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Rectangle 2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836712"/>
          </a:xfrm>
          <a:solidFill>
            <a:srgbClr val="66CCFF">
              <a:alpha val="0"/>
            </a:srgbClr>
          </a:solidFill>
          <a:ln>
            <a:noFill/>
          </a:ln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Сколько налоговых и неналоговых доходов поступает</a:t>
            </a: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консолидированный бюджет района</a:t>
            </a:r>
          </a:p>
        </p:txBody>
      </p:sp>
      <p:graphicFrame>
        <p:nvGraphicFramePr>
          <p:cNvPr id="45059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24967224"/>
              </p:ext>
            </p:extLst>
          </p:nvPr>
        </p:nvGraphicFramePr>
        <p:xfrm>
          <a:off x="251520" y="1156252"/>
          <a:ext cx="8424936" cy="52250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81" name="Лист" r:id="rId4" imgW="7277006" imgH="2194533" progId="Excel.Sheet.8">
                  <p:embed/>
                </p:oleObj>
              </mc:Choice>
              <mc:Fallback>
                <p:oleObj name="Лист" r:id="rId4" imgW="7277006" imgH="2194533" progId="Excel.Sheet.8">
                  <p:embed/>
                  <p:pic>
                    <p:nvPicPr>
                      <p:cNvPr id="0" name="Picture 6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1156252"/>
                        <a:ext cx="8424936" cy="522507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4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34080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Как зачисляются налоги на территории района</a:t>
            </a:r>
          </a:p>
        </p:txBody>
      </p:sp>
      <p:graphicFrame>
        <p:nvGraphicFramePr>
          <p:cNvPr id="76850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2512906"/>
              </p:ext>
            </p:extLst>
          </p:nvPr>
        </p:nvGraphicFramePr>
        <p:xfrm>
          <a:off x="468313" y="1341438"/>
          <a:ext cx="8229602" cy="5024451"/>
        </p:xfrm>
        <a:graphic>
          <a:graphicData uri="http://schemas.openxmlformats.org/drawingml/2006/table">
            <a:tbl>
              <a:tblPr/>
              <a:tblGrid>
                <a:gridCol w="298451"/>
                <a:gridCol w="3816351"/>
                <a:gridCol w="2057400"/>
                <a:gridCol w="2057400"/>
              </a:tblGrid>
              <a:tr h="287338"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Налоги и сборы, установленные законодательством</a:t>
                      </a: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Уровни бюджета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97280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Бюджет муниципального района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Бюджеты поселений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16">
                <a:tc rowSpan="6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Федеральные</a:t>
                      </a:r>
                    </a:p>
                  </a:txBody>
                  <a:tcPr marL="0" marR="0" marT="0" marB="0" vert="eaVert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1.Акцизы на нефтепродукты</a:t>
                      </a:r>
                    </a:p>
                  </a:txBody>
                  <a:tcPr marL="54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1,0376%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2.Налог на доходы физических лиц</a:t>
                      </a:r>
                    </a:p>
                  </a:txBody>
                  <a:tcPr marL="54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29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3.Налоги со специальными налоговыми режимами, в том числе:</a:t>
                      </a:r>
                    </a:p>
                  </a:txBody>
                  <a:tcPr marL="54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единый налог на вмененный доход</a:t>
                      </a:r>
                    </a:p>
                  </a:txBody>
                  <a:tcPr marL="108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единый сельскохозяйственный налог</a:t>
                      </a:r>
                    </a:p>
                  </a:txBody>
                  <a:tcPr marL="108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58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4.Государственная пошлина ( в зависимости от установленных полномочий)</a:t>
                      </a:r>
                    </a:p>
                  </a:txBody>
                  <a:tcPr marL="54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25"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местные</a:t>
                      </a:r>
                    </a:p>
                  </a:txBody>
                  <a:tcPr marL="0" marR="0" marT="90000" marB="0" vert="eaVert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1.Налог на имущество физических лиц</a:t>
                      </a:r>
                    </a:p>
                  </a:txBody>
                  <a:tcPr marL="54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2. Земельный налог</a:t>
                      </a:r>
                    </a:p>
                  </a:txBody>
                  <a:tcPr marL="54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4118315"/>
              </p:ext>
            </p:extLst>
          </p:nvPr>
        </p:nvGraphicFramePr>
        <p:xfrm>
          <a:off x="-67733" y="385233"/>
          <a:ext cx="9279467" cy="60875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67544" y="32296"/>
            <a:ext cx="83529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prstClr val="white"/>
                </a:solidFill>
                <a:ea typeface="+mj-ea"/>
                <a:cs typeface="+mj-cs"/>
              </a:rPr>
              <a:t>Каковы основные параметры районного бюджета</a:t>
            </a:r>
            <a:br>
              <a:rPr lang="ru-RU" sz="2400" b="1" dirty="0">
                <a:solidFill>
                  <a:prstClr val="white"/>
                </a:solidFill>
                <a:ea typeface="+mj-ea"/>
                <a:cs typeface="+mj-cs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76306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56" name="Rectangle 12"/>
          <p:cNvSpPr>
            <a:spLocks noGrp="1"/>
          </p:cNvSpPr>
          <p:nvPr>
            <p:ph type="title"/>
          </p:nvPr>
        </p:nvSpPr>
        <p:spPr>
          <a:xfrm>
            <a:off x="385765" y="0"/>
            <a:ext cx="8229600" cy="922114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Из каких поступлений формируются доходы районного бюджета </a:t>
            </a:r>
          </a:p>
        </p:txBody>
      </p:sp>
      <p:sp>
        <p:nvSpPr>
          <p:cNvPr id="24657" name="Text Box 29"/>
          <p:cNvSpPr txBox="1">
            <a:spLocks noChangeArrowheads="1"/>
          </p:cNvSpPr>
          <p:nvPr/>
        </p:nvSpPr>
        <p:spPr bwMode="auto">
          <a:xfrm>
            <a:off x="684165" y="3951069"/>
            <a:ext cx="7632700" cy="369332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/>
              <a:t>исполнено </a:t>
            </a:r>
            <a:r>
              <a:rPr lang="ru-RU" b="1" dirty="0" smtClean="0"/>
              <a:t>2017               </a:t>
            </a:r>
            <a:r>
              <a:rPr lang="ru-RU" b="1" dirty="0"/>
              <a:t>ожидаемое  </a:t>
            </a:r>
            <a:r>
              <a:rPr lang="ru-RU" b="1" dirty="0" smtClean="0"/>
              <a:t>2018 </a:t>
            </a:r>
            <a:r>
              <a:rPr lang="ru-RU" b="1" dirty="0"/>
              <a:t>	    прогноз </a:t>
            </a:r>
            <a:r>
              <a:rPr lang="ru-RU" b="1" dirty="0" smtClean="0"/>
              <a:t>2019 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19944" y="6268015"/>
            <a:ext cx="7952456" cy="369332"/>
          </a:xfrm>
          <a:prstGeom prst="rect">
            <a:avLst/>
          </a:prstGeom>
          <a:solidFill>
            <a:srgbClr val="FFFF66"/>
          </a:solidFill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 smtClean="0"/>
              <a:t>          прогноз 2020 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364088" y="6268015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прогноз 2021 год</a:t>
            </a:r>
            <a:endParaRPr lang="ru-RU" b="1" dirty="0"/>
          </a:p>
        </p:txBody>
      </p:sp>
      <p:graphicFrame>
        <p:nvGraphicFramePr>
          <p:cNvPr id="17" name="Диаграмма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42417713"/>
              </p:ext>
            </p:extLst>
          </p:nvPr>
        </p:nvGraphicFramePr>
        <p:xfrm>
          <a:off x="0" y="908721"/>
          <a:ext cx="4067943" cy="3042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Диаграмма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1831165"/>
              </p:ext>
            </p:extLst>
          </p:nvPr>
        </p:nvGraphicFramePr>
        <p:xfrm>
          <a:off x="3131840" y="908720"/>
          <a:ext cx="3312368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0" name="Диаграмма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87709982"/>
              </p:ext>
            </p:extLst>
          </p:nvPr>
        </p:nvGraphicFramePr>
        <p:xfrm>
          <a:off x="35496" y="4320401"/>
          <a:ext cx="3816424" cy="19476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1" name="Диаграмма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4617014"/>
              </p:ext>
            </p:extLst>
          </p:nvPr>
        </p:nvGraphicFramePr>
        <p:xfrm>
          <a:off x="4178972" y="3951069"/>
          <a:ext cx="4602480" cy="2632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94157497"/>
              </p:ext>
            </p:extLst>
          </p:nvPr>
        </p:nvGraphicFramePr>
        <p:xfrm>
          <a:off x="5724128" y="260648"/>
          <a:ext cx="3600400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Rectangle 2"/>
          <p:cNvSpPr>
            <a:spLocks noGrp="1"/>
          </p:cNvSpPr>
          <p:nvPr>
            <p:ph type="title"/>
          </p:nvPr>
        </p:nvSpPr>
        <p:spPr>
          <a:xfrm>
            <a:off x="179512" y="188640"/>
            <a:ext cx="8856984" cy="687406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Какие основные виды налоговых и неналоговых доходов поступят в районный бюджет</a:t>
            </a:r>
            <a:b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ru-RU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9917" name="Group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2593814"/>
              </p:ext>
            </p:extLst>
          </p:nvPr>
        </p:nvGraphicFramePr>
        <p:xfrm>
          <a:off x="179512" y="836712"/>
          <a:ext cx="8822214" cy="5832648"/>
        </p:xfrm>
        <a:graphic>
          <a:graphicData uri="http://schemas.openxmlformats.org/drawingml/2006/table">
            <a:tbl>
              <a:tblPr/>
              <a:tblGrid>
                <a:gridCol w="3674150"/>
                <a:gridCol w="1440160"/>
                <a:gridCol w="1224136"/>
                <a:gridCol w="1080120"/>
                <a:gridCol w="1403648"/>
              </a:tblGrid>
              <a:tr h="162086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Наименование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Ожидаемое исполнение в 2018 году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Прогноз на 2019 год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Прогноз на 2020 год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Прогноз на 2021 год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53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Налоговые и неналоговые доходы всего,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из них: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56,5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57,3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60,3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62,6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49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Налоговые доходы, в том числе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51,7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54,9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57,8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60,0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675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Налог на доходы физических лиц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48,2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51,6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54,7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58,0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913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Единый налог на вмененный доход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2,6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2,3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2,1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0,5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913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Неналоговые доходы, в том числе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4,8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2,4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2,5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2,6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865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Аренда земли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1,0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1,0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1,0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1,1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622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Аренда имущества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0,6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0,9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1,0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1,0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Grp="1"/>
          </p:cNvSpPr>
          <p:nvPr>
            <p:ph type="title" idx="4294967295"/>
          </p:nvPr>
        </p:nvSpPr>
        <p:spPr>
          <a:xfrm>
            <a:off x="529433" y="116632"/>
            <a:ext cx="8229600" cy="706437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bg1"/>
                </a:solidFill>
                <a:latin typeface="Cambria" pitchFamily="18" charset="0"/>
              </a:rPr>
              <a:t>Что такое « Бюджет для граждан»</a:t>
            </a:r>
          </a:p>
        </p:txBody>
      </p:sp>
      <p:sp>
        <p:nvSpPr>
          <p:cNvPr id="20483" name="Rectangle 5"/>
          <p:cNvSpPr>
            <a:spLocks noGrp="1"/>
          </p:cNvSpPr>
          <p:nvPr>
            <p:ph type="body" idx="4294967295"/>
          </p:nvPr>
        </p:nvSpPr>
        <p:spPr>
          <a:xfrm>
            <a:off x="0" y="1052515"/>
            <a:ext cx="9144000" cy="3240581"/>
          </a:xfrm>
        </p:spPr>
        <p:txBody>
          <a:bodyPr/>
          <a:lstStyle/>
          <a:p>
            <a:pPr algn="ctr">
              <a:lnSpc>
                <a:spcPct val="90000"/>
              </a:lnSpc>
              <a:buFont typeface="Arial" charset="0"/>
              <a:buNone/>
            </a:pPr>
            <a:r>
              <a:rPr lang="ru-RU" sz="2400" b="1" dirty="0" smtClean="0"/>
              <a:t>	</a:t>
            </a:r>
            <a:r>
              <a:rPr lang="ru-RU" sz="2400" b="1" dirty="0" smtClean="0">
                <a:latin typeface="Cambria" pitchFamily="18" charset="0"/>
              </a:rPr>
              <a:t>« Бюджет для граждан» - </a:t>
            </a:r>
            <a:r>
              <a:rPr lang="ru-RU" sz="2000" b="1" dirty="0" smtClean="0">
                <a:latin typeface="Cambria" pitchFamily="18" charset="0"/>
              </a:rPr>
              <a:t>информационный сборник, который познакомит население района с основными положениями главного финансового документа Тонкинского муниципального района – районного бюджета, а именно проекта районного бюджета на 2019 год и плановый период 2020 и 2021 годов. В сборнике в доступной форме представлено описание доходов, расходов бюджета и их структуры, приоритетные направления расходования бюджетных средств, объемы бюджетных ассигнований, направляемых на финансирование социально – значимых мероприятий в сфере образования, социальной политики и занятости населения, культуры, сельского хозяйства и в других сферах.</a:t>
            </a:r>
          </a:p>
        </p:txBody>
      </p:sp>
      <p:sp>
        <p:nvSpPr>
          <p:cNvPr id="20484" name="Text Box 6"/>
          <p:cNvSpPr txBox="1">
            <a:spLocks noChangeArrowheads="1"/>
          </p:cNvSpPr>
          <p:nvPr/>
        </p:nvSpPr>
        <p:spPr bwMode="auto">
          <a:xfrm>
            <a:off x="755652" y="6184901"/>
            <a:ext cx="77771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20485" name="Text Box 7"/>
          <p:cNvSpPr txBox="1">
            <a:spLocks noChangeArrowheads="1"/>
          </p:cNvSpPr>
          <p:nvPr/>
        </p:nvSpPr>
        <p:spPr bwMode="auto">
          <a:xfrm>
            <a:off x="161927" y="4653136"/>
            <a:ext cx="8964612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2000" b="1" dirty="0">
                <a:latin typeface="Cambria" pitchFamily="18" charset="0"/>
              </a:rPr>
              <a:t>« Бюджет для граждан» нацелен на широкий круг пользователей- всех граждан Тонкинского муниципального района, интересы которых в той или иной мере затронуты районным бюджетом</a:t>
            </a:r>
            <a:r>
              <a:rPr lang="ru-RU" sz="2000" b="1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9766350"/>
              </p:ext>
            </p:extLst>
          </p:nvPr>
        </p:nvGraphicFramePr>
        <p:xfrm>
          <a:off x="179512" y="188640"/>
          <a:ext cx="8784975" cy="6552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045382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9" name="Rectangle 4"/>
          <p:cNvSpPr>
            <a:spLocks noGrp="1"/>
          </p:cNvSpPr>
          <p:nvPr>
            <p:ph type="title"/>
          </p:nvPr>
        </p:nvSpPr>
        <p:spPr>
          <a:xfrm>
            <a:off x="179512" y="-609"/>
            <a:ext cx="8856983" cy="837321"/>
          </a:xfrm>
          <a:noFill/>
          <a:ln>
            <a:solidFill>
              <a:srgbClr val="99CCFF"/>
            </a:solidFill>
          </a:ln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charset="0"/>
              </a:rPr>
              <a:t>Как формируются и используются средства дорожных фондов консолидированного бюджета района</a:t>
            </a:r>
          </a:p>
        </p:txBody>
      </p:sp>
      <p:sp>
        <p:nvSpPr>
          <p:cNvPr id="135170" name="AutoShape 8"/>
          <p:cNvSpPr>
            <a:spLocks noChangeArrowheads="1"/>
          </p:cNvSpPr>
          <p:nvPr/>
        </p:nvSpPr>
        <p:spPr bwMode="auto">
          <a:xfrm>
            <a:off x="179388" y="4725145"/>
            <a:ext cx="2577308" cy="468051"/>
          </a:xfrm>
          <a:prstGeom prst="chevron">
            <a:avLst>
              <a:gd name="adj" fmla="val 12973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      </a:t>
            </a:r>
            <a:r>
              <a:rPr lang="ru-RU" b="1" dirty="0" smtClean="0"/>
              <a:t>7,0 млн. руб.</a:t>
            </a:r>
            <a:endParaRPr lang="ru-RU" b="1" dirty="0"/>
          </a:p>
        </p:txBody>
      </p:sp>
      <p:sp>
        <p:nvSpPr>
          <p:cNvPr id="135171" name="Text Box 9"/>
          <p:cNvSpPr txBox="1">
            <a:spLocks noChangeArrowheads="1"/>
          </p:cNvSpPr>
          <p:nvPr/>
        </p:nvSpPr>
        <p:spPr bwMode="auto">
          <a:xfrm>
            <a:off x="892473" y="4221088"/>
            <a:ext cx="7488237" cy="369332"/>
          </a:xfrm>
          <a:prstGeom prst="rect">
            <a:avLst/>
          </a:prstGeom>
          <a:solidFill>
            <a:srgbClr val="99CCFF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/>
              <a:t>Объем расходов дорожных фондов района</a:t>
            </a:r>
          </a:p>
        </p:txBody>
      </p:sp>
      <p:sp>
        <p:nvSpPr>
          <p:cNvPr id="135172" name="AutoShape 10"/>
          <p:cNvSpPr>
            <a:spLocks noChangeArrowheads="1"/>
          </p:cNvSpPr>
          <p:nvPr/>
        </p:nvSpPr>
        <p:spPr bwMode="auto">
          <a:xfrm>
            <a:off x="3059832" y="4725145"/>
            <a:ext cx="2634335" cy="468051"/>
          </a:xfrm>
          <a:prstGeom prst="chevron">
            <a:avLst>
              <a:gd name="adj" fmla="val 1377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       </a:t>
            </a:r>
            <a:r>
              <a:rPr lang="ru-RU" b="1" dirty="0" smtClean="0"/>
              <a:t>7,4</a:t>
            </a:r>
            <a:r>
              <a:rPr lang="ru-RU" b="1" dirty="0" smtClean="0">
                <a:solidFill>
                  <a:srgbClr val="FFFF00"/>
                </a:solidFill>
              </a:rPr>
              <a:t> </a:t>
            </a:r>
            <a:r>
              <a:rPr lang="ru-RU" b="1" dirty="0" smtClean="0"/>
              <a:t>млн</a:t>
            </a:r>
            <a:r>
              <a:rPr lang="ru-RU" b="1" dirty="0"/>
              <a:t>. руб</a:t>
            </a:r>
            <a:r>
              <a:rPr lang="ru-RU" dirty="0"/>
              <a:t>.</a:t>
            </a:r>
          </a:p>
        </p:txBody>
      </p:sp>
      <p:sp>
        <p:nvSpPr>
          <p:cNvPr id="135173" name="AutoShape 11"/>
          <p:cNvSpPr>
            <a:spLocks noChangeArrowheads="1"/>
          </p:cNvSpPr>
          <p:nvPr/>
        </p:nvSpPr>
        <p:spPr bwMode="auto">
          <a:xfrm>
            <a:off x="6152433" y="4725145"/>
            <a:ext cx="2559051" cy="468051"/>
          </a:xfrm>
          <a:prstGeom prst="chevron">
            <a:avLst>
              <a:gd name="adj" fmla="val 13169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      </a:t>
            </a:r>
            <a:r>
              <a:rPr lang="ru-RU" b="1" dirty="0" smtClean="0"/>
              <a:t>8,4 </a:t>
            </a:r>
            <a:r>
              <a:rPr lang="ru-RU" b="1" dirty="0"/>
              <a:t>млн. руб</a:t>
            </a:r>
            <a:r>
              <a:rPr lang="ru-RU" dirty="0"/>
              <a:t>.</a:t>
            </a:r>
          </a:p>
        </p:txBody>
      </p:sp>
      <p:sp>
        <p:nvSpPr>
          <p:cNvPr id="135174" name="Text Box 13"/>
          <p:cNvSpPr txBox="1">
            <a:spLocks noChangeArrowheads="1"/>
          </p:cNvSpPr>
          <p:nvPr/>
        </p:nvSpPr>
        <p:spPr bwMode="auto">
          <a:xfrm>
            <a:off x="395536" y="5301208"/>
            <a:ext cx="175738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2017</a:t>
            </a:r>
            <a:r>
              <a:rPr lang="ru-RU" dirty="0" smtClean="0"/>
              <a:t> </a:t>
            </a:r>
            <a:r>
              <a:rPr lang="ru-RU" b="1" dirty="0"/>
              <a:t>год</a:t>
            </a:r>
          </a:p>
        </p:txBody>
      </p:sp>
      <p:sp>
        <p:nvSpPr>
          <p:cNvPr id="135175" name="Text Box 14"/>
          <p:cNvSpPr txBox="1">
            <a:spLocks noChangeArrowheads="1"/>
          </p:cNvSpPr>
          <p:nvPr/>
        </p:nvSpPr>
        <p:spPr bwMode="auto">
          <a:xfrm>
            <a:off x="3501546" y="5301208"/>
            <a:ext cx="153807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 smtClean="0"/>
              <a:t>2018 </a:t>
            </a:r>
            <a:r>
              <a:rPr lang="ru-RU" b="1" dirty="0"/>
              <a:t>год</a:t>
            </a:r>
          </a:p>
        </p:txBody>
      </p:sp>
      <p:sp>
        <p:nvSpPr>
          <p:cNvPr id="135176" name="Text Box 15"/>
          <p:cNvSpPr txBox="1">
            <a:spLocks noChangeArrowheads="1"/>
          </p:cNvSpPr>
          <p:nvPr/>
        </p:nvSpPr>
        <p:spPr bwMode="auto">
          <a:xfrm>
            <a:off x="6182324" y="5301208"/>
            <a:ext cx="23200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/>
              <a:t>Прогноз </a:t>
            </a:r>
            <a:r>
              <a:rPr lang="ru-RU" b="1" dirty="0" smtClean="0"/>
              <a:t>2019 </a:t>
            </a:r>
            <a:r>
              <a:rPr lang="ru-RU" b="1" dirty="0"/>
              <a:t>год</a:t>
            </a:r>
          </a:p>
        </p:txBody>
      </p:sp>
      <p:sp>
        <p:nvSpPr>
          <p:cNvPr id="135177" name="Oval 16"/>
          <p:cNvSpPr>
            <a:spLocks noChangeArrowheads="1"/>
          </p:cNvSpPr>
          <p:nvPr/>
        </p:nvSpPr>
        <p:spPr bwMode="auto">
          <a:xfrm>
            <a:off x="179388" y="1412776"/>
            <a:ext cx="2089151" cy="1871662"/>
          </a:xfrm>
          <a:prstGeom prst="ellipse">
            <a:avLst/>
          </a:prstGeom>
          <a:solidFill>
            <a:srgbClr val="FF99CC"/>
          </a:solidFill>
          <a:ln w="9525">
            <a:solidFill>
              <a:srgbClr val="993366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ru-RU" b="1" dirty="0"/>
              <a:t>Акцизы на </a:t>
            </a:r>
          </a:p>
          <a:p>
            <a:pPr algn="ctr"/>
            <a:r>
              <a:rPr lang="ru-RU" b="1" dirty="0"/>
              <a:t>нефтепродукты –</a:t>
            </a:r>
          </a:p>
          <a:p>
            <a:pPr algn="ctr"/>
            <a:r>
              <a:rPr lang="ru-RU" b="1" dirty="0" smtClean="0"/>
              <a:t>8,4 </a:t>
            </a:r>
            <a:r>
              <a:rPr lang="ru-RU" b="1" dirty="0"/>
              <a:t>млн. руб.</a:t>
            </a:r>
          </a:p>
        </p:txBody>
      </p:sp>
      <p:sp>
        <p:nvSpPr>
          <p:cNvPr id="135178" name="AutoShape 19"/>
          <p:cNvSpPr>
            <a:spLocks noChangeArrowheads="1"/>
          </p:cNvSpPr>
          <p:nvPr/>
        </p:nvSpPr>
        <p:spPr bwMode="auto">
          <a:xfrm>
            <a:off x="1780383" y="3140968"/>
            <a:ext cx="976312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35179" name="AutoShape 21"/>
          <p:cNvSpPr>
            <a:spLocks noChangeArrowheads="1"/>
          </p:cNvSpPr>
          <p:nvPr/>
        </p:nvSpPr>
        <p:spPr bwMode="auto">
          <a:xfrm>
            <a:off x="6196015" y="1484313"/>
            <a:ext cx="2879725" cy="2592388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solidFill>
              <a:srgbClr val="80008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/>
              <a:t>Дорожная</a:t>
            </a:r>
          </a:p>
          <a:p>
            <a:pPr algn="ctr"/>
            <a:r>
              <a:rPr lang="ru-RU" b="1" dirty="0"/>
              <a:t> деятельность, </a:t>
            </a:r>
          </a:p>
          <a:p>
            <a:pPr algn="ctr"/>
            <a:r>
              <a:rPr lang="ru-RU" b="1" dirty="0"/>
              <a:t>строительство,</a:t>
            </a:r>
          </a:p>
          <a:p>
            <a:pPr algn="ctr"/>
            <a:r>
              <a:rPr lang="ru-RU" b="1" dirty="0"/>
              <a:t> кап. ремонт, </a:t>
            </a:r>
          </a:p>
          <a:p>
            <a:pPr algn="ctr"/>
            <a:r>
              <a:rPr lang="ru-RU" b="1" dirty="0"/>
              <a:t>ремонт, содержание </a:t>
            </a:r>
          </a:p>
          <a:p>
            <a:pPr algn="ctr"/>
            <a:r>
              <a:rPr lang="ru-RU" b="1" dirty="0"/>
              <a:t>дорог общего</a:t>
            </a:r>
          </a:p>
          <a:p>
            <a:pPr algn="ctr"/>
            <a:r>
              <a:rPr lang="ru-RU" b="1" dirty="0"/>
              <a:t> пользования местного </a:t>
            </a:r>
          </a:p>
          <a:p>
            <a:pPr algn="ctr"/>
            <a:r>
              <a:rPr lang="ru-RU" b="1" dirty="0"/>
              <a:t>значения – </a:t>
            </a:r>
            <a:r>
              <a:rPr lang="ru-RU" b="1" dirty="0" smtClean="0"/>
              <a:t>8,4 </a:t>
            </a:r>
            <a:r>
              <a:rPr lang="ru-RU" b="1" dirty="0"/>
              <a:t>млн. руб.</a:t>
            </a:r>
          </a:p>
        </p:txBody>
      </p:sp>
      <p:sp>
        <p:nvSpPr>
          <p:cNvPr id="135180" name="AutoShape 24"/>
          <p:cNvSpPr>
            <a:spLocks noChangeArrowheads="1"/>
          </p:cNvSpPr>
          <p:nvPr/>
        </p:nvSpPr>
        <p:spPr bwMode="auto">
          <a:xfrm>
            <a:off x="5206011" y="3428326"/>
            <a:ext cx="976313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5" name="AutoShape 8"/>
          <p:cNvSpPr>
            <a:spLocks noChangeArrowheads="1"/>
          </p:cNvSpPr>
          <p:nvPr/>
        </p:nvSpPr>
        <p:spPr bwMode="auto">
          <a:xfrm>
            <a:off x="179388" y="5670541"/>
            <a:ext cx="2808436" cy="566772"/>
          </a:xfrm>
          <a:prstGeom prst="chevron">
            <a:avLst>
              <a:gd name="adj" fmla="val 12973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rgbClr val="FFFF00"/>
                </a:solidFill>
              </a:rPr>
              <a:t>      </a:t>
            </a:r>
            <a:r>
              <a:rPr lang="ru-RU" b="1" dirty="0" smtClean="0"/>
              <a:t>8,7</a:t>
            </a:r>
            <a:r>
              <a:rPr lang="ru-RU" b="1" dirty="0" smtClean="0">
                <a:solidFill>
                  <a:srgbClr val="FFFF00"/>
                </a:solidFill>
              </a:rPr>
              <a:t> </a:t>
            </a:r>
            <a:r>
              <a:rPr lang="ru-RU" b="1" dirty="0" smtClean="0"/>
              <a:t>млн. руб.</a:t>
            </a:r>
            <a:endParaRPr lang="ru-RU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878441" y="3301881"/>
            <a:ext cx="21409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Прогноз </a:t>
            </a:r>
            <a:r>
              <a:rPr lang="ru-RU" b="1" dirty="0" smtClean="0"/>
              <a:t>2019 </a:t>
            </a:r>
            <a:r>
              <a:rPr lang="ru-RU" b="1" dirty="0"/>
              <a:t>год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9388" y="6381328"/>
            <a:ext cx="2664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Прогноз на 2020 год</a:t>
            </a:r>
            <a:endParaRPr lang="ru-RU" b="1" dirty="0"/>
          </a:p>
        </p:txBody>
      </p:sp>
      <p:sp>
        <p:nvSpPr>
          <p:cNvPr id="24" name="AutoShape 8"/>
          <p:cNvSpPr>
            <a:spLocks noChangeArrowheads="1"/>
          </p:cNvSpPr>
          <p:nvPr/>
        </p:nvSpPr>
        <p:spPr bwMode="auto">
          <a:xfrm>
            <a:off x="3203847" y="5670540"/>
            <a:ext cx="2948585" cy="566773"/>
          </a:xfrm>
          <a:prstGeom prst="chevron">
            <a:avLst>
              <a:gd name="adj" fmla="val 12973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      </a:t>
            </a:r>
            <a:r>
              <a:rPr lang="ru-RU" b="1" dirty="0" smtClean="0"/>
              <a:t>9,1 млн. руб.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347864" y="6381328"/>
            <a:ext cx="28045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Прогноз на 2021 год</a:t>
            </a:r>
            <a:endParaRPr lang="ru-RU" b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7710" y="1025451"/>
            <a:ext cx="3625747" cy="203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51" name="Rectangle 4"/>
          <p:cNvSpPr>
            <a:spLocks noGrp="1"/>
          </p:cNvSpPr>
          <p:nvPr>
            <p:ph type="title" idx="4294967295"/>
          </p:nvPr>
        </p:nvSpPr>
        <p:spPr>
          <a:xfrm>
            <a:off x="467544" y="188640"/>
            <a:ext cx="8229600" cy="653464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charset="0"/>
              </a:rPr>
              <a:t>Финансовая помощь нижестоящим бюджетам на исполнение собственных полномочий</a:t>
            </a:r>
            <a:br>
              <a:rPr lang="ru-RU" sz="2400" b="1" dirty="0" smtClean="0">
                <a:solidFill>
                  <a:schemeClr val="bg1"/>
                </a:solidFill>
                <a:latin typeface="Arial" charset="0"/>
              </a:rPr>
            </a:br>
            <a:endParaRPr lang="ru-RU" sz="2400" b="1" dirty="0" smtClean="0">
              <a:solidFill>
                <a:schemeClr val="bg1"/>
              </a:solidFill>
              <a:latin typeface="Arial" charset="0"/>
            </a:endParaRPr>
          </a:p>
        </p:txBody>
      </p:sp>
      <p:graphicFrame>
        <p:nvGraphicFramePr>
          <p:cNvPr id="12" name="Object 29"/>
          <p:cNvGraphicFramePr>
            <a:graphicFrameLocks noGrp="1" noChangeAspect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594996124"/>
              </p:ext>
            </p:extLst>
          </p:nvPr>
        </p:nvGraphicFramePr>
        <p:xfrm>
          <a:off x="490538" y="1628776"/>
          <a:ext cx="3986212" cy="4524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7552" name="Text Box 9"/>
          <p:cNvSpPr txBox="1">
            <a:spLocks noChangeArrowheads="1"/>
          </p:cNvSpPr>
          <p:nvPr/>
        </p:nvSpPr>
        <p:spPr bwMode="auto">
          <a:xfrm>
            <a:off x="1042990" y="1125538"/>
            <a:ext cx="376555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/>
              <a:t>Структура финансовой помощи в </a:t>
            </a:r>
            <a:r>
              <a:rPr lang="ru-RU" dirty="0" smtClean="0"/>
              <a:t>2019 </a:t>
            </a:r>
            <a:r>
              <a:rPr lang="ru-RU" dirty="0"/>
              <a:t>году, млн. руб.</a:t>
            </a:r>
          </a:p>
        </p:txBody>
      </p:sp>
      <p:sp>
        <p:nvSpPr>
          <p:cNvPr id="107553" name="AutoShape 10"/>
          <p:cNvSpPr>
            <a:spLocks noChangeArrowheads="1"/>
          </p:cNvSpPr>
          <p:nvPr/>
        </p:nvSpPr>
        <p:spPr bwMode="auto">
          <a:xfrm>
            <a:off x="0" y="1773238"/>
            <a:ext cx="1835151" cy="79850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300" b="1" dirty="0"/>
              <a:t>Трансферты на </a:t>
            </a:r>
          </a:p>
          <a:p>
            <a:pPr algn="ctr"/>
            <a:r>
              <a:rPr lang="ru-RU" sz="1300" b="1" dirty="0"/>
              <a:t>сбалансированность</a:t>
            </a:r>
          </a:p>
        </p:txBody>
      </p:sp>
      <p:sp>
        <p:nvSpPr>
          <p:cNvPr id="107554" name="AutoShape 11"/>
          <p:cNvSpPr>
            <a:spLocks noChangeArrowheads="1"/>
          </p:cNvSpPr>
          <p:nvPr/>
        </p:nvSpPr>
        <p:spPr bwMode="auto">
          <a:xfrm>
            <a:off x="3563937" y="1785927"/>
            <a:ext cx="1722443" cy="142876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1400" b="1" dirty="0" smtClean="0"/>
          </a:p>
          <a:p>
            <a:pPr algn="ctr"/>
            <a:r>
              <a:rPr lang="ru-RU" sz="1400" b="1" dirty="0" smtClean="0"/>
              <a:t>Дотация </a:t>
            </a:r>
          </a:p>
          <a:p>
            <a:pPr algn="ctr"/>
            <a:r>
              <a:rPr lang="ru-RU" sz="1400" b="1" dirty="0" smtClean="0"/>
              <a:t>за счет субвенции </a:t>
            </a:r>
          </a:p>
          <a:p>
            <a:pPr algn="ctr"/>
            <a:r>
              <a:rPr lang="ru-RU" sz="1400" b="1" dirty="0" smtClean="0"/>
              <a:t>на исполнение</a:t>
            </a:r>
          </a:p>
          <a:p>
            <a:pPr algn="ctr"/>
            <a:r>
              <a:rPr lang="ru-RU" sz="1400" b="1" dirty="0" smtClean="0"/>
              <a:t> полномочий </a:t>
            </a:r>
          </a:p>
          <a:p>
            <a:pPr algn="ctr"/>
            <a:r>
              <a:rPr lang="ru-RU" sz="1400" b="1" dirty="0" smtClean="0"/>
              <a:t>органов </a:t>
            </a:r>
          </a:p>
          <a:p>
            <a:pPr algn="ctr"/>
            <a:r>
              <a:rPr lang="ru-RU" sz="1400" b="1" dirty="0" smtClean="0"/>
              <a:t>власти</a:t>
            </a:r>
          </a:p>
          <a:p>
            <a:pPr algn="ctr"/>
            <a:endParaRPr lang="ru-RU" sz="1400" b="1" dirty="0"/>
          </a:p>
        </p:txBody>
      </p:sp>
      <p:sp>
        <p:nvSpPr>
          <p:cNvPr id="107555" name="Text Box 13"/>
          <p:cNvSpPr txBox="1">
            <a:spLocks noChangeArrowheads="1"/>
          </p:cNvSpPr>
          <p:nvPr/>
        </p:nvSpPr>
        <p:spPr bwMode="auto">
          <a:xfrm>
            <a:off x="1692278" y="3644900"/>
            <a:ext cx="14398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 dirty="0" smtClean="0"/>
              <a:t>33,0</a:t>
            </a:r>
            <a:endParaRPr lang="ru-RU" sz="1400" b="1" dirty="0"/>
          </a:p>
          <a:p>
            <a:pPr algn="ctr"/>
            <a:r>
              <a:rPr lang="ru-RU" sz="1400" b="1" dirty="0"/>
              <a:t> млн. руб</a:t>
            </a:r>
            <a:r>
              <a:rPr lang="ru-RU" sz="1400" dirty="0"/>
              <a:t>.</a:t>
            </a:r>
          </a:p>
        </p:txBody>
      </p:sp>
      <p:graphicFrame>
        <p:nvGraphicFramePr>
          <p:cNvPr id="13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6382772"/>
              </p:ext>
            </p:extLst>
          </p:nvPr>
        </p:nvGraphicFramePr>
        <p:xfrm>
          <a:off x="5399090" y="1714488"/>
          <a:ext cx="3744913" cy="48847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7556" name="Text Box 15"/>
          <p:cNvSpPr txBox="1">
            <a:spLocks noChangeArrowheads="1"/>
          </p:cNvSpPr>
          <p:nvPr/>
        </p:nvSpPr>
        <p:spPr bwMode="auto">
          <a:xfrm>
            <a:off x="5580065" y="1000110"/>
            <a:ext cx="356393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dirty="0"/>
              <a:t>Собственные доходы</a:t>
            </a:r>
          </a:p>
          <a:p>
            <a:pPr algn="ctr"/>
            <a:r>
              <a:rPr lang="ru-RU" dirty="0"/>
              <a:t>Поселений в </a:t>
            </a:r>
            <a:r>
              <a:rPr lang="ru-RU" dirty="0" smtClean="0"/>
              <a:t>2019 </a:t>
            </a:r>
            <a:r>
              <a:rPr lang="ru-RU" dirty="0"/>
              <a:t>году </a:t>
            </a:r>
          </a:p>
          <a:p>
            <a:pPr algn="ctr"/>
            <a:r>
              <a:rPr lang="ru-RU" dirty="0"/>
              <a:t>в расчете на 1 жителя</a:t>
            </a:r>
          </a:p>
          <a:p>
            <a:pPr algn="ctr"/>
            <a:r>
              <a:rPr lang="ru-RU" dirty="0"/>
              <a:t>(рублей)</a:t>
            </a:r>
          </a:p>
        </p:txBody>
      </p:sp>
      <p:sp>
        <p:nvSpPr>
          <p:cNvPr id="107557" name="Text Box 16"/>
          <p:cNvSpPr txBox="1">
            <a:spLocks noChangeArrowheads="1"/>
          </p:cNvSpPr>
          <p:nvPr/>
        </p:nvSpPr>
        <p:spPr bwMode="auto">
          <a:xfrm rot="5400000">
            <a:off x="6441575" y="5320322"/>
            <a:ext cx="144833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/>
              <a:t>До </a:t>
            </a:r>
            <a:r>
              <a:rPr lang="ru-RU" sz="1400" b="1" dirty="0" smtClean="0"/>
              <a:t>в</a:t>
            </a:r>
            <a:r>
              <a:rPr lang="ru-RU" sz="1300" b="1" dirty="0" smtClean="0"/>
              <a:t>ыравнивани</a:t>
            </a:r>
            <a:r>
              <a:rPr lang="ru-RU" sz="1400" b="1" dirty="0" smtClean="0"/>
              <a:t>я</a:t>
            </a:r>
            <a:endParaRPr lang="ru-RU" sz="1400" b="1" dirty="0"/>
          </a:p>
        </p:txBody>
      </p:sp>
      <p:sp>
        <p:nvSpPr>
          <p:cNvPr id="107558" name="Text Box 18"/>
          <p:cNvSpPr txBox="1">
            <a:spLocks noChangeArrowheads="1"/>
          </p:cNvSpPr>
          <p:nvPr/>
        </p:nvSpPr>
        <p:spPr bwMode="auto">
          <a:xfrm>
            <a:off x="7830622" y="4286257"/>
            <a:ext cx="384721" cy="1928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square">
            <a:spAutoFit/>
          </a:bodyPr>
          <a:lstStyle/>
          <a:p>
            <a:r>
              <a:rPr lang="ru-RU" sz="1300" b="1" dirty="0" smtClean="0"/>
              <a:t>После </a:t>
            </a:r>
            <a:r>
              <a:rPr lang="ru-RU" sz="1300" b="1" dirty="0"/>
              <a:t>выравнивания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99392"/>
            <a:ext cx="9144000" cy="980728"/>
          </a:xfrm>
        </p:spPr>
        <p:txBody>
          <a:bodyPr/>
          <a:lstStyle/>
          <a:p>
            <a:r>
              <a:rPr lang="ru-RU" sz="1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Собственные доходы поселений в 2019 году </a:t>
            </a:r>
            <a:br>
              <a:rPr lang="ru-RU" sz="1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1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расчете на 1 жителя</a:t>
            </a:r>
            <a:r>
              <a:rPr lang="ru-RU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до</a:t>
            </a:r>
            <a:r>
              <a:rPr lang="ru-RU" sz="180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 п</a:t>
            </a:r>
            <a:r>
              <a:rPr lang="ru-RU" sz="18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sz="1800" b="1" spc="-4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л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ru-RU" sz="1800" b="1" spc="3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пред</a:t>
            </a:r>
            <a:r>
              <a:rPr lang="ru-RU" sz="18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sz="1800" b="1" spc="-3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sz="18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sz="1800" b="1" spc="-4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л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ения</a:t>
            </a:r>
            <a:r>
              <a:rPr lang="ru-RU" sz="1800" b="1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5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sz="1800" b="1" spc="-2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ансо</a:t>
            </a:r>
            <a:r>
              <a:rPr lang="ru-RU" sz="18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ой</a:t>
            </a:r>
            <a:r>
              <a:rPr lang="ru-RU" sz="1800" b="1" spc="5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ru-RU" sz="18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ом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ощи</a:t>
            </a:r>
            <a:r>
              <a:rPr lang="ru-RU" sz="180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</a:t>
            </a:r>
            <a:r>
              <a:rPr lang="ru-RU" sz="1800" b="1" spc="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2019</a:t>
            </a:r>
            <a:r>
              <a:rPr lang="ru-RU" sz="1800" b="1" spc="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3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</a:t>
            </a:r>
            <a:r>
              <a:rPr lang="ru-RU" sz="1800" b="1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д, тыс.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3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sz="18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</a:t>
            </a:r>
            <a:r>
              <a:rPr lang="ru-RU" sz="1800" b="1" spc="-6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</a:t>
            </a:r>
            <a:r>
              <a:rPr lang="ru-RU" sz="1800" b="1" spc="-4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л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ей</a:t>
            </a:r>
            <a:endParaRPr lang="ru-RU" sz="1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Диаграмм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6618327"/>
              </p:ext>
            </p:extLst>
          </p:nvPr>
        </p:nvGraphicFramePr>
        <p:xfrm>
          <a:off x="107504" y="980728"/>
          <a:ext cx="8928992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51692" y="3170453"/>
            <a:ext cx="795223" cy="4188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403651" y="3284984"/>
            <a:ext cx="1885071" cy="26113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Б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ЩЕ</a:t>
            </a:r>
            <a:r>
              <a:rPr sz="1000" spc="-61" dirty="0" smtClean="0">
                <a:solidFill>
                  <a:srgbClr val="224F77"/>
                </a:solidFill>
                <a:latin typeface="Arial"/>
                <a:cs typeface="Arial"/>
              </a:rPr>
              <a:t>Г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32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pc="-36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ДА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spc="-32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ТВЕН</a:t>
            </a:r>
            <a:r>
              <a:rPr sz="1000" spc="-16" dirty="0" smtClean="0">
                <a:solidFill>
                  <a:srgbClr val="224F77"/>
                </a:solidFill>
                <a:latin typeface="Arial"/>
                <a:cs typeface="Arial"/>
              </a:rPr>
              <a:t>Н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ЫЕ </a:t>
            </a:r>
            <a:r>
              <a:rPr sz="1000" spc="-28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ОП</a:t>
            </a:r>
            <a:r>
              <a:rPr sz="1000" spc="-20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ОСЫ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435259" y="3681780"/>
            <a:ext cx="1958340" cy="13452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НАЦИОН</a:t>
            </a:r>
            <a:r>
              <a:rPr sz="1000" spc="16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ЛЬНАЯ</a:t>
            </a:r>
            <a:r>
              <a:rPr sz="1000" spc="-20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Б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16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ОНА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435258" y="4183820"/>
            <a:ext cx="1744980" cy="83614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НАЦИОН</a:t>
            </a:r>
            <a:r>
              <a:rPr sz="1000" spc="16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ЛЬНАЯ Б</a:t>
            </a:r>
            <a:r>
              <a:rPr sz="1000" spc="-20" dirty="0" smtClean="0">
                <a:solidFill>
                  <a:srgbClr val="224F77"/>
                </a:solidFill>
                <a:latin typeface="Arial"/>
                <a:cs typeface="Arial"/>
              </a:rPr>
              <a:t>Е</a:t>
            </a:r>
            <a:r>
              <a:rPr sz="1000" spc="-16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ОП</a:t>
            </a:r>
            <a:r>
              <a:rPr sz="1000" spc="-2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Н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32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Ь</a:t>
            </a:r>
            <a:r>
              <a:rPr sz="1000" spc="-24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И П</a:t>
            </a:r>
            <a:r>
              <a:rPr sz="1000" spc="-65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spc="-28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36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Х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АНИ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ЕЛЬНАЯ ДЕЯ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ЕЛЬНО</a:t>
            </a:r>
            <a:r>
              <a:rPr sz="1000" spc="-32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Ь</a:t>
            </a:r>
            <a:endParaRPr sz="1000" dirty="0">
              <a:latin typeface="Arial"/>
              <a:cs typeface="Arial"/>
            </a:endParaRPr>
          </a:p>
          <a:p>
            <a:pPr>
              <a:lnSpc>
                <a:spcPts val="606"/>
              </a:lnSpc>
              <a:spcBef>
                <a:spcPts val="23"/>
              </a:spcBef>
            </a:pPr>
            <a:endParaRPr sz="600" dirty="0"/>
          </a:p>
          <a:p>
            <a:pPr marL="10257" marR="473851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НАЦИОН</a:t>
            </a:r>
            <a:r>
              <a:rPr sz="1000" spc="16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ЛЬНАЯ Э</a:t>
            </a:r>
            <a:r>
              <a:rPr sz="1000" spc="-12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ОНОМИ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435257" y="5274947"/>
            <a:ext cx="1225648" cy="3877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ЖИЛИЩН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- </a:t>
            </a:r>
            <a:r>
              <a:rPr sz="1000" spc="-16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ОМ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УН</a:t>
            </a:r>
            <a:r>
              <a:rPr sz="1000" spc="16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ЛЬНОЕ </a:t>
            </a:r>
            <a:r>
              <a:rPr sz="1000" spc="-36" dirty="0" smtClean="0">
                <a:solidFill>
                  <a:srgbClr val="224F77"/>
                </a:solidFill>
                <a:latin typeface="Arial"/>
                <a:cs typeface="Arial"/>
              </a:rPr>
              <a:t>Х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12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ЯЙ</a:t>
            </a:r>
            <a:r>
              <a:rPr sz="1000" spc="-32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spc="-28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435256" y="5796342"/>
            <a:ext cx="1739119" cy="26157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 indent="34359">
              <a:lnSpc>
                <a:spcPct val="100200"/>
              </a:lnSpc>
            </a:pPr>
            <a:r>
              <a:rPr sz="1000" spc="-4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Х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АНА ОК</a:t>
            </a:r>
            <a:r>
              <a:rPr sz="1000" spc="-20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УЖАЮЩЕЙ СРЕДЫ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435259" y="6278554"/>
            <a:ext cx="1076765" cy="13452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Б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spc="-16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24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АНИЕ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220072" y="3212978"/>
            <a:ext cx="1353429" cy="26157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>
              <a:lnSpc>
                <a:spcPct val="100099"/>
              </a:lnSpc>
            </a:pP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000" spc="-24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</a:t>
            </a:r>
            <a:r>
              <a:rPr sz="1000" spc="-97" dirty="0" smtClean="0">
                <a:solidFill>
                  <a:srgbClr val="224F77"/>
                </a:solidFill>
                <a:latin typeface="Arial"/>
                <a:cs typeface="Arial"/>
              </a:rPr>
              <a:t>Ь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spc="-16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И 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ИНЕМ</a:t>
            </a:r>
            <a:r>
              <a:rPr sz="1000" spc="-77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spc="-32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ОГ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spc="-28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ФИЯ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 rot="10800000" flipV="1">
            <a:off x="5364090" y="3717033"/>
            <a:ext cx="1377551" cy="14401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/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spc="-28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36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Х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АНЕНИЕ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364091" y="4149080"/>
            <a:ext cx="1016391" cy="26113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/>
            <a:r>
              <a:rPr sz="1000" spc="-24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ОЦИ</a:t>
            </a:r>
            <a:r>
              <a:rPr sz="1000" spc="2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ЛЬНАЯ П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ЛИ</a:t>
            </a:r>
            <a:r>
              <a:rPr sz="1000" spc="8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ИКА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436096" y="4581128"/>
            <a:ext cx="1383909" cy="26113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ФИ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ИЧЕС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АЯ</a:t>
            </a:r>
            <a:r>
              <a:rPr lang="ru-RU" sz="1000" dirty="0" smtClean="0">
                <a:solidFill>
                  <a:srgbClr val="224F77"/>
                </a:solidFill>
                <a:latin typeface="Arial"/>
                <a:cs typeface="Arial"/>
              </a:rPr>
              <a:t> К</a:t>
            </a:r>
            <a:r>
              <a:rPr sz="1000" spc="-28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</a:t>
            </a:r>
            <a:r>
              <a:rPr sz="1000" spc="-92" dirty="0" smtClean="0">
                <a:solidFill>
                  <a:srgbClr val="224F77"/>
                </a:solidFill>
                <a:latin typeface="Arial"/>
                <a:cs typeface="Arial"/>
              </a:rPr>
              <a:t>Ь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lang="ru-RU" sz="1000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000" spc="-16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И </a:t>
            </a:r>
            <a:r>
              <a:rPr lang="ru-RU" sz="1000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СПО</a:t>
            </a:r>
            <a:r>
              <a:rPr sz="1000" spc="-40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436098" y="5085185"/>
            <a:ext cx="1053319" cy="3877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СРЕД</a:t>
            </a:r>
            <a:r>
              <a:rPr sz="1000" spc="-32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spc="-28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 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000" spc="-2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pc="-24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24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ОЙ ИНФО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АЦИИ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436098" y="5589241"/>
            <a:ext cx="1550377" cy="83658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/>
            <a:r>
              <a:rPr sz="100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4" smtClean="0">
                <a:solidFill>
                  <a:srgbClr val="224F77"/>
                </a:solidFill>
                <a:latin typeface="Arial"/>
                <a:cs typeface="Arial"/>
              </a:rPr>
              <a:t>Б</a:t>
            </a:r>
            <a:r>
              <a:rPr sz="1000" spc="-32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mtClean="0">
                <a:solidFill>
                  <a:srgbClr val="224F77"/>
                </a:solidFill>
                <a:latin typeface="Arial"/>
                <a:cs typeface="Arial"/>
              </a:rPr>
              <a:t>ЛУЖИ</a:t>
            </a:r>
            <a:r>
              <a:rPr sz="1000" spc="-28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smtClean="0">
                <a:solidFill>
                  <a:srgbClr val="224F77"/>
                </a:solidFill>
                <a:latin typeface="Arial"/>
                <a:cs typeface="Arial"/>
              </a:rPr>
              <a:t>АНИЕ  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УНИЦИП</a:t>
            </a:r>
            <a:r>
              <a:rPr sz="1000" spc="2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ЛЬНО</a:t>
            </a:r>
            <a:r>
              <a:rPr sz="1000" spc="-61" dirty="0" smtClean="0">
                <a:solidFill>
                  <a:srgbClr val="224F77"/>
                </a:solidFill>
                <a:latin typeface="Arial"/>
                <a:cs typeface="Arial"/>
              </a:rPr>
              <a:t>Г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 Д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</a:t>
            </a:r>
            <a:r>
              <a:rPr sz="1000" spc="-73" dirty="0" smtClean="0">
                <a:solidFill>
                  <a:srgbClr val="224F77"/>
                </a:solidFill>
                <a:latin typeface="Arial"/>
                <a:cs typeface="Arial"/>
              </a:rPr>
              <a:t>Г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endParaRPr sz="1000" dirty="0">
              <a:latin typeface="Arial"/>
              <a:cs typeface="Arial"/>
            </a:endParaRPr>
          </a:p>
          <a:p>
            <a:pPr>
              <a:lnSpc>
                <a:spcPts val="606"/>
              </a:lnSpc>
              <a:spcBef>
                <a:spcPts val="23"/>
              </a:spcBef>
            </a:pPr>
            <a:endParaRPr sz="600" dirty="0"/>
          </a:p>
          <a:p>
            <a:pPr marL="10257"/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ЕЖБ</a:t>
            </a:r>
            <a:r>
              <a:rPr sz="1000" spc="-40" dirty="0" smtClean="0">
                <a:solidFill>
                  <a:srgbClr val="224F77"/>
                </a:solidFill>
                <a:latin typeface="Arial"/>
                <a:cs typeface="Arial"/>
              </a:rPr>
              <a:t>Ю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ДЖЕ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НЫЕ</a:t>
            </a:r>
            <a:endParaRPr sz="1000" dirty="0">
              <a:latin typeface="Arial"/>
              <a:cs typeface="Arial"/>
            </a:endParaRPr>
          </a:p>
          <a:p>
            <a:pPr marL="10257"/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АН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ФЕ</a:t>
            </a:r>
            <a:r>
              <a:rPr sz="1000" spc="-40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Ы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776467" y="2938283"/>
            <a:ext cx="395655" cy="56756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75980" y="3543266"/>
            <a:ext cx="568159" cy="46163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22335" y="4073257"/>
            <a:ext cx="552591" cy="48696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81479" y="4653478"/>
            <a:ext cx="748120" cy="48518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73193" y="5060617"/>
            <a:ext cx="773723" cy="54193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01851" y="5509454"/>
            <a:ext cx="1125415" cy="68627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43533" y="6204936"/>
            <a:ext cx="703385" cy="40366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283968" y="3068960"/>
            <a:ext cx="881000" cy="59804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355978" y="3573017"/>
            <a:ext cx="693513" cy="485775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355976" y="4077072"/>
            <a:ext cx="708237" cy="508186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4427985" y="4653138"/>
            <a:ext cx="773723" cy="38143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4283970" y="5085186"/>
            <a:ext cx="800100" cy="451889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283970" y="6165304"/>
            <a:ext cx="844063" cy="458624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4499994" y="5589242"/>
            <a:ext cx="647759" cy="526299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656389" y="4576346"/>
            <a:ext cx="667699" cy="40880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4323005" y="640434"/>
            <a:ext cx="482521" cy="412534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870448" y="640434"/>
            <a:ext cx="396709" cy="412534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2869812" y="861999"/>
            <a:ext cx="392489" cy="412534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4384900" y="861999"/>
            <a:ext cx="398115" cy="412534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231531" y="3149668"/>
            <a:ext cx="5999636" cy="0"/>
          </a:xfrm>
          <a:custGeom>
            <a:avLst/>
            <a:gdLst/>
            <a:ahLst/>
            <a:cxnLst/>
            <a:rect l="l" t="t" r="r" b="b"/>
            <a:pathLst>
              <a:path w="6499606">
                <a:moveTo>
                  <a:pt x="0" y="0"/>
                </a:moveTo>
                <a:lnTo>
                  <a:pt x="6499606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9" name="object 49"/>
          <p:cNvSpPr txBox="1"/>
          <p:nvPr/>
        </p:nvSpPr>
        <p:spPr>
          <a:xfrm>
            <a:off x="357158" y="1071546"/>
            <a:ext cx="8001056" cy="15716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 indent="120514" algn="just"/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Ф</a:t>
            </a:r>
            <a:r>
              <a:rPr sz="1600" b="1" spc="-4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36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ми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ро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ан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и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е    </a:t>
            </a:r>
            <a:r>
              <a:rPr sz="1600" b="1" spc="-137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х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в    </a:t>
            </a:r>
            <a:r>
              <a:rPr sz="1600" b="1" spc="-137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12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600" b="1" spc="8" dirty="0" smtClean="0">
                <a:solidFill>
                  <a:srgbClr val="224F77"/>
                </a:solidFill>
                <a:latin typeface="Arial"/>
                <a:cs typeface="Arial"/>
              </a:rPr>
              <a:t>щ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е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л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я</a:t>
            </a:r>
            <a:r>
              <a:rPr sz="1600" b="1" spc="-12" dirty="0" smtClean="0">
                <a:solidFill>
                  <a:srgbClr val="224F77"/>
                </a:solidFill>
                <a:latin typeface="Arial"/>
                <a:cs typeface="Arial"/>
              </a:rPr>
              <a:t>е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ся    </a:t>
            </a:r>
            <a:r>
              <a:rPr sz="1600" b="1" spc="-129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в    </a:t>
            </a:r>
            <a:r>
              <a:rPr sz="1600" b="1" spc="-129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36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spc="-12" dirty="0" smtClean="0">
                <a:solidFill>
                  <a:srgbClr val="224F77"/>
                </a:solidFill>
                <a:latin typeface="Arial"/>
                <a:cs typeface="Arial"/>
              </a:rPr>
              <a:t>е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4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вии    </a:t>
            </a:r>
            <a:r>
              <a:rPr sz="1600" b="1" spc="-117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 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х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дны</a:t>
            </a:r>
            <a:r>
              <a:rPr sz="1600" b="1" spc="4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и    </a:t>
            </a:r>
            <a:r>
              <a:rPr sz="1600" b="1" spc="-117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б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я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600" b="1" spc="4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ель</a:t>
            </a:r>
            <a:r>
              <a:rPr sz="1600" b="1" spc="-4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ами, </a:t>
            </a:r>
            <a:r>
              <a:rPr sz="1600" b="1" spc="113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н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да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ельно </a:t>
            </a:r>
            <a:r>
              <a:rPr sz="1600" b="1" spc="92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ак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spc="-12" dirty="0" smtClean="0">
                <a:solidFill>
                  <a:srgbClr val="224F77"/>
                </a:solidFill>
                <a:latin typeface="Arial"/>
                <a:cs typeface="Arial"/>
              </a:rPr>
              <a:t>е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п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л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ен</a:t>
            </a:r>
            <a:r>
              <a:rPr sz="1600" b="1" spc="4" dirty="0" smtClean="0">
                <a:solidFill>
                  <a:srgbClr val="224F77"/>
                </a:solidFill>
                <a:latin typeface="Arial"/>
                <a:cs typeface="Arial"/>
              </a:rPr>
              <a:t>н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ы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и </a:t>
            </a:r>
            <a:r>
              <a:rPr sz="1600" b="1" spc="101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за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36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е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ющими</a:t>
            </a:r>
            <a:r>
              <a:rPr sz="1600" b="1" spc="48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61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внями </a:t>
            </a:r>
            <a:r>
              <a:rPr sz="1600" b="1" spc="24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б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ю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же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endParaRPr sz="1600" dirty="0">
              <a:latin typeface="Arial"/>
              <a:cs typeface="Arial"/>
            </a:endParaRPr>
          </a:p>
          <a:p>
            <a:pPr marL="10257" marR="12308" indent="120514" algn="just">
              <a:lnSpc>
                <a:spcPct val="100099"/>
              </a:lnSpc>
            </a:pP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П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инц</a:t>
            </a:r>
            <a:r>
              <a:rPr sz="1600" b="1" spc="-12" dirty="0" smtClean="0">
                <a:solidFill>
                  <a:srgbClr val="224F77"/>
                </a:solidFill>
                <a:latin typeface="Arial"/>
                <a:cs typeface="Arial"/>
              </a:rPr>
              <a:t>и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пы</a:t>
            </a:r>
            <a:r>
              <a:rPr sz="1600" b="1" spc="125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36" dirty="0" smtClean="0">
                <a:solidFill>
                  <a:srgbClr val="224F77"/>
                </a:solidFill>
                <a:latin typeface="Arial"/>
                <a:cs typeface="Arial"/>
              </a:rPr>
              <a:t>ф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ми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ро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ан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и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я</a:t>
            </a:r>
            <a:r>
              <a:rPr sz="1600" b="1" spc="121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х</a:t>
            </a:r>
            <a:r>
              <a:rPr sz="1600" b="1" spc="-36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spc="125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б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ю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же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4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:</a:t>
            </a:r>
            <a:r>
              <a:rPr sz="1600" b="1" spc="109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mtClean="0">
                <a:solidFill>
                  <a:srgbClr val="224F77"/>
                </a:solidFill>
                <a:latin typeface="Arial"/>
                <a:cs typeface="Arial"/>
              </a:rPr>
              <a:t>по  </a:t>
            </a:r>
            <a:r>
              <a:rPr sz="1600" b="1" spc="-77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lang="ru-RU" sz="1600" b="1" spc="-77" dirty="0" smtClean="0">
                <a:solidFill>
                  <a:srgbClr val="224F77"/>
                </a:solidFill>
                <a:latin typeface="Arial"/>
                <a:cs typeface="Arial"/>
              </a:rPr>
              <a:t>муниципальным</a:t>
            </a:r>
            <a:r>
              <a:rPr sz="1600" b="1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пр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гр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spc="-12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м,</a:t>
            </a:r>
            <a:r>
              <a:rPr sz="1600" b="1" spc="61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п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36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spc="4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ел</a:t>
            </a:r>
            <a:r>
              <a:rPr sz="1600" b="1" spc="-4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spc="48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(п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аз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ел</a:t>
            </a:r>
            <a:r>
              <a:rPr sz="1600" b="1" spc="-4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)</a:t>
            </a:r>
            <a:r>
              <a:rPr sz="1600" b="1" spc="65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ф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н</a:t>
            </a:r>
            <a:r>
              <a:rPr sz="1600" b="1" spc="4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ци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нальн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й</a:t>
            </a:r>
            <a:r>
              <a:rPr sz="1600" b="1" spc="57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spc="-40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600" b="1" spc="12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600" b="1" spc="32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spc="8" dirty="0" smtClean="0">
                <a:solidFill>
                  <a:srgbClr val="224F77"/>
                </a:solidFill>
                <a:latin typeface="Arial"/>
                <a:cs typeface="Arial"/>
              </a:rPr>
              <a:t>ы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, по</a:t>
            </a:r>
            <a:r>
              <a:rPr sz="1600" b="1" spc="-12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е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spc="-2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spc="4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.</a:t>
            </a:r>
            <a:endParaRPr sz="1600" dirty="0">
              <a:latin typeface="Arial"/>
              <a:cs typeface="Arial"/>
            </a:endParaRPr>
          </a:p>
          <a:p>
            <a:pPr>
              <a:lnSpc>
                <a:spcPts val="606"/>
              </a:lnSpc>
              <a:spcBef>
                <a:spcPts val="24"/>
              </a:spcBef>
            </a:pPr>
            <a:endParaRPr sz="600" dirty="0"/>
          </a:p>
          <a:p>
            <a:pPr marR="2051" algn="ctr"/>
            <a:r>
              <a:rPr sz="1400" b="1" u="heavy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6103621" y="6658734"/>
            <a:ext cx="146539" cy="16309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8205"/>
            <a:endParaRPr sz="1100" dirty="0">
              <a:latin typeface="Constantia"/>
              <a:cs typeface="Constantia"/>
            </a:endParaRPr>
          </a:p>
        </p:txBody>
      </p:sp>
      <p:sp>
        <p:nvSpPr>
          <p:cNvPr id="60" name="object 49"/>
          <p:cNvSpPr txBox="1"/>
          <p:nvPr/>
        </p:nvSpPr>
        <p:spPr>
          <a:xfrm>
            <a:off x="107504" y="348"/>
            <a:ext cx="8784976" cy="7143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ts val="606"/>
              </a:lnSpc>
              <a:spcBef>
                <a:spcPts val="24"/>
              </a:spcBef>
            </a:pPr>
            <a:endParaRPr sz="2400" dirty="0">
              <a:solidFill>
                <a:schemeClr val="bg1"/>
              </a:solidFill>
            </a:endParaRPr>
          </a:p>
          <a:p>
            <a:pPr marR="2051" algn="ctr"/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 Фо</a:t>
            </a:r>
            <a:r>
              <a:rPr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р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миро</a:t>
            </a:r>
            <a:r>
              <a:rPr sz="2400" b="1" spc="-24" dirty="0" smtClean="0">
                <a:solidFill>
                  <a:schemeClr val="bg1"/>
                </a:solidFill>
                <a:latin typeface="Arial"/>
                <a:cs typeface="Arial"/>
              </a:rPr>
              <a:t>в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ание </a:t>
            </a:r>
            <a:r>
              <a:rPr sz="2400" b="1" spc="-4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dirty="0" err="1" smtClean="0">
                <a:solidFill>
                  <a:schemeClr val="bg1"/>
                </a:solidFill>
                <a:latin typeface="Arial"/>
                <a:cs typeface="Arial"/>
              </a:rPr>
              <a:t>ра</a:t>
            </a:r>
            <a:r>
              <a:rPr sz="2400" b="1" spc="-20" dirty="0" err="1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sz="2400" b="1" spc="-40" dirty="0" err="1" smtClean="0">
                <a:solidFill>
                  <a:schemeClr val="bg1"/>
                </a:solidFill>
                <a:latin typeface="Arial"/>
                <a:cs typeface="Arial"/>
              </a:rPr>
              <a:t>х</a:t>
            </a:r>
            <a:r>
              <a:rPr sz="2400" b="1" spc="-20" dirty="0" err="1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sz="2400" b="1" dirty="0" err="1" smtClean="0">
                <a:solidFill>
                  <a:schemeClr val="bg1"/>
                </a:solidFill>
                <a:latin typeface="Arial"/>
                <a:cs typeface="Arial"/>
              </a:rPr>
              <a:t>дов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spc="-8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endParaRPr lang="en-US" sz="2400" b="1" spc="-8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pPr marR="2051" algn="ctr"/>
            <a:r>
              <a:rPr sz="2400" b="1" dirty="0" err="1" smtClean="0">
                <a:solidFill>
                  <a:schemeClr val="bg1"/>
                </a:solidFill>
                <a:latin typeface="Arial"/>
                <a:cs typeface="Arial"/>
              </a:rPr>
              <a:t>по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spc="-4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dirty="0" err="1" smtClean="0">
                <a:solidFill>
                  <a:schemeClr val="bg1"/>
                </a:solidFill>
                <a:latin typeface="Arial"/>
                <a:cs typeface="Arial"/>
              </a:rPr>
              <a:t>разделам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spc="-16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400" b="1" spc="16" dirty="0" smtClean="0">
                <a:solidFill>
                  <a:schemeClr val="bg1"/>
                </a:solidFill>
                <a:latin typeface="Arial"/>
                <a:cs typeface="Arial"/>
              </a:rPr>
              <a:t>к</a:t>
            </a:r>
            <a:r>
              <a:rPr sz="2400" b="1" dirty="0" err="1" smtClean="0">
                <a:solidFill>
                  <a:schemeClr val="bg1"/>
                </a:solidFill>
                <a:latin typeface="Arial"/>
                <a:cs typeface="Arial"/>
              </a:rPr>
              <a:t>ласси</a:t>
            </a:r>
            <a:r>
              <a:rPr sz="2400" b="1" spc="-28" dirty="0" err="1" smtClean="0">
                <a:solidFill>
                  <a:schemeClr val="bg1"/>
                </a:solidFill>
                <a:latin typeface="Arial"/>
                <a:cs typeface="Arial"/>
              </a:rPr>
              <a:t>ф</a:t>
            </a:r>
            <a:r>
              <a:rPr sz="2400" b="1" dirty="0" err="1" smtClean="0">
                <a:solidFill>
                  <a:schemeClr val="bg1"/>
                </a:solidFill>
                <a:latin typeface="Arial"/>
                <a:cs typeface="Arial"/>
              </a:rPr>
              <a:t>ика</a:t>
            </a:r>
            <a:r>
              <a:rPr sz="2400" b="1" spc="-8" dirty="0" err="1" smtClean="0">
                <a:solidFill>
                  <a:schemeClr val="bg1"/>
                </a:solidFill>
                <a:latin typeface="Arial"/>
                <a:cs typeface="Arial"/>
              </a:rPr>
              <a:t>ц</a:t>
            </a:r>
            <a:r>
              <a:rPr sz="2400" b="1" dirty="0" err="1" smtClean="0">
                <a:solidFill>
                  <a:schemeClr val="bg1"/>
                </a:solidFill>
                <a:latin typeface="Arial"/>
                <a:cs typeface="Arial"/>
              </a:rPr>
              <a:t>и</a:t>
            </a:r>
            <a:r>
              <a:rPr sz="2400" b="1" spc="-4" dirty="0" err="1" smtClean="0">
                <a:solidFill>
                  <a:schemeClr val="bg1"/>
                </a:solidFill>
                <a:latin typeface="Arial"/>
                <a:cs typeface="Arial"/>
              </a:rPr>
              <a:t>и</a:t>
            </a:r>
            <a:r>
              <a:rPr sz="2400" b="1" spc="-4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spc="4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ра</a:t>
            </a:r>
            <a:r>
              <a:rPr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sz="2400" b="1" spc="-40" dirty="0" smtClean="0">
                <a:solidFill>
                  <a:schemeClr val="bg1"/>
                </a:solidFill>
                <a:latin typeface="Arial"/>
                <a:cs typeface="Arial"/>
              </a:rPr>
              <a:t>х</a:t>
            </a:r>
            <a:r>
              <a:rPr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до</a:t>
            </a:r>
            <a:r>
              <a:rPr sz="2400" b="1" spc="-8" dirty="0" smtClean="0">
                <a:solidFill>
                  <a:schemeClr val="bg1"/>
                </a:solidFill>
                <a:latin typeface="Arial"/>
                <a:cs typeface="Arial"/>
              </a:rPr>
              <a:t>в </a:t>
            </a:r>
            <a:endParaRPr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32117" y="1485294"/>
            <a:ext cx="2858555" cy="129563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95959" y="1783787"/>
            <a:ext cx="2536288" cy="49764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 indent="-1026" algn="ctr">
              <a:lnSpc>
                <a:spcPts val="1502"/>
              </a:lnSpc>
            </a:pPr>
            <a:r>
              <a:rPr sz="1600" b="1" dirty="0" smtClean="0">
                <a:latin typeface="Times New Roman"/>
                <a:cs typeface="Times New Roman"/>
              </a:rPr>
              <a:t>С</a:t>
            </a:r>
            <a:r>
              <a:rPr sz="1600" b="1" spc="-40" dirty="0" smtClean="0">
                <a:latin typeface="Times New Roman"/>
                <a:cs typeface="Times New Roman"/>
              </a:rPr>
              <a:t>о</a:t>
            </a:r>
            <a:r>
              <a:rPr sz="1600" b="1" dirty="0" smtClean="0">
                <a:latin typeface="Times New Roman"/>
                <a:cs typeface="Times New Roman"/>
              </a:rPr>
              <a:t>хран</a:t>
            </a:r>
            <a:r>
              <a:rPr sz="1600" b="1" spc="4" dirty="0" smtClean="0">
                <a:latin typeface="Times New Roman"/>
                <a:cs typeface="Times New Roman"/>
              </a:rPr>
              <a:t>е</a:t>
            </a:r>
            <a:r>
              <a:rPr sz="1600" b="1" dirty="0" smtClean="0">
                <a:latin typeface="Times New Roman"/>
                <a:cs typeface="Times New Roman"/>
              </a:rPr>
              <a:t>ние</a:t>
            </a:r>
            <a:r>
              <a:rPr sz="1600" b="1" spc="12" dirty="0" smtClean="0">
                <a:latin typeface="Times New Roman"/>
                <a:cs typeface="Times New Roman"/>
              </a:rPr>
              <a:t> </a:t>
            </a:r>
            <a:r>
              <a:rPr sz="1600" b="1" dirty="0" smtClean="0">
                <a:latin typeface="Times New Roman"/>
                <a:cs typeface="Times New Roman"/>
              </a:rPr>
              <a:t>и развитие н</a:t>
            </a:r>
            <a:r>
              <a:rPr sz="1600" b="1" spc="8" dirty="0" smtClean="0">
                <a:latin typeface="Times New Roman"/>
                <a:cs typeface="Times New Roman"/>
              </a:rPr>
              <a:t>а</a:t>
            </a:r>
            <a:r>
              <a:rPr sz="1600" b="1" dirty="0" smtClean="0">
                <a:latin typeface="Times New Roman"/>
                <a:cs typeface="Times New Roman"/>
              </a:rPr>
              <a:t>ло</a:t>
            </a:r>
            <a:r>
              <a:rPr sz="1600" b="1" spc="-36" dirty="0" smtClean="0">
                <a:latin typeface="Times New Roman"/>
                <a:cs typeface="Times New Roman"/>
              </a:rPr>
              <a:t>го</a:t>
            </a:r>
            <a:r>
              <a:rPr sz="1600" b="1" spc="-8" dirty="0" smtClean="0">
                <a:latin typeface="Times New Roman"/>
                <a:cs typeface="Times New Roman"/>
              </a:rPr>
              <a:t>в</a:t>
            </a:r>
            <a:r>
              <a:rPr sz="1600" b="1" dirty="0" smtClean="0">
                <a:latin typeface="Times New Roman"/>
                <a:cs typeface="Times New Roman"/>
              </a:rPr>
              <a:t>о</a:t>
            </a:r>
            <a:r>
              <a:rPr sz="1600" b="1" spc="-36" dirty="0" smtClean="0">
                <a:latin typeface="Times New Roman"/>
                <a:cs typeface="Times New Roman"/>
              </a:rPr>
              <a:t>г</a:t>
            </a:r>
            <a:r>
              <a:rPr sz="1600" b="1" dirty="0" smtClean="0">
                <a:latin typeface="Times New Roman"/>
                <a:cs typeface="Times New Roman"/>
              </a:rPr>
              <a:t>о</a:t>
            </a:r>
            <a:r>
              <a:rPr sz="1600" b="1" spc="12" dirty="0" smtClean="0">
                <a:latin typeface="Times New Roman"/>
                <a:cs typeface="Times New Roman"/>
              </a:rPr>
              <a:t> </a:t>
            </a:r>
            <a:r>
              <a:rPr sz="1600" b="1" dirty="0" smtClean="0">
                <a:latin typeface="Times New Roman"/>
                <a:cs typeface="Times New Roman"/>
              </a:rPr>
              <a:t>п</a:t>
            </a:r>
            <a:r>
              <a:rPr sz="1600" b="1" spc="-20" dirty="0" smtClean="0">
                <a:latin typeface="Times New Roman"/>
                <a:cs typeface="Times New Roman"/>
              </a:rPr>
              <a:t>о</a:t>
            </a:r>
            <a:r>
              <a:rPr sz="1600" b="1" dirty="0" smtClean="0">
                <a:latin typeface="Times New Roman"/>
                <a:cs typeface="Times New Roman"/>
              </a:rPr>
              <a:t>тенци</a:t>
            </a:r>
            <a:r>
              <a:rPr sz="1600" b="1" spc="4" dirty="0" smtClean="0">
                <a:latin typeface="Times New Roman"/>
                <a:cs typeface="Times New Roman"/>
              </a:rPr>
              <a:t>а</a:t>
            </a:r>
            <a:r>
              <a:rPr sz="1600" b="1" dirty="0" smtClean="0">
                <a:latin typeface="Times New Roman"/>
                <a:cs typeface="Times New Roman"/>
              </a:rPr>
              <a:t>ла</a:t>
            </a:r>
            <a:r>
              <a:rPr sz="1600" b="1" spc="24" dirty="0" smtClean="0">
                <a:latin typeface="Times New Roman"/>
                <a:cs typeface="Times New Roman"/>
              </a:rPr>
              <a:t> </a:t>
            </a:r>
            <a:r>
              <a:rPr sz="1600" b="1" dirty="0" smtClean="0">
                <a:latin typeface="Times New Roman"/>
                <a:cs typeface="Times New Roman"/>
              </a:rPr>
              <a:t>на </a:t>
            </a:r>
            <a:r>
              <a:rPr sz="1600" b="1" dirty="0" err="1" smtClean="0">
                <a:latin typeface="Times New Roman"/>
                <a:cs typeface="Times New Roman"/>
              </a:rPr>
              <a:t>терри</a:t>
            </a:r>
            <a:r>
              <a:rPr sz="1600" b="1" spc="-28" dirty="0" err="1" smtClean="0">
                <a:latin typeface="Times New Roman"/>
                <a:cs typeface="Times New Roman"/>
              </a:rPr>
              <a:t>т</a:t>
            </a:r>
            <a:r>
              <a:rPr sz="1600" b="1" dirty="0" err="1" smtClean="0">
                <a:latin typeface="Times New Roman"/>
                <a:cs typeface="Times New Roman"/>
              </a:rPr>
              <a:t>ории</a:t>
            </a:r>
            <a:r>
              <a:rPr sz="1600" b="1" spc="28" dirty="0" smtClean="0">
                <a:latin typeface="Times New Roman"/>
                <a:cs typeface="Times New Roman"/>
              </a:rPr>
              <a:t> </a:t>
            </a:r>
            <a:r>
              <a:rPr lang="ru-RU" sz="1600" b="1" dirty="0" smtClean="0">
                <a:latin typeface="Times New Roman"/>
                <a:cs typeface="Times New Roman"/>
              </a:rPr>
              <a:t>района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480621" y="1331333"/>
            <a:ext cx="2858555" cy="129563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5696207" y="1649608"/>
            <a:ext cx="2429023" cy="66381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 indent="-513" algn="ctr">
              <a:lnSpc>
                <a:spcPct val="86300"/>
              </a:lnSpc>
            </a:pPr>
            <a:r>
              <a:rPr sz="1600" b="1" dirty="0" smtClean="0">
                <a:latin typeface="Times New Roman"/>
                <a:cs typeface="Times New Roman"/>
              </a:rPr>
              <a:t>О</a:t>
            </a:r>
            <a:r>
              <a:rPr sz="1600" b="1" spc="-20" dirty="0" smtClean="0">
                <a:latin typeface="Times New Roman"/>
                <a:cs typeface="Times New Roman"/>
              </a:rPr>
              <a:t>б</a:t>
            </a:r>
            <a:r>
              <a:rPr sz="1600" b="1" spc="20" dirty="0" smtClean="0">
                <a:latin typeface="Times New Roman"/>
                <a:cs typeface="Times New Roman"/>
              </a:rPr>
              <a:t>е</a:t>
            </a:r>
            <a:r>
              <a:rPr sz="1600" b="1" dirty="0" smtClean="0">
                <a:latin typeface="Times New Roman"/>
                <a:cs typeface="Times New Roman"/>
              </a:rPr>
              <a:t>сп</a:t>
            </a:r>
            <a:r>
              <a:rPr sz="1600" b="1" spc="-36" dirty="0" smtClean="0">
                <a:latin typeface="Times New Roman"/>
                <a:cs typeface="Times New Roman"/>
              </a:rPr>
              <a:t>е</a:t>
            </a:r>
            <a:r>
              <a:rPr sz="1600" b="1" dirty="0" smtClean="0">
                <a:latin typeface="Times New Roman"/>
                <a:cs typeface="Times New Roman"/>
              </a:rPr>
              <a:t>ч</a:t>
            </a:r>
            <a:r>
              <a:rPr sz="1600" b="1" spc="4" dirty="0" smtClean="0">
                <a:latin typeface="Times New Roman"/>
                <a:cs typeface="Times New Roman"/>
              </a:rPr>
              <a:t>е</a:t>
            </a:r>
            <a:r>
              <a:rPr sz="1600" b="1" dirty="0" smtClean="0">
                <a:latin typeface="Times New Roman"/>
                <a:cs typeface="Times New Roman"/>
              </a:rPr>
              <a:t>н</a:t>
            </a:r>
            <a:r>
              <a:rPr sz="1600" b="1" spc="-8" dirty="0" smtClean="0">
                <a:latin typeface="Times New Roman"/>
                <a:cs typeface="Times New Roman"/>
              </a:rPr>
              <a:t>и</a:t>
            </a:r>
            <a:r>
              <a:rPr sz="1600" b="1" dirty="0" smtClean="0">
                <a:latin typeface="Times New Roman"/>
                <a:cs typeface="Times New Roman"/>
              </a:rPr>
              <a:t>е </a:t>
            </a:r>
            <a:r>
              <a:rPr sz="1600" b="1" spc="20" dirty="0" smtClean="0">
                <a:latin typeface="Times New Roman"/>
                <a:cs typeface="Times New Roman"/>
              </a:rPr>
              <a:t>с</a:t>
            </a:r>
            <a:r>
              <a:rPr sz="1600" b="1" dirty="0" smtClean="0">
                <a:latin typeface="Times New Roman"/>
                <a:cs typeface="Times New Roman"/>
              </a:rPr>
              <a:t>б</a:t>
            </a:r>
            <a:r>
              <a:rPr sz="1600" b="1" spc="8" dirty="0" smtClean="0">
                <a:latin typeface="Times New Roman"/>
                <a:cs typeface="Times New Roman"/>
              </a:rPr>
              <a:t>а</a:t>
            </a:r>
            <a:r>
              <a:rPr sz="1600" b="1" dirty="0" smtClean="0">
                <a:latin typeface="Times New Roman"/>
                <a:cs typeface="Times New Roman"/>
              </a:rPr>
              <a:t>ла</a:t>
            </a:r>
            <a:r>
              <a:rPr sz="1600" b="1" spc="-8" dirty="0" smtClean="0">
                <a:latin typeface="Times New Roman"/>
                <a:cs typeface="Times New Roman"/>
              </a:rPr>
              <a:t>н</a:t>
            </a:r>
            <a:r>
              <a:rPr sz="1600" b="1" dirty="0" smtClean="0">
                <a:latin typeface="Times New Roman"/>
                <a:cs typeface="Times New Roman"/>
              </a:rPr>
              <a:t>сир</a:t>
            </a:r>
            <a:r>
              <a:rPr sz="1600" b="1" spc="-44" dirty="0" smtClean="0">
                <a:latin typeface="Times New Roman"/>
                <a:cs typeface="Times New Roman"/>
              </a:rPr>
              <a:t>о</a:t>
            </a:r>
            <a:r>
              <a:rPr sz="1600" b="1" dirty="0" smtClean="0">
                <a:latin typeface="Times New Roman"/>
                <a:cs typeface="Times New Roman"/>
              </a:rPr>
              <a:t>ван</a:t>
            </a:r>
            <a:r>
              <a:rPr sz="1600" b="1" spc="-8" dirty="0" smtClean="0">
                <a:latin typeface="Times New Roman"/>
                <a:cs typeface="Times New Roman"/>
              </a:rPr>
              <a:t>н</a:t>
            </a:r>
            <a:r>
              <a:rPr sz="1600" b="1" dirty="0" smtClean="0">
                <a:latin typeface="Times New Roman"/>
                <a:cs typeface="Times New Roman"/>
              </a:rPr>
              <a:t>ости </a:t>
            </a:r>
            <a:r>
              <a:rPr sz="1600" b="1" spc="20" dirty="0" smtClean="0">
                <a:latin typeface="Times New Roman"/>
                <a:cs typeface="Times New Roman"/>
              </a:rPr>
              <a:t> </a:t>
            </a:r>
            <a:r>
              <a:rPr sz="1600" b="1" dirty="0" smtClean="0">
                <a:latin typeface="Times New Roman"/>
                <a:cs typeface="Times New Roman"/>
              </a:rPr>
              <a:t>и </a:t>
            </a:r>
            <a:r>
              <a:rPr sz="1600" b="1" spc="-40" dirty="0" smtClean="0">
                <a:latin typeface="Times New Roman"/>
                <a:cs typeface="Times New Roman"/>
              </a:rPr>
              <a:t>у</a:t>
            </a:r>
            <a:r>
              <a:rPr sz="1600" b="1" dirty="0" smtClean="0">
                <a:latin typeface="Times New Roman"/>
                <a:cs typeface="Times New Roman"/>
              </a:rPr>
              <a:t>с</a:t>
            </a:r>
            <a:r>
              <a:rPr sz="1600" b="1" spc="-24" dirty="0" smtClean="0">
                <a:latin typeface="Times New Roman"/>
                <a:cs typeface="Times New Roman"/>
              </a:rPr>
              <a:t>т</a:t>
            </a:r>
            <a:r>
              <a:rPr sz="1600" b="1" dirty="0" smtClean="0">
                <a:latin typeface="Times New Roman"/>
                <a:cs typeface="Times New Roman"/>
              </a:rPr>
              <a:t>ойчи</a:t>
            </a:r>
            <a:r>
              <a:rPr sz="1600" b="1" spc="-16" dirty="0" smtClean="0">
                <a:latin typeface="Times New Roman"/>
                <a:cs typeface="Times New Roman"/>
              </a:rPr>
              <a:t>в</a:t>
            </a:r>
            <a:r>
              <a:rPr sz="1600" b="1" dirty="0" smtClean="0">
                <a:latin typeface="Times New Roman"/>
                <a:cs typeface="Times New Roman"/>
              </a:rPr>
              <a:t>ости</a:t>
            </a:r>
            <a:r>
              <a:rPr sz="1600" b="1" spc="-4" dirty="0" smtClean="0">
                <a:latin typeface="Times New Roman"/>
                <a:cs typeface="Times New Roman"/>
              </a:rPr>
              <a:t> </a:t>
            </a:r>
            <a:r>
              <a:rPr sz="1600" b="1" dirty="0" smtClean="0">
                <a:latin typeface="Times New Roman"/>
                <a:cs typeface="Times New Roman"/>
              </a:rPr>
              <a:t>б</a:t>
            </a:r>
            <a:r>
              <a:rPr sz="1600" b="1" spc="-85" dirty="0" smtClean="0">
                <a:latin typeface="Times New Roman"/>
                <a:cs typeface="Times New Roman"/>
              </a:rPr>
              <a:t>ю</a:t>
            </a:r>
            <a:r>
              <a:rPr sz="1600" b="1" dirty="0" smtClean="0">
                <a:latin typeface="Times New Roman"/>
                <a:cs typeface="Times New Roman"/>
              </a:rPr>
              <a:t>д</a:t>
            </a:r>
            <a:r>
              <a:rPr sz="1600" b="1" spc="-36" dirty="0" smtClean="0">
                <a:latin typeface="Times New Roman"/>
                <a:cs typeface="Times New Roman"/>
              </a:rPr>
              <a:t>ж</a:t>
            </a:r>
            <a:r>
              <a:rPr sz="1600" b="1" dirty="0" smtClean="0">
                <a:latin typeface="Times New Roman"/>
                <a:cs typeface="Times New Roman"/>
              </a:rPr>
              <a:t>ет</a:t>
            </a:r>
            <a:r>
              <a:rPr sz="1600" b="1" spc="-8" dirty="0" smtClean="0">
                <a:latin typeface="Times New Roman"/>
                <a:cs typeface="Times New Roman"/>
              </a:rPr>
              <a:t>н</a:t>
            </a:r>
            <a:r>
              <a:rPr sz="1600" b="1" dirty="0" smtClean="0">
                <a:latin typeface="Times New Roman"/>
                <a:cs typeface="Times New Roman"/>
              </a:rPr>
              <a:t>ой </a:t>
            </a:r>
            <a:r>
              <a:rPr sz="1600" b="1" dirty="0" err="1" smtClean="0">
                <a:latin typeface="Times New Roman"/>
                <a:cs typeface="Times New Roman"/>
              </a:rPr>
              <a:t>системы</a:t>
            </a:r>
            <a:r>
              <a:rPr sz="1600" b="1" spc="4" dirty="0" smtClean="0">
                <a:latin typeface="Times New Roman"/>
                <a:cs typeface="Times New Roman"/>
              </a:rPr>
              <a:t> </a:t>
            </a:r>
            <a:r>
              <a:rPr lang="ru-RU" sz="1600" b="1" dirty="0" smtClean="0">
                <a:latin typeface="Times New Roman"/>
                <a:cs typeface="Times New Roman"/>
              </a:rPr>
              <a:t>района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32117" y="2728255"/>
            <a:ext cx="2858555" cy="129563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21270" y="3046537"/>
            <a:ext cx="2705687" cy="49764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 algn="ctr">
              <a:lnSpc>
                <a:spcPts val="1502"/>
              </a:lnSpc>
            </a:pPr>
            <a:r>
              <a:rPr sz="1600" b="1" dirty="0" smtClean="0">
                <a:latin typeface="Times New Roman"/>
                <a:cs typeface="Times New Roman"/>
              </a:rPr>
              <a:t>П</a:t>
            </a:r>
            <a:r>
              <a:rPr sz="1600" b="1" spc="-36" dirty="0" smtClean="0">
                <a:latin typeface="Times New Roman"/>
                <a:cs typeface="Times New Roman"/>
              </a:rPr>
              <a:t>о</a:t>
            </a:r>
            <a:r>
              <a:rPr sz="1600" b="1" dirty="0" smtClean="0">
                <a:latin typeface="Times New Roman"/>
                <a:cs typeface="Times New Roman"/>
              </a:rPr>
              <a:t>вы</a:t>
            </a:r>
            <a:r>
              <a:rPr sz="1600" b="1" spc="-20" dirty="0" smtClean="0">
                <a:latin typeface="Times New Roman"/>
                <a:cs typeface="Times New Roman"/>
              </a:rPr>
              <a:t>ш</a:t>
            </a:r>
            <a:r>
              <a:rPr sz="1600" b="1" dirty="0" smtClean="0">
                <a:latin typeface="Times New Roman"/>
                <a:cs typeface="Times New Roman"/>
              </a:rPr>
              <a:t>ение</a:t>
            </a:r>
            <a:r>
              <a:rPr sz="1600" b="1" spc="12" dirty="0" smtClean="0">
                <a:latin typeface="Times New Roman"/>
                <a:cs typeface="Times New Roman"/>
              </a:rPr>
              <a:t> </a:t>
            </a:r>
            <a:r>
              <a:rPr sz="1600" b="1" spc="-8" dirty="0" smtClean="0">
                <a:latin typeface="Times New Roman"/>
                <a:cs typeface="Times New Roman"/>
              </a:rPr>
              <a:t>эфф</a:t>
            </a:r>
            <a:r>
              <a:rPr sz="1600" b="1" dirty="0" smtClean="0">
                <a:latin typeface="Times New Roman"/>
                <a:cs typeface="Times New Roman"/>
              </a:rPr>
              <a:t>ек</a:t>
            </a:r>
            <a:r>
              <a:rPr sz="1600" b="1" spc="-8" dirty="0" smtClean="0">
                <a:latin typeface="Times New Roman"/>
                <a:cs typeface="Times New Roman"/>
              </a:rPr>
              <a:t>т</a:t>
            </a:r>
            <a:r>
              <a:rPr sz="1600" b="1" dirty="0" smtClean="0">
                <a:latin typeface="Times New Roman"/>
                <a:cs typeface="Times New Roman"/>
              </a:rPr>
              <a:t>ив</a:t>
            </a:r>
            <a:r>
              <a:rPr sz="1600" b="1" spc="-8" dirty="0" smtClean="0">
                <a:latin typeface="Times New Roman"/>
                <a:cs typeface="Times New Roman"/>
              </a:rPr>
              <a:t>н</a:t>
            </a:r>
            <a:r>
              <a:rPr sz="1600" b="1" dirty="0" smtClean="0">
                <a:latin typeface="Times New Roman"/>
                <a:cs typeface="Times New Roman"/>
              </a:rPr>
              <a:t>ости ра</a:t>
            </a:r>
            <a:r>
              <a:rPr sz="1600" b="1" spc="-20" dirty="0" smtClean="0">
                <a:latin typeface="Times New Roman"/>
                <a:cs typeface="Times New Roman"/>
              </a:rPr>
              <a:t>с</a:t>
            </a:r>
            <a:r>
              <a:rPr sz="1600" b="1" spc="-61" dirty="0" smtClean="0">
                <a:latin typeface="Times New Roman"/>
                <a:cs typeface="Times New Roman"/>
              </a:rPr>
              <a:t>х</a:t>
            </a:r>
            <a:r>
              <a:rPr sz="1600" b="1" spc="-40" dirty="0" smtClean="0">
                <a:latin typeface="Times New Roman"/>
                <a:cs typeface="Times New Roman"/>
              </a:rPr>
              <a:t>о</a:t>
            </a:r>
            <a:r>
              <a:rPr sz="1600" b="1" dirty="0" smtClean="0">
                <a:latin typeface="Times New Roman"/>
                <a:cs typeface="Times New Roman"/>
              </a:rPr>
              <a:t>д</a:t>
            </a:r>
            <a:r>
              <a:rPr sz="1600" b="1" spc="-40" dirty="0" smtClean="0">
                <a:latin typeface="Times New Roman"/>
                <a:cs typeface="Times New Roman"/>
              </a:rPr>
              <a:t>о</a:t>
            </a:r>
            <a:r>
              <a:rPr sz="1600" b="1" dirty="0" smtClean="0">
                <a:latin typeface="Times New Roman"/>
                <a:cs typeface="Times New Roman"/>
              </a:rPr>
              <a:t>ван</a:t>
            </a:r>
            <a:r>
              <a:rPr sz="1600" b="1" spc="-8" dirty="0" smtClean="0">
                <a:latin typeface="Times New Roman"/>
                <a:cs typeface="Times New Roman"/>
              </a:rPr>
              <a:t>и</a:t>
            </a:r>
            <a:r>
              <a:rPr sz="1600" b="1" dirty="0" smtClean="0">
                <a:latin typeface="Times New Roman"/>
                <a:cs typeface="Times New Roman"/>
              </a:rPr>
              <a:t>я</a:t>
            </a:r>
            <a:r>
              <a:rPr sz="1600" b="1" spc="8" dirty="0" smtClean="0">
                <a:latin typeface="Times New Roman"/>
                <a:cs typeface="Times New Roman"/>
              </a:rPr>
              <a:t> </a:t>
            </a:r>
            <a:r>
              <a:rPr sz="1600" b="1" dirty="0" smtClean="0">
                <a:latin typeface="Times New Roman"/>
                <a:cs typeface="Times New Roman"/>
              </a:rPr>
              <a:t>б</a:t>
            </a:r>
            <a:r>
              <a:rPr sz="1600" b="1" spc="-85" dirty="0" smtClean="0">
                <a:latin typeface="Times New Roman"/>
                <a:cs typeface="Times New Roman"/>
              </a:rPr>
              <a:t>ю</a:t>
            </a:r>
            <a:r>
              <a:rPr sz="1600" b="1" dirty="0" smtClean="0">
                <a:latin typeface="Times New Roman"/>
                <a:cs typeface="Times New Roman"/>
              </a:rPr>
              <a:t>д</a:t>
            </a:r>
            <a:r>
              <a:rPr sz="1600" b="1" spc="-36" dirty="0" smtClean="0">
                <a:latin typeface="Times New Roman"/>
                <a:cs typeface="Times New Roman"/>
              </a:rPr>
              <a:t>ж</a:t>
            </a:r>
            <a:r>
              <a:rPr sz="1600" b="1" dirty="0" smtClean="0">
                <a:latin typeface="Times New Roman"/>
                <a:cs typeface="Times New Roman"/>
              </a:rPr>
              <a:t>ет</a:t>
            </a:r>
            <a:r>
              <a:rPr sz="1600" b="1" spc="-8" dirty="0" smtClean="0">
                <a:latin typeface="Times New Roman"/>
                <a:cs typeface="Times New Roman"/>
              </a:rPr>
              <a:t>н</a:t>
            </a:r>
            <a:r>
              <a:rPr sz="1600" b="1" dirty="0" smtClean="0">
                <a:latin typeface="Times New Roman"/>
                <a:cs typeface="Times New Roman"/>
              </a:rPr>
              <a:t>ых ср</a:t>
            </a:r>
            <a:r>
              <a:rPr sz="1600" b="1" spc="-16" dirty="0" smtClean="0">
                <a:latin typeface="Times New Roman"/>
                <a:cs typeface="Times New Roman"/>
              </a:rPr>
              <a:t>е</a:t>
            </a:r>
            <a:r>
              <a:rPr sz="1600" b="1" dirty="0" smtClean="0">
                <a:latin typeface="Times New Roman"/>
                <a:cs typeface="Times New Roman"/>
              </a:rPr>
              <a:t>дс</a:t>
            </a:r>
            <a:r>
              <a:rPr sz="1600" b="1" spc="-8" dirty="0" smtClean="0">
                <a:latin typeface="Times New Roman"/>
                <a:cs typeface="Times New Roman"/>
              </a:rPr>
              <a:t>т</a:t>
            </a:r>
            <a:r>
              <a:rPr sz="1600" b="1" dirty="0" smtClean="0">
                <a:latin typeface="Times New Roman"/>
                <a:cs typeface="Times New Roman"/>
              </a:rPr>
              <a:t>в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480621" y="2677611"/>
            <a:ext cx="2858555" cy="129563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5754238" y="2963451"/>
            <a:ext cx="2370992" cy="66381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 algn="ctr">
              <a:lnSpc>
                <a:spcPct val="86300"/>
              </a:lnSpc>
            </a:pPr>
            <a:r>
              <a:rPr sz="1600" b="1" dirty="0" smtClean="0">
                <a:latin typeface="Times New Roman"/>
                <a:cs typeface="Times New Roman"/>
              </a:rPr>
              <a:t>П</a:t>
            </a:r>
            <a:r>
              <a:rPr sz="1600" b="1" spc="-36" dirty="0" smtClean="0">
                <a:latin typeface="Times New Roman"/>
                <a:cs typeface="Times New Roman"/>
              </a:rPr>
              <a:t>о</a:t>
            </a:r>
            <a:r>
              <a:rPr sz="1600" b="1" dirty="0" smtClean="0">
                <a:latin typeface="Times New Roman"/>
                <a:cs typeface="Times New Roman"/>
              </a:rPr>
              <a:t>вы</a:t>
            </a:r>
            <a:r>
              <a:rPr sz="1600" b="1" spc="-20" dirty="0" smtClean="0">
                <a:latin typeface="Times New Roman"/>
                <a:cs typeface="Times New Roman"/>
              </a:rPr>
              <a:t>ш</a:t>
            </a:r>
            <a:r>
              <a:rPr sz="1600" b="1" dirty="0" smtClean="0">
                <a:latin typeface="Times New Roman"/>
                <a:cs typeface="Times New Roman"/>
              </a:rPr>
              <a:t>ение</a:t>
            </a:r>
            <a:r>
              <a:rPr sz="1600" b="1" spc="12" dirty="0" smtClean="0">
                <a:latin typeface="Times New Roman"/>
                <a:cs typeface="Times New Roman"/>
              </a:rPr>
              <a:t> </a:t>
            </a:r>
            <a:r>
              <a:rPr sz="1600" b="1" spc="-24" dirty="0" smtClean="0">
                <a:latin typeface="Times New Roman"/>
                <a:cs typeface="Times New Roman"/>
              </a:rPr>
              <a:t>к</a:t>
            </a:r>
            <a:r>
              <a:rPr sz="1600" b="1" spc="-61" dirty="0" smtClean="0">
                <a:latin typeface="Times New Roman"/>
                <a:cs typeface="Times New Roman"/>
              </a:rPr>
              <a:t>а</a:t>
            </a:r>
            <a:r>
              <a:rPr sz="1600" b="1" dirty="0" smtClean="0">
                <a:latin typeface="Times New Roman"/>
                <a:cs typeface="Times New Roman"/>
              </a:rPr>
              <a:t>ч</a:t>
            </a:r>
            <a:r>
              <a:rPr sz="1600" b="1" spc="24" dirty="0" smtClean="0">
                <a:latin typeface="Times New Roman"/>
                <a:cs typeface="Times New Roman"/>
              </a:rPr>
              <a:t>е</a:t>
            </a:r>
            <a:r>
              <a:rPr sz="1600" b="1" dirty="0" smtClean="0">
                <a:latin typeface="Times New Roman"/>
                <a:cs typeface="Times New Roman"/>
              </a:rPr>
              <a:t>ства </a:t>
            </a:r>
            <a:r>
              <a:rPr sz="1600" b="1" spc="-8" dirty="0" smtClean="0">
                <a:latin typeface="Times New Roman"/>
                <a:cs typeface="Times New Roman"/>
              </a:rPr>
              <a:t>ф</a:t>
            </a:r>
            <a:r>
              <a:rPr sz="1600" b="1" dirty="0" smtClean="0">
                <a:latin typeface="Times New Roman"/>
                <a:cs typeface="Times New Roman"/>
              </a:rPr>
              <a:t>и</a:t>
            </a:r>
            <a:r>
              <a:rPr sz="1600" b="1" spc="-8" dirty="0" smtClean="0">
                <a:latin typeface="Times New Roman"/>
                <a:cs typeface="Times New Roman"/>
              </a:rPr>
              <a:t>н</a:t>
            </a:r>
            <a:r>
              <a:rPr sz="1600" b="1" dirty="0" smtClean="0">
                <a:latin typeface="Times New Roman"/>
                <a:cs typeface="Times New Roman"/>
              </a:rPr>
              <a:t>анс</a:t>
            </a:r>
            <a:r>
              <a:rPr sz="1600" b="1" spc="-40" dirty="0" smtClean="0">
                <a:latin typeface="Times New Roman"/>
                <a:cs typeface="Times New Roman"/>
              </a:rPr>
              <a:t>о</a:t>
            </a:r>
            <a:r>
              <a:rPr sz="1600" b="1" spc="-12" dirty="0" smtClean="0">
                <a:latin typeface="Times New Roman"/>
                <a:cs typeface="Times New Roman"/>
              </a:rPr>
              <a:t>в</a:t>
            </a:r>
            <a:r>
              <a:rPr sz="1600" b="1" dirty="0" smtClean="0">
                <a:latin typeface="Times New Roman"/>
                <a:cs typeface="Times New Roman"/>
              </a:rPr>
              <a:t>о</a:t>
            </a:r>
            <a:r>
              <a:rPr sz="1600" b="1" spc="-40" dirty="0" smtClean="0">
                <a:latin typeface="Times New Roman"/>
                <a:cs typeface="Times New Roman"/>
              </a:rPr>
              <a:t>г</a:t>
            </a:r>
            <a:r>
              <a:rPr sz="1600" b="1" dirty="0" smtClean="0">
                <a:latin typeface="Times New Roman"/>
                <a:cs typeface="Times New Roman"/>
              </a:rPr>
              <a:t>о</a:t>
            </a:r>
            <a:r>
              <a:rPr sz="1600" b="1" spc="20" dirty="0" smtClean="0">
                <a:latin typeface="Times New Roman"/>
                <a:cs typeface="Times New Roman"/>
              </a:rPr>
              <a:t> </a:t>
            </a:r>
            <a:r>
              <a:rPr sz="1600" b="1" spc="-24" dirty="0" smtClean="0">
                <a:latin typeface="Times New Roman"/>
                <a:cs typeface="Times New Roman"/>
              </a:rPr>
              <a:t>к</a:t>
            </a:r>
            <a:r>
              <a:rPr sz="1600" b="1" dirty="0" smtClean="0">
                <a:latin typeface="Times New Roman"/>
                <a:cs typeface="Times New Roman"/>
              </a:rPr>
              <a:t>он</a:t>
            </a:r>
            <a:r>
              <a:rPr sz="1600" b="1" spc="4" dirty="0" smtClean="0">
                <a:latin typeface="Times New Roman"/>
                <a:cs typeface="Times New Roman"/>
              </a:rPr>
              <a:t>т</a:t>
            </a:r>
            <a:r>
              <a:rPr sz="1600" b="1" dirty="0" smtClean="0">
                <a:latin typeface="Times New Roman"/>
                <a:cs typeface="Times New Roman"/>
              </a:rPr>
              <a:t>р</a:t>
            </a:r>
            <a:r>
              <a:rPr sz="1600" b="1" spc="-24" dirty="0" smtClean="0">
                <a:latin typeface="Times New Roman"/>
                <a:cs typeface="Times New Roman"/>
              </a:rPr>
              <a:t>о</a:t>
            </a:r>
            <a:r>
              <a:rPr sz="1600" b="1" dirty="0" smtClean="0">
                <a:latin typeface="Times New Roman"/>
                <a:cs typeface="Times New Roman"/>
              </a:rPr>
              <a:t>ля</a:t>
            </a:r>
            <a:r>
              <a:rPr sz="1600" b="1" spc="8" dirty="0" smtClean="0">
                <a:latin typeface="Times New Roman"/>
                <a:cs typeface="Times New Roman"/>
              </a:rPr>
              <a:t> </a:t>
            </a:r>
            <a:r>
              <a:rPr sz="1600" b="1" dirty="0" smtClean="0">
                <a:latin typeface="Times New Roman"/>
                <a:cs typeface="Times New Roman"/>
              </a:rPr>
              <a:t>в </a:t>
            </a:r>
            <a:r>
              <a:rPr sz="1600" b="1" spc="8" dirty="0" smtClean="0">
                <a:latin typeface="Times New Roman"/>
                <a:cs typeface="Times New Roman"/>
              </a:rPr>
              <a:t>у</a:t>
            </a:r>
            <a:r>
              <a:rPr sz="1600" b="1" dirty="0" smtClean="0">
                <a:latin typeface="Times New Roman"/>
                <a:cs typeface="Times New Roman"/>
              </a:rPr>
              <a:t>п</a:t>
            </a:r>
            <a:r>
              <a:rPr sz="1600" b="1" spc="-8" dirty="0" smtClean="0">
                <a:latin typeface="Times New Roman"/>
                <a:cs typeface="Times New Roman"/>
              </a:rPr>
              <a:t>р</a:t>
            </a:r>
            <a:r>
              <a:rPr sz="1600" b="1" dirty="0" smtClean="0">
                <a:latin typeface="Times New Roman"/>
                <a:cs typeface="Times New Roman"/>
              </a:rPr>
              <a:t>а</a:t>
            </a:r>
            <a:r>
              <a:rPr sz="1600" b="1" spc="-20" dirty="0" smtClean="0">
                <a:latin typeface="Times New Roman"/>
                <a:cs typeface="Times New Roman"/>
              </a:rPr>
              <a:t>в</a:t>
            </a:r>
            <a:r>
              <a:rPr sz="1600" b="1" dirty="0" smtClean="0">
                <a:latin typeface="Times New Roman"/>
                <a:cs typeface="Times New Roman"/>
              </a:rPr>
              <a:t>лен</a:t>
            </a:r>
            <a:r>
              <a:rPr sz="1600" b="1" spc="-8" dirty="0" smtClean="0">
                <a:latin typeface="Times New Roman"/>
                <a:cs typeface="Times New Roman"/>
              </a:rPr>
              <a:t>и</a:t>
            </a:r>
            <a:r>
              <a:rPr sz="1600" b="1" dirty="0" smtClean="0">
                <a:latin typeface="Times New Roman"/>
                <a:cs typeface="Times New Roman"/>
              </a:rPr>
              <a:t>и б</a:t>
            </a:r>
            <a:r>
              <a:rPr sz="1600" b="1" spc="-85" dirty="0" smtClean="0">
                <a:latin typeface="Times New Roman"/>
                <a:cs typeface="Times New Roman"/>
              </a:rPr>
              <a:t>ю</a:t>
            </a:r>
            <a:r>
              <a:rPr sz="1600" b="1" dirty="0" smtClean="0">
                <a:latin typeface="Times New Roman"/>
                <a:cs typeface="Times New Roman"/>
              </a:rPr>
              <a:t>д</a:t>
            </a:r>
            <a:r>
              <a:rPr sz="1600" b="1" spc="-36" dirty="0" smtClean="0">
                <a:latin typeface="Times New Roman"/>
                <a:cs typeface="Times New Roman"/>
              </a:rPr>
              <a:t>ж</a:t>
            </a:r>
            <a:r>
              <a:rPr sz="1600" b="1" dirty="0" smtClean="0">
                <a:latin typeface="Times New Roman"/>
                <a:cs typeface="Times New Roman"/>
              </a:rPr>
              <a:t>ет</a:t>
            </a:r>
            <a:r>
              <a:rPr sz="1600" b="1" spc="-8" dirty="0" smtClean="0">
                <a:latin typeface="Times New Roman"/>
                <a:cs typeface="Times New Roman"/>
              </a:rPr>
              <a:t>н</a:t>
            </a:r>
            <a:r>
              <a:rPr sz="1600" b="1" dirty="0" smtClean="0">
                <a:latin typeface="Times New Roman"/>
                <a:cs typeface="Times New Roman"/>
              </a:rPr>
              <a:t>ым п</a:t>
            </a:r>
            <a:r>
              <a:rPr sz="1600" b="1" spc="-8" dirty="0" smtClean="0">
                <a:latin typeface="Times New Roman"/>
                <a:cs typeface="Times New Roman"/>
              </a:rPr>
              <a:t>р</a:t>
            </a:r>
            <a:r>
              <a:rPr sz="1600" b="1" dirty="0" smtClean="0">
                <a:latin typeface="Times New Roman"/>
                <a:cs typeface="Times New Roman"/>
              </a:rPr>
              <a:t>оц</a:t>
            </a:r>
            <a:r>
              <a:rPr sz="1600" b="1" spc="16" dirty="0" smtClean="0">
                <a:latin typeface="Times New Roman"/>
                <a:cs typeface="Times New Roman"/>
              </a:rPr>
              <a:t>е</a:t>
            </a:r>
            <a:r>
              <a:rPr sz="1600" b="1" dirty="0" smtClean="0">
                <a:latin typeface="Times New Roman"/>
                <a:cs typeface="Times New Roman"/>
              </a:rPr>
              <a:t>с</a:t>
            </a:r>
            <a:r>
              <a:rPr sz="1600" b="1" spc="4" dirty="0" smtClean="0">
                <a:latin typeface="Times New Roman"/>
                <a:cs typeface="Times New Roman"/>
              </a:rPr>
              <a:t>с</a:t>
            </a:r>
            <a:r>
              <a:rPr sz="1600" b="1" spc="-32" dirty="0" smtClean="0">
                <a:latin typeface="Times New Roman"/>
                <a:cs typeface="Times New Roman"/>
              </a:rPr>
              <a:t>о</a:t>
            </a:r>
            <a:r>
              <a:rPr sz="1600" b="1" dirty="0" smtClean="0">
                <a:latin typeface="Times New Roman"/>
                <a:cs typeface="Times New Roman"/>
              </a:rPr>
              <a:t>м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331464" y="4072687"/>
            <a:ext cx="6005499" cy="59506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2017779" y="4153841"/>
            <a:ext cx="4632960" cy="43038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</a:pPr>
            <a:r>
              <a:rPr sz="1600" b="1" spc="-190" dirty="0" smtClean="0">
                <a:solidFill>
                  <a:srgbClr val="FF0000"/>
                </a:solidFill>
                <a:latin typeface="Times New Roman"/>
                <a:cs typeface="Times New Roman"/>
              </a:rPr>
              <a:t>Г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л</a:t>
            </a:r>
            <a:r>
              <a:rPr sz="1600" b="1" spc="4" dirty="0" smtClean="0">
                <a:solidFill>
                  <a:srgbClr val="FF0000"/>
                </a:solidFill>
                <a:latin typeface="Times New Roman"/>
                <a:cs typeface="Times New Roman"/>
              </a:rPr>
              <a:t>а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вн</a:t>
            </a:r>
            <a:r>
              <a:rPr sz="1600" b="1" spc="-8" dirty="0" smtClean="0">
                <a:solidFill>
                  <a:srgbClr val="FF0000"/>
                </a:solidFill>
                <a:latin typeface="Times New Roman"/>
                <a:cs typeface="Times New Roman"/>
              </a:rPr>
              <a:t>ы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r>
              <a:rPr sz="1600" b="1" spc="-8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приори</a:t>
            </a:r>
            <a:r>
              <a:rPr sz="1600" b="1" spc="-8" dirty="0" smtClean="0">
                <a:solidFill>
                  <a:srgbClr val="FF0000"/>
                </a:solidFill>
                <a:latin typeface="Times New Roman"/>
                <a:cs typeface="Times New Roman"/>
              </a:rPr>
              <a:t>т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r>
              <a:rPr sz="1600" b="1" spc="-12" dirty="0" smtClean="0">
                <a:solidFill>
                  <a:srgbClr val="FF0000"/>
                </a:solidFill>
                <a:latin typeface="Times New Roman"/>
                <a:cs typeface="Times New Roman"/>
              </a:rPr>
              <a:t>т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ы б</a:t>
            </a:r>
            <a:r>
              <a:rPr sz="1600" b="1" spc="-92" dirty="0" smtClean="0">
                <a:solidFill>
                  <a:srgbClr val="FF0000"/>
                </a:solidFill>
                <a:latin typeface="Times New Roman"/>
                <a:cs typeface="Times New Roman"/>
              </a:rPr>
              <a:t>ю</a:t>
            </a:r>
            <a:r>
              <a:rPr sz="1600" b="1" spc="-8" dirty="0" smtClean="0">
                <a:solidFill>
                  <a:srgbClr val="FF0000"/>
                </a:solidFill>
                <a:latin typeface="Times New Roman"/>
                <a:cs typeface="Times New Roman"/>
              </a:rPr>
              <a:t>д</a:t>
            </a:r>
            <a:r>
              <a:rPr sz="1600" b="1" spc="-20" dirty="0" smtClean="0">
                <a:solidFill>
                  <a:srgbClr val="FF0000"/>
                </a:solidFill>
                <a:latin typeface="Times New Roman"/>
                <a:cs typeface="Times New Roman"/>
              </a:rPr>
              <a:t>ж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r>
              <a:rPr sz="1600" b="1" spc="-12" dirty="0" smtClean="0">
                <a:solidFill>
                  <a:srgbClr val="FF0000"/>
                </a:solidFill>
                <a:latin typeface="Times New Roman"/>
                <a:cs typeface="Times New Roman"/>
              </a:rPr>
              <a:t>т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ной</a:t>
            </a:r>
            <a:r>
              <a:rPr sz="1600" b="1" spc="-8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п</a:t>
            </a:r>
            <a:r>
              <a:rPr sz="1600" b="1" spc="-16" dirty="0" smtClean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ли</a:t>
            </a:r>
            <a:r>
              <a:rPr sz="1600" b="1" spc="-8" dirty="0" smtClean="0">
                <a:solidFill>
                  <a:srgbClr val="FF0000"/>
                </a:solidFill>
                <a:latin typeface="Times New Roman"/>
                <a:cs typeface="Times New Roman"/>
              </a:rPr>
              <a:t>т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ики</a:t>
            </a:r>
            <a:endParaRPr sz="1600" dirty="0">
              <a:latin typeface="Times New Roman"/>
              <a:cs typeface="Times New Roman"/>
            </a:endParaRPr>
          </a:p>
          <a:p>
            <a:pPr marR="513" algn="ctr"/>
            <a:r>
              <a:rPr sz="1600" b="1" dirty="0" err="1" smtClean="0">
                <a:solidFill>
                  <a:srgbClr val="FF0000"/>
                </a:solidFill>
                <a:latin typeface="Times New Roman"/>
                <a:cs typeface="Times New Roman"/>
              </a:rPr>
              <a:t>на</a:t>
            </a:r>
            <a:r>
              <a:rPr sz="1600" b="1" spc="-8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2</a:t>
            </a:r>
            <a:r>
              <a:rPr sz="1600" b="1" spc="4" dirty="0" smtClean="0">
                <a:solidFill>
                  <a:srgbClr val="FF0000"/>
                </a:solidFill>
                <a:latin typeface="Times New Roman"/>
                <a:cs typeface="Times New Roman"/>
              </a:rPr>
              <a:t>0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1</a:t>
            </a:r>
            <a:r>
              <a:rPr lang="ru-RU"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9</a:t>
            </a:r>
            <a:r>
              <a:rPr sz="1600" b="1" spc="-8" dirty="0" smtClean="0">
                <a:solidFill>
                  <a:srgbClr val="FF0000"/>
                </a:solidFill>
                <a:latin typeface="Times New Roman"/>
                <a:cs typeface="Times New Roman"/>
              </a:rPr>
              <a:t>-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20</a:t>
            </a:r>
            <a:r>
              <a:rPr lang="ru-RU"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21</a:t>
            </a:r>
            <a:r>
              <a:rPr sz="1600" b="1" spc="-32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600" b="1" spc="-40" dirty="0" smtClean="0">
                <a:solidFill>
                  <a:srgbClr val="FF0000"/>
                </a:solidFill>
                <a:latin typeface="Times New Roman"/>
                <a:cs typeface="Times New Roman"/>
              </a:rPr>
              <a:t>г</a:t>
            </a:r>
            <a:r>
              <a:rPr sz="1600" b="1" spc="-48" dirty="0" smtClean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1600" b="1" spc="-8" dirty="0" smtClean="0">
                <a:solidFill>
                  <a:srgbClr val="FF0000"/>
                </a:solidFill>
                <a:latin typeface="Times New Roman"/>
                <a:cs typeface="Times New Roman"/>
              </a:rPr>
              <a:t>д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ы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908050" y="4714107"/>
            <a:ext cx="914400" cy="508347"/>
          </a:xfrm>
          <a:custGeom>
            <a:avLst/>
            <a:gdLst/>
            <a:ahLst/>
            <a:cxnLst/>
            <a:rect l="l" t="t" r="r" b="b"/>
            <a:pathLst>
              <a:path w="990600" h="577850">
                <a:moveTo>
                  <a:pt x="990600" y="288925"/>
                </a:moveTo>
                <a:lnTo>
                  <a:pt x="0" y="288925"/>
                </a:lnTo>
                <a:lnTo>
                  <a:pt x="495300" y="577850"/>
                </a:lnTo>
                <a:lnTo>
                  <a:pt x="990600" y="288925"/>
                </a:lnTo>
                <a:close/>
              </a:path>
              <a:path w="990600" h="577850">
                <a:moveTo>
                  <a:pt x="742950" y="0"/>
                </a:moveTo>
                <a:lnTo>
                  <a:pt x="247650" y="0"/>
                </a:lnTo>
                <a:lnTo>
                  <a:pt x="247650" y="288925"/>
                </a:lnTo>
                <a:lnTo>
                  <a:pt x="742950" y="288925"/>
                </a:lnTo>
                <a:lnTo>
                  <a:pt x="742950" y="0"/>
                </a:lnTo>
                <a:close/>
              </a:path>
            </a:pathLst>
          </a:custGeom>
          <a:solidFill>
            <a:srgbClr val="619DD1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908050" y="4705231"/>
            <a:ext cx="914400" cy="517224"/>
          </a:xfrm>
          <a:custGeom>
            <a:avLst/>
            <a:gdLst/>
            <a:ahLst/>
            <a:cxnLst/>
            <a:rect l="l" t="t" r="r" b="b"/>
            <a:pathLst>
              <a:path w="990600" h="577850">
                <a:moveTo>
                  <a:pt x="0" y="288925"/>
                </a:moveTo>
                <a:lnTo>
                  <a:pt x="247650" y="288925"/>
                </a:lnTo>
                <a:lnTo>
                  <a:pt x="247650" y="0"/>
                </a:lnTo>
                <a:lnTo>
                  <a:pt x="742950" y="0"/>
                </a:lnTo>
                <a:lnTo>
                  <a:pt x="742950" y="288925"/>
                </a:lnTo>
                <a:lnTo>
                  <a:pt x="990600" y="288925"/>
                </a:lnTo>
                <a:lnTo>
                  <a:pt x="495300" y="577850"/>
                </a:lnTo>
                <a:lnTo>
                  <a:pt x="0" y="288925"/>
                </a:lnTo>
                <a:close/>
              </a:path>
            </a:pathLst>
          </a:custGeom>
          <a:ln w="25400">
            <a:solidFill>
              <a:srgbClr val="4671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997809" y="5222455"/>
            <a:ext cx="4813964" cy="125976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2803185" y="5466178"/>
            <a:ext cx="3202745" cy="76800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 algn="ctr"/>
            <a:r>
              <a:rPr sz="1900" b="1" dirty="0" smtClean="0">
                <a:solidFill>
                  <a:srgbClr val="0D0D0D"/>
                </a:solidFill>
                <a:latin typeface="Times New Roman"/>
                <a:cs typeface="Times New Roman"/>
              </a:rPr>
              <a:t>Бе</a:t>
            </a:r>
            <a:r>
              <a:rPr sz="1900" b="1" spc="-44" dirty="0" smtClean="0">
                <a:solidFill>
                  <a:srgbClr val="0D0D0D"/>
                </a:solidFill>
                <a:latin typeface="Times New Roman"/>
                <a:cs typeface="Times New Roman"/>
              </a:rPr>
              <a:t>з</a:t>
            </a:r>
            <a:r>
              <a:rPr sz="1900" b="1" spc="-61" dirty="0" smtClean="0">
                <a:solidFill>
                  <a:srgbClr val="0D0D0D"/>
                </a:solidFill>
                <a:latin typeface="Times New Roman"/>
                <a:cs typeface="Times New Roman"/>
              </a:rPr>
              <a:t>у</a:t>
            </a:r>
            <a:r>
              <a:rPr sz="1900" b="1" dirty="0" smtClean="0">
                <a:solidFill>
                  <a:srgbClr val="0D0D0D"/>
                </a:solidFill>
                <a:latin typeface="Times New Roman"/>
                <a:cs typeface="Times New Roman"/>
              </a:rPr>
              <a:t>сл</a:t>
            </a:r>
            <a:r>
              <a:rPr sz="1900" b="1" spc="-48" dirty="0" smtClean="0">
                <a:solidFill>
                  <a:srgbClr val="0D0D0D"/>
                </a:solidFill>
                <a:latin typeface="Times New Roman"/>
                <a:cs typeface="Times New Roman"/>
              </a:rPr>
              <a:t>о</a:t>
            </a:r>
            <a:r>
              <a:rPr sz="1900" b="1" dirty="0" smtClean="0">
                <a:solidFill>
                  <a:srgbClr val="0D0D0D"/>
                </a:solidFill>
                <a:latin typeface="Times New Roman"/>
                <a:cs typeface="Times New Roman"/>
              </a:rPr>
              <a:t>вное вып</a:t>
            </a:r>
            <a:r>
              <a:rPr sz="1900" b="1" spc="-36" dirty="0" smtClean="0">
                <a:solidFill>
                  <a:srgbClr val="0D0D0D"/>
                </a:solidFill>
                <a:latin typeface="Times New Roman"/>
                <a:cs typeface="Times New Roman"/>
              </a:rPr>
              <a:t>о</a:t>
            </a:r>
            <a:r>
              <a:rPr sz="1900" b="1" dirty="0" smtClean="0">
                <a:solidFill>
                  <a:srgbClr val="0D0D0D"/>
                </a:solidFill>
                <a:latin typeface="Times New Roman"/>
                <a:cs typeface="Times New Roman"/>
              </a:rPr>
              <a:t>лнен</a:t>
            </a:r>
            <a:r>
              <a:rPr sz="1900" b="1" spc="-8" dirty="0" smtClean="0">
                <a:solidFill>
                  <a:srgbClr val="0D0D0D"/>
                </a:solidFill>
                <a:latin typeface="Times New Roman"/>
                <a:cs typeface="Times New Roman"/>
              </a:rPr>
              <a:t>и</a:t>
            </a:r>
            <a:r>
              <a:rPr sz="1900" b="1" dirty="0" smtClean="0">
                <a:solidFill>
                  <a:srgbClr val="0D0D0D"/>
                </a:solidFill>
                <a:latin typeface="Times New Roman"/>
                <a:cs typeface="Times New Roman"/>
              </a:rPr>
              <a:t>е </a:t>
            </a:r>
            <a:r>
              <a:rPr sz="1900" b="1" spc="12" dirty="0" smtClean="0">
                <a:solidFill>
                  <a:srgbClr val="0D0D0D"/>
                </a:solidFill>
                <a:latin typeface="Times New Roman"/>
                <a:cs typeface="Times New Roman"/>
              </a:rPr>
              <a:t>в</a:t>
            </a:r>
            <a:r>
              <a:rPr sz="1900" b="1" spc="16" dirty="0" smtClean="0">
                <a:solidFill>
                  <a:srgbClr val="0D0D0D"/>
                </a:solidFill>
                <a:latin typeface="Times New Roman"/>
                <a:cs typeface="Times New Roman"/>
              </a:rPr>
              <a:t>с</a:t>
            </a:r>
            <a:r>
              <a:rPr sz="1900" b="1" spc="-40" dirty="0" smtClean="0">
                <a:solidFill>
                  <a:srgbClr val="0D0D0D"/>
                </a:solidFill>
                <a:latin typeface="Times New Roman"/>
                <a:cs typeface="Times New Roman"/>
              </a:rPr>
              <a:t>е</a:t>
            </a:r>
            <a:r>
              <a:rPr sz="1900" b="1" dirty="0" smtClean="0">
                <a:solidFill>
                  <a:srgbClr val="0D0D0D"/>
                </a:solidFill>
                <a:latin typeface="Times New Roman"/>
                <a:cs typeface="Times New Roman"/>
              </a:rPr>
              <a:t>х п</a:t>
            </a:r>
            <a:r>
              <a:rPr sz="1900" b="1" spc="-8" dirty="0" smtClean="0">
                <a:solidFill>
                  <a:srgbClr val="0D0D0D"/>
                </a:solidFill>
                <a:latin typeface="Times New Roman"/>
                <a:cs typeface="Times New Roman"/>
              </a:rPr>
              <a:t>р</a:t>
            </a:r>
            <a:r>
              <a:rPr sz="1900" b="1" dirty="0" smtClean="0">
                <a:solidFill>
                  <a:srgbClr val="0D0D0D"/>
                </a:solidFill>
                <a:latin typeface="Times New Roman"/>
                <a:cs typeface="Times New Roman"/>
              </a:rPr>
              <a:t>и</a:t>
            </a:r>
            <a:r>
              <a:rPr sz="1900" b="1" spc="-8" dirty="0" smtClean="0">
                <a:solidFill>
                  <a:srgbClr val="0D0D0D"/>
                </a:solidFill>
                <a:latin typeface="Times New Roman"/>
                <a:cs typeface="Times New Roman"/>
              </a:rPr>
              <a:t>н</a:t>
            </a:r>
            <a:r>
              <a:rPr sz="1900" b="1" dirty="0" smtClean="0">
                <a:solidFill>
                  <a:srgbClr val="0D0D0D"/>
                </a:solidFill>
                <a:latin typeface="Times New Roman"/>
                <a:cs typeface="Times New Roman"/>
              </a:rPr>
              <a:t>я</a:t>
            </a:r>
            <a:r>
              <a:rPr sz="1900" b="1" spc="-8" dirty="0" smtClean="0">
                <a:solidFill>
                  <a:srgbClr val="0D0D0D"/>
                </a:solidFill>
                <a:latin typeface="Times New Roman"/>
                <a:cs typeface="Times New Roman"/>
              </a:rPr>
              <a:t>т</a:t>
            </a:r>
            <a:r>
              <a:rPr sz="1900" b="1" dirty="0" smtClean="0">
                <a:solidFill>
                  <a:srgbClr val="0D0D0D"/>
                </a:solidFill>
                <a:latin typeface="Times New Roman"/>
                <a:cs typeface="Times New Roman"/>
              </a:rPr>
              <a:t>ых о</a:t>
            </a:r>
            <a:r>
              <a:rPr sz="1900" b="1" spc="-48" dirty="0" smtClean="0">
                <a:solidFill>
                  <a:srgbClr val="0D0D0D"/>
                </a:solidFill>
                <a:latin typeface="Times New Roman"/>
                <a:cs typeface="Times New Roman"/>
              </a:rPr>
              <a:t>б</a:t>
            </a:r>
            <a:r>
              <a:rPr sz="1900" b="1" dirty="0" smtClean="0">
                <a:solidFill>
                  <a:srgbClr val="0D0D0D"/>
                </a:solidFill>
                <a:latin typeface="Times New Roman"/>
                <a:cs typeface="Times New Roman"/>
              </a:rPr>
              <a:t>яз</a:t>
            </a:r>
            <a:r>
              <a:rPr sz="1900" b="1" spc="-57" dirty="0" smtClean="0">
                <a:solidFill>
                  <a:srgbClr val="0D0D0D"/>
                </a:solidFill>
                <a:latin typeface="Times New Roman"/>
                <a:cs typeface="Times New Roman"/>
              </a:rPr>
              <a:t>а</a:t>
            </a:r>
            <a:r>
              <a:rPr sz="1900" b="1" dirty="0" smtClean="0">
                <a:solidFill>
                  <a:srgbClr val="0D0D0D"/>
                </a:solidFill>
                <a:latin typeface="Times New Roman"/>
                <a:cs typeface="Times New Roman"/>
              </a:rPr>
              <a:t>тельств</a:t>
            </a:r>
            <a:endParaRPr sz="1900" dirty="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5279607" y="852502"/>
            <a:ext cx="412183" cy="43152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334259" y="1084619"/>
            <a:ext cx="412183" cy="43152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121982" y="5845"/>
            <a:ext cx="8836735" cy="7033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 algn="ctr"/>
            <a:r>
              <a:rPr sz="2400" b="1" spc="-1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sz="2400" b="1" spc="-2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sz="2400" b="1" spc="-4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sz="2400" b="1" spc="-3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24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sz="2400" b="1" spc="-16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ы</a:t>
            </a:r>
            <a:r>
              <a:rPr sz="24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-5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2400" b="1" spc="-3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sz="2400" b="1" spc="-2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sz="2400" b="1" spc="-3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24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sz="2400" b="1" spc="-2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sz="24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ы</a:t>
            </a:r>
            <a:r>
              <a:rPr sz="2400" b="1" spc="-1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sz="2400" b="1" spc="-4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-2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sz="2400" b="1" spc="-3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sz="2400" b="1" spc="-2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sz="2400" b="1" spc="-3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</a:t>
            </a:r>
            <a:r>
              <a:rPr sz="2400" b="1" spc="-57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вл</a:t>
            </a:r>
            <a:r>
              <a:rPr sz="2400" b="1" spc="-3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sz="2400" b="1" spc="-2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sz="24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sz="2400" b="1" spc="-1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я</a:t>
            </a:r>
            <a:r>
              <a:rPr sz="2400" b="1" spc="-2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-3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</a:t>
            </a:r>
            <a:r>
              <a:rPr sz="2400" b="1" spc="-6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ю</a:t>
            </a:r>
            <a:r>
              <a:rPr sz="2400" b="1" spc="-36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sz="2400" b="1" spc="-5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ж</a:t>
            </a:r>
            <a:r>
              <a:rPr sz="2400" b="1" spc="-4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sz="2400" b="1" spc="-6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sz="2400" b="1" spc="-2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sz="2400" b="1" spc="-3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2400" b="1" spc="-1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й</a:t>
            </a:r>
            <a:r>
              <a:rPr sz="2400" b="1" spc="-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-28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sz="2400" b="1" spc="-8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2400" b="1" spc="-36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л</a:t>
            </a:r>
            <a:r>
              <a:rPr sz="2400" b="1" spc="-4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sz="2400" b="1" spc="-6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sz="2400" b="1" spc="-4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sz="2400" b="1" spc="-28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sz="2400" b="1" spc="-12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sz="2400" b="1" spc="-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Тонкинского муниципального района</a:t>
            </a:r>
            <a:r>
              <a:rPr lang="en-US" sz="24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-28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sz="2400" b="1" spc="-12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sz="2400" b="1" spc="-4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-3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</a:t>
            </a:r>
            <a:r>
              <a:rPr lang="ru-RU" sz="2400" b="1" spc="-3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9</a:t>
            </a:r>
            <a:r>
              <a:rPr sz="2400" b="1" spc="-3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-20</a:t>
            </a:r>
            <a:r>
              <a:rPr lang="ru-RU" sz="2400" b="1" spc="-3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21</a:t>
            </a:r>
            <a:r>
              <a:rPr sz="2400" b="1" spc="-2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-5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</a:t>
            </a:r>
            <a:r>
              <a:rPr sz="2400" b="1" spc="-36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sz="2400" b="1" spc="-16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ы</a:t>
            </a:r>
            <a:endParaRPr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ject 19"/>
          <p:cNvSpPr/>
          <p:nvPr/>
        </p:nvSpPr>
        <p:spPr>
          <a:xfrm>
            <a:off x="5279607" y="852502"/>
            <a:ext cx="412183" cy="43152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107504" y="214290"/>
            <a:ext cx="8928992" cy="3571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 algn="ctr"/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Приоритеты бюджетных расходов на 2019-2021 годы</a:t>
            </a:r>
            <a:endParaRPr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66561" name="Rectangle 1"/>
          <p:cNvSpPr>
            <a:spLocks noChangeArrowheads="1"/>
          </p:cNvSpPr>
          <p:nvPr/>
        </p:nvSpPr>
        <p:spPr bwMode="auto">
          <a:xfrm>
            <a:off x="295997" y="1161347"/>
            <a:ext cx="849694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Обеспечение выплаты и поэтапное повышение заработной платы отдельным категориям работников социальной сферы в соответствии с утвержденными "дорожными картами" развития отраслей социальной сферы;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 реализация мер по созданию новых мест в общеобразовательных организациях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 поддержка семей, имеющих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 реализация мер социальной поддержки населения;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реализация муниципальных программ, направленных на содействие устойчивому развитию экономики Тонкинского муниципального района Нижегородской области, в том числе программ занятости населения, поддержки приоритетных отраслей экономики, поддержки сельскохозяйственного производства, а также малого бизнеса и предпринимательства.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556792"/>
            <a:ext cx="871296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- ежегодная индексация </a:t>
            </a:r>
            <a:r>
              <a:rPr lang="ru-RU" dirty="0"/>
              <a:t>заработной платы работников бюджетного сектора экономики, на которых не распространяются Указы Президента Российской Федерации от 7 мая 2012 года № 597 "О мероприятиях по реализации государственной социальной политики", от 1 июня 2012 года  № 761 "О Национальной стратегии действий в интересах детей на 2012-2017 годы", от 28 декабря 2012 года № 1688 "О некоторых мерах по реализации государственной политики в сфере защиты детей-сирот и детей, оставшихся без попечения родителей" с  1 октября 2019 года  на 4,2%;</a:t>
            </a:r>
          </a:p>
          <a:p>
            <a:pPr algn="just"/>
            <a:r>
              <a:rPr lang="ru-RU" dirty="0"/>
              <a:t>- дополнительной потребности на доведение заработной платы низкооплачиваемых категорий работников до минимального размера оплаты труда (МРОТ</a:t>
            </a:r>
            <a:r>
              <a:rPr lang="ru-RU" dirty="0" smtClean="0"/>
              <a:t>);</a:t>
            </a:r>
            <a:endParaRPr lang="ru-RU" dirty="0"/>
          </a:p>
          <a:p>
            <a:pPr algn="just"/>
            <a:r>
              <a:rPr lang="ru-RU" dirty="0"/>
              <a:t>- экономии в связи с выплатой пособий по временной нетрудоспособности и наличия вакантных должностей в размере 7,5</a:t>
            </a:r>
            <a:r>
              <a:rPr lang="ru-RU" dirty="0" smtClean="0"/>
              <a:t>%;</a:t>
            </a:r>
            <a:endParaRPr lang="ru-RU" dirty="0"/>
          </a:p>
          <a:p>
            <a:pPr algn="just"/>
            <a:r>
              <a:rPr lang="ru-RU" dirty="0" smtClean="0"/>
              <a:t>Предоставление </a:t>
            </a:r>
            <a:r>
              <a:rPr lang="ru-RU" dirty="0"/>
              <a:t>межбюджетных трансфертов бюджетам </a:t>
            </a:r>
            <a:r>
              <a:rPr lang="ru-RU" dirty="0" smtClean="0"/>
              <a:t>поселений.</a:t>
            </a:r>
            <a:endParaRPr lang="ru-RU" dirty="0"/>
          </a:p>
        </p:txBody>
      </p:sp>
      <p:sp>
        <p:nvSpPr>
          <p:cNvPr id="3" name="object 25"/>
          <p:cNvSpPr txBox="1"/>
          <p:nvPr/>
        </p:nvSpPr>
        <p:spPr>
          <a:xfrm>
            <a:off x="107504" y="214290"/>
            <a:ext cx="8928992" cy="3571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 algn="ctr"/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Приоритеты бюджетных расходов на 2019-2021 годы</a:t>
            </a:r>
            <a:endParaRPr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2056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780" y="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239490" indent="9525" algn="ctr"/>
            <a:r>
              <a:rPr lang="ru-RU" sz="2400" b="1" spc="-32" dirty="0" smtClean="0">
                <a:solidFill>
                  <a:schemeClr val="bg1"/>
                </a:solidFill>
                <a:latin typeface="Arial"/>
                <a:cs typeface="Arial"/>
              </a:rPr>
              <a:t>Р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r>
              <a:rPr lang="ru-RU" sz="2400" b="1" spc="-28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lang="ru-RU" sz="2400" b="1" spc="-61" dirty="0" smtClean="0">
                <a:solidFill>
                  <a:schemeClr val="bg1"/>
                </a:solidFill>
                <a:latin typeface="Arial"/>
                <a:cs typeface="Arial"/>
              </a:rPr>
              <a:t>х</a:t>
            </a:r>
            <a:r>
              <a:rPr lang="ru-RU" sz="2400" b="1" spc="-28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16" dirty="0" smtClean="0">
                <a:solidFill>
                  <a:schemeClr val="bg1"/>
                </a:solidFill>
                <a:latin typeface="Arial"/>
                <a:cs typeface="Arial"/>
              </a:rPr>
              <a:t>ды</a:t>
            </a:r>
            <a:r>
              <a:rPr lang="ru-RU" sz="2400" b="1" spc="4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400" b="1" spc="-28" dirty="0" smtClean="0">
                <a:solidFill>
                  <a:schemeClr val="bg1"/>
                </a:solidFill>
                <a:latin typeface="Arial"/>
                <a:cs typeface="Arial"/>
              </a:rPr>
              <a:t>к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4" dirty="0" smtClean="0">
                <a:solidFill>
                  <a:schemeClr val="bg1"/>
                </a:solidFill>
                <a:latin typeface="Arial"/>
                <a:cs typeface="Arial"/>
              </a:rPr>
              <a:t>н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lang="ru-RU" sz="2400" b="1" spc="-57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лид</a:t>
            </a:r>
            <a:r>
              <a:rPr lang="ru-RU"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и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р</a:t>
            </a:r>
            <a:r>
              <a:rPr lang="ru-RU" sz="2400" b="1" spc="-8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36" dirty="0" smtClean="0">
                <a:solidFill>
                  <a:schemeClr val="bg1"/>
                </a:solidFill>
                <a:latin typeface="Arial"/>
                <a:cs typeface="Arial"/>
              </a:rPr>
              <a:t>в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r>
              <a:rPr lang="ru-RU" sz="2400" b="1" spc="-8" dirty="0" smtClean="0">
                <a:solidFill>
                  <a:schemeClr val="bg1"/>
                </a:solidFill>
                <a:latin typeface="Arial"/>
                <a:cs typeface="Arial"/>
              </a:rPr>
              <a:t>нн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28" dirty="0" smtClean="0">
                <a:solidFill>
                  <a:schemeClr val="bg1"/>
                </a:solidFill>
                <a:latin typeface="Arial"/>
                <a:cs typeface="Arial"/>
              </a:rPr>
              <a:t>г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12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б</a:t>
            </a:r>
            <a:r>
              <a:rPr lang="ru-RU" sz="2400" b="1" spc="-36" dirty="0" smtClean="0">
                <a:solidFill>
                  <a:schemeClr val="bg1"/>
                </a:solidFill>
                <a:latin typeface="Arial"/>
                <a:cs typeface="Arial"/>
              </a:rPr>
              <a:t>ю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д</a:t>
            </a:r>
            <a:r>
              <a:rPr lang="ru-RU" sz="2400" b="1" spc="-32" dirty="0" smtClean="0">
                <a:solidFill>
                  <a:schemeClr val="bg1"/>
                </a:solidFill>
                <a:latin typeface="Arial"/>
                <a:cs typeface="Arial"/>
              </a:rPr>
              <a:t>же</a:t>
            </a:r>
            <a:r>
              <a:rPr lang="ru-RU" sz="2400" b="1" spc="-40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а Тонкинского </a:t>
            </a:r>
            <a:r>
              <a:rPr lang="en-US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муниципального района</a:t>
            </a:r>
            <a:endParaRPr lang="ru-RU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01884980"/>
              </p:ext>
            </p:extLst>
          </p:nvPr>
        </p:nvGraphicFramePr>
        <p:xfrm>
          <a:off x="251520" y="830997"/>
          <a:ext cx="8424936" cy="2581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32993278"/>
              </p:ext>
            </p:extLst>
          </p:nvPr>
        </p:nvGraphicFramePr>
        <p:xfrm>
          <a:off x="611560" y="3645024"/>
          <a:ext cx="7848872" cy="2952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60825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5877" y="5253"/>
            <a:ext cx="9042086" cy="774314"/>
          </a:xfrm>
        </p:spPr>
        <p:txBody>
          <a:bodyPr wrap="square" lIns="0" tIns="347725" rIns="0" bIns="0" rtlCol="0">
            <a:spAutoFit/>
          </a:bodyPr>
          <a:lstStyle/>
          <a:p>
            <a:pPr>
              <a:lnSpc>
                <a:spcPts val="3345"/>
              </a:lnSpc>
              <a:defRPr/>
            </a:pPr>
            <a:r>
              <a:rPr sz="2400" b="1" spc="-2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Ч</a:t>
            </a:r>
            <a:r>
              <a:rPr sz="2400" b="1" spc="-6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2400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sz="2400" b="1" spc="-5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ое</a:t>
            </a:r>
            <a:r>
              <a:rPr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</a:t>
            </a:r>
            <a:r>
              <a:rPr sz="2400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гр</a:t>
            </a:r>
            <a:r>
              <a:rPr sz="2400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sz="2400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ммный</a:t>
            </a:r>
            <a:r>
              <a:rPr sz="2400" b="1" spc="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</a:t>
            </a:r>
            <a:r>
              <a:rPr sz="2400" b="1" spc="-18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ю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sz="2400" b="1" spc="-6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ж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ет</a:t>
            </a:r>
            <a:endParaRPr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9268" name="object 8"/>
          <p:cNvSpPr>
            <a:spLocks noChangeArrowheads="1"/>
          </p:cNvSpPr>
          <p:nvPr/>
        </p:nvSpPr>
        <p:spPr bwMode="auto">
          <a:xfrm>
            <a:off x="401639" y="3935415"/>
            <a:ext cx="2608263" cy="276999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39269" name="object 9"/>
          <p:cNvSpPr txBox="1">
            <a:spLocks noChangeArrowheads="1"/>
          </p:cNvSpPr>
          <p:nvPr/>
        </p:nvSpPr>
        <p:spPr bwMode="auto">
          <a:xfrm>
            <a:off x="661988" y="4144963"/>
            <a:ext cx="2087563" cy="149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indent="-1588" algn="ctr">
              <a:lnSpc>
                <a:spcPct val="90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Осуществление бюджетных расходов посредством финансирования муниципальных программ</a:t>
            </a:r>
          </a:p>
        </p:txBody>
      </p:sp>
      <p:sp>
        <p:nvSpPr>
          <p:cNvPr id="139270" name="object 10"/>
          <p:cNvSpPr>
            <a:spLocks noChangeArrowheads="1"/>
          </p:cNvSpPr>
          <p:nvPr/>
        </p:nvSpPr>
        <p:spPr bwMode="auto">
          <a:xfrm>
            <a:off x="3232153" y="3760790"/>
            <a:ext cx="2608263" cy="276999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39271" name="object 11"/>
          <p:cNvSpPr>
            <a:spLocks noChangeArrowheads="1"/>
          </p:cNvSpPr>
          <p:nvPr/>
        </p:nvSpPr>
        <p:spPr bwMode="auto">
          <a:xfrm>
            <a:off x="6151565" y="3552827"/>
            <a:ext cx="2608263" cy="276999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2" name="object 12"/>
          <p:cNvSpPr txBox="1">
            <a:spLocks noGrp="1"/>
          </p:cNvSpPr>
          <p:nvPr>
            <p:ph type="body" idx="1"/>
          </p:nvPr>
        </p:nvSpPr>
        <p:spPr>
          <a:xfrm>
            <a:off x="479425" y="1344614"/>
            <a:ext cx="8229600" cy="2633028"/>
          </a:xfrm>
        </p:spPr>
        <p:txBody>
          <a:bodyPr lIns="0" tIns="0" rIns="0" bIns="0">
            <a:spAutoFit/>
          </a:bodyPr>
          <a:lstStyle/>
          <a:p>
            <a:pPr marL="160338"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Программный бюджет </a:t>
            </a:r>
            <a:r>
              <a:rPr lang="ru-RU" sz="1600" dirty="0" smtClean="0"/>
              <a:t>отличается от традиционного тем, что все или почти все расходы включены в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программы </a:t>
            </a:r>
            <a:r>
              <a:rPr lang="ru-RU" sz="1600" dirty="0" smtClean="0"/>
              <a:t>и каждая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программа </a:t>
            </a:r>
            <a:r>
              <a:rPr lang="ru-RU" sz="1600" dirty="0" smtClean="0"/>
              <a:t>своей целью прямо увязана с тем или иным стратегическим итогом деятельности ведомства.</a:t>
            </a:r>
          </a:p>
          <a:p>
            <a:pPr marL="160338"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Программное бюджетирование </a:t>
            </a:r>
            <a:r>
              <a:rPr lang="ru-RU" sz="1600" dirty="0" smtClean="0"/>
              <a:t>представляет собой методологию планирования, исполнения и контроля за исполнением бюджета, обеспечивающую взаимосвязь</a:t>
            </a:r>
          </a:p>
          <a:p>
            <a:pPr marL="160338">
              <a:defRPr/>
            </a:pPr>
            <a:r>
              <a:rPr lang="ru-RU" sz="1600" dirty="0" smtClean="0"/>
              <a:t>процесса распределения государственных расходов с результатами от реализации программ, разрабатываемых на основе стратегических целей, с учетом приоритетов государственной политики, общественной значимости ожидаемых и конечных результатов использования бюджетных средств</a:t>
            </a:r>
          </a:p>
          <a:p>
            <a:pPr marL="0" indent="0" algn="r">
              <a:lnSpc>
                <a:spcPts val="2138"/>
              </a:lnSpc>
              <a:buFont typeface="Arial" charset="0"/>
              <a:buNone/>
              <a:defRPr/>
            </a:pPr>
            <a:endParaRPr lang="ru-RU" sz="1600" dirty="0" smtClean="0"/>
          </a:p>
        </p:txBody>
      </p:sp>
      <p:sp>
        <p:nvSpPr>
          <p:cNvPr id="139273" name="object 13"/>
          <p:cNvSpPr txBox="1">
            <a:spLocks noChangeArrowheads="1"/>
          </p:cNvSpPr>
          <p:nvPr/>
        </p:nvSpPr>
        <p:spPr bwMode="auto">
          <a:xfrm>
            <a:off x="3492501" y="3913189"/>
            <a:ext cx="2087563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indent="1588"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Взаимосвязь бюджетных расходов с результатами реализации муниципальных программ</a:t>
            </a:r>
          </a:p>
        </p:txBody>
      </p:sp>
      <p:sp>
        <p:nvSpPr>
          <p:cNvPr id="139274" name="object 14"/>
          <p:cNvSpPr txBox="1">
            <a:spLocks noChangeArrowheads="1"/>
          </p:cNvSpPr>
          <p:nvPr/>
        </p:nvSpPr>
        <p:spPr bwMode="auto">
          <a:xfrm>
            <a:off x="6415090" y="3771901"/>
            <a:ext cx="208121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Повышение качества</a:t>
            </a:r>
          </a:p>
          <a:p>
            <a:pPr marL="12700"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бюджетного планирования и исполнения бюджета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690053" y="5833070"/>
            <a:ext cx="7956551" cy="553998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 algn="just">
              <a:defRPr/>
            </a:pPr>
            <a:r>
              <a:rPr lang="ru-RU" b="1" spc="10" dirty="0">
                <a:latin typeface="Times New Roman"/>
                <a:cs typeface="Times New Roman"/>
              </a:rPr>
              <a:t>Районный</a:t>
            </a:r>
            <a:r>
              <a:rPr b="1" spc="10" dirty="0">
                <a:latin typeface="Times New Roman"/>
                <a:cs typeface="Times New Roman"/>
              </a:rPr>
              <a:t> </a:t>
            </a:r>
            <a:r>
              <a:rPr b="1" dirty="0">
                <a:latin typeface="Times New Roman"/>
                <a:cs typeface="Times New Roman"/>
              </a:rPr>
              <a:t>б</a:t>
            </a:r>
            <a:r>
              <a:rPr b="1" spc="-105" dirty="0">
                <a:latin typeface="Times New Roman"/>
                <a:cs typeface="Times New Roman"/>
              </a:rPr>
              <a:t>ю</a:t>
            </a:r>
            <a:r>
              <a:rPr b="1" dirty="0">
                <a:latin typeface="Times New Roman"/>
                <a:cs typeface="Times New Roman"/>
              </a:rPr>
              <a:t>д</a:t>
            </a:r>
            <a:r>
              <a:rPr b="1" spc="-45" dirty="0">
                <a:latin typeface="Times New Roman"/>
                <a:cs typeface="Times New Roman"/>
              </a:rPr>
              <a:t>ж</a:t>
            </a:r>
            <a:r>
              <a:rPr b="1" dirty="0">
                <a:latin typeface="Times New Roman"/>
                <a:cs typeface="Times New Roman"/>
              </a:rPr>
              <a:t>ет</a:t>
            </a:r>
            <a:r>
              <a:rPr b="1" spc="25" dirty="0">
                <a:latin typeface="Times New Roman"/>
                <a:cs typeface="Times New Roman"/>
              </a:rPr>
              <a:t> </a:t>
            </a:r>
            <a:r>
              <a:rPr b="1" dirty="0" err="1">
                <a:latin typeface="Times New Roman"/>
                <a:cs typeface="Times New Roman"/>
              </a:rPr>
              <a:t>на</a:t>
            </a:r>
            <a:r>
              <a:rPr b="1" dirty="0">
                <a:latin typeface="Times New Roman"/>
                <a:cs typeface="Times New Roman"/>
              </a:rPr>
              <a:t> </a:t>
            </a:r>
            <a:r>
              <a:rPr b="1" dirty="0" smtClean="0">
                <a:latin typeface="Times New Roman"/>
                <a:cs typeface="Times New Roman"/>
              </a:rPr>
              <a:t>201</a:t>
            </a:r>
            <a:r>
              <a:rPr lang="ru-RU" b="1" dirty="0" smtClean="0">
                <a:latin typeface="Times New Roman"/>
                <a:cs typeface="Times New Roman"/>
              </a:rPr>
              <a:t>9</a:t>
            </a:r>
            <a:r>
              <a:rPr b="1" spc="-10" dirty="0" smtClean="0">
                <a:latin typeface="Times New Roman"/>
                <a:cs typeface="Times New Roman"/>
              </a:rPr>
              <a:t> </a:t>
            </a:r>
            <a:r>
              <a:rPr b="1" spc="-50" dirty="0" err="1">
                <a:latin typeface="Times New Roman"/>
                <a:cs typeface="Times New Roman"/>
              </a:rPr>
              <a:t>го</a:t>
            </a:r>
            <a:r>
              <a:rPr b="1" dirty="0" err="1">
                <a:latin typeface="Times New Roman"/>
                <a:cs typeface="Times New Roman"/>
              </a:rPr>
              <a:t>д</a:t>
            </a:r>
            <a:r>
              <a:rPr b="1" dirty="0">
                <a:latin typeface="Times New Roman"/>
                <a:cs typeface="Times New Roman"/>
              </a:rPr>
              <a:t> </a:t>
            </a:r>
            <a:r>
              <a:rPr b="1" spc="-5" dirty="0"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latin typeface="Times New Roman"/>
                <a:cs typeface="Times New Roman"/>
              </a:rPr>
              <a:t>и плановый период 2020 и 2021 годов </a:t>
            </a:r>
            <a:r>
              <a:rPr b="1" spc="-20" dirty="0" err="1" smtClean="0">
                <a:latin typeface="Times New Roman"/>
                <a:cs typeface="Times New Roman"/>
              </a:rPr>
              <a:t>с</a:t>
            </a:r>
            <a:r>
              <a:rPr b="1" spc="-10" dirty="0" err="1" smtClean="0">
                <a:latin typeface="Times New Roman"/>
                <a:cs typeface="Times New Roman"/>
              </a:rPr>
              <a:t>ф</a:t>
            </a:r>
            <a:r>
              <a:rPr b="1" dirty="0" err="1" smtClean="0">
                <a:latin typeface="Times New Roman"/>
                <a:cs typeface="Times New Roman"/>
              </a:rPr>
              <a:t>о</a:t>
            </a:r>
            <a:r>
              <a:rPr b="1" spc="-30" dirty="0" err="1" smtClean="0">
                <a:latin typeface="Times New Roman"/>
                <a:cs typeface="Times New Roman"/>
              </a:rPr>
              <a:t>р</a:t>
            </a:r>
            <a:r>
              <a:rPr lang="ru-RU" b="1" spc="-30" dirty="0" err="1" smtClean="0">
                <a:latin typeface="Times New Roman"/>
                <a:cs typeface="Times New Roman"/>
              </a:rPr>
              <a:t>мирован</a:t>
            </a:r>
            <a:r>
              <a:rPr lang="ru-RU" b="1" spc="-30" dirty="0" smtClean="0">
                <a:latin typeface="Times New Roman"/>
                <a:cs typeface="Times New Roman"/>
              </a:rPr>
              <a:t> в программном формате на основе 16 муниципальных программ</a:t>
            </a:r>
            <a:endParaRPr dirty="0">
              <a:latin typeface="Times New Roman"/>
              <a:cs typeface="Times New Roman"/>
            </a:endParaRPr>
          </a:p>
        </p:txBody>
      </p:sp>
      <p:sp>
        <p:nvSpPr>
          <p:cNvPr id="139276" name="object 16"/>
          <p:cNvSpPr>
            <a:spLocks noChangeArrowheads="1"/>
          </p:cNvSpPr>
          <p:nvPr/>
        </p:nvSpPr>
        <p:spPr bwMode="auto">
          <a:xfrm>
            <a:off x="5795966" y="4437065"/>
            <a:ext cx="504825" cy="276999"/>
          </a:xfrm>
          <a:custGeom>
            <a:avLst/>
            <a:gdLst>
              <a:gd name="T0" fmla="*/ 0 w 504063"/>
              <a:gd name="T1" fmla="*/ 0 h 433450"/>
              <a:gd name="T2" fmla="*/ 504063 w 504063"/>
              <a:gd name="T3" fmla="*/ 433450 h 433450"/>
            </a:gdLst>
            <a:ahLst/>
            <a:cxnLst/>
            <a:rect l="T0" t="T1" r="T2" b="T3"/>
            <a:pathLst>
              <a:path w="504063" h="433450">
                <a:moveTo>
                  <a:pt x="287274" y="0"/>
                </a:moveTo>
                <a:lnTo>
                  <a:pt x="287274" y="108331"/>
                </a:lnTo>
                <a:lnTo>
                  <a:pt x="0" y="108331"/>
                </a:lnTo>
                <a:lnTo>
                  <a:pt x="108331" y="216788"/>
                </a:lnTo>
                <a:lnTo>
                  <a:pt x="0" y="325119"/>
                </a:lnTo>
                <a:lnTo>
                  <a:pt x="287274" y="325119"/>
                </a:lnTo>
                <a:lnTo>
                  <a:pt x="287274" y="433450"/>
                </a:lnTo>
                <a:lnTo>
                  <a:pt x="504063" y="216788"/>
                </a:lnTo>
                <a:lnTo>
                  <a:pt x="287274" y="0"/>
                </a:lnTo>
                <a:close/>
              </a:path>
            </a:pathLst>
          </a:custGeom>
          <a:solidFill>
            <a:srgbClr val="4F81BC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39277" name="object 17"/>
          <p:cNvSpPr>
            <a:spLocks noChangeArrowheads="1"/>
          </p:cNvSpPr>
          <p:nvPr/>
        </p:nvSpPr>
        <p:spPr bwMode="auto">
          <a:xfrm>
            <a:off x="5795966" y="4437065"/>
            <a:ext cx="504825" cy="276999"/>
          </a:xfrm>
          <a:custGeom>
            <a:avLst/>
            <a:gdLst>
              <a:gd name="T0" fmla="*/ 0 w 504063"/>
              <a:gd name="T1" fmla="*/ 0 h 433450"/>
              <a:gd name="T2" fmla="*/ 504063 w 504063"/>
              <a:gd name="T3" fmla="*/ 433450 h 433450"/>
            </a:gdLst>
            <a:ahLst/>
            <a:cxnLst/>
            <a:rect l="T0" t="T1" r="T2" b="T3"/>
            <a:pathLst>
              <a:path w="504063" h="433450">
                <a:moveTo>
                  <a:pt x="0" y="108331"/>
                </a:moveTo>
                <a:lnTo>
                  <a:pt x="287274" y="108331"/>
                </a:lnTo>
                <a:lnTo>
                  <a:pt x="287274" y="0"/>
                </a:lnTo>
                <a:lnTo>
                  <a:pt x="504063" y="216788"/>
                </a:lnTo>
                <a:lnTo>
                  <a:pt x="287274" y="433450"/>
                </a:lnTo>
                <a:lnTo>
                  <a:pt x="287274" y="325119"/>
                </a:lnTo>
                <a:lnTo>
                  <a:pt x="0" y="325119"/>
                </a:lnTo>
                <a:lnTo>
                  <a:pt x="108331" y="216788"/>
                </a:lnTo>
                <a:lnTo>
                  <a:pt x="0" y="108331"/>
                </a:lnTo>
                <a:close/>
              </a:path>
            </a:pathLst>
          </a:custGeom>
          <a:noFill/>
          <a:ln w="25400">
            <a:solidFill>
              <a:srgbClr val="385D89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39278" name="object 18"/>
          <p:cNvSpPr>
            <a:spLocks noChangeArrowheads="1"/>
          </p:cNvSpPr>
          <p:nvPr/>
        </p:nvSpPr>
        <p:spPr bwMode="auto">
          <a:xfrm>
            <a:off x="2874964" y="4718052"/>
            <a:ext cx="554037" cy="276999"/>
          </a:xfrm>
          <a:custGeom>
            <a:avLst/>
            <a:gdLst>
              <a:gd name="T0" fmla="*/ 0 w 553465"/>
              <a:gd name="T1" fmla="*/ 0 h 447421"/>
              <a:gd name="T2" fmla="*/ 553465 w 553465"/>
              <a:gd name="T3" fmla="*/ 447421 h 447421"/>
            </a:gdLst>
            <a:ahLst/>
            <a:cxnLst/>
            <a:rect l="T0" t="T1" r="T2" b="T3"/>
            <a:pathLst>
              <a:path w="553465" h="447421">
                <a:moveTo>
                  <a:pt x="329819" y="0"/>
                </a:moveTo>
                <a:lnTo>
                  <a:pt x="329819" y="111887"/>
                </a:lnTo>
                <a:lnTo>
                  <a:pt x="0" y="111887"/>
                </a:lnTo>
                <a:lnTo>
                  <a:pt x="111759" y="223647"/>
                </a:lnTo>
                <a:lnTo>
                  <a:pt x="0" y="335534"/>
                </a:lnTo>
                <a:lnTo>
                  <a:pt x="329819" y="335534"/>
                </a:lnTo>
                <a:lnTo>
                  <a:pt x="329819" y="447421"/>
                </a:lnTo>
                <a:lnTo>
                  <a:pt x="553465" y="223647"/>
                </a:lnTo>
                <a:lnTo>
                  <a:pt x="329819" y="0"/>
                </a:lnTo>
                <a:close/>
              </a:path>
            </a:pathLst>
          </a:custGeom>
          <a:solidFill>
            <a:srgbClr val="4F81BC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39279" name="object 19"/>
          <p:cNvSpPr>
            <a:spLocks noChangeArrowheads="1"/>
          </p:cNvSpPr>
          <p:nvPr/>
        </p:nvSpPr>
        <p:spPr bwMode="auto">
          <a:xfrm>
            <a:off x="2874964" y="4718052"/>
            <a:ext cx="554037" cy="276999"/>
          </a:xfrm>
          <a:custGeom>
            <a:avLst/>
            <a:gdLst>
              <a:gd name="T0" fmla="*/ 0 w 553465"/>
              <a:gd name="T1" fmla="*/ 0 h 447421"/>
              <a:gd name="T2" fmla="*/ 553465 w 553465"/>
              <a:gd name="T3" fmla="*/ 447421 h 447421"/>
            </a:gdLst>
            <a:ahLst/>
            <a:cxnLst/>
            <a:rect l="T0" t="T1" r="T2" b="T3"/>
            <a:pathLst>
              <a:path w="553465" h="447421">
                <a:moveTo>
                  <a:pt x="0" y="111887"/>
                </a:moveTo>
                <a:lnTo>
                  <a:pt x="329819" y="111887"/>
                </a:lnTo>
                <a:lnTo>
                  <a:pt x="329819" y="0"/>
                </a:lnTo>
                <a:lnTo>
                  <a:pt x="553465" y="223647"/>
                </a:lnTo>
                <a:lnTo>
                  <a:pt x="329819" y="447421"/>
                </a:lnTo>
                <a:lnTo>
                  <a:pt x="329819" y="335534"/>
                </a:lnTo>
                <a:lnTo>
                  <a:pt x="0" y="335534"/>
                </a:lnTo>
                <a:lnTo>
                  <a:pt x="111759" y="223647"/>
                </a:lnTo>
                <a:lnTo>
                  <a:pt x="0" y="111887"/>
                </a:lnTo>
                <a:close/>
              </a:path>
            </a:pathLst>
          </a:custGeom>
          <a:noFill/>
          <a:ln w="25400">
            <a:solidFill>
              <a:srgbClr val="385D89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69" name="Rectangle 4"/>
          <p:cNvSpPr>
            <a:spLocks noGrp="1"/>
          </p:cNvSpPr>
          <p:nvPr>
            <p:ph type="title" sz="quarter"/>
          </p:nvPr>
        </p:nvSpPr>
        <p:spPr>
          <a:xfrm>
            <a:off x="468315" y="0"/>
            <a:ext cx="8229600" cy="922337"/>
          </a:xfrm>
          <a:noFill/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Albertus Extra Bold"/>
              </a:rPr>
              <a:t>Что такое бюджет</a:t>
            </a:r>
          </a:p>
        </p:txBody>
      </p:sp>
      <p:graphicFrame>
        <p:nvGraphicFramePr>
          <p:cNvPr id="22567" name="Object 39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684212" y="2133602"/>
          <a:ext cx="3600451" cy="223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65" name="Диаграмма" r:id="rId3" imgW="4038600" imgH="2181149" progId="MSGraph.Chart.8">
                  <p:embed followColorScheme="full"/>
                </p:oleObj>
              </mc:Choice>
              <mc:Fallback>
                <p:oleObj name="Диаграмма" r:id="rId3" imgW="4038600" imgH="2181149" progId="MSGraph.Chart.8">
                  <p:embed followColorScheme="full"/>
                  <p:pic>
                    <p:nvPicPr>
                      <p:cNvPr id="0" name="Picture 16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2" y="2133602"/>
                        <a:ext cx="3600451" cy="2232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68" name="Object 40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4787902" y="2133602"/>
          <a:ext cx="3816351" cy="223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66" name="Диаграмма" r:id="rId5" imgW="4038600" imgH="2181149" progId="MSGraph.Chart.8">
                  <p:embed followColorScheme="full"/>
                </p:oleObj>
              </mc:Choice>
              <mc:Fallback>
                <p:oleObj name="Диаграмма" r:id="rId5" imgW="4038600" imgH="2181149" progId="MSGraph.Chart.8">
                  <p:embed followColorScheme="full"/>
                  <p:pic>
                    <p:nvPicPr>
                      <p:cNvPr id="0" name="Picture 16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7902" y="2133602"/>
                        <a:ext cx="3816351" cy="2232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70" name="Rectangle 7"/>
          <p:cNvSpPr>
            <a:spLocks noGrp="1"/>
          </p:cNvSpPr>
          <p:nvPr>
            <p:ph sz="quarter" idx="3"/>
          </p:nvPr>
        </p:nvSpPr>
        <p:spPr>
          <a:xfrm>
            <a:off x="457200" y="4149727"/>
            <a:ext cx="4038600" cy="1584325"/>
          </a:xfrm>
          <a:solidFill>
            <a:srgbClr val="FFFF99"/>
          </a:solidFill>
        </p:spPr>
        <p:txBody>
          <a:bodyPr/>
          <a:lstStyle/>
          <a:p>
            <a:r>
              <a:rPr lang="ru-RU" sz="1400" b="1" dirty="0" smtClean="0">
                <a:latin typeface="Arial" charset="0"/>
              </a:rPr>
              <a:t>В случае превышения расходов над доходами образуется дефицит бюджета ( необходимы источники покрытия дефицита, можно например использовать остатки средств или привлечь средства в долг)</a:t>
            </a:r>
          </a:p>
          <a:p>
            <a:endParaRPr lang="ru-RU" sz="1400" b="1" dirty="0" smtClean="0">
              <a:latin typeface="Arial" charset="0"/>
            </a:endParaRPr>
          </a:p>
        </p:txBody>
      </p:sp>
      <p:sp>
        <p:nvSpPr>
          <p:cNvPr id="22571" name="Rectangle 8"/>
          <p:cNvSpPr>
            <a:spLocks noGrp="1"/>
          </p:cNvSpPr>
          <p:nvPr>
            <p:ph sz="quarter" idx="4"/>
          </p:nvPr>
        </p:nvSpPr>
        <p:spPr>
          <a:xfrm>
            <a:off x="4648200" y="4221165"/>
            <a:ext cx="4038600" cy="1512887"/>
          </a:xfrm>
          <a:solidFill>
            <a:srgbClr val="FFFF99"/>
          </a:solidFill>
        </p:spPr>
        <p:txBody>
          <a:bodyPr/>
          <a:lstStyle/>
          <a:p>
            <a:r>
              <a:rPr lang="ru-RU" sz="1400" b="1" dirty="0" smtClean="0">
                <a:latin typeface="Arial" charset="0"/>
              </a:rPr>
              <a:t>В случае превышения доходов над расходами образуется профицит бюджета ( можно накапливать резервы, погашать имеющиеся долги)</a:t>
            </a:r>
          </a:p>
        </p:txBody>
      </p:sp>
      <p:sp>
        <p:nvSpPr>
          <p:cNvPr id="22572" name="Text Box 10"/>
          <p:cNvSpPr txBox="1">
            <a:spLocks noChangeArrowheads="1"/>
          </p:cNvSpPr>
          <p:nvPr/>
        </p:nvSpPr>
        <p:spPr bwMode="auto">
          <a:xfrm flipH="1">
            <a:off x="468315" y="6237288"/>
            <a:ext cx="82073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22573" name="Text Box 11"/>
          <p:cNvSpPr txBox="1">
            <a:spLocks noChangeArrowheads="1"/>
          </p:cNvSpPr>
          <p:nvPr/>
        </p:nvSpPr>
        <p:spPr bwMode="auto">
          <a:xfrm>
            <a:off x="539749" y="5805490"/>
            <a:ext cx="8135939" cy="830997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dirty="0">
                <a:solidFill>
                  <a:schemeClr val="hlink"/>
                </a:solidFill>
              </a:rPr>
              <a:t>Сбалансированность бюджета по доходам и расходам – основополагающее требование, предъявляемое к органам, составляющим и утверждающим бюджет</a:t>
            </a:r>
            <a:r>
              <a:rPr lang="ru-RU" sz="1600" b="1" dirty="0"/>
              <a:t>.</a:t>
            </a:r>
          </a:p>
        </p:txBody>
      </p:sp>
      <p:sp>
        <p:nvSpPr>
          <p:cNvPr id="22574" name="Text Box 12"/>
          <p:cNvSpPr txBox="1">
            <a:spLocks noChangeArrowheads="1"/>
          </p:cNvSpPr>
          <p:nvPr/>
        </p:nvSpPr>
        <p:spPr bwMode="auto">
          <a:xfrm>
            <a:off x="250827" y="1268413"/>
            <a:ext cx="842486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 dirty="0">
                <a:solidFill>
                  <a:schemeClr val="hlink"/>
                </a:solidFill>
              </a:rPr>
              <a:t>Бюджет – это форма образования и расходования денежных средств, </a:t>
            </a:r>
          </a:p>
          <a:p>
            <a:pPr algn="ctr"/>
            <a:r>
              <a:rPr lang="ru-RU" sz="1400" b="1" dirty="0">
                <a:solidFill>
                  <a:schemeClr val="hlink"/>
                </a:solidFill>
              </a:rPr>
              <a:t>предназначенных для финансового обеспечения задач и функций государства</a:t>
            </a:r>
          </a:p>
          <a:p>
            <a:pPr algn="ctr"/>
            <a:r>
              <a:rPr lang="ru-RU" sz="1400" b="1" dirty="0">
                <a:solidFill>
                  <a:schemeClr val="hlink"/>
                </a:solidFill>
              </a:rPr>
              <a:t> и местного самоуправления. Районный бюджет это план доходов и расходов </a:t>
            </a:r>
          </a:p>
          <a:p>
            <a:pPr algn="ctr"/>
            <a:r>
              <a:rPr lang="ru-RU" sz="1400" b="1" dirty="0">
                <a:solidFill>
                  <a:schemeClr val="hlink"/>
                </a:solidFill>
              </a:rPr>
              <a:t>Тонкинского муниципального района Нижегородской области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object 3"/>
          <p:cNvSpPr>
            <a:spLocks noGrp="1"/>
          </p:cNvSpPr>
          <p:nvPr>
            <p:ph type="title"/>
          </p:nvPr>
        </p:nvSpPr>
        <p:spPr>
          <a:xfrm>
            <a:off x="0" y="0"/>
            <a:ext cx="9080502" cy="715195"/>
          </a:xfrm>
        </p:spPr>
        <p:txBody>
          <a:bodyPr wrap="square" lIns="0" tIns="47878" rIns="0" bIns="0">
            <a:spAutoFit/>
          </a:bodyPr>
          <a:lstStyle/>
          <a:p>
            <a:pPr marL="796925" indent="-566738">
              <a:lnSpc>
                <a:spcPts val="2588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Сколько средств районного бюджета в 2019 году распределено в рамках муниципальных программ </a:t>
            </a:r>
          </a:p>
        </p:txBody>
      </p:sp>
      <p:sp>
        <p:nvSpPr>
          <p:cNvPr id="140292" name="object 7"/>
          <p:cNvSpPr>
            <a:spLocks noChangeArrowheads="1"/>
          </p:cNvSpPr>
          <p:nvPr/>
        </p:nvSpPr>
        <p:spPr bwMode="auto">
          <a:xfrm>
            <a:off x="8724901" y="6321427"/>
            <a:ext cx="374651" cy="276999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0299" name="object 18"/>
          <p:cNvSpPr txBox="1">
            <a:spLocks noChangeArrowheads="1"/>
          </p:cNvSpPr>
          <p:nvPr/>
        </p:nvSpPr>
        <p:spPr bwMode="auto">
          <a:xfrm>
            <a:off x="2448564" y="1196752"/>
            <a:ext cx="4714908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algn="ctr"/>
            <a:r>
              <a:rPr lang="ru-RU" sz="2200" b="1" dirty="0" smtClean="0">
                <a:latin typeface="Candara" pitchFamily="34" charset="0"/>
              </a:rPr>
              <a:t>Всего расходы районного бюджета 341 095,1 тыс</a:t>
            </a:r>
            <a:r>
              <a:rPr lang="ru-RU" sz="2200" b="1" dirty="0">
                <a:latin typeface="Candara" pitchFamily="34" charset="0"/>
              </a:rPr>
              <a:t>. руб.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04" name="object 23"/>
          <p:cNvSpPr txBox="1">
            <a:spLocks noChangeArrowheads="1"/>
          </p:cNvSpPr>
          <p:nvPr/>
        </p:nvSpPr>
        <p:spPr bwMode="auto">
          <a:xfrm>
            <a:off x="179512" y="3006274"/>
            <a:ext cx="2625729" cy="1245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>
              <a:lnSpc>
                <a:spcPct val="92000"/>
              </a:lnSpc>
            </a:pPr>
            <a:r>
              <a:rPr lang="ru-RU" sz="2200" b="1" dirty="0" smtClean="0">
                <a:latin typeface="Candara" pitchFamily="34" charset="0"/>
              </a:rPr>
              <a:t>Программные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расходы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по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14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муниципальным программам</a:t>
            </a:r>
            <a:r>
              <a:rPr lang="ru-RU" sz="2200" b="1" dirty="0">
                <a:latin typeface="Candara" pitchFamily="34" charset="0"/>
              </a:rPr>
              <a:t>: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09" name="object 28"/>
          <p:cNvSpPr txBox="1">
            <a:spLocks noChangeArrowheads="1"/>
          </p:cNvSpPr>
          <p:nvPr/>
        </p:nvSpPr>
        <p:spPr bwMode="auto">
          <a:xfrm>
            <a:off x="1483354" y="5327405"/>
            <a:ext cx="1658935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2200" b="1" dirty="0" smtClean="0">
                <a:latin typeface="Candara" pitchFamily="34" charset="0"/>
              </a:rPr>
              <a:t>307 268,1 тыс</a:t>
            </a:r>
            <a:r>
              <a:rPr lang="ru-RU" sz="2200" b="1" dirty="0">
                <a:latin typeface="Candara" pitchFamily="34" charset="0"/>
              </a:rPr>
              <a:t>. руб. </a:t>
            </a:r>
            <a:r>
              <a:rPr lang="ru-RU" sz="2200" b="1" dirty="0" smtClean="0">
                <a:latin typeface="Candara" pitchFamily="34" charset="0"/>
              </a:rPr>
              <a:t>90,1 %</a:t>
            </a:r>
            <a:endParaRPr lang="ru-RU" sz="2200" b="1" dirty="0">
              <a:latin typeface="Candara" pitchFamily="34" charset="0"/>
            </a:endParaRPr>
          </a:p>
        </p:txBody>
      </p:sp>
      <p:sp>
        <p:nvSpPr>
          <p:cNvPr id="140314" name="object 34"/>
          <p:cNvSpPr txBox="1">
            <a:spLocks noChangeArrowheads="1"/>
          </p:cNvSpPr>
          <p:nvPr/>
        </p:nvSpPr>
        <p:spPr bwMode="auto">
          <a:xfrm>
            <a:off x="6845301" y="3006274"/>
            <a:ext cx="20669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200" b="1" dirty="0">
                <a:latin typeface="Candara" pitchFamily="34" charset="0"/>
              </a:rPr>
              <a:t>Непрограммные</a:t>
            </a:r>
            <a:endParaRPr lang="ru-RU" sz="2200" dirty="0">
              <a:latin typeface="Candara" pitchFamily="34" charset="0"/>
            </a:endParaRPr>
          </a:p>
          <a:p>
            <a:pPr algn="ctr">
              <a:lnSpc>
                <a:spcPts val="2425"/>
              </a:lnSpc>
            </a:pPr>
            <a:r>
              <a:rPr lang="ru-RU" sz="2200" b="1" dirty="0">
                <a:latin typeface="Candara" pitchFamily="34" charset="0"/>
              </a:rPr>
              <a:t>расходы: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19" name="object 39"/>
          <p:cNvSpPr txBox="1">
            <a:spLocks noChangeArrowheads="1"/>
          </p:cNvSpPr>
          <p:nvPr/>
        </p:nvSpPr>
        <p:spPr bwMode="auto">
          <a:xfrm>
            <a:off x="6252370" y="5229200"/>
            <a:ext cx="1643075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2200" b="1" dirty="0" smtClean="0">
                <a:latin typeface="Candara" pitchFamily="34" charset="0"/>
              </a:rPr>
              <a:t>33 827,0 тыс</a:t>
            </a:r>
            <a:r>
              <a:rPr lang="ru-RU" sz="2200" b="1" dirty="0">
                <a:latin typeface="Candara" pitchFamily="34" charset="0"/>
              </a:rPr>
              <a:t>. руб. </a:t>
            </a:r>
            <a:r>
              <a:rPr lang="ru-RU" sz="2200" b="1" dirty="0" smtClean="0">
                <a:latin typeface="Candara" pitchFamily="34" charset="0"/>
              </a:rPr>
              <a:t>9,9 %</a:t>
            </a:r>
            <a:endParaRPr lang="ru-RU" sz="2200" b="1" dirty="0">
              <a:latin typeface="Candara" pitchFamily="34" charset="0"/>
            </a:endParaRPr>
          </a:p>
        </p:txBody>
      </p:sp>
      <p:sp>
        <p:nvSpPr>
          <p:cNvPr id="33" name="Стрелка вниз 32"/>
          <p:cNvSpPr/>
          <p:nvPr/>
        </p:nvSpPr>
        <p:spPr>
          <a:xfrm rot="2700000">
            <a:off x="2374602" y="1997890"/>
            <a:ext cx="48463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низ 33"/>
          <p:cNvSpPr/>
          <p:nvPr/>
        </p:nvSpPr>
        <p:spPr>
          <a:xfrm rot="-2700000">
            <a:off x="6322036" y="2014433"/>
            <a:ext cx="48463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3058" y="2807787"/>
            <a:ext cx="3632121" cy="24214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object 3"/>
          <p:cNvSpPr>
            <a:spLocks noGrp="1"/>
          </p:cNvSpPr>
          <p:nvPr>
            <p:ph type="title"/>
          </p:nvPr>
        </p:nvSpPr>
        <p:spPr>
          <a:xfrm>
            <a:off x="-14519" y="0"/>
            <a:ext cx="9080503" cy="715195"/>
          </a:xfrm>
        </p:spPr>
        <p:txBody>
          <a:bodyPr wrap="square" lIns="0" tIns="47878" rIns="0" bIns="0">
            <a:spAutoFit/>
          </a:bodyPr>
          <a:lstStyle/>
          <a:p>
            <a:pPr marL="796925" indent="-566738">
              <a:lnSpc>
                <a:spcPts val="2588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Сколько средств районного бюджета в 2020 году распределено в рамках муниципальных программ </a:t>
            </a:r>
          </a:p>
        </p:txBody>
      </p:sp>
      <p:sp>
        <p:nvSpPr>
          <p:cNvPr id="140292" name="object 7"/>
          <p:cNvSpPr>
            <a:spLocks noChangeArrowheads="1"/>
          </p:cNvSpPr>
          <p:nvPr/>
        </p:nvSpPr>
        <p:spPr bwMode="auto">
          <a:xfrm>
            <a:off x="8724901" y="6321427"/>
            <a:ext cx="374651" cy="276999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0299" name="object 18"/>
          <p:cNvSpPr txBox="1">
            <a:spLocks noChangeArrowheads="1"/>
          </p:cNvSpPr>
          <p:nvPr/>
        </p:nvSpPr>
        <p:spPr bwMode="auto">
          <a:xfrm>
            <a:off x="2448564" y="1196752"/>
            <a:ext cx="4714908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algn="ctr"/>
            <a:r>
              <a:rPr lang="ru-RU" sz="2200" b="1" dirty="0" smtClean="0">
                <a:latin typeface="Candara" pitchFamily="34" charset="0"/>
              </a:rPr>
              <a:t>Всего расходы районного бюджета 330 928,9 тыс</a:t>
            </a:r>
            <a:r>
              <a:rPr lang="ru-RU" sz="2200" b="1" dirty="0">
                <a:latin typeface="Candara" pitchFamily="34" charset="0"/>
              </a:rPr>
              <a:t>. руб.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04" name="object 23"/>
          <p:cNvSpPr txBox="1">
            <a:spLocks noChangeArrowheads="1"/>
          </p:cNvSpPr>
          <p:nvPr/>
        </p:nvSpPr>
        <p:spPr bwMode="auto">
          <a:xfrm>
            <a:off x="179512" y="3006274"/>
            <a:ext cx="2625729" cy="1245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>
              <a:lnSpc>
                <a:spcPct val="92000"/>
              </a:lnSpc>
            </a:pPr>
            <a:r>
              <a:rPr lang="ru-RU" sz="2200" b="1" dirty="0" smtClean="0">
                <a:latin typeface="Candara" pitchFamily="34" charset="0"/>
              </a:rPr>
              <a:t>Программные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расходы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по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14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муниципальным программам</a:t>
            </a:r>
            <a:r>
              <a:rPr lang="ru-RU" sz="2200" b="1" dirty="0">
                <a:latin typeface="Candara" pitchFamily="34" charset="0"/>
              </a:rPr>
              <a:t>: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09" name="object 28"/>
          <p:cNvSpPr txBox="1">
            <a:spLocks noChangeArrowheads="1"/>
          </p:cNvSpPr>
          <p:nvPr/>
        </p:nvSpPr>
        <p:spPr bwMode="auto">
          <a:xfrm>
            <a:off x="1356640" y="5327405"/>
            <a:ext cx="1847208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2200" b="1" dirty="0" smtClean="0">
                <a:latin typeface="Candara" pitchFamily="34" charset="0"/>
              </a:rPr>
              <a:t>297 028,2 тыс</a:t>
            </a:r>
            <a:r>
              <a:rPr lang="ru-RU" sz="2200" b="1" dirty="0">
                <a:latin typeface="Candara" pitchFamily="34" charset="0"/>
              </a:rPr>
              <a:t>. руб. </a:t>
            </a:r>
            <a:r>
              <a:rPr lang="ru-RU" sz="2200" b="1" dirty="0" smtClean="0">
                <a:latin typeface="Candara" pitchFamily="34" charset="0"/>
              </a:rPr>
              <a:t>89,8 %</a:t>
            </a:r>
            <a:endParaRPr lang="ru-RU" sz="2200" b="1" dirty="0">
              <a:latin typeface="Candara" pitchFamily="34" charset="0"/>
            </a:endParaRPr>
          </a:p>
        </p:txBody>
      </p:sp>
      <p:sp>
        <p:nvSpPr>
          <p:cNvPr id="140314" name="object 34"/>
          <p:cNvSpPr txBox="1">
            <a:spLocks noChangeArrowheads="1"/>
          </p:cNvSpPr>
          <p:nvPr/>
        </p:nvSpPr>
        <p:spPr bwMode="auto">
          <a:xfrm>
            <a:off x="6845301" y="3006274"/>
            <a:ext cx="20669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200" b="1" dirty="0">
                <a:latin typeface="Candara" pitchFamily="34" charset="0"/>
              </a:rPr>
              <a:t>Непрограммные</a:t>
            </a:r>
            <a:endParaRPr lang="ru-RU" sz="2200" dirty="0">
              <a:latin typeface="Candara" pitchFamily="34" charset="0"/>
            </a:endParaRPr>
          </a:p>
          <a:p>
            <a:pPr algn="ctr">
              <a:lnSpc>
                <a:spcPts val="2425"/>
              </a:lnSpc>
            </a:pPr>
            <a:r>
              <a:rPr lang="ru-RU" sz="2200" b="1" dirty="0">
                <a:latin typeface="Candara" pitchFamily="34" charset="0"/>
              </a:rPr>
              <a:t>расходы: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19" name="object 39"/>
          <p:cNvSpPr txBox="1">
            <a:spLocks noChangeArrowheads="1"/>
          </p:cNvSpPr>
          <p:nvPr/>
        </p:nvSpPr>
        <p:spPr bwMode="auto">
          <a:xfrm>
            <a:off x="6252370" y="5229200"/>
            <a:ext cx="1643075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2200" b="1" dirty="0" smtClean="0">
                <a:latin typeface="Candara" pitchFamily="34" charset="0"/>
              </a:rPr>
              <a:t>33 900,7 тыс</a:t>
            </a:r>
            <a:r>
              <a:rPr lang="ru-RU" sz="2200" b="1" dirty="0">
                <a:latin typeface="Candara" pitchFamily="34" charset="0"/>
              </a:rPr>
              <a:t>. руб</a:t>
            </a:r>
            <a:r>
              <a:rPr lang="ru-RU" sz="2200" b="1" dirty="0" smtClean="0">
                <a:latin typeface="Candara" pitchFamily="34" charset="0"/>
              </a:rPr>
              <a:t>. 10,2 %</a:t>
            </a:r>
            <a:endParaRPr lang="ru-RU" sz="2200" b="1" dirty="0">
              <a:latin typeface="Candara" pitchFamily="34" charset="0"/>
            </a:endParaRPr>
          </a:p>
        </p:txBody>
      </p:sp>
      <p:sp>
        <p:nvSpPr>
          <p:cNvPr id="33" name="Стрелка вниз 32"/>
          <p:cNvSpPr/>
          <p:nvPr/>
        </p:nvSpPr>
        <p:spPr>
          <a:xfrm rot="2700000">
            <a:off x="2374602" y="1997890"/>
            <a:ext cx="48463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низ 33"/>
          <p:cNvSpPr/>
          <p:nvPr/>
        </p:nvSpPr>
        <p:spPr>
          <a:xfrm rot="-2700000">
            <a:off x="6322036" y="2014433"/>
            <a:ext cx="48463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746" y="2989018"/>
            <a:ext cx="3921650" cy="2205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43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object 3"/>
          <p:cNvSpPr>
            <a:spLocks noGrp="1"/>
          </p:cNvSpPr>
          <p:nvPr>
            <p:ph type="title"/>
          </p:nvPr>
        </p:nvSpPr>
        <p:spPr>
          <a:xfrm>
            <a:off x="21367" y="0"/>
            <a:ext cx="9080502" cy="715195"/>
          </a:xfrm>
        </p:spPr>
        <p:txBody>
          <a:bodyPr wrap="square" lIns="0" tIns="47878" rIns="0" bIns="0">
            <a:spAutoFit/>
          </a:bodyPr>
          <a:lstStyle/>
          <a:p>
            <a:pPr marL="796925" indent="-566738">
              <a:lnSpc>
                <a:spcPts val="2588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Сколько средств районного бюджета в 2021 году распределено в рамках муниципальных программ </a:t>
            </a:r>
          </a:p>
        </p:txBody>
      </p:sp>
      <p:sp>
        <p:nvSpPr>
          <p:cNvPr id="140292" name="object 7"/>
          <p:cNvSpPr>
            <a:spLocks noChangeArrowheads="1"/>
          </p:cNvSpPr>
          <p:nvPr/>
        </p:nvSpPr>
        <p:spPr bwMode="auto">
          <a:xfrm>
            <a:off x="8724901" y="6309320"/>
            <a:ext cx="374651" cy="276999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0299" name="object 18"/>
          <p:cNvSpPr txBox="1">
            <a:spLocks noChangeArrowheads="1"/>
          </p:cNvSpPr>
          <p:nvPr/>
        </p:nvSpPr>
        <p:spPr bwMode="auto">
          <a:xfrm>
            <a:off x="2448564" y="1196752"/>
            <a:ext cx="4714908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algn="ctr"/>
            <a:r>
              <a:rPr lang="ru-RU" sz="2200" b="1" dirty="0" smtClean="0">
                <a:latin typeface="Candara" pitchFamily="34" charset="0"/>
              </a:rPr>
              <a:t>Всего расходы районного бюджета 342 819,0 тыс</a:t>
            </a:r>
            <a:r>
              <a:rPr lang="ru-RU" sz="2200" b="1" dirty="0">
                <a:latin typeface="Candara" pitchFamily="34" charset="0"/>
              </a:rPr>
              <a:t>. руб.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04" name="object 23"/>
          <p:cNvSpPr txBox="1">
            <a:spLocks noChangeArrowheads="1"/>
          </p:cNvSpPr>
          <p:nvPr/>
        </p:nvSpPr>
        <p:spPr bwMode="auto">
          <a:xfrm>
            <a:off x="179512" y="3006274"/>
            <a:ext cx="2625729" cy="1245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>
              <a:lnSpc>
                <a:spcPct val="92000"/>
              </a:lnSpc>
            </a:pPr>
            <a:r>
              <a:rPr lang="ru-RU" sz="2200" b="1" dirty="0" smtClean="0">
                <a:latin typeface="Candara" pitchFamily="34" charset="0"/>
              </a:rPr>
              <a:t>Программные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расходы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по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14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муниципальным программам</a:t>
            </a:r>
            <a:r>
              <a:rPr lang="ru-RU" sz="2200" b="1" dirty="0">
                <a:latin typeface="Candara" pitchFamily="34" charset="0"/>
              </a:rPr>
              <a:t>: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09" name="object 28"/>
          <p:cNvSpPr txBox="1">
            <a:spLocks noChangeArrowheads="1"/>
          </p:cNvSpPr>
          <p:nvPr/>
        </p:nvSpPr>
        <p:spPr bwMode="auto">
          <a:xfrm>
            <a:off x="1356640" y="5327405"/>
            <a:ext cx="1847208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2200" b="1" dirty="0" smtClean="0">
                <a:latin typeface="Candara" pitchFamily="34" charset="0"/>
              </a:rPr>
              <a:t>308 289,7 тыс</a:t>
            </a:r>
            <a:r>
              <a:rPr lang="ru-RU" sz="2200" b="1" dirty="0">
                <a:latin typeface="Candara" pitchFamily="34" charset="0"/>
              </a:rPr>
              <a:t>. руб. </a:t>
            </a:r>
            <a:r>
              <a:rPr lang="ru-RU" sz="2200" b="1" dirty="0" smtClean="0">
                <a:latin typeface="Candara" pitchFamily="34" charset="0"/>
              </a:rPr>
              <a:t>89,9 %</a:t>
            </a:r>
            <a:endParaRPr lang="ru-RU" sz="2200" b="1" dirty="0">
              <a:latin typeface="Candara" pitchFamily="34" charset="0"/>
            </a:endParaRPr>
          </a:p>
        </p:txBody>
      </p:sp>
      <p:sp>
        <p:nvSpPr>
          <p:cNvPr id="140314" name="object 34"/>
          <p:cNvSpPr txBox="1">
            <a:spLocks noChangeArrowheads="1"/>
          </p:cNvSpPr>
          <p:nvPr/>
        </p:nvSpPr>
        <p:spPr bwMode="auto">
          <a:xfrm>
            <a:off x="6845301" y="3006274"/>
            <a:ext cx="20669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200" b="1" dirty="0">
                <a:latin typeface="Candara" pitchFamily="34" charset="0"/>
              </a:rPr>
              <a:t>Непрограммные</a:t>
            </a:r>
            <a:endParaRPr lang="ru-RU" sz="2200" dirty="0">
              <a:latin typeface="Candara" pitchFamily="34" charset="0"/>
            </a:endParaRPr>
          </a:p>
          <a:p>
            <a:pPr algn="ctr">
              <a:lnSpc>
                <a:spcPts val="2425"/>
              </a:lnSpc>
            </a:pPr>
            <a:r>
              <a:rPr lang="ru-RU" sz="2200" b="1" dirty="0">
                <a:latin typeface="Candara" pitchFamily="34" charset="0"/>
              </a:rPr>
              <a:t>расходы: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19" name="object 39"/>
          <p:cNvSpPr txBox="1">
            <a:spLocks noChangeArrowheads="1"/>
          </p:cNvSpPr>
          <p:nvPr/>
        </p:nvSpPr>
        <p:spPr bwMode="auto">
          <a:xfrm>
            <a:off x="6252370" y="5229200"/>
            <a:ext cx="1643075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2200" b="1" dirty="0" smtClean="0">
                <a:latin typeface="Candara" pitchFamily="34" charset="0"/>
              </a:rPr>
              <a:t>34 529,3 тыс</a:t>
            </a:r>
            <a:r>
              <a:rPr lang="ru-RU" sz="2200" b="1" dirty="0">
                <a:latin typeface="Candara" pitchFamily="34" charset="0"/>
              </a:rPr>
              <a:t>. руб. </a:t>
            </a:r>
            <a:r>
              <a:rPr lang="ru-RU" sz="2200" b="1" dirty="0" smtClean="0">
                <a:latin typeface="Candara" pitchFamily="34" charset="0"/>
              </a:rPr>
              <a:t>10,1 %</a:t>
            </a:r>
            <a:endParaRPr lang="ru-RU" sz="2200" b="1" dirty="0">
              <a:latin typeface="Candara" pitchFamily="34" charset="0"/>
            </a:endParaRPr>
          </a:p>
        </p:txBody>
      </p:sp>
      <p:sp>
        <p:nvSpPr>
          <p:cNvPr id="33" name="Стрелка вниз 32"/>
          <p:cNvSpPr/>
          <p:nvPr/>
        </p:nvSpPr>
        <p:spPr>
          <a:xfrm rot="2700000">
            <a:off x="2374602" y="1997890"/>
            <a:ext cx="48463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низ 33"/>
          <p:cNvSpPr/>
          <p:nvPr/>
        </p:nvSpPr>
        <p:spPr>
          <a:xfrm rot="-2700000">
            <a:off x="6322036" y="2014433"/>
            <a:ext cx="48463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1170" y="2785436"/>
            <a:ext cx="3280501" cy="2460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43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34" name="Text Box 2"/>
          <p:cNvSpPr txBox="1">
            <a:spLocks noChangeArrowheads="1"/>
          </p:cNvSpPr>
          <p:nvPr/>
        </p:nvSpPr>
        <p:spPr bwMode="auto">
          <a:xfrm>
            <a:off x="1116013" y="903290"/>
            <a:ext cx="6335712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90135" name="Text Box 3"/>
          <p:cNvSpPr txBox="1">
            <a:spLocks noChangeArrowheads="1"/>
          </p:cNvSpPr>
          <p:nvPr/>
        </p:nvSpPr>
        <p:spPr bwMode="auto">
          <a:xfrm>
            <a:off x="1116013" y="908051"/>
            <a:ext cx="8027987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endParaRPr lang="ru-RU" dirty="0"/>
          </a:p>
        </p:txBody>
      </p:sp>
      <p:graphicFrame>
        <p:nvGraphicFramePr>
          <p:cNvPr id="10" name="Диаграмм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3974831"/>
              </p:ext>
            </p:extLst>
          </p:nvPr>
        </p:nvGraphicFramePr>
        <p:xfrm>
          <a:off x="16320" y="-10972"/>
          <a:ext cx="8928993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194094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6085209"/>
              </p:ext>
            </p:extLst>
          </p:nvPr>
        </p:nvGraphicFramePr>
        <p:xfrm>
          <a:off x="107503" y="0"/>
          <a:ext cx="8928993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0258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7015405"/>
              </p:ext>
            </p:extLst>
          </p:nvPr>
        </p:nvGraphicFramePr>
        <p:xfrm>
          <a:off x="-69348" y="379329"/>
          <a:ext cx="9282697" cy="60993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4241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332656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Сравнение расходов по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разделам, тыс. руб.</a:t>
            </a:r>
            <a:endParaRPr lang="ru-RU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2128609"/>
              </p:ext>
            </p:extLst>
          </p:nvPr>
        </p:nvGraphicFramePr>
        <p:xfrm>
          <a:off x="107504" y="980730"/>
          <a:ext cx="8928991" cy="590465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2144"/>
                <a:gridCol w="1689370"/>
                <a:gridCol w="926910"/>
                <a:gridCol w="926910"/>
                <a:gridCol w="796098"/>
                <a:gridCol w="706395"/>
                <a:gridCol w="571844"/>
                <a:gridCol w="747509"/>
                <a:gridCol w="612957"/>
                <a:gridCol w="751246"/>
                <a:gridCol w="717608"/>
              </a:tblGrid>
              <a:tr h="170940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Раздел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Наименование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Первоначальный бюджет 2018 год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Уточненный план на 01.11.2018 год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Прогноз 2019 год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Рост к первоначальному бюджету 2017 года, %</a:t>
                      </a:r>
                      <a:br>
                        <a:rPr lang="ru-RU" sz="1200" u="none" strike="noStrike" dirty="0">
                          <a:effectLst/>
                        </a:rPr>
                      </a:b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Рост 2018 к уточненному плану 2017, %</a:t>
                      </a:r>
                      <a:br>
                        <a:rPr lang="ru-RU" sz="1200" u="none" strike="noStrike" dirty="0">
                          <a:effectLst/>
                        </a:rPr>
                      </a:b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Прогноз 2020 год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Рост 2020 к прогнозу 2019, %</a:t>
                      </a:r>
                      <a:br>
                        <a:rPr lang="ru-RU" sz="1200" u="none" strike="noStrike" dirty="0">
                          <a:effectLst/>
                        </a:rPr>
                      </a:b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Прогноз 2021 год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Рост 2021 к 2020, %</a:t>
                      </a:r>
                      <a:br>
                        <a:rPr lang="ru-RU" sz="1200" u="none" strike="noStrike" dirty="0">
                          <a:effectLst/>
                        </a:rPr>
                      </a:b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  <a:tr h="24420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Итого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402 428.30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468 770.70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341 095.20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84.76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72.76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330 928.90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97.02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342 819.00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103.59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</a:tr>
              <a:tr h="71068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01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Общемуниципальные вопросы</a:t>
                      </a:r>
                      <a:endParaRPr lang="ru-RU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49 029.20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50 259.10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49 358.20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100.67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98.21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50 423.40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102.16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51 191.90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101.52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</a:tr>
              <a:tr h="4320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Национальная оборона</a:t>
                      </a:r>
                      <a:endParaRPr lang="ru-RU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333.90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333.90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358.90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107.49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107.49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364.40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101.53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377.40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103.57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</a:tr>
              <a:tr h="9361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03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Национальная безопасность и правоохранительная деятельность</a:t>
                      </a:r>
                      <a:endParaRPr lang="ru-RU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4 426.20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4 584.30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4 412.30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99.69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96.25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4 352.30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98.64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4 493.20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103.24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</a:tr>
              <a:tr h="5040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04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 Национальная экономика</a:t>
                      </a:r>
                      <a:endParaRPr lang="ru-RU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12 921.00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32 536.50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30 620.80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236.98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94.11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30 581.00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99.87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30 671.80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100.30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</a:tr>
              <a:tr h="5040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05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Жилищно-коомунальное хозяйство</a:t>
                      </a:r>
                      <a:endParaRPr lang="ru-RU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4 210.80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8 910.70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2 466.50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58.58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27.68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945.10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38.32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974.90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103.15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</a:tr>
              <a:tr h="4320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06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Охрана окружающей среды</a:t>
                      </a:r>
                      <a:endParaRPr lang="ru-RU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100.00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100.00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0.00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0.00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</a:tr>
              <a:tr h="4320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07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Образование</a:t>
                      </a:r>
                      <a:endParaRPr lang="ru-RU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245 425.50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278 880.70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159 844.30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65.13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57.32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144 374.30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90.32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159 011.40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110.14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5047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55576" y="260648"/>
            <a:ext cx="76328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Сравнение расходов по 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разделам, тыс. руб.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5269940"/>
              </p:ext>
            </p:extLst>
          </p:nvPr>
        </p:nvGraphicFramePr>
        <p:xfrm>
          <a:off x="107505" y="1988839"/>
          <a:ext cx="8928989" cy="44644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2144"/>
                <a:gridCol w="1689370"/>
                <a:gridCol w="926910"/>
                <a:gridCol w="926910"/>
                <a:gridCol w="796098"/>
                <a:gridCol w="706395"/>
                <a:gridCol w="571844"/>
                <a:gridCol w="747509"/>
                <a:gridCol w="612956"/>
                <a:gridCol w="751245"/>
                <a:gridCol w="717608"/>
              </a:tblGrid>
              <a:tr h="4464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08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Культура</a:t>
                      </a:r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39 874.90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41 009.60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41 831.70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104.91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102.00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41 712.30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99.71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41 655.50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99.86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</a:tr>
              <a:tr h="4464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10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Социальная политика</a:t>
                      </a:r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10 299.30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16 774.40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14 543.20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141.21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86.70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17 315.20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119.06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14 671.80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84.73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</a:tr>
              <a:tr h="89289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11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Физическая культура и спорт</a:t>
                      </a:r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2 369.90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2 383.80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3 099.20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130.77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130.01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2 982.80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96.24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2 986.50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100.12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</a:tr>
              <a:tr h="89289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12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Средства массовой информации</a:t>
                      </a:r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1 733.40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1 593.50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1 538.20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88.74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96.53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1 577.60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102.56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1 592.00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100.91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</a:tr>
              <a:tr h="89289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13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Обслуживание муниципального долга</a:t>
                      </a:r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100.00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100.00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100.00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0.00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</a:tr>
              <a:tr h="89289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14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Межбюджетные трансферты</a:t>
                      </a:r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31 604.20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31 304.20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32 921.90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104.17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105.17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36 200.50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109.96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35 192.60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97.22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2317831"/>
              </p:ext>
            </p:extLst>
          </p:nvPr>
        </p:nvGraphicFramePr>
        <p:xfrm>
          <a:off x="107503" y="836712"/>
          <a:ext cx="8928991" cy="11334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2143"/>
                <a:gridCol w="1689369"/>
                <a:gridCol w="926911"/>
                <a:gridCol w="926911"/>
                <a:gridCol w="796097"/>
                <a:gridCol w="706396"/>
                <a:gridCol w="571844"/>
                <a:gridCol w="747509"/>
                <a:gridCol w="612957"/>
                <a:gridCol w="751246"/>
                <a:gridCol w="717608"/>
              </a:tblGrid>
              <a:tr h="11334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Раздел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Наименование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Первоначальный бюджет 2018 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Уточненный план на 01.11.2018 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2019 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к первоначальному бюджету 2017 года, %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2018 к уточненному плану 2017, %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2020 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2020 к прогнозу 2019, %</a:t>
                      </a:r>
                      <a:br>
                        <a:rPr lang="ru-RU" sz="1000" u="none" strike="noStrike">
                          <a:effectLst/>
                        </a:rPr>
                      </a:b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2021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2021 к 2020, %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9903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332656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Сравнение расходов по разделам и подразделам, тыс. руб.</a:t>
            </a:r>
            <a:endParaRPr lang="ru-RU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5028721"/>
              </p:ext>
            </p:extLst>
          </p:nvPr>
        </p:nvGraphicFramePr>
        <p:xfrm>
          <a:off x="107503" y="836712"/>
          <a:ext cx="8928994" cy="602128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4057"/>
                <a:gridCol w="2209959"/>
                <a:gridCol w="731175"/>
                <a:gridCol w="697094"/>
                <a:gridCol w="697094"/>
                <a:gridCol w="446139"/>
                <a:gridCol w="697094"/>
                <a:gridCol w="570068"/>
                <a:gridCol w="659915"/>
                <a:gridCol w="582460"/>
                <a:gridCol w="659915"/>
                <a:gridCol w="474024"/>
              </a:tblGrid>
              <a:tr h="8972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Раздел</a:t>
                      </a:r>
                      <a:endParaRPr lang="ru-RU" sz="900" b="1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Наименование</a:t>
                      </a:r>
                      <a:endParaRPr lang="ru-RU" sz="900" b="1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Первоначальный бюджет 2018 год</a:t>
                      </a:r>
                      <a:endParaRPr lang="ru-RU" sz="900" b="1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Уточненный план на 01.11.2018 год</a:t>
                      </a:r>
                      <a:endParaRPr lang="ru-RU" sz="900" b="1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Прогноз 2019 год</a:t>
                      </a:r>
                      <a:endParaRPr lang="ru-RU" sz="900" b="1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Структура, %</a:t>
                      </a:r>
                      <a:endParaRPr lang="ru-RU" sz="900" b="1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Рост к первоначальному бюджету 2017 года, %</a:t>
                      </a:r>
                      <a:br>
                        <a:rPr lang="ru-RU" sz="900" u="none" strike="noStrike" dirty="0">
                          <a:effectLst/>
                        </a:rPr>
                      </a:br>
                      <a:endParaRPr lang="ru-RU" sz="900" b="1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Рост 2018 к уточненному плану 2017, %</a:t>
                      </a:r>
                      <a:br>
                        <a:rPr lang="ru-RU" sz="900" u="none" strike="noStrike" dirty="0">
                          <a:effectLst/>
                        </a:rPr>
                      </a:br>
                      <a:endParaRPr lang="ru-RU" sz="900" b="1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Прогноз 2020 год</a:t>
                      </a:r>
                      <a:endParaRPr lang="ru-RU" sz="900" b="1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Рост 2020 к прогнозу 2019, %</a:t>
                      </a:r>
                      <a:br>
                        <a:rPr lang="ru-RU" sz="900" u="none" strike="noStrike">
                          <a:effectLst/>
                        </a:rPr>
                      </a:br>
                      <a:endParaRPr lang="ru-RU" sz="900" b="1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Прогноз 2021 год</a:t>
                      </a:r>
                      <a:endParaRPr lang="ru-RU" sz="900" b="1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Рост 2021 к 2020, %</a:t>
                      </a:r>
                      <a:br>
                        <a:rPr lang="ru-RU" sz="900" u="none" strike="noStrike">
                          <a:effectLst/>
                        </a:rPr>
                      </a:br>
                      <a:endParaRPr lang="ru-RU" sz="900" b="1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</a:tr>
              <a:tr h="409869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Итого</a:t>
                      </a:r>
                      <a:endParaRPr lang="ru-RU" sz="900" b="1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1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402 428.3</a:t>
                      </a:r>
                      <a:endParaRPr lang="ru-RU" sz="900" b="1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468 770.7</a:t>
                      </a:r>
                      <a:endParaRPr lang="ru-RU" sz="900" b="1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341 095.2</a:t>
                      </a:r>
                      <a:endParaRPr lang="ru-RU" sz="900" b="1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100.0</a:t>
                      </a:r>
                      <a:endParaRPr lang="ru-RU" sz="900" b="1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84.8</a:t>
                      </a:r>
                      <a:endParaRPr lang="ru-RU" sz="900" b="1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72.8</a:t>
                      </a:r>
                      <a:endParaRPr lang="ru-RU" sz="900" b="1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330 928.9</a:t>
                      </a:r>
                      <a:endParaRPr lang="ru-RU" sz="900" b="1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97.0</a:t>
                      </a:r>
                      <a:endParaRPr lang="ru-RU" sz="900" b="1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342 819.0</a:t>
                      </a:r>
                      <a:endParaRPr lang="ru-RU" sz="900" b="1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103.6</a:t>
                      </a:r>
                      <a:endParaRPr lang="ru-RU" sz="900" b="1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</a:tr>
              <a:tr h="2119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01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Общемуниципальные вопросы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49 029.2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50 259.1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49 358.2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14.5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100.7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98.2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50 423.4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102.2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51 191.9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101.5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</a:tr>
              <a:tr h="8580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01.03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Функционирование законодательных (представительных) органов государственной власти и представительных органов муниципальных образований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2 262.2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2 262.2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2 349.0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0.7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103.8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103.8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2 430.4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103.5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2 498.8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102.8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</a:tr>
              <a:tr h="102964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01.04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Функционирование Правительства Российской Федерации, высших исполнительных органов государственной власти субъектов Российской Федерации, местных администраций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17 129.4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17 148.0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15 733.7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4.6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91.9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91.8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17 672.0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112.3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18 267.8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103.4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</a:tr>
              <a:tr h="34321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01.05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Судебная система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76.4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76.2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10.9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0.0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14.3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14.3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11.4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104.6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11.9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104.4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</a:tr>
              <a:tr h="6864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01.06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Обеспечение деятельности финансовых, налоговых и таможенных органов и органов финансового (финансово-бюджетного) надзора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10 721.5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10 721.5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10 981.0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3.2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102.4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102.4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10 981.0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100.0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10 981.0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100.0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</a:tr>
              <a:tr h="34321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01.07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Обеспечение проведения выборов и референдумов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0.0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0.0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363.0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0.1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 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0.0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0.0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0.0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</a:tr>
              <a:tr h="34321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01.11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Резервные фонды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800.0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258.6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800.0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0.2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100.0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309.4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800.0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100.0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800.0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100.0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</a:tr>
              <a:tr h="34321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01.13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Другие общегосударственные вопросы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18 039.8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19 872.6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19 120.6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5.6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106.0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96.2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18 528.6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96.9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18 632.4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100.6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</a:tr>
              <a:tr h="2119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02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Национальная оборона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333.9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333.9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358.9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0.1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107.5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107.5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364.4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101.5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377.4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103.6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</a:tr>
              <a:tr h="34321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02.03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Мобилизационная и вневойсковая подготовка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333.9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333.9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358.9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0.1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107.5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107.5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364.4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101.5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377.4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103.6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1174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332656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Сравнение расходов по разделам и подразделам, тыс. руб.</a:t>
            </a:r>
            <a:endParaRPr lang="ru-RU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0496092"/>
              </p:ext>
            </p:extLst>
          </p:nvPr>
        </p:nvGraphicFramePr>
        <p:xfrm>
          <a:off x="107504" y="2204864"/>
          <a:ext cx="8928992" cy="432344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6998"/>
                <a:gridCol w="2367019"/>
                <a:gridCol w="731174"/>
                <a:gridCol w="697093"/>
                <a:gridCol w="697093"/>
                <a:gridCol w="446140"/>
                <a:gridCol w="697093"/>
                <a:gridCol w="570067"/>
                <a:gridCol w="659915"/>
                <a:gridCol w="582461"/>
                <a:gridCol w="659915"/>
                <a:gridCol w="474024"/>
              </a:tblGrid>
              <a:tr h="3550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03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Национальная безопасность и правоохранительная деятельность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4 426.2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4 584.3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4 412.3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99.7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96.2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4 352.3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98.6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4 493.2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103.2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5271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03.09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Защита населения и территории от чрезвычайных ситуаций природного и техногенного характера, гражданская оборона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4 426.2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4 125.3</a:t>
                      </a:r>
                      <a:endParaRPr lang="ru-RU" sz="1100" b="0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4 412.3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99.7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107.0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4 352.3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98.6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4 493.2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103.2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539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03.10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Обеспечение пожарной безопасности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459.0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2115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04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 Национальная экономика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12 921.0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32 536.5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30 620.8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237.0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94.1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30 581.0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99.9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30 671.8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539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04.01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Общеэкономические вопросы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223.4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231.0</a:t>
                      </a:r>
                      <a:endParaRPr lang="ru-RU" sz="1100" b="0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223.4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96.7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223.4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223.4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539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04.05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Сельское хозяйство и рыболовство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9 449.0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24 518.5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26 803.6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7.9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283.7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109.3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26 776.2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99.9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26 764.1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539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04.06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Водное хозяйство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120.0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166.7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569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04.09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Дорожное хозяйство (дорожные фонды)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4 452.4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539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04.10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Связь и информатика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214.5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483.8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225.5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387.0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80.0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387.0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3550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04.12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Другие вопросы в области национальной экономики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3 248.6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3 000.1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2 910.0</a:t>
                      </a:r>
                      <a:endParaRPr lang="ru-RU" sz="1100" b="0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89.6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97.0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3 194.4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109.8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3 297.3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103.2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2115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05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Жилищно-коомунальное хозяйство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4 210.8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8 910.7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2 466.5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58.6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27.7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945.1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38.3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974.9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103.2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539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05.01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Жилищное хозяйство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820.0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2 203.1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24.4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539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05.02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Коммунальное хозяйство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500.0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1 877.7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60.0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16.0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539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05.03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Благоустройство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2 239.4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4 119.7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1 250.0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0.4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55.8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30.3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16.0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3550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05.05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Другие вопросы в области жилищно-коммунального хозяйства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651.4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710.2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716.5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110.0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745.1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104.0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774.9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104.0</a:t>
                      </a:r>
                      <a:endParaRPr lang="ru-RU" sz="1100" b="0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3557535"/>
              </p:ext>
            </p:extLst>
          </p:nvPr>
        </p:nvGraphicFramePr>
        <p:xfrm>
          <a:off x="107503" y="836712"/>
          <a:ext cx="8928992" cy="12619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6999"/>
                <a:gridCol w="2367020"/>
                <a:gridCol w="731173"/>
                <a:gridCol w="697093"/>
                <a:gridCol w="697093"/>
                <a:gridCol w="446139"/>
                <a:gridCol w="697093"/>
                <a:gridCol w="570067"/>
                <a:gridCol w="659915"/>
                <a:gridCol w="582461"/>
                <a:gridCol w="659915"/>
                <a:gridCol w="474024"/>
              </a:tblGrid>
              <a:tr h="12619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Раздел</a:t>
                      </a:r>
                      <a:endParaRPr lang="ru-RU" sz="1100" b="1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Наименование</a:t>
                      </a: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Первоначальный бюджет 2018 год</a:t>
                      </a: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Уточненный план на 01.11.2018 год</a:t>
                      </a: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Прогноз 2019 год</a:t>
                      </a:r>
                      <a:endParaRPr lang="ru-RU" sz="1100" b="1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Структура, %</a:t>
                      </a: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Рост к первоначальному бюджету 2017 года, %</a:t>
                      </a:r>
                      <a:br>
                        <a:rPr lang="ru-RU" sz="1100" u="none" strike="noStrike">
                          <a:effectLst/>
                        </a:rPr>
                      </a:b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Рост 2018 к уточненному плану 2017, %</a:t>
                      </a:r>
                      <a:br>
                        <a:rPr lang="ru-RU" sz="1100" u="none" strike="noStrike">
                          <a:effectLst/>
                        </a:rPr>
                      </a:b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Прогноз 2020 год</a:t>
                      </a: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Рост 2020 к прогнозу 2019, %</a:t>
                      </a:r>
                      <a:br>
                        <a:rPr lang="ru-RU" sz="1100" u="none" strike="noStrike">
                          <a:effectLst/>
                        </a:rPr>
                      </a:b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Прогноз 2021 год</a:t>
                      </a: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Рост 2021 к 2020, %</a:t>
                      </a:r>
                      <a:br>
                        <a:rPr lang="ru-RU" sz="1100" u="none" strike="noStrike" dirty="0">
                          <a:effectLst/>
                        </a:rPr>
                      </a:br>
                      <a:endParaRPr lang="ru-RU" sz="1100" b="1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3151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69" name="Rectangle 4"/>
          <p:cNvSpPr>
            <a:spLocks noGrp="1"/>
          </p:cNvSpPr>
          <p:nvPr>
            <p:ph type="title" sz="quarter"/>
          </p:nvPr>
        </p:nvSpPr>
        <p:spPr>
          <a:xfrm>
            <a:off x="468315" y="0"/>
            <a:ext cx="8229600" cy="922337"/>
          </a:xfrm>
          <a:noFill/>
        </p:spPr>
        <p:txBody>
          <a:bodyPr/>
          <a:lstStyle/>
          <a:p>
            <a:pPr marL="484505" marR="12700" indent="-472440">
              <a:lnSpc>
                <a:spcPct val="100000"/>
              </a:lnSpc>
              <a:tabLst>
                <a:tab pos="3314065" algn="l"/>
              </a:tabLst>
            </a:pP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На</a:t>
            </a:r>
            <a:r>
              <a:rPr lang="ru-RU" sz="2400" b="1" spc="-25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ч</a:t>
            </a:r>
            <a:r>
              <a:rPr lang="ru-RU" sz="2400" b="1" spc="-50" dirty="0" smtClean="0">
                <a:solidFill>
                  <a:schemeClr val="bg1"/>
                </a:solidFill>
                <a:latin typeface="Arial"/>
                <a:cs typeface="Arial"/>
              </a:rPr>
              <a:t>е</a:t>
            </a: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м</a:t>
            </a:r>
            <a:r>
              <a:rPr lang="ru-RU" sz="2400" b="1" spc="-30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400" b="1" spc="-55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lang="ru-RU" sz="2400" b="1" spc="-15" dirty="0" smtClean="0">
                <a:solidFill>
                  <a:schemeClr val="bg1"/>
                </a:solidFill>
                <a:latin typeface="Arial"/>
                <a:cs typeface="Arial"/>
              </a:rPr>
              <a:t>н</a:t>
            </a:r>
            <a:r>
              <a:rPr lang="ru-RU"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15" dirty="0" smtClean="0">
                <a:solidFill>
                  <a:schemeClr val="bg1"/>
                </a:solidFill>
                <a:latin typeface="Arial"/>
                <a:cs typeface="Arial"/>
              </a:rPr>
              <a:t>вы</a:t>
            </a:r>
            <a:r>
              <a:rPr lang="ru-RU" sz="2400" b="1" spc="-50" dirty="0" smtClean="0">
                <a:solidFill>
                  <a:schemeClr val="bg1"/>
                </a:solidFill>
                <a:latin typeface="Arial"/>
                <a:cs typeface="Arial"/>
              </a:rPr>
              <a:t>в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r>
              <a:rPr lang="ru-RU" sz="2400" b="1" spc="-50" dirty="0" smtClean="0">
                <a:solidFill>
                  <a:schemeClr val="bg1"/>
                </a:solidFill>
                <a:latin typeface="Arial"/>
                <a:cs typeface="Arial"/>
              </a:rPr>
              <a:t>е</a:t>
            </a:r>
            <a:r>
              <a:rPr lang="ru-RU" sz="2400" b="1" spc="-100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я	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lang="ru-RU" sz="2400" b="1" spc="-55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lang="ru-RU" sz="2400" b="1" spc="-60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r>
              <a:rPr lang="ru-RU" sz="2400" b="1" spc="-50" dirty="0" smtClean="0">
                <a:solidFill>
                  <a:schemeClr val="bg1"/>
                </a:solidFill>
                <a:latin typeface="Arial"/>
                <a:cs typeface="Arial"/>
              </a:rPr>
              <a:t>вл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е</a:t>
            </a:r>
            <a:r>
              <a:rPr lang="ru-RU" sz="2400" b="1" spc="-15" dirty="0" smtClean="0">
                <a:solidFill>
                  <a:schemeClr val="bg1"/>
                </a:solidFill>
                <a:latin typeface="Arial"/>
                <a:cs typeface="Arial"/>
              </a:rPr>
              <a:t>ни</a:t>
            </a: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е пр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е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к</a:t>
            </a:r>
            <a:r>
              <a:rPr lang="ru-RU" sz="2400" b="1" spc="-50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r>
              <a:rPr lang="ru-RU" sz="2400" b="1" spc="35" dirty="0" smtClean="0">
                <a:solidFill>
                  <a:schemeClr val="bg1"/>
                </a:solidFill>
                <a:latin typeface="Arial"/>
                <a:cs typeface="Arial"/>
              </a:rPr>
              <a:t> районного</a:t>
            </a:r>
            <a:r>
              <a:rPr lang="ru-RU" sz="2400" b="1" spc="5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400" b="1" spc="-35" dirty="0" smtClean="0">
                <a:solidFill>
                  <a:schemeClr val="bg1"/>
                </a:solidFill>
                <a:latin typeface="Arial"/>
                <a:cs typeface="Arial"/>
              </a:rPr>
              <a:t>б</a:t>
            </a:r>
            <a:r>
              <a:rPr lang="ru-RU" sz="2400" b="1" spc="-75" dirty="0" smtClean="0">
                <a:solidFill>
                  <a:schemeClr val="bg1"/>
                </a:solidFill>
                <a:latin typeface="Arial"/>
                <a:cs typeface="Arial"/>
              </a:rPr>
              <a:t>ю</a:t>
            </a:r>
            <a:r>
              <a:rPr lang="ru-RU" sz="2400" b="1" spc="-35" dirty="0" smtClean="0">
                <a:solidFill>
                  <a:schemeClr val="bg1"/>
                </a:solidFill>
                <a:latin typeface="Arial"/>
                <a:cs typeface="Arial"/>
              </a:rPr>
              <a:t>д</a:t>
            </a:r>
            <a:r>
              <a:rPr lang="ru-RU" sz="2400" b="1" spc="-75" dirty="0" smtClean="0">
                <a:solidFill>
                  <a:schemeClr val="bg1"/>
                </a:solidFill>
                <a:latin typeface="Arial"/>
                <a:cs typeface="Arial"/>
              </a:rPr>
              <a:t>ж</a:t>
            </a:r>
            <a:r>
              <a:rPr lang="ru-RU" sz="2400" b="1" spc="-60" dirty="0" smtClean="0">
                <a:solidFill>
                  <a:schemeClr val="bg1"/>
                </a:solidFill>
                <a:latin typeface="Arial"/>
                <a:cs typeface="Arial"/>
              </a:rPr>
              <a:t>е</a:t>
            </a:r>
            <a:r>
              <a:rPr lang="ru-RU" sz="2400" b="1" spc="-90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endParaRPr lang="ru-RU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2572" name="Text Box 10"/>
          <p:cNvSpPr txBox="1">
            <a:spLocks noChangeArrowheads="1"/>
          </p:cNvSpPr>
          <p:nvPr/>
        </p:nvSpPr>
        <p:spPr bwMode="auto">
          <a:xfrm flipH="1">
            <a:off x="468315" y="6237288"/>
            <a:ext cx="82073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071537" y="1357300"/>
            <a:ext cx="7143800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Послание Президента Российской Федерации Федеральному Собранию</a:t>
            </a:r>
            <a:endParaRPr lang="ru-RU" b="1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071537" y="2214555"/>
            <a:ext cx="7143800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Основные направления бюджетной и налоговой политики Тонкинского муниципального района Нижегородской области на 2019 год и плановый период 2020 и 2021 годов</a:t>
            </a:r>
            <a:endParaRPr lang="ru-RU" b="1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083344" y="3171820"/>
            <a:ext cx="7143800" cy="8286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Прогноз  социально-экономического развития Тонкинского муниципального района Нижегородской области на 2019 год и на период до 2021 года</a:t>
            </a:r>
            <a:endParaRPr lang="ru-RU" b="1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071537" y="4233881"/>
            <a:ext cx="7143800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Итоги исполнения консолидированного бюджета за 2017 год и текущий период 2018 года</a:t>
            </a:r>
            <a:endParaRPr lang="ru-RU" b="1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083344" y="5157192"/>
            <a:ext cx="7143800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16 муниципальных программ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332656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Сравнение расходов по разделам и подразделам, тыс. руб.</a:t>
            </a:r>
            <a:endParaRPr lang="ru-RU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9570584"/>
              </p:ext>
            </p:extLst>
          </p:nvPr>
        </p:nvGraphicFramePr>
        <p:xfrm>
          <a:off x="107505" y="2132856"/>
          <a:ext cx="8928990" cy="45365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6998"/>
                <a:gridCol w="2367019"/>
                <a:gridCol w="731174"/>
                <a:gridCol w="697093"/>
                <a:gridCol w="697093"/>
                <a:gridCol w="446139"/>
                <a:gridCol w="697093"/>
                <a:gridCol w="570067"/>
                <a:gridCol w="659915"/>
                <a:gridCol w="582460"/>
                <a:gridCol w="659915"/>
                <a:gridCol w="474024"/>
              </a:tblGrid>
              <a:tr h="2070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06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Охрана окружающей среды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3324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06.03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Охрана объектов растительного и животного мира и среды их обитания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070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07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Образование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245 425.5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278 880.7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159 844.3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46.9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65.1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57.3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144 374.3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90.3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159 011.4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110.1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836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07.01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Дошкольное образование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38 483.9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39 988.5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41 885.1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12.3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108.8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104.7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36 824.9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87.9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43 835.1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119.0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836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07.02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Общее образование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173 142.2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203 800.9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77 933.7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22.8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45.0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38.2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67 772.2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87.0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75 265.2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111.1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836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07.03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Дополнительное образование детей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12 904.1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12 979.9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16 241.8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125.9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125.1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15 539.6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95.7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15 541.4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836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07.07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Молодежная политика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2 026.1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2 551.1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2 005.2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0.6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99.0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78.6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2 005.2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2 005.2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836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07.09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Другие вопросы в области образования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18 869.1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19 560.3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21 778.5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6.4</a:t>
                      </a:r>
                      <a:endParaRPr lang="ru-RU" sz="1100" b="0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115.4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111.3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22 232.5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102.1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22 364.6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100.6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070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08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Культура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39 874.9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41 009.6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41 831.7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12.3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104.9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102.0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41 712.3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99.7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41 655.5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99.9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836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08.01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Культура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34 547.0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35 646.8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36 361.9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105.3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102.0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36 129.0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99.4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36 037.0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99.7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3324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08.04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Другие вопросы в области культуры, кинематографии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5 327.9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5 341.8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5 469.8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1.6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102.7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102.4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5 583.3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102.1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5 618.5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100.6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070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10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Социальная политика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10 299.3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16 774.4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14 543.2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141.2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86.7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17 315.2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119.1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14 671.8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84.7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836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10.01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Пенсионное обеспечение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3 600.0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3 600.0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3 845.8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106.8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106.8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3 800.0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98.8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3 800.0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836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10.03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Социальное обеспечение населения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2 664.8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8 317.9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2 800.9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105.1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33.7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4 671.1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166.8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1 080.2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23.1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836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10.04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Охрана семьи и детства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4 034.5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4 797.6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7 896.5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195.7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164.6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8 844.1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112.0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9 791.6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110.7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070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11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Физическая культура и спорт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2 369.9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2 383.8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3 099.2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130.8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130.0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2 982.8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96.2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2 986.5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836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11.02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Массовый спорт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2 369.9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2 383.8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2 986.5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126.0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125.3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8989686"/>
              </p:ext>
            </p:extLst>
          </p:nvPr>
        </p:nvGraphicFramePr>
        <p:xfrm>
          <a:off x="107502" y="836712"/>
          <a:ext cx="8928994" cy="12619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6998"/>
                <a:gridCol w="2367020"/>
                <a:gridCol w="731173"/>
                <a:gridCol w="697094"/>
                <a:gridCol w="697094"/>
                <a:gridCol w="446139"/>
                <a:gridCol w="697094"/>
                <a:gridCol w="570068"/>
                <a:gridCol w="659915"/>
                <a:gridCol w="582460"/>
                <a:gridCol w="659915"/>
                <a:gridCol w="474024"/>
              </a:tblGrid>
              <a:tr h="12619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Раздел</a:t>
                      </a:r>
                      <a:endParaRPr lang="ru-RU" sz="1100" b="1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Наименование</a:t>
                      </a:r>
                      <a:endParaRPr lang="ru-RU" sz="1100" b="1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Первоначальный бюджет 2018 год</a:t>
                      </a: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Уточненный план на 01.11.2018 год</a:t>
                      </a:r>
                      <a:endParaRPr lang="ru-RU" sz="1100" b="1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Прогноз 2019 год</a:t>
                      </a: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Структура, %</a:t>
                      </a: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Рост к первоначальному бюджету 2017 года, %</a:t>
                      </a:r>
                      <a:br>
                        <a:rPr lang="ru-RU" sz="1100" u="none" strike="noStrike">
                          <a:effectLst/>
                        </a:rPr>
                      </a:b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Рост 2018 к уточненному плану 2017, %</a:t>
                      </a:r>
                      <a:br>
                        <a:rPr lang="ru-RU" sz="1100" u="none" strike="noStrike">
                          <a:effectLst/>
                        </a:rPr>
                      </a:b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Прогноз 2020 год</a:t>
                      </a: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Рост 2020 к прогнозу 2019, %</a:t>
                      </a:r>
                      <a:br>
                        <a:rPr lang="ru-RU" sz="1100" u="none" strike="noStrike">
                          <a:effectLst/>
                        </a:rPr>
                      </a:b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Прогноз 2021 год</a:t>
                      </a: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Рост 2021 к 2020, %</a:t>
                      </a:r>
                      <a:br>
                        <a:rPr lang="ru-RU" sz="1100" u="none" strike="noStrike" dirty="0">
                          <a:effectLst/>
                        </a:rPr>
                      </a:br>
                      <a:endParaRPr lang="ru-RU" sz="1100" b="1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062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332656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Сравнение расходов по разделам и подразделам, тыс. руб.</a:t>
            </a:r>
            <a:endParaRPr lang="ru-RU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0885308"/>
              </p:ext>
            </p:extLst>
          </p:nvPr>
        </p:nvGraphicFramePr>
        <p:xfrm>
          <a:off x="107503" y="2132855"/>
          <a:ext cx="8928993" cy="30243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4057"/>
                <a:gridCol w="2209961"/>
                <a:gridCol w="731174"/>
                <a:gridCol w="697093"/>
                <a:gridCol w="697093"/>
                <a:gridCol w="446140"/>
                <a:gridCol w="697093"/>
                <a:gridCol w="570067"/>
                <a:gridCol w="659915"/>
                <a:gridCol w="582461"/>
                <a:gridCol w="659915"/>
                <a:gridCol w="474024"/>
              </a:tblGrid>
              <a:tr h="2725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12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Средства массовой информации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1 733.4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1 593.5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1 538.2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0.5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88.7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96.5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1 577.6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102.6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1 592.0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4413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12.02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Периодическая печать и издательства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1 733.4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1 593.5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1 538.2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0.5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88.7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96.5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1 577.6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102.6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1 592.0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725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13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Обслуживание муниципального долга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4413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13.01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Обслуживание государственного внутреннего и муниципального долга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725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14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Межбюджетные трансферты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31 604.2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31 304.2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32 921.9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104.2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105.2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36 200.5</a:t>
                      </a:r>
                      <a:endParaRPr lang="ru-RU" sz="1100" b="0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110.0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35 192.6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97.2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8826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14.01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Дотации на выравнивание бюджетной обеспеченности субъектов Российской Федерации и муниципальных образований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15 605.3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15 605.3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21 653.3</a:t>
                      </a:r>
                      <a:endParaRPr lang="ru-RU" sz="1100" b="0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6.3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138.8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138.8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26 555.1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122.6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27 378.3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103.1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4413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14.03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Прочие межбюджетные трансферты общего характера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15 998.9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15 698.9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11 268.6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70.4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71.8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9 645.4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85.6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7 814.3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81.0</a:t>
                      </a:r>
                      <a:endParaRPr lang="ru-RU" sz="1100" b="0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3149094"/>
              </p:ext>
            </p:extLst>
          </p:nvPr>
        </p:nvGraphicFramePr>
        <p:xfrm>
          <a:off x="107504" y="836712"/>
          <a:ext cx="8928990" cy="12619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4056"/>
                <a:gridCol w="2209960"/>
                <a:gridCol w="731173"/>
                <a:gridCol w="697093"/>
                <a:gridCol w="697093"/>
                <a:gridCol w="446140"/>
                <a:gridCol w="697093"/>
                <a:gridCol w="570067"/>
                <a:gridCol w="659916"/>
                <a:gridCol w="582460"/>
                <a:gridCol w="659916"/>
                <a:gridCol w="474023"/>
              </a:tblGrid>
              <a:tr h="12619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Раздел</a:t>
                      </a:r>
                      <a:endParaRPr lang="ru-RU" sz="1100" b="1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Наименование</a:t>
                      </a:r>
                      <a:endParaRPr lang="ru-RU" sz="1100" b="1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Первоначальный бюджет 2018 год</a:t>
                      </a:r>
                      <a:endParaRPr lang="ru-RU" sz="1100" b="1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Уточненный план на 01.11.2018 год</a:t>
                      </a: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Прогноз 2019 год</a:t>
                      </a: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Структура, %</a:t>
                      </a: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Рост к первоначальному бюджету 2017 года, %</a:t>
                      </a:r>
                      <a:br>
                        <a:rPr lang="ru-RU" sz="1100" u="none" strike="noStrike">
                          <a:effectLst/>
                        </a:rPr>
                      </a:b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Рост 2018 к уточненному плану 2017, %</a:t>
                      </a:r>
                      <a:br>
                        <a:rPr lang="ru-RU" sz="1100" u="none" strike="noStrike">
                          <a:effectLst/>
                        </a:rPr>
                      </a:b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Прогноз 2020 год</a:t>
                      </a: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Рост 2020 к прогнозу 2019, %</a:t>
                      </a:r>
                      <a:br>
                        <a:rPr lang="ru-RU" sz="1100" u="none" strike="noStrike">
                          <a:effectLst/>
                        </a:rPr>
                      </a:b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Прогноз 2021 год</a:t>
                      </a: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Рост 2021 к 2020, %</a:t>
                      </a:r>
                      <a:br>
                        <a:rPr lang="ru-RU" sz="1100" u="none" strike="noStrike" dirty="0">
                          <a:effectLst/>
                        </a:rPr>
                      </a:br>
                      <a:endParaRPr lang="ru-RU" sz="1100" b="1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4392675"/>
              </p:ext>
            </p:extLst>
          </p:nvPr>
        </p:nvGraphicFramePr>
        <p:xfrm>
          <a:off x="107506" y="5157192"/>
          <a:ext cx="8928990" cy="7039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4054"/>
                <a:gridCol w="2209962"/>
                <a:gridCol w="731173"/>
                <a:gridCol w="697093"/>
                <a:gridCol w="697093"/>
                <a:gridCol w="446140"/>
                <a:gridCol w="697093"/>
                <a:gridCol w="570067"/>
                <a:gridCol w="659916"/>
                <a:gridCol w="582460"/>
                <a:gridCol w="659916"/>
                <a:gridCol w="474023"/>
              </a:tblGrid>
              <a:tr h="70390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Итого</a:t>
                      </a:r>
                      <a:endParaRPr lang="ru-RU" sz="1100" b="1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402 428.3</a:t>
                      </a:r>
                      <a:endParaRPr lang="ru-RU" sz="1100" b="1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468 770.7</a:t>
                      </a: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341 095.2</a:t>
                      </a: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84.8</a:t>
                      </a: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72.8</a:t>
                      </a: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330 928.9</a:t>
                      </a: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97.0</a:t>
                      </a: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342 819.0</a:t>
                      </a: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103.6</a:t>
                      </a:r>
                      <a:endParaRPr lang="ru-RU" sz="1100" b="1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559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10"/>
          <p:cNvSpPr>
            <a:spLocks noChangeArrowheads="1"/>
          </p:cNvSpPr>
          <p:nvPr/>
        </p:nvSpPr>
        <p:spPr bwMode="auto">
          <a:xfrm>
            <a:off x="0" y="-11527"/>
            <a:ext cx="9144000" cy="369332"/>
          </a:xfrm>
          <a:custGeom>
            <a:avLst/>
            <a:gdLst>
              <a:gd name="T0" fmla="*/ 0 w 7468514"/>
              <a:gd name="T1" fmla="*/ 511837 h 636270"/>
              <a:gd name="T2" fmla="*/ 8603 w 7468514"/>
              <a:gd name="T3" fmla="*/ 309692 h 636270"/>
              <a:gd name="T4" fmla="*/ 32022 w 7468514"/>
              <a:gd name="T5" fmla="*/ 145504 h 636270"/>
              <a:gd name="T6" fmla="*/ 66681 w 7468514"/>
              <a:gd name="T7" fmla="*/ 36568 h 636270"/>
              <a:gd name="T8" fmla="*/ 7369111 w 7468514"/>
              <a:gd name="T9" fmla="*/ 0 h 636270"/>
              <a:gd name="T10" fmla="*/ 7383760 w 7468514"/>
              <a:gd name="T11" fmla="*/ 4812 h 636270"/>
              <a:gd name="T12" fmla="*/ 7423452 w 7468514"/>
              <a:gd name="T13" fmla="*/ 72066 h 636270"/>
              <a:gd name="T14" fmla="*/ 7454067 w 7468514"/>
              <a:gd name="T15" fmla="*/ 205026 h 636270"/>
              <a:gd name="T16" fmla="*/ 7472060 w 7468514"/>
              <a:gd name="T17" fmla="*/ 386373 h 636270"/>
              <a:gd name="T18" fmla="*/ 7475273 w 7468514"/>
              <a:gd name="T19" fmla="*/ 2559182 h 636270"/>
              <a:gd name="T20" fmla="*/ 7474272 w 7468514"/>
              <a:gd name="T21" fmla="*/ 2629720 h 636270"/>
              <a:gd name="T22" fmla="*/ 7460303 w 7468514"/>
              <a:gd name="T23" fmla="*/ 2821145 h 636270"/>
              <a:gd name="T24" fmla="*/ 7432753 w 7468514"/>
              <a:gd name="T25" fmla="*/ 2968855 h 636270"/>
              <a:gd name="T26" fmla="*/ 7395141 w 7468514"/>
              <a:gd name="T27" fmla="*/ 3055520 h 636270"/>
              <a:gd name="T28" fmla="*/ 106170 w 7468514"/>
              <a:gd name="T29" fmla="*/ 3071019 h 636270"/>
              <a:gd name="T30" fmla="*/ 91526 w 7468514"/>
              <a:gd name="T31" fmla="*/ 3066198 h 636270"/>
              <a:gd name="T32" fmla="*/ 51821 w 7468514"/>
              <a:gd name="T33" fmla="*/ 2998966 h 636270"/>
              <a:gd name="T34" fmla="*/ 21188 w 7468514"/>
              <a:gd name="T35" fmla="*/ 2866039 h 636270"/>
              <a:gd name="T36" fmla="*/ 3214 w 7468514"/>
              <a:gd name="T37" fmla="*/ 2684724 h 636270"/>
              <a:gd name="T38" fmla="*/ 0 w 7468514"/>
              <a:gd name="T39" fmla="*/ 511837 h 63627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7468514"/>
              <a:gd name="T61" fmla="*/ 0 h 636270"/>
              <a:gd name="T62" fmla="*/ 7468514 w 7468514"/>
              <a:gd name="T63" fmla="*/ 636270 h 63627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7468514" h="636270">
                <a:moveTo>
                  <a:pt x="0" y="106045"/>
                </a:moveTo>
                <a:lnTo>
                  <a:pt x="8593" y="64164"/>
                </a:lnTo>
                <a:lnTo>
                  <a:pt x="31992" y="30147"/>
                </a:lnTo>
                <a:lnTo>
                  <a:pt x="66621" y="7576"/>
                </a:lnTo>
                <a:lnTo>
                  <a:pt x="7362469" y="0"/>
                </a:lnTo>
                <a:lnTo>
                  <a:pt x="7377083" y="999"/>
                </a:lnTo>
                <a:lnTo>
                  <a:pt x="7416744" y="14933"/>
                </a:lnTo>
                <a:lnTo>
                  <a:pt x="7447346" y="42479"/>
                </a:lnTo>
                <a:lnTo>
                  <a:pt x="7465302" y="80051"/>
                </a:lnTo>
                <a:lnTo>
                  <a:pt x="7468514" y="530225"/>
                </a:lnTo>
                <a:lnTo>
                  <a:pt x="7467514" y="544839"/>
                </a:lnTo>
                <a:lnTo>
                  <a:pt x="7453581" y="584500"/>
                </a:lnTo>
                <a:lnTo>
                  <a:pt x="7426035" y="615102"/>
                </a:lnTo>
                <a:lnTo>
                  <a:pt x="7388462" y="633058"/>
                </a:lnTo>
                <a:lnTo>
                  <a:pt x="106070" y="636270"/>
                </a:lnTo>
                <a:lnTo>
                  <a:pt x="91446" y="635270"/>
                </a:lnTo>
                <a:lnTo>
                  <a:pt x="51771" y="621340"/>
                </a:lnTo>
                <a:lnTo>
                  <a:pt x="21168" y="593800"/>
                </a:lnTo>
                <a:lnTo>
                  <a:pt x="3214" y="556235"/>
                </a:lnTo>
                <a:lnTo>
                  <a:pt x="0" y="106045"/>
                </a:lnTo>
                <a:close/>
              </a:path>
            </a:pathLst>
          </a:custGeom>
          <a:noFill/>
          <a:ln w="25400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Изменение расходов в социальной сфере (млн. руб.)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object 10"/>
          <p:cNvSpPr>
            <a:spLocks noChangeArrowheads="1"/>
          </p:cNvSpPr>
          <p:nvPr/>
        </p:nvSpPr>
        <p:spPr bwMode="auto">
          <a:xfrm>
            <a:off x="4986171" y="1988840"/>
            <a:ext cx="3964808" cy="1661993"/>
          </a:xfrm>
          <a:custGeom>
            <a:avLst/>
            <a:gdLst>
              <a:gd name="T0" fmla="*/ 0 w 7468514"/>
              <a:gd name="T1" fmla="*/ 511837 h 636270"/>
              <a:gd name="T2" fmla="*/ 8603 w 7468514"/>
              <a:gd name="T3" fmla="*/ 309692 h 636270"/>
              <a:gd name="T4" fmla="*/ 32022 w 7468514"/>
              <a:gd name="T5" fmla="*/ 145504 h 636270"/>
              <a:gd name="T6" fmla="*/ 66681 w 7468514"/>
              <a:gd name="T7" fmla="*/ 36568 h 636270"/>
              <a:gd name="T8" fmla="*/ 7369111 w 7468514"/>
              <a:gd name="T9" fmla="*/ 0 h 636270"/>
              <a:gd name="T10" fmla="*/ 7383760 w 7468514"/>
              <a:gd name="T11" fmla="*/ 4812 h 636270"/>
              <a:gd name="T12" fmla="*/ 7423452 w 7468514"/>
              <a:gd name="T13" fmla="*/ 72066 h 636270"/>
              <a:gd name="T14" fmla="*/ 7454067 w 7468514"/>
              <a:gd name="T15" fmla="*/ 205026 h 636270"/>
              <a:gd name="T16" fmla="*/ 7472060 w 7468514"/>
              <a:gd name="T17" fmla="*/ 386373 h 636270"/>
              <a:gd name="T18" fmla="*/ 7475273 w 7468514"/>
              <a:gd name="T19" fmla="*/ 2559182 h 636270"/>
              <a:gd name="T20" fmla="*/ 7474272 w 7468514"/>
              <a:gd name="T21" fmla="*/ 2629720 h 636270"/>
              <a:gd name="T22" fmla="*/ 7460303 w 7468514"/>
              <a:gd name="T23" fmla="*/ 2821145 h 636270"/>
              <a:gd name="T24" fmla="*/ 7432753 w 7468514"/>
              <a:gd name="T25" fmla="*/ 2968855 h 636270"/>
              <a:gd name="T26" fmla="*/ 7395141 w 7468514"/>
              <a:gd name="T27" fmla="*/ 3055520 h 636270"/>
              <a:gd name="T28" fmla="*/ 106170 w 7468514"/>
              <a:gd name="T29" fmla="*/ 3071019 h 636270"/>
              <a:gd name="T30" fmla="*/ 91526 w 7468514"/>
              <a:gd name="T31" fmla="*/ 3066198 h 636270"/>
              <a:gd name="T32" fmla="*/ 51821 w 7468514"/>
              <a:gd name="T33" fmla="*/ 2998966 h 636270"/>
              <a:gd name="T34" fmla="*/ 21188 w 7468514"/>
              <a:gd name="T35" fmla="*/ 2866039 h 636270"/>
              <a:gd name="T36" fmla="*/ 3214 w 7468514"/>
              <a:gd name="T37" fmla="*/ 2684724 h 636270"/>
              <a:gd name="T38" fmla="*/ 0 w 7468514"/>
              <a:gd name="T39" fmla="*/ 511837 h 63627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7468514"/>
              <a:gd name="T61" fmla="*/ 0 h 636270"/>
              <a:gd name="T62" fmla="*/ 7468514 w 7468514"/>
              <a:gd name="T63" fmla="*/ 636270 h 63627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7468514" h="636270">
                <a:moveTo>
                  <a:pt x="0" y="106045"/>
                </a:moveTo>
                <a:lnTo>
                  <a:pt x="8593" y="64164"/>
                </a:lnTo>
                <a:lnTo>
                  <a:pt x="31992" y="30147"/>
                </a:lnTo>
                <a:lnTo>
                  <a:pt x="66621" y="7576"/>
                </a:lnTo>
                <a:lnTo>
                  <a:pt x="7362469" y="0"/>
                </a:lnTo>
                <a:lnTo>
                  <a:pt x="7377083" y="999"/>
                </a:lnTo>
                <a:lnTo>
                  <a:pt x="7416744" y="14933"/>
                </a:lnTo>
                <a:lnTo>
                  <a:pt x="7447346" y="42479"/>
                </a:lnTo>
                <a:lnTo>
                  <a:pt x="7465302" y="80051"/>
                </a:lnTo>
                <a:lnTo>
                  <a:pt x="7468514" y="530225"/>
                </a:lnTo>
                <a:lnTo>
                  <a:pt x="7467514" y="544839"/>
                </a:lnTo>
                <a:lnTo>
                  <a:pt x="7453581" y="584500"/>
                </a:lnTo>
                <a:lnTo>
                  <a:pt x="7426035" y="615102"/>
                </a:lnTo>
                <a:lnTo>
                  <a:pt x="7388462" y="633058"/>
                </a:lnTo>
                <a:lnTo>
                  <a:pt x="106070" y="636270"/>
                </a:lnTo>
                <a:lnTo>
                  <a:pt x="91446" y="635270"/>
                </a:lnTo>
                <a:lnTo>
                  <a:pt x="51771" y="621340"/>
                </a:lnTo>
                <a:lnTo>
                  <a:pt x="21168" y="593800"/>
                </a:lnTo>
                <a:lnTo>
                  <a:pt x="3214" y="556235"/>
                </a:lnTo>
                <a:lnTo>
                  <a:pt x="0" y="106045"/>
                </a:lnTo>
                <a:close/>
              </a:path>
            </a:pathLst>
          </a:custGeom>
          <a:noFill/>
          <a:ln w="2540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</a:rPr>
              <a:t>Рост ассигнований по разделу Культура произошел из-за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 текущих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капитальных ремонтов , роста заработной платы и передачей здания для дополнительного образования</a:t>
            </a:r>
            <a:endParaRPr lang="ru-RU" b="1" dirty="0">
              <a:latin typeface="Times New Roman" pitchFamily="18" charset="0"/>
            </a:endParaRPr>
          </a:p>
        </p:txBody>
      </p:sp>
      <p:sp>
        <p:nvSpPr>
          <p:cNvPr id="6" name="object 10"/>
          <p:cNvSpPr>
            <a:spLocks noChangeArrowheads="1"/>
          </p:cNvSpPr>
          <p:nvPr/>
        </p:nvSpPr>
        <p:spPr bwMode="auto">
          <a:xfrm>
            <a:off x="4986171" y="603845"/>
            <a:ext cx="3857652" cy="1384995"/>
          </a:xfrm>
          <a:custGeom>
            <a:avLst/>
            <a:gdLst>
              <a:gd name="T0" fmla="*/ 0 w 7468514"/>
              <a:gd name="T1" fmla="*/ 511837 h 636270"/>
              <a:gd name="T2" fmla="*/ 8603 w 7468514"/>
              <a:gd name="T3" fmla="*/ 309692 h 636270"/>
              <a:gd name="T4" fmla="*/ 32022 w 7468514"/>
              <a:gd name="T5" fmla="*/ 145504 h 636270"/>
              <a:gd name="T6" fmla="*/ 66681 w 7468514"/>
              <a:gd name="T7" fmla="*/ 36568 h 636270"/>
              <a:gd name="T8" fmla="*/ 7369111 w 7468514"/>
              <a:gd name="T9" fmla="*/ 0 h 636270"/>
              <a:gd name="T10" fmla="*/ 7383760 w 7468514"/>
              <a:gd name="T11" fmla="*/ 4812 h 636270"/>
              <a:gd name="T12" fmla="*/ 7423452 w 7468514"/>
              <a:gd name="T13" fmla="*/ 72066 h 636270"/>
              <a:gd name="T14" fmla="*/ 7454067 w 7468514"/>
              <a:gd name="T15" fmla="*/ 205026 h 636270"/>
              <a:gd name="T16" fmla="*/ 7472060 w 7468514"/>
              <a:gd name="T17" fmla="*/ 386373 h 636270"/>
              <a:gd name="T18" fmla="*/ 7475273 w 7468514"/>
              <a:gd name="T19" fmla="*/ 2559182 h 636270"/>
              <a:gd name="T20" fmla="*/ 7474272 w 7468514"/>
              <a:gd name="T21" fmla="*/ 2629720 h 636270"/>
              <a:gd name="T22" fmla="*/ 7460303 w 7468514"/>
              <a:gd name="T23" fmla="*/ 2821145 h 636270"/>
              <a:gd name="T24" fmla="*/ 7432753 w 7468514"/>
              <a:gd name="T25" fmla="*/ 2968855 h 636270"/>
              <a:gd name="T26" fmla="*/ 7395141 w 7468514"/>
              <a:gd name="T27" fmla="*/ 3055520 h 636270"/>
              <a:gd name="T28" fmla="*/ 106170 w 7468514"/>
              <a:gd name="T29" fmla="*/ 3071019 h 636270"/>
              <a:gd name="T30" fmla="*/ 91526 w 7468514"/>
              <a:gd name="T31" fmla="*/ 3066198 h 636270"/>
              <a:gd name="T32" fmla="*/ 51821 w 7468514"/>
              <a:gd name="T33" fmla="*/ 2998966 h 636270"/>
              <a:gd name="T34" fmla="*/ 21188 w 7468514"/>
              <a:gd name="T35" fmla="*/ 2866039 h 636270"/>
              <a:gd name="T36" fmla="*/ 3214 w 7468514"/>
              <a:gd name="T37" fmla="*/ 2684724 h 636270"/>
              <a:gd name="T38" fmla="*/ 0 w 7468514"/>
              <a:gd name="T39" fmla="*/ 511837 h 63627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7468514"/>
              <a:gd name="T61" fmla="*/ 0 h 636270"/>
              <a:gd name="T62" fmla="*/ 7468514 w 7468514"/>
              <a:gd name="T63" fmla="*/ 636270 h 63627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7468514" h="636270">
                <a:moveTo>
                  <a:pt x="0" y="106045"/>
                </a:moveTo>
                <a:lnTo>
                  <a:pt x="8593" y="64164"/>
                </a:lnTo>
                <a:lnTo>
                  <a:pt x="31992" y="30147"/>
                </a:lnTo>
                <a:lnTo>
                  <a:pt x="66621" y="7576"/>
                </a:lnTo>
                <a:lnTo>
                  <a:pt x="7362469" y="0"/>
                </a:lnTo>
                <a:lnTo>
                  <a:pt x="7377083" y="999"/>
                </a:lnTo>
                <a:lnTo>
                  <a:pt x="7416744" y="14933"/>
                </a:lnTo>
                <a:lnTo>
                  <a:pt x="7447346" y="42479"/>
                </a:lnTo>
                <a:lnTo>
                  <a:pt x="7465302" y="80051"/>
                </a:lnTo>
                <a:lnTo>
                  <a:pt x="7468514" y="530225"/>
                </a:lnTo>
                <a:lnTo>
                  <a:pt x="7467514" y="544839"/>
                </a:lnTo>
                <a:lnTo>
                  <a:pt x="7453581" y="584500"/>
                </a:lnTo>
                <a:lnTo>
                  <a:pt x="7426035" y="615102"/>
                </a:lnTo>
                <a:lnTo>
                  <a:pt x="7388462" y="633058"/>
                </a:lnTo>
                <a:lnTo>
                  <a:pt x="106070" y="636270"/>
                </a:lnTo>
                <a:lnTo>
                  <a:pt x="91446" y="635270"/>
                </a:lnTo>
                <a:lnTo>
                  <a:pt x="51771" y="621340"/>
                </a:lnTo>
                <a:lnTo>
                  <a:pt x="21168" y="593800"/>
                </a:lnTo>
                <a:lnTo>
                  <a:pt x="3214" y="556235"/>
                </a:lnTo>
                <a:lnTo>
                  <a:pt x="0" y="106045"/>
                </a:lnTo>
                <a:close/>
              </a:path>
            </a:pathLst>
          </a:custGeom>
          <a:noFill/>
          <a:ln w="2540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</a:rPr>
              <a:t>По образованию  снижение расходов произошло в связи с окончанием  строительства </a:t>
            </a:r>
            <a:r>
              <a:rPr lang="ru-RU" b="1" dirty="0" err="1" smtClean="0">
                <a:latin typeface="Times New Roman" pitchFamily="18" charset="0"/>
              </a:rPr>
              <a:t>пристроя</a:t>
            </a:r>
            <a:r>
              <a:rPr lang="ru-RU" b="1" dirty="0" smtClean="0">
                <a:latin typeface="Times New Roman" pitchFamily="18" charset="0"/>
              </a:rPr>
              <a:t> к Тонкинской школы и введением ее в эксплуатацию</a:t>
            </a:r>
            <a:endParaRPr lang="ru-RU" b="1" dirty="0">
              <a:latin typeface="Times New Roman" pitchFamily="18" charset="0"/>
            </a:endParaRPr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3938037"/>
              </p:ext>
            </p:extLst>
          </p:nvPr>
        </p:nvGraphicFramePr>
        <p:xfrm>
          <a:off x="395536" y="764703"/>
          <a:ext cx="4176464" cy="27641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18214606"/>
              </p:ext>
            </p:extLst>
          </p:nvPr>
        </p:nvGraphicFramePr>
        <p:xfrm>
          <a:off x="4572000" y="4005064"/>
          <a:ext cx="4378979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8" name="Picture 7" descr="D:\DSC_042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407" y="3705709"/>
            <a:ext cx="4138612" cy="276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8554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188640"/>
            <a:ext cx="7992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6520" marR="295275" indent="-84455" algn="ctr">
              <a:lnSpc>
                <a:spcPct val="100000"/>
              </a:lnSpc>
              <a:tabLst>
                <a:tab pos="2756535" algn="l"/>
              </a:tabLst>
            </a:pPr>
            <a:r>
              <a:rPr lang="ru-RU" b="1" spc="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b="1" spc="-2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b="1" spc="-8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ни</a:t>
            </a:r>
            <a:r>
              <a:rPr lang="ru-RU" b="1" spc="-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я</a:t>
            </a:r>
            <a:r>
              <a:rPr lang="ru-RU" b="1" spc="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spc="-2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ин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ро</a:t>
            </a:r>
            <a:r>
              <a:rPr lang="ru-RU" b="1" spc="-5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ни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ru-RU" b="1" spc="-5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муниципальных 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</a:t>
            </a:r>
            <a:r>
              <a:rPr lang="ru-RU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мм</a:t>
            </a:r>
            <a:r>
              <a:rPr lang="ru-RU" b="1" spc="-6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</a:t>
            </a:r>
            <a:r>
              <a:rPr lang="ru-RU" b="1" spc="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19-2021</a:t>
            </a:r>
            <a:r>
              <a:rPr lang="ru-RU" b="1" spc="-5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spc="-4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</a:t>
            </a:r>
            <a:r>
              <a:rPr lang="ru-RU" b="1" spc="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ах </a:t>
            </a:r>
            <a:r>
              <a:rPr lang="ru-RU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(тыс. руб.)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7459152"/>
              </p:ext>
            </p:extLst>
          </p:nvPr>
        </p:nvGraphicFramePr>
        <p:xfrm>
          <a:off x="107502" y="834971"/>
          <a:ext cx="8928993" cy="59212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0082"/>
                <a:gridCol w="2666776"/>
                <a:gridCol w="682566"/>
                <a:gridCol w="682566"/>
                <a:gridCol w="756758"/>
                <a:gridCol w="727080"/>
                <a:gridCol w="712242"/>
                <a:gridCol w="667727"/>
                <a:gridCol w="656598"/>
                <a:gridCol w="656598"/>
              </a:tblGrid>
              <a:tr h="7548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КЦСР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6889" marR="6889" marT="68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Наименование КЦСР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6889" marR="6889" marT="68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Первоначальный бюджет 2018 год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6889" marR="6889" marT="68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Уточненный план на 01.11.       2018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6889" marR="6889" marT="68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2019 год</a:t>
                      </a:r>
                      <a:endParaRPr lang="ru-RU" sz="1000" b="1" i="0" u="none" strike="noStrike">
                        <a:effectLst/>
                        <a:latin typeface="MS Sans Serif"/>
                      </a:endParaRPr>
                    </a:p>
                  </a:txBody>
                  <a:tcPr marL="6889" marR="6889" marT="68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к первоначальному бюджету 2018 год</a:t>
                      </a:r>
                      <a:endParaRPr lang="ru-RU" sz="1000" b="1" i="0" u="none" strike="noStrike">
                        <a:effectLst/>
                        <a:latin typeface="MS Sans Serif"/>
                      </a:endParaRPr>
                    </a:p>
                  </a:txBody>
                  <a:tcPr marL="6889" marR="6889" marT="68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 на 2020 год</a:t>
                      </a:r>
                      <a:endParaRPr lang="ru-RU" sz="1000" b="1" i="0" u="none" strike="noStrike">
                        <a:effectLst/>
                        <a:latin typeface="MS Sans Serif"/>
                      </a:endParaRPr>
                    </a:p>
                  </a:txBody>
                  <a:tcPr marL="6889" marR="6889" marT="68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к пронозу 2019 год</a:t>
                      </a:r>
                      <a:endParaRPr lang="ru-RU" sz="1000" b="1" i="0" u="none" strike="noStrike">
                        <a:effectLst/>
                        <a:latin typeface="MS Sans Serif"/>
                      </a:endParaRPr>
                    </a:p>
                  </a:txBody>
                  <a:tcPr marL="6889" marR="6889" marT="68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на 2021год</a:t>
                      </a:r>
                      <a:endParaRPr lang="ru-RU" sz="1000" b="1" i="0" u="none" strike="noStrike">
                        <a:effectLst/>
                        <a:latin typeface="MS Sans Serif"/>
                      </a:endParaRPr>
                    </a:p>
                  </a:txBody>
                  <a:tcPr marL="6889" marR="6889" marT="68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к пронозу 2020 год</a:t>
                      </a:r>
                      <a:endParaRPr lang="ru-RU" sz="1000" b="1" i="0" u="none" strike="noStrike">
                        <a:effectLst/>
                        <a:latin typeface="MS Sans Serif"/>
                      </a:endParaRPr>
                    </a:p>
                  </a:txBody>
                  <a:tcPr marL="6889" marR="6889" marT="6889" marB="0" anchor="ctr"/>
                </a:tc>
              </a:tr>
              <a:tr h="15096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Итого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402 428.30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468 770.80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341 095.10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84.76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330 928.90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97.02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342 819.00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103.59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</a:tr>
              <a:tr h="39961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0100000000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МП "Развитие образования Тонкинского муниципального района Нижегородской области"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6889" marR="6889" marT="688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240 108.43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273 502.33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153 199.73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63.80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138 032.02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90.10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152 667.35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110.60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</a:tr>
              <a:tr h="6660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0200000000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МП "Социальная поддержка граждан Тонкинского муниципального района Нижегородской области на 2018-2020 годы"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4 391.40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4 514.31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4 711.78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107.30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4 648.10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98.65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4 648.10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</a:tr>
              <a:tr h="6660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0300000000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МП "Обеспечение населения Тонкинского муниципального района Нижегородской области доступным и комфортным жильем на 2018-2021 годы"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5 107.90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12 537.33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8 545.60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167.30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11 181.30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130.84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8 537.90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76.36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</a:tr>
              <a:tr h="6660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0400000000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МП "Совершенствование социальной и инженерной инфраструктуры Тонкинского муниципального района на 2018-2020 годы"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3 348.56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3 100.14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2 810.00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83.92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2 794.40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99.44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2 897.27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103.68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</a:tr>
              <a:tr h="6660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0500000000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МП "Содействие занятости населения Тонкинского муниципального района Нижегородской области на 2018-2020 годы"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223.40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223.40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223.40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223.40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100.00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223.40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</a:tr>
              <a:tr h="5328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0600000000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МП "Развитие культуры Тонкинского муниципального района Нижегородской области на 2018-2020 годы"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6889" marR="6889" marT="688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43 422.63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44 521.28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49 724.98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114.51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49 303.33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99.15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49 248.30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99.89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</a:tr>
              <a:tr h="6660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0700000000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МП "Развитие физической культуры и спорта в Тонкинском муниципальном районе Нижегородской области на 2018-2020 годы"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6889" marR="6889" marT="688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2 369.90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2 383.81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3 099.19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130.77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2 982.79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96.24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2 986.53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100.13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</a:tr>
              <a:tr h="6660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0800000000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МП "Развитие агропромышленного комплекса Тонкинского муниципального района Нижегородской области" до 2020 года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6889" marR="6889" marT="688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9 449.00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24 518.45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26 803.60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283.67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26 776.20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99.90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26 764.10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99.95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8727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188640"/>
            <a:ext cx="7704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6520" marR="295275" indent="-84455" algn="ctr">
              <a:lnSpc>
                <a:spcPct val="100000"/>
              </a:lnSpc>
              <a:tabLst>
                <a:tab pos="2756535" algn="l"/>
              </a:tabLst>
            </a:pPr>
            <a:r>
              <a:rPr lang="ru-RU" b="1" spc="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b="1" spc="-2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b="1" spc="-8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ни</a:t>
            </a:r>
            <a:r>
              <a:rPr lang="ru-RU" b="1" spc="-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я</a:t>
            </a:r>
            <a:r>
              <a:rPr lang="ru-RU" b="1" spc="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spc="-2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ин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ро</a:t>
            </a:r>
            <a:r>
              <a:rPr lang="ru-RU" b="1" spc="-5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ни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ru-RU" b="1" spc="-5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муниципальных 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</a:t>
            </a:r>
            <a:r>
              <a:rPr lang="ru-RU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мм</a:t>
            </a:r>
            <a:r>
              <a:rPr lang="ru-RU" b="1" spc="-6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</a:t>
            </a:r>
            <a:r>
              <a:rPr lang="ru-RU" b="1" spc="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19-2021</a:t>
            </a:r>
            <a:r>
              <a:rPr lang="ru-RU" b="1" spc="-5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spc="-4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</a:t>
            </a:r>
            <a:r>
              <a:rPr lang="ru-RU" b="1" spc="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ах </a:t>
            </a:r>
            <a:r>
              <a:rPr lang="ru-RU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(тыс. руб.)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31743"/>
              </p:ext>
            </p:extLst>
          </p:nvPr>
        </p:nvGraphicFramePr>
        <p:xfrm>
          <a:off x="107502" y="1700808"/>
          <a:ext cx="8928993" cy="496855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0082"/>
                <a:gridCol w="2666777"/>
                <a:gridCol w="682565"/>
                <a:gridCol w="682565"/>
                <a:gridCol w="756757"/>
                <a:gridCol w="727080"/>
                <a:gridCol w="712242"/>
                <a:gridCol w="667727"/>
                <a:gridCol w="656599"/>
                <a:gridCol w="656599"/>
              </a:tblGrid>
              <a:tr h="730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0900000000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МП "Управление муниципальным имуществом Тонкинского муниципального района Нижегородской области"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2 868.55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3 049.38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2 809.75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97.95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3 527.99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125.56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3 625.03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102.75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  <a:tr h="730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1000000000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МП "Управление муниципальными финансами Тонкинского муниципального района Нижегородской области"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47 253.21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46 661.97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49 450.13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104.65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51 728.73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104.61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50 720.83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98.05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  <a:tr h="9133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1100000000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МП "Развитие предпринимательства Тонкинского муниципального района Нижегородской области" на 2018-2020 годы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600.00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600.00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600.00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100.00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600.00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600.00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  <a:tr h="9133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1200000000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МП " Обеспечение безопасности жизнедеятельности населения Тонкинского муниципального района Нижегородской области на 2018-2020 годы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4 436.18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4 650.68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4 420.28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99.64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4 360.28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98.64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4 501.19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103.23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  <a:tr h="9133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1300000000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МП "Профилактика правонарушений на территории Тонкинского муниципального района Нижегородской области на 2018-2020 годы"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686.70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691.40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479.70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69.86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479.70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100.00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479.70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  <a:tr h="54800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1500000000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МП "Кадры Тонкинского муниципального района Нижегородской области"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635.00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635.00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390.00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61.42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390.00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390.00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  <a:tr h="2192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7700000000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Непрограммные расходы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37 527.44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47 181.32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33 826.98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90.14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33 900.67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100.22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34 529.30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101.85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3741982"/>
              </p:ext>
            </p:extLst>
          </p:nvPr>
        </p:nvGraphicFramePr>
        <p:xfrm>
          <a:off x="107504" y="851217"/>
          <a:ext cx="8928993" cy="8096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0080"/>
                <a:gridCol w="2666778"/>
                <a:gridCol w="682566"/>
                <a:gridCol w="682566"/>
                <a:gridCol w="756757"/>
                <a:gridCol w="727080"/>
                <a:gridCol w="712242"/>
                <a:gridCol w="667728"/>
                <a:gridCol w="656598"/>
                <a:gridCol w="656598"/>
              </a:tblGrid>
              <a:tr h="8096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КЦСР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Наименование КЦСР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Первоначальный бюджет 2018 год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Уточненный план на 01.11.       2018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2019 год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к первоначальному бюджету 2018 год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 на 2020 год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к </a:t>
                      </a:r>
                      <a:r>
                        <a:rPr lang="ru-RU" sz="1000" u="none" strike="noStrike" dirty="0" smtClean="0">
                          <a:effectLst/>
                        </a:rPr>
                        <a:t>прогнозу </a:t>
                      </a:r>
                      <a:r>
                        <a:rPr lang="ru-RU" sz="1000" u="none" strike="noStrike" dirty="0">
                          <a:effectLst/>
                        </a:rPr>
                        <a:t>2019 год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2021год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к </a:t>
                      </a:r>
                      <a:r>
                        <a:rPr lang="ru-RU" sz="1000" u="none" strike="noStrike" dirty="0" smtClean="0">
                          <a:effectLst/>
                        </a:rPr>
                        <a:t>прогнозу </a:t>
                      </a:r>
                      <a:r>
                        <a:rPr lang="ru-RU" sz="1000" u="none" strike="noStrike" dirty="0">
                          <a:effectLst/>
                        </a:rPr>
                        <a:t>2020 год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071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83" name="object 3"/>
          <p:cNvSpPr txBox="1">
            <a:spLocks noChangeArrowheads="1"/>
          </p:cNvSpPr>
          <p:nvPr/>
        </p:nvSpPr>
        <p:spPr bwMode="auto">
          <a:xfrm>
            <a:off x="142843" y="0"/>
            <a:ext cx="8834471" cy="666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493713" indent="-481013" algn="ctr">
              <a:lnSpc>
                <a:spcPts val="2588"/>
              </a:lnSpc>
              <a:tabLst>
                <a:tab pos="3794125" algn="l"/>
              </a:tabLst>
            </a:pPr>
            <a:r>
              <a:rPr lang="ru-RU" sz="2400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Муниципальная программа «Развитие образования Тонкинского муниципального района»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1207" name="Text Box 27"/>
          <p:cNvSpPr txBox="1">
            <a:spLocks noChangeArrowheads="1"/>
          </p:cNvSpPr>
          <p:nvPr/>
        </p:nvSpPr>
        <p:spPr bwMode="auto">
          <a:xfrm>
            <a:off x="5651502" y="2486027"/>
            <a:ext cx="3313113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95233" name="Rectangle 1"/>
          <p:cNvSpPr>
            <a:spLocks noChangeArrowheads="1"/>
          </p:cNvSpPr>
          <p:nvPr/>
        </p:nvSpPr>
        <p:spPr bwMode="auto">
          <a:xfrm>
            <a:off x="357158" y="1142984"/>
            <a:ext cx="5500726" cy="3323987"/>
          </a:xfrm>
          <a:prstGeom prst="rect">
            <a:avLst/>
          </a:prstGeom>
          <a:noFill/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Муниципальная программа утверждена  постановлением администрации Тонкинского муниципального района Нижегородской области от 31.07.2014 года  № 403  "Развитие образования Тонкинского     муниципального района  Нижегородской области».</a:t>
            </a: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Срок действия программы 2015 -2023 годы.</a:t>
            </a: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Муниципальный заказчик – Управление образования администрации Тонкинского муниципального района  Нижегородской  области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муниципальной программы –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формирование на территории Тонкинского муниципального района Нижегородской области образовательной системы, обеспечивающей доступность качественного образования, отвечающего потребностям инновационного развития экономики района, ожиданиям  общества и каждого гражданина.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5" name="Соединительная линия уступом 14"/>
          <p:cNvCxnSpPr/>
          <p:nvPr/>
        </p:nvCxnSpPr>
        <p:spPr>
          <a:xfrm>
            <a:off x="3929058" y="5214950"/>
            <a:ext cx="914400" cy="914400"/>
          </a:xfrm>
          <a:prstGeom prst="bentConnector3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Скругленный прямоугольник 15"/>
          <p:cNvSpPr/>
          <p:nvPr/>
        </p:nvSpPr>
        <p:spPr>
          <a:xfrm>
            <a:off x="785786" y="4714884"/>
            <a:ext cx="7572428" cy="3571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Целевая группа  программы</a:t>
            </a:r>
            <a:endParaRPr lang="ru-RU" sz="2000" b="1" dirty="0"/>
          </a:p>
        </p:txBody>
      </p:sp>
      <p:sp>
        <p:nvSpPr>
          <p:cNvPr id="17" name="Овал 16"/>
          <p:cNvSpPr/>
          <p:nvPr/>
        </p:nvSpPr>
        <p:spPr>
          <a:xfrm>
            <a:off x="785786" y="5214949"/>
            <a:ext cx="2562078" cy="132192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Дети дошкольного возраста 364 чел.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5429256" y="5214949"/>
            <a:ext cx="2743144" cy="132192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Учащиеся общеобразовательных учреждений -714 чел.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2" name="Picture 9" descr="Z:\Мои документы\Бюджет 2019\Публичные слушанья\фото\DSC_007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3323" y="1662112"/>
            <a:ext cx="2901891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ChangeArrowheads="1"/>
          </p:cNvSpPr>
          <p:nvPr/>
        </p:nvSpPr>
        <p:spPr bwMode="auto">
          <a:xfrm>
            <a:off x="0" y="0"/>
            <a:ext cx="9144000" cy="666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493713" indent="-481013" algn="ctr">
              <a:lnSpc>
                <a:spcPts val="2588"/>
              </a:lnSpc>
              <a:tabLst>
                <a:tab pos="3794125" algn="l"/>
              </a:tabLst>
            </a:pPr>
            <a:r>
              <a:rPr lang="ru-RU" sz="2400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Муниципальная программа «Развитие образования Тонкинского муниципального района»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002255"/>
              </p:ext>
            </p:extLst>
          </p:nvPr>
        </p:nvGraphicFramePr>
        <p:xfrm>
          <a:off x="107504" y="836712"/>
          <a:ext cx="8928993" cy="59516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94170"/>
                <a:gridCol w="2392688"/>
                <a:gridCol w="682565"/>
                <a:gridCol w="682565"/>
                <a:gridCol w="756758"/>
                <a:gridCol w="727080"/>
                <a:gridCol w="712242"/>
                <a:gridCol w="667727"/>
                <a:gridCol w="656599"/>
                <a:gridCol w="656599"/>
              </a:tblGrid>
              <a:tr h="8608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КЦСР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Наименование КЦСР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Первоначальный бюджет 2018 год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Уточненный план на 01.11.       2018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2019 год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к первоначальному бюджету 2018 год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 на 2020 год</a:t>
                      </a:r>
                      <a:endParaRPr lang="ru-RU" sz="1000" b="1" i="0" u="none" strike="noStrike">
                        <a:effectLst/>
                        <a:latin typeface="MS Sans Serif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к пронозу 2019 год</a:t>
                      </a:r>
                      <a:endParaRPr lang="ru-RU" sz="1000" b="1" i="0" u="none" strike="noStrike">
                        <a:effectLst/>
                        <a:latin typeface="MS Sans Serif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на 2021год</a:t>
                      </a:r>
                      <a:endParaRPr lang="ru-RU" sz="1000" b="1" i="0" u="none" strike="noStrike">
                        <a:effectLst/>
                        <a:latin typeface="MS Sans Serif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к пронозу 2020 год</a:t>
                      </a:r>
                      <a:endParaRPr lang="ru-RU" sz="1000" b="1" i="0" u="none" strike="noStrike">
                        <a:effectLst/>
                        <a:latin typeface="MS Sans Serif"/>
                      </a:endParaRPr>
                    </a:p>
                  </a:txBody>
                  <a:tcPr marL="7763" marR="7763" marT="7763" marB="0" anchor="ctr"/>
                </a:tc>
              </a:tr>
              <a:tr h="4557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0100000000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МП "Развитие образования Тонкинского муниципального района Нижегородской области"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240 108.43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273 502.33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153 199.73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63.80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138 032.02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90.10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152 667.35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110.60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</a:tr>
              <a:tr h="3038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0110000000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Подпрограмма "Развитие общего образования"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104 697.02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105 527.16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118 986.79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113.65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101 459.59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85.27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116 632.22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114.95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</a:tr>
              <a:tr h="4557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0120000000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Подпрограмма "Развитие дополнительного образования и воспитания детей"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9 537.21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10 080.21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9 854.55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103.33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9 854.55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9 854.55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</a:tr>
              <a:tr h="6076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0130000000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Подпрограмма "Развитие системы оценки качества образования и информационной прозрачности системы образования"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515.10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515.10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523.70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101.67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523.70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100.00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523.70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</a:tr>
              <a:tr h="7596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0140000000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Подпрограмма "Патриотическое воспитание и подготовка граждан в Тонкинском муниципальном районе Нижегородской области к военной службе"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20.00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100.00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20.00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</a:tr>
              <a:tr h="6076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0150000000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Подпрограмма " Ресурсное обеспечение сферы образования в Тонкинском муниципальном районе Нижегородской области"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1 944.16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5 071.13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1 757.90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90.42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994.00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56.54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994.00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</a:tr>
              <a:tr h="6076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0160000000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Подпрограмма "Социально-правовая защита детей в Тонкинском муниципальном районе Нижегородской области"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449.80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449.80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455.40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101.24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455.40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100.00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455.40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</a:tr>
              <a:tr h="4557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0180000000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Подпрограмма "Обеспечение реализации муниципальной программы"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16 183.54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16 874.74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20 501.39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126.68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20 955.38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102.21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21 047.48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100.44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</a:tr>
              <a:tr h="6076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0190000000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Создание новых мест в образовательных организациях Тонкинского муниципального района Нижегородской области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106 645.60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134 848.19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1 000.00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0.94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3 669.40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366.94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3 000.00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81.76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</a:tr>
              <a:tr h="18230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01А0000000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Развитие молодежной политики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116.00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116.00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86.21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100.00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2235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61" name="object 6"/>
          <p:cNvSpPr>
            <a:spLocks noChangeArrowheads="1"/>
          </p:cNvSpPr>
          <p:nvPr/>
        </p:nvSpPr>
        <p:spPr bwMode="auto">
          <a:xfrm>
            <a:off x="5616576" y="730252"/>
            <a:ext cx="3311525" cy="276999"/>
          </a:xfrm>
          <a:custGeom>
            <a:avLst/>
            <a:gdLst>
              <a:gd name="T0" fmla="*/ 0 w 3312159"/>
              <a:gd name="T1" fmla="*/ 653048 h 652398"/>
              <a:gd name="T2" fmla="*/ 95577 w 3312159"/>
              <a:gd name="T3" fmla="*/ 626095 h 652398"/>
              <a:gd name="T4" fmla="*/ 356951 w 3312159"/>
              <a:gd name="T5" fmla="*/ 556811 h 652398"/>
              <a:gd name="T6" fmla="*/ 537449 w 3312159"/>
              <a:gd name="T7" fmla="*/ 509906 h 652398"/>
              <a:gd name="T8" fmla="*/ 745710 w 3312159"/>
              <a:gd name="T9" fmla="*/ 458421 h 652398"/>
              <a:gd name="T10" fmla="*/ 977300 w 3312159"/>
              <a:gd name="T11" fmla="*/ 402481 h 652398"/>
              <a:gd name="T12" fmla="*/ 1225874 w 3312159"/>
              <a:gd name="T13" fmla="*/ 342096 h 652398"/>
              <a:gd name="T14" fmla="*/ 1489273 w 3312159"/>
              <a:gd name="T15" fmla="*/ 283997 h 652398"/>
              <a:gd name="T16" fmla="*/ 1759139 w 3312159"/>
              <a:gd name="T17" fmla="*/ 225771 h 652398"/>
              <a:gd name="T18" fmla="*/ 2035343 w 3312159"/>
              <a:gd name="T19" fmla="*/ 172127 h 652398"/>
              <a:gd name="T20" fmla="*/ 2309393 w 3312159"/>
              <a:gd name="T21" fmla="*/ 120770 h 652398"/>
              <a:gd name="T22" fmla="*/ 2445403 w 3312159"/>
              <a:gd name="T23" fmla="*/ 98397 h 652398"/>
              <a:gd name="T24" fmla="*/ 2577100 w 3312159"/>
              <a:gd name="T25" fmla="*/ 76025 h 652398"/>
              <a:gd name="T26" fmla="*/ 2708808 w 3312159"/>
              <a:gd name="T27" fmla="*/ 58098 h 652398"/>
              <a:gd name="T28" fmla="*/ 2836322 w 3312159"/>
              <a:gd name="T29" fmla="*/ 40171 h 652398"/>
              <a:gd name="T30" fmla="*/ 2961684 w 3312159"/>
              <a:gd name="T31" fmla="*/ 26826 h 652398"/>
              <a:gd name="T32" fmla="*/ 3080707 w 3312159"/>
              <a:gd name="T33" fmla="*/ 15640 h 652398"/>
              <a:gd name="T34" fmla="*/ 3195423 w 3312159"/>
              <a:gd name="T35" fmla="*/ 6613 h 652398"/>
              <a:gd name="T36" fmla="*/ 3305828 w 3312159"/>
              <a:gd name="T37" fmla="*/ 0 h 65239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3312159"/>
              <a:gd name="T58" fmla="*/ 0 h 652398"/>
              <a:gd name="T59" fmla="*/ 3312159 w 3312159"/>
              <a:gd name="T60" fmla="*/ 652398 h 652398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3312159" h="652398">
                <a:moveTo>
                  <a:pt x="0" y="652398"/>
                </a:moveTo>
                <a:lnTo>
                  <a:pt x="95757" y="625475"/>
                </a:lnTo>
                <a:lnTo>
                  <a:pt x="357631" y="556259"/>
                </a:lnTo>
                <a:lnTo>
                  <a:pt x="538479" y="509396"/>
                </a:lnTo>
                <a:lnTo>
                  <a:pt x="747140" y="457961"/>
                </a:lnTo>
                <a:lnTo>
                  <a:pt x="979170" y="402081"/>
                </a:lnTo>
                <a:lnTo>
                  <a:pt x="1228217" y="341756"/>
                </a:lnTo>
                <a:lnTo>
                  <a:pt x="1492123" y="283717"/>
                </a:lnTo>
                <a:lnTo>
                  <a:pt x="1762505" y="225551"/>
                </a:lnTo>
                <a:lnTo>
                  <a:pt x="2039238" y="171957"/>
                </a:lnTo>
                <a:lnTo>
                  <a:pt x="2313812" y="120650"/>
                </a:lnTo>
                <a:lnTo>
                  <a:pt x="2450083" y="98297"/>
                </a:lnTo>
                <a:lnTo>
                  <a:pt x="2582036" y="75945"/>
                </a:lnTo>
                <a:lnTo>
                  <a:pt x="2713990" y="58038"/>
                </a:lnTo>
                <a:lnTo>
                  <a:pt x="2841752" y="40131"/>
                </a:lnTo>
                <a:lnTo>
                  <a:pt x="2967354" y="26796"/>
                </a:lnTo>
                <a:lnTo>
                  <a:pt x="3086607" y="15620"/>
                </a:lnTo>
                <a:lnTo>
                  <a:pt x="3201543" y="6603"/>
                </a:lnTo>
                <a:lnTo>
                  <a:pt x="3312159" y="0"/>
                </a:lnTo>
              </a:path>
            </a:pathLst>
          </a:custGeom>
          <a:noFill/>
          <a:ln w="3175">
            <a:solidFill>
              <a:srgbClr val="FFFF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7467" name="object 12"/>
          <p:cNvSpPr>
            <a:spLocks noGrp="1"/>
          </p:cNvSpPr>
          <p:nvPr>
            <p:ph sz="half" idx="4294967295"/>
          </p:nvPr>
        </p:nvSpPr>
        <p:spPr>
          <a:xfrm>
            <a:off x="285720" y="857233"/>
            <a:ext cx="3786214" cy="2575064"/>
          </a:xfrm>
        </p:spPr>
        <p:txBody>
          <a:bodyPr wrap="square" lIns="0" tIns="0" rIns="0" bIns="0">
            <a:spAutoFit/>
          </a:bodyPr>
          <a:lstStyle/>
          <a:p>
            <a:pPr marL="12700" indent="0" algn="ctr" eaLnBrk="1" hangingPunct="1">
              <a:spcBef>
                <a:spcPct val="0"/>
              </a:spcBef>
              <a:buFont typeface="Arial" charset="0"/>
              <a:buNone/>
            </a:pPr>
            <a:endParaRPr lang="ru-RU" sz="1100" b="1" dirty="0" smtClean="0">
              <a:latin typeface="Verdana" pitchFamily="34" charset="0"/>
            </a:endParaRPr>
          </a:p>
          <a:p>
            <a:pPr marL="12700" indent="0" algn="just" eaLnBrk="1" hangingPunct="1">
              <a:spcBef>
                <a:spcPct val="0"/>
              </a:spcBef>
              <a:buFont typeface="Arial" charset="0"/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Основные направления расходов:</a:t>
            </a:r>
          </a:p>
          <a:p>
            <a:pPr marL="12700" indent="0" algn="just" eaLnBrk="1" hangingPunct="1">
              <a:spcBef>
                <a:spcPct val="0"/>
              </a:spcBef>
              <a:buFontTx/>
              <a:buChar char="-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содержание Управления образования; </a:t>
            </a:r>
          </a:p>
          <a:p>
            <a:pPr marL="12700" indent="0" algn="just" eaLnBrk="1" hangingPunct="1">
              <a:spcBef>
                <a:spcPct val="0"/>
              </a:spcBef>
              <a:buFontTx/>
              <a:buChar char="-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предоставление субсидий на выполнение муниципальных заданий</a:t>
            </a:r>
          </a:p>
          <a:p>
            <a:pPr marL="12700" indent="0" algn="just" eaLnBrk="1" hangingPunct="1">
              <a:spcBef>
                <a:spcPct val="0"/>
              </a:spcBef>
              <a:buFont typeface="Arial" charset="0"/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14 бюджетных  учреждений;</a:t>
            </a:r>
          </a:p>
          <a:p>
            <a:pPr marL="12700" indent="0" algn="just" eaLnBrk="1" hangingPunct="1">
              <a:spcBef>
                <a:spcPct val="0"/>
              </a:spcBef>
              <a:buFont typeface="Arial" charset="0"/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- введение в эксплуатацию школы и другие мероприятия в области образования.</a:t>
            </a:r>
          </a:p>
          <a:p>
            <a:pPr marL="12700" indent="0" algn="just" eaLnBrk="1" hangingPunct="1">
              <a:lnSpc>
                <a:spcPts val="1000"/>
              </a:lnSpc>
              <a:spcBef>
                <a:spcPct val="0"/>
              </a:spcBef>
              <a:buFont typeface="Arial" charset="0"/>
              <a:buNone/>
            </a:pPr>
            <a:endParaRPr lang="ru-RU" sz="16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2700" indent="0" algn="just" eaLnBrk="1" hangingPunct="1">
              <a:lnSpc>
                <a:spcPts val="1100"/>
              </a:lnSpc>
              <a:spcBef>
                <a:spcPts val="13"/>
              </a:spcBef>
              <a:buFont typeface="Arial" charset="0"/>
              <a:buNone/>
            </a:pPr>
            <a:endParaRPr lang="ru-RU" sz="16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2700" indent="0" eaLnBrk="1" hangingPunct="1">
              <a:lnSpc>
                <a:spcPts val="1200"/>
              </a:lnSpc>
              <a:spcBef>
                <a:spcPts val="50"/>
              </a:spcBef>
              <a:buFont typeface="Arial" charset="0"/>
              <a:buNone/>
            </a:pPr>
            <a:endParaRPr lang="ru-RU" sz="1100" b="1" dirty="0" smtClean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title" idx="4294967295"/>
          </p:nvPr>
        </p:nvSpPr>
        <p:spPr>
          <a:xfrm>
            <a:off x="428596" y="142852"/>
            <a:ext cx="8229600" cy="666849"/>
          </a:xfrm>
        </p:spPr>
        <p:txBody>
          <a:bodyPr lIns="0" tIns="0" rIns="0" bIns="0" rtlCol="0">
            <a:spAutoFit/>
          </a:bodyPr>
          <a:lstStyle/>
          <a:p>
            <a:pPr marL="493713" indent="-481013">
              <a:lnSpc>
                <a:spcPts val="2588"/>
              </a:lnSpc>
              <a:tabLst>
                <a:tab pos="3794125" algn="l"/>
              </a:tabLst>
            </a:pPr>
            <a:r>
              <a:rPr lang="ru-RU" sz="24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Муниципальная программа «Развитие образования Тонкинского муниципального района»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7490" name="object 35"/>
          <p:cNvSpPr>
            <a:spLocks noChangeArrowheads="1"/>
          </p:cNvSpPr>
          <p:nvPr/>
        </p:nvSpPr>
        <p:spPr bwMode="auto">
          <a:xfrm>
            <a:off x="4438651" y="2870200"/>
            <a:ext cx="4476751" cy="0"/>
          </a:xfrm>
          <a:custGeom>
            <a:avLst/>
            <a:gdLst>
              <a:gd name="T0" fmla="*/ 0 w 4477258"/>
              <a:gd name="T1" fmla="*/ 4472179 w 4477258"/>
              <a:gd name="T2" fmla="*/ 0 60000 65536"/>
              <a:gd name="T3" fmla="*/ 0 60000 65536"/>
              <a:gd name="T4" fmla="*/ 0 w 4477258"/>
              <a:gd name="T5" fmla="*/ 4477258 w 4477258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4477258">
                <a:moveTo>
                  <a:pt x="0" y="0"/>
                </a:moveTo>
                <a:lnTo>
                  <a:pt x="4477258" y="0"/>
                </a:lnTo>
              </a:path>
            </a:pathLst>
          </a:custGeom>
          <a:noFill/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7491" name="object 36"/>
          <p:cNvSpPr>
            <a:spLocks noChangeArrowheads="1"/>
          </p:cNvSpPr>
          <p:nvPr/>
        </p:nvSpPr>
        <p:spPr bwMode="auto">
          <a:xfrm>
            <a:off x="4438651" y="-1610612736"/>
            <a:ext cx="4476751" cy="1610612735"/>
          </a:xfrm>
          <a:custGeom>
            <a:avLst/>
            <a:gdLst>
              <a:gd name="T0" fmla="*/ 0 w 4477258"/>
              <a:gd name="T1" fmla="*/ 0 h 2147483647"/>
              <a:gd name="T2" fmla="*/ 4472179 w 4477258"/>
              <a:gd name="T3" fmla="*/ 0 h 2147483647"/>
              <a:gd name="T4" fmla="*/ 0 60000 65536"/>
              <a:gd name="T5" fmla="*/ 0 60000 65536"/>
              <a:gd name="T6" fmla="*/ 0 w 4477258"/>
              <a:gd name="T7" fmla="*/ 0 h 2147483647"/>
              <a:gd name="T8" fmla="*/ 4477258 w 4477258"/>
              <a:gd name="T9" fmla="*/ 0 h 214748364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477258" h="2147483647">
                <a:moveTo>
                  <a:pt x="0" y="0"/>
                </a:moveTo>
                <a:lnTo>
                  <a:pt x="4477258" y="0"/>
                </a:lnTo>
              </a:path>
            </a:pathLst>
          </a:custGeom>
          <a:noFill/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7493" name="object 38"/>
          <p:cNvSpPr>
            <a:spLocks noChangeArrowheads="1"/>
          </p:cNvSpPr>
          <p:nvPr/>
        </p:nvSpPr>
        <p:spPr bwMode="auto">
          <a:xfrm>
            <a:off x="8909051" y="1217613"/>
            <a:ext cx="0" cy="4633912"/>
          </a:xfrm>
          <a:custGeom>
            <a:avLst/>
            <a:gdLst>
              <a:gd name="T0" fmla="*/ 0 h 4634598"/>
              <a:gd name="T1" fmla="*/ 4627757 h 4634598"/>
              <a:gd name="T2" fmla="*/ 0 60000 65536"/>
              <a:gd name="T3" fmla="*/ 0 60000 65536"/>
              <a:gd name="T4" fmla="*/ 0 h 4634598"/>
              <a:gd name="T5" fmla="*/ 4634598 h 4634598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4634598">
                <a:moveTo>
                  <a:pt x="0" y="0"/>
                </a:moveTo>
                <a:lnTo>
                  <a:pt x="0" y="4634598"/>
                </a:lnTo>
              </a:path>
            </a:pathLst>
          </a:custGeom>
          <a:noFill/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7495" name="object 40"/>
          <p:cNvSpPr>
            <a:spLocks noChangeArrowheads="1"/>
          </p:cNvSpPr>
          <p:nvPr/>
        </p:nvSpPr>
        <p:spPr bwMode="auto">
          <a:xfrm flipV="1">
            <a:off x="4427539" y="-1610612736"/>
            <a:ext cx="4476751" cy="1610612735"/>
          </a:xfrm>
          <a:custGeom>
            <a:avLst/>
            <a:gdLst>
              <a:gd name="T0" fmla="*/ 0 w 4477258"/>
              <a:gd name="T1" fmla="*/ 0 h 2147483647"/>
              <a:gd name="T2" fmla="*/ 4472179 w 4477258"/>
              <a:gd name="T3" fmla="*/ 0 h 2147483647"/>
              <a:gd name="T4" fmla="*/ 0 60000 65536"/>
              <a:gd name="T5" fmla="*/ 0 60000 65536"/>
              <a:gd name="T6" fmla="*/ 0 w 4477258"/>
              <a:gd name="T7" fmla="*/ 0 h 2147483647"/>
              <a:gd name="T8" fmla="*/ 4477258 w 4477258"/>
              <a:gd name="T9" fmla="*/ 0 h 214748364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477258" h="2147483647">
                <a:moveTo>
                  <a:pt x="0" y="0"/>
                </a:moveTo>
                <a:lnTo>
                  <a:pt x="4477258" y="0"/>
                </a:lnTo>
              </a:path>
            </a:pathLst>
          </a:custGeom>
          <a:noFill/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rot="10800000"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7512" name="object 59"/>
          <p:cNvSpPr>
            <a:spLocks noChangeArrowheads="1"/>
          </p:cNvSpPr>
          <p:nvPr/>
        </p:nvSpPr>
        <p:spPr bwMode="auto">
          <a:xfrm>
            <a:off x="8786813" y="6321427"/>
            <a:ext cx="357187" cy="276999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47513" name="Rectangle 68"/>
          <p:cNvSpPr>
            <a:spLocks noChangeArrowheads="1"/>
          </p:cNvSpPr>
          <p:nvPr/>
        </p:nvSpPr>
        <p:spPr bwMode="auto">
          <a:xfrm>
            <a:off x="214282" y="4786322"/>
            <a:ext cx="3960813" cy="123110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buFontTx/>
              <a:buChar char="•"/>
            </a:pPr>
            <a:r>
              <a:rPr lang="ru-RU" sz="1600" dirty="0">
                <a:latin typeface="Times New Roman" pitchFamily="18" charset="0"/>
              </a:rPr>
              <a:t>в муниципальных дошкольных </a:t>
            </a:r>
          </a:p>
          <a:p>
            <a:r>
              <a:rPr lang="ru-RU" sz="1600" dirty="0">
                <a:latin typeface="Times New Roman" pitchFamily="18" charset="0"/>
              </a:rPr>
              <a:t>организациях – </a:t>
            </a:r>
            <a:r>
              <a:rPr lang="ru-RU" sz="1600" dirty="0" smtClean="0">
                <a:latin typeface="Times New Roman" pitchFamily="18" charset="0"/>
              </a:rPr>
              <a:t>40 346,6 </a:t>
            </a:r>
            <a:r>
              <a:rPr lang="ru-RU" sz="1600" dirty="0">
                <a:latin typeface="Times New Roman" pitchFamily="18" charset="0"/>
              </a:rPr>
              <a:t>тыс.рублей,</a:t>
            </a:r>
          </a:p>
          <a:p>
            <a:pPr>
              <a:buFontTx/>
              <a:buChar char="•"/>
            </a:pPr>
            <a:r>
              <a:rPr lang="ru-RU" sz="1600" dirty="0">
                <a:latin typeface="Times New Roman" pitchFamily="18" charset="0"/>
              </a:rPr>
              <a:t>в муниципальных </a:t>
            </a:r>
          </a:p>
          <a:p>
            <a:r>
              <a:rPr lang="ru-RU" sz="1600" dirty="0">
                <a:latin typeface="Times New Roman" pitchFamily="18" charset="0"/>
              </a:rPr>
              <a:t>общеобразовательных</a:t>
            </a:r>
          </a:p>
          <a:p>
            <a:r>
              <a:rPr lang="ru-RU" sz="1600" dirty="0">
                <a:latin typeface="Times New Roman" pitchFamily="18" charset="0"/>
              </a:rPr>
              <a:t>организациях </a:t>
            </a:r>
            <a:r>
              <a:rPr lang="ru-RU" sz="1600" smtClean="0">
                <a:latin typeface="Times New Roman" pitchFamily="18" charset="0"/>
              </a:rPr>
              <a:t>– 77 211,5  </a:t>
            </a:r>
            <a:r>
              <a:rPr lang="ru-RU" sz="1600" dirty="0" smtClean="0">
                <a:latin typeface="Times New Roman" pitchFamily="18" charset="0"/>
              </a:rPr>
              <a:t>тыс. рублей</a:t>
            </a:r>
            <a:r>
              <a:rPr lang="ru-RU" sz="1600" dirty="0">
                <a:latin typeface="Times New Roman" pitchFamily="18" charset="0"/>
              </a:rPr>
              <a:t>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42844" y="3143248"/>
            <a:ext cx="392909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algn="just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127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исполнение полномочий</a:t>
            </a:r>
          </a:p>
          <a:p>
            <a:pPr marL="127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органов местного самоуправления в области общего образования – </a:t>
            </a:r>
          </a:p>
          <a:p>
            <a:pPr marL="127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118 986,8 тыс.р. в том числе: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7861245"/>
              </p:ext>
            </p:extLst>
          </p:nvPr>
        </p:nvGraphicFramePr>
        <p:xfrm>
          <a:off x="4175095" y="908720"/>
          <a:ext cx="4787060" cy="55251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67875"/>
                <a:gridCol w="367983"/>
                <a:gridCol w="420551"/>
                <a:gridCol w="473120"/>
                <a:gridCol w="473120"/>
                <a:gridCol w="384411"/>
              </a:tblGrid>
              <a:tr h="18427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Наименование индикатора/ непосредственного результата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Ед. изм.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Период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34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2017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2018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2019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2020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8705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dirty="0">
                          <a:effectLst/>
                        </a:rPr>
                        <a:t>Удельный вес численности населения в возрасте 5-18 лет, охваченного образованием, в общей численности населения в возрасте 5-18 лет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99,3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99,4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99,4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99,5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416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Охват детей в возрасте 5-18 лет дополнительными образовательными программами (удельный вес численности детей, получающих услуги дополнительного образования, в общей численности детей в возрасте 5-18 лет)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84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84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84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85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791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Охват организованными формами отдыха и оздоровления детей школьного возраста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67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67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67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68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416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Охват детей в возрасте 5-18 лет дополнительными образовательными программами (удельный вес численности детей, получающих услуги дополнительного образования, в общей численности детей в возрасте 5-18 лет)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84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84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84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85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66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Охват организованными формами отдыха и оздоровления детей школьного возраста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67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67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67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68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2777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2905"/>
            <a:ext cx="9144000" cy="813807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«Развитие физической культуры и спорта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Тонкинском муниципальном районе Нижегородской области на 2018-2020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годы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».</a:t>
            </a:r>
            <a:endParaRPr lang="ru-RU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642911" y="4000504"/>
            <a:ext cx="828680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7200" fontAlgn="base">
              <a:spcBef>
                <a:spcPct val="0"/>
              </a:spcBef>
              <a:spcAft>
                <a:spcPct val="0"/>
              </a:spcAf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35" y="4000506"/>
            <a:ext cx="80724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Индикаторы достижения цели и показатели непосредственных результатов муниципальной программы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06704" y="1196752"/>
            <a:ext cx="4573743" cy="2803752"/>
          </a:xfrm>
        </p:spPr>
        <p:txBody>
          <a:bodyPr>
            <a:normAutofit fontScale="25000" lnSpcReduction="20000"/>
          </a:bodyPr>
          <a:lstStyle/>
          <a:p>
            <a:r>
              <a:rPr lang="ru-RU" sz="5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Утверждена: </a:t>
            </a:r>
          </a:p>
          <a:p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постановлением 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администрации Тонкинского муниципального района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Нижегородской области от 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13.09.2017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года  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№ 453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"Об утверждении муниципальной программы «Развитие физической культуры и спорта в Тонкинском муниципальном районе Нижегородской области на 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годы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sz="5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</a:t>
            </a:r>
          </a:p>
          <a:p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создание условий для занятий физической культурой и спортом населению Тонкинского муниципального района Нижегородской области.</a:t>
            </a:r>
          </a:p>
          <a:p>
            <a:r>
              <a:rPr lang="ru-RU" sz="5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Муниципальный заказчик-координатор программы </a:t>
            </a:r>
          </a:p>
          <a:p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Администрация Тонкинского муниципального района Нижегородской области.</a:t>
            </a:r>
          </a:p>
          <a:p>
            <a:pPr marL="646113" indent="-633413">
              <a:lnSpc>
                <a:spcPts val="1438"/>
              </a:lnSpc>
            </a:pPr>
            <a:endParaRPr lang="ru-RU" sz="43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363" y="1268760"/>
            <a:ext cx="3456383" cy="2592287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5000102"/>
              </p:ext>
            </p:extLst>
          </p:nvPr>
        </p:nvGraphicFramePr>
        <p:xfrm>
          <a:off x="500036" y="4869159"/>
          <a:ext cx="8429683" cy="159486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086054"/>
                <a:gridCol w="1717158"/>
                <a:gridCol w="1478203"/>
                <a:gridCol w="1574134"/>
                <a:gridCol w="1574134"/>
              </a:tblGrid>
              <a:tr h="18728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Наименование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показателя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Значение показателей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72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2018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2019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2020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2021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45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1.Количество проводимых соревнований (штук</a:t>
                      </a:r>
                      <a:r>
                        <a:rPr lang="ru-RU" sz="1300" u="sng" dirty="0">
                          <a:effectLst/>
                        </a:rPr>
                        <a:t>)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82395" algn="l"/>
                        </a:tabLst>
                      </a:pPr>
                      <a:r>
                        <a:rPr lang="ru-RU" sz="1300">
                          <a:effectLst/>
                        </a:rPr>
                        <a:t>155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161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164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166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618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2.Присвоение массовых разрядов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30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35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40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42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8234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1127686"/>
              </p:ext>
            </p:extLst>
          </p:nvPr>
        </p:nvGraphicFramePr>
        <p:xfrm>
          <a:off x="-180528" y="0"/>
          <a:ext cx="9429784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54474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object 3"/>
          <p:cNvSpPr txBox="1">
            <a:spLocks noChangeArrowheads="1"/>
          </p:cNvSpPr>
          <p:nvPr/>
        </p:nvSpPr>
        <p:spPr bwMode="auto">
          <a:xfrm>
            <a:off x="0" y="21778"/>
            <a:ext cx="9144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indent="11113" algn="ctr"/>
            <a:r>
              <a:rPr lang="ru-RU" sz="2400" b="1" dirty="0" smtClean="0">
                <a:solidFill>
                  <a:srgbClr val="FFFFFF"/>
                </a:solidFill>
                <a:cs typeface="Times New Roman" pitchFamily="18" charset="0"/>
              </a:rPr>
              <a:t>Основные </a:t>
            </a:r>
            <a:r>
              <a:rPr lang="ru-RU" sz="2400" b="1" dirty="0">
                <a:solidFill>
                  <a:srgbClr val="FFFFFF"/>
                </a:solidFill>
                <a:cs typeface="Times New Roman" pitchFamily="18" charset="0"/>
              </a:rPr>
              <a:t>направления бюджетной и </a:t>
            </a:r>
            <a:r>
              <a:rPr lang="ru-RU" sz="2400" b="1" dirty="0" smtClean="0">
                <a:solidFill>
                  <a:srgbClr val="FFFFFF"/>
                </a:solidFill>
                <a:cs typeface="Times New Roman" pitchFamily="18" charset="0"/>
              </a:rPr>
              <a:t>налоговой политики Тонкинского </a:t>
            </a:r>
            <a:r>
              <a:rPr lang="ru-RU" sz="2400" b="1" dirty="0">
                <a:solidFill>
                  <a:srgbClr val="FFFFFF"/>
                </a:solidFill>
                <a:cs typeface="Times New Roman" pitchFamily="18" charset="0"/>
              </a:rPr>
              <a:t>муниципального района на </a:t>
            </a:r>
            <a:r>
              <a:rPr lang="ru-RU" sz="2400" b="1" dirty="0" smtClean="0">
                <a:solidFill>
                  <a:srgbClr val="FFFFFF"/>
                </a:solidFill>
                <a:cs typeface="Times New Roman" pitchFamily="18" charset="0"/>
              </a:rPr>
              <a:t>2019 </a:t>
            </a:r>
            <a:r>
              <a:rPr lang="ru-RU" sz="2400" b="1" dirty="0">
                <a:solidFill>
                  <a:srgbClr val="FFFFFF"/>
                </a:solidFill>
                <a:cs typeface="Times New Roman" pitchFamily="18" charset="0"/>
              </a:rPr>
              <a:t>-</a:t>
            </a:r>
            <a:r>
              <a:rPr lang="ru-RU" sz="2400" b="1" dirty="0" smtClean="0">
                <a:solidFill>
                  <a:srgbClr val="FFFFFF"/>
                </a:solidFill>
                <a:cs typeface="Times New Roman" pitchFamily="18" charset="0"/>
              </a:rPr>
              <a:t>2021 </a:t>
            </a:r>
            <a:r>
              <a:rPr lang="ru-RU" sz="2400" b="1" dirty="0">
                <a:solidFill>
                  <a:srgbClr val="FFFFFF"/>
                </a:solidFill>
                <a:cs typeface="Times New Roman" pitchFamily="18" charset="0"/>
              </a:rPr>
              <a:t>годы</a:t>
            </a:r>
            <a:endParaRPr lang="ru-RU" sz="2400" dirty="0">
              <a:cs typeface="Times New Roman" pitchFamily="18" charset="0"/>
            </a:endParaRPr>
          </a:p>
        </p:txBody>
      </p:sp>
      <p:sp>
        <p:nvSpPr>
          <p:cNvPr id="17414" name="object 6"/>
          <p:cNvSpPr txBox="1">
            <a:spLocks noChangeArrowheads="1"/>
          </p:cNvSpPr>
          <p:nvPr/>
        </p:nvSpPr>
        <p:spPr bwMode="auto">
          <a:xfrm>
            <a:off x="1115619" y="5000636"/>
            <a:ext cx="2952327" cy="599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indent="-12700" algn="ctr">
              <a:lnSpc>
                <a:spcPct val="120000"/>
              </a:lnSpc>
            </a:pPr>
            <a:r>
              <a:rPr lang="ru-RU" sz="1700" b="1" dirty="0">
                <a:cs typeface="Times New Roman" pitchFamily="18" charset="0"/>
              </a:rPr>
              <a:t>Повышение качества жизни </a:t>
            </a:r>
            <a:r>
              <a:rPr lang="ru-RU" sz="1700" b="1" dirty="0" smtClean="0">
                <a:cs typeface="Times New Roman" pitchFamily="18" charset="0"/>
              </a:rPr>
              <a:t>населения</a:t>
            </a:r>
            <a:endParaRPr lang="ru-RU" sz="1700" b="1" dirty="0">
              <a:cs typeface="Times New Roman" pitchFamily="18" charset="0"/>
            </a:endParaRPr>
          </a:p>
        </p:txBody>
      </p:sp>
      <p:sp>
        <p:nvSpPr>
          <p:cNvPr id="17417" name="object 9"/>
          <p:cNvSpPr txBox="1">
            <a:spLocks noChangeArrowheads="1"/>
          </p:cNvSpPr>
          <p:nvPr/>
        </p:nvSpPr>
        <p:spPr bwMode="auto">
          <a:xfrm>
            <a:off x="5277644" y="5000636"/>
            <a:ext cx="2808312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indent="11113" algn="ctr"/>
            <a:r>
              <a:rPr lang="ru-RU" sz="1700" b="1" dirty="0">
                <a:cs typeface="Times New Roman" pitchFamily="18" charset="0"/>
              </a:rPr>
              <a:t>Безусловное выполнение всех принятых обязательств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642910" y="980728"/>
            <a:ext cx="764386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1600" b="1" dirty="0" err="1" smtClean="0">
                <a:latin typeface="Arial" pitchFamily="34" charset="0"/>
                <a:cs typeface="Arial" pitchFamily="34" charset="0"/>
              </a:rPr>
              <a:t>С</a:t>
            </a:r>
            <a:r>
              <a:rPr sz="1600" b="1" spc="-35" dirty="0" err="1" smtClean="0">
                <a:latin typeface="Arial" pitchFamily="34" charset="0"/>
                <a:cs typeface="Arial" pitchFamily="34" charset="0"/>
              </a:rPr>
              <a:t>о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хра</a:t>
            </a:r>
            <a:r>
              <a:rPr sz="1600" b="1" spc="-5" dirty="0" err="1" smtClean="0">
                <a:latin typeface="Arial" pitchFamily="34" charset="0"/>
                <a:cs typeface="Arial" pitchFamily="34" charset="0"/>
              </a:rPr>
              <a:t>н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ен</a:t>
            </a:r>
            <a:r>
              <a:rPr sz="1600" b="1" spc="-10" dirty="0" err="1" smtClean="0">
                <a:latin typeface="Arial" pitchFamily="34" charset="0"/>
                <a:cs typeface="Arial" pitchFamily="34" charset="0"/>
              </a:rPr>
              <a:t>и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е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sz="1600" b="1" dirty="0" smtClean="0">
                <a:latin typeface="Arial" pitchFamily="34" charset="0"/>
                <a:cs typeface="Arial" pitchFamily="34" charset="0"/>
              </a:rPr>
              <a:t>и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разв</a:t>
            </a:r>
            <a:r>
              <a:rPr sz="1600" b="1" spc="-10" dirty="0" err="1" smtClean="0">
                <a:latin typeface="Arial" pitchFamily="34" charset="0"/>
                <a:cs typeface="Arial" pitchFamily="34" charset="0"/>
              </a:rPr>
              <a:t>и</a:t>
            </a:r>
            <a:r>
              <a:rPr sz="1600" b="1" spc="5" dirty="0" err="1" smtClean="0">
                <a:latin typeface="Arial" pitchFamily="34" charset="0"/>
                <a:cs typeface="Arial" pitchFamily="34" charset="0"/>
              </a:rPr>
              <a:t>т</a:t>
            </a:r>
            <a:r>
              <a:rPr sz="1600" b="1" spc="-5" dirty="0" err="1" smtClean="0">
                <a:latin typeface="Arial" pitchFamily="34" charset="0"/>
                <a:cs typeface="Arial" pitchFamily="34" charset="0"/>
              </a:rPr>
              <a:t>и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е</a:t>
            </a:r>
            <a:r>
              <a:rPr lang="ru-RU" sz="1600" b="1" spc="50" dirty="0" smtClean="0">
                <a:latin typeface="Arial" pitchFamily="34" charset="0"/>
                <a:cs typeface="Arial" pitchFamily="34" charset="0"/>
              </a:rPr>
              <a:t> </a:t>
            </a:r>
            <a:r>
              <a:rPr sz="1600" b="1" spc="-5" dirty="0" err="1" smtClean="0">
                <a:latin typeface="Arial" pitchFamily="34" charset="0"/>
                <a:cs typeface="Arial" pitchFamily="34" charset="0"/>
              </a:rPr>
              <a:t>н</a:t>
            </a:r>
            <a:r>
              <a:rPr sz="1600" b="1" spc="15" dirty="0" err="1" smtClean="0">
                <a:latin typeface="Arial" pitchFamily="34" charset="0"/>
                <a:cs typeface="Arial" pitchFamily="34" charset="0"/>
              </a:rPr>
              <a:t>а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ло</a:t>
            </a:r>
            <a:r>
              <a:rPr sz="1600" b="1" spc="-40" dirty="0" err="1" smtClean="0">
                <a:latin typeface="Arial" pitchFamily="34" charset="0"/>
                <a:cs typeface="Arial" pitchFamily="34" charset="0"/>
              </a:rPr>
              <a:t>г</a:t>
            </a:r>
            <a:r>
              <a:rPr sz="1600" b="1" spc="-30" dirty="0" err="1" smtClean="0">
                <a:latin typeface="Arial" pitchFamily="34" charset="0"/>
                <a:cs typeface="Arial" pitchFamily="34" charset="0"/>
              </a:rPr>
              <a:t>о</a:t>
            </a:r>
            <a:r>
              <a:rPr sz="1600" b="1" spc="-15" dirty="0" err="1" smtClean="0">
                <a:latin typeface="Arial" pitchFamily="34" charset="0"/>
                <a:cs typeface="Arial" pitchFamily="34" charset="0"/>
              </a:rPr>
              <a:t>в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о</a:t>
            </a:r>
            <a:r>
              <a:rPr sz="1600" b="1" spc="-40" dirty="0" err="1" smtClean="0">
                <a:latin typeface="Arial" pitchFamily="34" charset="0"/>
                <a:cs typeface="Arial" pitchFamily="34" charset="0"/>
              </a:rPr>
              <a:t>г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о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sz="1600" b="1" spc="-10" dirty="0" smtClean="0">
                <a:latin typeface="Arial" pitchFamily="34" charset="0"/>
                <a:cs typeface="Arial" pitchFamily="34" charset="0"/>
              </a:rPr>
              <a:t>п</a:t>
            </a:r>
            <a:r>
              <a:rPr sz="1600" b="1" spc="-20" dirty="0" smtClean="0">
                <a:latin typeface="Arial" pitchFamily="34" charset="0"/>
                <a:cs typeface="Arial" pitchFamily="34" charset="0"/>
              </a:rPr>
              <a:t>о</a:t>
            </a:r>
            <a:r>
              <a:rPr sz="1600" b="1" dirty="0" smtClean="0">
                <a:latin typeface="Arial" pitchFamily="34" charset="0"/>
                <a:cs typeface="Arial" pitchFamily="34" charset="0"/>
              </a:rPr>
              <a:t>те</a:t>
            </a:r>
            <a:r>
              <a:rPr sz="1600" b="1" spc="-10" dirty="0" smtClean="0">
                <a:latin typeface="Arial" pitchFamily="34" charset="0"/>
                <a:cs typeface="Arial" pitchFamily="34" charset="0"/>
              </a:rPr>
              <a:t>нци</a:t>
            </a:r>
            <a:r>
              <a:rPr sz="1600" b="1" spc="15" dirty="0" smtClean="0">
                <a:latin typeface="Arial" pitchFamily="34" charset="0"/>
                <a:cs typeface="Arial" pitchFamily="34" charset="0"/>
              </a:rPr>
              <a:t>а</a:t>
            </a:r>
            <a:r>
              <a:rPr sz="1600" b="1" dirty="0" smtClean="0">
                <a:latin typeface="Arial" pitchFamily="34" charset="0"/>
                <a:cs typeface="Arial" pitchFamily="34" charset="0"/>
              </a:rPr>
              <a:t>ла</a:t>
            </a:r>
            <a:r>
              <a:rPr sz="1600" b="1" spc="10" dirty="0" smtClean="0">
                <a:latin typeface="Arial" pitchFamily="34" charset="0"/>
                <a:cs typeface="Arial" pitchFamily="34" charset="0"/>
              </a:rPr>
              <a:t> </a:t>
            </a:r>
            <a:r>
              <a:rPr sz="1600" b="1" spc="-10" dirty="0">
                <a:latin typeface="Arial" pitchFamily="34" charset="0"/>
                <a:cs typeface="Arial" pitchFamily="34" charset="0"/>
              </a:rPr>
              <a:t>н</a:t>
            </a:r>
            <a:r>
              <a:rPr sz="1600" b="1" dirty="0">
                <a:latin typeface="Arial" pitchFamily="34" charset="0"/>
                <a:cs typeface="Arial" pitchFamily="34" charset="0"/>
              </a:rPr>
              <a:t>а</a:t>
            </a:r>
            <a:r>
              <a:rPr sz="1600" b="1" spc="10" dirty="0">
                <a:latin typeface="Arial" pitchFamily="34" charset="0"/>
                <a:cs typeface="Arial" pitchFamily="34" charset="0"/>
              </a:rPr>
              <a:t> </a:t>
            </a:r>
            <a:r>
              <a:rPr sz="1600" b="1" dirty="0">
                <a:latin typeface="Arial" pitchFamily="34" charset="0"/>
                <a:cs typeface="Arial" pitchFamily="34" charset="0"/>
              </a:rPr>
              <a:t>тер</a:t>
            </a:r>
            <a:r>
              <a:rPr sz="1600" b="1" spc="-5" dirty="0">
                <a:latin typeface="Arial" pitchFamily="34" charset="0"/>
                <a:cs typeface="Arial" pitchFamily="34" charset="0"/>
              </a:rPr>
              <a:t>р</a:t>
            </a:r>
            <a:r>
              <a:rPr sz="1600" b="1" spc="-10" dirty="0">
                <a:latin typeface="Arial" pitchFamily="34" charset="0"/>
                <a:cs typeface="Arial" pitchFamily="34" charset="0"/>
              </a:rPr>
              <a:t>и</a:t>
            </a:r>
            <a:r>
              <a:rPr sz="1600" b="1" spc="-20" dirty="0">
                <a:latin typeface="Arial" pitchFamily="34" charset="0"/>
                <a:cs typeface="Arial" pitchFamily="34" charset="0"/>
              </a:rPr>
              <a:t>т</a:t>
            </a:r>
            <a:r>
              <a:rPr sz="1600" b="1" dirty="0">
                <a:latin typeface="Arial" pitchFamily="34" charset="0"/>
                <a:cs typeface="Arial" pitchFamily="34" charset="0"/>
              </a:rPr>
              <a:t>ор</a:t>
            </a:r>
            <a:r>
              <a:rPr sz="1600" b="1" spc="-10" dirty="0">
                <a:latin typeface="Arial" pitchFamily="34" charset="0"/>
                <a:cs typeface="Arial" pitchFamily="34" charset="0"/>
              </a:rPr>
              <a:t>и</a:t>
            </a:r>
            <a:r>
              <a:rPr sz="1600" b="1" dirty="0">
                <a:latin typeface="Arial" pitchFamily="34" charset="0"/>
                <a:cs typeface="Arial" pitchFamily="34" charset="0"/>
              </a:rPr>
              <a:t>и</a:t>
            </a:r>
            <a:r>
              <a:rPr sz="1600" b="1" spc="-2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spc="-20" dirty="0">
                <a:latin typeface="Arial" pitchFamily="34" charset="0"/>
                <a:cs typeface="Arial" pitchFamily="34" charset="0"/>
              </a:rPr>
              <a:t>района</a:t>
            </a:r>
            <a:endParaRPr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423" name="object 15"/>
          <p:cNvSpPr txBox="1">
            <a:spLocks noChangeArrowheads="1"/>
          </p:cNvSpPr>
          <p:nvPr/>
        </p:nvSpPr>
        <p:spPr bwMode="auto">
          <a:xfrm>
            <a:off x="561424" y="1340768"/>
            <a:ext cx="8072494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1600" b="1" dirty="0">
                <a:cs typeface="Times New Roman" pitchFamily="18" charset="0"/>
              </a:rPr>
              <a:t>Обеспечение сбалансированности и устойчивости бюджетной системы района</a:t>
            </a:r>
            <a:endParaRPr lang="ru-RU" sz="1600" dirty="0">
              <a:cs typeface="Times New Roman" pitchFamily="18" charset="0"/>
            </a:endParaRPr>
          </a:p>
        </p:txBody>
      </p:sp>
      <p:sp>
        <p:nvSpPr>
          <p:cNvPr id="17426" name="object 18"/>
          <p:cNvSpPr txBox="1">
            <a:spLocks noChangeArrowheads="1"/>
          </p:cNvSpPr>
          <p:nvPr/>
        </p:nvSpPr>
        <p:spPr bwMode="auto">
          <a:xfrm>
            <a:off x="548848" y="1876067"/>
            <a:ext cx="7929617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1600" b="1" dirty="0">
                <a:cs typeface="Times New Roman" pitchFamily="18" charset="0"/>
              </a:rPr>
              <a:t>Повышение качества финансового контроля в управлении бюджетным процессом</a:t>
            </a:r>
            <a:endParaRPr lang="ru-RU" sz="1600" dirty="0">
              <a:cs typeface="Times New Roman" pitchFamily="18" charset="0"/>
            </a:endParaRPr>
          </a:p>
        </p:txBody>
      </p:sp>
      <p:sp>
        <p:nvSpPr>
          <p:cNvPr id="17429" name="object 21"/>
          <p:cNvSpPr txBox="1">
            <a:spLocks noChangeArrowheads="1"/>
          </p:cNvSpPr>
          <p:nvPr/>
        </p:nvSpPr>
        <p:spPr bwMode="auto">
          <a:xfrm>
            <a:off x="500034" y="2633423"/>
            <a:ext cx="785818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1600" b="1" dirty="0">
                <a:cs typeface="Times New Roman" pitchFamily="18" charset="0"/>
              </a:rPr>
              <a:t>Повышение эффективности расходования бюджетных средств, выявление и использование резервов для достижения планируемых результатов</a:t>
            </a:r>
            <a:endParaRPr lang="ru-RU" sz="1600" dirty="0">
              <a:cs typeface="Times New Roman" pitchFamily="18" charset="0"/>
            </a:endParaRPr>
          </a:p>
        </p:txBody>
      </p:sp>
      <p:sp>
        <p:nvSpPr>
          <p:cNvPr id="17440" name="object 32"/>
          <p:cNvSpPr>
            <a:spLocks noChangeArrowheads="1"/>
          </p:cNvSpPr>
          <p:nvPr/>
        </p:nvSpPr>
        <p:spPr bwMode="auto">
          <a:xfrm>
            <a:off x="500034" y="3909930"/>
            <a:ext cx="8215370" cy="733516"/>
          </a:xfrm>
          <a:custGeom>
            <a:avLst/>
            <a:gdLst>
              <a:gd name="T0" fmla="*/ 0 w 7412304"/>
              <a:gd name="T1" fmla="*/ 82617 h 498601"/>
              <a:gd name="T2" fmla="*/ 10763 w 7412304"/>
              <a:gd name="T3" fmla="*/ 41923 h 498601"/>
              <a:gd name="T4" fmla="*/ 39146 w 7412304"/>
              <a:gd name="T5" fmla="*/ 12483 h 498601"/>
              <a:gd name="T6" fmla="*/ 79315 w 7412304"/>
              <a:gd name="T7" fmla="*/ 81 h 498601"/>
              <a:gd name="T8" fmla="*/ 7323700 w 7412304"/>
              <a:gd name="T9" fmla="*/ 0 h 498601"/>
              <a:gd name="T10" fmla="*/ 7338224 w 7412304"/>
              <a:gd name="T11" fmla="*/ 1268 h 498601"/>
              <a:gd name="T12" fmla="*/ 7375956 w 7412304"/>
              <a:gd name="T13" fmla="*/ 18463 h 498601"/>
              <a:gd name="T14" fmla="*/ 7400490 w 7412304"/>
              <a:gd name="T15" fmla="*/ 51283 h 498601"/>
              <a:gd name="T16" fmla="*/ 7406682 w 7412304"/>
              <a:gd name="T17" fmla="*/ 413341 h 498601"/>
              <a:gd name="T18" fmla="*/ 7405410 w 7412304"/>
              <a:gd name="T19" fmla="*/ 427800 h 498601"/>
              <a:gd name="T20" fmla="*/ 7388116 w 7412304"/>
              <a:gd name="T21" fmla="*/ 465392 h 498601"/>
              <a:gd name="T22" fmla="*/ 7355134 w 7412304"/>
              <a:gd name="T23" fmla="*/ 489808 h 498601"/>
              <a:gd name="T24" fmla="*/ 83033 w 7412304"/>
              <a:gd name="T25" fmla="*/ 495961 h 498601"/>
              <a:gd name="T26" fmla="*/ 68511 w 7412304"/>
              <a:gd name="T27" fmla="*/ 494702 h 498601"/>
              <a:gd name="T28" fmla="*/ 30721 w 7412304"/>
              <a:gd name="T29" fmla="*/ 477500 h 498601"/>
              <a:gd name="T30" fmla="*/ 6196 w 7412304"/>
              <a:gd name="T31" fmla="*/ 444697 h 498601"/>
              <a:gd name="T32" fmla="*/ 0 w 7412304"/>
              <a:gd name="T33" fmla="*/ 82617 h 49860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7412304"/>
              <a:gd name="T52" fmla="*/ 0 h 498601"/>
              <a:gd name="T53" fmla="*/ 7412304 w 7412304"/>
              <a:gd name="T54" fmla="*/ 498601 h 498601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7412304" h="498601">
                <a:moveTo>
                  <a:pt x="0" y="83058"/>
                </a:moveTo>
                <a:lnTo>
                  <a:pt x="10763" y="42154"/>
                </a:lnTo>
                <a:lnTo>
                  <a:pt x="39167" y="12546"/>
                </a:lnTo>
                <a:lnTo>
                  <a:pt x="79378" y="81"/>
                </a:lnTo>
                <a:lnTo>
                  <a:pt x="7329246" y="0"/>
                </a:lnTo>
                <a:lnTo>
                  <a:pt x="7343778" y="1268"/>
                </a:lnTo>
                <a:lnTo>
                  <a:pt x="7381572" y="18568"/>
                </a:lnTo>
                <a:lnTo>
                  <a:pt x="7406114" y="51556"/>
                </a:lnTo>
                <a:lnTo>
                  <a:pt x="7412304" y="415544"/>
                </a:lnTo>
                <a:lnTo>
                  <a:pt x="7411035" y="430075"/>
                </a:lnTo>
                <a:lnTo>
                  <a:pt x="7393735" y="467870"/>
                </a:lnTo>
                <a:lnTo>
                  <a:pt x="7360747" y="492412"/>
                </a:lnTo>
                <a:lnTo>
                  <a:pt x="83096" y="498602"/>
                </a:lnTo>
                <a:lnTo>
                  <a:pt x="68553" y="497333"/>
                </a:lnTo>
                <a:lnTo>
                  <a:pt x="30742" y="480041"/>
                </a:lnTo>
                <a:lnTo>
                  <a:pt x="6196" y="447066"/>
                </a:lnTo>
                <a:lnTo>
                  <a:pt x="0" y="83058"/>
                </a:lnTo>
                <a:close/>
              </a:path>
            </a:pathLst>
          </a:custGeom>
          <a:noFill/>
          <a:ln w="25400">
            <a:solidFill>
              <a:srgbClr val="385D89"/>
            </a:solidFill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7441" name="object 33"/>
          <p:cNvSpPr txBox="1">
            <a:spLocks noChangeArrowheads="1"/>
          </p:cNvSpPr>
          <p:nvPr/>
        </p:nvSpPr>
        <p:spPr bwMode="auto">
          <a:xfrm>
            <a:off x="642910" y="3968910"/>
            <a:ext cx="860961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2000" b="1" dirty="0">
                <a:cs typeface="Times New Roman" pitchFamily="18" charset="0"/>
              </a:rPr>
              <a:t>Главные приоритеты бюджетной политики на </a:t>
            </a:r>
            <a:r>
              <a:rPr lang="ru-RU" sz="2000" b="1" dirty="0" smtClean="0">
                <a:cs typeface="Times New Roman" pitchFamily="18" charset="0"/>
              </a:rPr>
              <a:t>2019 </a:t>
            </a:r>
            <a:r>
              <a:rPr lang="ru-RU" sz="2000" b="1" dirty="0">
                <a:cs typeface="Times New Roman" pitchFamily="18" charset="0"/>
              </a:rPr>
              <a:t>-</a:t>
            </a:r>
            <a:r>
              <a:rPr lang="ru-RU" sz="2000" b="1" dirty="0" smtClean="0">
                <a:cs typeface="Times New Roman" pitchFamily="18" charset="0"/>
              </a:rPr>
              <a:t>2021</a:t>
            </a:r>
            <a:r>
              <a:rPr lang="en-US" sz="2000" b="1" dirty="0" smtClean="0">
                <a:cs typeface="Times New Roman" pitchFamily="18" charset="0"/>
              </a:rPr>
              <a:t> </a:t>
            </a:r>
            <a:r>
              <a:rPr lang="ru-RU" sz="2000" b="1" dirty="0" smtClean="0">
                <a:cs typeface="Times New Roman" pitchFamily="18" charset="0"/>
              </a:rPr>
              <a:t>годы</a:t>
            </a:r>
            <a:endParaRPr lang="ru-RU" sz="2000" dirty="0">
              <a:cs typeface="Times New Roman" pitchFamily="18" charset="0"/>
            </a:endParaRPr>
          </a:p>
        </p:txBody>
      </p:sp>
      <p:sp>
        <p:nvSpPr>
          <p:cNvPr id="17442" name="object 34"/>
          <p:cNvSpPr>
            <a:spLocks noChangeArrowheads="1"/>
          </p:cNvSpPr>
          <p:nvPr/>
        </p:nvSpPr>
        <p:spPr bwMode="auto">
          <a:xfrm>
            <a:off x="2285984" y="4643446"/>
            <a:ext cx="649288" cy="276999"/>
          </a:xfrm>
          <a:custGeom>
            <a:avLst/>
            <a:gdLst>
              <a:gd name="T0" fmla="*/ 673905 w 648081"/>
              <a:gd name="T1" fmla="*/ 148692 h 293497"/>
              <a:gd name="T2" fmla="*/ 0 w 648081"/>
              <a:gd name="T3" fmla="*/ 148692 h 293497"/>
              <a:gd name="T4" fmla="*/ 337020 w 648081"/>
              <a:gd name="T5" fmla="*/ 297511 h 293497"/>
              <a:gd name="T6" fmla="*/ 673905 w 648081"/>
              <a:gd name="T7" fmla="*/ 148692 h 293497"/>
              <a:gd name="T8" fmla="*/ 505397 w 648081"/>
              <a:gd name="T9" fmla="*/ 0 h 293497"/>
              <a:gd name="T10" fmla="*/ 168508 w 648081"/>
              <a:gd name="T11" fmla="*/ 0 h 293497"/>
              <a:gd name="T12" fmla="*/ 168508 w 648081"/>
              <a:gd name="T13" fmla="*/ 148692 h 293497"/>
              <a:gd name="T14" fmla="*/ 505397 w 648081"/>
              <a:gd name="T15" fmla="*/ 148692 h 293497"/>
              <a:gd name="T16" fmla="*/ 505397 w 648081"/>
              <a:gd name="T17" fmla="*/ 0 h 29349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48081"/>
              <a:gd name="T28" fmla="*/ 0 h 293497"/>
              <a:gd name="T29" fmla="*/ 648081 w 648081"/>
              <a:gd name="T30" fmla="*/ 293497 h 29349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48081" h="293497">
                <a:moveTo>
                  <a:pt x="648081" y="146685"/>
                </a:moveTo>
                <a:lnTo>
                  <a:pt x="0" y="146685"/>
                </a:lnTo>
                <a:lnTo>
                  <a:pt x="324104" y="293497"/>
                </a:lnTo>
                <a:lnTo>
                  <a:pt x="648081" y="146685"/>
                </a:lnTo>
                <a:close/>
              </a:path>
              <a:path w="648081" h="293497">
                <a:moveTo>
                  <a:pt x="486029" y="0"/>
                </a:moveTo>
                <a:lnTo>
                  <a:pt x="162051" y="0"/>
                </a:lnTo>
                <a:lnTo>
                  <a:pt x="162051" y="146685"/>
                </a:lnTo>
                <a:lnTo>
                  <a:pt x="486029" y="146685"/>
                </a:lnTo>
                <a:lnTo>
                  <a:pt x="486029" y="0"/>
                </a:lnTo>
                <a:close/>
              </a:path>
            </a:pathLst>
          </a:custGeom>
          <a:solidFill>
            <a:srgbClr val="4F81BC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7444" name="object 36"/>
          <p:cNvSpPr>
            <a:spLocks noChangeArrowheads="1"/>
          </p:cNvSpPr>
          <p:nvPr/>
        </p:nvSpPr>
        <p:spPr bwMode="auto">
          <a:xfrm>
            <a:off x="6357950" y="4643446"/>
            <a:ext cx="647700" cy="276999"/>
          </a:xfrm>
          <a:custGeom>
            <a:avLst/>
            <a:gdLst>
              <a:gd name="T0" fmla="*/ 640146 w 648080"/>
              <a:gd name="T1" fmla="*/ 150049 h 293370"/>
              <a:gd name="T2" fmla="*/ 0 w 648080"/>
              <a:gd name="T3" fmla="*/ 150049 h 293370"/>
              <a:gd name="T4" fmla="*/ 320009 w 648080"/>
              <a:gd name="T5" fmla="*/ 300098 h 293370"/>
              <a:gd name="T6" fmla="*/ 640146 w 648080"/>
              <a:gd name="T7" fmla="*/ 150049 h 293370"/>
              <a:gd name="T8" fmla="*/ 480077 w 648080"/>
              <a:gd name="T9" fmla="*/ 0 h 293370"/>
              <a:gd name="T10" fmla="*/ 160067 w 648080"/>
              <a:gd name="T11" fmla="*/ 0 h 293370"/>
              <a:gd name="T12" fmla="*/ 160067 w 648080"/>
              <a:gd name="T13" fmla="*/ 150049 h 293370"/>
              <a:gd name="T14" fmla="*/ 480077 w 648080"/>
              <a:gd name="T15" fmla="*/ 150049 h 293370"/>
              <a:gd name="T16" fmla="*/ 480077 w 648080"/>
              <a:gd name="T17" fmla="*/ 0 h 29337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48080"/>
              <a:gd name="T28" fmla="*/ 0 h 293370"/>
              <a:gd name="T29" fmla="*/ 648080 w 648080"/>
              <a:gd name="T30" fmla="*/ 293370 h 29337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48080" h="293370">
                <a:moveTo>
                  <a:pt x="648080" y="146684"/>
                </a:moveTo>
                <a:lnTo>
                  <a:pt x="0" y="146684"/>
                </a:lnTo>
                <a:lnTo>
                  <a:pt x="323976" y="293369"/>
                </a:lnTo>
                <a:lnTo>
                  <a:pt x="648080" y="146684"/>
                </a:lnTo>
                <a:close/>
              </a:path>
              <a:path w="648080" h="293370">
                <a:moveTo>
                  <a:pt x="486028" y="0"/>
                </a:moveTo>
                <a:lnTo>
                  <a:pt x="162051" y="0"/>
                </a:lnTo>
                <a:lnTo>
                  <a:pt x="162051" y="146684"/>
                </a:lnTo>
                <a:lnTo>
                  <a:pt x="486028" y="146684"/>
                </a:lnTo>
                <a:lnTo>
                  <a:pt x="486028" y="0"/>
                </a:lnTo>
                <a:close/>
              </a:path>
            </a:pathLst>
          </a:custGeom>
          <a:solidFill>
            <a:srgbClr val="4F81BC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3" name="object 18"/>
          <p:cNvSpPr txBox="1">
            <a:spLocks noChangeArrowheads="1"/>
          </p:cNvSpPr>
          <p:nvPr/>
        </p:nvSpPr>
        <p:spPr bwMode="auto">
          <a:xfrm>
            <a:off x="500034" y="2387202"/>
            <a:ext cx="792961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1600" b="1" dirty="0">
                <a:cs typeface="Times New Roman" pitchFamily="18" charset="0"/>
              </a:rPr>
              <a:t>Повышение качества </a:t>
            </a:r>
            <a:r>
              <a:rPr lang="ru-RU" sz="1600" b="1" dirty="0" smtClean="0">
                <a:cs typeface="Times New Roman" pitchFamily="18" charset="0"/>
              </a:rPr>
              <a:t>оказываемых муниципальных услуг</a:t>
            </a:r>
            <a:endParaRPr lang="ru-RU" sz="1600" dirty="0">
              <a:cs typeface="Times New Roman" pitchFamily="18" charset="0"/>
            </a:endParaRPr>
          </a:p>
        </p:txBody>
      </p:sp>
      <p:sp>
        <p:nvSpPr>
          <p:cNvPr id="14" name="object 18"/>
          <p:cNvSpPr txBox="1">
            <a:spLocks noChangeArrowheads="1"/>
          </p:cNvSpPr>
          <p:nvPr/>
        </p:nvSpPr>
        <p:spPr bwMode="auto">
          <a:xfrm>
            <a:off x="607191" y="3212976"/>
            <a:ext cx="792961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1600" b="1" dirty="0">
                <a:cs typeface="Times New Roman" pitchFamily="18" charset="0"/>
              </a:rPr>
              <a:t>Повышение </a:t>
            </a:r>
            <a:r>
              <a:rPr lang="ru-RU" sz="1600" b="1" dirty="0" smtClean="0">
                <a:cs typeface="Times New Roman" pitchFamily="18" charset="0"/>
              </a:rPr>
              <a:t>эффективности муниципального управления</a:t>
            </a:r>
            <a:endParaRPr lang="ru-RU" sz="1600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267" y="16099"/>
            <a:ext cx="9053984" cy="748605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rPr>
              <a:t>МП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"Обеспечение населения Тонкинского муниципального района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доступным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 комфортным жильем на 2018-2021 годы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»</a:t>
            </a:r>
            <a:endParaRPr lang="ru-RU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22518" y="2007208"/>
            <a:ext cx="450173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Цель 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обеспечение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доступным и комфортным жильем граждан, проживающих на территории Тонкинского муниципального района Нижегородской области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Муниципальный заказчик-координатор программы 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Отдел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архитектуры и строительства администрации Тонкинского муниципального района Нижегородской области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Целевая группа 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отдельные категории граждан, такие как: 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дети-сироты и дети, оставшиеся без попечения родителей, реабилитированные лица, молодые семьи, проживающие в жилищном фонде, признанном аварийным, ветераны Великой Отечественной войны, инвалиды, ветераны боевых действий.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0267" y="1336262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Утверждена: 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постановлением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администрации Тонкинского муниципального района Нижегородской области от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05.09.2017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года  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437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"Об утверждении муниципальной программы "Обеспечение населения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Тонкинского муниципального района Нижегородской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области доступным и комфортным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жильем на 2018-2021 годы".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30" y="3782226"/>
            <a:ext cx="4123946" cy="2749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775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57150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Индикаторы достижения цели и показатели непосредственных результатов программы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3756184"/>
            <a:ext cx="4104456" cy="3078342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927061"/>
              </p:ext>
            </p:extLst>
          </p:nvPr>
        </p:nvGraphicFramePr>
        <p:xfrm>
          <a:off x="251521" y="980727"/>
          <a:ext cx="8640960" cy="272806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432047"/>
                <a:gridCol w="3672408"/>
                <a:gridCol w="541723"/>
                <a:gridCol w="1222762"/>
                <a:gridCol w="1222762"/>
                <a:gridCol w="774629"/>
                <a:gridCol w="774629"/>
              </a:tblGrid>
              <a:tr h="261554"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№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п/п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Наименование индикатора / непосредственного результата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ед. </a:t>
                      </a:r>
                      <a:r>
                        <a:rPr lang="ru-RU" sz="1200" dirty="0" smtClean="0">
                          <a:effectLst/>
                        </a:rPr>
                        <a:t>изм.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 gridSpan="4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Значение индикатора / непосредственного результата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56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2018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2019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2020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2021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</a:tr>
              <a:tr h="49588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1.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Обеспеченность социальными выплатами молодых семей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Количество семей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</a:tr>
              <a:tr h="165295"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Количество расселенных жилых помещений (квартир)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годы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2018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2019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2020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2021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</a:tr>
              <a:tr h="1652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ед.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8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</a:tr>
              <a:tr h="120463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3.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Общее количество граждан улучшивших жилищные условия по подпрограмме «Прочие мероприятия в рамках МП Обеспечение населения Тонкинского муниципального района доступным и комфортным жильем на 2018-2021 годы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чел.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6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6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6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7878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4115243"/>
            <a:ext cx="3611893" cy="2708920"/>
          </a:xfrm>
          <a:prstGeom prst="rect">
            <a:avLst/>
          </a:prstGeom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251520" y="188640"/>
            <a:ext cx="8712968" cy="4286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Расходы 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на реализацию муниципальной программы, тыс. руб. 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3251030"/>
              </p:ext>
            </p:extLst>
          </p:nvPr>
        </p:nvGraphicFramePr>
        <p:xfrm>
          <a:off x="251520" y="1028303"/>
          <a:ext cx="8712967" cy="35528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58619"/>
                <a:gridCol w="2398577"/>
                <a:gridCol w="684246"/>
                <a:gridCol w="684246"/>
                <a:gridCol w="758619"/>
                <a:gridCol w="728869"/>
                <a:gridCol w="713995"/>
                <a:gridCol w="669370"/>
                <a:gridCol w="658213"/>
                <a:gridCol w="658213"/>
              </a:tblGrid>
              <a:tr h="7558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КЦСР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Наименование КЦСР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Первоначальный бюджет 2018 год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Уточненный план на 01.11.       2018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2019 год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к первоначальному бюджету 2018 год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 на 2020 год</a:t>
                      </a:r>
                      <a:endParaRPr lang="ru-RU" sz="1000" b="1" i="0" u="none" strike="noStrike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к пронозу 2019 год</a:t>
                      </a:r>
                      <a:endParaRPr lang="ru-RU" sz="1000" b="1" i="0" u="none" strike="noStrike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на 2021год</a:t>
                      </a:r>
                      <a:endParaRPr lang="ru-RU" sz="1000" b="1" i="0" u="none" strike="noStrike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к пронозу 2020 год</a:t>
                      </a:r>
                      <a:endParaRPr lang="ru-RU" sz="1000" b="1" i="0" u="none" strike="noStrike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</a:tr>
              <a:tr h="6065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0300000000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МП "Обеспечение населения Тонкинского муниципального района Нижегородской области доступным и комфортным жильем на 2018-2021 годы"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5 107.90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12 537.33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8 545.60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167.30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11 181.30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130.84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8 537.90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76.36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  <a:tr h="6065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0310000000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Подпрограмма "Обеспечение жильем молодых семей в Тонкинском муниципальном районе Нижегородской области на 2017-2020 годы"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839.70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1 083.22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1 712.80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203.98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663.10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38.71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10.00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1.51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  <a:tr h="7558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0320000000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Подпрограмма "Переселение граждан из аварийного жилищного фонда на территории Тонкинского муниципального района Нижегородской области на 2017-2020 годы"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820.00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2 203.10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200.00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24.39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0.00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0.00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  <a:tr h="7558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0330000000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Прочие мероприятия в рамках МП "Обеспечение населения Тонкинского муниципального района Нижегородской области доступным и комфортным жильем на 2017-2020 годы"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3 448.20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9 251.02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6 632.80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192.36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10 518.20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158.58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8 527.90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81.08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1031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54" name="object 2"/>
          <p:cNvSpPr>
            <a:spLocks noChangeArrowheads="1"/>
          </p:cNvSpPr>
          <p:nvPr/>
        </p:nvSpPr>
        <p:spPr bwMode="auto">
          <a:xfrm>
            <a:off x="577315" y="116632"/>
            <a:ext cx="802798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«Социальная поддержка граждан Тонкинского муниципального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района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Нижегородской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области на 2018-2020 годы»</a:t>
            </a:r>
            <a:endParaRPr lang="ru-RU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5255" name="Text Box 3"/>
          <p:cNvSpPr txBox="1">
            <a:spLocks noChangeArrowheads="1"/>
          </p:cNvSpPr>
          <p:nvPr/>
        </p:nvSpPr>
        <p:spPr bwMode="auto">
          <a:xfrm>
            <a:off x="5651500" y="1766890"/>
            <a:ext cx="1584325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95256" name="Text Box 5"/>
          <p:cNvSpPr txBox="1">
            <a:spLocks noChangeArrowheads="1"/>
          </p:cNvSpPr>
          <p:nvPr/>
        </p:nvSpPr>
        <p:spPr bwMode="auto">
          <a:xfrm>
            <a:off x="827090" y="3213101"/>
            <a:ext cx="2665412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endParaRPr lang="ru-RU" dirty="0"/>
          </a:p>
        </p:txBody>
      </p:sp>
      <p:sp>
        <p:nvSpPr>
          <p:cNvPr id="3" name="Rectangle 22"/>
          <p:cNvSpPr>
            <a:spLocks noChangeArrowheads="1"/>
          </p:cNvSpPr>
          <p:nvPr/>
        </p:nvSpPr>
        <p:spPr bwMode="auto">
          <a:xfrm>
            <a:off x="338163" y="1183277"/>
            <a:ext cx="8429683" cy="2339102"/>
          </a:xfrm>
          <a:prstGeom prst="rect">
            <a:avLst/>
          </a:prstGeom>
          <a:noFill/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Утверждена:</a:t>
            </a: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Постановлением  администрации Тонкинского муниципального района Нижегородской области от 04.09.2017 года  № 432 </a:t>
            </a: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Муниципальный заказчик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Администрация Тонкинского муниципального района Нижегородской области</a:t>
            </a: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Срок действия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: 2018-2020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годы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муниципальной программы -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повышение уровня и качества жизни отдельных категорий граждан, проживающих на территории Тонкинского муниципального района.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3645024"/>
            <a:ext cx="4414783" cy="2783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088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54" name="object 2"/>
          <p:cNvSpPr>
            <a:spLocks noChangeArrowheads="1"/>
          </p:cNvSpPr>
          <p:nvPr/>
        </p:nvSpPr>
        <p:spPr bwMode="auto">
          <a:xfrm>
            <a:off x="179512" y="116632"/>
            <a:ext cx="8964487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«Социальная поддержка граждан Тонкинского муниципального района Нижегородской области на 2018-2020 годы»</a:t>
            </a:r>
          </a:p>
        </p:txBody>
      </p:sp>
      <p:sp>
        <p:nvSpPr>
          <p:cNvPr id="95255" name="Text Box 3"/>
          <p:cNvSpPr txBox="1">
            <a:spLocks noChangeArrowheads="1"/>
          </p:cNvSpPr>
          <p:nvPr/>
        </p:nvSpPr>
        <p:spPr bwMode="auto">
          <a:xfrm>
            <a:off x="5651500" y="1766890"/>
            <a:ext cx="1584325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95256" name="Text Box 5"/>
          <p:cNvSpPr txBox="1">
            <a:spLocks noChangeArrowheads="1"/>
          </p:cNvSpPr>
          <p:nvPr/>
        </p:nvSpPr>
        <p:spPr bwMode="auto">
          <a:xfrm>
            <a:off x="827090" y="3213101"/>
            <a:ext cx="2665412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endParaRPr lang="ru-RU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0943424"/>
              </p:ext>
            </p:extLst>
          </p:nvPr>
        </p:nvGraphicFramePr>
        <p:xfrm>
          <a:off x="395536" y="1166812"/>
          <a:ext cx="8568952" cy="54305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96544"/>
                <a:gridCol w="792088"/>
                <a:gridCol w="720080"/>
                <a:gridCol w="720080"/>
                <a:gridCol w="792088"/>
                <a:gridCol w="648072"/>
              </a:tblGrid>
              <a:tr h="60339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Основные индикаторы достижения цели и показатели непосредственных результатов муниципальной программы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Ед. измерения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Значения индикатора/непосредственного результата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10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2017 год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2018 год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2019 год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2020 год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0917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200" u="none" strike="noStrike" dirty="0">
                          <a:effectLst/>
                        </a:rPr>
                        <a:t>Доля граждан, получивших социальные услуги в учреждениях социального обслуживания населения, в общем числе граждан, обратившихся за получением социальных услуг в учреждения социального обслуживания населения,%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95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96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96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96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1003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200" u="none" strike="noStrike" dirty="0">
                          <a:effectLst/>
                        </a:rPr>
                        <a:t>Доля граждан, получивших материальную и натуральную помощь в общем числе граждан, обратившихся за получением материальной и натуральной помощи,%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95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96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96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96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0959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200" u="none" strike="noStrike" dirty="0">
                          <a:effectLst/>
                        </a:rPr>
                        <a:t>Доля граждан пожилого возраста и инвалидов, семей с детьми, охваченных социокультурными мероприятиями, в общем количестве граждан данных категорий и семей с детьми,%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37,5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45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45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45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1045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200" u="none" strike="noStrike">
                          <a:effectLst/>
                        </a:rPr>
                        <a:t>Количество граждан, получивших социальные услуги в учреждениях социального обслуживания населения,чел.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чел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1840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1900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1900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1900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088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200" u="none" strike="noStrike">
                          <a:effectLst/>
                        </a:rPr>
                        <a:t>Количество граждан, получивших материальную и натуральную помощь,чел.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чел.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700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740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740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740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1045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200" u="none" strike="noStrike">
                          <a:effectLst/>
                        </a:rPr>
                        <a:t>Количество граждан пожилого возраста и инвалидов, семей с детьми, охваченных социокультурными мероприятиями,чел.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чел.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790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900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900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900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198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54" name="object 2"/>
          <p:cNvSpPr>
            <a:spLocks noChangeArrowheads="1"/>
          </p:cNvSpPr>
          <p:nvPr/>
        </p:nvSpPr>
        <p:spPr bwMode="auto">
          <a:xfrm>
            <a:off x="586952" y="116632"/>
            <a:ext cx="8449543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«Социальная поддержка граждан Тонкинского муниципального района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2018-2020 годы»</a:t>
            </a:r>
          </a:p>
        </p:txBody>
      </p:sp>
      <p:sp>
        <p:nvSpPr>
          <p:cNvPr id="95255" name="Text Box 3"/>
          <p:cNvSpPr txBox="1">
            <a:spLocks noChangeArrowheads="1"/>
          </p:cNvSpPr>
          <p:nvPr/>
        </p:nvSpPr>
        <p:spPr bwMode="auto">
          <a:xfrm>
            <a:off x="5651500" y="1766890"/>
            <a:ext cx="1584325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95256" name="Text Box 5"/>
          <p:cNvSpPr txBox="1">
            <a:spLocks noChangeArrowheads="1"/>
          </p:cNvSpPr>
          <p:nvPr/>
        </p:nvSpPr>
        <p:spPr bwMode="auto">
          <a:xfrm>
            <a:off x="827090" y="3213101"/>
            <a:ext cx="2665412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357158" y="1000108"/>
            <a:ext cx="8143932" cy="4286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20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на реализацию муниципальной программы</a:t>
            </a:r>
          </a:p>
          <a:p>
            <a:pPr lvl="0" algn="r">
              <a:spcBef>
                <a:spcPct val="0"/>
              </a:spcBef>
            </a:pPr>
            <a:r>
              <a:rPr lang="ru-RU" dirty="0" smtClean="0">
                <a:latin typeface="Times New Roman" pitchFamily="18" charset="0"/>
                <a:ea typeface="+mj-ea"/>
                <a:cs typeface="Times New Roman" pitchFamily="18" charset="0"/>
              </a:rPr>
              <a:t> </a:t>
            </a:r>
            <a:r>
              <a:rPr lang="ru-RU" sz="1400" dirty="0" smtClean="0">
                <a:latin typeface="Times New Roman" pitchFamily="18" charset="0"/>
                <a:ea typeface="+mj-ea"/>
                <a:cs typeface="Times New Roman" pitchFamily="18" charset="0"/>
              </a:rPr>
              <a:t>                                                                                                                   (тыс. рублей)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1657245"/>
              </p:ext>
            </p:extLst>
          </p:nvPr>
        </p:nvGraphicFramePr>
        <p:xfrm>
          <a:off x="107502" y="1766890"/>
          <a:ext cx="8928995" cy="490246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94171"/>
                <a:gridCol w="2392688"/>
                <a:gridCol w="682566"/>
                <a:gridCol w="682566"/>
                <a:gridCol w="756757"/>
                <a:gridCol w="727080"/>
                <a:gridCol w="712242"/>
                <a:gridCol w="667727"/>
                <a:gridCol w="656599"/>
                <a:gridCol w="656599"/>
              </a:tblGrid>
              <a:tr h="15724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КЦСР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Наименование КЦСР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Первоначальный бюджет 2018 год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Уточненный план на 01.11.       2018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Прогноз 2019 год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Рост к первоначальному бюджету 2018 год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Прогноз  на 2020 год</a:t>
                      </a:r>
                      <a:endParaRPr lang="ru-RU" sz="1200" b="1" i="0" u="none" strike="noStrike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Рост к пронозу 2019 год</a:t>
                      </a:r>
                      <a:endParaRPr lang="ru-RU" sz="1200" b="1" i="0" u="none" strike="noStrike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Прогноз на 2021год</a:t>
                      </a:r>
                      <a:endParaRPr lang="ru-RU" sz="1200" b="1" i="0" u="none" strike="noStrike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Рост к пронозу 2020 год</a:t>
                      </a:r>
                      <a:endParaRPr lang="ru-RU" sz="1200" b="1" i="0" u="none" strike="noStrike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</a:tr>
              <a:tr h="13874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0200000000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МП "Социальная поддержка граждан Тонкинского муниципального района Нижегородской области на 2018-2020 годы"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4 391.40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4 514.31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4 711.78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107.30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4 648.10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98.65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4 648.10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100.00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  <a:tr h="5549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0210000000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Подпрограмма "Социальная поддержка семей"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81.00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81.00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64.20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79.26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64.20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100.00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64.20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100.00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  <a:tr h="8324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0220000000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Подпрограмма "Старшее поколение и социальная поддержка инвалидов"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4 190.40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4 313.31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4 527.58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108.05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4 463.90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98.59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4 463.90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100.00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  <a:tr h="5549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0230000000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Подпрограмма "Оказание материальной помощи"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120.00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120.00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120.00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100.00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120.00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100.00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120.00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100.00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269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3142"/>
            <a:ext cx="6786611" cy="741562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«Развитие  культуры Тонкинского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муниципального района на 2018-2020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годы» </a:t>
            </a:r>
            <a:endParaRPr lang="ru-RU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631" y="836712"/>
            <a:ext cx="6807129" cy="2520280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Утверждена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постановлением администрации Тонкинского муниципального района  Нижегородской области от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12.09.2017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года  №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451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"Об утверждении муниципальной программы "Развитие культуры Тонкинского муниципального района Нижегородской области на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2018-2020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г.". </a:t>
            </a: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Муниципальный заказчик-координатор программы 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Отдел культуры администрации Тонкинского муниципального района Нижегородской области.</a:t>
            </a:r>
          </a:p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Срок действия: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2018-2020 годы</a:t>
            </a: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 algn="l">
              <a:lnSpc>
                <a:spcPts val="1438"/>
              </a:lnSpc>
            </a:pP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46" y="142852"/>
            <a:ext cx="157162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90871" y="3865640"/>
            <a:ext cx="4248472" cy="20665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</a:t>
            </a:r>
          </a:p>
          <a:p>
            <a:pPr algn="just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создание условий и возможностей для повышения роли культуры в воспитании и просвещении населения Тонкинского муниципального района Нижегородской области в ее лучших традициях и достижениях; сохранение культурного наследия района и единого культурно-информационного пространства; развитие и поддержка социально-значимых программ.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429000"/>
            <a:ext cx="4320480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40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>
          <a:xfrm>
            <a:off x="428026" y="908720"/>
            <a:ext cx="8143932" cy="4286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20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на реализацию муниципальной программы</a:t>
            </a:r>
          </a:p>
          <a:p>
            <a:pPr lvl="0" algn="r">
              <a:spcBef>
                <a:spcPct val="0"/>
              </a:spcBef>
            </a:pPr>
            <a:r>
              <a:rPr lang="ru-RU" dirty="0" smtClean="0">
                <a:latin typeface="Times New Roman" pitchFamily="18" charset="0"/>
                <a:ea typeface="+mj-ea"/>
                <a:cs typeface="Times New Roman" pitchFamily="18" charset="0"/>
              </a:rPr>
              <a:t> </a:t>
            </a:r>
            <a:r>
              <a:rPr lang="ru-RU" sz="1400" dirty="0" smtClean="0">
                <a:latin typeface="Times New Roman" pitchFamily="18" charset="0"/>
                <a:ea typeface="+mj-ea"/>
                <a:cs typeface="Times New Roman" pitchFamily="18" charset="0"/>
              </a:rPr>
              <a:t>                                                                                                                   (тыс. рублей)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323528" y="23142"/>
            <a:ext cx="8352928" cy="74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«Развитие  культуры Тонкинского муниципального района Нижегородской области на 2018-2020 годы</a:t>
            </a:r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» 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7690377"/>
              </p:ext>
            </p:extLst>
          </p:nvPr>
        </p:nvGraphicFramePr>
        <p:xfrm>
          <a:off x="179514" y="1556793"/>
          <a:ext cx="8784973" cy="52753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40358"/>
                <a:gridCol w="792088"/>
                <a:gridCol w="792088"/>
                <a:gridCol w="792088"/>
                <a:gridCol w="792088"/>
                <a:gridCol w="648072"/>
                <a:gridCol w="864096"/>
                <a:gridCol w="864095"/>
              </a:tblGrid>
              <a:tr h="1221829">
                <a:tc>
                  <a:txBody>
                    <a:bodyPr/>
                    <a:lstStyle/>
                    <a:p>
                      <a:pPr indent="685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Наименование программы, подпрограммы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Первоначальный бюджет 2018 год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Уточненный план 2018 год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Прогноз 2019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Рост к первоначальному бюджету 2018 года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Рост к уточненному плану 2018 года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Прогноз 2020 год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Прогноз 2021 год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ctr"/>
                </a:tc>
              </a:tr>
              <a:tr h="648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МП "Развитие культуры Тонкинского муниципального района Нижегородской области на 2018-2020 годы"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43 422,63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44 521,28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49 724,90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114,51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111,69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49 303,30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49 248,30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</a:tr>
              <a:tr h="8105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Подпрограмма 1 "Развитие сферы культурно - досуговой деятельности, сохранение и популяризации традиционной народной культуры"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19 771,30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19 899,10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21 754,70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110,03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109,33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21 754,70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21 754,70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</a:tr>
              <a:tr h="8105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Подпрограмма 2 "Развитие сферы музейной деятельности, сохранение и восстановление традиционной народной культуры и ремесел Тонкинского района"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2 373,49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2 373,49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2 536,30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106,86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106,86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2 536,30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2 536,30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</a:tr>
              <a:tr h="8105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Подпрограмма 3 "Развитие сферы библиотечного обслуживания населения Тонкинского муниципального района Нижегородской области"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10 174,44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10 366,93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11 289,60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110,96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108,90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11 370,00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11 370,00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</a:tr>
              <a:tr h="8106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Подпрограмма 4 "Развитие в сфере дополнительного образования "Детская музыкальная школа" Новые стандарты- новое качество образования 2018-2020 годы"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2 863,22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2 868,22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4 164,70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145,46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145,20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4 170,80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4 170,80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1427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194" y="4941168"/>
            <a:ext cx="3126806" cy="1849640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575556" y="809567"/>
            <a:ext cx="8143932" cy="4286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20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на реализацию муниципальной программы, тыс. рублей</a:t>
            </a:r>
          </a:p>
          <a:p>
            <a:pPr lvl="0" algn="r">
              <a:spcBef>
                <a:spcPct val="0"/>
              </a:spcBef>
            </a:pPr>
            <a:r>
              <a:rPr lang="ru-RU" dirty="0" smtClean="0">
                <a:latin typeface="Times New Roman" pitchFamily="18" charset="0"/>
                <a:ea typeface="+mj-ea"/>
                <a:cs typeface="Times New Roman" pitchFamily="18" charset="0"/>
              </a:rPr>
              <a:t> </a:t>
            </a:r>
            <a:r>
              <a:rPr lang="ru-RU" sz="1400" dirty="0" smtClean="0">
                <a:latin typeface="Times New Roman" pitchFamily="18" charset="0"/>
                <a:ea typeface="+mj-ea"/>
                <a:cs typeface="Times New Roman" pitchFamily="18" charset="0"/>
              </a:rPr>
              <a:t>                                                                                                                  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323528" y="23142"/>
            <a:ext cx="8496944" cy="78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«Развитие  культуры Тонкинского муниципального района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2018-2020 годы» </a:t>
            </a:r>
            <a:endParaRPr lang="ru-RU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1341440"/>
              </p:ext>
            </p:extLst>
          </p:nvPr>
        </p:nvGraphicFramePr>
        <p:xfrm>
          <a:off x="179512" y="2636912"/>
          <a:ext cx="8784975" cy="23134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56384"/>
                <a:gridCol w="792088"/>
                <a:gridCol w="792088"/>
                <a:gridCol w="792088"/>
                <a:gridCol w="792088"/>
                <a:gridCol w="648072"/>
                <a:gridCol w="792088"/>
                <a:gridCol w="720079"/>
              </a:tblGrid>
              <a:tr h="8117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Подпрограмма 5 "Развитие в сфере дополнительного образования "Детская художественная школа" Сохранение и популяризация изобразительного искусства"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2 362,97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2 379,97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3 350,90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141,81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140,80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3 352,00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3 352,00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</a:tr>
              <a:tr h="4058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Подпрограмма 6 "Обеспечение реализации муниципальной программы"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5 327,92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5 341,83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5 469,80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102,66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102,40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5 583,30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5 618,50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</a:tr>
              <a:tr h="10146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Подпрограмма 7 "Сохранение и развитие материально-технической базы бюджетных учреждений культуры Тонкинского муниципального района Нижегородской области"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549,30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1 291,74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1 158,90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210,98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89,72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536,20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446,00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6878403"/>
              </p:ext>
            </p:extLst>
          </p:nvPr>
        </p:nvGraphicFramePr>
        <p:xfrm>
          <a:off x="179512" y="1340768"/>
          <a:ext cx="8784975" cy="12618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56384"/>
                <a:gridCol w="792088"/>
                <a:gridCol w="792088"/>
                <a:gridCol w="792088"/>
                <a:gridCol w="792088"/>
                <a:gridCol w="648072"/>
                <a:gridCol w="792088"/>
                <a:gridCol w="720079"/>
              </a:tblGrid>
              <a:tr h="732775">
                <a:tc>
                  <a:txBody>
                    <a:bodyPr/>
                    <a:lstStyle/>
                    <a:p>
                      <a:pPr indent="685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Наименование программы, подпрограммы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Первоначальный бюджет 2018 год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Уточненный план 2018 год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Прогноз 2019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Рост к первоначальному бюджету 2018 года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Рост к уточненному плану 2018 года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Прогноз 2020 год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Прогноз 2021 год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ctr"/>
                </a:tc>
              </a:tr>
            </a:tbl>
          </a:graphicData>
        </a:graphic>
      </p:graphicFrame>
      <p:pic>
        <p:nvPicPr>
          <p:cNvPr id="53250" name="Picture 2" descr="Z:\Мои документы\Бюджет 2019\Публичные слушанья\фото\DSC_04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941168"/>
            <a:ext cx="3008597" cy="191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4261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79690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Индикаторы достижения целей и непосредственных</a:t>
            </a:r>
            <a:b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результатов  муниципальной программы</a:t>
            </a:r>
            <a:r>
              <a:rPr lang="ru-RU" sz="2400" b="1" dirty="0" smtClean="0">
                <a:solidFill>
                  <a:srgbClr val="17594E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 smtClean="0">
                <a:solidFill>
                  <a:srgbClr val="17594E"/>
                </a:solidFill>
                <a:latin typeface="Arial" pitchFamily="34" charset="0"/>
                <a:cs typeface="Arial" pitchFamily="34" charset="0"/>
              </a:rPr>
            </a:br>
            <a:endParaRPr lang="ru-RU" sz="2400" b="1" dirty="0">
              <a:solidFill>
                <a:srgbClr val="17594E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1712953"/>
              </p:ext>
            </p:extLst>
          </p:nvPr>
        </p:nvGraphicFramePr>
        <p:xfrm>
          <a:off x="179512" y="980728"/>
          <a:ext cx="8856984" cy="5544615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5074906"/>
                <a:gridCol w="2074376"/>
                <a:gridCol w="1707702"/>
              </a:tblGrid>
              <a:tr h="9730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Наименование индикатора достижения целей Программы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Единицы измерения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Значения индикаторов целей Программы по окончании реализации Программы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</a:tr>
              <a:tr h="11214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Соотношение средней заработной платы работников учреждений культуры, повышение оплаты труда которых предусмотрено Указом Президента РФ от 7.05.2017 № 597, к средней заработной плате всех работников культуры Тонкинского мун.района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%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</a:tr>
              <a:tr h="3738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Повышение уровня удовлетворенности граждан 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%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</a:tr>
              <a:tr h="560705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Увеличение кол-ва библиографических записей  в сводном электронном каталоге МБУК «МЦБС»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% к </a:t>
                      </a:r>
                      <a:r>
                        <a:rPr lang="en-US" sz="1200" dirty="0" err="1">
                          <a:effectLst/>
                        </a:rPr>
                        <a:t>предыдущему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году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28,6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</a:tr>
              <a:tr h="373804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16000" algn="l"/>
                          <a:tab pos="1818640" algn="ctr"/>
                        </a:tabLst>
                      </a:pPr>
                      <a:r>
                        <a:rPr lang="ru-RU" sz="1200">
                          <a:effectLst/>
                        </a:rPr>
                        <a:t>Увеличение доли публичных библиотек, подключенных к сети «Интернет»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% к </a:t>
                      </a:r>
                      <a:r>
                        <a:rPr lang="en-US" sz="1200" dirty="0" err="1">
                          <a:effectLst/>
                        </a:rPr>
                        <a:t>предыдущему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году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28,0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</a:tr>
              <a:tr h="747608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Увеличение доли представленных (во всех формах) зрителю музейных предметов в общем количестве музейных предметов основного фонда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% к общему объему основного музейного фонда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48,0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</a:tr>
              <a:tr h="459767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Увеличение посещаемости МБУК «НКМ»  Тонкинского муниципального района 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% к </a:t>
                      </a:r>
                      <a:r>
                        <a:rPr lang="en-US" sz="1200" dirty="0" err="1">
                          <a:effectLst/>
                        </a:rPr>
                        <a:t>предыдущему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году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1,05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</a:tr>
              <a:tr h="560705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Увеличение численности участников культурно-досуговых мероприятий в Тонкинском муниципальном районе 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% к </a:t>
                      </a:r>
                      <a:r>
                        <a:rPr lang="en-US" sz="1200" dirty="0" err="1">
                          <a:effectLst/>
                        </a:rPr>
                        <a:t>предыдущему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году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7,1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</a:tr>
              <a:tr h="373804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Число учащихся дополнительного образования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% к предыдущему году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100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480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537220" y="188640"/>
            <a:ext cx="8229600" cy="101297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Какие показатели характеризуют наш район в 2018 году</a:t>
            </a: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404" y="1700808"/>
            <a:ext cx="4891899" cy="3360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511502" y="3678285"/>
            <a:ext cx="33123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Calibri"/>
              </a:rPr>
              <a:t>Отгрузка товаров собственного производства, выполнено работ и услуг собственными силами – 603 млн. руб.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436096" y="3057926"/>
            <a:ext cx="34631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Calibri"/>
              </a:rPr>
              <a:t>Инвестиции в основной капитал- 212 млн. руб.</a:t>
            </a: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08622" y="1700808"/>
            <a:ext cx="33741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Calibri"/>
              </a:rPr>
              <a:t> Площадь района  -1018 кв. км.</a:t>
            </a: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42932" y="2204864"/>
            <a:ext cx="33398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Calibri"/>
              </a:rPr>
              <a:t>Численность населения района - 7809 чел.</a:t>
            </a: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5205099"/>
            <a:ext cx="80992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Calibri"/>
              </a:rPr>
              <a:t>Муниципальные  образования района: </a:t>
            </a:r>
          </a:p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ru-RU" dirty="0" err="1" smtClean="0">
                <a:solidFill>
                  <a:prstClr val="black"/>
                </a:solidFill>
                <a:latin typeface="Calibri"/>
              </a:rPr>
              <a:t>р.п.Тонкино</a:t>
            </a:r>
            <a:r>
              <a:rPr lang="ru-RU" dirty="0" smtClean="0">
                <a:solidFill>
                  <a:prstClr val="black"/>
                </a:solidFill>
                <a:latin typeface="Calibri"/>
              </a:rPr>
              <a:t>, </a:t>
            </a:r>
            <a:r>
              <a:rPr lang="ru-RU" dirty="0" err="1" smtClean="0">
                <a:solidFill>
                  <a:prstClr val="black"/>
                </a:solidFill>
                <a:latin typeface="Calibri"/>
              </a:rPr>
              <a:t>Пакалевский</a:t>
            </a:r>
            <a:r>
              <a:rPr lang="ru-RU" dirty="0" smtClean="0">
                <a:solidFill>
                  <a:prstClr val="black"/>
                </a:solidFill>
                <a:latin typeface="Calibri"/>
              </a:rPr>
              <a:t> сельсовет, </a:t>
            </a:r>
            <a:r>
              <a:rPr lang="ru-RU" dirty="0" err="1" smtClean="0">
                <a:solidFill>
                  <a:prstClr val="black"/>
                </a:solidFill>
                <a:latin typeface="Calibri"/>
              </a:rPr>
              <a:t>Большесодомовский</a:t>
            </a:r>
            <a:r>
              <a:rPr lang="ru-RU" dirty="0" smtClean="0">
                <a:solidFill>
                  <a:prstClr val="black"/>
                </a:solidFill>
                <a:latin typeface="Calibri"/>
              </a:rPr>
              <a:t> сельсовет, </a:t>
            </a:r>
            <a:r>
              <a:rPr lang="ru-RU" dirty="0" err="1" smtClean="0">
                <a:solidFill>
                  <a:prstClr val="black"/>
                </a:solidFill>
                <a:latin typeface="Calibri"/>
              </a:rPr>
              <a:t>Бердниковский</a:t>
            </a:r>
            <a:r>
              <a:rPr lang="ru-RU" dirty="0" smtClean="0">
                <a:solidFill>
                  <a:prstClr val="black"/>
                </a:solidFill>
                <a:latin typeface="Calibri"/>
              </a:rPr>
              <a:t> сельсовет, </a:t>
            </a:r>
            <a:r>
              <a:rPr lang="ru-RU" dirty="0" err="1" smtClean="0">
                <a:solidFill>
                  <a:prstClr val="black"/>
                </a:solidFill>
                <a:latin typeface="Calibri"/>
              </a:rPr>
              <a:t>Вязовский</a:t>
            </a:r>
            <a:r>
              <a:rPr lang="ru-RU" dirty="0" smtClean="0">
                <a:solidFill>
                  <a:prstClr val="black"/>
                </a:solidFill>
                <a:latin typeface="Calibri"/>
              </a:rPr>
              <a:t> сельсовет</a:t>
            </a: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6128429"/>
            <a:ext cx="79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Calibri"/>
              </a:rPr>
              <a:t>Муниципальных учреждений </a:t>
            </a:r>
            <a:r>
              <a:rPr lang="ru-RU" dirty="0" smtClean="0">
                <a:solidFill>
                  <a:srgbClr val="000000"/>
                </a:solidFill>
                <a:latin typeface="Calibri"/>
              </a:rPr>
              <a:t>– 40</a:t>
            </a:r>
          </a:p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Calibri"/>
              </a:rPr>
              <a:t>Из </a:t>
            </a:r>
            <a:r>
              <a:rPr lang="ru-RU" dirty="0">
                <a:solidFill>
                  <a:srgbClr val="000000"/>
                </a:solidFill>
                <a:latin typeface="Calibri"/>
              </a:rPr>
              <a:t>них: учреждения образования -  </a:t>
            </a:r>
            <a:r>
              <a:rPr lang="ru-RU" dirty="0" smtClean="0">
                <a:solidFill>
                  <a:srgbClr val="000000"/>
                </a:solidFill>
                <a:latin typeface="Calibri"/>
              </a:rPr>
              <a:t>13 </a:t>
            </a:r>
            <a:r>
              <a:rPr lang="ru-RU" dirty="0">
                <a:solidFill>
                  <a:srgbClr val="000000"/>
                </a:solidFill>
                <a:latin typeface="Calibri"/>
              </a:rPr>
              <a:t>учреждения культуры - </a:t>
            </a:r>
            <a:r>
              <a:rPr lang="ru-RU" dirty="0" smtClean="0">
                <a:solidFill>
                  <a:srgbClr val="000000"/>
                </a:solidFill>
                <a:latin typeface="Calibri"/>
              </a:rPr>
              <a:t>5</a:t>
            </a:r>
            <a:endParaRPr lang="ru-RU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8366848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Rectangle 1"/>
          <p:cNvSpPr>
            <a:spLocks noChangeArrowheads="1"/>
          </p:cNvSpPr>
          <p:nvPr/>
        </p:nvSpPr>
        <p:spPr bwMode="auto">
          <a:xfrm>
            <a:off x="428596" y="1071546"/>
            <a:ext cx="8143932" cy="353943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Утверждена:  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остановлением администрации Тонкинского муниципального района Нижегородской области от 23.09.2014 года  №511 "Об утверждении  муниципальной программы "Развитие агропромышленного комплекса Тонкинского муниципального района Нижегородской области“</a:t>
            </a:r>
            <a:r>
              <a:rPr kumimoji="0" lang="en-U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</a:t>
            </a:r>
            <a:r>
              <a:rPr kumimoji="0" lang="en-U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2020 года.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Срок реализации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2015-2020 годы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Муниципальный заказчик 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Администрация Тонкинского муниципального района Нижегородской области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Цели муниципальной программы: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-развитие производственно-финансовой деятельности организаций агропромышленного комплекса;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создание условий для устойчивого развития сельских территорий;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обеспечение эпизодического благополучия в Нижегородской области;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обеспечение создания условий для реализации муниципальной программы.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object 9"/>
          <p:cNvSpPr>
            <a:spLocks noChangeArrowheads="1"/>
          </p:cNvSpPr>
          <p:nvPr/>
        </p:nvSpPr>
        <p:spPr bwMode="auto">
          <a:xfrm>
            <a:off x="642911" y="0"/>
            <a:ext cx="803592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«Развитие агропромышленного комплекса Тонкинского муниципального района»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4933" y="4365104"/>
            <a:ext cx="3491879" cy="23279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818" y="4985200"/>
            <a:ext cx="2735796" cy="1823864"/>
          </a:xfrm>
          <a:prstGeom prst="rect">
            <a:avLst/>
          </a:prstGeom>
        </p:spPr>
      </p:pic>
      <p:sp>
        <p:nvSpPr>
          <p:cNvPr id="13" name="object 9"/>
          <p:cNvSpPr>
            <a:spLocks noChangeArrowheads="1"/>
          </p:cNvSpPr>
          <p:nvPr/>
        </p:nvSpPr>
        <p:spPr bwMode="auto">
          <a:xfrm>
            <a:off x="642911" y="0"/>
            <a:ext cx="803592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«Развитие агропромышленного комплекса Тонкинского муниципального района»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4313403"/>
              </p:ext>
            </p:extLst>
          </p:nvPr>
        </p:nvGraphicFramePr>
        <p:xfrm>
          <a:off x="179512" y="908719"/>
          <a:ext cx="8856986" cy="39898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8072"/>
                <a:gridCol w="2711473"/>
                <a:gridCol w="677061"/>
                <a:gridCol w="677061"/>
                <a:gridCol w="750654"/>
                <a:gridCol w="721216"/>
                <a:gridCol w="706498"/>
                <a:gridCol w="662343"/>
                <a:gridCol w="651304"/>
                <a:gridCol w="651304"/>
              </a:tblGrid>
              <a:tr h="8621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КЦСР</a:t>
                      </a:r>
                      <a:endParaRPr lang="ru-RU" sz="8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Наименование КЦСР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Первоначальный бюджет 2018 год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Уточненный план на 01.11.       2018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Прогноз 2019 год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Рост к первоначальному бюджету 2018 год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Прогноз  на 2020 год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Рост к </a:t>
                      </a:r>
                      <a:r>
                        <a:rPr lang="ru-RU" sz="1200" u="none" strike="noStrike" dirty="0" smtClean="0">
                          <a:effectLst/>
                        </a:rPr>
                        <a:t>прогнозу </a:t>
                      </a:r>
                      <a:r>
                        <a:rPr lang="ru-RU" sz="1200" u="none" strike="noStrike" dirty="0">
                          <a:effectLst/>
                        </a:rPr>
                        <a:t>2019 год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Прогноз на 2021год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Рост к </a:t>
                      </a:r>
                      <a:r>
                        <a:rPr lang="ru-RU" sz="1200" u="none" strike="noStrike" dirty="0" smtClean="0">
                          <a:effectLst/>
                        </a:rPr>
                        <a:t>прогнозу </a:t>
                      </a:r>
                      <a:r>
                        <a:rPr lang="ru-RU" sz="1200" u="none" strike="noStrike" dirty="0">
                          <a:effectLst/>
                        </a:rPr>
                        <a:t>2020 год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</a:tr>
              <a:tr h="7841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0800000000</a:t>
                      </a:r>
                      <a:endParaRPr lang="ru-RU" sz="8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МП "Развитие агропромышленного комплекса Тонкинского муниципального района Нижегородской области" до 2020 года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9 449.00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24 518.45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26 803.60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283.67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26 776.20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99.90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26 764.10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99.95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  <a:tr h="9393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0810000000</a:t>
                      </a:r>
                      <a:endParaRPr lang="ru-RU" sz="8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Подпрограмма 1 "Развитие сельского хозяйства, пищевой и перерабатывающей промышленности Тонкинского муниципального района Нижегородской области"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5 706.60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20 750.25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22 998.00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403.01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22 970.60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99.88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22 958.50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99.95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  <a:tr h="7841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0830000000</a:t>
                      </a:r>
                      <a:endParaRPr lang="ru-RU" sz="8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Подпрограмма 3 "Эпизодическое благополучие Тонкинского муниципального района Нижегородской области " до 2020 года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42.60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68.40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55.00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129.11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55.00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100.00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55.00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100.00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  <a:tr h="5208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0840000000</a:t>
                      </a:r>
                      <a:endParaRPr lang="ru-RU" sz="8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Подпрограмма 4 "Обеспечение реализации муниципальной программы"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3 699.80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3 699.80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3 750.60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101.37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3 750.60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100.00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3 750.60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100.00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pic>
        <p:nvPicPr>
          <p:cNvPr id="5" name="Picture 5" descr="Z:\Мои документы\Бюджет 2019\Публичные слушанья\фото\P91600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936264"/>
            <a:ext cx="2987824" cy="1823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9"/>
          <p:cNvSpPr>
            <a:spLocks noChangeArrowheads="1"/>
          </p:cNvSpPr>
          <p:nvPr/>
        </p:nvSpPr>
        <p:spPr bwMode="auto">
          <a:xfrm>
            <a:off x="657811" y="-10959"/>
            <a:ext cx="803592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«Развитие агропромышленного комплекса Тонкинского муниципального района»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5206145"/>
              </p:ext>
            </p:extLst>
          </p:nvPr>
        </p:nvGraphicFramePr>
        <p:xfrm>
          <a:off x="107504" y="796191"/>
          <a:ext cx="8901903" cy="5869648"/>
        </p:xfrm>
        <a:graphic>
          <a:graphicData uri="http://schemas.openxmlformats.org/drawingml/2006/table">
            <a:tbl>
              <a:tblPr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</a:tblPr>
              <a:tblGrid>
                <a:gridCol w="5458599"/>
                <a:gridCol w="860826"/>
                <a:gridCol w="860826"/>
                <a:gridCol w="860826"/>
                <a:gridCol w="860826"/>
              </a:tblGrid>
              <a:tr h="460477">
                <a:tc>
                  <a:txBody>
                    <a:bodyPr/>
                    <a:lstStyle/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Индикаторы достижения цели и показатели непосредственных результатов  программы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2017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2018 год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2019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2020 год</a:t>
                      </a: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27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Индекс производства продукции сельского хозяйства в хозяйствах всех категорий (в сопоставимых ценах), %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102,2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102,2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102,2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102,2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27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Индекс производства пищевых продуктов, включая напитки, и табака (в сопоставимых ценах),%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104,0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104,0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104,0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104,0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27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Индекс физического объема инвестиций в основной капитал сельского хозяйства,%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105,1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105,2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105,2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105,5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27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Уровень рентабельности сельскохозяйственных организаций,%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30,7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30,8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30,8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30,9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27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Среднемесячная номинальная заработная плата в сельском хозяйстве, руб.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15000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16000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17000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18000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27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Удельный вес прибыльных  сельскохозяйственных организаций, % 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423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Объем отгруженных товаров собственного производства, выполненных работ и услуг собственными силами по виду деятельности "Производство пищевых продуктов, включая напитки", млн.руб.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74,6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78,7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83,0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87,6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775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Среднемесячная номинальная заработная плата по виду деятельности "Производство пищевых продуктов, включая напитки", руб.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21200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23400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25800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28400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27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Валовая продукция сельского хозяйства во всех категориях хозяйств, млн. руб.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402,1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428,1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456,7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493,3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"/>
          <p:cNvSpPr>
            <a:spLocks noChangeArrowheads="1"/>
          </p:cNvSpPr>
          <p:nvPr/>
        </p:nvSpPr>
        <p:spPr bwMode="auto">
          <a:xfrm>
            <a:off x="642911" y="114511"/>
            <a:ext cx="803592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«Обеспечение безопасности жизнедеятельности населения Тонкинского района»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500034" y="1500174"/>
            <a:ext cx="7858179" cy="2000264"/>
            <a:chOff x="0" y="943004"/>
            <a:chExt cx="7858179" cy="1216800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0" y="943004"/>
              <a:ext cx="7858179" cy="1216800"/>
            </a:xfrm>
            <a:prstGeom prst="roundRect">
              <a:avLst/>
            </a:prstGeom>
            <a:solidFill>
              <a:srgbClr val="A9DCF5"/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</p:sp>
        <p:sp>
          <p:nvSpPr>
            <p:cNvPr id="8" name="Скругленный прямоугольник 4"/>
            <p:cNvSpPr/>
            <p:nvPr/>
          </p:nvSpPr>
          <p:spPr>
            <a:xfrm>
              <a:off x="109519" y="1058547"/>
              <a:ext cx="7739381" cy="10980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i="0" kern="1200" baseline="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Утверждена:  </a:t>
              </a:r>
              <a:r>
                <a:rPr lang="ru-RU" sz="1600" i="0" kern="1200" baseline="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Постановлением</a:t>
              </a:r>
              <a:r>
                <a:rPr lang="ru-RU" sz="1600" i="0" kern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i="0" kern="1200" baseline="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администрации Тонкинского муниципального района Нижегородской области от 05.09.2017 года  № 436 "Об утверждении муниципальной программы "Обеспечение безопасности жизнедеятельности населения Тонкинского муниципального района Нижегородской области на 2018-2020 годы" </a:t>
              </a:r>
            </a:p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Срок реализации </a:t>
              </a:r>
              <a:r>
                <a:rPr lang="ru-RU" sz="16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2018-2020 годы</a:t>
              </a:r>
            </a:p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i="0" kern="1200" baseline="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Муниципальный заказчик </a:t>
              </a:r>
              <a:r>
                <a:rPr lang="ru-RU" sz="1600" i="0" kern="1200" baseline="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Администрация Тонкинского муниципального района Нижегородской области</a:t>
              </a:r>
            </a:p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600" i="0" kern="1200" baseline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428596" y="3929066"/>
            <a:ext cx="7858179" cy="1571636"/>
            <a:chOff x="0" y="801773"/>
            <a:chExt cx="7858179" cy="1571636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0" y="801773"/>
              <a:ext cx="7858179" cy="1571636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sp>
        <p:sp>
          <p:nvSpPr>
            <p:cNvPr id="11" name="Скругленный прямоугольник 4"/>
            <p:cNvSpPr/>
            <p:nvPr/>
          </p:nvSpPr>
          <p:spPr>
            <a:xfrm>
              <a:off x="38329" y="840102"/>
              <a:ext cx="7781521" cy="153330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l" defTabSz="533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i="0" kern="1200" baseline="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Цель муниципальной программы – </a:t>
              </a:r>
              <a:r>
                <a:rPr lang="ru-RU" sz="1600" i="0" kern="1200" baseline="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минимизация социального и экономического ущерба населению, экономике и природной среде от чрезвычайных ситуаций природного и техногенного характера, пожаров, снижение террористической угрозы и возможных последствий, обеспечение безопасности жизнедеятельности населения Тонкинского муниципального района.</a:t>
              </a:r>
              <a:endParaRPr lang="ru-RU" sz="1600" i="0" kern="1200" baseline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77707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2970689"/>
              </p:ext>
            </p:extLst>
          </p:nvPr>
        </p:nvGraphicFramePr>
        <p:xfrm>
          <a:off x="251523" y="834972"/>
          <a:ext cx="8712964" cy="577513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745014"/>
                <a:gridCol w="793590"/>
                <a:gridCol w="793590"/>
                <a:gridCol w="793590"/>
                <a:gridCol w="793590"/>
                <a:gridCol w="793590"/>
              </a:tblGrid>
              <a:tr h="58605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Наименование индикатора/непосредственного результата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Ед. измерения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Значение индикатора/непосредственного результата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80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2017 г.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2018 г.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2019 г.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2020 г.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828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u="none" strike="noStrike" dirty="0">
                          <a:effectLst/>
                        </a:rPr>
                        <a:t>Снижение количества пожаров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шт.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657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u="none" strike="noStrike">
                          <a:effectLst/>
                        </a:rPr>
                        <a:t>Снижение количества погибших при пожарах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чел.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657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u="none" strike="noStrike" dirty="0">
                          <a:effectLst/>
                        </a:rPr>
                        <a:t>Снижение количества пострадавших при пожарах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чел.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657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u="none" strike="noStrike" dirty="0">
                          <a:effectLst/>
                        </a:rPr>
                        <a:t>Недопущение роста количества террористических актов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шт.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828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u="none" strike="noStrike">
                          <a:effectLst/>
                        </a:rPr>
                        <a:t>Снижение количества ДТП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шт.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48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45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42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828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u="none" strike="noStrike">
                          <a:effectLst/>
                        </a:rPr>
                        <a:t>Снижение количества погибших в ДТП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чел.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828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u="none" strike="noStrike">
                          <a:effectLst/>
                        </a:rPr>
                        <a:t>Снижение количества пострадавших в ДТП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чел.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448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Недопущение роста численности пострадавших в результате несчастных случаев на производстве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чел.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931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Недопущение роста численности пострадавших в результате несчастных случаев на производстве со смертельным исходом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чел.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448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Сокращение среднего времени совместного реагирования оперативных служб на обращение населения по номеру «112»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%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65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Снижение времени на оповещение населения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минут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40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35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35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30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67544" y="0"/>
            <a:ext cx="82089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«Обеспечение безопасности жизнедеятельности населения Тонкинского района»</a:t>
            </a:r>
          </a:p>
        </p:txBody>
      </p:sp>
    </p:spTree>
    <p:extLst>
      <p:ext uri="{BB962C8B-B14F-4D97-AF65-F5344CB8AC3E}">
        <p14:creationId xmlns:p14="http://schemas.microsoft.com/office/powerpoint/2010/main" val="1006720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"/>
          <p:cNvSpPr>
            <a:spLocks noChangeArrowheads="1"/>
          </p:cNvSpPr>
          <p:nvPr/>
        </p:nvSpPr>
        <p:spPr bwMode="auto">
          <a:xfrm>
            <a:off x="661194" y="116632"/>
            <a:ext cx="803592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«Обеспечение безопасности жизнедеятельности населения Тонкинского района»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0795679"/>
              </p:ext>
            </p:extLst>
          </p:nvPr>
        </p:nvGraphicFramePr>
        <p:xfrm>
          <a:off x="179512" y="980726"/>
          <a:ext cx="8856986" cy="534659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86153"/>
                <a:gridCol w="2373392"/>
                <a:gridCol w="677061"/>
                <a:gridCol w="677061"/>
                <a:gridCol w="750654"/>
                <a:gridCol w="721216"/>
                <a:gridCol w="706498"/>
                <a:gridCol w="662343"/>
                <a:gridCol w="651304"/>
                <a:gridCol w="651304"/>
              </a:tblGrid>
              <a:tr h="10801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КЦСР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Наименование КЦСР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Первоначальный бюджет 2018 год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Уточненный план на 01.11.       2018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Прогноз 2019 год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Рост к первоначальному бюджету 2018 год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Прогноз  на 2020 год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Рост к </a:t>
                      </a:r>
                      <a:r>
                        <a:rPr lang="ru-RU" sz="1200" u="none" strike="noStrike" dirty="0" smtClean="0">
                          <a:effectLst/>
                        </a:rPr>
                        <a:t>прогнозу </a:t>
                      </a:r>
                      <a:r>
                        <a:rPr lang="ru-RU" sz="1200" u="none" strike="noStrike" dirty="0">
                          <a:effectLst/>
                        </a:rPr>
                        <a:t>2019 год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Прогноз на 2021год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Рост к </a:t>
                      </a:r>
                      <a:r>
                        <a:rPr lang="ru-RU" sz="1200" u="none" strike="noStrike" dirty="0" smtClean="0">
                          <a:effectLst/>
                        </a:rPr>
                        <a:t>прогнозу </a:t>
                      </a:r>
                      <a:r>
                        <a:rPr lang="ru-RU" sz="1200" u="none" strike="noStrike" dirty="0">
                          <a:effectLst/>
                        </a:rPr>
                        <a:t>2020 год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</a:tr>
              <a:tr h="12548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1200000000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МП " Обеспечение безопасности жизнедеятельности населения Тонкинского муниципального района Нижегородской области на 2018-2020 годы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4 436.18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4 650.68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4 420.28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99.64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4 360.28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98.64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4 501.19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103.23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  <a:tr h="5019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1210000000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Подпрограмма "Обеспечение пожарной безопасности"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63.00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1 575.00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3.00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4.76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3.00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100.00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  <a:tr h="7529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1230000000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Подпрограмма "Повышение безопасности дорожного движения"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5.00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5.00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5.00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100.00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5.00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100.00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5.00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100.00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  <a:tr h="5019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1240000000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Подпрограмма " Улучшение условий и охраны труда"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5.00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5.00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60.00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3.00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100.00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3.00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100.00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  <a:tr h="5019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1250000000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Защита населения от чрезвычайных ситуаций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3 978.78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3 978.78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3 905.28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98.15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3 905.28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100.00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4 046.19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103.61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  <a:tr h="7529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1260000000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Построение и развитие аппаратно-программного комплекса "Безопасный город"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443.41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657.90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444.00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100.13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444.00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100.00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444.00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100.00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467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"/>
          <p:cNvSpPr>
            <a:spLocks noChangeArrowheads="1"/>
          </p:cNvSpPr>
          <p:nvPr/>
        </p:nvSpPr>
        <p:spPr bwMode="auto">
          <a:xfrm>
            <a:off x="469165" y="48223"/>
            <a:ext cx="828680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</a:rPr>
              <a:t>МП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</a:rPr>
              <a:t>«</a:t>
            </a:r>
            <a:r>
              <a:rPr lang="ru-RU" sz="2400" b="1" dirty="0" smtClean="0">
                <a:solidFill>
                  <a:schemeClr val="bg1"/>
                </a:solidFill>
              </a:rPr>
              <a:t>Совершенствование социальной и инженерной инфраструктуры Тонкинского района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</a:rPr>
              <a:t>»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16737" name="Rectangle 1"/>
          <p:cNvSpPr>
            <a:spLocks noChangeArrowheads="1"/>
          </p:cNvSpPr>
          <p:nvPr/>
        </p:nvSpPr>
        <p:spPr bwMode="auto">
          <a:xfrm>
            <a:off x="8288" y="789420"/>
            <a:ext cx="7929619" cy="3293209"/>
          </a:xfrm>
          <a:prstGeom prst="rect">
            <a:avLst/>
          </a:prstGeom>
          <a:solidFill>
            <a:srgbClr val="A9DCF5"/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Утверждена:</a:t>
            </a:r>
          </a:p>
          <a:p>
            <a:pPr lvl="0" indent="457200"/>
            <a:r>
              <a:rPr lang="ru-RU" sz="1600" dirty="0" smtClean="0">
                <a:solidFill>
                  <a:schemeClr val="tx1"/>
                </a:solidFill>
              </a:rPr>
              <a:t>Постановление </a:t>
            </a:r>
            <a:r>
              <a:rPr lang="ru-RU" sz="1600" dirty="0">
                <a:solidFill>
                  <a:schemeClr val="tx1"/>
                </a:solidFill>
              </a:rPr>
              <a:t>администрации Тонкинского муниципального района Нижегородской области от 14.09.2017 года  №456 "Об утверждении муниципальной программы "Совершенствование социальной и инженерной инфраструктуры Тонкинского муниципального района на 2018-2020 годы</a:t>
            </a:r>
            <a:r>
              <a:rPr lang="ru-RU" sz="1600" dirty="0" smtClean="0">
                <a:solidFill>
                  <a:schemeClr val="tx1"/>
                </a:solidFill>
              </a:rPr>
              <a:t>".</a:t>
            </a:r>
          </a:p>
          <a:p>
            <a:pPr lvl="0" indent="457200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Срок реализации 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2018-2020 годы</a:t>
            </a: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Муниципальный заказчик 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Отдел архитектуры и строительства администрации Тонкинского муниципального района Нижегородской области</a:t>
            </a: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 муниципальной программы :</a:t>
            </a: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создание материальной базы развития  социальной и инженерной  инфраструктуры для достижения цели – повышение качества жизни населения Тонкинского муниципального района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779479"/>
            <a:ext cx="4769543" cy="30785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"/>
          <p:cNvSpPr>
            <a:spLocks noChangeArrowheads="1"/>
          </p:cNvSpPr>
          <p:nvPr/>
        </p:nvSpPr>
        <p:spPr bwMode="auto">
          <a:xfrm>
            <a:off x="428596" y="116632"/>
            <a:ext cx="828680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</a:rPr>
              <a:t>МП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</a:rPr>
              <a:t>«</a:t>
            </a:r>
            <a:r>
              <a:rPr lang="ru-RU" sz="2400" b="1" dirty="0" smtClean="0">
                <a:solidFill>
                  <a:schemeClr val="bg1"/>
                </a:solidFill>
              </a:rPr>
              <a:t>Совершенствование социальной и инженерной инфраструктуры Тонкинского района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</a:rPr>
              <a:t>»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043608" y="5157192"/>
            <a:ext cx="3528392" cy="12722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Строительство внутриквартальных дворовых сетей 300 тыс. руб.</a:t>
            </a:r>
            <a:endParaRPr lang="ru-RU" sz="1600" dirty="0"/>
          </a:p>
        </p:txBody>
      </p:sp>
      <p:sp>
        <p:nvSpPr>
          <p:cNvPr id="10" name="Овал 9"/>
          <p:cNvSpPr/>
          <p:nvPr/>
        </p:nvSpPr>
        <p:spPr>
          <a:xfrm>
            <a:off x="4890610" y="5125665"/>
            <a:ext cx="3824793" cy="13447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Благоустройство полигона ТБО 200 тыс. руб.</a:t>
            </a:r>
            <a:endParaRPr lang="ru-RU" sz="1600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28596" y="4781148"/>
            <a:ext cx="8143932" cy="4286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Основные направления расходов:</a:t>
            </a:r>
            <a:endParaRPr lang="ru-RU" sz="2000" b="1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0" algn="r">
              <a:spcBef>
                <a:spcPct val="0"/>
              </a:spcBef>
            </a:pPr>
            <a:r>
              <a:rPr lang="ru-RU" dirty="0" smtClean="0">
                <a:latin typeface="Times New Roman" pitchFamily="18" charset="0"/>
                <a:ea typeface="+mj-ea"/>
                <a:cs typeface="Times New Roman" pitchFamily="18" charset="0"/>
              </a:rPr>
              <a:t> </a:t>
            </a:r>
            <a:r>
              <a:rPr lang="ru-RU" sz="1400" dirty="0" smtClean="0">
                <a:latin typeface="Times New Roman" pitchFamily="18" charset="0"/>
                <a:ea typeface="+mj-ea"/>
                <a:cs typeface="Times New Roman" pitchFamily="18" charset="0"/>
              </a:rPr>
              <a:t>                                                                                                                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5337889"/>
              </p:ext>
            </p:extLst>
          </p:nvPr>
        </p:nvGraphicFramePr>
        <p:xfrm>
          <a:off x="142844" y="980729"/>
          <a:ext cx="8849625" cy="36724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85334"/>
                <a:gridCol w="2371420"/>
                <a:gridCol w="676498"/>
                <a:gridCol w="676498"/>
                <a:gridCol w="750031"/>
                <a:gridCol w="720617"/>
                <a:gridCol w="705911"/>
                <a:gridCol w="661792"/>
                <a:gridCol w="650762"/>
                <a:gridCol w="650762"/>
              </a:tblGrid>
              <a:tr h="10581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КЦСР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Наименование КЦСР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Первоначальный бюджет 2018 год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Уточненный план на 01.11.       2018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Прогноз 2019 год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Рост к первоначальному бюджету 2018 год</a:t>
                      </a:r>
                      <a:endParaRPr lang="ru-RU" sz="1200" b="1" i="0" u="none" strike="noStrike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Прогноз  на 2020 год</a:t>
                      </a:r>
                      <a:endParaRPr lang="ru-RU" sz="1200" b="1" i="0" u="none" strike="noStrike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Рост к пронозу 2019 год</a:t>
                      </a:r>
                      <a:endParaRPr lang="ru-RU" sz="1200" b="1" i="0" u="none" strike="noStrike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Прогноз на 2021год</a:t>
                      </a:r>
                      <a:endParaRPr lang="ru-RU" sz="1200" b="1" i="0" u="none" strike="noStrike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Рост к пронозу 2020 год</a:t>
                      </a:r>
                      <a:endParaRPr lang="ru-RU" sz="1200" b="1" i="0" u="none" strike="noStrike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</a:tr>
              <a:tr h="9336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0400000000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МП "Совершенствование социальной и инженерной инфраструктуры Тонкинского муниципального района на 2018-2020 годы"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3 348.56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3 100.14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2 810.00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83.92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2 794.40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99.44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2 897.27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103.68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  <a:tr h="11203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0410000000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Подпрограмма "Повышение уровня обеспеченности объектами социальной и инженерной инфраструктуры населения Тонкинского муниципального района Нижегородской области"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700.00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0.00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500.00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71.43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200.00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40.00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200.00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100.00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  <a:tr h="56019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0420000000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Подпрограмма "Обеспечение реализации муниципальной программы"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2 648.56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0.00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2 310.00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87.22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2 594.40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112.31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2 697.30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103.97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"/>
          <p:cNvSpPr>
            <a:spLocks noChangeArrowheads="1"/>
          </p:cNvSpPr>
          <p:nvPr/>
        </p:nvSpPr>
        <p:spPr bwMode="auto">
          <a:xfrm>
            <a:off x="642911" y="116632"/>
            <a:ext cx="803592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Финансовая помощь нижестоящим бюджетам на исполнение собственных полномочий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Диаграмм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8571735"/>
              </p:ext>
            </p:extLst>
          </p:nvPr>
        </p:nvGraphicFramePr>
        <p:xfrm>
          <a:off x="179512" y="855296"/>
          <a:ext cx="8856984" cy="5814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179512" y="7783"/>
            <a:ext cx="8553919" cy="1044953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Муниципальный долг 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Тонкинского муниципального</a:t>
            </a:r>
            <a:r>
              <a:rPr lang="ru-RU" sz="2400" b="1" baseline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района, тыс.руб.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Диаграмм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3709917"/>
              </p:ext>
            </p:extLst>
          </p:nvPr>
        </p:nvGraphicFramePr>
        <p:xfrm>
          <a:off x="0" y="381000"/>
          <a:ext cx="9144000" cy="6477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40541" y="187275"/>
            <a:ext cx="77768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9700" indent="0">
              <a:lnSpc>
                <a:spcPts val="2376"/>
              </a:lnSpc>
            </a:pPr>
            <a:r>
              <a:rPr lang="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Динамика прогнозных показателей</a:t>
            </a:r>
          </a:p>
          <a:p>
            <a:pPr indent="0">
              <a:lnSpc>
                <a:spcPts val="2376"/>
              </a:lnSpc>
            </a:pPr>
            <a:r>
              <a:rPr lang="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социально-экономического развития области</a:t>
            </a:r>
            <a:endParaRPr lang="ru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99799468"/>
              </p:ext>
            </p:extLst>
          </p:nvPr>
        </p:nvGraphicFramePr>
        <p:xfrm>
          <a:off x="552865" y="2726923"/>
          <a:ext cx="8160907" cy="16609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8071264"/>
              </p:ext>
            </p:extLst>
          </p:nvPr>
        </p:nvGraphicFramePr>
        <p:xfrm>
          <a:off x="927687" y="4617133"/>
          <a:ext cx="7584843" cy="14323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39595819"/>
              </p:ext>
            </p:extLst>
          </p:nvPr>
        </p:nvGraphicFramePr>
        <p:xfrm>
          <a:off x="923595" y="719554"/>
          <a:ext cx="7776864" cy="18993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54151681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71600" y="5805264"/>
            <a:ext cx="728667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15240" algn="ctr">
              <a:lnSpc>
                <a:spcPct val="100000"/>
              </a:lnSpc>
            </a:pPr>
            <a:r>
              <a:rPr lang="ru-RU" sz="1500" b="1" spc="6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Муниципальный 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д</a:t>
            </a:r>
            <a:r>
              <a:rPr lang="ru-RU" sz="1500" b="1" spc="-2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о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лг </a:t>
            </a:r>
            <a:r>
              <a:rPr lang="ru-RU" sz="1500" b="1" spc="70" dirty="0" smtClean="0">
                <a:solidFill>
                  <a:srgbClr val="133E6A"/>
                </a:solidFill>
                <a:latin typeface="Times New Roman"/>
                <a:cs typeface="Times New Roman"/>
              </a:rPr>
              <a:t> </a:t>
            </a:r>
            <a:r>
              <a:rPr lang="ru-RU" sz="1500" b="1" spc="-10" dirty="0" smtClean="0">
                <a:solidFill>
                  <a:srgbClr val="133E6A"/>
                </a:solidFill>
                <a:latin typeface="Times New Roman"/>
                <a:cs typeface="Times New Roman"/>
              </a:rPr>
              <a:t>района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 </a:t>
            </a:r>
            <a:r>
              <a:rPr lang="ru-RU" sz="1500" b="1" spc="65" dirty="0" smtClean="0">
                <a:solidFill>
                  <a:srgbClr val="133E6A"/>
                </a:solidFill>
                <a:latin typeface="Times New Roman"/>
                <a:cs typeface="Times New Roman"/>
              </a:rPr>
              <a:t> </a:t>
            </a:r>
            <a:r>
              <a:rPr lang="ru-RU" sz="1500" b="1" spc="-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н</a:t>
            </a:r>
            <a:r>
              <a:rPr lang="ru-RU" sz="1500" b="1" spc="-10" dirty="0" smtClean="0">
                <a:solidFill>
                  <a:srgbClr val="133E6A"/>
                </a:solidFill>
                <a:latin typeface="Times New Roman"/>
                <a:cs typeface="Times New Roman"/>
              </a:rPr>
              <a:t>а</a:t>
            </a:r>
            <a:r>
              <a:rPr lang="ru-RU" sz="1500" b="1" spc="-55" dirty="0" smtClean="0">
                <a:solidFill>
                  <a:srgbClr val="133E6A"/>
                </a:solidFill>
                <a:latin typeface="Times New Roman"/>
                <a:cs typeface="Times New Roman"/>
              </a:rPr>
              <a:t>х</a:t>
            </a:r>
            <a:r>
              <a:rPr lang="ru-RU" sz="1500" b="1" spc="-4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о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д</a:t>
            </a:r>
            <a:r>
              <a:rPr lang="ru-RU" sz="1500" b="1" spc="-10" dirty="0" smtClean="0">
                <a:solidFill>
                  <a:srgbClr val="133E6A"/>
                </a:solidFill>
                <a:latin typeface="Times New Roman"/>
                <a:cs typeface="Times New Roman"/>
              </a:rPr>
              <a:t>и</a:t>
            </a:r>
            <a:r>
              <a:rPr lang="ru-RU" sz="1500" b="1" spc="15" dirty="0" smtClean="0">
                <a:solidFill>
                  <a:srgbClr val="133E6A"/>
                </a:solidFill>
                <a:latin typeface="Times New Roman"/>
                <a:cs typeface="Times New Roman"/>
              </a:rPr>
              <a:t>т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ся </a:t>
            </a:r>
            <a:r>
              <a:rPr lang="ru-RU" sz="1500" b="1" spc="75" dirty="0" smtClean="0">
                <a:solidFill>
                  <a:srgbClr val="133E6A"/>
                </a:solidFill>
                <a:latin typeface="Times New Roman"/>
                <a:cs typeface="Times New Roman"/>
              </a:rPr>
              <a:t> </a:t>
            </a:r>
            <a:r>
              <a:rPr lang="ru-RU" sz="1500" b="1" spc="-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н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а </a:t>
            </a:r>
            <a:r>
              <a:rPr lang="ru-RU" sz="1500" b="1" spc="70" dirty="0" smtClean="0">
                <a:solidFill>
                  <a:srgbClr val="133E6A"/>
                </a:solidFill>
                <a:latin typeface="Times New Roman"/>
                <a:cs typeface="Times New Roman"/>
              </a:rPr>
              <a:t> 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э</a:t>
            </a:r>
            <a:r>
              <a:rPr lang="ru-RU" sz="1500" b="1" spc="-30" dirty="0" smtClean="0">
                <a:solidFill>
                  <a:srgbClr val="133E6A"/>
                </a:solidFill>
                <a:latin typeface="Times New Roman"/>
                <a:cs typeface="Times New Roman"/>
              </a:rPr>
              <a:t>к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о</a:t>
            </a:r>
            <a:r>
              <a:rPr lang="ru-RU" sz="1500" b="1" spc="-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н</a:t>
            </a:r>
            <a:r>
              <a:rPr lang="ru-RU" sz="1500" b="1" spc="-30" dirty="0" smtClean="0">
                <a:solidFill>
                  <a:srgbClr val="133E6A"/>
                </a:solidFill>
                <a:latin typeface="Times New Roman"/>
                <a:cs typeface="Times New Roman"/>
              </a:rPr>
              <a:t>о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мич</a:t>
            </a:r>
            <a:r>
              <a:rPr lang="ru-RU" sz="1500" b="1" spc="10" dirty="0" smtClean="0">
                <a:solidFill>
                  <a:srgbClr val="133E6A"/>
                </a:solidFill>
                <a:latin typeface="Times New Roman"/>
                <a:cs typeface="Times New Roman"/>
              </a:rPr>
              <a:t>е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с</a:t>
            </a:r>
            <a:r>
              <a:rPr lang="ru-RU" sz="1500" b="1" spc="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к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и </a:t>
            </a:r>
            <a:r>
              <a:rPr lang="ru-RU" sz="1500" b="1" spc="65" dirty="0" smtClean="0">
                <a:solidFill>
                  <a:srgbClr val="133E6A"/>
                </a:solidFill>
                <a:latin typeface="Times New Roman"/>
                <a:cs typeface="Times New Roman"/>
              </a:rPr>
              <a:t> </a:t>
            </a:r>
            <a:r>
              <a:rPr lang="ru-RU" sz="1500" b="1" spc="-20" dirty="0" smtClean="0">
                <a:solidFill>
                  <a:srgbClr val="133E6A"/>
                </a:solidFill>
                <a:latin typeface="Times New Roman"/>
                <a:cs typeface="Times New Roman"/>
              </a:rPr>
              <a:t>б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е</a:t>
            </a:r>
            <a:r>
              <a:rPr lang="ru-RU" sz="1500" b="1" spc="-1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з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о</a:t>
            </a:r>
            <a:r>
              <a:rPr lang="ru-RU" sz="1500" b="1" spc="-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п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асн</a:t>
            </a:r>
            <a:r>
              <a:rPr lang="ru-RU" sz="1500" b="1" spc="-2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о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м ур</a:t>
            </a:r>
            <a:r>
              <a:rPr lang="ru-RU" sz="1500" b="1" spc="-3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о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в</a:t>
            </a:r>
            <a:r>
              <a:rPr lang="ru-RU" sz="1500" b="1" spc="-10" dirty="0" smtClean="0">
                <a:solidFill>
                  <a:srgbClr val="133E6A"/>
                </a:solidFill>
                <a:latin typeface="Times New Roman"/>
                <a:cs typeface="Times New Roman"/>
              </a:rPr>
              <a:t>н</a:t>
            </a:r>
            <a:r>
              <a:rPr lang="ru-RU" sz="1500" b="1" spc="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е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.</a:t>
            </a:r>
          </a:p>
          <a:p>
            <a:pPr marL="12700" marR="15240" algn="ctr">
              <a:lnSpc>
                <a:spcPct val="100000"/>
              </a:lnSpc>
            </a:pP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Размер предельного объема муниципального долга соответствует пределу, установленному Бюджетным кодексом РФ.</a:t>
            </a:r>
            <a:endParaRPr lang="ru-RU" sz="1500" b="1" dirty="0">
              <a:latin typeface="Times New Roman"/>
              <a:cs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073" y="0"/>
            <a:ext cx="88864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kern="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Соблюдение ограничений, установленных решением  о бюджете на </a:t>
            </a:r>
            <a:r>
              <a:rPr lang="ru-RU" sz="2400" b="1" kern="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2019-2021 годы</a:t>
            </a:r>
            <a:endParaRPr lang="ru-RU" sz="2400" kern="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Диаграмм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3830528"/>
              </p:ext>
            </p:extLst>
          </p:nvPr>
        </p:nvGraphicFramePr>
        <p:xfrm>
          <a:off x="251520" y="830997"/>
          <a:ext cx="8712968" cy="49742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39552" y="48888"/>
            <a:ext cx="8401202" cy="667549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rgbClr val="FFFFFF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 Открытые информационные ресурсы</a:t>
            </a:r>
            <a:endParaRPr lang="ru-RU" sz="2400" b="0" dirty="0" smtClean="0">
              <a:solidFill>
                <a:srgbClr val="FFFFFF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69638" name="Прямоугольник 4"/>
          <p:cNvSpPr>
            <a:spLocks noChangeArrowheads="1"/>
          </p:cNvSpPr>
          <p:nvPr/>
        </p:nvSpPr>
        <p:spPr bwMode="auto">
          <a:xfrm>
            <a:off x="8532813" y="3244850"/>
            <a:ext cx="503237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639" name="Прямоугольник 8"/>
          <p:cNvSpPr>
            <a:spLocks noChangeArrowheads="1"/>
          </p:cNvSpPr>
          <p:nvPr/>
        </p:nvSpPr>
        <p:spPr bwMode="auto">
          <a:xfrm>
            <a:off x="857224" y="3500438"/>
            <a:ext cx="71612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Интернет портал государственных и муниципальных </a:t>
            </a:r>
          </a:p>
          <a:p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услуг Нижегородской области</a:t>
            </a:r>
          </a:p>
          <a:p>
            <a:r>
              <a:rPr lang="en-US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http://gu.nnov.ru/</a:t>
            </a:r>
            <a:endParaRPr lang="ru-RU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640" name="Прямоугольник 9"/>
          <p:cNvSpPr>
            <a:spLocks noChangeArrowheads="1"/>
          </p:cNvSpPr>
          <p:nvPr/>
        </p:nvSpPr>
        <p:spPr bwMode="auto">
          <a:xfrm>
            <a:off x="871672" y="4521200"/>
            <a:ext cx="65055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Официальный сайт Нижегородской области для размещения</a:t>
            </a:r>
          </a:p>
          <a:p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информации О размещении государственных и муниципальных </a:t>
            </a:r>
          </a:p>
          <a:p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заказов </a:t>
            </a:r>
            <a:r>
              <a:rPr lang="en-US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http://www.goszakaz.nnov.ru/index.html</a:t>
            </a:r>
            <a:endParaRPr lang="ru-RU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641" name="Прямоугольник 10"/>
          <p:cNvSpPr>
            <a:spLocks noChangeArrowheads="1"/>
          </p:cNvSpPr>
          <p:nvPr/>
        </p:nvSpPr>
        <p:spPr bwMode="auto">
          <a:xfrm>
            <a:off x="906463" y="5445125"/>
            <a:ext cx="71294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Официальный сайт для размещения информации о государственных </a:t>
            </a:r>
          </a:p>
          <a:p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муниципальных учреждениях </a:t>
            </a:r>
            <a:r>
              <a:rPr lang="en-US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http://bus.gov.ru/public/home.html</a:t>
            </a:r>
            <a:endParaRPr lang="ru-RU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642" name="Прямоугольник 11"/>
          <p:cNvSpPr>
            <a:spLocks noChangeArrowheads="1"/>
          </p:cNvSpPr>
          <p:nvPr/>
        </p:nvSpPr>
        <p:spPr bwMode="auto">
          <a:xfrm>
            <a:off x="857224" y="928670"/>
            <a:ext cx="76581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0" dirty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Официальный сайт администрации Тонкинского муниципального района  </a:t>
            </a:r>
            <a:r>
              <a:rPr lang="en-US" b="0" dirty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http://www.tonkino.ru</a:t>
            </a:r>
            <a:r>
              <a:rPr lang="ru-RU" b="0" dirty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/>
            </a:r>
            <a:br>
              <a:rPr lang="ru-RU" b="0" dirty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</a:br>
            <a:r>
              <a:rPr lang="ru-RU" b="0" dirty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Адрес электронной почты Управления финансов: </a:t>
            </a:r>
            <a:r>
              <a:rPr lang="en-US" b="0" dirty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of_tonk@mts-nn.ru</a:t>
            </a:r>
            <a:endParaRPr lang="ru-RU" b="0" dirty="0">
              <a:solidFill>
                <a:schemeClr val="tx1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857224" y="2000240"/>
            <a:ext cx="71612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ru-RU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Информационно-аналитические материалы по бюджету  </a:t>
            </a:r>
            <a:endParaRPr lang="ru-RU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14480" y="2428868"/>
            <a:ext cx="40831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http://tonkino.ru/byudzhet-2018-goda</a:t>
            </a:r>
            <a:r>
              <a:rPr lang="en-US" dirty="0" smtClean="0"/>
              <a:t>/</a:t>
            </a:r>
            <a:endParaRPr lang="ru-RU" dirty="0"/>
          </a:p>
        </p:txBody>
      </p:sp>
    </p:spTree>
    <p:custDataLst>
      <p:tags r:id="rId1"/>
    </p:custDataLst>
  </p:cSld>
  <p:clrMapOvr>
    <a:masterClrMapping/>
  </p:clrMapOvr>
  <p:transition spd="slow" advTm="432000">
    <p:push dir="u"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07504" y="-17119"/>
            <a:ext cx="9036496" cy="853832"/>
          </a:xfrm>
          <a:prstGeom prst="round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>
                <a:solidFill>
                  <a:srgbClr val="FFFFFF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 </a:t>
            </a:r>
            <a:r>
              <a:rPr lang="ru-RU" sz="2400" dirty="0" smtClean="0">
                <a:solidFill>
                  <a:srgbClr val="FFFFFF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Контактная информация Управления финансов администрации Тонкинского района</a:t>
            </a:r>
            <a:endParaRPr lang="ru-RU" sz="2400" b="0" dirty="0">
              <a:solidFill>
                <a:srgbClr val="FFFFFF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70662" name="Прямоугольник 4"/>
          <p:cNvSpPr>
            <a:spLocks noChangeArrowheads="1"/>
          </p:cNvSpPr>
          <p:nvPr/>
        </p:nvSpPr>
        <p:spPr bwMode="auto">
          <a:xfrm>
            <a:off x="8532813" y="3244850"/>
            <a:ext cx="503237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663" name="TextBox 2"/>
          <p:cNvSpPr txBox="1">
            <a:spLocks noChangeArrowheads="1"/>
          </p:cNvSpPr>
          <p:nvPr/>
        </p:nvSpPr>
        <p:spPr bwMode="auto">
          <a:xfrm>
            <a:off x="635315" y="1397793"/>
            <a:ext cx="7913688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Управление финансов администрации Тонкинского муниципального района  Нижегородской области</a:t>
            </a: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Вышестоящий орган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: Администрация Тонкинского муниципального района Нижегородской области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  <a:hlinkClick r:id="rId4"/>
              </a:rPr>
              <a:t/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  <a:hlinkClick r:id="rId4"/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Местонахождение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 Управления финансов: 606970, Нижегородская область,  р.п. Тонкино, ул. Ленина, д. 1 </a:t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Контактный телефон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: 47-4-02, 48-0-97 - факс.</a:t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Официальный сайт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: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http://www.tonkino.ru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/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Адрес электронной почты: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of_tonk@mts-nn.ru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  <a:hlinkClick r:id="rId5" action="ppaction://hlinkfile"/>
              </a:rPr>
              <a:t/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  <a:hlinkClick r:id="rId5" action="ppaction://hlinkfile"/>
              </a:rPr>
            </a:b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График работы Управления финансов: понедельник - четверг: 8.00 – 17.15; пятница: 8.00 – 16.00;</a:t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перерыв: 12.00 – 13.00; суббота - воскресенье: выходные дни.</a:t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</a:br>
            <a:endParaRPr lang="ru-RU" dirty="0">
              <a:solidFill>
                <a:schemeClr val="tx2">
                  <a:lumMod val="75000"/>
                </a:schemeClr>
              </a:solidFill>
              <a:ea typeface="Verdana" pitchFamily="34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Tm="432000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77365401"/>
              </p:ext>
            </p:extLst>
          </p:nvPr>
        </p:nvGraphicFramePr>
        <p:xfrm>
          <a:off x="731573" y="4455114"/>
          <a:ext cx="8160907" cy="205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06042613"/>
              </p:ext>
            </p:extLst>
          </p:nvPr>
        </p:nvGraphicFramePr>
        <p:xfrm>
          <a:off x="731573" y="2456892"/>
          <a:ext cx="8040555" cy="1782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2821095"/>
              </p:ext>
            </p:extLst>
          </p:nvPr>
        </p:nvGraphicFramePr>
        <p:xfrm>
          <a:off x="827584" y="350658"/>
          <a:ext cx="7872875" cy="18902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2689000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64984369"/>
              </p:ext>
            </p:extLst>
          </p:nvPr>
        </p:nvGraphicFramePr>
        <p:xfrm>
          <a:off x="635563" y="2240868"/>
          <a:ext cx="8064896" cy="205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93510722"/>
              </p:ext>
            </p:extLst>
          </p:nvPr>
        </p:nvGraphicFramePr>
        <p:xfrm>
          <a:off x="731573" y="4455114"/>
          <a:ext cx="8064896" cy="205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3581149"/>
              </p:ext>
            </p:extLst>
          </p:nvPr>
        </p:nvGraphicFramePr>
        <p:xfrm>
          <a:off x="539552" y="458670"/>
          <a:ext cx="8256917" cy="16201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14906726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7768</TotalTime>
  <Words>7154</Words>
  <Application>Microsoft Office PowerPoint</Application>
  <PresentationFormat>Экран (4:3)</PresentationFormat>
  <Paragraphs>2286</Paragraphs>
  <Slides>72</Slides>
  <Notes>8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72</vt:i4>
      </vt:variant>
    </vt:vector>
  </HeadingPairs>
  <TitlesOfParts>
    <vt:vector size="75" baseType="lpstr">
      <vt:lpstr>Тема Office</vt:lpstr>
      <vt:lpstr>Диаграмма</vt:lpstr>
      <vt:lpstr>Лист</vt:lpstr>
      <vt:lpstr>Презентация PowerPoint</vt:lpstr>
      <vt:lpstr>Что такое « Бюджет для граждан»</vt:lpstr>
      <vt:lpstr>Что такое бюджет</vt:lpstr>
      <vt:lpstr>На чем основывается составление проекта районного бюджета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Из чего состоит бюджетная система Тонкинского муниципального района</vt:lpstr>
      <vt:lpstr>Презентация PowerPoint</vt:lpstr>
      <vt:lpstr>Презентация PowerPoint</vt:lpstr>
      <vt:lpstr>Презентация PowerPoint</vt:lpstr>
      <vt:lpstr>Презентация PowerPoint</vt:lpstr>
      <vt:lpstr>Сколько налоговых и неналоговых доходов поступает в консолидированный бюджет района</vt:lpstr>
      <vt:lpstr>Как зачисляются налоги на территории района</vt:lpstr>
      <vt:lpstr>Презентация PowerPoint</vt:lpstr>
      <vt:lpstr>Из каких поступлений формируются доходы районного бюджета </vt:lpstr>
      <vt:lpstr>Какие основные виды налоговых и неналоговых доходов поступят в районный бюджет </vt:lpstr>
      <vt:lpstr>Презентация PowerPoint</vt:lpstr>
      <vt:lpstr>Как формируются и используются средства дорожных фондов консолидированного бюджета района</vt:lpstr>
      <vt:lpstr>Финансовая помощь нижестоящим бюджетам на исполнение собственных полномочий </vt:lpstr>
      <vt:lpstr>Собственные доходы поселений в 2019 году  в расчете на 1 жителя до и после предоставления финансовой помощи на 2019 год, тыс. рублей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Что такое программный бюджет</vt:lpstr>
      <vt:lpstr>Сколько средств районного бюджета в 2019 году распределено в рамках муниципальных программ </vt:lpstr>
      <vt:lpstr>Сколько средств районного бюджета в 2020 году распределено в рамках муниципальных программ </vt:lpstr>
      <vt:lpstr>Сколько средств районного бюджета в 2021 году распределено в рамках муниципальных программ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Муниципальная программа «Развитие образования Тонкинского муниципального района» </vt:lpstr>
      <vt:lpstr>МП «Развитие физической культуры и спорта в Тонкинском муниципальном районе Нижегородской области на 2018-2020 годы».</vt:lpstr>
      <vt:lpstr>Презентация PowerPoint</vt:lpstr>
      <vt:lpstr>МП "Обеспечение населения Тонкинского муниципального района доступным и комфортным жильем на 2018-2021 годы»</vt:lpstr>
      <vt:lpstr>Индикаторы достижения цели и показатели непосредственных результатов программы</vt:lpstr>
      <vt:lpstr>Презентация PowerPoint</vt:lpstr>
      <vt:lpstr>Презентация PowerPoint</vt:lpstr>
      <vt:lpstr>Презентация PowerPoint</vt:lpstr>
      <vt:lpstr>Презентация PowerPoint</vt:lpstr>
      <vt:lpstr>МП  «Развитие  культуры Тонкинского муниципального района на 2018-2020 годы» </vt:lpstr>
      <vt:lpstr>Презентация PowerPoint</vt:lpstr>
      <vt:lpstr>Презентация PowerPoint</vt:lpstr>
      <vt:lpstr>Индикаторы достижения целей и непосредственных результатов  муниципальной программы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Отдел экономики и прогнозирования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Какие показатели характеризуют наш район в 2013 году</dc:title>
  <dc:creator>Ольга Анатольевна</dc:creator>
  <cp:lastModifiedBy>sisadmin</cp:lastModifiedBy>
  <cp:revision>814</cp:revision>
  <cp:lastPrinted>2018-11-19T11:38:07Z</cp:lastPrinted>
  <dcterms:created xsi:type="dcterms:W3CDTF">2013-11-18T10:33:29Z</dcterms:created>
  <dcterms:modified xsi:type="dcterms:W3CDTF">2020-04-01T06:35:49Z</dcterms:modified>
</cp:coreProperties>
</file>