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1.xml" ContentType="application/vnd.openxmlformats-officedocument.themeOverride+xml"/>
  <Override PartName="/ppt/charts/chart11.xml" ContentType="application/vnd.openxmlformats-officedocument.drawingml.chart+xml"/>
  <Override PartName="/ppt/notesSlides/notesSlide1.xml" ContentType="application/vnd.openxmlformats-officedocument.presentationml.notesSlide+xml"/>
  <Override PartName="/ppt/charts/chart12.xml" ContentType="application/vnd.openxmlformats-officedocument.drawingml.chart+xml"/>
  <Override PartName="/ppt/theme/themeOverride2.xml" ContentType="application/vnd.openxmlformats-officedocument.themeOverride+xml"/>
  <Override PartName="/ppt/charts/chart13.xml" ContentType="application/vnd.openxmlformats-officedocument.drawingml.chart+xml"/>
  <Override PartName="/ppt/theme/themeOverride3.xml" ContentType="application/vnd.openxmlformats-officedocument.themeOverride+xml"/>
  <Override PartName="/ppt/charts/chart14.xml" ContentType="application/vnd.openxmlformats-officedocument.drawingml.chart+xml"/>
  <Override PartName="/ppt/theme/themeOverride4.xml" ContentType="application/vnd.openxmlformats-officedocument.themeOverride+xml"/>
  <Override PartName="/ppt/charts/chart15.xml" ContentType="application/vnd.openxmlformats-officedocument.drawingml.chart+xml"/>
  <Override PartName="/ppt/theme/themeOverride5.xml" ContentType="application/vnd.openxmlformats-officedocument.themeOverr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drawings/drawing2.xml" ContentType="application/vnd.openxmlformats-officedocument.drawingml.chartshapes+xml"/>
  <Override PartName="/ppt/charts/chart24.xml" ContentType="application/vnd.openxmlformats-officedocument.drawingml.chart+xml"/>
  <Override PartName="/ppt/drawings/drawing3.xml" ContentType="application/vnd.openxmlformats-officedocument.drawingml.chartshapes+xml"/>
  <Override PartName="/ppt/charts/chart25.xml" ContentType="application/vnd.openxmlformats-officedocument.drawingml.chart+xml"/>
  <Override PartName="/ppt/drawings/drawing4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notesSlides/notesSlide2.xml" ContentType="application/vnd.openxmlformats-officedocument.presentationml.notesSlide+xml"/>
  <Override PartName="/ppt/charts/chart28.xml" ContentType="application/vnd.openxmlformats-officedocument.drawingml.chart+xml"/>
  <Override PartName="/ppt/drawings/drawing5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9.xml" ContentType="application/vnd.openxmlformats-officedocument.drawingml.chart+xml"/>
  <Override PartName="/ppt/theme/themeOverride6.xml" ContentType="application/vnd.openxmlformats-officedocument.themeOverride+xml"/>
  <Override PartName="/ppt/charts/chart30.xml" ContentType="application/vnd.openxmlformats-officedocument.drawingml.chart+xml"/>
  <Override PartName="/ppt/theme/themeOverride7.xml" ContentType="application/vnd.openxmlformats-officedocument.themeOverride+xml"/>
  <Override PartName="/ppt/drawings/drawing6.xml" ContentType="application/vnd.openxmlformats-officedocument.drawingml.chartshapes+xml"/>
  <Override PartName="/ppt/charts/chart31.xml" ContentType="application/vnd.openxmlformats-officedocument.drawingml.chart+xml"/>
  <Override PartName="/ppt/theme/themeOverride8.xml" ContentType="application/vnd.openxmlformats-officedocument.themeOverride+xml"/>
  <Override PartName="/ppt/drawings/drawing7.xml" ContentType="application/vnd.openxmlformats-officedocument.drawingml.chartshapes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96" r:id="rId2"/>
    <p:sldId id="291" r:id="rId3"/>
    <p:sldId id="259" r:id="rId4"/>
    <p:sldId id="343" r:id="rId5"/>
    <p:sldId id="346" r:id="rId6"/>
    <p:sldId id="423" r:id="rId7"/>
    <p:sldId id="424" r:id="rId8"/>
    <p:sldId id="426" r:id="rId9"/>
    <p:sldId id="427" r:id="rId10"/>
    <p:sldId id="272" r:id="rId11"/>
    <p:sldId id="347" r:id="rId12"/>
    <p:sldId id="328" r:id="rId13"/>
    <p:sldId id="329" r:id="rId14"/>
    <p:sldId id="330" r:id="rId15"/>
    <p:sldId id="331" r:id="rId16"/>
    <p:sldId id="332" r:id="rId17"/>
    <p:sldId id="417" r:id="rId18"/>
    <p:sldId id="334" r:id="rId19"/>
    <p:sldId id="335" r:id="rId20"/>
    <p:sldId id="416" r:id="rId21"/>
    <p:sldId id="336" r:id="rId22"/>
    <p:sldId id="337" r:id="rId23"/>
    <p:sldId id="338" r:id="rId24"/>
    <p:sldId id="348" r:id="rId25"/>
    <p:sldId id="350" r:id="rId26"/>
    <p:sldId id="365" r:id="rId27"/>
    <p:sldId id="379" r:id="rId28"/>
    <p:sldId id="418" r:id="rId29"/>
    <p:sldId id="292" r:id="rId30"/>
    <p:sldId id="293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88" r:id="rId40"/>
    <p:sldId id="389" r:id="rId41"/>
    <p:sldId id="390" r:id="rId42"/>
    <p:sldId id="394" r:id="rId43"/>
    <p:sldId id="391" r:id="rId44"/>
    <p:sldId id="392" r:id="rId45"/>
    <p:sldId id="356" r:id="rId46"/>
    <p:sldId id="395" r:id="rId47"/>
    <p:sldId id="396" r:id="rId48"/>
    <p:sldId id="398" r:id="rId49"/>
    <p:sldId id="399" r:id="rId50"/>
    <p:sldId id="400" r:id="rId51"/>
    <p:sldId id="401" r:id="rId52"/>
    <p:sldId id="403" r:id="rId53"/>
    <p:sldId id="402" r:id="rId54"/>
    <p:sldId id="404" r:id="rId55"/>
    <p:sldId id="405" r:id="rId56"/>
    <p:sldId id="406" r:id="rId57"/>
    <p:sldId id="407" r:id="rId58"/>
    <p:sldId id="408" r:id="rId59"/>
    <p:sldId id="409" r:id="rId60"/>
    <p:sldId id="309" r:id="rId61"/>
    <p:sldId id="362" r:id="rId62"/>
    <p:sldId id="311" r:id="rId63"/>
    <p:sldId id="410" r:id="rId64"/>
    <p:sldId id="411" r:id="rId65"/>
    <p:sldId id="412" r:id="rId66"/>
    <p:sldId id="315" r:id="rId67"/>
    <p:sldId id="364" r:id="rId68"/>
    <p:sldId id="318" r:id="rId69"/>
    <p:sldId id="344" r:id="rId70"/>
    <p:sldId id="369" r:id="rId71"/>
    <p:sldId id="367" r:id="rId72"/>
    <p:sldId id="368" r:id="rId73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3333FF"/>
    <a:srgbClr val="0000FF"/>
    <a:srgbClr val="A9DCF5"/>
    <a:srgbClr val="FFFF66"/>
    <a:srgbClr val="FFFFCC"/>
    <a:srgbClr val="66FF33"/>
    <a:srgbClr val="33CC33"/>
    <a:srgbClr val="CCFF99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728" autoAdjust="0"/>
  </p:normalViewPr>
  <p:slideViewPr>
    <p:cSldViewPr>
      <p:cViewPr>
        <p:scale>
          <a:sx n="80" d="100"/>
          <a:sy n="80" d="100"/>
        </p:scale>
        <p:origin x="-852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55;&#1091;&#1073;&#1083;&#1080;&#1095;&#1085;&#1099;&#1077;%20&#1089;&#1083;&#1091;&#1096;&#1072;&#1085;&#1080;&#1103;\&#1044;&#1080;&#1072;&#1075;&#1088;&#1072;&#1084;&#1084;&#1099;%20&#1087;&#1086;%20&#1076;&#1086;&#1093;&#1086;&#1076;&#1072;&#1084;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40;&#1085;&#1072;&#1083;&#1080;&#1079;%20&#1087;&#1086;%20&#1087;&#1086;&#1076;&#1087;&#1088;&#1086;&#1075;&#1088;&#1072;&#1084;&#1084;&#1072;&#1084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40;&#1085;&#1072;&#1083;&#1080;&#1079;%20&#1087;&#1086;%20&#1087;&#1086;&#1076;&#1087;&#1088;&#1086;&#1075;&#1088;&#1072;&#1084;&#1084;&#1072;&#1084;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40;&#1085;&#1072;&#1083;&#1080;&#1079;%20&#1087;&#1086;%20&#1052;&#1055;%202019&#1089;%202018.xlsx" TargetMode="Externa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7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8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7\&#1044;&#1080;&#1072;&#1075;&#1088;&#1072;&#1084;&#1084;&#1099;%20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/>
              <a:t>Инвестиции всего, млн. руб.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79216688341818"/>
          <c:y val="0.24130494368414898"/>
          <c:w val="0.87138357176000047"/>
          <c:h val="0.61502969208823588"/>
        </c:manualLayout>
      </c:layout>
      <c:lineChart>
        <c:grouping val="standard"/>
        <c:varyColors val="0"/>
        <c:ser>
          <c:idx val="0"/>
          <c:order val="0"/>
          <c:tx>
            <c:strRef>
              <c:f>Лист3!$A$17</c:f>
              <c:strCache>
                <c:ptCount val="1"/>
                <c:pt idx="0">
                  <c:v>инвестиции всего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Лист3!$B$16:$G$16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Лист3!$B$17:$G$17</c:f>
              <c:numCache>
                <c:formatCode>General</c:formatCode>
                <c:ptCount val="6"/>
                <c:pt idx="0">
                  <c:v>180</c:v>
                </c:pt>
                <c:pt idx="1">
                  <c:v>185</c:v>
                </c:pt>
                <c:pt idx="2">
                  <c:v>210</c:v>
                </c:pt>
                <c:pt idx="3">
                  <c:v>215</c:v>
                </c:pt>
                <c:pt idx="4">
                  <c:v>220</c:v>
                </c:pt>
                <c:pt idx="5">
                  <c:v>235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2525952"/>
        <c:axId val="42327360"/>
      </c:lineChart>
      <c:catAx>
        <c:axId val="102525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327360"/>
        <c:crosses val="autoZero"/>
        <c:auto val="1"/>
        <c:lblAlgn val="ctr"/>
        <c:lblOffset val="100"/>
        <c:noMultiLvlLbl val="0"/>
      </c:catAx>
      <c:valAx>
        <c:axId val="42327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5259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Lbls>
            <c:dLbl>
              <c:idx val="2"/>
              <c:layout>
                <c:manualLayout>
                  <c:x val="0"/>
                  <c:y val="1.8089158184703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3566868638527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648017216278646E-16"/>
                  <c:y val="3.165602682323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Лист8!$C$4:$C$8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Лист8!$D$4:$D$8</c:f>
              <c:numCache>
                <c:formatCode>General</c:formatCode>
                <c:ptCount val="5"/>
                <c:pt idx="0" formatCode="0.0">
                  <c:v>198.2</c:v>
                </c:pt>
                <c:pt idx="1">
                  <c:v>213.7</c:v>
                </c:pt>
                <c:pt idx="2">
                  <c:v>229.5</c:v>
                </c:pt>
                <c:pt idx="3" formatCode="0.0">
                  <c:v>221</c:v>
                </c:pt>
                <c:pt idx="4">
                  <c:v>232.4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732736"/>
        <c:axId val="169997952"/>
      </c:barChart>
      <c:catAx>
        <c:axId val="191732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9997952"/>
        <c:crosses val="autoZero"/>
        <c:auto val="1"/>
        <c:lblAlgn val="ctr"/>
        <c:lblOffset val="100"/>
        <c:noMultiLvlLbl val="0"/>
      </c:catAx>
      <c:valAx>
        <c:axId val="169997952"/>
        <c:scaling>
          <c:orientation val="minMax"/>
          <c:max val="25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91732736"/>
        <c:crosses val="autoZero"/>
        <c:crossBetween val="between"/>
        <c:majorUnit val="50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1"/>
    </c:view3D>
    <c:floor>
      <c:thickness val="0"/>
      <c:spPr>
        <a:solidFill>
          <a:schemeClr val="bg1">
            <a:alpha val="0"/>
          </a:schemeClr>
        </a:solidFill>
        <a:ln>
          <a:noFill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threePt" dir="t"/>
        </a:scene3d>
        <a:sp3d/>
      </c:spPr>
    </c:floor>
    <c:sideWall>
      <c:thickness val="0"/>
      <c:spPr>
        <a:noFill/>
      </c:spPr>
    </c:sideWall>
    <c:backWall>
      <c:thickness val="0"/>
      <c:spPr>
        <a:noFill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Лист7!$D$3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8613089523353E-3"/>
                  <c:y val="-3.9638553088747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8613089523353E-3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8613089523353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37226179046706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Лист7!$D$4:$D$8</c:f>
              <c:numCache>
                <c:formatCode>General</c:formatCode>
                <c:ptCount val="5"/>
                <c:pt idx="0" formatCode="0.0">
                  <c:v>411</c:v>
                </c:pt>
                <c:pt idx="1">
                  <c:v>468.5</c:v>
                </c:pt>
                <c:pt idx="2">
                  <c:v>341.1</c:v>
                </c:pt>
                <c:pt idx="3">
                  <c:v>334.4</c:v>
                </c:pt>
                <c:pt idx="4">
                  <c:v>342.8</c:v>
                </c:pt>
              </c:numCache>
            </c:numRef>
          </c:val>
        </c:ser>
        <c:ser>
          <c:idx val="1"/>
          <c:order val="1"/>
          <c:tx>
            <c:strRef>
              <c:f>Лист7!$E$3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-2.5034936155582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2.5034771885425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054743984756883E-2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8904716186824E-2"/>
                  <c:y val="-1.4603781203321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529196342850296E-2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Лист7!$E$4:$E$8</c:f>
              <c:numCache>
                <c:formatCode>General</c:formatCode>
                <c:ptCount val="5"/>
                <c:pt idx="0">
                  <c:v>420.7</c:v>
                </c:pt>
                <c:pt idx="1">
                  <c:v>468.8</c:v>
                </c:pt>
                <c:pt idx="2">
                  <c:v>341.1</c:v>
                </c:pt>
                <c:pt idx="3">
                  <c:v>330.9</c:v>
                </c:pt>
                <c:pt idx="4">
                  <c:v>342.8</c:v>
                </c:pt>
              </c:numCache>
            </c:numRef>
          </c:val>
        </c:ser>
        <c:ser>
          <c:idx val="2"/>
          <c:order val="2"/>
          <c:tx>
            <c:strRef>
              <c:f>Лист7!$F$3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1.2317517805710177E-2"/>
                  <c:y val="7.92769419073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86130895233531E-2"/>
                  <c:y val="7.92769419073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948904716186824E-2"/>
                  <c:y val="-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9197016380369E-2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460361693316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2017</c:v>
                </c:pt>
                <c:pt idx="1">
                  <c:v>Ожидаемое 2018</c:v>
                </c:pt>
                <c:pt idx="2">
                  <c:v>Прогноз 2019</c:v>
                </c:pt>
                <c:pt idx="3">
                  <c:v>Прогноз 2020</c:v>
                </c:pt>
                <c:pt idx="4">
                  <c:v>Прогноз 2021</c:v>
                </c:pt>
              </c:strCache>
            </c:strRef>
          </c:cat>
          <c:val>
            <c:numRef>
              <c:f>Лист7!$F$4:$F$8</c:f>
              <c:numCache>
                <c:formatCode>General</c:formatCode>
                <c:ptCount val="5"/>
                <c:pt idx="0">
                  <c:v>-9.6999999999999886</c:v>
                </c:pt>
                <c:pt idx="1">
                  <c:v>-0.30000000000001137</c:v>
                </c:pt>
                <c:pt idx="2">
                  <c:v>0</c:v>
                </c:pt>
                <c:pt idx="3">
                  <c:v>3.5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338944"/>
        <c:axId val="168260096"/>
        <c:axId val="0"/>
      </c:bar3DChart>
      <c:catAx>
        <c:axId val="1683389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 Narrow" pitchFamily="34" charset="0"/>
              </a:defRPr>
            </a:pPr>
            <a:endParaRPr lang="ru-RU"/>
          </a:p>
        </c:txPr>
        <c:crossAx val="168260096"/>
        <c:crosses val="autoZero"/>
        <c:auto val="1"/>
        <c:lblAlgn val="ctr"/>
        <c:lblOffset val="100"/>
        <c:noMultiLvlLbl val="0"/>
      </c:catAx>
      <c:valAx>
        <c:axId val="168260096"/>
        <c:scaling>
          <c:orientation val="minMax"/>
          <c:max val="500"/>
          <c:min val="-50"/>
        </c:scaling>
        <c:delete val="0"/>
        <c:axPos val="l"/>
        <c:majorGridlines>
          <c:spPr>
            <a:ln>
              <a:solidFill>
                <a:schemeClr val="bg1">
                  <a:lumMod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200" b="1"/>
            </a:pPr>
            <a:endParaRPr lang="ru-RU"/>
          </a:p>
        </c:txPr>
        <c:crossAx val="168338944"/>
        <c:crosses val="autoZero"/>
        <c:crossBetween val="between"/>
        <c:majorUnit val="50"/>
        <c:minorUnit val="10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3185024527809625"/>
          <c:y val="0.93966833526816196"/>
          <c:w val="0.74998553257423073"/>
          <c:h val="4.7814278789125253E-2"/>
        </c:manualLayout>
      </c:layout>
      <c:overlay val="0"/>
      <c:txPr>
        <a:bodyPr/>
        <a:lstStyle/>
        <a:p>
          <a:pPr>
            <a:defRPr sz="1400" b="1"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975091464612128E-3"/>
          <c:y val="0.12478492418221337"/>
          <c:w val="0.9194444444444444"/>
          <c:h val="0.68248833479148452"/>
        </c:manualLayout>
      </c:layout>
      <c:pie3DChart>
        <c:varyColors val="1"/>
        <c:ser>
          <c:idx val="0"/>
          <c:order val="0"/>
          <c:tx>
            <c:strRef>
              <c:f>Лист1!$C$5</c:f>
              <c:strCache>
                <c:ptCount val="1"/>
                <c:pt idx="0">
                  <c:v>тыс.руб</c:v>
                </c:pt>
              </c:strCache>
            </c:strRef>
          </c:tx>
          <c:explosion val="30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2"/>
            <c:spPr>
              <a:solidFill>
                <a:srgbClr val="0000FF"/>
              </a:solidFill>
            </c:spPr>
          </c:dPt>
          <c:dLbls>
            <c:dLbl>
              <c:idx val="0"/>
              <c:layout>
                <c:manualLayout>
                  <c:x val="0.1009139723752645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5330271216098E-2"/>
                  <c:y val="7.5003645377661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487095363079618E-2"/>
                  <c:y val="-1.8904564012831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  <c:numCache>
                <c:formatCode>#,##0.0</c:formatCode>
                <c:ptCount val="3"/>
                <c:pt idx="0">
                  <c:v>50945.3</c:v>
                </c:pt>
                <c:pt idx="1">
                  <c:v>3202.2</c:v>
                </c:pt>
                <c:pt idx="2">
                  <c:v>356863.1</c:v>
                </c:pt>
              </c:numCache>
            </c:numRef>
          </c:val>
        </c:ser>
        <c:ser>
          <c:idx val="1"/>
          <c:order val="1"/>
          <c:tx>
            <c:strRef>
              <c:f>Лист1!$D$5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12.395130441891281</c:v>
                </c:pt>
                <c:pt idx="1">
                  <c:v>0.77910399391159257</c:v>
                </c:pt>
                <c:pt idx="2">
                  <c:v>86.825765564197127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7673075498733759"/>
          <c:w val="1"/>
          <c:h val="0.204914553653582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729703644039596E-3"/>
          <c:y val="0"/>
          <c:w val="0.94582123725383171"/>
          <c:h val="1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602362204724408E-2"/>
                  <c:y val="3.07276173811606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67279090113756E-2"/>
                  <c:y val="7.60575240594925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</c:formatCode>
                <c:ptCount val="3"/>
                <c:pt idx="0">
                  <c:v>11.029948524772401</c:v>
                </c:pt>
                <c:pt idx="1">
                  <c:v>1.0321513127506419</c:v>
                </c:pt>
                <c:pt idx="2">
                  <c:v>87.937900162476964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  <c:numCache>
                <c:formatCode>#,##0.0</c:formatCode>
                <c:ptCount val="3"/>
                <c:pt idx="0">
                  <c:v>51675</c:v>
                </c:pt>
                <c:pt idx="1">
                  <c:v>4835.6000000000004</c:v>
                </c:pt>
                <c:pt idx="2">
                  <c:v>411986.6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500000000000001E-2"/>
          <c:y val="8.9156706527350513E-2"/>
          <c:w val="0.97988065224680665"/>
          <c:h val="0.91084329347264947"/>
        </c:manualLayout>
      </c:layout>
      <c:pie3DChart>
        <c:varyColors val="1"/>
        <c:ser>
          <c:idx val="1"/>
          <c:order val="1"/>
          <c:tx>
            <c:strRef>
              <c:f>Лист5!$D$3:$D$4</c:f>
              <c:strCache>
                <c:ptCount val="1"/>
                <c:pt idx="0">
                  <c:v>прогноз на 2020 год %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7.3123164512119199E-2"/>
                  <c:y val="-2.97004437224213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772353455818023"/>
                  <c:y val="-5.92392096821230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339457567804023E-2"/>
                  <c:y val="7.714020122484689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8</a:t>
                    </a:r>
                    <a:r>
                      <a:rPr lang="ru-RU" sz="1200" b="1"/>
                      <a:t>2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Лист5!$D$5:$D$7</c:f>
              <c:numCache>
                <c:formatCode>0</c:formatCode>
                <c:ptCount val="3"/>
                <c:pt idx="0">
                  <c:v>17.280175248012362</c:v>
                </c:pt>
                <c:pt idx="1">
                  <c:v>0.75702189613397652</c:v>
                </c:pt>
                <c:pt idx="2">
                  <c:v>81.962802855853667</c:v>
                </c:pt>
              </c:numCache>
            </c:numRef>
          </c:val>
        </c:ser>
        <c:ser>
          <c:idx val="0"/>
          <c:order val="0"/>
          <c:tx>
            <c:strRef>
              <c:f>Лист5!$C$3:$C$4</c:f>
              <c:strCache>
                <c:ptCount val="1"/>
                <c:pt idx="0">
                  <c:v>прогноз на 2020 год тыс.руб</c:v>
                </c:pt>
              </c:strCache>
            </c:strRef>
          </c:tx>
          <c:explosion val="25"/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Лист5!$C$5:$C$7</c:f>
              <c:numCache>
                <c:formatCode>#,##0.0</c:formatCode>
                <c:ptCount val="3"/>
                <c:pt idx="0">
                  <c:v>57789.9</c:v>
                </c:pt>
                <c:pt idx="1">
                  <c:v>2531.6999999999998</c:v>
                </c:pt>
                <c:pt idx="2">
                  <c:v>274107.3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40949227373069"/>
          <c:y val="0.12356203303820018"/>
          <c:w val="0.78945916114790293"/>
          <c:h val="0.75769986059991412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9138334115520328"/>
                  <c:y val="6.264913340246362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13377135805042E-2"/>
                  <c:y val="0.146859319864322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6572586953120932E-2"/>
                  <c:y val="2.83840040828229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Лист6!$D$5:$D$7</c:f>
              <c:numCache>
                <c:formatCode>0</c:formatCode>
                <c:ptCount val="3"/>
                <c:pt idx="0">
                  <c:v>17.505068272178612</c:v>
                </c:pt>
                <c:pt idx="1">
                  <c:v>0.76226813566342588</c:v>
                </c:pt>
                <c:pt idx="2">
                  <c:v>81.732663592157948</c:v>
                </c:pt>
              </c:numCache>
            </c:numRef>
          </c:val>
        </c:ser>
        <c:ser>
          <c:idx val="0"/>
          <c:order val="0"/>
          <c:explosion val="25"/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Лист6!$C$5:$C$7</c:f>
              <c:numCache>
                <c:formatCode>#,##0.0</c:formatCode>
                <c:ptCount val="3"/>
                <c:pt idx="0">
                  <c:v>60010.7</c:v>
                </c:pt>
                <c:pt idx="1">
                  <c:v>2613.1999999999998</c:v>
                </c:pt>
                <c:pt idx="2">
                  <c:v>280195.09999999998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1"/>
          <c:dPt>
            <c:idx val="0"/>
            <c:bubble3D val="0"/>
            <c:explosion val="17"/>
            <c:spPr>
              <a:solidFill>
                <a:srgbClr val="FF0000"/>
              </a:solidFill>
            </c:spPr>
          </c:dPt>
          <c:dPt>
            <c:idx val="1"/>
            <c:bubble3D val="0"/>
            <c:explosion val="56"/>
            <c:spPr>
              <a:solidFill>
                <a:srgbClr val="FFFF00"/>
              </a:solidFill>
            </c:spPr>
          </c:dPt>
          <c:dPt>
            <c:idx val="2"/>
            <c:bubble3D val="0"/>
            <c:explosion val="5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3.0539940006665926E-2"/>
                  <c:y val="-2.8290881725929824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</a:t>
                    </a:r>
                    <a:r>
                      <a:rPr lang="ru-RU" sz="1200" b="1"/>
                      <a:t>16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1748139095656036E-2"/>
                  <c:y val="0.13962442328210911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419675591600932"/>
                  <c:y val="8.65328380704030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Лист3!$E$6:$E$8</c:f>
              <c:numCache>
                <c:formatCode>0</c:formatCode>
                <c:ptCount val="3"/>
                <c:pt idx="0">
                  <c:v>16.091054957986788</c:v>
                </c:pt>
                <c:pt idx="1">
                  <c:v>0.7202097010481826</c:v>
                </c:pt>
                <c:pt idx="2">
                  <c:v>83.188735340965025</c:v>
                </c:pt>
              </c:numCache>
            </c:numRef>
          </c:val>
        </c:ser>
        <c:ser>
          <c:idx val="0"/>
          <c:order val="0"/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Лист3!$D$6:$D$8</c:f>
              <c:numCache>
                <c:formatCode>#,##0.0</c:formatCode>
                <c:ptCount val="3"/>
                <c:pt idx="0">
                  <c:v>54885.8</c:v>
                </c:pt>
                <c:pt idx="1">
                  <c:v>2456.6</c:v>
                </c:pt>
                <c:pt idx="2">
                  <c:v>283752.7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73387730220142E-2"/>
          <c:y val="1.2763127732062257E-2"/>
          <c:w val="0.92242661226977984"/>
          <c:h val="0.867128235328216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Лист4!$B$5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9.579849467045036E-3"/>
                  <c:y val="0.35418093832020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167905388637556E-3"/>
                  <c:y val="0.325015091863517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307871945243357E-3"/>
                  <c:y val="0.37467814960629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2125915421655173E-3"/>
                  <c:y val="-3.5404035433070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Лист4!$C$5:$F$5</c:f>
              <c:numCache>
                <c:formatCode>#,##0.0</c:formatCode>
                <c:ptCount val="4"/>
                <c:pt idx="0">
                  <c:v>111787.5</c:v>
                </c:pt>
                <c:pt idx="1">
                  <c:v>101572.8</c:v>
                </c:pt>
                <c:pt idx="2">
                  <c:v>121783.3</c:v>
                </c:pt>
                <c:pt idx="3">
                  <c:v>2592.4</c:v>
                </c:pt>
              </c:numCache>
            </c:numRef>
          </c:val>
        </c:ser>
        <c:ser>
          <c:idx val="1"/>
          <c:order val="1"/>
          <c:tx>
            <c:strRef>
              <c:f>Лист4!$B$6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5.4652633691479038E-3"/>
                  <c:y val="0.410443569553805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956878887907564E-3"/>
                  <c:y val="0.516688812335957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857939974373203E-3"/>
                  <c:y val="0.39540731627296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021426188151873E-2"/>
                  <c:y val="-3.7480150918635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Лист4!$C$6:$F$6</c:f>
              <c:numCache>
                <c:formatCode>#,##0.0</c:formatCode>
                <c:ptCount val="4"/>
                <c:pt idx="0">
                  <c:v>120295.5</c:v>
                </c:pt>
                <c:pt idx="1">
                  <c:v>144277</c:v>
                </c:pt>
                <c:pt idx="2">
                  <c:v>125731</c:v>
                </c:pt>
                <c:pt idx="3">
                  <c:v>4191.3999999999996</c:v>
                </c:pt>
              </c:numCache>
            </c:numRef>
          </c:val>
        </c:ser>
        <c:ser>
          <c:idx val="2"/>
          <c:order val="2"/>
          <c:tx>
            <c:strRef>
              <c:f>Лист4!$B$7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5.4694623658460683E-3"/>
                  <c:y val="0.435416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0913839494751E-2"/>
                  <c:y val="-4.551361548556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715591402306625E-3"/>
                  <c:y val="0.39166666666666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408279430956376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Лист4!$C$7:$F$7</c:f>
              <c:numCache>
                <c:formatCode>#,##0.0</c:formatCode>
                <c:ptCount val="4"/>
                <c:pt idx="0">
                  <c:v>128472.2</c:v>
                </c:pt>
                <c:pt idx="1">
                  <c:v>2653.7</c:v>
                </c:pt>
                <c:pt idx="2">
                  <c:v>129058.1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Лист4!$B$8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715591402306625E-3"/>
                  <c:y val="0.385416666666666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73655914615283E-2"/>
                  <c:y val="-2.916666666666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041935487691398E-3"/>
                  <c:y val="0.429166666666666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757526889998E-2"/>
                  <c:y val="-5.625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Лист4!$C$8:$F$8</c:f>
              <c:numCache>
                <c:formatCode>#,##0.0</c:formatCode>
                <c:ptCount val="4"/>
                <c:pt idx="0">
                  <c:v>111110.7</c:v>
                </c:pt>
                <c:pt idx="1">
                  <c:v>1604</c:v>
                </c:pt>
                <c:pt idx="2">
                  <c:v>137823.9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Лист4!$B$9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0938924731692185E-2"/>
                  <c:y val="0.408333333333333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1021506076755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30629032315371E-2"/>
                  <c:y val="0.435416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0629032315381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Лист4!$C$9:$F$9</c:f>
              <c:numCache>
                <c:formatCode>#,##0.0</c:formatCode>
                <c:ptCount val="4"/>
                <c:pt idx="0">
                  <c:v>118364.2</c:v>
                </c:pt>
                <c:pt idx="1">
                  <c:v>1604</c:v>
                </c:pt>
                <c:pt idx="2">
                  <c:v>136658.20000000001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9190400"/>
        <c:axId val="168924224"/>
        <c:axId val="0"/>
      </c:bar3DChart>
      <c:catAx>
        <c:axId val="169190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68924224"/>
        <c:crosses val="autoZero"/>
        <c:auto val="1"/>
        <c:lblAlgn val="ctr"/>
        <c:lblOffset val="100"/>
        <c:noMultiLvlLbl val="0"/>
      </c:catAx>
      <c:valAx>
        <c:axId val="168924224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crossAx val="1691904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6137466434613142E-2"/>
          <c:y val="0.9397750824283988"/>
          <c:w val="0.73502145202813141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69902912621533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21,7; (66%)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53305544211024E-2"/>
                  <c:y val="-1.5750241746097357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11,3;    (</a:t>
                    </a:r>
                    <a:r>
                      <a:rPr lang="ru-RU" baseline="0" dirty="0" smtClean="0"/>
                      <a:t> 34</a:t>
                    </a:r>
                    <a:r>
                      <a:rPr lang="ru-RU" dirty="0" smtClean="0"/>
                      <a:t>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Mode val="edge"/>
                  <c:yMode val="edge"/>
                  <c:x val="0.133495145631069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dirty="0"/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Дотация за счет субвенции на исполнение полномочий органов власти 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21.7</c:v>
                </c:pt>
                <c:pt idx="1">
                  <c:v>11.3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7391304347827"/>
          <c:y val="9.1127098321343886E-2"/>
          <c:w val="0.81449275362319395"/>
          <c:h val="0.8489208633093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8872534555542411E-2"/>
                  <c:y val="-7.58464425318205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2820.3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9.4341310465690508E-3"/>
                  <c:y val="-1.54386990663573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7087.07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220320768"/>
        <c:axId val="137382720"/>
      </c:barChart>
      <c:catAx>
        <c:axId val="220320768"/>
        <c:scaling>
          <c:orientation val="minMax"/>
        </c:scaling>
        <c:delete val="1"/>
        <c:axPos val="b"/>
        <c:majorTickMark val="out"/>
        <c:minorTickMark val="none"/>
        <c:tickLblPos val="none"/>
        <c:crossAx val="137382720"/>
        <c:crosses val="autoZero"/>
        <c:auto val="1"/>
        <c:lblAlgn val="ctr"/>
        <c:lblOffset val="100"/>
        <c:noMultiLvlLbl val="0"/>
      </c:catAx>
      <c:valAx>
        <c:axId val="137382720"/>
        <c:scaling>
          <c:orientation val="minMax"/>
        </c:scaling>
        <c:delete val="0"/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majorTickMark val="out"/>
        <c:minorTickMark val="none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20320768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6671522309711287"/>
          <c:y val="2.7777777777777776E-2"/>
        </c:manualLayout>
      </c:layout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Лист3!$A$10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Лист3!$B$9:$G$9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Лист3!$B$10:$G$10</c:f>
              <c:numCache>
                <c:formatCode>0</c:formatCode>
                <c:ptCount val="6"/>
                <c:pt idx="0" formatCode="General">
                  <c:v>527.35</c:v>
                </c:pt>
                <c:pt idx="1">
                  <c:v>553.72</c:v>
                </c:pt>
                <c:pt idx="2" formatCode="General">
                  <c:v>629</c:v>
                </c:pt>
                <c:pt idx="3">
                  <c:v>690.5</c:v>
                </c:pt>
                <c:pt idx="4" formatCode="General">
                  <c:v>725</c:v>
                </c:pt>
                <c:pt idx="5" formatCode="General">
                  <c:v>761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3780864"/>
        <c:axId val="42323328"/>
      </c:lineChart>
      <c:catAx>
        <c:axId val="103780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323328"/>
        <c:crosses val="autoZero"/>
        <c:auto val="1"/>
        <c:lblAlgn val="ctr"/>
        <c:lblOffset val="100"/>
        <c:noMultiLvlLbl val="0"/>
      </c:catAx>
      <c:valAx>
        <c:axId val="42323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780864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77561782373923E-2"/>
          <c:y val="2.5712879092400814E-2"/>
          <c:w val="0.9441696381915039"/>
          <c:h val="0.75213358186312917"/>
        </c:manualLayout>
      </c:layout>
      <c:lineChart>
        <c:grouping val="stacked"/>
        <c:varyColors val="0"/>
        <c:ser>
          <c:idx val="0"/>
          <c:order val="0"/>
          <c:tx>
            <c:strRef>
              <c:f>Лист3!$D$4</c:f>
              <c:strCache>
                <c:ptCount val="1"/>
                <c:pt idx="0">
                  <c:v>до выравнивания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square"/>
            <c:size val="7"/>
            <c:spPr>
              <a:solidFill>
                <a:srgbClr val="0000FF"/>
              </a:solidFill>
            </c:spPr>
          </c:marker>
          <c:dLbls>
            <c:dLbl>
              <c:idx val="0"/>
              <c:layout>
                <c:manualLayout>
                  <c:x val="-2.4635035611420355E-2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160617458275245E-2"/>
                  <c:y val="-2.8615396900344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372261790467062E-2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740874879990514E-2"/>
                  <c:y val="-3.5465926837686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3670111923047976E-3"/>
                  <c:y val="-2.4206164592823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Лист3!$D$5:$D$9</c:f>
              <c:numCache>
                <c:formatCode>General</c:formatCode>
                <c:ptCount val="5"/>
                <c:pt idx="0">
                  <c:v>2.69</c:v>
                </c:pt>
                <c:pt idx="1">
                  <c:v>2.94</c:v>
                </c:pt>
                <c:pt idx="2">
                  <c:v>2.4300000000000002</c:v>
                </c:pt>
                <c:pt idx="3" formatCode="0.00">
                  <c:v>3.9</c:v>
                </c:pt>
                <c:pt idx="4">
                  <c:v>2.76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Лист3!$E$4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1.9160583253326941E-2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1897809432373648E-2"/>
                  <c:y val="-3.7552157828138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78101059037117E-2"/>
                  <c:y val="-5.0069543770851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5339980145575228E-3"/>
                  <c:y val="-8.81846461504277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Лист3!$E$5:$E$9</c:f>
              <c:numCache>
                <c:formatCode>General</c:formatCode>
                <c:ptCount val="5"/>
                <c:pt idx="0">
                  <c:v>8.07</c:v>
                </c:pt>
                <c:pt idx="1">
                  <c:v>8.57</c:v>
                </c:pt>
                <c:pt idx="2">
                  <c:v>9.01</c:v>
                </c:pt>
                <c:pt idx="3">
                  <c:v>11.62</c:v>
                </c:pt>
                <c:pt idx="4">
                  <c:v>5.82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192448"/>
        <c:axId val="137363456"/>
      </c:lineChart>
      <c:catAx>
        <c:axId val="1691924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7363456"/>
        <c:crosses val="autoZero"/>
        <c:auto val="1"/>
        <c:lblAlgn val="ctr"/>
        <c:lblOffset val="100"/>
        <c:noMultiLvlLbl val="0"/>
      </c:catAx>
      <c:valAx>
        <c:axId val="137363456"/>
        <c:scaling>
          <c:orientation val="minMax"/>
          <c:max val="16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691924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4.71252522121198E-2"/>
          <c:y val="0.92644063854016223"/>
          <c:w val="0.90185858735205371"/>
          <c:h val="7.3559361459837797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8064817536314837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'консолидация на душу населения'!$A$3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566868638527343E-2"/>
                  <c:y val="-4.9200492004920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74298487252603E-2"/>
                  <c:y val="-2.9520295202952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5371492436263014E-3"/>
                  <c:y val="-3.93603936039360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445790923515627E-3"/>
                  <c:y val="-4.9200492004920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552008941076822E-2"/>
                  <c:y val="-3.936039360393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населения'!$B$2:$F$2</c:f>
              <c:strCache>
                <c:ptCount val="5"/>
                <c:pt idx="0">
                  <c:v>факт 2017 год</c:v>
                </c:pt>
                <c:pt idx="1">
                  <c:v>ожидаемое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'консолидация на душу населения'!$B$3:$F$3</c:f>
              <c:numCache>
                <c:formatCode>General</c:formatCode>
                <c:ptCount val="5"/>
                <c:pt idx="0">
                  <c:v>419.1</c:v>
                </c:pt>
                <c:pt idx="1">
                  <c:v>474.6</c:v>
                </c:pt>
                <c:pt idx="2">
                  <c:v>339.5</c:v>
                </c:pt>
                <c:pt idx="3">
                  <c:v>333.9</c:v>
                </c:pt>
                <c:pt idx="4">
                  <c:v>343.3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7993856"/>
        <c:axId val="137365760"/>
        <c:axId val="0"/>
      </c:bar3DChart>
      <c:catAx>
        <c:axId val="167993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7365760"/>
        <c:crosses val="autoZero"/>
        <c:auto val="1"/>
        <c:lblAlgn val="ctr"/>
        <c:lblOffset val="100"/>
        <c:noMultiLvlLbl val="0"/>
      </c:catAx>
      <c:valAx>
        <c:axId val="137365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9938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'консолидация на душу населения'!$A$6</c:f>
              <c:strCache>
                <c:ptCount val="1"/>
                <c:pt idx="0">
                  <c:v>Расходы на душу населения, тыс. руб. на душу населения</c:v>
                </c:pt>
              </c:strCache>
            </c:strRef>
          </c:tx>
          <c:dLbls>
            <c:dLbl>
              <c:idx val="0"/>
              <c:layout>
                <c:manualLayout>
                  <c:x val="-6.1111111111111109E-2"/>
                  <c:y val="-6.4814814814814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16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000000000000001E-2"/>
                  <c:y val="-7.8703703703703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222222222222117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444444444444446E-2"/>
                  <c:y val="-6.481481481481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населения'!$B$5:$F$5</c:f>
              <c:strCache>
                <c:ptCount val="5"/>
                <c:pt idx="0">
                  <c:v>факт 2017 год</c:v>
                </c:pt>
                <c:pt idx="1">
                  <c:v>ожидаемое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'консолидация на душу населения'!$B$6:$F$6</c:f>
              <c:numCache>
                <c:formatCode>0.0</c:formatCode>
                <c:ptCount val="5"/>
                <c:pt idx="0">
                  <c:v>53.017077798861479</c:v>
                </c:pt>
                <c:pt idx="1">
                  <c:v>59.992415623814942</c:v>
                </c:pt>
                <c:pt idx="2">
                  <c:v>43.475477013702132</c:v>
                </c:pt>
                <c:pt idx="3">
                  <c:v>42.758355743373031</c:v>
                </c:pt>
                <c:pt idx="4">
                  <c:v>43.96209501856832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994368"/>
        <c:axId val="137367488"/>
      </c:lineChart>
      <c:catAx>
        <c:axId val="167994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7367488"/>
        <c:crosses val="autoZero"/>
        <c:auto val="1"/>
        <c:lblAlgn val="ctr"/>
        <c:lblOffset val="100"/>
        <c:noMultiLvlLbl val="0"/>
      </c:catAx>
      <c:valAx>
        <c:axId val="13736748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67994368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explosion val="41"/>
          </c:dPt>
          <c:dPt>
            <c:idx val="2"/>
            <c:bubble3D val="0"/>
            <c:explosion val="58"/>
          </c:dPt>
          <c:dPt>
            <c:idx val="4"/>
            <c:bubble3D val="0"/>
            <c:explosion val="39"/>
          </c:dPt>
          <c:dPt>
            <c:idx val="6"/>
            <c:bubble3D val="0"/>
            <c:explosion val="8"/>
          </c:dPt>
          <c:dPt>
            <c:idx val="8"/>
            <c:bubble3D val="0"/>
            <c:explosion val="43"/>
          </c:dPt>
          <c:dPt>
            <c:idx val="9"/>
            <c:bubble3D val="0"/>
            <c:explosion val="54"/>
          </c:dPt>
          <c:dPt>
            <c:idx val="10"/>
            <c:bubble3D val="0"/>
            <c:explosion val="59"/>
          </c:dPt>
          <c:dPt>
            <c:idx val="11"/>
            <c:bubble3D val="0"/>
            <c:explosion val="37"/>
          </c:dPt>
          <c:dLbls>
            <c:dLbl>
              <c:idx val="0"/>
              <c:layout>
                <c:manualLayout>
                  <c:x val="6.7373092108898955E-2"/>
                  <c:y val="0.14243077517650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6798899069957793E-3"/>
                  <c:y val="0.189266041776152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7516901607366907E-2"/>
                  <c:y val="4.02645745262631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2786285063489624E-3"/>
                  <c:y val="-2.61857396838968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5866509485335998E-2"/>
                  <c:y val="-5.880984477556757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33059885505257791"/>
                  <c:y val="7.952537084712214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1.1253625966677573E-2"/>
                  <c:y val="-8.25787347764820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2.1627658427286811E-2"/>
                  <c:y val="-0.148353132259188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6.5716030588954907E-2"/>
                  <c:y val="-9.18957797808466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4.1202357461414603E-2"/>
                  <c:y val="-2.4900069561796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16405426138545726"/>
                  <c:y val="8.9339872175067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разделам'!$B$30:$B$42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разделам'!$C$30:$C$42</c:f>
              <c:numCache>
                <c:formatCode>#,##0.00</c:formatCode>
                <c:ptCount val="13"/>
                <c:pt idx="0">
                  <c:v>49358.2</c:v>
                </c:pt>
                <c:pt idx="1">
                  <c:v>358.9</c:v>
                </c:pt>
                <c:pt idx="2">
                  <c:v>4412.3</c:v>
                </c:pt>
                <c:pt idx="3">
                  <c:v>30620.799999999999</c:v>
                </c:pt>
                <c:pt idx="4">
                  <c:v>2466.5</c:v>
                </c:pt>
                <c:pt idx="6">
                  <c:v>159844.29999999999</c:v>
                </c:pt>
                <c:pt idx="7">
                  <c:v>41831.699999999997</c:v>
                </c:pt>
                <c:pt idx="8">
                  <c:v>14543.2</c:v>
                </c:pt>
                <c:pt idx="9">
                  <c:v>3099.2</c:v>
                </c:pt>
                <c:pt idx="10">
                  <c:v>1538.2</c:v>
                </c:pt>
                <c:pt idx="11">
                  <c:v>100</c:v>
                </c:pt>
                <c:pt idx="12">
                  <c:v>32921.9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разделам'!$B$30:$B$42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разделам'!$D$30:$D$42</c:f>
              <c:numCache>
                <c:formatCode>0.00</c:formatCode>
                <c:ptCount val="13"/>
                <c:pt idx="0">
                  <c:v>14.470505594918952</c:v>
                </c:pt>
                <c:pt idx="1">
                  <c:v>0.10521989169006189</c:v>
                </c:pt>
                <c:pt idx="2">
                  <c:v>1.2935684817611037</c:v>
                </c:pt>
                <c:pt idx="3">
                  <c:v>8.9772005000363535</c:v>
                </c:pt>
                <c:pt idx="4">
                  <c:v>0.72311190541526238</c:v>
                </c:pt>
                <c:pt idx="5">
                  <c:v>0</c:v>
                </c:pt>
                <c:pt idx="6">
                  <c:v>46.86207838750002</c:v>
                </c:pt>
                <c:pt idx="7">
                  <c:v>12.263936871583065</c:v>
                </c:pt>
                <c:pt idx="8">
                  <c:v>4.2636777063998554</c:v>
                </c:pt>
                <c:pt idx="9">
                  <c:v>0.90860264231217547</c:v>
                </c:pt>
                <c:pt idx="10">
                  <c:v>0.45095914571650381</c:v>
                </c:pt>
                <c:pt idx="11">
                  <c:v>2.9317328417403705E-2</c:v>
                </c:pt>
                <c:pt idx="12">
                  <c:v>9.6518215442492306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49444951181754E-2"/>
          <c:y val="9.1690558525243937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12"/>
          </c:dPt>
          <c:dPt>
            <c:idx val="1"/>
            <c:bubble3D val="0"/>
            <c:explosion val="13"/>
          </c:dPt>
          <c:dPt>
            <c:idx val="2"/>
            <c:bubble3D val="0"/>
            <c:explosion val="33"/>
          </c:dPt>
          <c:dPt>
            <c:idx val="3"/>
            <c:bubble3D val="0"/>
            <c:explosion val="41"/>
          </c:dPt>
          <c:dPt>
            <c:idx val="4"/>
            <c:bubble3D val="0"/>
            <c:explosion val="50"/>
          </c:dPt>
          <c:dPt>
            <c:idx val="6"/>
            <c:bubble3D val="0"/>
            <c:explosion val="44"/>
          </c:dPt>
          <c:dPt>
            <c:idx val="8"/>
            <c:bubble3D val="0"/>
            <c:explosion val="58"/>
          </c:dPt>
          <c:dPt>
            <c:idx val="9"/>
            <c:bubble3D val="0"/>
            <c:explosion val="46"/>
          </c:dPt>
          <c:dPt>
            <c:idx val="10"/>
            <c:bubble3D val="0"/>
            <c:explosion val="38"/>
          </c:dPt>
          <c:dPt>
            <c:idx val="12"/>
            <c:bubble3D val="0"/>
            <c:explosion val="13"/>
          </c:dPt>
          <c:dLbls>
            <c:dLbl>
              <c:idx val="0"/>
              <c:layout>
                <c:manualLayout>
                  <c:x val="0.20298529619139782"/>
                  <c:y val="4.812733962492449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4714484378839471"/>
                  <c:y val="0.2503293801152424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2113413806353908E-3"/>
                  <c:y val="0.2546316385176983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2313231811832272E-2"/>
                  <c:y val="0.116203334533467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6.0865931528304533E-4"/>
                  <c:y val="-6.960842306837955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41740110659649882"/>
                  <c:y val="8.73226293209951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"/>
                  <c:y val="-0.1780473345288702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4.1044106039440911E-3"/>
                  <c:y val="9.148385967660085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3.0549311261587014E-3"/>
                  <c:y val="0.1305455092910229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1.3539384082018404E-2"/>
                  <c:y val="0.20769983583941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2278882958260945"/>
                  <c:y val="7.96416081662955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9.7292737229277226E-2"/>
                  <c:y val="0.209155429161152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разделам'!$B$47:$B$59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разделам'!$C$47:$C$59</c:f>
              <c:numCache>
                <c:formatCode>#,##0.00</c:formatCode>
                <c:ptCount val="13"/>
                <c:pt idx="0">
                  <c:v>50423.4</c:v>
                </c:pt>
                <c:pt idx="1">
                  <c:v>364.4</c:v>
                </c:pt>
                <c:pt idx="2">
                  <c:v>4352.3</c:v>
                </c:pt>
                <c:pt idx="3">
                  <c:v>30581</c:v>
                </c:pt>
                <c:pt idx="4">
                  <c:v>945.1</c:v>
                </c:pt>
                <c:pt idx="6">
                  <c:v>144374.29999999999</c:v>
                </c:pt>
                <c:pt idx="7">
                  <c:v>41712.300000000003</c:v>
                </c:pt>
                <c:pt idx="8">
                  <c:v>17315.2</c:v>
                </c:pt>
                <c:pt idx="9">
                  <c:v>2982.8</c:v>
                </c:pt>
                <c:pt idx="10">
                  <c:v>1577.6</c:v>
                </c:pt>
                <c:pt idx="11">
                  <c:v>100</c:v>
                </c:pt>
                <c:pt idx="12">
                  <c:v>36200.5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разделам'!$B$47:$B$59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'таб по разделам'!$D$47:$D$59</c:f>
              <c:numCache>
                <c:formatCode>0.00</c:formatCode>
                <c:ptCount val="13"/>
                <c:pt idx="0">
                  <c:v>15.236928536613151</c:v>
                </c:pt>
                <c:pt idx="1">
                  <c:v>0.11011428738922469</c:v>
                </c:pt>
                <c:pt idx="2">
                  <c:v>1.3151767645557702</c:v>
                </c:pt>
                <c:pt idx="3">
                  <c:v>9.2409578009052691</c:v>
                </c:pt>
                <c:pt idx="4">
                  <c:v>0.28559004668374383</c:v>
                </c:pt>
                <c:pt idx="5">
                  <c:v>0</c:v>
                </c:pt>
                <c:pt idx="6">
                  <c:v>43.626984527492155</c:v>
                </c:pt>
                <c:pt idx="7">
                  <c:v>12.604610839367611</c:v>
                </c:pt>
                <c:pt idx="8">
                  <c:v>5.2323021652082966</c:v>
                </c:pt>
                <c:pt idx="9">
                  <c:v>0.90134164770740777</c:v>
                </c:pt>
                <c:pt idx="10">
                  <c:v>0.47671871510768621</c:v>
                </c:pt>
                <c:pt idx="11">
                  <c:v>3.0217971292322909E-2</c:v>
                </c:pt>
                <c:pt idx="12">
                  <c:v>10.939056697677357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explosion val="55"/>
          </c:dPt>
          <c:dPt>
            <c:idx val="2"/>
            <c:bubble3D val="0"/>
            <c:explosion val="83"/>
          </c:dPt>
          <c:dPt>
            <c:idx val="3"/>
            <c:bubble3D val="0"/>
            <c:explosion val="35"/>
          </c:dPt>
          <c:dPt>
            <c:idx val="4"/>
            <c:bubble3D val="0"/>
            <c:explosion val="44"/>
          </c:dPt>
          <c:dLbls>
            <c:dLbl>
              <c:idx val="0"/>
              <c:layout>
                <c:manualLayout>
                  <c:x val="0.1097241459028556"/>
                  <c:y val="0.151889176581726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4596198712507799E-2"/>
                  <c:y val="-5.07526941035993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33233681978416402"/>
                  <c:y val="7.814480641643135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1.2230712690503633E-2"/>
                  <c:y val="-5.571477988706920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5.5308871979770531E-2"/>
                  <c:y val="-3.34456468220996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8.5725301601463452E-2"/>
                  <c:y val="1.42630414413952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2.9777606658926817E-2"/>
                  <c:y val="0.177313955849848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8.6978547290728112E-2"/>
                  <c:y val="0.145310439835120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разделам'!$B$63:$B$74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разделам'!$C$63:$C$74</c:f>
              <c:numCache>
                <c:formatCode>#,##0.00</c:formatCode>
                <c:ptCount val="12"/>
                <c:pt idx="0">
                  <c:v>51191.9</c:v>
                </c:pt>
                <c:pt idx="1">
                  <c:v>377.4</c:v>
                </c:pt>
                <c:pt idx="2">
                  <c:v>4493.2</c:v>
                </c:pt>
                <c:pt idx="3">
                  <c:v>30671.8</c:v>
                </c:pt>
                <c:pt idx="4">
                  <c:v>974.9</c:v>
                </c:pt>
                <c:pt idx="6">
                  <c:v>159011.4</c:v>
                </c:pt>
                <c:pt idx="7">
                  <c:v>41655.5</c:v>
                </c:pt>
                <c:pt idx="8">
                  <c:v>14671.8</c:v>
                </c:pt>
                <c:pt idx="9">
                  <c:v>2986.5</c:v>
                </c:pt>
                <c:pt idx="10">
                  <c:v>1592</c:v>
                </c:pt>
                <c:pt idx="11">
                  <c:v>35192.6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разделам'!$B$63:$B$74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разделам'!$D$63:$D$74</c:f>
              <c:numCache>
                <c:formatCode>0.00</c:formatCode>
                <c:ptCount val="12"/>
                <c:pt idx="0">
                  <c:v>14.932632088653197</c:v>
                </c:pt>
                <c:pt idx="1">
                  <c:v>0.11008724720625168</c:v>
                </c:pt>
                <c:pt idx="2">
                  <c:v>1.3106624778673293</c:v>
                </c:pt>
                <c:pt idx="3">
                  <c:v>8.9469370134094088</c:v>
                </c:pt>
                <c:pt idx="4">
                  <c:v>0.28437747032690719</c:v>
                </c:pt>
                <c:pt idx="5">
                  <c:v>0</c:v>
                </c:pt>
                <c:pt idx="6">
                  <c:v>46.383485162724355</c:v>
                </c:pt>
                <c:pt idx="7">
                  <c:v>12.150872617912075</c:v>
                </c:pt>
                <c:pt idx="8">
                  <c:v>4.2797511223123568</c:v>
                </c:pt>
                <c:pt idx="9">
                  <c:v>0.87115941648508388</c:v>
                </c:pt>
                <c:pt idx="10">
                  <c:v>0.46438499616415663</c:v>
                </c:pt>
                <c:pt idx="11">
                  <c:v>10.26565038693888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соцсфера!$B$4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соцсфера!$C$3:$G$3</c:f>
              <c:strCache>
                <c:ptCount val="5"/>
                <c:pt idx="0">
                  <c:v>2017 год</c:v>
                </c:pt>
                <c:pt idx="1">
                  <c:v> 2018 года</c:v>
                </c:pt>
                <c:pt idx="2">
                  <c:v>прогноз 2019 года</c:v>
                </c:pt>
                <c:pt idx="3">
                  <c:v>прогноз 2020 года</c:v>
                </c:pt>
                <c:pt idx="4">
                  <c:v>прогноз 2021 года</c:v>
                </c:pt>
              </c:strCache>
            </c:strRef>
          </c:cat>
          <c:val>
            <c:numRef>
              <c:f>соцсфера!$C$4:$G$4</c:f>
              <c:numCache>
                <c:formatCode>General</c:formatCode>
                <c:ptCount val="5"/>
                <c:pt idx="0">
                  <c:v>191</c:v>
                </c:pt>
                <c:pt idx="1">
                  <c:v>245</c:v>
                </c:pt>
                <c:pt idx="2">
                  <c:v>160</c:v>
                </c:pt>
                <c:pt idx="3">
                  <c:v>144</c:v>
                </c:pt>
                <c:pt idx="4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0057728"/>
        <c:axId val="137394944"/>
        <c:axId val="0"/>
      </c:bar3DChart>
      <c:catAx>
        <c:axId val="170057728"/>
        <c:scaling>
          <c:orientation val="minMax"/>
        </c:scaling>
        <c:delete val="0"/>
        <c:axPos val="b"/>
        <c:majorTickMark val="out"/>
        <c:minorTickMark val="none"/>
        <c:tickLblPos val="nextTo"/>
        <c:crossAx val="137394944"/>
        <c:crosses val="autoZero"/>
        <c:auto val="1"/>
        <c:lblAlgn val="ctr"/>
        <c:lblOffset val="100"/>
        <c:noMultiLvlLbl val="0"/>
      </c:catAx>
      <c:valAx>
        <c:axId val="137394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00577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соцсфера!$B$8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соцсфера!$C$7:$G$7</c:f>
              <c:strCache>
                <c:ptCount val="5"/>
                <c:pt idx="0">
                  <c:v>2017 год</c:v>
                </c:pt>
                <c:pt idx="1">
                  <c:v> 2018 года</c:v>
                </c:pt>
                <c:pt idx="2">
                  <c:v>прогноз 2019 года</c:v>
                </c:pt>
                <c:pt idx="3">
                  <c:v>прогноз 2020 года</c:v>
                </c:pt>
                <c:pt idx="4">
                  <c:v>прогноз 2021 года</c:v>
                </c:pt>
              </c:strCache>
            </c:strRef>
          </c:cat>
          <c:val>
            <c:numRef>
              <c:f>соцсфера!$C$8:$G$8</c:f>
              <c:numCache>
                <c:formatCode>General</c:formatCode>
                <c:ptCount val="5"/>
                <c:pt idx="0">
                  <c:v>36</c:v>
                </c:pt>
                <c:pt idx="1">
                  <c:v>40</c:v>
                </c:pt>
                <c:pt idx="2">
                  <c:v>42</c:v>
                </c:pt>
                <c:pt idx="3">
                  <c:v>42</c:v>
                </c:pt>
                <c:pt idx="4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0279424"/>
        <c:axId val="169992768"/>
        <c:axId val="0"/>
      </c:bar3DChart>
      <c:catAx>
        <c:axId val="170279424"/>
        <c:scaling>
          <c:orientation val="minMax"/>
        </c:scaling>
        <c:delete val="0"/>
        <c:axPos val="b"/>
        <c:majorTickMark val="out"/>
        <c:minorTickMark val="none"/>
        <c:tickLblPos val="nextTo"/>
        <c:crossAx val="169992768"/>
        <c:crosses val="autoZero"/>
        <c:auto val="1"/>
        <c:lblAlgn val="ctr"/>
        <c:lblOffset val="100"/>
        <c:noMultiLvlLbl val="0"/>
      </c:catAx>
      <c:valAx>
        <c:axId val="169992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0279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  <c:overlay val="0"/>
    </c:title>
    <c:autoTitleDeleted val="0"/>
    <c:view3D>
      <c:rotX val="15"/>
      <c:hPercent val="5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366132246507425"/>
          <c:y val="0.15111358996792204"/>
          <c:w val="0.42110943368374082"/>
          <c:h val="0.25484237386993558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70060288"/>
        <c:axId val="169995648"/>
        <c:axId val="0"/>
      </c:bar3DChart>
      <c:catAx>
        <c:axId val="170060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69995648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69995648"/>
        <c:scaling>
          <c:orientation val="minMax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70060288"/>
        <c:crosses val="autoZero"/>
        <c:crossBetween val="between"/>
        <c:majorUnit val="5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058278077503577E-2"/>
          <c:y val="2.2067524540493533E-2"/>
          <c:w val="0.59341599804177136"/>
          <c:h val="0.856751662864392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Лист9!$E$5</c:f>
              <c:strCache>
                <c:ptCount val="1"/>
                <c:pt idx="0">
                  <c:v>Иные межбюджетные трансферты бюджетам поселений на сбалансированность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dLbls>
            <c:dLbl>
              <c:idx val="0"/>
              <c:layout>
                <c:manualLayout>
                  <c:x val="1.0948904716186824E-2"/>
                  <c:y val="3.7551993557981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74452358093412E-3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474452358093412E-3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2017 год</c:v>
                </c:pt>
                <c:pt idx="1">
                  <c:v> 2018 год</c:v>
                </c:pt>
                <c:pt idx="2">
                  <c:v> 2019 год</c:v>
                </c:pt>
                <c:pt idx="3">
                  <c:v>2020 год</c:v>
                </c:pt>
                <c:pt idx="4">
                  <c:v> 2021 год</c:v>
                </c:pt>
              </c:strCache>
            </c:strRef>
          </c:cat>
          <c:val>
            <c:numRef>
              <c:f>Лист9!$E$6:$E$10</c:f>
              <c:numCache>
                <c:formatCode>#,##0.0</c:formatCode>
                <c:ptCount val="5"/>
                <c:pt idx="0">
                  <c:v>20659.2</c:v>
                </c:pt>
                <c:pt idx="1">
                  <c:v>15698.9</c:v>
                </c:pt>
                <c:pt idx="2">
                  <c:v>11268.6</c:v>
                </c:pt>
                <c:pt idx="3">
                  <c:v>9645.4</c:v>
                </c:pt>
                <c:pt idx="4">
                  <c:v>7814.3</c:v>
                </c:pt>
              </c:numCache>
            </c:numRef>
          </c:val>
        </c:ser>
        <c:ser>
          <c:idx val="1"/>
          <c:order val="1"/>
          <c:tx>
            <c:strRef>
              <c:f>Лист9!$F$5</c:f>
              <c:strCache>
                <c:ptCount val="1"/>
                <c:pt idx="0">
                  <c:v>Дотации на выравнивание бюджетной обеспеченности бюджетам поселений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5.0069543770851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116785371401189E-3"/>
                  <c:y val="-3.7552157828138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058392685700594E-3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6.0500698723111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2017 год</c:v>
                </c:pt>
                <c:pt idx="1">
                  <c:v> 2018 год</c:v>
                </c:pt>
                <c:pt idx="2">
                  <c:v> 2019 год</c:v>
                </c:pt>
                <c:pt idx="3">
                  <c:v>2020 год</c:v>
                </c:pt>
                <c:pt idx="4">
                  <c:v> 2021 год</c:v>
                </c:pt>
              </c:strCache>
            </c:strRef>
          </c:cat>
          <c:val>
            <c:numRef>
              <c:f>Лист9!$F$6:$F$10</c:f>
              <c:numCache>
                <c:formatCode>#,##0.0</c:formatCode>
                <c:ptCount val="5"/>
                <c:pt idx="0">
                  <c:v>12221</c:v>
                </c:pt>
                <c:pt idx="1">
                  <c:v>15605.3</c:v>
                </c:pt>
                <c:pt idx="2">
                  <c:v>21653.3</c:v>
                </c:pt>
                <c:pt idx="3">
                  <c:v>26555.1</c:v>
                </c:pt>
                <c:pt idx="4">
                  <c:v>27378.3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8265856"/>
        <c:axId val="201308928"/>
        <c:axId val="0"/>
      </c:bar3DChart>
      <c:catAx>
        <c:axId val="238265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01308928"/>
        <c:crosses val="autoZero"/>
        <c:auto val="1"/>
        <c:lblAlgn val="ctr"/>
        <c:lblOffset val="100"/>
        <c:noMultiLvlLbl val="0"/>
      </c:catAx>
      <c:valAx>
        <c:axId val="20130892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38265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344762366200561"/>
          <c:y val="0.38159185338297141"/>
          <c:w val="0.31834069780085422"/>
          <c:h val="0.30566175164882065"/>
        </c:manualLayout>
      </c:layout>
      <c:overlay val="0"/>
      <c:txPr>
        <a:bodyPr/>
        <a:lstStyle/>
        <a:p>
          <a:pPr>
            <a:defRPr sz="1400" b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5487129516473477"/>
          <c:y val="8.5252580348286477E-2"/>
        </c:manualLayout>
      </c:layout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Лист3!$A$6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dLbl>
              <c:idx val="0"/>
              <c:layout>
                <c:manualLayout>
                  <c:x val="-5.1472025196664897E-2"/>
                  <c:y val="9.2977854856555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444444444444446E-2"/>
                  <c:y val="6.018482064741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8333333333333383E-2"/>
                  <c:y val="5.5555555555555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555555555555552E-2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333333333333334E-2"/>
                  <c:y val="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Лист3!$B$5:$G$5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Лист3!$B$6:$G$6</c:f>
              <c:numCache>
                <c:formatCode>General</c:formatCode>
                <c:ptCount val="6"/>
                <c:pt idx="0">
                  <c:v>537.74</c:v>
                </c:pt>
                <c:pt idx="1">
                  <c:v>569.49</c:v>
                </c:pt>
                <c:pt idx="2">
                  <c:v>603.9</c:v>
                </c:pt>
                <c:pt idx="3">
                  <c:v>637.20000000000005</c:v>
                </c:pt>
                <c:pt idx="4">
                  <c:v>672.7</c:v>
                </c:pt>
                <c:pt idx="5">
                  <c:v>710.7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781376"/>
        <c:axId val="157693568"/>
      </c:lineChart>
      <c:catAx>
        <c:axId val="103781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7693568"/>
        <c:crosses val="autoZero"/>
        <c:auto val="1"/>
        <c:lblAlgn val="ctr"/>
        <c:lblOffset val="100"/>
        <c:noMultiLvlLbl val="0"/>
      </c:catAx>
      <c:valAx>
        <c:axId val="157693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781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40"/>
      <c:rAngAx val="1"/>
    </c:view3D>
    <c:floor>
      <c:thickness val="0"/>
    </c:floor>
    <c:side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sideWall>
    <c:back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7.1768933365393056E-2"/>
          <c:y val="9.8901188821985481E-2"/>
          <c:w val="0.90702489590131707"/>
          <c:h val="0.747320518758684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6483923884514435E-2"/>
                  <c:y val="-2.8706499922803767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43547681539808E-2"/>
                  <c:y val="-3.5004322989038134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35673665791776E-2"/>
                  <c:y val="-3.5945808244557668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666666666666666E-2"/>
                  <c:y val="-3.137254901960784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397200349956256E-2"/>
                  <c:y val="-2.892156862745098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2017 год</c:v>
                </c:pt>
                <c:pt idx="1">
                  <c:v>Бюджет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Лист1!$B$11:$F$11</c:f>
              <c:numCache>
                <c:formatCode>#,##0.0</c:formatCode>
                <c:ptCount val="5"/>
                <c:pt idx="0">
                  <c:v>7000</c:v>
                </c:pt>
                <c:pt idx="1">
                  <c:v>3500</c:v>
                </c:pt>
                <c:pt idx="2">
                  <c:v>3500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89511365935018E-2"/>
                  <c:y val="-4.8332218440177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64332986019671E-2"/>
                  <c:y val="-5.0529137460185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430221270259583E-2"/>
                  <c:y val="-4.24229002624671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831583552055993E-2"/>
                  <c:y val="-3.0514744480469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467191601049868E-2"/>
                  <c:y val="-2.8921568627450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2017 год</c:v>
                </c:pt>
                <c:pt idx="1">
                  <c:v>Бюджет 2018 год</c:v>
                </c:pt>
                <c:pt idx="2">
                  <c:v>Прогноз 2019 год</c:v>
                </c:pt>
                <c:pt idx="3">
                  <c:v>Прогноз 2020 год</c:v>
                </c:pt>
                <c:pt idx="4">
                  <c:v>Прогноз 2021 год</c:v>
                </c:pt>
              </c:strCache>
            </c:strRef>
          </c:cat>
          <c:val>
            <c:numRef>
              <c:f>Лист1!$B$12:$F$12</c:f>
              <c:numCache>
                <c:formatCode>#,##0.0</c:formatCode>
                <c:ptCount val="5"/>
                <c:pt idx="0">
                  <c:v>8.5</c:v>
                </c:pt>
                <c:pt idx="1">
                  <c:v>100</c:v>
                </c:pt>
                <c:pt idx="2">
                  <c:v>100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8266368"/>
        <c:axId val="157689536"/>
        <c:axId val="0"/>
      </c:bar3DChart>
      <c:catAx>
        <c:axId val="238266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157689536"/>
        <c:crosses val="autoZero"/>
        <c:auto val="1"/>
        <c:lblAlgn val="ctr"/>
        <c:lblOffset val="100"/>
        <c:noMultiLvlLbl val="0"/>
      </c:catAx>
      <c:valAx>
        <c:axId val="157689536"/>
        <c:scaling>
          <c:orientation val="minMax"/>
        </c:scaling>
        <c:delete val="0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38266368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7.2790448864989282E-2"/>
          <c:y val="0.93975213254593171"/>
          <c:w val="0.8147375237167628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2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Лист1!$C$4</c:f>
              <c:strCache>
                <c:ptCount val="1"/>
                <c:pt idx="0">
                  <c:v>Верхний предел муниципального долга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5.474452358093412E-3"/>
                  <c:y val="-3.1293464856781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2018 год</c:v>
                </c:pt>
                <c:pt idx="1">
                  <c:v>прогноз 2019 год</c:v>
                </c:pt>
                <c:pt idx="2">
                  <c:v>прогноз 2020 год</c:v>
                </c:pt>
                <c:pt idx="3">
                  <c:v>прогноз 2021 год</c:v>
                </c:pt>
              </c:strCache>
            </c:strRef>
          </c:cat>
          <c:val>
            <c:numRef>
              <c:f>Лист1!$C$5:$C$8</c:f>
              <c:numCache>
                <c:formatCode>#,##0.0</c:formatCode>
                <c:ptCount val="4"/>
                <c:pt idx="0">
                  <c:v>3500</c:v>
                </c:pt>
                <c:pt idx="1">
                  <c:v>3500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Лист1!$D$4</c:f>
              <c:strCache>
                <c:ptCount val="1"/>
                <c:pt idx="0">
                  <c:v>Предельный объем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368613089523353E-3"/>
                  <c:y val="-2.7121002875877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686130895233531E-2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791970163803589E-2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8904716186824E-2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2018 год</c:v>
                </c:pt>
                <c:pt idx="1">
                  <c:v>прогноз 2019 год</c:v>
                </c:pt>
                <c:pt idx="2">
                  <c:v>прогноз 2020 год</c:v>
                </c:pt>
                <c:pt idx="3">
                  <c:v>прогноз 2021 год</c:v>
                </c:pt>
              </c:strCache>
            </c:strRef>
          </c:cat>
          <c:val>
            <c:numRef>
              <c:f>Лист1!$D$5:$D$8</c:f>
              <c:numCache>
                <c:formatCode>#,##0.0</c:formatCode>
                <c:ptCount val="4"/>
                <c:pt idx="0">
                  <c:v>7000</c:v>
                </c:pt>
                <c:pt idx="1">
                  <c:v>5100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7449216"/>
        <c:axId val="157691840"/>
        <c:axId val="0"/>
      </c:bar3DChart>
      <c:catAx>
        <c:axId val="157449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57691840"/>
        <c:crosses val="autoZero"/>
        <c:auto val="1"/>
        <c:lblAlgn val="ctr"/>
        <c:lblOffset val="100"/>
        <c:noMultiLvlLbl val="0"/>
      </c:catAx>
      <c:valAx>
        <c:axId val="15769184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574492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0310323858040558E-2"/>
          <c:y val="0.936906132582772"/>
          <c:w val="0.85206154620734142"/>
          <c:h val="4.5747267407010357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Лист3!$A$14</c:f>
              <c:strCache>
                <c:ptCount val="1"/>
                <c:pt idx="0">
                  <c:v>Розничный товарооборот на душу населения, тыс.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Лист3!$B$13:$G$13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Лист3!$B$14:$G$14</c:f>
              <c:numCache>
                <c:formatCode>0.00</c:formatCode>
                <c:ptCount val="6"/>
                <c:pt idx="0">
                  <c:v>65.852897102897103</c:v>
                </c:pt>
                <c:pt idx="1">
                  <c:v>70.011379441143006</c:v>
                </c:pt>
                <c:pt idx="2">
                  <c:v>79.519595448798981</c:v>
                </c:pt>
                <c:pt idx="3">
                  <c:v>87.294563843236403</c:v>
                </c:pt>
                <c:pt idx="4">
                  <c:v>91.656131479140328</c:v>
                </c:pt>
                <c:pt idx="5">
                  <c:v>96.207332490518326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3936512"/>
        <c:axId val="42288832"/>
      </c:lineChart>
      <c:catAx>
        <c:axId val="103936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288832"/>
        <c:crosses val="autoZero"/>
        <c:auto val="1"/>
        <c:lblAlgn val="ctr"/>
        <c:lblOffset val="100"/>
        <c:noMultiLvlLbl val="0"/>
      </c:catAx>
      <c:valAx>
        <c:axId val="4228883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03936512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b="0"/>
              <a:t>Инвестиции на душу населения, руб.</a:t>
            </a:r>
          </a:p>
        </c:rich>
      </c:tx>
      <c:layout>
        <c:manualLayout>
          <c:xMode val="edge"/>
          <c:yMode val="edge"/>
          <c:x val="0.156707928607247"/>
          <c:y val="3.3115428252079734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Лист3!$A$20</c:f>
              <c:strCache>
                <c:ptCount val="1"/>
                <c:pt idx="0">
                  <c:v>Инвестиции на душу населения, руб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Лист3!$B$19:$G$19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Лист3!$B$20:$G$20</c:f>
              <c:numCache>
                <c:formatCode>0</c:formatCode>
                <c:ptCount val="6"/>
                <c:pt idx="0">
                  <c:v>22360.248447204969</c:v>
                </c:pt>
                <c:pt idx="1">
                  <c:v>23391.073460614491</c:v>
                </c:pt>
                <c:pt idx="2">
                  <c:v>26548.672566371682</c:v>
                </c:pt>
                <c:pt idx="3">
                  <c:v>27180.78381795196</c:v>
                </c:pt>
                <c:pt idx="4">
                  <c:v>27812.895069532238</c:v>
                </c:pt>
                <c:pt idx="5">
                  <c:v>29709.228824273072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37536"/>
        <c:axId val="42323904"/>
      </c:lineChart>
      <c:catAx>
        <c:axId val="103937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323904"/>
        <c:crosses val="autoZero"/>
        <c:auto val="1"/>
        <c:lblAlgn val="ctr"/>
        <c:lblOffset val="100"/>
        <c:noMultiLvlLbl val="0"/>
      </c:catAx>
      <c:valAx>
        <c:axId val="4232390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03937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/>
              <a:t>Доходы на душу населения,   тыс. руб.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Лист3!$A$38</c:f>
              <c:strCache>
                <c:ptCount val="1"/>
                <c:pt idx="0">
                  <c:v>Доходы на душу населения ,   тыс.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dLbl>
              <c:idx val="2"/>
              <c:layout>
                <c:manualLayout>
                  <c:x val="-7.3493219597550299E-2"/>
                  <c:y val="9.07524059492562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944444444444442E-2"/>
                  <c:y val="9.07524059492563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944444444444442E-2"/>
                  <c:y val="9.07524059492563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Лист3!$B$37:$G$37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Лист3!$B$38:$G$38</c:f>
              <c:numCache>
                <c:formatCode>0.0</c:formatCode>
                <c:ptCount val="6"/>
                <c:pt idx="0">
                  <c:v>146.08695652173915</c:v>
                </c:pt>
                <c:pt idx="1">
                  <c:v>159.73195094196481</c:v>
                </c:pt>
                <c:pt idx="2">
                  <c:v>171.0682680151707</c:v>
                </c:pt>
                <c:pt idx="3">
                  <c:v>178.21112515802781</c:v>
                </c:pt>
                <c:pt idx="4">
                  <c:v>184.05183312262957</c:v>
                </c:pt>
                <c:pt idx="5">
                  <c:v>195.22756005056891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782912"/>
        <c:axId val="42326208"/>
      </c:lineChart>
      <c:catAx>
        <c:axId val="103782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326208"/>
        <c:crosses val="autoZero"/>
        <c:auto val="1"/>
        <c:lblAlgn val="ctr"/>
        <c:lblOffset val="100"/>
        <c:noMultiLvlLbl val="0"/>
      </c:catAx>
      <c:valAx>
        <c:axId val="4232620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037829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/>
              <a:t>Прожиточный минимум в среднем на  душу населения, руб.</a:t>
            </a:r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Лист3!$A$26</c:f>
              <c:strCache>
                <c:ptCount val="1"/>
                <c:pt idx="0">
                  <c:v>Прожиточный минимум в среднем на  душу населения, руб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Лист3!$B$25:$G$25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Лист3!$B$26:$G$26</c:f>
              <c:numCache>
                <c:formatCode>General</c:formatCode>
                <c:ptCount val="6"/>
                <c:pt idx="0">
                  <c:v>7461.8</c:v>
                </c:pt>
                <c:pt idx="1">
                  <c:v>7643.2</c:v>
                </c:pt>
                <c:pt idx="2">
                  <c:v>8821.7999999999993</c:v>
                </c:pt>
                <c:pt idx="3">
                  <c:v>9085</c:v>
                </c:pt>
                <c:pt idx="4">
                  <c:v>9350</c:v>
                </c:pt>
                <c:pt idx="5">
                  <c:v>9537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3783424"/>
        <c:axId val="83951616"/>
      </c:lineChart>
      <c:catAx>
        <c:axId val="103783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3951616"/>
        <c:crosses val="autoZero"/>
        <c:auto val="1"/>
        <c:lblAlgn val="ctr"/>
        <c:lblOffset val="100"/>
        <c:noMultiLvlLbl val="0"/>
      </c:catAx>
      <c:valAx>
        <c:axId val="83951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783424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Лист3!$A$23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Лист3!$B$22:$G$22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Лист3!$B$23:$G$23</c:f>
              <c:numCache>
                <c:formatCode>General</c:formatCode>
                <c:ptCount val="6"/>
                <c:pt idx="0">
                  <c:v>105.38</c:v>
                </c:pt>
                <c:pt idx="1">
                  <c:v>102.52</c:v>
                </c:pt>
                <c:pt idx="2">
                  <c:v>104</c:v>
                </c:pt>
                <c:pt idx="3">
                  <c:v>104</c:v>
                </c:pt>
                <c:pt idx="4">
                  <c:v>104</c:v>
                </c:pt>
                <c:pt idx="5">
                  <c:v>103.9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1711104"/>
        <c:axId val="83959104"/>
      </c:lineChart>
      <c:catAx>
        <c:axId val="81711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3959104"/>
        <c:crosses val="autoZero"/>
        <c:auto val="1"/>
        <c:lblAlgn val="ctr"/>
        <c:lblOffset val="100"/>
        <c:noMultiLvlLbl val="0"/>
      </c:catAx>
      <c:valAx>
        <c:axId val="83959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1711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="0"/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Лист3!$A$42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diamond"/>
            <c:size val="12"/>
            <c:spPr>
              <a:solidFill>
                <a:schemeClr val="accent2"/>
              </a:solidFill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Лист3!$B$41:$G$41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Лист3!$B$42:$G$42</c:f>
              <c:numCache>
                <c:formatCode>General</c:formatCode>
                <c:ptCount val="6"/>
                <c:pt idx="0">
                  <c:v>16081</c:v>
                </c:pt>
                <c:pt idx="1">
                  <c:v>17637</c:v>
                </c:pt>
                <c:pt idx="2">
                  <c:v>18315</c:v>
                </c:pt>
                <c:pt idx="3">
                  <c:v>18572</c:v>
                </c:pt>
                <c:pt idx="4">
                  <c:v>19685</c:v>
                </c:pt>
                <c:pt idx="5">
                  <c:v>20869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516224"/>
        <c:axId val="232027200"/>
      </c:lineChart>
      <c:catAx>
        <c:axId val="102516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32027200"/>
        <c:crosses val="autoZero"/>
        <c:auto val="1"/>
        <c:lblAlgn val="ctr"/>
        <c:lblOffset val="100"/>
        <c:noMultiLvlLbl val="0"/>
      </c:catAx>
      <c:valAx>
        <c:axId val="232027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516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jp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0.03827</cdr:x>
      <cdr:y>1.64042E-7</cdr:y>
    </cdr:from>
    <cdr:to>
      <cdr:x>0.95571</cdr:x>
      <cdr:y>0.07476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5449" y="1"/>
          <a:ext cx="8521121" cy="4557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200" b="1" dirty="0">
              <a:solidFill>
                <a:schemeClr val="bg1"/>
              </a:solidFill>
            </a:rPr>
            <a:t>Какую</a:t>
          </a:r>
          <a:r>
            <a:rPr lang="ru-RU" sz="2200" b="1" baseline="0" dirty="0">
              <a:solidFill>
                <a:schemeClr val="bg1"/>
              </a:solidFill>
            </a:rPr>
            <a:t> помощь из областного и федерального бюджетов получает </a:t>
          </a:r>
        </a:p>
        <a:p xmlns:a="http://schemas.openxmlformats.org/drawingml/2006/main">
          <a:pPr algn="ctr"/>
          <a:r>
            <a:rPr lang="ru-RU" sz="2200" b="1" baseline="0" dirty="0">
              <a:solidFill>
                <a:schemeClr val="bg1"/>
              </a:solidFill>
            </a:rPr>
            <a:t>Тонкинский муниципальный район, </a:t>
          </a:r>
          <a:r>
            <a:rPr lang="ru-RU" sz="2200" b="1" baseline="0" dirty="0" err="1">
              <a:solidFill>
                <a:schemeClr val="bg1"/>
              </a:solidFill>
            </a:rPr>
            <a:t>тыс.руб</a:t>
          </a:r>
          <a:r>
            <a:rPr lang="ru-RU" sz="2200" b="1" baseline="0" dirty="0">
              <a:solidFill>
                <a:schemeClr val="bg1"/>
              </a:solidFill>
            </a:rPr>
            <a:t>.</a:t>
          </a:r>
          <a:endParaRPr lang="ru-RU" sz="2200" b="1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0.11321</cdr:x>
      <cdr:y>0.03179</cdr:y>
    </cdr:from>
    <cdr:to>
      <cdr:x>0.98602</cdr:x>
      <cdr:y>0.08564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10851" y="218016"/>
          <a:ext cx="7793301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2019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0.00547</cdr:x>
      <cdr:y>0.00833</cdr:y>
    </cdr:from>
    <cdr:to>
      <cdr:x>0.96774</cdr:x>
      <cdr:y>0.06218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841" y="57128"/>
          <a:ext cx="8592120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2020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0.1199</cdr:x>
      <cdr:y>0</cdr:y>
    </cdr:from>
    <cdr:to>
      <cdr:x>0.92454</cdr:x>
      <cdr:y>0.06055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12956" y="-379329"/>
          <a:ext cx="7469230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2021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0.02189</cdr:x>
      <cdr:y>0.05205</cdr:y>
    </cdr:from>
    <cdr:to>
      <cdr:x>0.82653</cdr:x>
      <cdr:y>0.10959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03200" y="317500"/>
          <a:ext cx="7469229" cy="35092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0.03031</cdr:x>
      <cdr:y>0</cdr:y>
    </cdr:from>
    <cdr:to>
      <cdr:x>0.9886</cdr:x>
      <cdr:y>0.12201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285784" y="0"/>
          <a:ext cx="9036496" cy="8367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Autofit/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9pPr>
        </a:lstStyle>
        <a:p xmlns:a="http://schemas.openxmlformats.org/drawingml/2006/main">
          <a:r>
            <a:rPr lang="ru-RU" sz="20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МП «</a:t>
          </a:r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Развитие физической культуры и спорта в Тонкинском муниципальном районе Нижегородской области на 2018-2020 годы</a:t>
          </a:r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».</a:t>
          </a:r>
          <a:endParaRPr lang="ru-RU" sz="240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0.30545</cdr:x>
      <cdr:y>0.64873</cdr:y>
    </cdr:from>
    <cdr:to>
      <cdr:x>0.65672</cdr:x>
      <cdr:y>1</cdr:y>
    </cdr:to>
    <cdr:pic>
      <cdr:nvPicPr>
        <cdr:cNvPr id="2" name="Рисунок 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880320" y="4449024"/>
          <a:ext cx="3312368" cy="24089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0.03054</cdr:x>
      <cdr:y>0.12201</cdr:y>
    </cdr:from>
    <cdr:to>
      <cdr:x>0.97744</cdr:x>
      <cdr:y>0.752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88032" y="836712"/>
          <a:ext cx="8928992" cy="432048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0.1347</cdr:x>
      <cdr:y>0</cdr:y>
    </cdr:from>
    <cdr:to>
      <cdr:x>0.94956</cdr:x>
      <cdr:y>0.11391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1697" y="0"/>
          <a:ext cx="7451080" cy="7377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rgbClr val="FF0000"/>
            </a:solidFill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0.42772</cdr:x>
      <cdr:y>0.027</cdr:y>
    </cdr:from>
    <cdr:to>
      <cdr:x>0.52612</cdr:x>
      <cdr:y>0.10798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74630" y="164630"/>
          <a:ext cx="914400" cy="4938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0.5163</cdr:x>
      <cdr:y>0.008</cdr:y>
    </cdr:from>
    <cdr:to>
      <cdr:x>0.6147</cdr:x>
      <cdr:y>0.08484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97812" y="48766"/>
          <a:ext cx="914400" cy="468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4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7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893" y="3228680"/>
            <a:ext cx="7940853" cy="30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4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4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56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6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470422F7-E94C-4021-980B-1B9CF5AFCA29}" type="slidenum">
              <a:rPr lang="ru-RU" sz="1200">
                <a:latin typeface="Calibri" pitchFamily="34" charset="0"/>
              </a:rPr>
              <a:pPr algn="r"/>
              <a:t>71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20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AFF6BFB2-39B2-4141-A40E-614BA5AD9F2C}" type="slidenum">
              <a:rPr lang="ru-RU" sz="1200">
                <a:latin typeface="Calibri" pitchFamily="34" charset="0"/>
              </a:rPr>
              <a:pPr algn="r"/>
              <a:t>72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11/23/2018</a:t>
            </a:fld>
            <a:endParaRPr lang="en-US" dirty="0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5386">
              <a:lnSpc>
                <a:spcPct val="100000"/>
              </a:lnSpc>
              <a:defRPr/>
            </a:lvl1pPr>
          </a:lstStyle>
          <a:p>
            <a:fld id="{81D60167-4931-47E6-BA6A-407CBD079E47}" type="slidenum">
              <a:rPr lang="ru-RU" sz="1100" b="1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‹#›</a:t>
            </a:fld>
            <a:endParaRPr lang="ru-RU" sz="1100" dirty="0">
              <a:latin typeface="Constantia"/>
              <a:cs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23.11.2018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7" Type="http://schemas.openxmlformats.org/officeDocument/2006/relationships/chart" Target="../charts/chart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jpe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323845" y="4643447"/>
            <a:ext cx="4468495" cy="1751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0000FF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0000FF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0000FF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0000FF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0000FF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АН</a:t>
            </a:r>
            <a:endParaRPr sz="2800" dirty="0">
              <a:solidFill>
                <a:srgbClr val="0000FF"/>
              </a:solidFill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 dirty="0">
              <a:solidFill>
                <a:srgbClr val="0000FF"/>
              </a:solidFill>
            </a:endParaRPr>
          </a:p>
          <a:p>
            <a:pPr marR="229870" algn="ctr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по 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п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р</a:t>
            </a:r>
            <a:r>
              <a:rPr sz="20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ек</a:t>
            </a:r>
            <a:r>
              <a:rPr sz="2000" b="1" spc="-40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у</a:t>
            </a:r>
            <a:r>
              <a:rPr sz="2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решения Земского собрания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0000FF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 </a:t>
            </a: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на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201</a:t>
            </a:r>
            <a:r>
              <a:rPr lang="ru-RU"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9</a:t>
            </a:r>
            <a:r>
              <a:rPr sz="2000" b="1" spc="-17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lang="ru-RU" sz="20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и плановый период 2020 и 2021 годов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204210" y="642919"/>
            <a:ext cx="4468495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0000FF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43248"/>
            <a:ext cx="4200299" cy="2800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>
          <a:xfrm>
            <a:off x="415703" y="0"/>
            <a:ext cx="8229600" cy="908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323528" y="1196752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5046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Консолидированный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бюджет 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Тонкинского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муниципального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 поселений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31643" y="5899808"/>
            <a:ext cx="259548" cy="4541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23528" y="117440"/>
            <a:ext cx="8568952" cy="6476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12313" marR="10257" indent="-502569" algn="ctr"/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п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ро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73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ди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spc="-4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ение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районного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951222"/>
              </p:ext>
            </p:extLst>
          </p:nvPr>
        </p:nvGraphicFramePr>
        <p:xfrm>
          <a:off x="275494" y="1340768"/>
          <a:ext cx="7608876" cy="4340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0204"/>
                <a:gridCol w="6048672"/>
              </a:tblGrid>
              <a:tr h="281052">
                <a:tc>
                  <a:txBody>
                    <a:bodyPr/>
                    <a:lstStyle/>
                    <a:p>
                      <a:pPr marL="34290">
                        <a:lnSpc>
                          <a:spcPts val="203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Срок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</a:tr>
              <a:tr h="52129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август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3210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зраб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лей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прогн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 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ци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аль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-э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чес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 </a:t>
                      </a:r>
                      <a:r>
                        <a:rPr sz="1400" spc="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114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1940">
                        <a:lnSpc>
                          <a:spcPct val="100099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ие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напра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20" baseline="0" dirty="0" smtClean="0">
                          <a:latin typeface="Arial"/>
                          <a:cs typeface="Arial"/>
                        </a:rPr>
                        <a:t>и налоговой 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baseline="0" dirty="0" err="1" smtClean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9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парам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тров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51765">
                        <a:lnSpc>
                          <a:spcPct val="100000"/>
                        </a:lnSpc>
                      </a:pPr>
                      <a:r>
                        <a:rPr sz="1400" spc="-60" baseline="0" dirty="0" err="1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аб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40" baseline="0" dirty="0" smtClean="0">
                          <a:latin typeface="Arial"/>
                          <a:cs typeface="Arial"/>
                        </a:rPr>
                        <a:t>главных распорядителей бюджетных средств 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го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 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обос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 ассиг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-9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зая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Формиро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49212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ассм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администрацией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291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77240">
                        <a:lnSpc>
                          <a:spcPct val="100099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Внесен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в </a:t>
                      </a:r>
                      <a:r>
                        <a:rPr lang="ru-RU" sz="1400" spc="-10" baseline="0" dirty="0" smtClean="0">
                          <a:latin typeface="Arial"/>
                          <a:cs typeface="Arial"/>
                        </a:rPr>
                        <a:t>Земское собрание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4824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Рассмотрение проекта бюджета комиссиями Земского собрания</a:t>
                      </a:r>
                    </a:p>
                    <a:p>
                      <a:pPr marL="65405" marR="928369" algn="just">
                        <a:lnSpc>
                          <a:spcPct val="100000"/>
                        </a:lnSpc>
                      </a:pP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875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spc="-5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23900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нят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9" y="1341438"/>
            <a:ext cx="739775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6015" y="2324101"/>
            <a:ext cx="2193925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7" y="3019426"/>
            <a:ext cx="2627313" cy="262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2"/>
            <a:ext cx="2616200" cy="3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marL="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395536" y="233076"/>
            <a:ext cx="8208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складываются доходы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84065" y="2344618"/>
            <a:ext cx="5040560" cy="30123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350394" y="5157192"/>
            <a:ext cx="30130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Госпошлина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350394" y="1196755"/>
            <a:ext cx="44376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r>
              <a:rPr lang="ru-RU" sz="1600" b="1" dirty="0" smtClean="0">
                <a:latin typeface="Calibri" pitchFamily="34" charset="0"/>
              </a:rPr>
              <a:t>Налог на доходы физических лиц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гл.23 Налогового кодекса РФ, ставка налога 13%,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в отдельных случаях 9%, 30%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и 35%</a:t>
            </a: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004048" y="980728"/>
            <a:ext cx="385192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just"/>
            <a:endParaRPr lang="ru-RU" sz="1600" b="1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600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just">
              <a:buFontTx/>
              <a:buChar char="-"/>
            </a:pPr>
            <a:r>
              <a:rPr lang="ru-RU" sz="16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 прочие – 0,5%.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536821" y="3802975"/>
            <a:ext cx="3319147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r>
              <a:rPr lang="ru-RU" sz="1600" b="1" dirty="0" smtClean="0">
                <a:latin typeface="Calibri" pitchFamily="34" charset="0"/>
              </a:rPr>
              <a:t>Земельный  налог Ставка налога от кадастровой</a:t>
            </a:r>
          </a:p>
          <a:p>
            <a:pPr marL="93663" indent="-93663" algn="just"/>
            <a:r>
              <a:rPr lang="ru-RU" sz="1600" b="1" dirty="0" smtClean="0">
                <a:latin typeface="Calibri" pitchFamily="34" charset="0"/>
              </a:rPr>
              <a:t>стоимости земельных участков: 0,3% по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участкам, занятым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жилищным фондом, с/х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536"/>
            <a:ext cx="7500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164288" y="3794346"/>
            <a:ext cx="1701165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19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29,4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02" y="5161070"/>
            <a:ext cx="1893106" cy="1076242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872930"/>
            <a:ext cx="1857388" cy="1057398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0" y="13381"/>
            <a:ext cx="9144000" cy="8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Сколько доходов поступает в консолидированный бюджет района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исполнение собственных полномочий</a:t>
            </a:r>
          </a:p>
        </p:txBody>
      </p:sp>
      <p:sp>
        <p:nvSpPr>
          <p:cNvPr id="5" name="object 2"/>
          <p:cNvSpPr/>
          <p:nvPr/>
        </p:nvSpPr>
        <p:spPr>
          <a:xfrm>
            <a:off x="2267744" y="3645024"/>
            <a:ext cx="4680520" cy="19803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" name="object 23"/>
          <p:cNvSpPr txBox="1"/>
          <p:nvPr/>
        </p:nvSpPr>
        <p:spPr>
          <a:xfrm>
            <a:off x="357159" y="3890523"/>
            <a:ext cx="164307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lang="ru-RU" sz="1400" b="1" dirty="0" smtClean="0">
                <a:latin typeface="Arial"/>
                <a:cs typeface="Arial"/>
              </a:rPr>
              <a:t>17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0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b="1" dirty="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–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25,4 </a:t>
            </a:r>
            <a:r>
              <a:rPr sz="1400" b="1" spc="-20" dirty="0" err="1" smtClean="0">
                <a:latin typeface="Arial"/>
                <a:cs typeface="Arial"/>
              </a:rPr>
              <a:t>т</a:t>
            </a:r>
            <a:r>
              <a:rPr sz="1400" b="1" dirty="0" err="1" smtClean="0">
                <a:latin typeface="Arial"/>
                <a:cs typeface="Arial"/>
              </a:rPr>
              <a:t>ыс</a:t>
            </a:r>
            <a:r>
              <a:rPr sz="1400" b="1" dirty="0" smtClean="0">
                <a:latin typeface="Arial"/>
                <a:cs typeface="Arial"/>
              </a:rPr>
              <a:t>.</a:t>
            </a:r>
            <a:r>
              <a:rPr lang="ru-RU" sz="1400" b="1" dirty="0" smtClean="0"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>
                <a:latin typeface="Arial"/>
                <a:cs typeface="Arial"/>
              </a:rPr>
              <a:t>на</a:t>
            </a:r>
            <a:r>
              <a:rPr sz="1400" b="1" dirty="0">
                <a:latin typeface="Arial"/>
                <a:cs typeface="Arial"/>
              </a:rPr>
              <a:t> </a:t>
            </a:r>
            <a:r>
              <a:rPr lang="ru-RU" sz="1400" b="1" dirty="0" smtClean="0">
                <a:latin typeface="Arial"/>
                <a:cs typeface="Arial"/>
              </a:rPr>
              <a:t>                        </a:t>
            </a:r>
            <a:r>
              <a:rPr sz="1400" b="1" dirty="0" smtClean="0">
                <a:latin typeface="Arial"/>
                <a:cs typeface="Arial"/>
              </a:rPr>
              <a:t>1 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392878" y="5232508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sz="1400" b="1" spc="-10" dirty="0" smtClean="0">
                <a:latin typeface="Arial"/>
                <a:cs typeface="Arial"/>
              </a:rPr>
              <a:t>1</a:t>
            </a:r>
            <a:r>
              <a:rPr lang="ru-RU" sz="1400" b="1" spc="-10" dirty="0">
                <a:latin typeface="Arial"/>
                <a:cs typeface="Arial"/>
              </a:rPr>
              <a:t>8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27,4 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ы</a:t>
            </a:r>
            <a:r>
              <a:rPr sz="1400" b="1" spc="-5" dirty="0" smtClean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 err="1">
                <a:latin typeface="Arial"/>
                <a:cs typeface="Arial"/>
              </a:rPr>
              <a:t>р</a:t>
            </a:r>
            <a:r>
              <a:rPr sz="1400" b="1" spc="-50" dirty="0" err="1">
                <a:latin typeface="Arial"/>
                <a:cs typeface="Arial"/>
              </a:rPr>
              <a:t>у</a:t>
            </a:r>
            <a:r>
              <a:rPr sz="1400" b="1" spc="-40" dirty="0" err="1">
                <a:latin typeface="Arial"/>
                <a:cs typeface="Arial"/>
              </a:rPr>
              <a:t>б</a:t>
            </a:r>
            <a:r>
              <a:rPr sz="1400" b="1" spc="-30" dirty="0" err="1">
                <a:latin typeface="Arial"/>
                <a:cs typeface="Arial"/>
              </a:rPr>
              <a:t>л</a:t>
            </a:r>
            <a:r>
              <a:rPr sz="1400" b="1" dirty="0" err="1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 smtClean="0">
                <a:latin typeface="Arial"/>
                <a:cs typeface="Arial"/>
              </a:rPr>
              <a:t>на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9" y="4714884"/>
            <a:ext cx="14287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64288" y="5059579"/>
            <a:ext cx="1763100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2020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28,3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1880" y="5595364"/>
            <a:ext cx="1944216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21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29,8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на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                       1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876054"/>
              </p:ext>
            </p:extLst>
          </p:nvPr>
        </p:nvGraphicFramePr>
        <p:xfrm>
          <a:off x="392878" y="836712"/>
          <a:ext cx="799554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налоговых и неналоговых доходов поступает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4967224"/>
              </p:ext>
            </p:extLst>
          </p:nvPr>
        </p:nvGraphicFramePr>
        <p:xfrm>
          <a:off x="251520" y="1156252"/>
          <a:ext cx="8424936" cy="5225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0" name="Лист" r:id="rId3" imgW="7277006" imgH="2194533" progId="Excel.Sheet.8">
                  <p:embed/>
                </p:oleObj>
              </mc:Choice>
              <mc:Fallback>
                <p:oleObj name="Лист" r:id="rId3" imgW="7277006" imgH="2194533" progId="Excel.Sheet.8">
                  <p:embed/>
                  <p:pic>
                    <p:nvPicPr>
                      <p:cNvPr id="0" name="Picture 6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156252"/>
                        <a:ext cx="8424936" cy="52250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512906"/>
              </p:ext>
            </p:extLst>
          </p:nvPr>
        </p:nvGraphicFramePr>
        <p:xfrm>
          <a:off x="468313" y="1341438"/>
          <a:ext cx="8229602" cy="5024451"/>
        </p:xfrm>
        <a:graphic>
          <a:graphicData uri="http://schemas.openxmlformats.org/drawingml/2006/table">
            <a:tbl>
              <a:tblPr/>
              <a:tblGrid>
                <a:gridCol w="298451"/>
                <a:gridCol w="3816351"/>
                <a:gridCol w="2057400"/>
                <a:gridCol w="2057400"/>
              </a:tblGrid>
              <a:tr h="2873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728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16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1,0376%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118315"/>
              </p:ext>
            </p:extLst>
          </p:nvPr>
        </p:nvGraphicFramePr>
        <p:xfrm>
          <a:off x="-67733" y="385233"/>
          <a:ext cx="9279467" cy="608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2296"/>
            <a:ext cx="8352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  <a:t>Каковы основные параметры районного бюджета</a:t>
            </a:r>
            <a:b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630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>
          <a:xfrm>
            <a:off x="385765" y="0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каких поступлений формируются доходы районного бюджета </a:t>
            </a:r>
          </a:p>
        </p:txBody>
      </p:sp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165" y="3951069"/>
            <a:ext cx="7632700" cy="36933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2017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2018 </a:t>
            </a:r>
            <a:r>
              <a:rPr lang="ru-RU" b="1" dirty="0"/>
              <a:t>	    прогноз </a:t>
            </a:r>
            <a:r>
              <a:rPr lang="ru-RU" b="1" dirty="0" smtClean="0"/>
              <a:t>2019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9944" y="6268015"/>
            <a:ext cx="7952456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прогноз 2020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626801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прогноз 2021 год</a:t>
            </a:r>
            <a:endParaRPr lang="ru-RU" b="1" dirty="0"/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2417713"/>
              </p:ext>
            </p:extLst>
          </p:nvPr>
        </p:nvGraphicFramePr>
        <p:xfrm>
          <a:off x="0" y="908721"/>
          <a:ext cx="4067943" cy="304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1831165"/>
              </p:ext>
            </p:extLst>
          </p:nvPr>
        </p:nvGraphicFramePr>
        <p:xfrm>
          <a:off x="3131840" y="908720"/>
          <a:ext cx="331236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709982"/>
              </p:ext>
            </p:extLst>
          </p:nvPr>
        </p:nvGraphicFramePr>
        <p:xfrm>
          <a:off x="35496" y="4320401"/>
          <a:ext cx="3816424" cy="1947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617014"/>
              </p:ext>
            </p:extLst>
          </p:nvPr>
        </p:nvGraphicFramePr>
        <p:xfrm>
          <a:off x="4178972" y="3951069"/>
          <a:ext cx="4602480" cy="2632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4157497"/>
              </p:ext>
            </p:extLst>
          </p:nvPr>
        </p:nvGraphicFramePr>
        <p:xfrm>
          <a:off x="5724128" y="260648"/>
          <a:ext cx="36004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68740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Какие основные виды налоговых и неналоговых доходов поступят в районный бюджет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9917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593814"/>
              </p:ext>
            </p:extLst>
          </p:nvPr>
        </p:nvGraphicFramePr>
        <p:xfrm>
          <a:off x="179512" y="836712"/>
          <a:ext cx="8822214" cy="5832648"/>
        </p:xfrm>
        <a:graphic>
          <a:graphicData uri="http://schemas.openxmlformats.org/drawingml/2006/table">
            <a:tbl>
              <a:tblPr/>
              <a:tblGrid>
                <a:gridCol w="3674150"/>
                <a:gridCol w="1440160"/>
                <a:gridCol w="1224136"/>
                <a:gridCol w="1080120"/>
                <a:gridCol w="1403648"/>
              </a:tblGrid>
              <a:tr h="162086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Ожидаемое исполнение в 2018 году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2019 год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2020 год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2021 год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3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и неналоговые доходы всего,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них: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56,5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62,6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4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доходы, в том числе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7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Неналоговые доходы, в том числе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6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земли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62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имущества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529433" y="116632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5"/>
            <a:ext cx="9144000" cy="3240581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 Бюджет для граждан» - </a:t>
            </a:r>
            <a:r>
              <a:rPr lang="ru-RU" sz="2000" b="1" dirty="0" smtClean="0">
                <a:latin typeface="Cambria" pitchFamily="18" charset="0"/>
              </a:rPr>
              <a:t>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2019 год и плановый период 2020 и 2021 годов.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2" y="6184901"/>
            <a:ext cx="77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61927" y="4653136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 dirty="0">
                <a:latin typeface="Cambria" pitchFamily="18" charset="0"/>
              </a:rPr>
              <a:t>« Бюджет 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766350"/>
              </p:ext>
            </p:extLst>
          </p:nvPr>
        </p:nvGraphicFramePr>
        <p:xfrm>
          <a:off x="179512" y="188640"/>
          <a:ext cx="8784975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4538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179512" y="-609"/>
            <a:ext cx="8856983" cy="837321"/>
          </a:xfrm>
          <a:noFill/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179388" y="4725145"/>
            <a:ext cx="2577308" cy="468051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7,0 млн. руб.</a:t>
            </a:r>
            <a:endParaRPr lang="ru-RU" b="1" dirty="0"/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892473" y="4221088"/>
            <a:ext cx="7488237" cy="369332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059832" y="4725145"/>
            <a:ext cx="2634335" cy="468051"/>
          </a:xfrm>
          <a:prstGeom prst="chevron">
            <a:avLst>
              <a:gd name="adj" fmla="val 137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7,4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/>
              <a:t>млн</a:t>
            </a:r>
            <a:r>
              <a:rPr lang="ru-RU" b="1" dirty="0"/>
              <a:t>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152433" y="4725145"/>
            <a:ext cx="2559051" cy="468051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8,4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395536" y="5301208"/>
            <a:ext cx="1757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2017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3501546" y="5301208"/>
            <a:ext cx="15380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2018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182324" y="5301208"/>
            <a:ext cx="232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2019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179388" y="1412776"/>
            <a:ext cx="2089151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8,4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780383" y="314096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196015" y="1484313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8,4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06011" y="3428326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9388" y="5670541"/>
            <a:ext cx="2808436" cy="566772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      </a:t>
            </a:r>
            <a:r>
              <a:rPr lang="ru-RU" b="1" dirty="0" smtClean="0"/>
              <a:t>8,7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/>
              <a:t>млн. руб.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78441" y="3301881"/>
            <a:ext cx="2140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2019 </a:t>
            </a:r>
            <a:r>
              <a:rPr lang="ru-RU" b="1" dirty="0"/>
              <a:t>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388" y="6381328"/>
            <a:ext cx="266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2020 год</a:t>
            </a:r>
            <a:endParaRPr lang="ru-RU" b="1" dirty="0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3203847" y="5670540"/>
            <a:ext cx="2948585" cy="566773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9,1 млн. руб.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47864" y="6381328"/>
            <a:ext cx="280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2021 год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710" y="1025451"/>
            <a:ext cx="3625747" cy="203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65346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594996124"/>
              </p:ext>
            </p:extLst>
          </p:nvPr>
        </p:nvGraphicFramePr>
        <p:xfrm>
          <a:off x="490538" y="1628776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90" y="1125538"/>
            <a:ext cx="3765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2019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1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7" y="1785927"/>
            <a:ext cx="1722443" cy="1428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Дотация </a:t>
            </a:r>
          </a:p>
          <a:p>
            <a:pPr algn="ctr"/>
            <a:r>
              <a:rPr lang="ru-RU" sz="1400" b="1" dirty="0" smtClean="0"/>
              <a:t>за счет субвенции </a:t>
            </a:r>
          </a:p>
          <a:p>
            <a:pPr algn="ctr"/>
            <a:r>
              <a:rPr lang="ru-RU" sz="1400" b="1" dirty="0" smtClean="0"/>
              <a:t>на исполнение</a:t>
            </a:r>
          </a:p>
          <a:p>
            <a:pPr algn="ctr"/>
            <a:r>
              <a:rPr lang="ru-RU" sz="1400" b="1" dirty="0" smtClean="0"/>
              <a:t> полномочий </a:t>
            </a:r>
          </a:p>
          <a:p>
            <a:pPr algn="ctr"/>
            <a:r>
              <a:rPr lang="ru-RU" sz="1400" b="1" dirty="0" smtClean="0"/>
              <a:t>органов </a:t>
            </a:r>
          </a:p>
          <a:p>
            <a:pPr algn="ctr"/>
            <a:r>
              <a:rPr lang="ru-RU" sz="1400" b="1" dirty="0" smtClean="0"/>
              <a:t>власти</a:t>
            </a:r>
          </a:p>
          <a:p>
            <a:pPr algn="ctr"/>
            <a:endParaRPr lang="ru-RU" sz="1400" b="1" dirty="0"/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8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33,0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382772"/>
              </p:ext>
            </p:extLst>
          </p:nvPr>
        </p:nvGraphicFramePr>
        <p:xfrm>
          <a:off x="5399090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580065" y="1000110"/>
            <a:ext cx="3563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/>
              <a:t>Поселений в </a:t>
            </a:r>
            <a:r>
              <a:rPr lang="ru-RU" dirty="0" smtClean="0"/>
              <a:t>2019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441575" y="5320322"/>
            <a:ext cx="14483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До </a:t>
            </a:r>
            <a:r>
              <a:rPr lang="ru-RU" sz="1400" b="1" dirty="0" smtClean="0"/>
              <a:t>в</a:t>
            </a:r>
            <a:r>
              <a:rPr lang="ru-RU" sz="1300" b="1" dirty="0" smtClean="0"/>
              <a:t>ыравнивани</a:t>
            </a:r>
            <a:r>
              <a:rPr lang="ru-RU" sz="1400" b="1" dirty="0" smtClean="0"/>
              <a:t>я</a:t>
            </a:r>
            <a:endParaRPr lang="ru-RU" sz="1400" b="1" dirty="0"/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22" y="4286257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98072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2019 году </a:t>
            </a:r>
            <a:b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800" b="1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ения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800" b="1" spc="-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ансо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lang="ru-RU" sz="1800" b="1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ощи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д, тыс.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18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ей</a:t>
            </a:r>
            <a:endParaRPr lang="ru-RU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618327"/>
              </p:ext>
            </p:extLst>
          </p:nvPr>
        </p:nvGraphicFramePr>
        <p:xfrm>
          <a:off x="107504" y="980728"/>
          <a:ext cx="892899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692" y="3170453"/>
            <a:ext cx="795223" cy="418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651" y="3284984"/>
            <a:ext cx="188507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ЩЕ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ТВЕН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ЫЕ 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ОСЫ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259" y="3681780"/>
            <a:ext cx="1958340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258" y="4183820"/>
            <a:ext cx="1744980" cy="8361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Б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П</a:t>
            </a:r>
            <a:r>
              <a:rPr sz="1000" spc="-65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ЕЛЬНАЯ ДЕЯ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 marR="473851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Э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ОНОМИ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257" y="5274947"/>
            <a:ext cx="1225648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ЖИЛИЩН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-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ОМ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ЛЬНОЕ 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ЯЙ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5256" y="5796342"/>
            <a:ext cx="173911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34359">
              <a:lnSpc>
                <a:spcPct val="100200"/>
              </a:lnSpc>
            </a:pP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АНА ОК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УЖАЮЩЕЙ СРЕДЫ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5259" y="6278554"/>
            <a:ext cx="1076765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0072" y="3212978"/>
            <a:ext cx="135342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>
              <a:lnSpc>
                <a:spcPct val="100099"/>
              </a:lnSpc>
            </a:pP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7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ИНЕМ</a:t>
            </a:r>
            <a:r>
              <a:rPr sz="1000" spc="-77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ОГ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ФИЯ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10800000" flipV="1">
            <a:off x="5364090" y="3717033"/>
            <a:ext cx="1377551" cy="1440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АНЕНИЕ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4091" y="4149080"/>
            <a:ext cx="101639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ОЦИ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П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ЛИ</a:t>
            </a:r>
            <a:r>
              <a:rPr sz="1000" spc="8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ИКА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6096" y="4581128"/>
            <a:ext cx="1383909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ИЧЕС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АЯ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К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2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СПО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6098" y="5085185"/>
            <a:ext cx="1053319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СРЕД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ОЙ ИНФО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АЦИИ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6098" y="5589241"/>
            <a:ext cx="1550377" cy="836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32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ЛУЖИ</a:t>
            </a:r>
            <a:r>
              <a:rPr sz="1000" spc="-28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АНИЕ 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УНИЦИП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 Д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73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ЕЖБ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ДЖЕ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НЫЕ</a:t>
            </a:r>
            <a:endParaRPr sz="1000" dirty="0">
              <a:latin typeface="Arial"/>
              <a:cs typeface="Arial"/>
            </a:endParaRPr>
          </a:p>
          <a:p>
            <a:pPr marL="10257"/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ФЕ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6467" y="2938283"/>
            <a:ext cx="395655" cy="567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5980" y="3543266"/>
            <a:ext cx="568159" cy="461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2335" y="4073257"/>
            <a:ext cx="552591" cy="486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479" y="4653478"/>
            <a:ext cx="748120" cy="4851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193" y="5060617"/>
            <a:ext cx="773723" cy="5419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1851" y="5509454"/>
            <a:ext cx="1125415" cy="6862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3533" y="6204936"/>
            <a:ext cx="703385" cy="4036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83968" y="3068960"/>
            <a:ext cx="881000" cy="59804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8" y="3573017"/>
            <a:ext cx="693513" cy="48577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55976" y="4077072"/>
            <a:ext cx="708237" cy="5081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27985" y="4653138"/>
            <a:ext cx="773723" cy="3814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83970" y="5085186"/>
            <a:ext cx="800100" cy="45188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83970" y="6165304"/>
            <a:ext cx="844063" cy="4586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99994" y="5589242"/>
            <a:ext cx="647759" cy="52629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389" y="4576346"/>
            <a:ext cx="667699" cy="40880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23005" y="640434"/>
            <a:ext cx="482521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70448" y="640434"/>
            <a:ext cx="396709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9812" y="861999"/>
            <a:ext cx="392489" cy="41253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84900" y="861999"/>
            <a:ext cx="398115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1531" y="3149668"/>
            <a:ext cx="5999636" cy="0"/>
          </a:xfrm>
          <a:custGeom>
            <a:avLst/>
            <a:gdLst/>
            <a:ahLst/>
            <a:cxnLst/>
            <a:rect l="l" t="t" r="r" b="b"/>
            <a:pathLst>
              <a:path w="6499606">
                <a:moveTo>
                  <a:pt x="0" y="0"/>
                </a:moveTo>
                <a:lnTo>
                  <a:pt x="649960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57158" y="1071546"/>
            <a:ext cx="8001056" cy="1571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120514" algn="just"/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щ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ся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вии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дны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ами, </a:t>
            </a:r>
            <a:r>
              <a:rPr sz="1600" b="1" spc="113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ельно </a:t>
            </a:r>
            <a:r>
              <a:rPr sz="1600" b="1" spc="9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600" b="1" spc="10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за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ющими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61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внями </a:t>
            </a:r>
            <a:r>
              <a:rPr sz="1600" b="1" spc="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endParaRPr sz="1600" dirty="0">
              <a:latin typeface="Arial"/>
              <a:cs typeface="Arial"/>
            </a:endParaRPr>
          </a:p>
          <a:p>
            <a:pPr marL="10257" marR="12308" indent="120514" algn="just">
              <a:lnSpc>
                <a:spcPct val="100099"/>
              </a:lnSpc>
            </a:pP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инц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пы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12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:</a:t>
            </a:r>
            <a:r>
              <a:rPr sz="1600" b="1" spc="10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по  </a:t>
            </a:r>
            <a:r>
              <a:rPr sz="1600" b="1" spc="-77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lang="ru-RU" sz="1600" b="1" spc="-77" dirty="0" smtClean="0">
                <a:solidFill>
                  <a:srgbClr val="224F77"/>
                </a:solidFill>
                <a:latin typeface="Arial"/>
                <a:cs typeface="Arial"/>
              </a:rPr>
              <a:t>муниципальным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пр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гр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м,</a:t>
            </a:r>
            <a:r>
              <a:rPr sz="1600" b="1" spc="6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3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(п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)</a:t>
            </a:r>
            <a:r>
              <a:rPr sz="1600" b="1" spc="6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ци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нальн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й</a:t>
            </a:r>
            <a:r>
              <a:rPr sz="1600" b="1" spc="5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4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, по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4"/>
              </a:spcBef>
            </a:pPr>
            <a:endParaRPr sz="600" dirty="0"/>
          </a:p>
          <a:p>
            <a:pPr marR="2051" algn="ctr"/>
            <a:r>
              <a:rPr sz="1400" b="1" u="heavy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3621" y="6658734"/>
            <a:ext cx="146539" cy="1630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8205"/>
            <a:endParaRPr sz="1100" dirty="0">
              <a:latin typeface="Constantia"/>
              <a:cs typeface="Constantia"/>
            </a:endParaRPr>
          </a:p>
        </p:txBody>
      </p:sp>
      <p:sp>
        <p:nvSpPr>
          <p:cNvPr id="60" name="object 49"/>
          <p:cNvSpPr txBox="1"/>
          <p:nvPr/>
        </p:nvSpPr>
        <p:spPr>
          <a:xfrm>
            <a:off x="107504" y="348"/>
            <a:ext cx="8784976" cy="714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606"/>
              </a:lnSpc>
              <a:spcBef>
                <a:spcPts val="24"/>
              </a:spcBef>
            </a:pPr>
            <a:endParaRPr sz="2400" dirty="0">
              <a:solidFill>
                <a:schemeClr val="bg1"/>
              </a:solidFill>
            </a:endParaRPr>
          </a:p>
          <a:p>
            <a:pPr marR="2051" algn="ctr"/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Фо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миро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ание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err="1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дов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US" sz="2400" b="1" spc="-8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R="2051" algn="ctr"/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по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разделам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16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ласси</a:t>
            </a:r>
            <a:r>
              <a:rPr sz="2400" b="1" spc="-28" dirty="0" err="1" smtClean="0">
                <a:solidFill>
                  <a:schemeClr val="bg1"/>
                </a:solidFill>
                <a:latin typeface="Arial"/>
                <a:cs typeface="Arial"/>
              </a:rPr>
              <a:t>ф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ика</a:t>
            </a:r>
            <a:r>
              <a:rPr sz="2400" b="1" spc="-8" dirty="0" err="1" smtClean="0">
                <a:solidFill>
                  <a:schemeClr val="bg1"/>
                </a:solidFill>
                <a:latin typeface="Arial"/>
                <a:cs typeface="Arial"/>
              </a:rPr>
              <a:t>ц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в 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2117" y="1485294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5959" y="1783787"/>
            <a:ext cx="2536288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1026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хран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развитие н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ло</a:t>
            </a:r>
            <a:r>
              <a:rPr sz="1600" b="1" spc="-36" dirty="0" smtClean="0">
                <a:latin typeface="Times New Roman"/>
                <a:cs typeface="Times New Roman"/>
              </a:rPr>
              <a:t>го</a:t>
            </a:r>
            <a:r>
              <a:rPr sz="1600" b="1" spc="-8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36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2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тенци</a:t>
            </a:r>
            <a:r>
              <a:rPr sz="1600" b="1" spc="4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2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на </a:t>
            </a:r>
            <a:r>
              <a:rPr sz="1600" b="1" dirty="0" err="1" smtClean="0">
                <a:latin typeface="Times New Roman"/>
                <a:cs typeface="Times New Roman"/>
              </a:rPr>
              <a:t>терри</a:t>
            </a:r>
            <a:r>
              <a:rPr sz="1600" b="1" spc="-28" dirty="0" err="1" smtClean="0">
                <a:latin typeface="Times New Roman"/>
                <a:cs typeface="Times New Roman"/>
              </a:rPr>
              <a:t>т</a:t>
            </a:r>
            <a:r>
              <a:rPr sz="1600" b="1" dirty="0" err="1" smtClean="0">
                <a:latin typeface="Times New Roman"/>
                <a:cs typeface="Times New Roman"/>
              </a:rPr>
              <a:t>ории</a:t>
            </a:r>
            <a:r>
              <a:rPr sz="1600" b="1" spc="28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80621" y="1331333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696207" y="1649608"/>
            <a:ext cx="2429023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513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20" dirty="0" smtClean="0">
                <a:latin typeface="Times New Roman"/>
                <a:cs typeface="Times New Roman"/>
              </a:rPr>
              <a:t>б</a:t>
            </a:r>
            <a:r>
              <a:rPr sz="1600" b="1" spc="20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сп</a:t>
            </a:r>
            <a:r>
              <a:rPr sz="1600" b="1" spc="-3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е </a:t>
            </a:r>
            <a:r>
              <a:rPr sz="1600" b="1" spc="20" dirty="0" smtClean="0">
                <a:latin typeface="Times New Roman"/>
                <a:cs typeface="Times New Roman"/>
              </a:rPr>
              <a:t>с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сир</a:t>
            </a:r>
            <a:r>
              <a:rPr sz="1600" b="1" spc="-4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</a:t>
            </a:r>
            <a:r>
              <a:rPr sz="1600" b="1" spc="-40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2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ойчи</a:t>
            </a:r>
            <a:r>
              <a:rPr sz="1600" b="1" spc="-16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ости</a:t>
            </a:r>
            <a:r>
              <a:rPr sz="1600" b="1" spc="-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ой </a:t>
            </a:r>
            <a:r>
              <a:rPr sz="1600" b="1" dirty="0" err="1" smtClean="0">
                <a:latin typeface="Times New Roman"/>
                <a:cs typeface="Times New Roman"/>
              </a:rPr>
              <a:t>системы</a:t>
            </a:r>
            <a:r>
              <a:rPr sz="1600" b="1" spc="4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32117" y="2728255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1270" y="3046537"/>
            <a:ext cx="2705687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8" dirty="0" smtClean="0">
                <a:latin typeface="Times New Roman"/>
                <a:cs typeface="Times New Roman"/>
              </a:rPr>
              <a:t>эфф</a:t>
            </a:r>
            <a:r>
              <a:rPr sz="1600" b="1" dirty="0" smtClean="0">
                <a:latin typeface="Times New Roman"/>
                <a:cs typeface="Times New Roman"/>
              </a:rPr>
              <a:t>ек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ив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ра</a:t>
            </a:r>
            <a:r>
              <a:rPr sz="1600" b="1" spc="-20" dirty="0" smtClean="0">
                <a:latin typeface="Times New Roman"/>
                <a:cs typeface="Times New Roman"/>
              </a:rPr>
              <a:t>с</a:t>
            </a:r>
            <a:r>
              <a:rPr sz="1600" b="1" spc="-61" dirty="0" smtClean="0">
                <a:latin typeface="Times New Roman"/>
                <a:cs typeface="Times New Roman"/>
              </a:rPr>
              <a:t>х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ых ср</a:t>
            </a:r>
            <a:r>
              <a:rPr sz="1600" b="1" spc="-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дс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80621" y="2677611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754238" y="2963451"/>
            <a:ext cx="2370992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spc="-61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2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ства </a:t>
            </a:r>
            <a:r>
              <a:rPr sz="1600" b="1" spc="-8" dirty="0" smtClean="0">
                <a:latin typeface="Times New Roman"/>
                <a:cs typeface="Times New Roman"/>
              </a:rPr>
              <a:t>ф</a:t>
            </a:r>
            <a:r>
              <a:rPr sz="1600" b="1" dirty="0" smtClean="0">
                <a:latin typeface="Times New Roman"/>
                <a:cs typeface="Times New Roman"/>
              </a:rPr>
              <a:t>и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анс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spc="-12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40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dirty="0" smtClean="0">
                <a:latin typeface="Times New Roman"/>
                <a:cs typeface="Times New Roman"/>
              </a:rPr>
              <a:t>он</a:t>
            </a:r>
            <a:r>
              <a:rPr sz="1600" b="1" spc="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р</a:t>
            </a:r>
            <a:r>
              <a:rPr sz="1600" b="1" spc="-2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ля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в </a:t>
            </a:r>
            <a:r>
              <a:rPr sz="1600" b="1" spc="8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а</a:t>
            </a:r>
            <a:r>
              <a:rPr sz="1600" b="1" spc="-20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лен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и 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ым 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оц</a:t>
            </a:r>
            <a:r>
              <a:rPr sz="1600" b="1" spc="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4" dirty="0" smtClean="0">
                <a:latin typeface="Times New Roman"/>
                <a:cs typeface="Times New Roman"/>
              </a:rPr>
              <a:t>с</a:t>
            </a:r>
            <a:r>
              <a:rPr sz="1600" b="1" spc="-32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м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31464" y="4072687"/>
            <a:ext cx="6005499" cy="595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17779" y="4153841"/>
            <a:ext cx="4632960" cy="4303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600" b="1" spc="-19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вн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приори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 б</a:t>
            </a:r>
            <a:r>
              <a:rPr sz="1600" b="1" spc="-9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ю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spc="-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ной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600" b="1" spc="-16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ики</a:t>
            </a:r>
            <a:endParaRPr sz="1600" dirty="0">
              <a:latin typeface="Times New Roman"/>
              <a:cs typeface="Times New Roman"/>
            </a:endParaRPr>
          </a:p>
          <a:p>
            <a:pPr marR="513" algn="ctr"/>
            <a:r>
              <a:rPr sz="16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0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20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21</a:t>
            </a:r>
            <a:r>
              <a:rPr sz="1600" b="1" spc="-32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spc="-4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spc="-4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08050" y="4714107"/>
            <a:ext cx="914400" cy="508347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990600" y="288925"/>
                </a:moveTo>
                <a:lnTo>
                  <a:pt x="0" y="288925"/>
                </a:lnTo>
                <a:lnTo>
                  <a:pt x="495300" y="577850"/>
                </a:lnTo>
                <a:lnTo>
                  <a:pt x="990600" y="288925"/>
                </a:lnTo>
                <a:close/>
              </a:path>
              <a:path w="990600" h="577850">
                <a:moveTo>
                  <a:pt x="742950" y="0"/>
                </a:moveTo>
                <a:lnTo>
                  <a:pt x="247650" y="0"/>
                </a:lnTo>
                <a:lnTo>
                  <a:pt x="247650" y="288925"/>
                </a:lnTo>
                <a:lnTo>
                  <a:pt x="742950" y="288925"/>
                </a:lnTo>
                <a:lnTo>
                  <a:pt x="742950" y="0"/>
                </a:lnTo>
                <a:close/>
              </a:path>
            </a:pathLst>
          </a:custGeom>
          <a:solidFill>
            <a:srgbClr val="619D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08050" y="4705231"/>
            <a:ext cx="914400" cy="517224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0" y="288925"/>
                </a:moveTo>
                <a:lnTo>
                  <a:pt x="247650" y="288925"/>
                </a:lnTo>
                <a:lnTo>
                  <a:pt x="247650" y="0"/>
                </a:lnTo>
                <a:lnTo>
                  <a:pt x="742950" y="0"/>
                </a:lnTo>
                <a:lnTo>
                  <a:pt x="742950" y="288925"/>
                </a:lnTo>
                <a:lnTo>
                  <a:pt x="990600" y="288925"/>
                </a:lnTo>
                <a:lnTo>
                  <a:pt x="495300" y="577850"/>
                </a:lnTo>
                <a:lnTo>
                  <a:pt x="0" y="288925"/>
                </a:lnTo>
                <a:close/>
              </a:path>
            </a:pathLst>
          </a:custGeom>
          <a:ln w="25400">
            <a:solidFill>
              <a:srgbClr val="4671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97809" y="5222455"/>
            <a:ext cx="4813964" cy="12597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03185" y="5466178"/>
            <a:ext cx="3202745" cy="7680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Бе</a:t>
            </a:r>
            <a:r>
              <a:rPr sz="1900" b="1" spc="-44" dirty="0" smtClean="0">
                <a:solidFill>
                  <a:srgbClr val="0D0D0D"/>
                </a:solidFill>
                <a:latin typeface="Times New Roman"/>
                <a:cs typeface="Times New Roman"/>
              </a:rPr>
              <a:t>з</a:t>
            </a:r>
            <a:r>
              <a:rPr sz="1900" b="1" spc="-6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у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сл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вное вып</a:t>
            </a:r>
            <a:r>
              <a:rPr sz="1900" b="1" spc="-36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лнен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 </a:t>
            </a:r>
            <a:r>
              <a:rPr sz="1900" b="1" spc="12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</a:t>
            </a:r>
            <a:r>
              <a:rPr sz="1900" b="1" spc="16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</a:t>
            </a:r>
            <a:r>
              <a:rPr sz="1900" b="1" spc="-40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х п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р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н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ых о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яз</a:t>
            </a:r>
            <a:r>
              <a:rPr sz="1900" b="1" spc="-57" dirty="0" smtClean="0">
                <a:solidFill>
                  <a:srgbClr val="0D0D0D"/>
                </a:solidFill>
                <a:latin typeface="Times New Roman"/>
                <a:cs typeface="Times New Roman"/>
              </a:rPr>
              <a:t>а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тельств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34259" y="1084619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21982" y="5845"/>
            <a:ext cx="8836735" cy="703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</a:t>
            </a:r>
            <a:r>
              <a:rPr sz="2400" b="1" spc="-57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вл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й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8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6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6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 района</a:t>
            </a:r>
            <a:r>
              <a:rPr lang="en-US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ru-RU"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-20</a:t>
            </a:r>
            <a:r>
              <a:rPr lang="ru-RU"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21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2019-2021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95997" y="1161347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выплаты и поэтапное повышение заработной платы отдельным категориям работников социальной сферы в соответствии с утвержденными "дорожными картами" развития отраслей социальной сферы;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по созданию новых мест в общеобразовательных организациях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поддержка семей, имеющих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социальной поддержки населения;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реализация муниципальных программ, направленных на содействие устойчивому развитию экономики Тонкинского муниципального района Нижегородской области, в том числе программ занятости населения, поддержки приоритетных отраслей экономики, поддержки сельскохозяйственного производства, а также малого бизнеса и предпринимательства.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55679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- ежегодная индексация </a:t>
            </a:r>
            <a:r>
              <a:rPr lang="ru-RU" dirty="0"/>
              <a:t>заработной платы работников бюджетного сектора экономики, на которых не распространяются Указы Президента Российской Федерации от 7 мая 2012 года № 597 "О мероприятиях по реализации государственной социальной политики", от 1 июня 2012 года  № 761 "О Национальной стратегии действий в интересах детей на 2012-2017 годы", от 28 декабря 2012 года № 1688 "О некоторых мерах по реализации государственной политики в сфере защиты детей-сирот и детей, оставшихся без попечения родителей" с  1 октября 2019 года  на 4,2%;</a:t>
            </a:r>
          </a:p>
          <a:p>
            <a:pPr algn="just"/>
            <a:r>
              <a:rPr lang="ru-RU" dirty="0"/>
              <a:t>- дополнительной потребности на доведение заработной платы низкооплачиваемых категорий работников до минимального размера оплаты труда (МРОТ</a:t>
            </a:r>
            <a:r>
              <a:rPr lang="ru-RU" dirty="0" smtClean="0"/>
              <a:t>);</a:t>
            </a:r>
            <a:endParaRPr lang="ru-RU" dirty="0"/>
          </a:p>
          <a:p>
            <a:pPr algn="just"/>
            <a:r>
              <a:rPr lang="ru-RU" dirty="0"/>
              <a:t>- экономии в связи с выплатой пособий по временной нетрудоспособности и наличия вакантных должностей в размере 7,5</a:t>
            </a:r>
            <a:r>
              <a:rPr lang="ru-RU" dirty="0" smtClean="0"/>
              <a:t>%;</a:t>
            </a:r>
            <a:endParaRPr lang="ru-RU" dirty="0"/>
          </a:p>
          <a:p>
            <a:pPr algn="just"/>
            <a:r>
              <a:rPr lang="ru-RU" dirty="0" smtClean="0"/>
              <a:t>Предоставление </a:t>
            </a:r>
            <a:r>
              <a:rPr lang="ru-RU" dirty="0"/>
              <a:t>межбюджетных трансфертов бюджетам </a:t>
            </a:r>
            <a:r>
              <a:rPr lang="ru-RU" dirty="0" smtClean="0"/>
              <a:t>поселений.</a:t>
            </a:r>
            <a:endParaRPr lang="ru-RU" dirty="0"/>
          </a:p>
        </p:txBody>
      </p:sp>
      <p:sp>
        <p:nvSpPr>
          <p:cNvPr id="3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2019-2021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0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9490" indent="9525" algn="ctr"/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1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ды</a:t>
            </a:r>
            <a:r>
              <a:rPr lang="ru-RU"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лид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нн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г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же</a:t>
            </a:r>
            <a:r>
              <a:rPr lang="ru-RU"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 Тонкинского </a:t>
            </a:r>
            <a:r>
              <a:rPr lang="en-US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муниципального района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1884980"/>
              </p:ext>
            </p:extLst>
          </p:nvPr>
        </p:nvGraphicFramePr>
        <p:xfrm>
          <a:off x="251520" y="830997"/>
          <a:ext cx="8424936" cy="2581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2993278"/>
              </p:ext>
            </p:extLst>
          </p:nvPr>
        </p:nvGraphicFramePr>
        <p:xfrm>
          <a:off x="611560" y="3645024"/>
          <a:ext cx="7848872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6082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77" y="5253"/>
            <a:ext cx="9042086" cy="774314"/>
          </a:xfrm>
        </p:spPr>
        <p:txBody>
          <a:bodyPr wrap="square" lIns="0" tIns="347725" rIns="0" bIns="0" rtlCol="0">
            <a:spAutoFit/>
          </a:bodyPr>
          <a:lstStyle/>
          <a:p>
            <a:pPr>
              <a:lnSpc>
                <a:spcPts val="3345"/>
              </a:lnSpc>
              <a:defRPr/>
            </a:pP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ое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ммный</a:t>
            </a:r>
            <a:r>
              <a:rPr sz="2400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1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9" y="3935415"/>
            <a:ext cx="2608263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3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3" y="3760790"/>
            <a:ext cx="2608263" cy="2769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5" y="3552827"/>
            <a:ext cx="2608263" cy="27699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4"/>
            <a:ext cx="8229600" cy="2633028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1" y="3913189"/>
            <a:ext cx="20875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90" y="3771901"/>
            <a:ext cx="20812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0053" y="5833070"/>
            <a:ext cx="7956551" cy="55399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algn="just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на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201</a:t>
            </a:r>
            <a:r>
              <a:rPr lang="ru-RU" b="1" dirty="0" smtClean="0">
                <a:latin typeface="Times New Roman"/>
                <a:cs typeface="Times New Roman"/>
              </a:rPr>
              <a:t>9</a:t>
            </a:r>
            <a:r>
              <a:rPr b="1" spc="-10" dirty="0" smtClean="0">
                <a:latin typeface="Times New Roman"/>
                <a:cs typeface="Times New Roman"/>
              </a:rPr>
              <a:t> </a:t>
            </a:r>
            <a:r>
              <a:rPr b="1" spc="-50" dirty="0" err="1">
                <a:latin typeface="Times New Roman"/>
                <a:cs typeface="Times New Roman"/>
              </a:rPr>
              <a:t>го</a:t>
            </a:r>
            <a:r>
              <a:rPr b="1" dirty="0" err="1">
                <a:latin typeface="Times New Roman"/>
                <a:cs typeface="Times New Roman"/>
              </a:rPr>
              <a:t>д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и плановый период 2020 и 2021 годов </a:t>
            </a:r>
            <a:r>
              <a:rPr b="1" spc="-20" dirty="0" err="1" smtClean="0">
                <a:latin typeface="Times New Roman"/>
                <a:cs typeface="Times New Roman"/>
              </a:rPr>
              <a:t>с</a:t>
            </a:r>
            <a:r>
              <a:rPr b="1" spc="-10" dirty="0" err="1" smtClean="0">
                <a:latin typeface="Times New Roman"/>
                <a:cs typeface="Times New Roman"/>
              </a:rPr>
              <a:t>ф</a:t>
            </a:r>
            <a:r>
              <a:rPr b="1" dirty="0" err="1" smtClean="0">
                <a:latin typeface="Times New Roman"/>
                <a:cs typeface="Times New Roman"/>
              </a:rPr>
              <a:t>о</a:t>
            </a:r>
            <a:r>
              <a:rPr b="1" spc="-30" dirty="0" err="1" smtClean="0">
                <a:latin typeface="Times New Roman"/>
                <a:cs typeface="Times New Roman"/>
              </a:rPr>
              <a:t>р</a:t>
            </a:r>
            <a:r>
              <a:rPr lang="ru-RU" b="1" spc="-30" dirty="0" err="1" smtClean="0">
                <a:latin typeface="Times New Roman"/>
                <a:cs typeface="Times New Roman"/>
              </a:rPr>
              <a:t>мирован</a:t>
            </a:r>
            <a:r>
              <a:rPr lang="ru-RU" b="1" spc="-30" dirty="0" smtClean="0">
                <a:latin typeface="Times New Roman"/>
                <a:cs typeface="Times New Roman"/>
              </a:rPr>
              <a:t> в программном формате на основе 16 муниципальных программ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4212" y="2133602"/>
          <a:ext cx="36004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3" name="Диаграмма" r:id="rId3" imgW="4038600" imgH="2181149" progId="MSGraph.Chart.8">
                  <p:embed followColorScheme="full"/>
                </p:oleObj>
              </mc:Choice>
              <mc:Fallback>
                <p:oleObj name="Диаграмма" r:id="rId3" imgW="4038600" imgH="2181149" progId="MSGraph.Chart.8">
                  <p:embed followColorScheme="full"/>
                  <p:pic>
                    <p:nvPicPr>
                      <p:cNvPr id="0" name="Picture 16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2" y="2133602"/>
                        <a:ext cx="36004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87902" y="2133602"/>
          <a:ext cx="38163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4" name="Диаграмма" r:id="rId5" imgW="4038600" imgH="2181149" progId="MSGraph.Chart.8">
                  <p:embed followColorScheme="full"/>
                </p:oleObj>
              </mc:Choice>
              <mc:Fallback>
                <p:oleObj name="Диаграмма" r:id="rId5" imgW="4038600" imgH="2181149" progId="MSGraph.Chart.8">
                  <p:embed followColorScheme="full"/>
                  <p:pic>
                    <p:nvPicPr>
                      <p:cNvPr id="0" name="Picture 16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2" y="2133602"/>
                        <a:ext cx="38163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7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dirty="0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5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49" y="5805490"/>
            <a:ext cx="8135939" cy="830997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 dirty="0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7" y="1268413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0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2019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341 095,1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483354" y="5327405"/>
            <a:ext cx="165893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307 268,1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90,1 %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33 827,0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9,9 %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58" y="2807787"/>
            <a:ext cx="3632121" cy="2421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-14519" y="0"/>
            <a:ext cx="9080503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2020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330 928,9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8472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297 028,2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89,8 %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33 900,7 тыс</a:t>
            </a:r>
            <a:r>
              <a:rPr lang="ru-RU" sz="2200" b="1" dirty="0">
                <a:latin typeface="Candara" pitchFamily="34" charset="0"/>
              </a:rPr>
              <a:t>. руб</a:t>
            </a:r>
            <a:r>
              <a:rPr lang="ru-RU" sz="2200" b="1" dirty="0" smtClean="0">
                <a:latin typeface="Candara" pitchFamily="34" charset="0"/>
              </a:rPr>
              <a:t>. 10,2 %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46" y="2989018"/>
            <a:ext cx="3921650" cy="220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21367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2021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09320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342 819,0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8472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308 289,7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89,9 %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34 529,3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10,1 %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70" y="2785436"/>
            <a:ext cx="3280501" cy="246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90"/>
            <a:ext cx="63357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1"/>
            <a:ext cx="802798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974831"/>
              </p:ext>
            </p:extLst>
          </p:nvPr>
        </p:nvGraphicFramePr>
        <p:xfrm>
          <a:off x="16320" y="-10972"/>
          <a:ext cx="892899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9409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085209"/>
              </p:ext>
            </p:extLst>
          </p:nvPr>
        </p:nvGraphicFramePr>
        <p:xfrm>
          <a:off x="107503" y="0"/>
          <a:ext cx="892899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258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015405"/>
              </p:ext>
            </p:extLst>
          </p:nvPr>
        </p:nvGraphicFramePr>
        <p:xfrm>
          <a:off x="-69348" y="379329"/>
          <a:ext cx="9282697" cy="6099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24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128609"/>
              </p:ext>
            </p:extLst>
          </p:nvPr>
        </p:nvGraphicFramePr>
        <p:xfrm>
          <a:off x="107504" y="980730"/>
          <a:ext cx="8928991" cy="5904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4"/>
                <a:gridCol w="1689370"/>
                <a:gridCol w="926910"/>
                <a:gridCol w="926910"/>
                <a:gridCol w="796098"/>
                <a:gridCol w="706395"/>
                <a:gridCol w="571844"/>
                <a:gridCol w="747509"/>
                <a:gridCol w="612957"/>
                <a:gridCol w="751246"/>
                <a:gridCol w="717608"/>
              </a:tblGrid>
              <a:tr h="17094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Раздел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2018 к уточненному плану 2017,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2020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2020 к прогнозу 2019,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2021 год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2442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Итого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402 428.30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468 770.70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341 095.20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84.76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72.76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330 928.90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97.02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342 819.00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103.59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7106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Общемуниципальные вопросы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49 029.20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50 259.10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49 358.20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100.67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98.21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50 423.40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102.16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51 191.90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101.52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Национальная оборона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333.90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333.90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358.90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107.49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107.49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364.40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101.53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377.40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103.57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4 426.20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4 584.30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4 412.30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99.69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96.25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4 352.30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98.64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4 493.20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103.24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 Национальная экономика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12 921.00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32 536.50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30 620.80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236.98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94.11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30 581.00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99.87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30 671.80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Жилищно-коомунальное хозяйство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4 210.80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8 910.70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2 466.50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58.58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27.68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945.10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38.32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974.90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103.15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Охрана окружающей среды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Образование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245 425.50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278 880.70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159 844.30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65.13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57.32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144 374.30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90.32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159 011.40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110.14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0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269940"/>
              </p:ext>
            </p:extLst>
          </p:nvPr>
        </p:nvGraphicFramePr>
        <p:xfrm>
          <a:off x="107505" y="1988839"/>
          <a:ext cx="8928989" cy="4464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4"/>
                <a:gridCol w="1689370"/>
                <a:gridCol w="926910"/>
                <a:gridCol w="926910"/>
                <a:gridCol w="796098"/>
                <a:gridCol w="706395"/>
                <a:gridCol w="571844"/>
                <a:gridCol w="747509"/>
                <a:gridCol w="612956"/>
                <a:gridCol w="751245"/>
                <a:gridCol w="717608"/>
              </a:tblGrid>
              <a:tr h="446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Культура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39 874.90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41 009.60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41 831.70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104.91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102.00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41 712.30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99.71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41 655.50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99.86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446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Социальная политика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10 299.30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16 774.40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14 543.20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141.21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86.70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17 315.20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119.06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14 671.80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84.73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Физическая культура и спорт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2 369.90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2 383.80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3 099.20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130.77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130.01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2 982.80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96.24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2 986.50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100.12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Средства массовой информации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1 733.40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1 593.50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1 538.20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88.74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96.53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1 577.60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102.56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1 592.00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100.91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0.00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892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Межбюджетные трансферты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31 604.20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31 304.20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32 921.90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104.17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105.17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36 200.50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109.96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35 192.60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97.22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317831"/>
              </p:ext>
            </p:extLst>
          </p:nvPr>
        </p:nvGraphicFramePr>
        <p:xfrm>
          <a:off x="107503" y="836712"/>
          <a:ext cx="8928991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69"/>
                <a:gridCol w="926911"/>
                <a:gridCol w="926911"/>
                <a:gridCol w="796097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2018 к уточненному плану 2017,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9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028721"/>
              </p:ext>
            </p:extLst>
          </p:nvPr>
        </p:nvGraphicFramePr>
        <p:xfrm>
          <a:off x="107503" y="836712"/>
          <a:ext cx="8928994" cy="6021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7"/>
                <a:gridCol w="2209959"/>
                <a:gridCol w="731175"/>
                <a:gridCol w="697094"/>
                <a:gridCol w="697094"/>
                <a:gridCol w="446139"/>
                <a:gridCol w="697094"/>
                <a:gridCol w="570068"/>
                <a:gridCol w="659915"/>
                <a:gridCol w="582460"/>
                <a:gridCol w="659915"/>
                <a:gridCol w="474024"/>
              </a:tblGrid>
              <a:tr h="897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Раздел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2019 год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Структура, %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2018 к уточненному плану 2017, %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Прогноз 2020 год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900" u="none" strike="noStrike">
                          <a:effectLst/>
                        </a:rPr>
                      </a:b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Прогноз 2021 год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Рост 2021 к 2020, %</a:t>
                      </a:r>
                      <a:br>
                        <a:rPr lang="ru-RU" sz="900" u="none" strike="noStrike">
                          <a:effectLst/>
                        </a:rPr>
                      </a:b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4098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Итого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402 428.3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468 770.7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341 095.2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100.0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84.8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72.8</a:t>
                      </a:r>
                      <a:endParaRPr lang="ru-RU" sz="900" b="1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330 928.9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97.0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342 819.0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103.6</a:t>
                      </a:r>
                      <a:endParaRPr lang="ru-RU" sz="900" b="1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211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Общемуниципальные вопросы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49 029.2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50 259.1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49 358.2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14.5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100.7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98.2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50 423.4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51 191.9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858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2 262.2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2 262.2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2 349.0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2 430.4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2 498.8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10296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01.04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17 129.4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17 148.0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15 733.7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4.6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91.9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91.8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17 672.0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112.3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18 267.8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103.4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Судебная система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76.4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76.2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14.3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14.3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11.4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104.6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11.9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104.4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6864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10 721.5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10 721.5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10 981.0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102.4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10 981.0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10 981.0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363.0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01.11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Резервные фонды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258.6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309.4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800.0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800.0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01.13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общегосударственные вопросы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18 039.8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19 872.6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19 120.6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5.6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106.0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96.2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18 528.6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96.9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18 632.4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100.6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211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Национальная оборона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333.9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333.9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358.9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0.1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107.5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107.5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364.4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</a:rPr>
                        <a:t>101.5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377.4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  <a:tr h="3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02.03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Мобилизационная и вневойсковая подготовка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333.9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333.9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358.9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0.1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107.5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107.5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364.4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101.5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377.4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</a:rPr>
                        <a:t>103.6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6927" marR="6927" marT="692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17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496092"/>
              </p:ext>
            </p:extLst>
          </p:nvPr>
        </p:nvGraphicFramePr>
        <p:xfrm>
          <a:off x="107504" y="2204864"/>
          <a:ext cx="8928992" cy="43234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8"/>
                <a:gridCol w="2367019"/>
                <a:gridCol w="731174"/>
                <a:gridCol w="697093"/>
                <a:gridCol w="697093"/>
                <a:gridCol w="446140"/>
                <a:gridCol w="697093"/>
                <a:gridCol w="570067"/>
                <a:gridCol w="659915"/>
                <a:gridCol w="582461"/>
                <a:gridCol w="659915"/>
                <a:gridCol w="474024"/>
              </a:tblGrid>
              <a:tr h="3550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03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4 426.2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4 584.3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4 352.3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4 493.2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5271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03.09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4 426.2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4 125.3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4 352.3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4 493.2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03.10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Обеспечение пожарной безопасности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459.0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211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 Национальная экономика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12 921.0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32 536.5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30 620.8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237.0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30 581.0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30 671.8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Общеэкономические вопросы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231.0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9 449.0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24 518.5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26 803.6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283.7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109.3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26 776.2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26 764.1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04.06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Водное хозяйство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166.7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69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04.09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Дорожное хозяйство (дорожные фонды)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4 452.4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04.10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Связь и информатика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214.5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483.8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225.5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550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04.12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3 248.6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3 000.1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2 910.0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89.6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3 194.4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109.8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3 297.3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211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Жилищно-коомунальное хозяйство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8 910.7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2 466.5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27.7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Жилищное хозяйство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820.0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2 203.1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24.4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Коммунальное хозяйство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1 877.7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5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Благоустройство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2 239.4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4 119.7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1 250.0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55.8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550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05.05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651.4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710.2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716.5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745.1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774.9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104.0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557535"/>
              </p:ext>
            </p:extLst>
          </p:nvPr>
        </p:nvGraphicFramePr>
        <p:xfrm>
          <a:off x="107503" y="836712"/>
          <a:ext cx="8928992" cy="1261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9"/>
                <a:gridCol w="2367020"/>
                <a:gridCol w="731173"/>
                <a:gridCol w="697093"/>
                <a:gridCol w="697093"/>
                <a:gridCol w="446139"/>
                <a:gridCol w="697093"/>
                <a:gridCol w="570067"/>
                <a:gridCol w="659915"/>
                <a:gridCol w="582461"/>
                <a:gridCol w="659915"/>
                <a:gridCol w="474024"/>
              </a:tblGrid>
              <a:tr h="1261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Наименование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Первоначальный бюджет 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Уточненный план на 01.11.2018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Прогноз 2019 год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Структура, %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2018 к уточненному плану 2017,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2020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2021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15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pPr marL="484505" marR="12700" indent="-472440">
              <a:lnSpc>
                <a:spcPct val="100000"/>
              </a:lnSpc>
              <a:tabLst>
                <a:tab pos="331406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На</a:t>
            </a:r>
            <a:r>
              <a:rPr lang="ru-RU" sz="2400" b="1" spc="-2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ч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</a:t>
            </a:r>
            <a:r>
              <a:rPr lang="ru-RU" sz="2400" b="1" spc="-3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вы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я	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ни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 пр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35" dirty="0" smtClean="0">
                <a:solidFill>
                  <a:schemeClr val="bg1"/>
                </a:solidFill>
                <a:latin typeface="Arial"/>
                <a:cs typeface="Arial"/>
              </a:rPr>
              <a:t> районного</a:t>
            </a:r>
            <a:r>
              <a:rPr lang="ru-RU" sz="2400" b="1" spc="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9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1537" y="1357300"/>
            <a:ext cx="714380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Послание Президента Российской Федерации Федеральному Собранию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1537" y="2214555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бюджетной и налоговой политики Тонкинского муниципального района Нижегородской области на 2019 год и плановый период 2020 и 2021 годов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83344" y="3171820"/>
            <a:ext cx="7143800" cy="828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Прогноз  социально-экономического развития Тонкинского муниципального района Нижегородской области на 2019 год и на период до 2021 года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1537" y="4233881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Итоги исполнения консолидированного бюджета за 2017 год и текущий период 2018 года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83344" y="5157192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16 муниципальных программ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570584"/>
              </p:ext>
            </p:extLst>
          </p:nvPr>
        </p:nvGraphicFramePr>
        <p:xfrm>
          <a:off x="107505" y="2132856"/>
          <a:ext cx="8928990" cy="4536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8"/>
                <a:gridCol w="2367019"/>
                <a:gridCol w="731174"/>
                <a:gridCol w="697093"/>
                <a:gridCol w="697093"/>
                <a:gridCol w="446139"/>
                <a:gridCol w="697093"/>
                <a:gridCol w="570067"/>
                <a:gridCol w="659915"/>
                <a:gridCol w="582460"/>
                <a:gridCol w="659915"/>
                <a:gridCol w="474024"/>
              </a:tblGrid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06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Охрана окружающей среды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324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06.03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Охрана объектов растительного и животного мира и среды их обитания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Образование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245 425.5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278 880.7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159 844.3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46.9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57.3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144 374.3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159 011.4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Дошкольное образование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38 483.9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39 988.5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41 885.1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36 824.9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43 835.1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Общее образование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173 142.2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203 800.9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77 933.7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45.0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38.2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67 772.2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75 265.2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Дополнительное образование детей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12 904.1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12 979.9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16 241.8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125.9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15 539.6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95.7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15 541.4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07.07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Молодежная политика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2 026.1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2 551.1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2 005.2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07.09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образования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18 869.1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19 560.3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21 778.5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6.4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115.4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111.3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22 232.5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22 364.6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08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Культура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39 874.9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41 009.6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41 831.7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41 712.3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41 655.5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08.01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Культура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34 547.0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35 646.8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36 361.9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36 129.0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36 037.0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3324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08.04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Другие вопросы в области культуры, кинематографии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5 327.9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5 341.8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5 469.8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5 583.3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5 618.5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Социальная политика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10 299.3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16 774.4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14 543.2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141.2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86.7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17 315.2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119.1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14 671.8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84.7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Пенсионное обеспечение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3 600.0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3 600.0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3 845.8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3 800.0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3 800.0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Социальное обеспечение населения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2 664.8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8 317.9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2 800.9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33.7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4 671.1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166.8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1 080.2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23.1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10.04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Охрана семьи и детства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4 034.5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4 797.6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7 896.5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195.7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164.6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8 844.1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9 791.6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0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Физическая культура и спорт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2 369.9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2 383.8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3 099.2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130.8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2 982.8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83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Массовый спорт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2 369.9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2 383.8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126.0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989686"/>
              </p:ext>
            </p:extLst>
          </p:nvPr>
        </p:nvGraphicFramePr>
        <p:xfrm>
          <a:off x="107502" y="836712"/>
          <a:ext cx="8928994" cy="1261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998"/>
                <a:gridCol w="2367020"/>
                <a:gridCol w="731173"/>
                <a:gridCol w="697094"/>
                <a:gridCol w="697094"/>
                <a:gridCol w="446139"/>
                <a:gridCol w="697094"/>
                <a:gridCol w="570068"/>
                <a:gridCol w="659915"/>
                <a:gridCol w="582460"/>
                <a:gridCol w="659915"/>
                <a:gridCol w="474024"/>
              </a:tblGrid>
              <a:tr h="1261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Первоначальный бюджет 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Уточненный план на 01.11.2018 год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2019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Структура, %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2018 к уточненному плану 2017,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2020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2021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6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885308"/>
              </p:ext>
            </p:extLst>
          </p:nvPr>
        </p:nvGraphicFramePr>
        <p:xfrm>
          <a:off x="107503" y="2132855"/>
          <a:ext cx="8928993" cy="302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7"/>
                <a:gridCol w="2209961"/>
                <a:gridCol w="731174"/>
                <a:gridCol w="697093"/>
                <a:gridCol w="697093"/>
                <a:gridCol w="446140"/>
                <a:gridCol w="697093"/>
                <a:gridCol w="570067"/>
                <a:gridCol w="659915"/>
                <a:gridCol w="582461"/>
                <a:gridCol w="659915"/>
                <a:gridCol w="474024"/>
              </a:tblGrid>
              <a:tr h="272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Средства массовой информации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1 733.4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1 593.5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1 538.2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88.7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1 577.6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441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12.02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Периодическая печать и издательства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1 733.4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1 593.5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1 538.2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88.7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96.5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1 577.6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1 592.0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72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441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Обслуживание государственного внутреннего и муниципального долга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272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Межбюджетные трансферты</a:t>
                      </a:r>
                      <a:endParaRPr lang="ru-RU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31 604.2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31 304.2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32 921.9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9.7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105.2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36 200.5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110.0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35 192.6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97.2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8826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14.01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15 605.3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15 605.3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21 653.3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138.8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26 555.1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122.6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27 378.3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103.1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  <a:tr h="441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14.03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Прочие межбюджетные трансферты общего характера</a:t>
                      </a:r>
                      <a:endParaRPr lang="ru-RU" sz="9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15 998.9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15 698.9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11 268.6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70.4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71.8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9 645.4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85.6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7 814.3</a:t>
                      </a:r>
                      <a:endParaRPr lang="ru-RU" sz="1100" b="0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81.0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149094"/>
              </p:ext>
            </p:extLst>
          </p:nvPr>
        </p:nvGraphicFramePr>
        <p:xfrm>
          <a:off x="107504" y="836712"/>
          <a:ext cx="8928990" cy="1261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6"/>
                <a:gridCol w="2209960"/>
                <a:gridCol w="731173"/>
                <a:gridCol w="697093"/>
                <a:gridCol w="697093"/>
                <a:gridCol w="446140"/>
                <a:gridCol w="697093"/>
                <a:gridCol w="570067"/>
                <a:gridCol w="659916"/>
                <a:gridCol w="582460"/>
                <a:gridCol w="659916"/>
                <a:gridCol w="474023"/>
              </a:tblGrid>
              <a:tr h="1261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Уточненный план на 01.11.2018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2019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Структура, %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к первоначальному бюджету 2017 года,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2018 к уточненному плану 2017,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2020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2020 к прогнозу 2019, %</a:t>
                      </a:r>
                      <a:br>
                        <a:rPr lang="ru-RU" sz="1100" u="none" strike="noStrike">
                          <a:effectLst/>
                        </a:rPr>
                      </a:b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Прогноз 2021 год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Рост 2021 к 2020, %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92675"/>
              </p:ext>
            </p:extLst>
          </p:nvPr>
        </p:nvGraphicFramePr>
        <p:xfrm>
          <a:off x="107506" y="5157192"/>
          <a:ext cx="8928990" cy="703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4"/>
                <a:gridCol w="2209962"/>
                <a:gridCol w="731173"/>
                <a:gridCol w="697093"/>
                <a:gridCol w="697093"/>
                <a:gridCol w="446140"/>
                <a:gridCol w="697093"/>
                <a:gridCol w="570067"/>
                <a:gridCol w="659916"/>
                <a:gridCol w="582460"/>
                <a:gridCol w="659916"/>
                <a:gridCol w="474023"/>
              </a:tblGrid>
              <a:tr h="703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Итого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402 428.3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468 770.7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341 095.2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84.8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72.8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330 928.9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97.0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342 819.0</a:t>
                      </a:r>
                      <a:endParaRPr lang="ru-RU" sz="1100" b="1" i="0" u="none" strike="noStrike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103.6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8584" marR="8584" marT="858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0" y="-11527"/>
            <a:ext cx="9144000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расходов в социальной сфере (млн. руб.)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10"/>
          <p:cNvSpPr>
            <a:spLocks noChangeArrowheads="1"/>
          </p:cNvSpPr>
          <p:nvPr/>
        </p:nvSpPr>
        <p:spPr bwMode="auto">
          <a:xfrm>
            <a:off x="4986171" y="1988840"/>
            <a:ext cx="3964808" cy="1661993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Рост ассигнований по разделу Культура произошел из-за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текущих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капитальных ремонтов , роста заработной платы и передачей здания для дополнительного образования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4986171" y="603845"/>
            <a:ext cx="3857652" cy="1384995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По образованию  снижение расходов произошло в связи с окончанием  строительства </a:t>
            </a:r>
            <a:r>
              <a:rPr lang="ru-RU" b="1" dirty="0" err="1" smtClean="0">
                <a:latin typeface="Times New Roman" pitchFamily="18" charset="0"/>
              </a:rPr>
              <a:t>пристроя</a:t>
            </a:r>
            <a:r>
              <a:rPr lang="ru-RU" b="1" dirty="0" smtClean="0">
                <a:latin typeface="Times New Roman" pitchFamily="18" charset="0"/>
              </a:rPr>
              <a:t> к Тонкинской школы и введением ее в эксплуатацию</a:t>
            </a:r>
            <a:endParaRPr lang="ru-RU" b="1" dirty="0"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38037"/>
              </p:ext>
            </p:extLst>
          </p:nvPr>
        </p:nvGraphicFramePr>
        <p:xfrm>
          <a:off x="395536" y="764703"/>
          <a:ext cx="4176464" cy="2764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8214606"/>
              </p:ext>
            </p:extLst>
          </p:nvPr>
        </p:nvGraphicFramePr>
        <p:xfrm>
          <a:off x="4572000" y="4005064"/>
          <a:ext cx="4378979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7" descr="D:\DSC_04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7" y="3705709"/>
            <a:ext cx="4138612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5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19-2021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459152"/>
              </p:ext>
            </p:extLst>
          </p:nvPr>
        </p:nvGraphicFramePr>
        <p:xfrm>
          <a:off x="107502" y="834971"/>
          <a:ext cx="8928993" cy="59212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2"/>
                <a:gridCol w="2666776"/>
                <a:gridCol w="682566"/>
                <a:gridCol w="682566"/>
                <a:gridCol w="756758"/>
                <a:gridCol w="727080"/>
                <a:gridCol w="712242"/>
                <a:gridCol w="667727"/>
                <a:gridCol w="656598"/>
                <a:gridCol w="656598"/>
              </a:tblGrid>
              <a:tr h="754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 на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на 2021год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6889" marR="6889" marT="6889" marB="0" anchor="ctr"/>
                </a:tc>
              </a:tr>
              <a:tr h="150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402 428.30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468 770.80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341 095.10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84.76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330 928.90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97.02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342 819.00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103.59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399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240 108.43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273 502.33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153 199.73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63.80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138 032.02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152 667.35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110.60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0200000000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4 391.40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4 514.31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4 711.78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107.30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4 648.10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98.65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4 648.10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5 107.90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12 537.33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8 545.60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167.30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11 181.30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130.84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8 537.90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76.36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0400000000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3 348.56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3 100.14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2 810.00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83.92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2 794.40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99.44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2 897.27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103.68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0500000000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"Содействие занятости населения Тонкинского муниципального района Нижегородской области на 2018-2020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223.40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223.40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5328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0600000000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43 422.63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44 521.28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49 724.98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114.51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49 303.33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99.15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49 248.30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99.89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0700000000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физической культуры и спорта в Тонкинском муниципальном районе Нижегородской области на 2018-2020 годы"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2 369.90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2 383.81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3 099.19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130.77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2 982.79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96.24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2 986.53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100.13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  <a:tr h="6660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0800000000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9 449.00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24 518.45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26 803.60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283.67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26 776.20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26 764.10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889" marR="6889" marT="68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99.95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6889" marR="6889" marT="6889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72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8864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19-2021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1743"/>
              </p:ext>
            </p:extLst>
          </p:nvPr>
        </p:nvGraphicFramePr>
        <p:xfrm>
          <a:off x="107502" y="1700808"/>
          <a:ext cx="8928993" cy="4968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2"/>
                <a:gridCol w="2666777"/>
                <a:gridCol w="682565"/>
                <a:gridCol w="682565"/>
                <a:gridCol w="756757"/>
                <a:gridCol w="727080"/>
                <a:gridCol w="712242"/>
                <a:gridCol w="667727"/>
                <a:gridCol w="656599"/>
                <a:gridCol w="656599"/>
              </a:tblGrid>
              <a:tr h="73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0900000000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2 868.55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3 049.38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2 809.75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97.95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3 527.99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125.56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3 625.03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102.75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3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47 253.21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46 661.97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49 450.13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104.65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51 728.73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104.61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50 720.83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98.05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13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предпринимательства Тонкинского муниципального района Нижегородской области" на 2018-2020 годы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13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4 436.18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4 650.68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4 420.28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99.64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4 360.28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98.64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4 501.19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103.23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13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"Профилактика правонарушений на территории Тонкинского муниципального района Нижегородской области на 2018-2020 годы"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686.70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691.40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479.70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69.86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479.70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479.70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480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1500000000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"Кадры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635.00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635.00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61.42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390.00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219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Непрограммные расходы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37 527.44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47 181.32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33 826.98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90.14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33 900.67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100.22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34 529.30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101.85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41982"/>
              </p:ext>
            </p:extLst>
          </p:nvPr>
        </p:nvGraphicFramePr>
        <p:xfrm>
          <a:off x="107504" y="851217"/>
          <a:ext cx="8928993" cy="809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2666778"/>
                <a:gridCol w="682566"/>
                <a:gridCol w="682566"/>
                <a:gridCol w="756757"/>
                <a:gridCol w="727080"/>
                <a:gridCol w="712242"/>
                <a:gridCol w="667728"/>
                <a:gridCol w="656598"/>
                <a:gridCol w="656598"/>
              </a:tblGrid>
              <a:tr h="809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 на 2020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000" u="none" strike="noStrike" dirty="0">
                          <a:effectLst/>
                        </a:rPr>
                        <a:t>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2021год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000" u="none" strike="noStrike" dirty="0">
                          <a:effectLst/>
                        </a:rPr>
                        <a:t>2020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7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142843" y="0"/>
            <a:ext cx="8834471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57158" y="1142984"/>
            <a:ext cx="5500726" cy="3323987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Тонкинского муниципального района Нижегородской области от 31.07.2014 года  № 403  "Развитие образования Тонкинского     муниципального района  Нижегородской области».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программы 2015 -2023 годы.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– Управление образования администрации Тонкинского муниципального района  Нижегородской 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Тонкинского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929058" y="5214950"/>
            <a:ext cx="914400" cy="914400"/>
          </a:xfrm>
          <a:prstGeom prst="bent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85786" y="4714884"/>
            <a:ext cx="757242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Целевая группа  программы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785786" y="5214949"/>
            <a:ext cx="2562078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Дети дошкольного возраста 364 чел.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429256" y="5214949"/>
            <a:ext cx="2743144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Учащиеся общеобразовательных учреждений -714 чел.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" name="Picture 9" descr="Z:\Мои документы\Бюджет 2019\Публичные слушанья\фото\DSC_00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323" y="1662112"/>
            <a:ext cx="290189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ChangeArrowheads="1"/>
          </p:cNvSpPr>
          <p:nvPr/>
        </p:nvSpPr>
        <p:spPr bwMode="auto">
          <a:xfrm>
            <a:off x="0" y="0"/>
            <a:ext cx="914400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02255"/>
              </p:ext>
            </p:extLst>
          </p:nvPr>
        </p:nvGraphicFramePr>
        <p:xfrm>
          <a:off x="107504" y="836712"/>
          <a:ext cx="8928993" cy="5951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4170"/>
                <a:gridCol w="2392688"/>
                <a:gridCol w="682565"/>
                <a:gridCol w="682565"/>
                <a:gridCol w="756758"/>
                <a:gridCol w="727080"/>
                <a:gridCol w="712242"/>
                <a:gridCol w="667727"/>
                <a:gridCol w="656599"/>
                <a:gridCol w="656599"/>
              </a:tblGrid>
              <a:tr h="860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 на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на 2021год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7763" marR="7763" marT="7763" marB="0" anchor="ctr"/>
                </a:tc>
              </a:tr>
              <a:tr h="455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240 108.43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273 502.33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153 199.73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63.80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138 032.02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152 667.35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110.60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3038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0110000000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Подпрограмма "Развитие общего образования"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104 697.02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105 527.16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118 986.79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113.65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101 459.59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85.27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116 632.22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114.95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455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0120000000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Подпрограмма "Развитие дополнительного образования и воспитания детей"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9 537.21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10 080.21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9 854.55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103.33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9 854.55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9 854.55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0130000000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Подпрограмма "Развитие системы оценки качества образования и информационной прозрачности системы образования"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515.10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515.10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523.70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101.67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523.70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523.70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7596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0140000000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0150000000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 Ресурсное обеспечение сферы образования в Тонкинском муниципальном районе Нижегородской области"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1 944.16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5 071.13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1 757.90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90.42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994.00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56.54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994.00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0160000000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"Социально-правовая защита детей в Тонкинском муниципальном районе Нижегородской области"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449.80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449.80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455.40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101.24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455.40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455.40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455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0180000000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16 183.54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16 874.74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20 501.39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126.68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20 955.38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102.21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21 047.48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100.44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607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0190000000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Создание новых мест в образовательных организациях Тонкинского муниципального района Нижегородской области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106 645.60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134 848.19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1 000.00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0.94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3 669.40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366.94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3 000.00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81.76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  <a:tr h="182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01А0000000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Развитие молодежной политики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116.00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116.00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86.21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7763" marR="7763" marT="7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100.00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763" marR="7763" marT="776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2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6" y="730252"/>
            <a:ext cx="3311525" cy="276999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285720" y="857233"/>
            <a:ext cx="3786214" cy="2575064"/>
          </a:xfrm>
        </p:spPr>
        <p:txBody>
          <a:bodyPr wrap="square"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содержание Управления образования; 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предоставление субсидий на выполнение муниципальных заданий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14 бюджетных  учреждений;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введение в эксплуатацию школы и другие мероприятия в области образования.</a:t>
            </a:r>
          </a:p>
          <a:p>
            <a:pPr marL="12700" indent="0" algn="just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666849"/>
          </a:xfrm>
        </p:spPr>
        <p:txBody>
          <a:bodyPr lIns="0" tIns="0" rIns="0" bIns="0" rtlCol="0">
            <a:spAutoFit/>
          </a:bodyPr>
          <a:lstStyle/>
          <a:p>
            <a:pPr marL="493713" indent="-481013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1" y="2870200"/>
            <a:ext cx="4476751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1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1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9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214282" y="4786322"/>
            <a:ext cx="3960813" cy="12311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>
                <a:latin typeface="Times New Roman" pitchFamily="18" charset="0"/>
              </a:rPr>
              <a:t>40 346,6 </a:t>
            </a:r>
            <a:r>
              <a:rPr lang="ru-RU" sz="1600" dirty="0">
                <a:latin typeface="Times New Roman" pitchFamily="18" charset="0"/>
              </a:rPr>
              <a:t>тыс.рублей,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</a:t>
            </a:r>
            <a:r>
              <a:rPr lang="ru-RU" sz="1600" smtClean="0">
                <a:latin typeface="Times New Roman" pitchFamily="18" charset="0"/>
              </a:rPr>
              <a:t>– 77 211,5 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2844" y="3143248"/>
            <a:ext cx="39290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исполнение полномочий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органов местного самоуправления в области общего образования – 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118 986,8 тыс.р. в том числе: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861245"/>
              </p:ext>
            </p:extLst>
          </p:nvPr>
        </p:nvGraphicFramePr>
        <p:xfrm>
          <a:off x="4175095" y="908720"/>
          <a:ext cx="4787060" cy="55251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875"/>
                <a:gridCol w="367983"/>
                <a:gridCol w="420551"/>
                <a:gridCol w="473120"/>
                <a:gridCol w="473120"/>
                <a:gridCol w="384411"/>
              </a:tblGrid>
              <a:tr h="1842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индикатора/ непосредственного результата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Ед. изм.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Период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70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99,3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9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77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905"/>
            <a:ext cx="9144000" cy="81380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физической культуры и спорта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Тонкинском муниципальном районе Нижегородской области на 2018-2020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1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4000506"/>
            <a:ext cx="8072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6704" y="1196752"/>
            <a:ext cx="4573743" cy="28037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Нижегородской области от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13.09.2017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453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«Развитие физической культуры и спорта в Тонкинском муниципальном районе Нижегородской области 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43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63" y="1268760"/>
            <a:ext cx="3456383" cy="2592287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000102"/>
              </p:ext>
            </p:extLst>
          </p:nvPr>
        </p:nvGraphicFramePr>
        <p:xfrm>
          <a:off x="500036" y="4869159"/>
          <a:ext cx="8429683" cy="15948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86054"/>
                <a:gridCol w="1717158"/>
                <a:gridCol w="1478203"/>
                <a:gridCol w="1574134"/>
                <a:gridCol w="1574134"/>
              </a:tblGrid>
              <a:tr h="18728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Наименование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показателя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Значение показателей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2020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1.Количество проводимых соревнований (штук</a:t>
                      </a:r>
                      <a:r>
                        <a:rPr lang="ru-RU" sz="1300" u="sng" dirty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82395" algn="l"/>
                        </a:tabLst>
                      </a:pPr>
                      <a:r>
                        <a:rPr lang="ru-RU" sz="1300">
                          <a:effectLst/>
                        </a:rPr>
                        <a:t>155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161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164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166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8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2.Присвоение массовых разрядов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2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127686"/>
              </p:ext>
            </p:extLst>
          </p:nvPr>
        </p:nvGraphicFramePr>
        <p:xfrm>
          <a:off x="-180528" y="0"/>
          <a:ext cx="942978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44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bject 3"/>
          <p:cNvSpPr txBox="1">
            <a:spLocks noChangeArrowheads="1"/>
          </p:cNvSpPr>
          <p:nvPr/>
        </p:nvSpPr>
        <p:spPr bwMode="auto">
          <a:xfrm>
            <a:off x="0" y="2177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направления бюджетной и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налоговой политики Тонкинского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муниципального района на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2019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2021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годы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7414" name="object 6"/>
          <p:cNvSpPr txBox="1">
            <a:spLocks noChangeArrowheads="1"/>
          </p:cNvSpPr>
          <p:nvPr/>
        </p:nvSpPr>
        <p:spPr bwMode="auto">
          <a:xfrm>
            <a:off x="1115619" y="5000636"/>
            <a:ext cx="2952327" cy="5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>
                <a:cs typeface="Times New Roman" pitchFamily="18" charset="0"/>
              </a:rPr>
              <a:t>Повышение качества жизни </a:t>
            </a:r>
            <a:r>
              <a:rPr lang="ru-RU" sz="1700" b="1" dirty="0" smtClean="0">
                <a:cs typeface="Times New Roman" pitchFamily="18" charset="0"/>
              </a:rPr>
              <a:t>населения</a:t>
            </a:r>
            <a:endParaRPr lang="ru-RU" sz="1700" b="1" dirty="0">
              <a:cs typeface="Times New Roman" pitchFamily="18" charset="0"/>
            </a:endParaRPr>
          </a:p>
        </p:txBody>
      </p:sp>
      <p:sp>
        <p:nvSpPr>
          <p:cNvPr id="17417" name="object 9"/>
          <p:cNvSpPr txBox="1">
            <a:spLocks noChangeArrowheads="1"/>
          </p:cNvSpPr>
          <p:nvPr/>
        </p:nvSpPr>
        <p:spPr bwMode="auto">
          <a:xfrm>
            <a:off x="5277644" y="5000636"/>
            <a:ext cx="28083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1700" b="1" dirty="0">
                <a:cs typeface="Times New Roman" pitchFamily="18" charset="0"/>
              </a:rPr>
              <a:t>Безусловное выполнение всех принятых обязательств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42910" y="980728"/>
            <a:ext cx="76438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b="1" dirty="0" err="1" smtClean="0">
                <a:latin typeface="Arial" pitchFamily="34" charset="0"/>
                <a:cs typeface="Arial" pitchFamily="34" charset="0"/>
              </a:rPr>
              <a:t>С</a:t>
            </a:r>
            <a:r>
              <a:rPr sz="1600" b="1" spc="-35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хра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ен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разв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spc="5" dirty="0" err="1" smtClean="0">
                <a:latin typeface="Arial" pitchFamily="34" charset="0"/>
                <a:cs typeface="Arial" pitchFamily="34" charset="0"/>
              </a:rPr>
              <a:t>т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spc="5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spc="-3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15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п</a:t>
            </a:r>
            <a:r>
              <a:rPr sz="1600" b="1" spc="-2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те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нци</a:t>
            </a:r>
            <a:r>
              <a:rPr sz="1600" b="1" spc="15" dirty="0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ла</a:t>
            </a:r>
            <a:r>
              <a:rPr sz="16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sz="16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latin typeface="Arial" pitchFamily="34" charset="0"/>
                <a:cs typeface="Arial" pitchFamily="34" charset="0"/>
              </a:rPr>
              <a:t>тер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latin typeface="Arial" pitchFamily="34" charset="0"/>
                <a:cs typeface="Arial" pitchFamily="34" charset="0"/>
              </a:rPr>
              <a:t>ор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>
                <a:latin typeface="Arial" pitchFamily="34" charset="0"/>
                <a:cs typeface="Arial" pitchFamily="34" charset="0"/>
              </a:rPr>
              <a:t>района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object 15"/>
          <p:cNvSpPr txBox="1">
            <a:spLocks noChangeArrowheads="1"/>
          </p:cNvSpPr>
          <p:nvPr/>
        </p:nvSpPr>
        <p:spPr bwMode="auto">
          <a:xfrm>
            <a:off x="561424" y="1340768"/>
            <a:ext cx="80724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Обеспечение сбалансированности и устойчивости бюджетной системы района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6" name="object 18"/>
          <p:cNvSpPr txBox="1">
            <a:spLocks noChangeArrowheads="1"/>
          </p:cNvSpPr>
          <p:nvPr/>
        </p:nvSpPr>
        <p:spPr bwMode="auto">
          <a:xfrm>
            <a:off x="548848" y="1876067"/>
            <a:ext cx="792961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9" name="object 21"/>
          <p:cNvSpPr txBox="1">
            <a:spLocks noChangeArrowheads="1"/>
          </p:cNvSpPr>
          <p:nvPr/>
        </p:nvSpPr>
        <p:spPr bwMode="auto">
          <a:xfrm>
            <a:off x="500034" y="2633423"/>
            <a:ext cx="78581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40" name="object 32"/>
          <p:cNvSpPr>
            <a:spLocks noChangeArrowheads="1"/>
          </p:cNvSpPr>
          <p:nvPr/>
        </p:nvSpPr>
        <p:spPr bwMode="auto">
          <a:xfrm>
            <a:off x="500034" y="3909930"/>
            <a:ext cx="8215370" cy="733516"/>
          </a:xfrm>
          <a:custGeom>
            <a:avLst/>
            <a:gdLst>
              <a:gd name="T0" fmla="*/ 0 w 7412304"/>
              <a:gd name="T1" fmla="*/ 82617 h 498601"/>
              <a:gd name="T2" fmla="*/ 10763 w 7412304"/>
              <a:gd name="T3" fmla="*/ 41923 h 498601"/>
              <a:gd name="T4" fmla="*/ 39146 w 7412304"/>
              <a:gd name="T5" fmla="*/ 12483 h 498601"/>
              <a:gd name="T6" fmla="*/ 79315 w 7412304"/>
              <a:gd name="T7" fmla="*/ 81 h 498601"/>
              <a:gd name="T8" fmla="*/ 7323700 w 7412304"/>
              <a:gd name="T9" fmla="*/ 0 h 498601"/>
              <a:gd name="T10" fmla="*/ 7338224 w 7412304"/>
              <a:gd name="T11" fmla="*/ 1268 h 498601"/>
              <a:gd name="T12" fmla="*/ 7375956 w 7412304"/>
              <a:gd name="T13" fmla="*/ 18463 h 498601"/>
              <a:gd name="T14" fmla="*/ 7400490 w 7412304"/>
              <a:gd name="T15" fmla="*/ 51283 h 498601"/>
              <a:gd name="T16" fmla="*/ 7406682 w 7412304"/>
              <a:gd name="T17" fmla="*/ 413341 h 498601"/>
              <a:gd name="T18" fmla="*/ 7405410 w 7412304"/>
              <a:gd name="T19" fmla="*/ 427800 h 498601"/>
              <a:gd name="T20" fmla="*/ 7388116 w 7412304"/>
              <a:gd name="T21" fmla="*/ 465392 h 498601"/>
              <a:gd name="T22" fmla="*/ 7355134 w 7412304"/>
              <a:gd name="T23" fmla="*/ 489808 h 498601"/>
              <a:gd name="T24" fmla="*/ 83033 w 7412304"/>
              <a:gd name="T25" fmla="*/ 495961 h 498601"/>
              <a:gd name="T26" fmla="*/ 68511 w 7412304"/>
              <a:gd name="T27" fmla="*/ 494702 h 498601"/>
              <a:gd name="T28" fmla="*/ 30721 w 7412304"/>
              <a:gd name="T29" fmla="*/ 477500 h 498601"/>
              <a:gd name="T30" fmla="*/ 6196 w 7412304"/>
              <a:gd name="T31" fmla="*/ 444697 h 498601"/>
              <a:gd name="T32" fmla="*/ 0 w 7412304"/>
              <a:gd name="T33" fmla="*/ 82617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1" name="object 33"/>
          <p:cNvSpPr txBox="1">
            <a:spLocks noChangeArrowheads="1"/>
          </p:cNvSpPr>
          <p:nvPr/>
        </p:nvSpPr>
        <p:spPr bwMode="auto">
          <a:xfrm>
            <a:off x="642910" y="3968910"/>
            <a:ext cx="86096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000" b="1" dirty="0"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cs typeface="Times New Roman" pitchFamily="18" charset="0"/>
              </a:rPr>
              <a:t>2019 </a:t>
            </a:r>
            <a:r>
              <a:rPr lang="ru-RU" sz="2000" b="1" dirty="0">
                <a:cs typeface="Times New Roman" pitchFamily="18" charset="0"/>
              </a:rPr>
              <a:t>-</a:t>
            </a:r>
            <a:r>
              <a:rPr lang="ru-RU" sz="2000" b="1" dirty="0" smtClean="0">
                <a:cs typeface="Times New Roman" pitchFamily="18" charset="0"/>
              </a:rPr>
              <a:t>2021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годы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7442" name="object 34"/>
          <p:cNvSpPr>
            <a:spLocks noChangeArrowheads="1"/>
          </p:cNvSpPr>
          <p:nvPr/>
        </p:nvSpPr>
        <p:spPr bwMode="auto">
          <a:xfrm>
            <a:off x="2285984" y="46434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4" name="object 36"/>
          <p:cNvSpPr>
            <a:spLocks noChangeArrowheads="1"/>
          </p:cNvSpPr>
          <p:nvPr/>
        </p:nvSpPr>
        <p:spPr bwMode="auto">
          <a:xfrm>
            <a:off x="6357950" y="4643446"/>
            <a:ext cx="647700" cy="276999"/>
          </a:xfrm>
          <a:custGeom>
            <a:avLst/>
            <a:gdLst>
              <a:gd name="T0" fmla="*/ 640146 w 648080"/>
              <a:gd name="T1" fmla="*/ 150049 h 293370"/>
              <a:gd name="T2" fmla="*/ 0 w 648080"/>
              <a:gd name="T3" fmla="*/ 150049 h 293370"/>
              <a:gd name="T4" fmla="*/ 320009 w 648080"/>
              <a:gd name="T5" fmla="*/ 300098 h 293370"/>
              <a:gd name="T6" fmla="*/ 640146 w 648080"/>
              <a:gd name="T7" fmla="*/ 150049 h 293370"/>
              <a:gd name="T8" fmla="*/ 480077 w 648080"/>
              <a:gd name="T9" fmla="*/ 0 h 293370"/>
              <a:gd name="T10" fmla="*/ 160067 w 648080"/>
              <a:gd name="T11" fmla="*/ 0 h 293370"/>
              <a:gd name="T12" fmla="*/ 160067 w 648080"/>
              <a:gd name="T13" fmla="*/ 150049 h 293370"/>
              <a:gd name="T14" fmla="*/ 480077 w 648080"/>
              <a:gd name="T15" fmla="*/ 150049 h 293370"/>
              <a:gd name="T16" fmla="*/ 480077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" name="object 18"/>
          <p:cNvSpPr txBox="1">
            <a:spLocks noChangeArrowheads="1"/>
          </p:cNvSpPr>
          <p:nvPr/>
        </p:nvSpPr>
        <p:spPr bwMode="auto">
          <a:xfrm>
            <a:off x="500034" y="2387202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</a:t>
            </a:r>
            <a:r>
              <a:rPr lang="ru-RU" sz="1600" b="1" dirty="0" smtClean="0">
                <a:cs typeface="Times New Roman" pitchFamily="18" charset="0"/>
              </a:rPr>
              <a:t>оказываемых муниципальных услуг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4" name="object 18"/>
          <p:cNvSpPr txBox="1">
            <a:spLocks noChangeArrowheads="1"/>
          </p:cNvSpPr>
          <p:nvPr/>
        </p:nvSpPr>
        <p:spPr bwMode="auto">
          <a:xfrm>
            <a:off x="607191" y="3212976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</a:t>
            </a:r>
            <a:r>
              <a:rPr lang="ru-RU" sz="1600" b="1" dirty="0" smtClean="0">
                <a:cs typeface="Times New Roman" pitchFamily="18" charset="0"/>
              </a:rPr>
              <a:t>эффективности муниципального управления</a:t>
            </a:r>
            <a:endParaRPr lang="ru-RU" sz="16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7" y="16099"/>
            <a:ext cx="9053984" cy="74860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"Обеспечение населения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доступным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комфортным жильем на 2018-2021 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2518" y="2007208"/>
            <a:ext cx="45017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архитектуры и строительства администрации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67" y="133626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05.09.2017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437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"Обеспечение населения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области доступным и комфортным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жильем на 2018-2021 годы".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0" y="3782226"/>
            <a:ext cx="4123946" cy="27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7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1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цели и показатели непосредственных результатов программы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756184"/>
            <a:ext cx="4104456" cy="3078342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27061"/>
              </p:ext>
            </p:extLst>
          </p:nvPr>
        </p:nvGraphicFramePr>
        <p:xfrm>
          <a:off x="251521" y="980727"/>
          <a:ext cx="8640960" cy="27280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2047"/>
                <a:gridCol w="3672408"/>
                <a:gridCol w="541723"/>
                <a:gridCol w="1222762"/>
                <a:gridCol w="1222762"/>
                <a:gridCol w="774629"/>
                <a:gridCol w="774629"/>
              </a:tblGrid>
              <a:tr h="261554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индикатора / непосредственного результата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ед. </a:t>
                      </a:r>
                      <a:r>
                        <a:rPr lang="ru-RU" sz="1200" dirty="0" smtClean="0">
                          <a:effectLst/>
                        </a:rPr>
                        <a:t>изм.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Значение индикатора / непосредственного результата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495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Обеспеченность социальными выплатами молодых семей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семей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165295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расселенных жилых помещений (квартир)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годы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1652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  <a:tr h="12046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Общее количество граждан улучшивших жилищные условия по подпрограмме «Прочие мероприятия в рамках МП Обеспечение населения Тонкинского муниципального района доступным и комфортным жильем на 2018-2021 годы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чел.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88" marR="5188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8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15243"/>
            <a:ext cx="3611893" cy="270892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51520" y="188640"/>
            <a:ext cx="8712968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на реализацию муниципальной программы, тыс. руб.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251030"/>
              </p:ext>
            </p:extLst>
          </p:nvPr>
        </p:nvGraphicFramePr>
        <p:xfrm>
          <a:off x="251520" y="1028303"/>
          <a:ext cx="8712967" cy="3552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8619"/>
                <a:gridCol w="2398577"/>
                <a:gridCol w="684246"/>
                <a:gridCol w="684246"/>
                <a:gridCol w="758619"/>
                <a:gridCol w="728869"/>
                <a:gridCol w="713995"/>
                <a:gridCol w="669370"/>
                <a:gridCol w="658213"/>
                <a:gridCol w="658213"/>
              </a:tblGrid>
              <a:tr h="755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2019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 на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2019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на 2021год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пронозу 2020 год</a:t>
                      </a:r>
                      <a:endParaRPr lang="ru-RU" sz="10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606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5 107.90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12 537.33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8 545.60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167.30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11 181.30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130.84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8 537.90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76.36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606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0310000000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"Обеспечение жильем молодых семей в Тонкинском муниципальном районе Нижегородской области на 2017-2020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839.70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1 083.22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1 712.80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203.98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663.10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38.71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1.51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5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0320000000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Подпрограмма "Переселение граждан из аварийного жилищного фонда на территории Тонкинского муниципального района Нижегородской области на 2017-2020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820.00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2 203.10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200.00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24.39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0.00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5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0330000000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Прочие мероприятия в рамках МП "Обеспечение населения Тонкинского муниципального района Нижегородской области доступным и комфортным жильем на 2017-2020 годы"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3 448.20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9 251.02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6 632.80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192.36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10 518.20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158.58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8 527.90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81.08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77315" y="116632"/>
            <a:ext cx="8027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Нижегородской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на 2018-2020 годы»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38163" y="1183277"/>
            <a:ext cx="8429683" cy="2339102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  администрации Тонкинского муниципального района Нижегородской области от 04.09.2017 года  № 432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Срок действия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2018-2020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Тонкинского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645024"/>
            <a:ext cx="4414783" cy="278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179512" y="116632"/>
            <a:ext cx="8964487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 на 2018-2020 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43424"/>
              </p:ext>
            </p:extLst>
          </p:nvPr>
        </p:nvGraphicFramePr>
        <p:xfrm>
          <a:off x="395536" y="1166812"/>
          <a:ext cx="8568952" cy="54305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6544"/>
                <a:gridCol w="792088"/>
                <a:gridCol w="720080"/>
                <a:gridCol w="720080"/>
                <a:gridCol w="792088"/>
                <a:gridCol w="648072"/>
              </a:tblGrid>
              <a:tr h="6033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Основные индикаторы достижения цели и показатели непосредственных результатов муниципальной программы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Ед. измерения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Значения индикатора/непосредственного результата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2017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2018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2019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2020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091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населения,%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00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помощи,%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95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 пожилого возраста и инвалидов, семей с детьми, охваченных социокультурными мероприятиями, в общем количестве граждан данных категорий и семей с детьми,%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0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граждан, получивших социальные услуги в учреждениях социального обслуживания населения,чел.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1840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088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граждан, получивших материальную и натуральную помощь,чел.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0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 пожилого возраста и инвалидов, семей с детьми, охваченных социокультурными мероприятиями,чел.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9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86952" y="116632"/>
            <a:ext cx="84495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2018-2020 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657245"/>
              </p:ext>
            </p:extLst>
          </p:nvPr>
        </p:nvGraphicFramePr>
        <p:xfrm>
          <a:off x="107502" y="1766890"/>
          <a:ext cx="8928995" cy="49024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4171"/>
                <a:gridCol w="2392688"/>
                <a:gridCol w="682566"/>
                <a:gridCol w="682566"/>
                <a:gridCol w="756757"/>
                <a:gridCol w="727080"/>
                <a:gridCol w="712242"/>
                <a:gridCol w="667727"/>
                <a:gridCol w="656599"/>
                <a:gridCol w="656599"/>
              </a:tblGrid>
              <a:tr h="1572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 на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2019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на 2021год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13874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0200000000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4 391.40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4 514.31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4 711.78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107.30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4 648.10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98.65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4 648.10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54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0210000000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"Социальная поддержка семей"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81.00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81.00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64.20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79.26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64.20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64.20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832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0220000000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"Старшее поколение и социальная поддержка инвалидов"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4 190.40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4 313.31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4 527.58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108.05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4 463.90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98.59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4 463.90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54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0230000000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"Оказание материальной помощи"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6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3142"/>
            <a:ext cx="6786611" cy="74156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 района на 2018-2020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31" y="836712"/>
            <a:ext cx="6807129" cy="25202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12.09.2017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№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451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"Развитие культуры Тонкинского муниципального района Нижегородской области на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г.".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Отдел культуры администрации Тонкинского муниципального района Нижегородской области.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2018-2020 годы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 algn="l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6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0871" y="3865640"/>
            <a:ext cx="4248472" cy="2066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32048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28026" y="908720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528" y="23142"/>
            <a:ext cx="8352928" cy="7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Нижегородской области на 2018-2020 годы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690377"/>
              </p:ext>
            </p:extLst>
          </p:nvPr>
        </p:nvGraphicFramePr>
        <p:xfrm>
          <a:off x="179514" y="1556793"/>
          <a:ext cx="8784973" cy="527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0358"/>
                <a:gridCol w="792088"/>
                <a:gridCol w="792088"/>
                <a:gridCol w="792088"/>
                <a:gridCol w="792088"/>
                <a:gridCol w="648072"/>
                <a:gridCol w="864096"/>
                <a:gridCol w="864095"/>
              </a:tblGrid>
              <a:tr h="1221829">
                <a:tc>
                  <a:txBody>
                    <a:bodyPr/>
                    <a:lstStyle/>
                    <a:p>
                      <a:pPr indent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программы, подпрограммы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Первоначальный бюджет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Уточненный план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первоначальному бюджету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уточненному плану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2020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2021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</a:tr>
              <a:tr h="648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43 422,63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44 521,28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49 724,90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114,51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111,69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49 303,30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49 248,30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1 "Развитие сферы культурно - досуговой деятельности, сохранение и популяризации традиционной народной культуры"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19 771,30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19 899,10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21 754,70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110,03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109,33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21 754,70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21 754,70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2 "Развитие сферы музейной деятельности, сохранение и восстановление традиционной народной культуры и ремесел Тонкинского района"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2 373,49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2 373,49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2 536,30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106,86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106,86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2 536,30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2 536,30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3 "Развитие сферы библиотечного обслуживания населения Тонкинского муниципального района Нижегородской области"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10 174,44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10 366,93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11 289,60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110,96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108,90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11 370,00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11 370,00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810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4 "Развитие в сфере дополнительного образования "Детская музыкальная школа" Новые стандарты- новое качество образования 2018-2020 годы"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2 863,22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2 868,22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4 164,70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145,46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145,20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4 170,80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4 170,80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4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94" y="4941168"/>
            <a:ext cx="3126806" cy="184964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5556" y="809567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программы, тыс. рублей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23528" y="23142"/>
            <a:ext cx="8496944" cy="7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2018-2020 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341440"/>
              </p:ext>
            </p:extLst>
          </p:nvPr>
        </p:nvGraphicFramePr>
        <p:xfrm>
          <a:off x="179512" y="2636912"/>
          <a:ext cx="8784975" cy="2313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  <a:gridCol w="792088"/>
                <a:gridCol w="792088"/>
                <a:gridCol w="792088"/>
                <a:gridCol w="792088"/>
                <a:gridCol w="648072"/>
                <a:gridCol w="792088"/>
                <a:gridCol w="720079"/>
              </a:tblGrid>
              <a:tr h="8117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5 "Развитие в сфере дополнительного образования "Детская художественная школа" Сохранение и популяризация изобразительного искусства"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2 362,97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2 379,97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3 350,90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141,81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140,80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3 352,00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3 352,00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4058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6 "Обеспечение реализации муниципальной программы"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5 327,92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5 341,83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5 469,80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102,66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102,40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5 583,30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5 618,50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  <a:tr h="1014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7 "Сохранение и развитие материально-технической базы бюджетных учреждений культуры Тонкинского муниципального района Нижегородской области"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549,30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1 291,74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1 158,90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210,98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89,72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536,20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446,00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b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878403"/>
              </p:ext>
            </p:extLst>
          </p:nvPr>
        </p:nvGraphicFramePr>
        <p:xfrm>
          <a:off x="179512" y="1340768"/>
          <a:ext cx="8784975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  <a:gridCol w="792088"/>
                <a:gridCol w="792088"/>
                <a:gridCol w="792088"/>
                <a:gridCol w="792088"/>
                <a:gridCol w="648072"/>
                <a:gridCol w="792088"/>
                <a:gridCol w="720079"/>
              </a:tblGrid>
              <a:tr h="732775">
                <a:tc>
                  <a:txBody>
                    <a:bodyPr/>
                    <a:lstStyle/>
                    <a:p>
                      <a:pPr indent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программы, подпрограммы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Первоначальный бюджет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Уточненный план 2018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первоначальному бюджету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уточненному плану 2018 года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2020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2021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23" marR="56223" marT="0" marB="0" anchor="ctr"/>
                </a:tc>
              </a:tr>
            </a:tbl>
          </a:graphicData>
        </a:graphic>
      </p:graphicFrame>
      <p:pic>
        <p:nvPicPr>
          <p:cNvPr id="53250" name="Picture 2" descr="Z:\Мои документы\Бюджет 2019\Публичные слушанья\фото\DSC_04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41168"/>
            <a:ext cx="3008597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26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целей и непосредственных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результатов  муниципальной программы</a:t>
            </a:r>
            <a: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17594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12953"/>
              </p:ext>
            </p:extLst>
          </p:nvPr>
        </p:nvGraphicFramePr>
        <p:xfrm>
          <a:off x="179512" y="980728"/>
          <a:ext cx="8856984" cy="554461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074906"/>
                <a:gridCol w="2074376"/>
                <a:gridCol w="1707702"/>
              </a:tblGrid>
              <a:tr h="973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Единицы измерения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11214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Соотношение средней заработной платы работников учреждений культуры, повышение оплаты труда которых предусмотрено Указом Президента РФ от 7.05.2017 № 597, к средней заработной плате всех работников культуры Тонкинского мун.района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3738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Повышение уровня удовлетворенности граждан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56070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Увеличение кол-ва библиографических записей  в сводном электронном каталоге МБУК «МЦБС»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37380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16000" algn="l"/>
                          <a:tab pos="1818640" algn="ctr"/>
                        </a:tabLst>
                      </a:pPr>
                      <a:r>
                        <a:rPr lang="ru-RU" sz="1200">
                          <a:effectLst/>
                        </a:rPr>
                        <a:t>Увеличение доли публичных библиотек, подключенных к сети «Интернет»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74760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 к общему объему основного музейного фонда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48,0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459767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Увеличение посещаемости МБУК «НКМ»  Тонкинского муниципального района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1,05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56070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Увеличение численности участников культурно-досуговых мероприятий в Тонкинском муниципальном районе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 к </a:t>
                      </a:r>
                      <a:r>
                        <a:rPr lang="en-US" sz="1200" dirty="0" err="1">
                          <a:effectLst/>
                        </a:rPr>
                        <a:t>предыдущему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7,1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  <a:tr h="37380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Число учащихся дополнительного образования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% к предыдущему году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39" marR="3173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8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37220" y="188640"/>
            <a:ext cx="8229600" cy="101297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показатели характеризуют наш район в 2018 году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1502" y="3678285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Отгрузка товаров собственного производства, выполнено работ и услуг собственными силами – 603 млн. руб.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Инвестиции в основной капитал- 212 млн. руб.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08622" y="1700808"/>
            <a:ext cx="337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 Площадь района  -1018 кв. км.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2932" y="2204864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Численность населения района - 7809 чел.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205099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Муниципальные  образования района: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err="1" smtClean="0">
                <a:solidFill>
                  <a:prstClr val="black"/>
                </a:solidFill>
                <a:latin typeface="Calibri"/>
              </a:rPr>
              <a:t>р.п.Тонкино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Пакалевский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Большесодомовский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Бердниковский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Вязовский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128429"/>
            <a:ext cx="79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Calibri"/>
              </a:rPr>
              <a:t>Муниципальных учреждений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– 40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Calibri"/>
              </a:rPr>
              <a:t>Из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них: учреждения образования - 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13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учреждения культуры -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5</a:t>
            </a:r>
            <a:endParaRPr lang="ru-RU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36684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8596" y="1071546"/>
            <a:ext cx="8143932" cy="35394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остановлением администрации Тонкинского муниципального района Нижегородской области от 23.09.2014 года  №511 "Об утверждении  муниципальной программы "Развитие агропромышленного комплекса Тонкинского муниципального района Нижегородской области“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 года.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Срок реализации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2015-2020 годы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-развитие производственно-финансовой деятельности организаций агропромышленного комплекса;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устойчивого развития сельских территорий;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эпизодического благополучия в Нижегородской области;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создания условий для реализации муниципальной программы.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933" y="4365104"/>
            <a:ext cx="3491879" cy="2327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818" y="4985200"/>
            <a:ext cx="2735796" cy="1823864"/>
          </a:xfrm>
          <a:prstGeom prst="rect">
            <a:avLst/>
          </a:prstGeom>
        </p:spPr>
      </p:pic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313403"/>
              </p:ext>
            </p:extLst>
          </p:nvPr>
        </p:nvGraphicFramePr>
        <p:xfrm>
          <a:off x="179512" y="908719"/>
          <a:ext cx="8856986" cy="3989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"/>
                <a:gridCol w="2711473"/>
                <a:gridCol w="677061"/>
                <a:gridCol w="677061"/>
                <a:gridCol w="750654"/>
                <a:gridCol w="721216"/>
                <a:gridCol w="706498"/>
                <a:gridCol w="662343"/>
                <a:gridCol w="651304"/>
                <a:gridCol w="651304"/>
              </a:tblGrid>
              <a:tr h="862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КЦСР</a:t>
                      </a:r>
                      <a:endParaRPr lang="ru-RU" sz="8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 на 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на 2021год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784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0800000000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9 449.00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24 518.45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26 803.60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283.67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26 776.20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99.90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26 764.10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99.95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93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0810000000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Подпрограмма 1 "Развитие сельского хозяйства, пищевой и перерабатывающей промышленности Тонкинского муниципального района Нижегородской области"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5 706.60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20 750.25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22 998.00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403.01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22 970.60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99.88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22 958.50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99.95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84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0830000000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Подпрограмма 3 "Эпизодическое благополучие Тонкинского муниципального района Нижегородской области " до 2020 года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42.60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68.40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129.11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20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0840000000</a:t>
                      </a:r>
                      <a:endParaRPr lang="ru-RU" sz="8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4 "Обеспечение реализации муниципальной программы"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3 699.80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3 699.80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3 750.60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101.37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3 750.60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3 750.60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5" name="Picture 5" descr="Z:\Мои документы\Бюджет 2019\Публичные слушанья\фото\P9160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36264"/>
            <a:ext cx="2987824" cy="182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57811" y="-10959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206145"/>
              </p:ext>
            </p:extLst>
          </p:nvPr>
        </p:nvGraphicFramePr>
        <p:xfrm>
          <a:off x="107504" y="796191"/>
          <a:ext cx="8901903" cy="5869648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5458599"/>
                <a:gridCol w="860826"/>
                <a:gridCol w="860826"/>
                <a:gridCol w="860826"/>
                <a:gridCol w="860826"/>
              </a:tblGrid>
              <a:tr h="460477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Индикаторы достижения цели и показатели непосредственных результатов  программы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2020 год</a:t>
                      </a: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продукции сельского хозяйства в хозяйствах всех категорий (в сопоставимых ценах), 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пищевых продуктов, включая напитки, и табака (в сопоставимых ценах),%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инвестиций в основной капитал сельского хозяйства,%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рентабельности сельскохозяйственных организаций,%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в сельском хозяйстве,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Удельный вес прибыльных  сельскохозяйственных организаций, %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42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по виду деятельности "Производство пищевых продуктов, включая напитки", млн.руб.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74,6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по виду деятельности "Производство пищевых продуктов, включая напитки",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21200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25800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продукция сельского хозяйства во всех категориях хозяйств, млн.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402,1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428,1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456,7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493,3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4511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1500174"/>
            <a:ext cx="7858179" cy="2000264"/>
            <a:chOff x="0" y="943004"/>
            <a:chExt cx="7858179" cy="12168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943004"/>
              <a:ext cx="7858179" cy="1216800"/>
            </a:xfrm>
            <a:prstGeom prst="roundRect">
              <a:avLst/>
            </a:prstGeom>
            <a:solidFill>
              <a:srgbClr val="A9DCF5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9519" y="1058547"/>
              <a:ext cx="7739381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Утверждена: 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Постановлением</a:t>
              </a:r>
              <a:r>
                <a:rPr lang="ru-RU" sz="1600" i="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администрации Тонкинского муниципального района Нижегородской области от 05.09.2017 года  № 436 "Об утверждении муниципальной программы "Обеспечение безопасности жизнедеятельности населения Тонкинского муниципального района Нижегородской области на 2018-2020 годы" 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Срок реализации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2018-2020 годы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Муниципальный заказчик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Администрация Тонкинского муниципального района Нижегородской области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28596" y="3929066"/>
            <a:ext cx="7858179" cy="1571636"/>
            <a:chOff x="0" y="801773"/>
            <a:chExt cx="7858179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801773"/>
              <a:ext cx="7858179" cy="157163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8329" y="840102"/>
              <a:ext cx="7781521" cy="15333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 муниципальной программы –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Тонкинского муниципального района.</a:t>
              </a: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7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970689"/>
              </p:ext>
            </p:extLst>
          </p:nvPr>
        </p:nvGraphicFramePr>
        <p:xfrm>
          <a:off x="251523" y="834972"/>
          <a:ext cx="8712964" cy="5775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45014"/>
                <a:gridCol w="793590"/>
                <a:gridCol w="793590"/>
                <a:gridCol w="793590"/>
                <a:gridCol w="793590"/>
                <a:gridCol w="793590"/>
              </a:tblGrid>
              <a:tr h="5860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индикатора/непосредственного результата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Ед. измерения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Значение индикатора/непосредственного результата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2017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2018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2019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2020 г.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Снижение количества пожаров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погибших при пожарах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Снижение количества пострадавших при пожарах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Недопущение роста количества террористических актов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ДТП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погибших в ДТП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пострадавших в ДТП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Недопущение роста численности пострадавших в результате несчастных случаев на производстве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9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Недопущение роста численности пострадавших в результате несчастных случаев на производстве со смертельным исходом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Сокращение среднего времени совместного реагирования оперативных служб на обращение населения по номеру «112»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Снижение времени на оповещение населения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минут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«Обеспечение безопасности жизнедеятельности населения Тонкинского района»</a:t>
            </a:r>
          </a:p>
        </p:txBody>
      </p:sp>
    </p:spTree>
    <p:extLst>
      <p:ext uri="{BB962C8B-B14F-4D97-AF65-F5344CB8AC3E}">
        <p14:creationId xmlns:p14="http://schemas.microsoft.com/office/powerpoint/2010/main" val="10067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61194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795679"/>
              </p:ext>
            </p:extLst>
          </p:nvPr>
        </p:nvGraphicFramePr>
        <p:xfrm>
          <a:off x="179512" y="980726"/>
          <a:ext cx="8856986" cy="5346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6153"/>
                <a:gridCol w="2373392"/>
                <a:gridCol w="677061"/>
                <a:gridCol w="677061"/>
                <a:gridCol w="750654"/>
                <a:gridCol w="721216"/>
                <a:gridCol w="706498"/>
                <a:gridCol w="662343"/>
                <a:gridCol w="651304"/>
                <a:gridCol w="651304"/>
              </a:tblGrid>
              <a:tr h="1080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 на 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на 2021год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</a:rPr>
                        <a:t>2020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1254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1200000000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4 436.18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4 650.68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4 420.28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99.64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4 360.28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98.64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4 501.19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103.23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01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1210000000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"Обеспечение пожарной безопасности"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63.00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1 575.00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4.76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29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1230000000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"Повышение безопасности дорожного движения"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01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1240000000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 Улучшение условий и охраны труда"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01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1250000000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Защита населения от чрезвычайных ситуаций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98.15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4 046.19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103.61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7529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1260000000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Построение и развитие аппаратно-программного комплекса "Безопасный город"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443.41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657.90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100.13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69165" y="48223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8288" y="789420"/>
            <a:ext cx="7929619" cy="3293209"/>
          </a:xfrm>
          <a:prstGeom prst="rect">
            <a:avLst/>
          </a:prstGeom>
          <a:solidFill>
            <a:srgbClr val="A9DCF5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lvl="0" indent="457200"/>
            <a:r>
              <a:rPr lang="ru-RU" sz="1600" dirty="0" smtClean="0">
                <a:solidFill>
                  <a:schemeClr val="tx1"/>
                </a:solidFill>
              </a:rPr>
              <a:t>Постановление </a:t>
            </a:r>
            <a:r>
              <a:rPr lang="ru-RU" sz="1600" dirty="0">
                <a:solidFill>
                  <a:schemeClr val="tx1"/>
                </a:solidFill>
              </a:rPr>
              <a:t>администрации Тонкинского муниципального района Нижегородской области от 14.09.2017 года  №456 "Об утверждении муниципальной программы "Совершенствование социальной и инженерной инфраструктуры Тонкинского муниципального района на 2018-2020 годы</a:t>
            </a:r>
            <a:r>
              <a:rPr lang="ru-RU" sz="1600" dirty="0" smtClean="0">
                <a:solidFill>
                  <a:schemeClr val="tx1"/>
                </a:solidFill>
              </a:rPr>
              <a:t>".</a:t>
            </a:r>
          </a:p>
          <a:p>
            <a:pPr lvl="0" indent="45720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2018-2020 годы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материальной базы развития  социальной и инженерной  инфраструктуры для достижения цели – повышение качества жизни населения Тонкинского муниципального района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79479"/>
            <a:ext cx="4769543" cy="307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28596" y="116632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43608" y="5157192"/>
            <a:ext cx="3528392" cy="12722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Строительство внутриквартальных дворовых сетей 300 тыс. руб.</a:t>
            </a:r>
            <a:endParaRPr lang="ru-RU" sz="1600" dirty="0"/>
          </a:p>
        </p:txBody>
      </p:sp>
      <p:sp>
        <p:nvSpPr>
          <p:cNvPr id="10" name="Овал 9"/>
          <p:cNvSpPr/>
          <p:nvPr/>
        </p:nvSpPr>
        <p:spPr>
          <a:xfrm>
            <a:off x="4890610" y="5125665"/>
            <a:ext cx="3824793" cy="13447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Благоустройство полигона ТБО 200 тыс. руб.</a:t>
            </a:r>
            <a:endParaRPr lang="ru-RU" sz="16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478114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  <a:endParaRPr lang="ru-RU" sz="20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337889"/>
              </p:ext>
            </p:extLst>
          </p:nvPr>
        </p:nvGraphicFramePr>
        <p:xfrm>
          <a:off x="142844" y="980729"/>
          <a:ext cx="8849625" cy="3672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5334"/>
                <a:gridCol w="2371420"/>
                <a:gridCol w="676498"/>
                <a:gridCol w="676498"/>
                <a:gridCol w="750031"/>
                <a:gridCol w="720617"/>
                <a:gridCol w="705911"/>
                <a:gridCol w="661792"/>
                <a:gridCol w="650762"/>
                <a:gridCol w="650762"/>
              </a:tblGrid>
              <a:tr h="105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2018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Уточненный план на 01.11.       2018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2019 год</a:t>
                      </a:r>
                      <a:endParaRPr lang="ru-RU" sz="12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первоначальному бюджету 2018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 на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2019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Прогноз на 2021год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Рост к пронозу 2020 год</a:t>
                      </a:r>
                      <a:endParaRPr lang="ru-RU" sz="120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  <a:tr h="9336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0400000000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3 348.56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3 100.14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2 810.00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83.92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2 794.40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99.44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2 897.27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103.68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11203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0410000000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71.43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200.00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40.00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200.00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  <a:tr h="5601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0420000000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2 648.56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2 310.00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87.22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2 594.40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112.31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2 697.30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103.97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571735"/>
              </p:ext>
            </p:extLst>
          </p:nvPr>
        </p:nvGraphicFramePr>
        <p:xfrm>
          <a:off x="179512" y="855296"/>
          <a:ext cx="8856984" cy="581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79512" y="7783"/>
            <a:ext cx="8553919" cy="104495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</a:t>
            </a:r>
            <a:r>
              <a:rPr lang="ru-RU" sz="2400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района, тыс.руб.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709917"/>
              </p:ext>
            </p:extLst>
          </p:nvPr>
        </p:nvGraphicFramePr>
        <p:xfrm>
          <a:off x="0" y="381000"/>
          <a:ext cx="9144000" cy="647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0541" y="187275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Динамика прогнозных показателей</a:t>
            </a:r>
          </a:p>
          <a:p>
            <a:pPr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области</a:t>
            </a:r>
            <a:endParaRPr lang="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9799468"/>
              </p:ext>
            </p:extLst>
          </p:nvPr>
        </p:nvGraphicFramePr>
        <p:xfrm>
          <a:off x="552865" y="2726923"/>
          <a:ext cx="8160907" cy="1660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071264"/>
              </p:ext>
            </p:extLst>
          </p:nvPr>
        </p:nvGraphicFramePr>
        <p:xfrm>
          <a:off x="927687" y="4617133"/>
          <a:ext cx="7584843" cy="1432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9595819"/>
              </p:ext>
            </p:extLst>
          </p:nvPr>
        </p:nvGraphicFramePr>
        <p:xfrm>
          <a:off x="923595" y="719554"/>
          <a:ext cx="7776864" cy="1899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4151681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5805264"/>
            <a:ext cx="72866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Муниципальный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лг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района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</a:t>
            </a:r>
            <a:r>
              <a:rPr lang="ru-RU" sz="1500" b="1" spc="-5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х</a:t>
            </a:r>
            <a:r>
              <a:rPr lang="ru-RU" sz="1500" b="1" spc="-4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</a:t>
            </a:r>
            <a:r>
              <a:rPr lang="ru-RU" sz="1500" b="1" spc="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т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ся </a:t>
            </a:r>
            <a:r>
              <a:rPr lang="ru-RU" sz="1500" b="1" spc="7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э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мич</a:t>
            </a:r>
            <a:r>
              <a:rPr lang="ru-RU" sz="1500" b="1" spc="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2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б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spc="-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з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п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асн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 ур</a:t>
            </a:r>
            <a:r>
              <a:rPr lang="ru-RU" sz="1500" b="1" spc="-3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в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  <a:endParaRPr lang="ru-RU" sz="1500" b="1" dirty="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73" y="0"/>
            <a:ext cx="888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Соблюдение ограничений, установленных решением  о бюджете на </a:t>
            </a:r>
            <a:r>
              <a:rPr lang="ru-RU" sz="2400" b="1" kern="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2019-2021 годы</a:t>
            </a:r>
            <a:endParaRPr lang="ru-RU" sz="2400" kern="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830528"/>
              </p:ext>
            </p:extLst>
          </p:nvPr>
        </p:nvGraphicFramePr>
        <p:xfrm>
          <a:off x="251520" y="830997"/>
          <a:ext cx="8712968" cy="4974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48888"/>
            <a:ext cx="8401202" cy="66754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Открытые информационные ресурсы</a:t>
            </a:r>
            <a:endParaRPr lang="ru-RU" sz="2400" b="0" dirty="0" smtClean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69638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9" name="Прямоугольник 8"/>
          <p:cNvSpPr>
            <a:spLocks noChangeArrowheads="1"/>
          </p:cNvSpPr>
          <p:nvPr/>
        </p:nvSpPr>
        <p:spPr bwMode="auto">
          <a:xfrm>
            <a:off x="857224" y="3500438"/>
            <a:ext cx="71612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0" name="Прямоугольник 9"/>
          <p:cNvSpPr>
            <a:spLocks noChangeArrowheads="1"/>
          </p:cNvSpPr>
          <p:nvPr/>
        </p:nvSpPr>
        <p:spPr bwMode="auto">
          <a:xfrm>
            <a:off x="871672" y="4521200"/>
            <a:ext cx="6505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1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2" name="Прямоугольник 11"/>
          <p:cNvSpPr>
            <a:spLocks noChangeArrowheads="1"/>
          </p:cNvSpPr>
          <p:nvPr/>
        </p:nvSpPr>
        <p:spPr bwMode="auto">
          <a:xfrm>
            <a:off x="857224" y="928670"/>
            <a:ext cx="7658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57224" y="2000240"/>
            <a:ext cx="7161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материалы по бюджету 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2428868"/>
            <a:ext cx="4083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http://tonkino.ru/byudzhet-2018-goda</a:t>
            </a:r>
            <a:r>
              <a:rPr lang="en-US" dirty="0" smtClean="0"/>
              <a:t>/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-17119"/>
            <a:ext cx="9036496" cy="85383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Контактная информация Управления финансов администрации Тонкинского района</a:t>
            </a:r>
            <a:endParaRPr lang="ru-RU" sz="2400" b="0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0662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TextBox 2"/>
          <p:cNvSpPr txBox="1">
            <a:spLocks noChangeArrowheads="1"/>
          </p:cNvSpPr>
          <p:nvPr/>
        </p:nvSpPr>
        <p:spPr bwMode="auto">
          <a:xfrm>
            <a:off x="635315" y="1397793"/>
            <a:ext cx="79136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Вышестоящий орган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Администрация Тонкинского муниципального района Нижегородской области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Местонахождение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 Управления финансов: 606970, Нижегородская область,  р.п. Тонкино, ул. Ленина, д. 1 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Контактный телефон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47-4-02, 48-0-97 - факс.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Официальный сайт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7365401"/>
              </p:ext>
            </p:extLst>
          </p:nvPr>
        </p:nvGraphicFramePr>
        <p:xfrm>
          <a:off x="731573" y="4455114"/>
          <a:ext cx="8160907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6042613"/>
              </p:ext>
            </p:extLst>
          </p:nvPr>
        </p:nvGraphicFramePr>
        <p:xfrm>
          <a:off x="731573" y="2456892"/>
          <a:ext cx="8040555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2821095"/>
              </p:ext>
            </p:extLst>
          </p:nvPr>
        </p:nvGraphicFramePr>
        <p:xfrm>
          <a:off x="827584" y="350658"/>
          <a:ext cx="7872875" cy="1890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68900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4984369"/>
              </p:ext>
            </p:extLst>
          </p:nvPr>
        </p:nvGraphicFramePr>
        <p:xfrm>
          <a:off x="635563" y="2240868"/>
          <a:ext cx="8064896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3510722"/>
              </p:ext>
            </p:extLst>
          </p:nvPr>
        </p:nvGraphicFramePr>
        <p:xfrm>
          <a:off x="731573" y="4455114"/>
          <a:ext cx="8064896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3581149"/>
              </p:ext>
            </p:extLst>
          </p:nvPr>
        </p:nvGraphicFramePr>
        <p:xfrm>
          <a:off x="539552" y="458670"/>
          <a:ext cx="8256917" cy="162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490672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7768</TotalTime>
  <Words>7578</Words>
  <Application>Microsoft Office PowerPoint</Application>
  <PresentationFormat>Экран (4:3)</PresentationFormat>
  <Paragraphs>2415</Paragraphs>
  <Slides>72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72</vt:i4>
      </vt:variant>
    </vt:vector>
  </HeadingPairs>
  <TitlesOfParts>
    <vt:vector size="75" baseType="lpstr">
      <vt:lpstr>Тема Office</vt:lpstr>
      <vt:lpstr>Диаграмма</vt:lpstr>
      <vt:lpstr>Лист</vt:lpstr>
      <vt:lpstr>Презентация PowerPoint</vt:lpstr>
      <vt:lpstr>Что такое « Бюджет для граждан»</vt:lpstr>
      <vt:lpstr>Что такое бюджет</vt:lpstr>
      <vt:lpstr>На чем основывается составление проекта районного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чего состоит бюджетная система Тонкинского муниципального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Презентация PowerPoint</vt:lpstr>
      <vt:lpstr>Из каких поступлений формируются доходы районного бюджета </vt:lpstr>
      <vt:lpstr>Какие основные виды налоговых и неналоговых доходов поступят в районный бюджет </vt:lpstr>
      <vt:lpstr>Презентация PowerPoint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Собственные доходы поселений в 2019 году  в расчете на 1 жителя до и после предоставления финансовой помощи на 2019 год,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программный бюджет</vt:lpstr>
      <vt:lpstr>Сколько средств районного бюджета в 2019 году распределено в рамках муниципальных программ </vt:lpstr>
      <vt:lpstr>Сколько средств районного бюджета в 2020 году распределено в рамках муниципальных программ </vt:lpstr>
      <vt:lpstr>Сколько средств районного бюджета в 2021 году распределено в рамках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«Развитие образования Тонкинского муниципального района» </vt:lpstr>
      <vt:lpstr>МП «Развитие физической культуры и спорта в Тонкинском муниципальном районе Нижегородской области на 2018-2020 годы».</vt:lpstr>
      <vt:lpstr>Презентация PowerPoint</vt:lpstr>
      <vt:lpstr>МП "Обеспечение населения Тонкинского муниципального района доступным и комфортным жильем на 2018-2021 годы»</vt:lpstr>
      <vt:lpstr>Индикаторы достижения цели и показатели непосредственных результатов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МП  «Развитие  культуры Тонкинского муниципального района на 2018-2020 годы» </vt:lpstr>
      <vt:lpstr>Презентация PowerPoint</vt:lpstr>
      <vt:lpstr>Презентация PowerPoint</vt:lpstr>
      <vt:lpstr>Индикаторы достижения целей и непосредственных результатов 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Отдел экономики и прогнозирования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sisadmin</cp:lastModifiedBy>
  <cp:revision>813</cp:revision>
  <cp:lastPrinted>2018-11-19T11:38:07Z</cp:lastPrinted>
  <dcterms:created xsi:type="dcterms:W3CDTF">2013-11-18T10:33:29Z</dcterms:created>
  <dcterms:modified xsi:type="dcterms:W3CDTF">2018-11-23T04:49:56Z</dcterms:modified>
</cp:coreProperties>
</file>