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drawings/drawing1.xml" ContentType="application/vnd.openxmlformats-officedocument.drawingml.chartshapes+xml"/>
  <Override PartName="/ppt/charts/chart17.xml" ContentType="application/vnd.openxmlformats-officedocument.drawingml.chart+xml"/>
  <Override PartName="/ppt/drawings/drawing2.xml" ContentType="application/vnd.openxmlformats-officedocument.drawingml.chartshapes+xml"/>
  <Override PartName="/ppt/charts/chart18.xml" ContentType="application/vnd.openxmlformats-officedocument.drawingml.chart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drawings/drawing4.xml" ContentType="application/vnd.openxmlformats-officedocument.drawingml.chartshapes+xml"/>
  <Override PartName="/ppt/charts/chart22.xml" ContentType="application/vnd.openxmlformats-officedocument.drawingml.chart+xml"/>
  <Override PartName="/ppt/drawings/drawing5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23.xml" ContentType="application/vnd.openxmlformats-officedocument.drawingml.chart+xml"/>
  <Override PartName="/ppt/drawings/drawing6.xml" ContentType="application/vnd.openxmlformats-officedocument.drawingml.chartshapes+xml"/>
  <Override PartName="/ppt/charts/chart24.xml" ContentType="application/vnd.openxmlformats-officedocument.drawingml.chart+xml"/>
  <Override PartName="/ppt/drawings/drawing7.xml" ContentType="application/vnd.openxmlformats-officedocument.drawingml.chartshapes+xml"/>
  <Override PartName="/ppt/charts/chart25.xml" ContentType="application/vnd.openxmlformats-officedocument.drawingml.chart+xml"/>
  <Override PartName="/ppt/drawings/drawing8.xml" ContentType="application/vnd.openxmlformats-officedocument.drawingml.chartshapes+xml"/>
  <Override PartName="/ppt/charts/chart26.xml" ContentType="application/vnd.openxmlformats-officedocument.drawingml.chart+xml"/>
  <Override PartName="/ppt/theme/themeOverride1.xml" ContentType="application/vnd.openxmlformats-officedocument.themeOverride+xml"/>
  <Override PartName="/ppt/drawings/drawing9.xml" ContentType="application/vnd.openxmlformats-officedocument.drawingml.chartshapes+xml"/>
  <Override PartName="/ppt/charts/chart27.xml" ContentType="application/vnd.openxmlformats-officedocument.drawingml.chart+xml"/>
  <Override PartName="/ppt/drawings/drawing10.xml" ContentType="application/vnd.openxmlformats-officedocument.drawingml.chartshapes+xml"/>
  <Override PartName="/ppt/charts/chart28.xml" ContentType="application/vnd.openxmlformats-officedocument.drawingml.chart+xml"/>
  <Override PartName="/ppt/theme/themeOverride2.xml" ContentType="application/vnd.openxmlformats-officedocument.themeOverride+xml"/>
  <Override PartName="/ppt/drawings/drawing11.xml" ContentType="application/vnd.openxmlformats-officedocument.drawingml.chartshapes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drawings/drawing12.xml" ContentType="application/vnd.openxmlformats-officedocument.drawingml.chartshapes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drawings/drawing13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drawings/drawing14.xml" ContentType="application/vnd.openxmlformats-officedocument.drawingml.chartshapes+xml"/>
  <Override PartName="/ppt/charts/chart35.xml" ContentType="application/vnd.openxmlformats-officedocument.drawingml.chart+xml"/>
  <Override PartName="/ppt/drawings/drawing15.xml" ContentType="application/vnd.openxmlformats-officedocument.drawingml.chartshapes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drawings/drawing16.xml" ContentType="application/vnd.openxmlformats-officedocument.drawingml.chartshapes+xml"/>
  <Override PartName="/ppt/charts/chart38.xml" ContentType="application/vnd.openxmlformats-officedocument.drawingml.chart+xml"/>
  <Override PartName="/ppt/drawings/drawing17.xml" ContentType="application/vnd.openxmlformats-officedocument.drawingml.chartshapes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drawings/drawing18.xml" ContentType="application/vnd.openxmlformats-officedocument.drawingml.chartshapes+xml"/>
  <Override PartName="/ppt/charts/chart41.xml" ContentType="application/vnd.openxmlformats-officedocument.drawingml.chart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85"/>
  </p:notesMasterIdLst>
  <p:handoutMasterIdLst>
    <p:handoutMasterId r:id="rId86"/>
  </p:handoutMasterIdLst>
  <p:sldIdLst>
    <p:sldId id="452" r:id="rId2"/>
    <p:sldId id="383" r:id="rId3"/>
    <p:sldId id="435" r:id="rId4"/>
    <p:sldId id="306" r:id="rId5"/>
    <p:sldId id="490" r:id="rId6"/>
    <p:sldId id="314" r:id="rId7"/>
    <p:sldId id="652" r:id="rId8"/>
    <p:sldId id="653" r:id="rId9"/>
    <p:sldId id="654" r:id="rId10"/>
    <p:sldId id="655" r:id="rId11"/>
    <p:sldId id="656" r:id="rId12"/>
    <p:sldId id="657" r:id="rId13"/>
    <p:sldId id="605" r:id="rId14"/>
    <p:sldId id="606" r:id="rId15"/>
    <p:sldId id="607" r:id="rId16"/>
    <p:sldId id="608" r:id="rId17"/>
    <p:sldId id="609" r:id="rId18"/>
    <p:sldId id="360" r:id="rId19"/>
    <p:sldId id="428" r:id="rId20"/>
    <p:sldId id="505" r:id="rId21"/>
    <p:sldId id="508" r:id="rId22"/>
    <p:sldId id="576" r:id="rId23"/>
    <p:sldId id="546" r:id="rId24"/>
    <p:sldId id="489" r:id="rId25"/>
    <p:sldId id="498" r:id="rId26"/>
    <p:sldId id="503" r:id="rId27"/>
    <p:sldId id="504" r:id="rId28"/>
    <p:sldId id="548" r:id="rId29"/>
    <p:sldId id="549" r:id="rId30"/>
    <p:sldId id="610" r:id="rId31"/>
    <p:sldId id="611" r:id="rId32"/>
    <p:sldId id="612" r:id="rId33"/>
    <p:sldId id="613" r:id="rId34"/>
    <p:sldId id="614" r:id="rId35"/>
    <p:sldId id="444" r:id="rId36"/>
    <p:sldId id="411" r:id="rId37"/>
    <p:sldId id="492" r:id="rId38"/>
    <p:sldId id="618" r:id="rId39"/>
    <p:sldId id="619" r:id="rId40"/>
    <p:sldId id="622" r:id="rId41"/>
    <p:sldId id="623" r:id="rId42"/>
    <p:sldId id="624" r:id="rId43"/>
    <p:sldId id="625" r:id="rId44"/>
    <p:sldId id="626" r:id="rId45"/>
    <p:sldId id="627" r:id="rId46"/>
    <p:sldId id="628" r:id="rId47"/>
    <p:sldId id="629" r:id="rId48"/>
    <p:sldId id="630" r:id="rId49"/>
    <p:sldId id="631" r:id="rId50"/>
    <p:sldId id="632" r:id="rId51"/>
    <p:sldId id="633" r:id="rId52"/>
    <p:sldId id="634" r:id="rId53"/>
    <p:sldId id="635" r:id="rId54"/>
    <p:sldId id="636" r:id="rId55"/>
    <p:sldId id="637" r:id="rId56"/>
    <p:sldId id="638" r:id="rId57"/>
    <p:sldId id="639" r:id="rId58"/>
    <p:sldId id="640" r:id="rId59"/>
    <p:sldId id="641" r:id="rId60"/>
    <p:sldId id="642" r:id="rId61"/>
    <p:sldId id="643" r:id="rId62"/>
    <p:sldId id="644" r:id="rId63"/>
    <p:sldId id="645" r:id="rId64"/>
    <p:sldId id="590" r:id="rId65"/>
    <p:sldId id="543" r:id="rId66"/>
    <p:sldId id="542" r:id="rId67"/>
    <p:sldId id="615" r:id="rId68"/>
    <p:sldId id="467" r:id="rId69"/>
    <p:sldId id="541" r:id="rId70"/>
    <p:sldId id="646" r:id="rId71"/>
    <p:sldId id="647" r:id="rId72"/>
    <p:sldId id="648" r:id="rId73"/>
    <p:sldId id="649" r:id="rId74"/>
    <p:sldId id="650" r:id="rId75"/>
    <p:sldId id="651" r:id="rId76"/>
    <p:sldId id="658" r:id="rId77"/>
    <p:sldId id="540" r:id="rId78"/>
    <p:sldId id="660" r:id="rId79"/>
    <p:sldId id="616" r:id="rId80"/>
    <p:sldId id="659" r:id="rId81"/>
    <p:sldId id="661" r:id="rId82"/>
    <p:sldId id="430" r:id="rId83"/>
    <p:sldId id="442" r:id="rId8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FF"/>
    <a:srgbClr val="0066FF"/>
    <a:srgbClr val="6666FF"/>
    <a:srgbClr val="CC6600"/>
    <a:srgbClr val="6600FF"/>
    <a:srgbClr val="4F81BD"/>
    <a:srgbClr val="FF9900"/>
    <a:srgbClr val="FF6699"/>
    <a:srgbClr val="CC00CC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0" autoAdjust="0"/>
    <p:restoredTop sz="95382" autoAdjust="0"/>
  </p:normalViewPr>
  <p:slideViewPr>
    <p:cSldViewPr snapToObjects="1">
      <p:cViewPr>
        <p:scale>
          <a:sx n="71" d="100"/>
          <a:sy n="71" d="100"/>
        </p:scale>
        <p:origin x="-1958" y="-370"/>
      </p:cViewPr>
      <p:guideLst>
        <p:guide orient="horz" pos="35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89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2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79;&#1072;%202019%20&#1075;&#1086;&#1076;\&#1044;&#1080;&#1072;&#1075;&#1088;%20&#1080;%20&#1090;&#1072;&#1073;&#1083;%20&#1082;%20&#1072;&#1085;&#1072;&#1083;&#1080;&#1079;&#1091;%20&#1082;&#1086;&#1085;&#1089;&#1086;&#1083;&#1080;&#1076;&#1080;&#1088;&#1086;&#1074;&#1072;&#1085;&#1085;&#1086;&#1075;&#1086;%20&#1073;&#1102;&#1076;&#1078;&#1077;&#1090;&#1072;%202019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79;&#1072;%202019%20&#1075;&#1086;&#1076;\24_29_&#1090;&#1072;&#1073;&#1083;&#1080;&#1094;&#1072;%20&#1076;&#1080;&#1072;&#1075;&#1088;&#1072;&#1084;&#1084;&#1072;%20&#1052;&#1055;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13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1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79;&#1072;%202019%20&#1075;&#1086;&#1076;\35_&#1088;&#1072;&#1089;&#1093;&#1086;&#1076;&#1099;%20&#1088;&#1072;&#1081;&#1086;&#1085;%202019.xlsx" TargetMode="Externa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1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2.xm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55;&#1091;&#1073;&#1083;&#1080;&#1095;&#1085;&#1099;&#1077;%20&#1089;&#1083;&#1091;&#1096;&#1072;&#1085;&#1080;&#1103;\&#1082;%20&#1087;&#1091;&#1073;&#1083;%20&#1089;&#1083;&#1091;&#1096;%20&#1087;&#1086;%20&#1080;&#1089;&#1087;%20&#1088;&#1072;&#1081;%20&#1073;&#1102;&#1076;&#1078;&#1077;&#1090;&#1072;%20&#1050;&#1083;&#1080;&#1084;&#1086;&#1074;&#1072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79;&#1072;%202019%20&#1075;&#1086;&#1076;\35_&#1088;&#1072;&#1089;&#1093;&#1086;&#1076;&#1099;%20&#1088;&#1072;&#1081;&#1086;&#1085;%202019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41;&#1102;&#1076;&#1078;&#1077;&#1090;%20&#1076;&#1083;&#1103;%20&#1075;&#1088;&#1072;&#1078;&#1076;&#1072;&#1085;%20&#1087;&#1086;%20&#1080;&#1089;&#1087;&#1086;&#1083;&#1085;&#1077;&#1085;&#1080;&#1102;%202019%20&#1075;&#1086;&#1076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41;&#1102;&#1076;&#1078;&#1077;&#1090;%20&#1076;&#1083;&#1103;%20&#1075;&#1088;&#1072;&#1078;&#1076;&#1072;&#1085;%20&#1087;&#1086;%20&#1080;&#1089;&#1087;&#1086;&#1083;&#1085;&#1077;&#1085;&#1080;&#1102;%202018%20&#1075;&#1086;&#1076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8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n\Desktop\&#1054;&#1090;&#1095;&#1077;&#1090;%20&#1074;%20&#1047;&#1077;&#1084;&#1089;&#1082;&#1086;&#1077;\2017%20&#1075;&#1086;&#1076;\&#1044;&#1080;&#1072;&#1075;&#1088;&#1072;&#1084;&#1084;&#1099;%20&#1087;&#1086;%20&#1076;&#1086;&#1083;&#1075;&#1072;&#108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600"/>
            </a:pPr>
            <a:r>
              <a:rPr lang="ru-RU" sz="1600" b="1" i="0" u="none" strike="noStrike" baseline="0">
                <a:effectLst/>
              </a:rPr>
              <a:t>Отгружено товаров  и произведено услуг на душу населения, тыс.руб. </a:t>
            </a:r>
            <a:r>
              <a:rPr lang="ru-RU" sz="1600" b="1" i="0" u="none" strike="noStrike" baseline="0"/>
              <a:t> </a:t>
            </a:r>
            <a:endParaRPr lang="ru-RU" sz="1600" b="1"/>
          </a:p>
        </c:rich>
      </c:tx>
      <c:layout>
        <c:manualLayout>
          <c:xMode val="edge"/>
          <c:yMode val="edge"/>
          <c:x val="0.14470242393702287"/>
          <c:y val="4.9954729643715862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62099328"/>
        <c:axId val="262100864"/>
        <c:axId val="0"/>
      </c:bar3DChart>
      <c:catAx>
        <c:axId val="262099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2100864"/>
        <c:crosses val="autoZero"/>
        <c:auto val="1"/>
        <c:lblAlgn val="ctr"/>
        <c:lblOffset val="100"/>
        <c:noMultiLvlLbl val="0"/>
      </c:catAx>
      <c:valAx>
        <c:axId val="26210086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62099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Лист2!$F$56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66666666666666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44444444444445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Лист2!$G$55:$I$55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Лист2!$G$56:$I$56</c:f>
              <c:numCache>
                <c:formatCode>General</c:formatCode>
                <c:ptCount val="3"/>
                <c:pt idx="0">
                  <c:v>17637</c:v>
                </c:pt>
                <c:pt idx="1">
                  <c:v>20565</c:v>
                </c:pt>
                <c:pt idx="2">
                  <c:v>21511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4068096"/>
        <c:axId val="264230784"/>
        <c:axId val="0"/>
      </c:bar3DChart>
      <c:catAx>
        <c:axId val="264068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4230784"/>
        <c:crosses val="autoZero"/>
        <c:auto val="1"/>
        <c:lblAlgn val="ctr"/>
        <c:lblOffset val="100"/>
        <c:noMultiLvlLbl val="0"/>
      </c:catAx>
      <c:valAx>
        <c:axId val="264230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406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423840769903762"/>
          <c:y val="0.27813684747739864"/>
          <c:w val="0.85520603674540685"/>
          <c:h val="0.56421660834062404"/>
        </c:manualLayout>
      </c:layout>
      <c:lineChart>
        <c:grouping val="standard"/>
        <c:varyColors val="0"/>
        <c:ser>
          <c:idx val="0"/>
          <c:order val="0"/>
          <c:tx>
            <c:strRef>
              <c:f>Лист2!$F$62</c:f>
              <c:strCache>
                <c:ptCount val="1"/>
                <c:pt idx="0">
                  <c:v>Средняя пенсия, руб.</c:v>
                </c:pt>
              </c:strCache>
            </c:strRef>
          </c:tx>
          <c:spPr>
            <a:ln w="635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ymbol val="diamond"/>
            <c:size val="13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8.8055555555555554E-2"/>
                  <c:y val="-9.8726669582968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583333333333333"/>
                  <c:y val="-8.48377806940799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Лист2!$G$61:$I$61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Лист2!$G$62:$I$62</c:f>
              <c:numCache>
                <c:formatCode>General</c:formatCode>
                <c:ptCount val="3"/>
                <c:pt idx="0">
                  <c:v>13010</c:v>
                </c:pt>
                <c:pt idx="1">
                  <c:v>13318</c:v>
                </c:pt>
                <c:pt idx="2">
                  <c:v>13730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4225536"/>
        <c:axId val="264228224"/>
      </c:lineChart>
      <c:catAx>
        <c:axId val="264225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4228224"/>
        <c:crosses val="autoZero"/>
        <c:auto val="1"/>
        <c:lblAlgn val="ctr"/>
        <c:lblOffset val="100"/>
        <c:noMultiLvlLbl val="0"/>
      </c:catAx>
      <c:valAx>
        <c:axId val="264228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42255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Лист2!$F$50</c:f>
              <c:strCache>
                <c:ptCount val="1"/>
                <c:pt idx="0">
                  <c:v>Денежные доходы на душу населения, тыс.руб.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2.3148148148148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555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Лист2!$G$49:$I$49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Лист2!$G$50:$I$50</c:f>
              <c:numCache>
                <c:formatCode>0.00</c:formatCode>
                <c:ptCount val="3"/>
                <c:pt idx="0">
                  <c:v>161.40093564293841</c:v>
                </c:pt>
                <c:pt idx="1">
                  <c:v>179.08823152772445</c:v>
                </c:pt>
                <c:pt idx="2">
                  <c:v>180.66884816753927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4359296"/>
        <c:axId val="264366336"/>
        <c:axId val="0"/>
      </c:bar3DChart>
      <c:catAx>
        <c:axId val="264359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4366336"/>
        <c:crosses val="autoZero"/>
        <c:auto val="1"/>
        <c:lblAlgn val="ctr"/>
        <c:lblOffset val="100"/>
        <c:noMultiLvlLbl val="0"/>
      </c:catAx>
      <c:valAx>
        <c:axId val="26436633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643592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Лист2!$F$65</c:f>
              <c:strCache>
                <c:ptCount val="1"/>
                <c:pt idx="0">
                  <c:v>Индекс потребительских цен, %</c:v>
                </c:pt>
              </c:strCache>
            </c:strRef>
          </c:tx>
          <c:spPr>
            <a:ln w="63500"/>
          </c:spPr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2.9930008748906387E-3"/>
                  <c:y val="-5.83449985418489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451443569553806E-2"/>
                  <c:y val="-9.53820355788859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Лист2!$G$64:$I$64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Лист2!$G$65:$I$65</c:f>
              <c:numCache>
                <c:formatCode>General</c:formatCode>
                <c:ptCount val="3"/>
                <c:pt idx="0">
                  <c:v>102.52</c:v>
                </c:pt>
                <c:pt idx="1">
                  <c:v>103.7</c:v>
                </c:pt>
                <c:pt idx="2">
                  <c:v>103.04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90184192"/>
        <c:axId val="290330496"/>
      </c:lineChart>
      <c:catAx>
        <c:axId val="290184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0330496"/>
        <c:crosses val="autoZero"/>
        <c:auto val="1"/>
        <c:lblAlgn val="ctr"/>
        <c:lblOffset val="100"/>
        <c:noMultiLvlLbl val="0"/>
      </c:catAx>
      <c:valAx>
        <c:axId val="290330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01841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Лист2!$F$34</c:f>
              <c:strCache>
                <c:ptCount val="1"/>
                <c:pt idx="0">
                  <c:v>Инвестиции  в основной капитал на душу населения, тыс. руб.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2.2222222222222324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Лист2!$G$33:$I$33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Лист2!$G$34:$I$34</c:f>
              <c:numCache>
                <c:formatCode>0.00</c:formatCode>
                <c:ptCount val="3"/>
                <c:pt idx="0">
                  <c:v>25.660639777468706</c:v>
                </c:pt>
                <c:pt idx="1">
                  <c:v>29.168907670636447</c:v>
                </c:pt>
                <c:pt idx="2">
                  <c:v>13.410994764397905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90198656"/>
        <c:axId val="290254848"/>
        <c:axId val="0"/>
      </c:bar3DChart>
      <c:catAx>
        <c:axId val="290198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0254848"/>
        <c:crosses val="autoZero"/>
        <c:auto val="1"/>
        <c:lblAlgn val="ctr"/>
        <c:lblOffset val="100"/>
        <c:noMultiLvlLbl val="0"/>
      </c:catAx>
      <c:valAx>
        <c:axId val="29025484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901986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           </a:t>
            </a:r>
            <a:r>
              <a:rPr lang="ru-RU" sz="1600"/>
              <a:t>Отгрузка товаров собственного производства, выполнено работ и услуг собственными силами на душу населения, тыс.руб.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16907261592301"/>
          <c:y val="0.40586832895888014"/>
          <c:w val="0.84827537182852142"/>
          <c:h val="0.478151793525809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 на душу населения, тыс.руб.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8888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333333333333332E-3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11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Лист2!$G$27:$I$27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Лист2!$G$28:$I$28</c:f>
              <c:numCache>
                <c:formatCode>0.00</c:formatCode>
                <c:ptCount val="3"/>
                <c:pt idx="0">
                  <c:v>72.230370464028312</c:v>
                </c:pt>
                <c:pt idx="1">
                  <c:v>82.622614931489309</c:v>
                </c:pt>
                <c:pt idx="2">
                  <c:v>90.497382198952877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90311168"/>
        <c:axId val="291141504"/>
        <c:axId val="0"/>
      </c:bar3DChart>
      <c:catAx>
        <c:axId val="290311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1141504"/>
        <c:crosses val="autoZero"/>
        <c:auto val="1"/>
        <c:lblAlgn val="ctr"/>
        <c:lblOffset val="100"/>
        <c:noMultiLvlLbl val="0"/>
      </c:catAx>
      <c:valAx>
        <c:axId val="29114150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903111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372962684727329E-2"/>
          <c:y val="0.13557858447314122"/>
          <c:w val="0.9125937041003116"/>
          <c:h val="0.5741708007266916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66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09333332472441E-2"/>
                  <c:y val="-2.4990476890122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666462204732E-2"/>
                  <c:y val="-2.9155556371809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185595145981287E-2"/>
                  <c:y val="-3.5999078525171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6'!$C$6:$E$6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6'!$C$7:$E$7</c:f>
              <c:numCache>
                <c:formatCode>#,##0</c:formatCode>
                <c:ptCount val="3"/>
                <c:pt idx="0">
                  <c:v>411428</c:v>
                </c:pt>
                <c:pt idx="1">
                  <c:v>474017</c:v>
                </c:pt>
                <c:pt idx="2">
                  <c:v>396487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9811840"/>
        <c:axId val="289846400"/>
        <c:axId val="0"/>
      </c:bar3DChart>
      <c:catAx>
        <c:axId val="2898118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289846400"/>
        <c:crosses val="autoZero"/>
        <c:auto val="1"/>
        <c:lblAlgn val="ctr"/>
        <c:lblOffset val="100"/>
        <c:noMultiLvlLbl val="0"/>
      </c:catAx>
      <c:valAx>
        <c:axId val="28984640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spPr>
          <a:noFill/>
        </c:spPr>
        <c:crossAx val="28981184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gradFill>
      <a:gsLst>
        <a:gs pos="32000">
          <a:srgbClr val="FFCC00">
            <a:alpha val="29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  <a:ln w="38100">
      <a:solidFill>
        <a:srgbClr val="0070C0"/>
      </a:solidFill>
    </a:ln>
  </c:sp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343962771569775E-2"/>
          <c:y val="0.13766112421398458"/>
          <c:w val="0.91952270404575231"/>
          <c:h val="0.67529450309535977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1'!$B$5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0066FF"/>
              </a:solidFill>
            </a:ln>
          </c:spPr>
          <c:marker>
            <c:spPr>
              <a:solidFill>
                <a:srgbClr val="0066FF"/>
              </a:solidFill>
              <a:ln>
                <a:solidFill>
                  <a:srgbClr val="0066FF"/>
                </a:solidFill>
              </a:ln>
            </c:spPr>
          </c:marker>
          <c:dLbls>
            <c:dLbl>
              <c:idx val="0"/>
              <c:layout>
                <c:manualLayout>
                  <c:x val="-7.2433332762992131E-2"/>
                  <c:y val="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9E-3"/>
                  <c:y val="1.6660317926748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454504121390808E-2"/>
                  <c:y val="2.2113900885262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1'!$C$5:$E$5</c:f>
              <c:numCache>
                <c:formatCode>#,##0</c:formatCode>
                <c:ptCount val="3"/>
                <c:pt idx="0">
                  <c:v>69735</c:v>
                </c:pt>
                <c:pt idx="1">
                  <c:v>75837</c:v>
                </c:pt>
                <c:pt idx="2">
                  <c:v>81067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4830976"/>
        <c:axId val="264832512"/>
      </c:lineChart>
      <c:lineChart>
        <c:grouping val="stacked"/>
        <c:varyColors val="0"/>
        <c:ser>
          <c:idx val="1"/>
          <c:order val="1"/>
          <c:tx>
            <c:strRef>
              <c:f>'таб к диаг 1'!$B$6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 cmpd="sng"/>
            </c:spPr>
          </c:marker>
          <c:dLbls>
            <c:dLbl>
              <c:idx val="0"/>
              <c:layout>
                <c:manualLayout>
                  <c:x val="-4.0999999677165354E-2"/>
                  <c:y val="-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633333021259917E-2"/>
                  <c:y val="-3.3320635853496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433440697374533E-2"/>
                  <c:y val="-4.5815874298557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200" b="1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1'!$C$6:$E$6</c:f>
              <c:numCache>
                <c:formatCode>#,##0</c:formatCode>
                <c:ptCount val="3"/>
                <c:pt idx="0">
                  <c:v>4483</c:v>
                </c:pt>
                <c:pt idx="1">
                  <c:v>6295</c:v>
                </c:pt>
                <c:pt idx="2">
                  <c:v>3187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4839936"/>
        <c:axId val="264834048"/>
      </c:lineChart>
      <c:catAx>
        <c:axId val="2648309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 Black" pitchFamily="34" charset="0"/>
              </a:defRPr>
            </a:pPr>
            <a:endParaRPr lang="ru-RU"/>
          </a:p>
        </c:txPr>
        <c:crossAx val="264832512"/>
        <c:crosses val="autoZero"/>
        <c:auto val="1"/>
        <c:lblAlgn val="ctr"/>
        <c:lblOffset val="100"/>
        <c:noMultiLvlLbl val="0"/>
      </c:catAx>
      <c:valAx>
        <c:axId val="264832512"/>
        <c:scaling>
          <c:orientation val="minMax"/>
          <c:max val="9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64830976"/>
        <c:crosses val="autoZero"/>
        <c:crossBetween val="between"/>
      </c:valAx>
      <c:valAx>
        <c:axId val="264834048"/>
        <c:scaling>
          <c:orientation val="minMax"/>
          <c:max val="30000"/>
          <c:min val="0"/>
        </c:scaling>
        <c:delete val="0"/>
        <c:axPos val="r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64839936"/>
        <c:crosses val="max"/>
        <c:crossBetween val="between"/>
      </c:valAx>
      <c:catAx>
        <c:axId val="264839936"/>
        <c:scaling>
          <c:orientation val="minMax"/>
        </c:scaling>
        <c:delete val="1"/>
        <c:axPos val="b"/>
        <c:majorTickMark val="out"/>
        <c:minorTickMark val="none"/>
        <c:tickLblPos val="nextTo"/>
        <c:crossAx val="264834048"/>
        <c:crosses val="autoZero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32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355296096939933E-2"/>
          <c:y val="0.11891826654639315"/>
          <c:w val="0.92261137068809984"/>
          <c:h val="0.732388723916394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'таб. к диаг 2'!$B$6:$B$7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66666559055121E-3"/>
                  <c:y val="8.3301589633740288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Calibri" pitchFamily="34" charset="0"/>
                        <a:cs typeface="Times New Roman" pitchFamily="18" charset="0"/>
                      </a:rPr>
                      <a:t>57</a:t>
                    </a:r>
                    <a:r>
                      <a:rPr lang="ru-RU" b="1" baseline="0" dirty="0" smtClean="0">
                        <a:latin typeface="Calibri" pitchFamily="34" charset="0"/>
                        <a:cs typeface="Times New Roman" pitchFamily="18" charset="0"/>
                      </a:rPr>
                      <a:t> 075</a:t>
                    </a:r>
                    <a:endParaRPr lang="en-US" b="1" dirty="0">
                      <a:latin typeface="+mn-lt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5241790692666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601310403300801E-16"/>
                  <c:y val="6.5321960111427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2'!$B$8:$B$11</c:f>
              <c:numCache>
                <c:formatCode>#,##0</c:formatCode>
                <c:ptCount val="4"/>
                <c:pt idx="0">
                  <c:v>57075</c:v>
                </c:pt>
                <c:pt idx="1">
                  <c:v>8158</c:v>
                </c:pt>
                <c:pt idx="2">
                  <c:v>2620</c:v>
                </c:pt>
                <c:pt idx="3">
                  <c:v>6985</c:v>
                </c:pt>
              </c:numCache>
            </c:numRef>
          </c:val>
        </c:ser>
        <c:ser>
          <c:idx val="1"/>
          <c:order val="1"/>
          <c:tx>
            <c:strRef>
              <c:f>'таб. к диаг 2'!$C$6:$C$7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7.2282496844612897E-3"/>
                  <c:y val="-7.1014057422974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456499368923638E-3"/>
                  <c:y val="4.35479734076186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2'!$C$8:$C$11</c:f>
              <c:numCache>
                <c:formatCode>#,##0</c:formatCode>
                <c:ptCount val="4"/>
                <c:pt idx="0">
                  <c:v>60580</c:v>
                </c:pt>
                <c:pt idx="1">
                  <c:v>9246</c:v>
                </c:pt>
                <c:pt idx="2">
                  <c:v>3137</c:v>
                </c:pt>
                <c:pt idx="3">
                  <c:v>6690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4884992"/>
        <c:axId val="264886528"/>
      </c:barChart>
      <c:catAx>
        <c:axId val="2648849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64886528"/>
        <c:crosses val="autoZero"/>
        <c:auto val="1"/>
        <c:lblAlgn val="ctr"/>
        <c:lblOffset val="100"/>
        <c:noMultiLvlLbl val="0"/>
      </c:catAx>
      <c:valAx>
        <c:axId val="26488652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264884992"/>
        <c:crosses val="autoZero"/>
        <c:crossBetween val="between"/>
      </c:valAx>
      <c:spPr>
        <a:gradFill>
          <a:gsLst>
            <a:gs pos="0">
              <a:srgbClr val="CCCCFF"/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3987079942358935"/>
          <c:y val="0.93977508242839947"/>
          <c:w val="0.71069162694993504"/>
          <c:h val="4.7729679126540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8397838473021362"/>
          <c:y val="0.32943757719397532"/>
          <c:w val="0.27171919971103226"/>
          <c:h val="0.41410152410438572"/>
        </c:manualLayout>
      </c:layout>
      <c:pieChart>
        <c:varyColors val="1"/>
        <c:ser>
          <c:idx val="0"/>
          <c:order val="0"/>
          <c:dPt>
            <c:idx val="5"/>
            <c:bubble3D val="0"/>
            <c:explosion val="1"/>
          </c:dPt>
          <c:dLbls>
            <c:dLbl>
              <c:idx val="0"/>
              <c:layout>
                <c:manualLayout>
                  <c:x val="0.16727577662068888"/>
                  <c:y val="4.4107506458961679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Общегосударственные вопросы; 62 771,9; 15,7%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397894060314593"/>
                  <c:y val="9.4421478817800792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7263220599614887"/>
                  <c:y val="0.11406843890846761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оборона; 358,9; 0,1%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1658363776784569"/>
                  <c:y val="0.2858993130410207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безопасность и правоохранительная деятельность; 10 916; 2,7%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5.7868634514301277E-2"/>
                  <c:y val="0.31765541446731049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экономика; 57 353,3; 14,3%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405805983306869"/>
                  <c:y val="0.36041138501157965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Жилищно-коммунальное хозяйство; 21 846,1; 5,5%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20633755469988949"/>
                  <c:y val="8.9909238026612104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Образование; 167 573; 41,9%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20621604404414706"/>
                  <c:y val="0.14581450965952181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Культура и кинематография; 49 228; 12,3%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34262412924213748"/>
                  <c:y val="3.4434563932190165E-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Социальная политика;    20 815,8; 5,2%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38865788888647002"/>
                  <c:y val="-0.18424485910503779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Физическая культура и спорт; 3 218; 0,8%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3187576839660489"/>
                  <c:y val="-0.22323453157122325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Средства массовой информации; 1 678; 0,4%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32167014607931294"/>
                  <c:y val="-0.22138612346406256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Обслуживание государственного и муниципального долга; 3,2; 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0.10204609269158212"/>
                  <c:y val="-0.18180058537057467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Межбюджетные трансферты; 34,1; 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'Анализ по разд'!$U$6:$U$18</c:f>
              <c:strCache>
                <c:ptCount val="13"/>
                <c:pt idx="0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'Анализ по разд'!$V$6:$V$18</c:f>
              <c:numCache>
                <c:formatCode>General</c:formatCode>
                <c:ptCount val="13"/>
                <c:pt idx="0" formatCode="#,##0">
                  <c:v>61725.5</c:v>
                </c:pt>
                <c:pt idx="2" formatCode="#,##0">
                  <c:v>333.9</c:v>
                </c:pt>
                <c:pt idx="3" formatCode="#,##0">
                  <c:v>10687</c:v>
                </c:pt>
                <c:pt idx="4" formatCode="#,##0">
                  <c:v>42443.3</c:v>
                </c:pt>
                <c:pt idx="5" formatCode="#,##0">
                  <c:v>15672.9</c:v>
                </c:pt>
                <c:pt idx="6" formatCode="#,##0">
                  <c:v>278637.3</c:v>
                </c:pt>
                <c:pt idx="7" formatCode="#,##0">
                  <c:v>40939.599999999999</c:v>
                </c:pt>
                <c:pt idx="8" formatCode="#,##0">
                  <c:v>16588.099999999999</c:v>
                </c:pt>
                <c:pt idx="9" formatCode="#,##0">
                  <c:v>2388.8000000000002</c:v>
                </c:pt>
                <c:pt idx="10" formatCode="#,##0">
                  <c:v>1793.5</c:v>
                </c:pt>
                <c:pt idx="11" formatCode="#,##0">
                  <c:v>6.6</c:v>
                </c:pt>
                <c:pt idx="12" formatCode="#,##0">
                  <c:v>210.1</c:v>
                </c:pt>
              </c:numCache>
            </c:numRef>
          </c:val>
        </c:ser>
        <c:ser>
          <c:idx val="1"/>
          <c:order val="1"/>
          <c:cat>
            <c:strRef>
              <c:f>'Анализ по разд'!$U$6:$U$18</c:f>
              <c:strCache>
                <c:ptCount val="13"/>
                <c:pt idx="0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'Анализ по разд'!$W$6:$W$18</c:f>
              <c:numCache>
                <c:formatCode>General</c:formatCode>
                <c:ptCount val="13"/>
                <c:pt idx="0" formatCode="0.0">
                  <c:v>13.093339855379426</c:v>
                </c:pt>
                <c:pt idx="2" formatCode="0.0">
                  <c:v>7.0827553891198769E-2</c:v>
                </c:pt>
                <c:pt idx="3" formatCode="0.0">
                  <c:v>2.26694839303756</c:v>
                </c:pt>
                <c:pt idx="4" formatCode="0.0">
                  <c:v>9.0031599822411419</c:v>
                </c:pt>
                <c:pt idx="5" formatCode="0.0">
                  <c:v>3.3245677429810403</c:v>
                </c:pt>
                <c:pt idx="6" formatCode="0.0">
                  <c:v>59.10511644758347</c:v>
                </c:pt>
                <c:pt idx="7" formatCode="0.0">
                  <c:v>8.6841920493684377</c:v>
                </c:pt>
                <c:pt idx="8" formatCode="0.0">
                  <c:v>3.5187018469679372</c:v>
                </c:pt>
                <c:pt idx="9" formatCode="0.0">
                  <c:v>0.50671716302873815</c:v>
                </c:pt>
                <c:pt idx="10" formatCode="0.0">
                  <c:v>0.38044090417449838</c:v>
                </c:pt>
                <c:pt idx="11" formatCode="0.000">
                  <c:v>1.4000055575978194E-3</c:v>
                </c:pt>
                <c:pt idx="12" formatCode="0.00">
                  <c:v>4.4566843583530587E-2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Инвестиции в основной капитал  всего,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62124672"/>
        <c:axId val="262126208"/>
        <c:axId val="0"/>
      </c:bar3DChart>
      <c:catAx>
        <c:axId val="262124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2126208"/>
        <c:crosses val="autoZero"/>
        <c:auto val="1"/>
        <c:lblAlgn val="ctr"/>
        <c:lblOffset val="100"/>
        <c:noMultiLvlLbl val="0"/>
      </c:catAx>
      <c:valAx>
        <c:axId val="262126208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621246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'2019'!$S$8</c:f>
              <c:strCache>
                <c:ptCount val="1"/>
                <c:pt idx="0">
                  <c:v>Программные расходы всего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9.769665888538126E-2"/>
                  <c:y val="-0.1096510090109302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341706,00</a:t>
                    </a:r>
                    <a:r>
                      <a:rPr lang="ru-RU" dirty="0" smtClean="0"/>
                      <a:t>  87%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3153355830521187E-2"/>
                  <c:y val="4.65305315948553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54090,00</a:t>
                    </a:r>
                    <a:r>
                      <a:rPr lang="ru-RU" dirty="0" smtClean="0"/>
                      <a:t>  </a:t>
                    </a:r>
                  </a:p>
                  <a:p>
                    <a:r>
                      <a:rPr lang="ru-RU" dirty="0" smtClean="0"/>
                      <a:t>13%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'2019'!$S$8:$S$9</c:f>
              <c:strCache>
                <c:ptCount val="2"/>
                <c:pt idx="0">
                  <c:v>Программные расходы всего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'2019'!$T$8:$T$9</c:f>
              <c:numCache>
                <c:formatCode>0.00</c:formatCode>
                <c:ptCount val="2"/>
                <c:pt idx="0">
                  <c:v>341706</c:v>
                </c:pt>
                <c:pt idx="1">
                  <c:v>54090</c:v>
                </c:pt>
              </c:numCache>
            </c:numRef>
          </c:val>
        </c:ser>
        <c:ser>
          <c:idx val="1"/>
          <c:order val="1"/>
          <c:tx>
            <c:strRef>
              <c:f>'2019'!$S$9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explosion val="25"/>
          <c:cat>
            <c:strRef>
              <c:f>'2019'!$S$8:$S$9</c:f>
              <c:strCache>
                <c:ptCount val="2"/>
                <c:pt idx="0">
                  <c:v>Программные расходы всего</c:v>
                </c:pt>
                <c:pt idx="1">
                  <c:v>Непрограммные расходы</c:v>
                </c:pt>
              </c:strCache>
            </c:strRef>
          </c:cat>
          <c:val>
            <c:numLit>
              <c:formatCode>General</c:formatCode>
              <c:ptCount val="1"/>
              <c:pt idx="0">
                <c:v>1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6.8218139399241776E-2"/>
          <c:y val="0.75585109097901337"/>
          <c:w val="0.89110661514532907"/>
          <c:h val="0.22489500050282518"/>
        </c:manualLayout>
      </c:layout>
      <c:overlay val="0"/>
      <c:txPr>
        <a:bodyPr/>
        <a:lstStyle/>
        <a:p>
          <a:pPr rtl="0"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6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834800798536744E-2"/>
          <c:y val="9.6957841207349085E-2"/>
          <c:w val="0.90503603749315464"/>
          <c:h val="0.799350447073330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 к диаг 3'!$B$4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66FF"/>
            </a:solidFill>
          </c:spPr>
          <c:invertIfNegative val="0"/>
          <c:dLbls>
            <c:dLbl>
              <c:idx val="0"/>
              <c:layout>
                <c:manualLayout>
                  <c:x val="3.1433333085826819E-2"/>
                  <c:y val="-2.734708441517986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558850656997E-2"/>
                  <c:y val="-2.6963404796561598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333333118110373E-2"/>
                  <c:y val="-2.2880477568659015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2017 год</c:v>
                </c:pt>
                <c:pt idx="1">
                  <c:v> 2018 год</c:v>
                </c:pt>
                <c:pt idx="2">
                  <c:v> 2019 год</c:v>
                </c:pt>
              </c:strCache>
            </c:strRef>
          </c:cat>
          <c:val>
            <c:numRef>
              <c:f>'таб к диаг 3'!$C$4:$E$4</c:f>
              <c:numCache>
                <c:formatCode>0.0</c:formatCode>
                <c:ptCount val="3"/>
                <c:pt idx="0" formatCode="General">
                  <c:v>411</c:v>
                </c:pt>
                <c:pt idx="1">
                  <c:v>472.8</c:v>
                </c:pt>
                <c:pt idx="2" formatCode="General">
                  <c:v>395.6</c:v>
                </c:pt>
              </c:numCache>
            </c:numRef>
          </c:val>
        </c:ser>
        <c:ser>
          <c:idx val="1"/>
          <c:order val="1"/>
          <c:tx>
            <c:strRef>
              <c:f>'таб к диаг 3'!$B$5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900FF"/>
            </a:solidFill>
          </c:spPr>
          <c:invertIfNegative val="0"/>
          <c:dLbls>
            <c:dLbl>
              <c:idx val="0"/>
              <c:layout>
                <c:manualLayout>
                  <c:x val="3.5533333053543337E-2"/>
                  <c:y val="-2.3127094075944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166666397637768E-2"/>
                  <c:y val="-2.2880477568659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533333053543337E-2"/>
                  <c:y val="-2.9292506758085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2017 год</c:v>
                </c:pt>
                <c:pt idx="1">
                  <c:v> 2018 год</c:v>
                </c:pt>
                <c:pt idx="2">
                  <c:v> 2019 год</c:v>
                </c:pt>
              </c:strCache>
            </c:strRef>
          </c:cat>
          <c:val>
            <c:numRef>
              <c:f>'таб к диаг 3'!$C$5:$E$5</c:f>
              <c:numCache>
                <c:formatCode>General</c:formatCode>
                <c:ptCount val="3"/>
                <c:pt idx="0">
                  <c:v>420.7</c:v>
                </c:pt>
                <c:pt idx="1">
                  <c:v>469.4</c:v>
                </c:pt>
                <c:pt idx="2">
                  <c:v>394.5</c:v>
                </c:pt>
              </c:numCache>
            </c:numRef>
          </c:val>
        </c:ser>
        <c:ser>
          <c:idx val="2"/>
          <c:order val="2"/>
          <c:tx>
            <c:strRef>
              <c:f>'таб к диаг 3'!$B$6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3.8923982723124591E-2"/>
                  <c:y val="3.48427900101209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0289110265402794E-2"/>
                  <c:y val="3.06282940185871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8406242139029627E-2"/>
                  <c:y val="3.0451241175704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2017 год</c:v>
                </c:pt>
                <c:pt idx="1">
                  <c:v> 2018 год</c:v>
                </c:pt>
                <c:pt idx="2">
                  <c:v> 2019 год</c:v>
                </c:pt>
              </c:strCache>
            </c:strRef>
          </c:cat>
          <c:val>
            <c:numRef>
              <c:f>'таб к диаг 3'!$C$6:$E$6</c:f>
              <c:numCache>
                <c:formatCode>General</c:formatCode>
                <c:ptCount val="3"/>
                <c:pt idx="0">
                  <c:v>-9.6999999999999993</c:v>
                </c:pt>
                <c:pt idx="1">
                  <c:v>3.4</c:v>
                </c:pt>
                <c:pt idx="2">
                  <c:v>1.1000000000000227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61870720"/>
        <c:axId val="261872256"/>
        <c:axId val="0"/>
      </c:bar3DChart>
      <c:catAx>
        <c:axId val="2618707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61872256"/>
        <c:crosses val="autoZero"/>
        <c:auto val="1"/>
        <c:lblAlgn val="ctr"/>
        <c:lblOffset val="100"/>
        <c:noMultiLvlLbl val="0"/>
      </c:catAx>
      <c:valAx>
        <c:axId val="261872256"/>
        <c:scaling>
          <c:orientation val="minMax"/>
          <c:max val="350"/>
          <c:min val="-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1870720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9.715299661034385E-2"/>
          <c:y val="0.93693300656106715"/>
          <c:w val="0.8070605658236697"/>
          <c:h val="5.0571841054166233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560224112406661E-2"/>
          <c:y val="4.5648131705039161E-2"/>
          <c:w val="0.91806037072393376"/>
          <c:h val="0.872712339772208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 к диаг 7'!$C$4</c:f>
              <c:strCache>
                <c:ptCount val="1"/>
                <c:pt idx="0">
                  <c:v>План на год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-1.1471399293484102E-2"/>
                  <c:y val="-1.06577925930035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6.46534431584118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367764918622412E-2"/>
                  <c:y val="5.383899649696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7'!$C$5:$C$8</c:f>
              <c:numCache>
                <c:formatCode>#,##0</c:formatCode>
                <c:ptCount val="4"/>
                <c:pt idx="0">
                  <c:v>394043</c:v>
                </c:pt>
                <c:pt idx="1">
                  <c:v>395832</c:v>
                </c:pt>
                <c:pt idx="2">
                  <c:v>-1789</c:v>
                </c:pt>
                <c:pt idx="3">
                  <c:v>3500</c:v>
                </c:pt>
              </c:numCache>
            </c:numRef>
          </c:val>
        </c:ser>
        <c:ser>
          <c:idx val="1"/>
          <c:order val="1"/>
          <c:tx>
            <c:strRef>
              <c:f>'таб к диаг 7'!$D$4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2837891544119307E-2"/>
                  <c:y val="-6.43826625310878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010449606773595E-3"/>
                  <c:y val="-1.0603304221370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579338519748936E-2"/>
                  <c:y val="-2.98058037757451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7'!$D$5:$D$8</c:f>
              <c:numCache>
                <c:formatCode>#,##0</c:formatCode>
                <c:ptCount val="4"/>
                <c:pt idx="0">
                  <c:v>395638</c:v>
                </c:pt>
                <c:pt idx="1">
                  <c:v>394560</c:v>
                </c:pt>
                <c:pt idx="2">
                  <c:v>1078</c:v>
                </c:pt>
                <c:pt idx="3">
                  <c:v>3500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1920640"/>
        <c:axId val="261922176"/>
      </c:barChart>
      <c:catAx>
        <c:axId val="2619206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anchor="t" anchorCtr="1"/>
          <a:lstStyle/>
          <a:p>
            <a:pPr>
              <a:defRPr sz="1400" b="1"/>
            </a:pPr>
            <a:endParaRPr lang="ru-RU"/>
          </a:p>
        </c:txPr>
        <c:crossAx val="261922176"/>
        <c:crosses val="autoZero"/>
        <c:auto val="1"/>
        <c:lblAlgn val="ctr"/>
        <c:lblOffset val="100"/>
        <c:noMultiLvlLbl val="0"/>
      </c:catAx>
      <c:valAx>
        <c:axId val="261922176"/>
        <c:scaling>
          <c:orientation val="minMax"/>
          <c:max val="450000"/>
          <c:min val="-15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261920640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0608927475520265"/>
          <c:y val="0.95817653476209752"/>
          <c:w val="0.75775478405967411"/>
          <c:h val="3.7658385756215301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32000">
          <a:srgbClr val="FFFF00">
            <a:alpha val="16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633259199738128E-2"/>
          <c:y val="0.13587128789340941"/>
          <c:w val="0.84493348153595649"/>
          <c:h val="0.720044018658901"/>
        </c:manualLayout>
      </c:layout>
      <c:pie3DChart>
        <c:varyColors val="1"/>
        <c:ser>
          <c:idx val="0"/>
          <c:order val="0"/>
          <c:tx>
            <c:strRef>
              <c:f>'таб к диаг 4'!$C$3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Pt>
            <c:idx val="0"/>
            <c:bubble3D val="0"/>
            <c:explosion val="5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66FF33"/>
              </a:solidFill>
            </c:spPr>
          </c:dPt>
          <c:dPt>
            <c:idx val="2"/>
            <c:bubble3D val="0"/>
            <c:explosion val="29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147740647130651"/>
                  <c:y val="1.781030621041228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Налоговые доходы
</a:t>
                    </a:r>
                    <a:r>
                      <a:rPr lang="ru-RU" sz="1600" dirty="0" smtClean="0"/>
                      <a:t>15%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4751553453399859E-2"/>
                  <c:y val="0.19973474674922928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Неналоговые доходы
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5734603235685597E-2"/>
                  <c:y val="5.9774301885944757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/>
                      <a:t>Безвозмездные поступления</a:t>
                    </a:r>
                    <a:r>
                      <a:rPr lang="ru-RU" sz="1600" b="1" baseline="0" dirty="0"/>
                      <a:t> </a:t>
                    </a:r>
                    <a:r>
                      <a:rPr lang="ru-RU" sz="1600" b="1" baseline="0" dirty="0" smtClean="0"/>
                      <a:t>84</a:t>
                    </a:r>
                    <a:r>
                      <a:rPr lang="ru-RU" sz="1600" b="1" dirty="0" smtClean="0"/>
                      <a:t>%</a:t>
                    </a:r>
                    <a:endParaRPr lang="ru-RU" sz="1600" b="1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к диаг 4'!$B$4:$B$6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'таб к диаг 4'!$C$4:$C$6</c:f>
              <c:numCache>
                <c:formatCode>#,##0</c:formatCode>
                <c:ptCount val="3"/>
                <c:pt idx="0">
                  <c:v>58993</c:v>
                </c:pt>
                <c:pt idx="1">
                  <c:v>2015</c:v>
                </c:pt>
                <c:pt idx="2">
                  <c:v>334630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9999FF">
            <a:alpha val="45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177296051097402E-2"/>
          <c:y val="0.13974366395482823"/>
          <c:w val="0.86911207452142725"/>
          <c:h val="0.71448429346887743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5'!$B$5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pPr>
              <a:solidFill>
                <a:srgbClr val="3366FF"/>
              </a:solidFill>
            </c:spPr>
          </c:marker>
          <c:dLbls>
            <c:dLbl>
              <c:idx val="0"/>
              <c:layout>
                <c:manualLayout>
                  <c:x val="-7.9266666042519696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1E-3"/>
                  <c:y val="1.249523844506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5'!$C$5:$E$5</c:f>
              <c:numCache>
                <c:formatCode>#,##0</c:formatCode>
                <c:ptCount val="3"/>
                <c:pt idx="0">
                  <c:v>50945</c:v>
                </c:pt>
                <c:pt idx="1">
                  <c:v>54803</c:v>
                </c:pt>
                <c:pt idx="2">
                  <c:v>58993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2057984"/>
        <c:axId val="262059520"/>
      </c:lineChart>
      <c:lineChart>
        <c:grouping val="stacked"/>
        <c:varyColors val="0"/>
        <c:ser>
          <c:idx val="1"/>
          <c:order val="1"/>
          <c:tx>
            <c:strRef>
              <c:f>'таб к диаг 5'!$B$6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6.9699999451181105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8742857667591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5'!$C$6:$E$6</c:f>
              <c:numCache>
                <c:formatCode>#,##0</c:formatCode>
                <c:ptCount val="3"/>
                <c:pt idx="0">
                  <c:v>3203</c:v>
                </c:pt>
                <c:pt idx="1">
                  <c:v>4870</c:v>
                </c:pt>
                <c:pt idx="2">
                  <c:v>2015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2071040"/>
        <c:axId val="262061056"/>
      </c:lineChart>
      <c:catAx>
        <c:axId val="2620579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62059520"/>
        <c:crosses val="autoZero"/>
        <c:auto val="1"/>
        <c:lblAlgn val="ctr"/>
        <c:lblOffset val="100"/>
        <c:noMultiLvlLbl val="0"/>
      </c:catAx>
      <c:valAx>
        <c:axId val="262059520"/>
        <c:scaling>
          <c:orientation val="minMax"/>
          <c:max val="65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62057984"/>
        <c:crosses val="autoZero"/>
        <c:crossBetween val="between"/>
      </c:valAx>
      <c:valAx>
        <c:axId val="262061056"/>
        <c:scaling>
          <c:orientation val="minMax"/>
          <c:max val="15000"/>
          <c:min val="0"/>
        </c:scaling>
        <c:delete val="0"/>
        <c:axPos val="r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62071040"/>
        <c:crosses val="max"/>
        <c:crossBetween val="between"/>
      </c:valAx>
      <c:catAx>
        <c:axId val="262071040"/>
        <c:scaling>
          <c:orientation val="minMax"/>
        </c:scaling>
        <c:delete val="1"/>
        <c:axPos val="t"/>
        <c:majorTickMark val="out"/>
        <c:minorTickMark val="none"/>
        <c:tickLblPos val="nextTo"/>
        <c:crossAx val="262061056"/>
        <c:crosses val="max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4902628229113182"/>
          <c:y val="0.94984637579872366"/>
          <c:w val="0.62814743599883971"/>
          <c:h val="3.765838575621530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422358575452413"/>
          <c:y val="0.29618434174016284"/>
          <c:w val="0.6794961531133038"/>
          <c:h val="0.66664417836332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709226979177759"/>
          <c:y val="0.15539506568494768"/>
          <c:w val="0.70308667513736045"/>
          <c:h val="0.68920986863010469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5.7378082117313919E-2"/>
                  <c:y val="-0.11425700515831137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Общегосударственные вопросы; 50 917.00; 12,9%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8.768489534625018E-2"/>
                  <c:y val="-0.10246368735230497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Национальная оборона; 359.00; 0,1%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2794689740874007E-2"/>
                  <c:y val="3.2509064978665236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7.6551021677621666E-3"/>
                  <c:y val="5.59580843823805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/>
                      <a:t>Национальная экономика; 46 324.00; 11,7%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1.6781492303912338E-2"/>
                  <c:y val="0.1261498054849156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7065094117597669E-2"/>
                  <c:y val="3.5416763967719813E-3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Образование; 167 573; 42,5%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"/>
                  <c:y val="6.536467615341692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9.5507484767952799E-3"/>
                  <c:y val="2.2340264835503554E-2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Культура и кинематография; 49 228; 12,5%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9.7666985275625035E-2"/>
                  <c:y val="3.3479693018894759E-2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Социальная политика; </a:t>
                    </a:r>
                  </a:p>
                  <a:p>
                    <a:r>
                      <a:rPr lang="ru-RU" sz="1100"/>
                      <a:t>20 815; 5,3%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2002244131215925"/>
                  <c:y val="-8.3842945038629546E-2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Физическая культура и спорт; 3 218; 0,8%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tx>
                <c:rich>
                  <a:bodyPr/>
                  <a:lstStyle/>
                  <a:p>
                    <a:r>
                      <a:rPr lang="ru-RU" sz="1100"/>
                      <a:t>Средства массовой информации; 1 678; 0,4%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18552592125778522"/>
                  <c:y val="-8.342541318313665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'Таблица к Диагр'!$A$3:$A$14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Обслуживание государственного и муниципального долга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 общего характера бюджета бюджетной системы РФ</c:v>
                </c:pt>
              </c:strCache>
            </c:strRef>
          </c:cat>
          <c:val>
            <c:numRef>
              <c:f>'Таблица к Диагр'!$B$3:$B$14</c:f>
              <c:numCache>
                <c:formatCode>#,##0.00</c:formatCode>
                <c:ptCount val="12"/>
                <c:pt idx="0">
                  <c:v>50917</c:v>
                </c:pt>
                <c:pt idx="1">
                  <c:v>359</c:v>
                </c:pt>
                <c:pt idx="2">
                  <c:v>3463</c:v>
                </c:pt>
                <c:pt idx="3">
                  <c:v>46324</c:v>
                </c:pt>
                <c:pt idx="4">
                  <c:v>15838</c:v>
                </c:pt>
                <c:pt idx="5" formatCode="#,##0">
                  <c:v>167573</c:v>
                </c:pt>
                <c:pt idx="6" formatCode="#,##0">
                  <c:v>3</c:v>
                </c:pt>
                <c:pt idx="7" formatCode="#,##0">
                  <c:v>49228</c:v>
                </c:pt>
                <c:pt idx="8" formatCode="#,##0">
                  <c:v>20815</c:v>
                </c:pt>
                <c:pt idx="9" formatCode="#,##0">
                  <c:v>3218</c:v>
                </c:pt>
                <c:pt idx="10" formatCode="#,##0">
                  <c:v>1678</c:v>
                </c:pt>
                <c:pt idx="11">
                  <c:v>35144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u="none" strike="noStrike" baseline="0">
                <a:effectLst/>
              </a:rPr>
              <a:t>Инвестиции в основной капитал всего, млн. руб</a:t>
            </a:r>
            <a:endParaRPr lang="ru-RU"/>
          </a:p>
        </c:rich>
      </c:tx>
      <c:layout>
        <c:manualLayout>
          <c:xMode val="edge"/>
          <c:yMode val="edge"/>
          <c:x val="0.19155555555555559"/>
          <c:y val="3.240740740740740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Лист2!$F$31</c:f>
              <c:strCache>
                <c:ptCount val="1"/>
                <c:pt idx="0">
                  <c:v>инвестиции всего, млн. руб.</c:v>
                </c:pt>
              </c:strCache>
            </c:strRef>
          </c:tx>
          <c:invertIfNegative val="0"/>
          <c:cat>
            <c:numRef>
              <c:f>Лист2!$G$30:$I$30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Лист2!$G$31:$I$31</c:f>
              <c:numCache>
                <c:formatCode>General</c:formatCode>
                <c:ptCount val="3"/>
                <c:pt idx="0">
                  <c:v>202.95</c:v>
                </c:pt>
                <c:pt idx="1">
                  <c:v>227.78</c:v>
                </c:pt>
                <c:pt idx="2">
                  <c:v>102.46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2139264"/>
        <c:axId val="262476928"/>
        <c:axId val="0"/>
      </c:bar3DChart>
      <c:catAx>
        <c:axId val="262139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2476928"/>
        <c:crosses val="autoZero"/>
        <c:auto val="1"/>
        <c:lblAlgn val="ctr"/>
        <c:lblOffset val="100"/>
        <c:noMultiLvlLbl val="0"/>
      </c:catAx>
      <c:valAx>
        <c:axId val="262476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21392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832222369168681"/>
          <c:y val="0.29499163840725395"/>
          <c:w val="0.64369136831610241"/>
          <c:h val="0.63189086717636589"/>
        </c:manualLayout>
      </c:layout>
      <c:pie3DChart>
        <c:varyColors val="1"/>
        <c:ser>
          <c:idx val="0"/>
          <c:order val="0"/>
          <c:explosion val="28"/>
          <c:dLbls>
            <c:dLbl>
              <c:idx val="0"/>
              <c:layout>
                <c:manualLayout>
                  <c:x val="3.1783577758249332E-2"/>
                  <c:y val="-0.1295385717083310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2294167309349858E-3"/>
                  <c:y val="-0.126339951144207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4349999887007875"/>
                  <c:y val="0.276273373761408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1121834527185363E-2"/>
                  <c:y val="0.14571579285918687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240 Безвозмездные перечисления организациям; 240691; 61%</a:t>
                    </a:r>
                    <a:endParaRPr lang="ru-RU" sz="1100" b="1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3901336985636728"/>
                  <c:y val="0.1226971404741543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6933935419779789"/>
                  <c:y val="-9.115615397728628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4.1448689289669979E-2"/>
                  <c:y val="-0.1799120105640457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15525854551692897"/>
                  <c:y val="-0.1651012538665699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КОСГУ!$A$44:$B$51</c:f>
              <c:multiLvlStrCache>
                <c:ptCount val="8"/>
                <c:lvl>
                  <c:pt idx="0">
                    <c:v>Оплата труда и начисления</c:v>
                  </c:pt>
                  <c:pt idx="1">
                    <c:v>Оплата работ, услуг</c:v>
                  </c:pt>
                  <c:pt idx="2">
                    <c:v>Обслуживание муниципального долга</c:v>
                  </c:pt>
                  <c:pt idx="3">
                    <c:v>Безвозмездные перечисления организациям</c:v>
                  </c:pt>
                  <c:pt idx="4">
                    <c:v>Безвозмездные перечисления бюджетам</c:v>
                  </c:pt>
                  <c:pt idx="5">
                    <c:v>Социальное обеспечение</c:v>
                  </c:pt>
                  <c:pt idx="6">
                    <c:v>Прочие расходы</c:v>
                  </c:pt>
                  <c:pt idx="7">
                    <c:v>Поступления нефинансовых активов</c:v>
                  </c:pt>
                </c:lvl>
                <c:lvl>
                  <c:pt idx="0">
                    <c:v>210</c:v>
                  </c:pt>
                  <c:pt idx="1">
                    <c:v>220</c:v>
                  </c:pt>
                  <c:pt idx="2">
                    <c:v>230</c:v>
                  </c:pt>
                  <c:pt idx="3">
                    <c:v>240</c:v>
                  </c:pt>
                  <c:pt idx="4">
                    <c:v>250</c:v>
                  </c:pt>
                  <c:pt idx="5">
                    <c:v>260</c:v>
                  </c:pt>
                  <c:pt idx="6">
                    <c:v>290</c:v>
                  </c:pt>
                  <c:pt idx="7">
                    <c:v>300</c:v>
                  </c:pt>
                </c:lvl>
              </c:multiLvlStrCache>
            </c:multiLvlStrRef>
          </c:cat>
          <c:val>
            <c:numRef>
              <c:f>КОСГУ!$C$44:$C$51</c:f>
              <c:numCache>
                <c:formatCode>General</c:formatCode>
                <c:ptCount val="8"/>
                <c:pt idx="0">
                  <c:v>80445</c:v>
                </c:pt>
                <c:pt idx="1">
                  <c:v>36926</c:v>
                </c:pt>
                <c:pt idx="2">
                  <c:v>3</c:v>
                </c:pt>
                <c:pt idx="3">
                  <c:v>240691</c:v>
                </c:pt>
                <c:pt idx="4">
                  <c:v>34</c:v>
                </c:pt>
                <c:pt idx="5">
                  <c:v>13456</c:v>
                </c:pt>
                <c:pt idx="6">
                  <c:v>1213</c:v>
                </c:pt>
                <c:pt idx="7">
                  <c:v>23028</c:v>
                </c:pt>
              </c:numCache>
            </c:numRef>
          </c:val>
        </c:ser>
        <c:ser>
          <c:idx val="1"/>
          <c:order val="1"/>
          <c:cat>
            <c:multiLvlStrRef>
              <c:f>КОСГУ!$A$44:$B$51</c:f>
              <c:multiLvlStrCache>
                <c:ptCount val="8"/>
                <c:lvl>
                  <c:pt idx="0">
                    <c:v>Оплата труда и начисления</c:v>
                  </c:pt>
                  <c:pt idx="1">
                    <c:v>Оплата работ, услуг</c:v>
                  </c:pt>
                  <c:pt idx="2">
                    <c:v>Обслуживание муниципального долга</c:v>
                  </c:pt>
                  <c:pt idx="3">
                    <c:v>Безвозмездные перечисления организациям</c:v>
                  </c:pt>
                  <c:pt idx="4">
                    <c:v>Безвозмездные перечисления бюджетам</c:v>
                  </c:pt>
                  <c:pt idx="5">
                    <c:v>Социальное обеспечение</c:v>
                  </c:pt>
                  <c:pt idx="6">
                    <c:v>Прочие расходы</c:v>
                  </c:pt>
                  <c:pt idx="7">
                    <c:v>Поступления нефинансовых активов</c:v>
                  </c:pt>
                </c:lvl>
                <c:lvl>
                  <c:pt idx="0">
                    <c:v>210</c:v>
                  </c:pt>
                  <c:pt idx="1">
                    <c:v>220</c:v>
                  </c:pt>
                  <c:pt idx="2">
                    <c:v>230</c:v>
                  </c:pt>
                  <c:pt idx="3">
                    <c:v>240</c:v>
                  </c:pt>
                  <c:pt idx="4">
                    <c:v>250</c:v>
                  </c:pt>
                  <c:pt idx="5">
                    <c:v>260</c:v>
                  </c:pt>
                  <c:pt idx="6">
                    <c:v>290</c:v>
                  </c:pt>
                  <c:pt idx="7">
                    <c:v>300</c:v>
                  </c:pt>
                </c:lvl>
              </c:multiLvlStrCache>
            </c:multiLvlStrRef>
          </c:cat>
          <c:val>
            <c:numRef>
              <c:f>КОСГУ!$D$44:$D$51</c:f>
              <c:numCache>
                <c:formatCode>0.00</c:formatCode>
                <c:ptCount val="8"/>
                <c:pt idx="0">
                  <c:v>20.32</c:v>
                </c:pt>
                <c:pt idx="1">
                  <c:v>9.33</c:v>
                </c:pt>
                <c:pt idx="2">
                  <c:v>0</c:v>
                </c:pt>
                <c:pt idx="3">
                  <c:v>60.81</c:v>
                </c:pt>
                <c:pt idx="4">
                  <c:v>0.01</c:v>
                </c:pt>
                <c:pt idx="5">
                  <c:v>3.4</c:v>
                </c:pt>
                <c:pt idx="6">
                  <c:v>0.31</c:v>
                </c:pt>
                <c:pt idx="7">
                  <c:v>5.82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553324642611949"/>
          <c:y val="8.7520462611396149E-2"/>
          <c:w val="0.69714232835564927"/>
          <c:h val="0.6831758137063829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4.1770000465897947E-2"/>
                  <c:y val="-0.16502198372871205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8286619587070971E-2"/>
                  <c:y val="-0.25354778764859054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образование!$C$16:$C$17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образование!$D$16:$D$17</c:f>
              <c:numCache>
                <c:formatCode>#,##0</c:formatCode>
                <c:ptCount val="2"/>
                <c:pt idx="0">
                  <c:v>83125</c:v>
                </c:pt>
                <c:pt idx="1">
                  <c:v>84448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образование!$C$16:$C$17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образование!$E$16:$E$17</c:f>
              <c:numCache>
                <c:formatCode>0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АПК!$I$11</c:f>
              <c:strCache>
                <c:ptCount val="1"/>
                <c:pt idx="0">
                  <c:v>Сумма, млн. руб.</c:v>
                </c:pt>
              </c:strCache>
            </c:strRef>
          </c:tx>
          <c:explosion val="25"/>
          <c:dPt>
            <c:idx val="2"/>
            <c:bubble3D val="0"/>
            <c:explosion val="80"/>
          </c:dPt>
          <c:dPt>
            <c:idx val="3"/>
            <c:bubble3D val="0"/>
            <c:explosion val="45"/>
          </c:dPt>
          <c:dPt>
            <c:idx val="4"/>
            <c:bubble3D val="0"/>
            <c:explosion val="38"/>
          </c:dPt>
          <c:dPt>
            <c:idx val="6"/>
            <c:bubble3D val="0"/>
            <c:explosion val="3"/>
          </c:dPt>
          <c:dLbls>
            <c:dLbl>
              <c:idx val="0"/>
              <c:layout>
                <c:manualLayout>
                  <c:x val="0.26403871391076117"/>
                  <c:y val="6.661469621120040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6398884514435697"/>
                  <c:y val="-0.1761041890867847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9222134733158345"/>
                  <c:y val="-8.5666269253665021E-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6.3018810148731397E-2"/>
                  <c:y val="0.110649800273582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2982841207349086"/>
                  <c:y val="0.1044667909894216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31091305774278216"/>
                  <c:y val="-0.2083769299265255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6961100174978128"/>
                  <c:y val="-0.3091126276184901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АПК!$H$12:$H$18</c:f>
              <c:strCache>
                <c:ptCount val="7"/>
                <c:pt idx="0">
                  <c:v>Развитие производства продукции растениеводства</c:v>
                </c:pt>
                <c:pt idx="1">
                  <c:v>Развитие производства продукции животноводства</c:v>
                </c:pt>
                <c:pt idx="2">
                  <c:v>Возмещение части затрат организаций АПК на уплату % за пользование кредитными ресурсами</c:v>
                </c:pt>
                <c:pt idx="3">
                  <c:v>Проведение районных мероприятий</c:v>
                </c:pt>
                <c:pt idx="4">
                  <c:v>Меры гос. поддержки кадрового потенциала АПК</c:v>
                </c:pt>
                <c:pt idx="5">
                  <c:v>Эпизодическое благополучие Тонкинского муниципального района Нижегородской области </c:v>
                </c:pt>
                <c:pt idx="6">
                  <c:v>Обеспечение реализации муниципальной программы</c:v>
                </c:pt>
              </c:strCache>
            </c:strRef>
          </c:cat>
          <c:val>
            <c:numRef>
              <c:f>АПК!$I$12:$I$18</c:f>
              <c:numCache>
                <c:formatCode>0.0</c:formatCode>
                <c:ptCount val="7"/>
                <c:pt idx="0">
                  <c:v>16.7</c:v>
                </c:pt>
                <c:pt idx="1">
                  <c:v>3.4</c:v>
                </c:pt>
                <c:pt idx="2">
                  <c:v>0.1</c:v>
                </c:pt>
                <c:pt idx="3">
                  <c:v>0.2</c:v>
                </c:pt>
                <c:pt idx="4">
                  <c:v>0.2</c:v>
                </c:pt>
                <c:pt idx="5">
                  <c:v>0.1</c:v>
                </c:pt>
                <c:pt idx="6">
                  <c:v>3.7</c:v>
                </c:pt>
              </c:numCache>
            </c:numRef>
          </c:val>
        </c:ser>
        <c:ser>
          <c:idx val="1"/>
          <c:order val="1"/>
          <c:tx>
            <c:strRef>
              <c:f>АПК!$J$11</c:f>
              <c:strCache>
                <c:ptCount val="1"/>
                <c:pt idx="0">
                  <c:v>Структура, %</c:v>
                </c:pt>
              </c:strCache>
            </c:strRef>
          </c:tx>
          <c:explosion val="25"/>
          <c:cat>
            <c:strRef>
              <c:f>АПК!$H$12:$H$18</c:f>
              <c:strCache>
                <c:ptCount val="7"/>
                <c:pt idx="0">
                  <c:v>Развитие производства продукции растениеводства</c:v>
                </c:pt>
                <c:pt idx="1">
                  <c:v>Развитие производства продукции животноводства</c:v>
                </c:pt>
                <c:pt idx="2">
                  <c:v>Возмещение части затрат организаций АПК на уплату % за пользование кредитными ресурсами</c:v>
                </c:pt>
                <c:pt idx="3">
                  <c:v>Проведение районных мероприятий</c:v>
                </c:pt>
                <c:pt idx="4">
                  <c:v>Меры гос. поддержки кадрового потенциала АПК</c:v>
                </c:pt>
                <c:pt idx="5">
                  <c:v>Эпизодическое благополучие Тонкинского муниципального района Нижегородской области </c:v>
                </c:pt>
                <c:pt idx="6">
                  <c:v>Обеспечение реализации муниципальной программы</c:v>
                </c:pt>
              </c:strCache>
            </c:strRef>
          </c:cat>
          <c:val>
            <c:numRef>
              <c:f>АПК!$J$12:$J$18</c:f>
              <c:numCache>
                <c:formatCode>0.0</c:formatCode>
                <c:ptCount val="7"/>
                <c:pt idx="0">
                  <c:v>68.400000000000006</c:v>
                </c:pt>
                <c:pt idx="1">
                  <c:v>13.9</c:v>
                </c:pt>
                <c:pt idx="2">
                  <c:v>0.4</c:v>
                </c:pt>
                <c:pt idx="3">
                  <c:v>0.8</c:v>
                </c:pt>
                <c:pt idx="4">
                  <c:v>0.8</c:v>
                </c:pt>
                <c:pt idx="5">
                  <c:v>0.4</c:v>
                </c:pt>
                <c:pt idx="6">
                  <c:v>15.2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152901009317047"/>
          <c:y val="0.13132541550217366"/>
          <c:w val="0.81402009624631877"/>
          <c:h val="0.73183715517900605"/>
        </c:manualLayout>
      </c:layout>
      <c:lineChart>
        <c:grouping val="stacked"/>
        <c:varyColors val="0"/>
        <c:ser>
          <c:idx val="0"/>
          <c:order val="0"/>
          <c:spPr>
            <a:ln w="127000"/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Лист1!$C$3:$C$6</c:f>
              <c:numCache>
                <c:formatCode>General</c:formatCode>
                <c:ptCount val="4"/>
                <c:pt idx="0">
                  <c:v>20.69</c:v>
                </c:pt>
                <c:pt idx="1">
                  <c:v>20.810000000000002</c:v>
                </c:pt>
                <c:pt idx="2">
                  <c:v>20.9</c:v>
                </c:pt>
                <c:pt idx="3">
                  <c:v>20.99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8087680"/>
        <c:axId val="268089216"/>
      </c:lineChart>
      <c:catAx>
        <c:axId val="268087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solidFill>
            <a:prstClr val="white">
              <a:alpha val="50000"/>
            </a:prstClr>
          </a:solidFill>
          <a:ln w="15875" cmpd="sng"/>
        </c:spPr>
        <c:crossAx val="268089216"/>
        <c:crosses val="autoZero"/>
        <c:auto val="1"/>
        <c:lblAlgn val="ctr"/>
        <c:lblOffset val="100"/>
        <c:noMultiLvlLbl val="0"/>
      </c:catAx>
      <c:valAx>
        <c:axId val="268089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solidFill>
            <a:prstClr val="white">
              <a:alpha val="58000"/>
            </a:prstClr>
          </a:solidFill>
          <a:ln>
            <a:solidFill>
              <a:schemeClr val="bg2">
                <a:lumMod val="90000"/>
              </a:schemeClr>
            </a:solidFill>
          </a:ln>
        </c:spPr>
        <c:crossAx val="268087680"/>
        <c:crosses val="autoZero"/>
        <c:crossBetween val="between"/>
      </c:valAx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145578186412691E-2"/>
          <c:y val="4.2466663580052709E-2"/>
          <c:w val="0.93222525599657735"/>
          <c:h val="0.89109001397286391"/>
        </c:manualLayout>
      </c:layout>
      <c:lineChart>
        <c:grouping val="stacked"/>
        <c:varyColors val="0"/>
        <c:ser>
          <c:idx val="0"/>
          <c:order val="0"/>
          <c:spPr>
            <a:ln w="123825">
              <a:solidFill>
                <a:srgbClr val="0066FF"/>
              </a:solidFill>
            </a:ln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Лист1!$D$25:$D$28</c:f>
              <c:numCache>
                <c:formatCode>General</c:formatCode>
                <c:ptCount val="4"/>
                <c:pt idx="0">
                  <c:v>1.34</c:v>
                </c:pt>
                <c:pt idx="1">
                  <c:v>1.34</c:v>
                </c:pt>
                <c:pt idx="2">
                  <c:v>2.2999999999999998</c:v>
                </c:pt>
                <c:pt idx="3">
                  <c:v>3.2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8132352"/>
        <c:axId val="268133888"/>
      </c:lineChart>
      <c:catAx>
        <c:axId val="268132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gradFill>
              <a:gsLst>
                <a:gs pos="0">
                  <a:srgbClr val="FFFF00"/>
                </a:gs>
                <a:gs pos="50000">
                  <a:srgbClr val="4F81BD">
                    <a:tint val="44500"/>
                    <a:satMod val="160000"/>
                  </a:srgbClr>
                </a:gs>
                <a:gs pos="100000">
                  <a:srgbClr val="4F81BD">
                    <a:tint val="23500"/>
                    <a:satMod val="160000"/>
                  </a:srgbClr>
                </a:gs>
              </a:gsLst>
              <a:lin ang="5400000" scaled="0"/>
            </a:gradFill>
          </a:ln>
        </c:spPr>
        <c:txPr>
          <a:bodyPr/>
          <a:lstStyle/>
          <a:p>
            <a:pPr>
              <a:defRPr sz="1430" b="1" i="0" baseline="0">
                <a:solidFill>
                  <a:srgbClr val="FFFF00"/>
                </a:solidFill>
                <a:latin typeface="Times New Roman" pitchFamily="18" charset="0"/>
              </a:defRPr>
            </a:pPr>
            <a:endParaRPr lang="ru-RU"/>
          </a:p>
        </c:txPr>
        <c:crossAx val="268133888"/>
        <c:crosses val="autoZero"/>
        <c:auto val="1"/>
        <c:lblAlgn val="ctr"/>
        <c:lblOffset val="100"/>
        <c:noMultiLvlLbl val="0"/>
      </c:catAx>
      <c:valAx>
        <c:axId val="268133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 i="0" baseline="0">
                <a:latin typeface="Times New Roman" pitchFamily="18" charset="0"/>
              </a:defRPr>
            </a:pPr>
            <a:endParaRPr lang="ru-RU"/>
          </a:p>
        </c:txPr>
        <c:crossAx val="268132352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Лист1!$E$36</c:f>
              <c:strCache>
                <c:ptCount val="1"/>
                <c:pt idx="0">
                  <c:v>Коровы</c:v>
                </c:pt>
              </c:strCache>
            </c:strRef>
          </c:tx>
          <c:spPr>
            <a:ln w="88900">
              <a:solidFill>
                <a:srgbClr val="CC00CC"/>
              </a:solidFill>
            </a:ln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Лист1!$D$37:$D$40</c:f>
              <c:numCache>
                <c:formatCode>General</c:formatCode>
                <c:ptCount val="4"/>
                <c:pt idx="0">
                  <c:v>1717</c:v>
                </c:pt>
                <c:pt idx="1">
                  <c:v>1188</c:v>
                </c:pt>
                <c:pt idx="2">
                  <c:v>1051</c:v>
                </c:pt>
                <c:pt idx="3">
                  <c:v>741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Лист1!$D$36</c:f>
              <c:strCache>
                <c:ptCount val="1"/>
                <c:pt idx="0">
                  <c:v>КРС</c:v>
                </c:pt>
              </c:strCache>
            </c:strRef>
          </c:tx>
          <c:spPr>
            <a:ln w="76200">
              <a:solidFill>
                <a:srgbClr val="C00000"/>
              </a:solidFill>
            </a:ln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Лист1!$E$37:$E$40</c:f>
              <c:numCache>
                <c:formatCode>General</c:formatCode>
                <c:ptCount val="4"/>
                <c:pt idx="0">
                  <c:v>801</c:v>
                </c:pt>
                <c:pt idx="1">
                  <c:v>578</c:v>
                </c:pt>
                <c:pt idx="2">
                  <c:v>514</c:v>
                </c:pt>
                <c:pt idx="3">
                  <c:v>376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8255616"/>
        <c:axId val="268257152"/>
      </c:lineChart>
      <c:catAx>
        <c:axId val="268255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i="1" baseline="0">
                <a:solidFill>
                  <a:srgbClr val="0066FF"/>
                </a:solidFill>
                <a:latin typeface="Times New Roman" pitchFamily="18" charset="0"/>
              </a:defRPr>
            </a:pPr>
            <a:endParaRPr lang="ru-RU"/>
          </a:p>
        </c:txPr>
        <c:crossAx val="268257152"/>
        <c:crosses val="autoZero"/>
        <c:auto val="1"/>
        <c:lblAlgn val="ctr"/>
        <c:lblOffset val="100"/>
        <c:noMultiLvlLbl val="0"/>
      </c:catAx>
      <c:valAx>
        <c:axId val="268257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50" b="1" i="1" baseline="0">
                <a:solidFill>
                  <a:srgbClr val="0066FF"/>
                </a:solidFill>
                <a:latin typeface="Times New Roman" pitchFamily="18" charset="0"/>
              </a:defRPr>
            </a:pPr>
            <a:endParaRPr lang="ru-RU"/>
          </a:p>
        </c:txPr>
        <c:crossAx val="268255616"/>
        <c:crosses val="autoZero"/>
        <c:crossBetween val="between"/>
      </c:valAx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Лист1!$D$49</c:f>
              <c:strCache>
                <c:ptCount val="1"/>
                <c:pt idx="0">
                  <c:v>Производство</c:v>
                </c:pt>
              </c:strCache>
            </c:strRef>
          </c:tx>
          <c:invertIfNegative val="0"/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Лист1!$D$50:$D$53</c:f>
              <c:numCache>
                <c:formatCode>General</c:formatCode>
                <c:ptCount val="4"/>
                <c:pt idx="0">
                  <c:v>2213</c:v>
                </c:pt>
                <c:pt idx="1">
                  <c:v>2588</c:v>
                </c:pt>
                <c:pt idx="2">
                  <c:v>2433</c:v>
                </c:pt>
                <c:pt idx="3">
                  <c:v>2360.6999999999998</c:v>
                </c:pt>
              </c:numCache>
            </c:numRef>
          </c:val>
        </c:ser>
        <c:ser>
          <c:idx val="1"/>
          <c:order val="1"/>
          <c:tx>
            <c:strRef>
              <c:f>Лист1!$E$49</c:f>
              <c:strCache>
                <c:ptCount val="1"/>
                <c:pt idx="0">
                  <c:v>Реализация</c:v>
                </c:pt>
              </c:strCache>
            </c:strRef>
          </c:tx>
          <c:invertIfNegative val="0"/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Лист1!$E$50:$E$53</c:f>
              <c:numCache>
                <c:formatCode>General</c:formatCode>
                <c:ptCount val="4"/>
                <c:pt idx="0">
                  <c:v>1952</c:v>
                </c:pt>
                <c:pt idx="1">
                  <c:v>2418</c:v>
                </c:pt>
                <c:pt idx="2">
                  <c:v>2323</c:v>
                </c:pt>
                <c:pt idx="3">
                  <c:v>2192.8000000000002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68303744"/>
        <c:axId val="268174464"/>
        <c:axId val="0"/>
      </c:bar3DChart>
      <c:catAx>
        <c:axId val="268303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i="1" baseline="0">
                <a:latin typeface="Tunga" pitchFamily="34" charset="0"/>
              </a:defRPr>
            </a:pPr>
            <a:endParaRPr lang="ru-RU"/>
          </a:p>
        </c:txPr>
        <c:crossAx val="268174464"/>
        <c:crosses val="autoZero"/>
        <c:auto val="1"/>
        <c:lblAlgn val="ctr"/>
        <c:lblOffset val="100"/>
        <c:noMultiLvlLbl val="0"/>
      </c:catAx>
      <c:valAx>
        <c:axId val="268174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i="1" baseline="0">
                <a:latin typeface="Tunga" pitchFamily="34" charset="0"/>
              </a:defRPr>
            </a:pPr>
            <a:endParaRPr lang="ru-RU"/>
          </a:p>
        </c:txPr>
        <c:crossAx val="268303744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140" b="0" i="1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340639539076556E-2"/>
          <c:y val="3.3307845141717092E-2"/>
          <c:w val="0.93037676612929943"/>
          <c:h val="0.87924965786740095"/>
        </c:manualLayout>
      </c:layout>
      <c:lineChart>
        <c:grouping val="standard"/>
        <c:varyColors val="0"/>
        <c:ser>
          <c:idx val="0"/>
          <c:order val="0"/>
          <c:spPr>
            <a:ln w="117475">
              <a:solidFill>
                <a:schemeClr val="accent2">
                  <a:lumMod val="75000"/>
                </a:schemeClr>
              </a:solidFill>
            </a:ln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Лист1!$D$59:$D$62</c:f>
              <c:numCache>
                <c:formatCode>General</c:formatCode>
                <c:ptCount val="4"/>
                <c:pt idx="0">
                  <c:v>189.4</c:v>
                </c:pt>
                <c:pt idx="1">
                  <c:v>266.3</c:v>
                </c:pt>
                <c:pt idx="2">
                  <c:v>205.6</c:v>
                </c:pt>
                <c:pt idx="3">
                  <c:v>204.2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8227328"/>
        <c:axId val="268228864"/>
      </c:lineChart>
      <c:catAx>
        <c:axId val="268227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 i="0" baseline="0">
                <a:solidFill>
                  <a:schemeClr val="tx1"/>
                </a:solidFill>
                <a:latin typeface="Times New Roman" pitchFamily="18" charset="0"/>
              </a:defRPr>
            </a:pPr>
            <a:endParaRPr lang="ru-RU"/>
          </a:p>
        </c:txPr>
        <c:crossAx val="268228864"/>
        <c:crosses val="autoZero"/>
        <c:auto val="1"/>
        <c:lblAlgn val="ctr"/>
        <c:lblOffset val="100"/>
        <c:noMultiLvlLbl val="0"/>
      </c:catAx>
      <c:valAx>
        <c:axId val="268228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70" b="1" i="0" baseline="0">
                <a:latin typeface="Times New Roman" pitchFamily="18" charset="0"/>
              </a:defRPr>
            </a:pPr>
            <a:endParaRPr lang="ru-RU"/>
          </a:p>
        </c:txPr>
        <c:crossAx val="268227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нацпроекты!$S$21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нацпроекты!$T$21:$V$21</c:f>
              <c:numCache>
                <c:formatCode>General</c:formatCode>
                <c:ptCount val="3"/>
                <c:pt idx="0">
                  <c:v>4379.3999999999996</c:v>
                </c:pt>
                <c:pt idx="1">
                  <c:v>2501.4</c:v>
                </c:pt>
                <c:pt idx="2">
                  <c:v>1433.1</c:v>
                </c:pt>
              </c:numCache>
            </c:numRef>
          </c:val>
        </c:ser>
        <c:ser>
          <c:idx val="1"/>
          <c:order val="1"/>
          <c:tx>
            <c:strRef>
              <c:f>нацпроекты!$S$22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875248730267547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нацпроекты!$T$22:$V$22</c:f>
              <c:numCache>
                <c:formatCode>General</c:formatCode>
                <c:ptCount val="3"/>
                <c:pt idx="0">
                  <c:v>164.3</c:v>
                </c:pt>
                <c:pt idx="1">
                  <c:v>104.2</c:v>
                </c:pt>
                <c:pt idx="2">
                  <c:v>514.5</c:v>
                </c:pt>
              </c:numCache>
            </c:numRef>
          </c:val>
        </c:ser>
        <c:ser>
          <c:idx val="2"/>
          <c:order val="2"/>
          <c:tx>
            <c:strRef>
              <c:f>нацпроекты!$S$23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6033801122368525E-3"/>
                  <c:y val="-3.65643654770066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нацпроекты!$T$23:$V$23</c:f>
              <c:numCache>
                <c:formatCode>General</c:formatCode>
                <c:ptCount val="3"/>
                <c:pt idx="0">
                  <c:v>41.1</c:v>
                </c:pt>
                <c:pt idx="1">
                  <c:v>289.5</c:v>
                </c:pt>
                <c:pt idx="2">
                  <c:v>204.2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74589568"/>
        <c:axId val="274591104"/>
        <c:axId val="0"/>
      </c:bar3DChart>
      <c:catAx>
        <c:axId val="2745895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 Narrow" panose="020B0606020202030204" pitchFamily="34" charset="0"/>
              </a:defRPr>
            </a:pPr>
            <a:endParaRPr lang="ru-RU"/>
          </a:p>
        </c:txPr>
        <c:crossAx val="274591104"/>
        <c:crosses val="autoZero"/>
        <c:auto val="1"/>
        <c:lblAlgn val="ctr"/>
        <c:lblOffset val="100"/>
        <c:noMultiLvlLbl val="0"/>
      </c:catAx>
      <c:valAx>
        <c:axId val="274591104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27458956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Численность населения, занятых в экономике, чел.</a:t>
            </a:r>
          </a:p>
        </c:rich>
      </c:tx>
      <c:layout>
        <c:manualLayout>
          <c:xMode val="edge"/>
          <c:yMode val="edge"/>
          <c:x val="0.14638188976377953"/>
          <c:y val="5.5555555555555552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Лист2!$F$71</c:f>
              <c:strCache>
                <c:ptCount val="1"/>
                <c:pt idx="0">
                  <c:v>Численность населения, занятых в экономике, чел</c:v>
                </c:pt>
              </c:strCache>
            </c:strRef>
          </c:tx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Лист2!$G$70:$I$70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Лист2!$G$71:$I$71</c:f>
              <c:numCache>
                <c:formatCode>General</c:formatCode>
                <c:ptCount val="3"/>
                <c:pt idx="0">
                  <c:v>2421</c:v>
                </c:pt>
                <c:pt idx="1">
                  <c:v>2351</c:v>
                </c:pt>
                <c:pt idx="2">
                  <c:v>2227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328320"/>
        <c:axId val="262331008"/>
      </c:lineChart>
      <c:catAx>
        <c:axId val="262328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2331008"/>
        <c:crosses val="autoZero"/>
        <c:auto val="1"/>
        <c:lblAlgn val="ctr"/>
        <c:lblOffset val="100"/>
        <c:noMultiLvlLbl val="0"/>
      </c:catAx>
      <c:valAx>
        <c:axId val="262331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23283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875899193156411"/>
          <c:y val="2.6853316115430431E-2"/>
          <c:w val="0.7872941576747351"/>
          <c:h val="0.4417145425111019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'таб к диаг 8'!$B$5</c:f>
              <c:strCache>
                <c:ptCount val="1"/>
                <c:pt idx="0">
                  <c:v>Муниципальный долг, тыс.рублей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2"/>
              <c:layout>
                <c:manualLayout>
                  <c:x val="4.6296296296296294E-3"/>
                  <c:y val="-7.3236316678446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8'!$C$5:$E$5</c:f>
              <c:numCache>
                <c:formatCode>#,##0</c:formatCode>
                <c:ptCount val="3"/>
                <c:pt idx="0">
                  <c:v>7000</c:v>
                </c:pt>
                <c:pt idx="1">
                  <c:v>3500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'таб к диаг 8'!$B$6</c:f>
              <c:strCache>
                <c:ptCount val="1"/>
                <c:pt idx="0">
                  <c:v>Доходы консолидированного бюджета без учета безвозмездных поступлений и поступлений по доп.нормативу, тыс.рублей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8'!$C$6:$E$6</c:f>
              <c:numCache>
                <c:formatCode>#,##0</c:formatCode>
                <c:ptCount val="3"/>
                <c:pt idx="0">
                  <c:v>54148</c:v>
                </c:pt>
                <c:pt idx="1">
                  <c:v>36975</c:v>
                </c:pt>
                <c:pt idx="2">
                  <c:v>34555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7460480"/>
        <c:axId val="277462016"/>
      </c:barChart>
      <c:catAx>
        <c:axId val="27746048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277462016"/>
        <c:crosses val="autoZero"/>
        <c:auto val="1"/>
        <c:lblAlgn val="ctr"/>
        <c:lblOffset val="100"/>
        <c:noMultiLvlLbl val="0"/>
      </c:catAx>
      <c:valAx>
        <c:axId val="277462016"/>
        <c:scaling>
          <c:orientation val="minMax"/>
        </c:scaling>
        <c:delete val="0"/>
        <c:axPos val="b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774604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3948897539366452"/>
          <c:w val="0.98842738407699027"/>
          <c:h val="0.1458637659030911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633443268831693E-2"/>
          <c:y val="0.11063024934383202"/>
          <c:w val="0.91931019669081249"/>
          <c:h val="0.75550951443569558"/>
        </c:manualLayout>
      </c:layout>
      <c:lineChart>
        <c:grouping val="standard"/>
        <c:varyColors val="0"/>
        <c:ser>
          <c:idx val="0"/>
          <c:order val="0"/>
          <c:tx>
            <c:strRef>
              <c:f>'таб к диаг 4'!$A$5</c:f>
              <c:strCache>
                <c:ptCount val="1"/>
                <c:pt idx="0">
                  <c:v>Бюджетный кредит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dLbls>
            <c:dLbl>
              <c:idx val="0"/>
              <c:layout>
                <c:manualLayout>
                  <c:x val="-5.0597747791229025E-2"/>
                  <c:y val="-4.3547973407618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119549558245806E-2"/>
                  <c:y val="-2.61287840445711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4'!$B$4:$C$4</c:f>
              <c:strCache>
                <c:ptCount val="2"/>
                <c:pt idx="0">
                  <c:v>на 01.01.2019 года</c:v>
                </c:pt>
                <c:pt idx="1">
                  <c:v>на 01.01.2020 года</c:v>
                </c:pt>
              </c:strCache>
            </c:strRef>
          </c:cat>
          <c:val>
            <c:numRef>
              <c:f>'таб к диаг 4'!$B$5:$C$5</c:f>
              <c:numCache>
                <c:formatCode>#,##0.0</c:formatCode>
                <c:ptCount val="2"/>
                <c:pt idx="0">
                  <c:v>3500</c:v>
                </c:pt>
                <c:pt idx="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7560704"/>
        <c:axId val="277587072"/>
      </c:lineChart>
      <c:catAx>
        <c:axId val="2775607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77587072"/>
        <c:crosses val="autoZero"/>
        <c:auto val="1"/>
        <c:lblAlgn val="ctr"/>
        <c:lblOffset val="100"/>
        <c:noMultiLvlLbl val="0"/>
      </c:catAx>
      <c:valAx>
        <c:axId val="27758707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775607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646521677323981"/>
          <c:y val="0.93815644071329118"/>
          <c:w val="0.31805448301736966"/>
          <c:h val="5.1596118949746327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           </a:t>
            </a:r>
            <a:r>
              <a:rPr lang="ru-RU" sz="1400" dirty="0"/>
              <a:t>Отгрузка товаров собственного производства, выполнено работ и услуг собственными силами, </a:t>
            </a:r>
            <a:r>
              <a:rPr lang="ru-RU" sz="1400" dirty="0" err="1"/>
              <a:t>млн.руб</a:t>
            </a:r>
            <a:r>
              <a:rPr lang="ru-RU" dirty="0"/>
              <a:t>. </a:t>
            </a:r>
          </a:p>
        </c:rich>
      </c:tx>
      <c:layout>
        <c:manualLayout>
          <c:xMode val="edge"/>
          <c:yMode val="edge"/>
          <c:x val="0.10747347435369543"/>
          <c:y val="7.6178649903097181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52143482065E-2"/>
          <c:y val="0.42916736582081405"/>
          <c:w val="0.88337270341207352"/>
          <c:h val="0.488054704854794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Лист2!$A$28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000000000000001E-2"/>
                  <c:y val="-2.3148148148148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33333333333333E-2"/>
                  <c:y val="-1.388888888888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Лист2!$C$27:$E$27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Лист2!$C$28:$E$28</c:f>
              <c:numCache>
                <c:formatCode>General</c:formatCode>
                <c:ptCount val="3"/>
                <c:pt idx="0">
                  <c:v>571.27</c:v>
                </c:pt>
                <c:pt idx="1">
                  <c:v>645.20000000000005</c:v>
                </c:pt>
                <c:pt idx="2">
                  <c:v>691.4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2231936"/>
        <c:axId val="262247168"/>
        <c:axId val="0"/>
      </c:bar3DChart>
      <c:catAx>
        <c:axId val="262231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2247168"/>
        <c:crosses val="autoZero"/>
        <c:auto val="1"/>
        <c:lblAlgn val="ctr"/>
        <c:lblOffset val="100"/>
        <c:noMultiLvlLbl val="0"/>
      </c:catAx>
      <c:valAx>
        <c:axId val="262247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22319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>
                <a:effectLst/>
              </a:rPr>
              <a:t>Объем розничного товарооборота, млн. руб.</a:t>
            </a:r>
            <a:endParaRPr lang="ru-RU">
              <a:effectLst/>
            </a:endParaRPr>
          </a:p>
        </c:rich>
      </c:tx>
      <c:layout>
        <c:manualLayout>
          <c:xMode val="edge"/>
          <c:yMode val="edge"/>
          <c:x val="0.16788188976377952"/>
          <c:y val="4.6296296296296294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Лист2!$F$37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invertIfNegative val="0"/>
          <c:cat>
            <c:numRef>
              <c:f>Лист2!$G$36:$I$36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Лист2!$G$37:$I$37</c:f>
              <c:numCache>
                <c:formatCode>General</c:formatCode>
                <c:ptCount val="3"/>
                <c:pt idx="0" formatCode="0">
                  <c:v>553.72</c:v>
                </c:pt>
                <c:pt idx="1">
                  <c:v>613</c:v>
                </c:pt>
                <c:pt idx="2">
                  <c:v>625.20000000000005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2788608"/>
        <c:axId val="262790144"/>
        <c:axId val="0"/>
      </c:bar3DChart>
      <c:catAx>
        <c:axId val="262788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2790144"/>
        <c:crosses val="autoZero"/>
        <c:auto val="1"/>
        <c:lblAlgn val="ctr"/>
        <c:lblOffset val="100"/>
        <c:noMultiLvlLbl val="0"/>
      </c:catAx>
      <c:valAx>
        <c:axId val="26279014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2627886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Инвестиции в основной капитал </a:t>
            </a:r>
          </a:p>
          <a:p>
            <a:pPr>
              <a:defRPr/>
            </a:pPr>
            <a:r>
              <a:rPr lang="ru-RU"/>
              <a:t>на душу населения, тыс.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62618496"/>
        <c:axId val="262620288"/>
        <c:axId val="0"/>
      </c:bar3DChart>
      <c:catAx>
        <c:axId val="262618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2620288"/>
        <c:crosses val="autoZero"/>
        <c:auto val="1"/>
        <c:lblAlgn val="ctr"/>
        <c:lblOffset val="100"/>
        <c:noMultiLvlLbl val="0"/>
      </c:catAx>
      <c:valAx>
        <c:axId val="26262028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626184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Прожиточный </a:t>
            </a:r>
            <a:r>
              <a:rPr lang="ru-RU" dirty="0" smtClean="0"/>
              <a:t>минимум                               </a:t>
            </a:r>
            <a:r>
              <a:rPr lang="ru-RU" dirty="0"/>
              <a:t>в среднем на 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644096"/>
        <c:axId val="262645632"/>
      </c:lineChart>
      <c:catAx>
        <c:axId val="262644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2645632"/>
        <c:crosses val="autoZero"/>
        <c:auto val="1"/>
        <c:lblAlgn val="ctr"/>
        <c:lblOffset val="100"/>
        <c:noMultiLvlLbl val="0"/>
      </c:catAx>
      <c:valAx>
        <c:axId val="262645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2644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Прожиточный минимум на душу населения,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12661854768154"/>
          <c:y val="0.31968759113444151"/>
          <c:w val="0.86928937007874019"/>
          <c:h val="0.5874806794983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Лист2!$F$68</c:f>
              <c:strCache>
                <c:ptCount val="1"/>
                <c:pt idx="0">
                  <c:v>прожиточный минимум на душу населения,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555555555555555E-2"/>
                  <c:y val="-4.1666666666666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454E-2"/>
                  <c:y val="-3.2407407407407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Лист2!$G$67:$I$67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Лист2!$G$68:$I$68</c:f>
              <c:numCache>
                <c:formatCode>General</c:formatCode>
                <c:ptCount val="3"/>
                <c:pt idx="0">
                  <c:v>8186.7</c:v>
                </c:pt>
                <c:pt idx="1">
                  <c:v>8861.2000000000007</c:v>
                </c:pt>
                <c:pt idx="2">
                  <c:v>9540.9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4045696"/>
        <c:axId val="264048640"/>
        <c:axId val="0"/>
      </c:bar3DChart>
      <c:catAx>
        <c:axId val="26404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4048640"/>
        <c:crosses val="autoZero"/>
        <c:auto val="1"/>
        <c:lblAlgn val="ctr"/>
        <c:lblOffset val="100"/>
        <c:noMultiLvlLbl val="0"/>
      </c:catAx>
      <c:valAx>
        <c:axId val="264048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40456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0.01423</cdr:x>
      <cdr:y>0.00115</cdr:y>
    </cdr:from>
    <cdr:to>
      <cdr:x>0.97596</cdr:x>
      <cdr:y>0.12071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2221" y="7027"/>
          <a:ext cx="8937036" cy="7290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Сколько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доходов поступило в консолидированный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бюджет района в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2017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2019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годах, </a:t>
          </a:r>
          <a:r>
            <a:rPr lang="ru-RU" sz="2000" b="1" baseline="0" dirty="0" err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тыс.руб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</a:p>
        <a:p xmlns:a="http://schemas.openxmlformats.org/drawingml/2006/main">
          <a:pPr algn="ctr"/>
          <a:endParaRPr lang="ru-RU" sz="18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0.14173</cdr:x>
      <cdr:y>0.79753</cdr:y>
    </cdr:from>
    <cdr:to>
      <cdr:x>0.3404</cdr:x>
      <cdr:y>0.98921</cdr:y>
    </cdr:to>
    <cdr:sp macro="" textlink="">
      <cdr:nvSpPr>
        <cdr:cNvPr id="3" name="Трапеция 2"/>
        <cdr:cNvSpPr/>
      </cdr:nvSpPr>
      <cdr:spPr>
        <a:xfrm xmlns:a="http://schemas.openxmlformats.org/drawingml/2006/main">
          <a:off x="1317038" y="4863602"/>
          <a:ext cx="1846204" cy="116889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52,7 </a:t>
          </a:r>
          <a:r>
            <a:rPr lang="ru-RU" sz="1600" b="1" baseline="0" dirty="0" err="1" smtClean="0">
              <a:solidFill>
                <a:sysClr val="windowText" lastClr="000000"/>
              </a:solidFill>
            </a:rPr>
            <a:t>тыс.рублей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baseline="0" dirty="0">
              <a:solidFill>
                <a:sysClr val="windowText" lastClr="000000"/>
              </a:solidFill>
            </a:rPr>
            <a:t>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0.40241</cdr:x>
      <cdr:y>0.80058</cdr:y>
    </cdr:from>
    <cdr:to>
      <cdr:x>0.60235</cdr:x>
      <cdr:y>0.99306</cdr:y>
    </cdr:to>
    <cdr:sp macro="" textlink="">
      <cdr:nvSpPr>
        <cdr:cNvPr id="6" name="Трапеция 5"/>
        <cdr:cNvSpPr/>
      </cdr:nvSpPr>
      <cdr:spPr>
        <a:xfrm xmlns:a="http://schemas.openxmlformats.org/drawingml/2006/main">
          <a:off x="3739446" y="4882170"/>
          <a:ext cx="1857962" cy="1173849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>
              <a:solidFill>
                <a:sysClr val="windowText" lastClr="000000"/>
              </a:solidFill>
            </a:rPr>
            <a:t>6</a:t>
          </a:r>
          <a:r>
            <a:rPr lang="ru-RU" sz="1600" b="1" dirty="0" smtClean="0">
              <a:solidFill>
                <a:sysClr val="windowText" lastClr="000000"/>
              </a:solidFill>
            </a:rPr>
            <a:t>2,0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dirty="0" err="1">
              <a:solidFill>
                <a:sysClr val="windowText" lastClr="000000"/>
              </a:solidFill>
            </a:rPr>
            <a:t>тыс.рублей</a:t>
          </a:r>
          <a:r>
            <a:rPr lang="ru-RU" sz="1600" b="1" dirty="0">
              <a:solidFill>
                <a:sysClr val="windowText" lastClr="000000"/>
              </a:solidFill>
            </a:rPr>
            <a:t> на 1 жителя</a:t>
          </a:r>
        </a:p>
      </cdr:txBody>
    </cdr:sp>
  </cdr:relSizeAnchor>
  <cdr:relSizeAnchor xmlns:cdr="http://schemas.openxmlformats.org/drawingml/2006/chartDrawing">
    <cdr:from>
      <cdr:x>0.6517</cdr:x>
      <cdr:y>0.80058</cdr:y>
    </cdr:from>
    <cdr:to>
      <cdr:x>0.8567</cdr:x>
      <cdr:y>0.99113</cdr:y>
    </cdr:to>
    <cdr:sp macro="" textlink="">
      <cdr:nvSpPr>
        <cdr:cNvPr id="7" name="Трапеция 6"/>
        <cdr:cNvSpPr/>
      </cdr:nvSpPr>
      <cdr:spPr>
        <a:xfrm xmlns:a="http://schemas.openxmlformats.org/drawingml/2006/main">
          <a:off x="6056020" y="4882171"/>
          <a:ext cx="1905000" cy="116208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51,9 </a:t>
          </a:r>
          <a:r>
            <a:rPr lang="ru-RU" sz="1600" b="1" baseline="0" dirty="0" err="1" smtClean="0">
              <a:solidFill>
                <a:sysClr val="windowText" lastClr="000000"/>
              </a:solidFill>
            </a:rPr>
            <a:t>тыс.рублей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baseline="0" dirty="0">
              <a:solidFill>
                <a:sysClr val="windowText" lastClr="000000"/>
              </a:solidFill>
            </a:rPr>
            <a:t>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0.75324</cdr:x>
      <cdr:y>0.87158</cdr:y>
    </cdr:from>
    <cdr:to>
      <cdr:x>0.75816</cdr:x>
      <cdr:y>0.87908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999627" y="5315185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0.07083</cdr:x>
      <cdr:y>0.92386</cdr:y>
    </cdr:from>
    <cdr:to>
      <cdr:x>0.935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8233" y="5637561"/>
          <a:ext cx="8030426" cy="4646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0.08167</cdr:x>
      <cdr:y>0.92259</cdr:y>
    </cdr:from>
    <cdr:to>
      <cdr:x>0.92417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58902" y="5629817"/>
          <a:ext cx="7829086" cy="4723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0.5625</cdr:x>
      <cdr:y>0.85015</cdr:y>
    </cdr:from>
    <cdr:to>
      <cdr:x>0.6609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27134" y="58543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0.09667</cdr:x>
      <cdr:y>0.91878</cdr:y>
    </cdr:from>
    <cdr:to>
      <cdr:x>0.89917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98293" y="5606585"/>
          <a:ext cx="7457378" cy="495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rtl="0" eaLnBrk="1" fontAlgn="base" hangingPunct="1"/>
          <a:r>
            <a:rPr lang="ru-RU" sz="1200" b="1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Всего расходов – 394 560 тыс. руб., в т.ч. расходы по отраслям социальной сферы – 240 837 тыс. руб. (61%)</a:t>
          </a:r>
          <a:endParaRPr lang="ru-RU" sz="120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800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0.07083</cdr:x>
      <cdr:y>0.92386</cdr:y>
    </cdr:from>
    <cdr:to>
      <cdr:x>0.935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8233" y="5637561"/>
          <a:ext cx="8030426" cy="4646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0.08167</cdr:x>
      <cdr:y>0.92259</cdr:y>
    </cdr:from>
    <cdr:to>
      <cdr:x>0.92417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58902" y="5629817"/>
          <a:ext cx="7829086" cy="4723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0.5625</cdr:x>
      <cdr:y>0.85015</cdr:y>
    </cdr:from>
    <cdr:to>
      <cdr:x>0.6609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27134" y="58543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0.11574</cdr:x>
      <cdr:y>0.82488</cdr:y>
    </cdr:from>
    <cdr:to>
      <cdr:x>0.90705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060818" y="5014415"/>
          <a:ext cx="7252884" cy="10645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Всего расходы районного бюджета 394 560 тыс. руб.</a:t>
          </a: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0.38794</cdr:x>
      <cdr:y>0.84988</cdr:y>
    </cdr:from>
    <cdr:to>
      <cdr:x>0.48644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01118" y="51802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0.05579</cdr:x>
      <cdr:y>0.83749</cdr:y>
    </cdr:from>
    <cdr:to>
      <cdr:x>0.50717</cdr:x>
      <cdr:y>0.95779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98148" y="4352647"/>
          <a:ext cx="4030407" cy="6252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</a:rPr>
            <a:t>Всего на образование </a:t>
          </a: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</a:rPr>
            <a:t>израсходовано 167 573 тыс. руб. </a:t>
          </a:r>
          <a:endParaRPr lang="ru-RU" sz="2000" dirty="0">
            <a:solidFill>
              <a:srgbClr val="FF0000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0.18584</cdr:x>
      <cdr:y>0.64935</cdr:y>
    </cdr:from>
    <cdr:to>
      <cdr:x>0.25342</cdr:x>
      <cdr:y>0.7013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84176" y="3600400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0.17418</cdr:x>
      <cdr:y>0.62372</cdr:y>
    </cdr:from>
    <cdr:to>
      <cdr:x>0.33467</cdr:x>
      <cdr:y>0.7013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84734" y="3458276"/>
          <a:ext cx="1368152" cy="4301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20,69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0.35157</cdr:x>
      <cdr:y>0.50649</cdr:y>
    </cdr:from>
    <cdr:to>
      <cdr:x>0.53741</cdr:x>
      <cdr:y>0.62296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96902" y="2808312"/>
          <a:ext cx="1584176" cy="6457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20,81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0.5712</cdr:x>
      <cdr:y>0.37662</cdr:y>
    </cdr:from>
    <cdr:to>
      <cdr:x>0.70636</cdr:x>
      <cdr:y>0.46753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869110" y="2088232"/>
          <a:ext cx="115212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20,90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0.81617</cdr:x>
      <cdr:y>0.27273</cdr:y>
    </cdr:from>
    <cdr:to>
      <cdr:x>0.95977</cdr:x>
      <cdr:y>0.38961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6957342" y="1512168"/>
          <a:ext cx="1224136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20,99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0.35652</cdr:x>
      <cdr:y>0.64218</cdr:y>
    </cdr:from>
    <cdr:to>
      <cdr:x>0.48248</cdr:x>
      <cdr:y>0.72135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52328" y="3384376"/>
          <a:ext cx="1043091" cy="4172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1,34</a:t>
          </a:r>
          <a:endParaRPr lang="ru-RU" sz="2000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0.5913</cdr:x>
      <cdr:y>0.39624</cdr:y>
    </cdr:from>
    <cdr:to>
      <cdr:x>0.70114</cdr:x>
      <cdr:y>0.49132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896544" y="2088232"/>
          <a:ext cx="909551" cy="5010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2,30</a:t>
          </a:r>
          <a:endParaRPr lang="ru-RU" sz="2000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0.81739</cdr:x>
      <cdr:y>0.17763</cdr:y>
    </cdr:from>
    <cdr:to>
      <cdr:x>0.93552</cdr:x>
      <cdr:y>0.29083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768752" y="936104"/>
          <a:ext cx="978221" cy="596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3,20</a:t>
          </a:r>
          <a:endParaRPr lang="ru-RU" sz="2000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0.09402</cdr:x>
      <cdr:y>0.19208</cdr:y>
    </cdr:from>
    <cdr:to>
      <cdr:x>0.17949</cdr:x>
      <cdr:y>0.25423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890216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2213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0.18803</cdr:x>
      <cdr:y>0.26976</cdr:y>
    </cdr:from>
    <cdr:to>
      <cdr:x>0.2735</cdr:x>
      <cdr:y>0.36299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84176" y="1250256"/>
          <a:ext cx="72008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1952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0.29962</cdr:x>
      <cdr:y>0.09886</cdr:y>
    </cdr:from>
    <cdr:to>
      <cdr:x>0.38462</cdr:x>
      <cdr:y>0.16101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524282" y="458168"/>
          <a:ext cx="71607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2588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0.36752</cdr:x>
      <cdr:y>0.16101</cdr:y>
    </cdr:from>
    <cdr:to>
      <cdr:x>0.44487</cdr:x>
      <cdr:y>0.21559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96344" y="746200"/>
          <a:ext cx="651631" cy="2529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2418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0.4885</cdr:x>
      <cdr:y>0.16088</cdr:y>
    </cdr:from>
    <cdr:to>
      <cdr:x>0.57265</cdr:x>
      <cdr:y>0.22315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115575" y="745610"/>
          <a:ext cx="708961" cy="2886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2433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0.55556</cdr:x>
      <cdr:y>0.19208</cdr:y>
    </cdr:from>
    <cdr:to>
      <cdr:x>0.63338</cdr:x>
      <cdr:y>0.23931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680520" y="890216"/>
          <a:ext cx="655633" cy="2188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2323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0.64957</cdr:x>
      <cdr:y>0.16101</cdr:y>
    </cdr:from>
    <cdr:to>
      <cdr:x>0.75214</cdr:x>
      <cdr:y>0.22361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472608" y="746200"/>
          <a:ext cx="864096" cy="2901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2360,7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0.74359</cdr:x>
      <cdr:y>0.20762</cdr:y>
    </cdr:from>
    <cdr:to>
      <cdr:x>0.86039</cdr:x>
      <cdr:y>0.27839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6264696" y="962224"/>
          <a:ext cx="984048" cy="3280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2192,8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0.11404</cdr:x>
      <cdr:y>0.40635</cdr:y>
    </cdr:from>
    <cdr:to>
      <cdr:x>0.26316</cdr:x>
      <cdr:y>0.52508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6104" y="1971600"/>
          <a:ext cx="122413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189,4</a:t>
          </a:r>
          <a:endParaRPr lang="ru-RU" sz="16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0.35088</cdr:x>
      <cdr:y>0.19858</cdr:y>
    </cdr:from>
    <cdr:to>
      <cdr:x>0.47368</cdr:x>
      <cdr:y>0.33215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880320" y="963488"/>
          <a:ext cx="1008112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266,3</a:t>
          </a:r>
          <a:endParaRPr lang="ru-RU" sz="16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0.59649</cdr:x>
      <cdr:y>0.36183</cdr:y>
    </cdr:from>
    <cdr:to>
      <cdr:x>0.73758</cdr:x>
      <cdr:y>0.46969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896544" y="1755576"/>
          <a:ext cx="1158176" cy="5233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205,6</a:t>
          </a:r>
          <a:endParaRPr lang="ru-RU" sz="16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0.84005</cdr:x>
      <cdr:y>0.3727</cdr:y>
    </cdr:from>
    <cdr:to>
      <cdr:x>0.94737</cdr:x>
      <cdr:y>0.48056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895913" y="1808314"/>
          <a:ext cx="880951" cy="5233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204,2</a:t>
          </a:r>
          <a:endParaRPr lang="ru-RU" sz="16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0.20125</cdr:x>
      <cdr:y>0.69363</cdr:y>
    </cdr:from>
    <cdr:to>
      <cdr:x>0.31236</cdr:x>
      <cdr:y>0.8694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36084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0.56</cdr:y>
    </cdr:from>
    <cdr:to>
      <cdr:x>0.83999</cdr:x>
      <cdr:y>0.63686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64096" y="3024338"/>
          <a:ext cx="6048672" cy="4150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 2017 год удельный вес муниципального долга – 12,9 %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0.22218</cdr:x>
      <cdr:y>0.78896</cdr:y>
    </cdr:from>
    <cdr:to>
      <cdr:x>0.33329</cdr:x>
      <cdr:y>0.96473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28428" y="41044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0.72</cdr:y>
    </cdr:from>
    <cdr:to>
      <cdr:x>0.79624</cdr:x>
      <cdr:y>0.78667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64096" y="3888434"/>
          <a:ext cx="56886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2019 год удельный вес муниципального долга  - 0 %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0.105</cdr:x>
      <cdr:y>0.63686</cdr:y>
    </cdr:from>
    <cdr:to>
      <cdr:x>0.81374</cdr:x>
      <cdr:y>0.70667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864096" y="3439420"/>
          <a:ext cx="5832648" cy="377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2018 год удельный вес муниципального долга – 9,5 %</a:t>
          </a:r>
          <a:endParaRPr lang="ru-RU" sz="1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0.58463</cdr:x>
      <cdr:y>0.09641</cdr:y>
    </cdr:from>
    <cdr:to>
      <cdr:x>0.68303</cdr:x>
      <cdr:y>0.24636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32778" y="5879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0.41633</cdr:x>
      <cdr:y>0.0135</cdr:y>
    </cdr:from>
    <cdr:to>
      <cdr:x>0.59349</cdr:x>
      <cdr:y>0.19044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68795" y="82315"/>
          <a:ext cx="1646298" cy="1079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>
            <a:solidFill>
              <a:srgbClr val="3333CC"/>
            </a:solidFill>
            <a:latin typeface="Arial Black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0.47074</cdr:x>
      <cdr:y>0.05978</cdr:y>
    </cdr:from>
    <cdr:to>
      <cdr:x>0.56914</cdr:x>
      <cdr:y>0.20972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74444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0.4062</cdr:x>
      <cdr:y>0.07713</cdr:y>
    </cdr:from>
    <cdr:to>
      <cdr:x>0.5046</cdr:x>
      <cdr:y>0.22707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774722" y="4703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0.50125</cdr:x>
      <cdr:y>0.02068</cdr:y>
    </cdr:from>
    <cdr:to>
      <cdr:x>0.59965</cdr:x>
      <cdr:y>0.14286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57957" y="127776"/>
          <a:ext cx="914400" cy="755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0.11382</cdr:x>
      <cdr:y>0</cdr:y>
    </cdr:from>
    <cdr:to>
      <cdr:x>0.93508</cdr:x>
      <cdr:y>0.06749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-721734"/>
          <a:ext cx="7273887" cy="4062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0066FF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0.17886</cdr:x>
      <cdr:y>0.47436</cdr:y>
    </cdr:from>
    <cdr:to>
      <cdr:x>0.28948</cdr:x>
      <cdr:y>0.54544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84177" y="2855473"/>
          <a:ext cx="979744" cy="4278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100,4%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0.4138</cdr:x>
      <cdr:y>0.47821</cdr:y>
    </cdr:from>
    <cdr:to>
      <cdr:x>0.52485</cdr:x>
      <cdr:y>0.54185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45278" y="2916296"/>
          <a:ext cx="1031992" cy="3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99,7%</a:t>
          </a:r>
          <a:endParaRPr lang="ru-RU" sz="14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0.33281</cdr:x>
      <cdr:y>0.54185</cdr:y>
    </cdr:from>
    <cdr:to>
      <cdr:x>0.38975</cdr:x>
      <cdr:y>0.59005</cdr:y>
    </cdr:to>
    <cdr:sp macro="" textlink="">
      <cdr:nvSpPr>
        <cdr:cNvPr id="2" name="TextBox 1"/>
        <cdr:cNvSpPr txBox="1"/>
      </cdr:nvSpPr>
      <cdr:spPr>
        <a:xfrm xmlns:a="http://schemas.openxmlformats.org/drawingml/2006/main" rot="11128931" flipV="1">
          <a:off x="3092685" y="3304350"/>
          <a:ext cx="529167" cy="293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0.26829</cdr:x>
      <cdr:y>0.475</cdr:y>
    </cdr:from>
    <cdr:to>
      <cdr:x>0.37965</cdr:x>
      <cdr:y>0.53478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76264" y="2736304"/>
          <a:ext cx="986314" cy="344371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334 630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0.58083</cdr:x>
      <cdr:y>0.18897</cdr:y>
    </cdr:from>
    <cdr:to>
      <cdr:x>0.65423</cdr:x>
      <cdr:y>0.24489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97499" y="1152400"/>
          <a:ext cx="682037" cy="34101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58 993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0.71545</cdr:x>
      <cdr:y>0.3125</cdr:y>
    </cdr:from>
    <cdr:to>
      <cdr:x>0.77619</cdr:x>
      <cdr:y>0.36649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336704" y="1800200"/>
          <a:ext cx="537973" cy="31101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2 015</a:t>
          </a:r>
          <a:endParaRPr lang="ru-RU" sz="16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0.06105</cdr:x>
      <cdr:y>0.00964</cdr:y>
    </cdr:from>
    <cdr:to>
      <cdr:x>0.94938</cdr:x>
      <cdr:y>0.12341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7311" y="58797"/>
          <a:ext cx="8255001" cy="693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0.10254</cdr:x>
      <cdr:y>0.06373</cdr:y>
    </cdr:from>
    <cdr:to>
      <cdr:x>0.90486</cdr:x>
      <cdr:y>0.14869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52499" y="382964"/>
          <a:ext cx="7453067" cy="5106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0.06871</cdr:x>
      <cdr:y>0.04902</cdr:y>
    </cdr:from>
    <cdr:to>
      <cdr:x>0.95877</cdr:x>
      <cdr:y>0.11601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38272" y="294588"/>
          <a:ext cx="8268093" cy="4026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FC9DD0E-33E6-49DE-BEBE-1033EB21F2B5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2FED952-2BD0-4A9F-BA46-EFA150515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0999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D45EE62-B7F1-49C6-8C50-47AF6D2F8F60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08B7E9C6-FF88-4119-875D-C5CF3DAAB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92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2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CD326190-D129-4856-AE45-F587E24AFA12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68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900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ABB8F4D2-D6E6-4E92-AFB9-DC884F36F3BC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82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4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D4FDCE8E-205F-407D-B33A-60B813B756AE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83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05BF90-8C21-4F71-88CE-7D4CF8FFD16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FFC3E4-CEE2-4FF1-BCF0-7386A0775945}" type="slidenum">
              <a:rPr lang="ru-RU" sz="1200" b="0">
                <a:solidFill>
                  <a:schemeClr val="tx1"/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 b="0" dirty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4756" name="Номер слайда 3"/>
          <p:cNvSpPr txBox="1">
            <a:spLocks noGrp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7CA0B8EA-7E51-43FF-8212-6E68545F7B95}" type="slidenum">
              <a:rPr lang="en-US" altLang="ru-RU" sz="1200" b="0">
                <a:solidFill>
                  <a:prstClr val="black"/>
                </a:solidFill>
                <a:latin typeface="Arial" charset="0"/>
              </a:rPr>
              <a:pPr algn="r" eaLnBrk="1" hangingPunct="1"/>
              <a:t>17</a:t>
            </a:fld>
            <a:endParaRPr lang="en-US" altLang="ru-RU" sz="1200" b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6E35A-F3C5-4DAE-9A9C-FBC0DF2A5612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31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7E9C6-FF88-4119-875D-C5CF3DAAB768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273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C66A7-4CB8-4CED-84B2-009396EF1F9B}" type="datetime1">
              <a:rPr lang="ru-RU" smtClean="0"/>
              <a:t>30.03.2021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7EDA8-A5AD-4EB3-9C14-3C54DAF1C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53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875AB-724A-490F-8FB8-57EC3FB5A65E}" type="datetime1">
              <a:rPr lang="ru-RU" smtClean="0"/>
              <a:t>30.03.2021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DBD90-EA4E-42D6-BF21-965A319DD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3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BAEFE-7B4B-406F-B4A6-A2ADC6F2DB81}" type="datetime1">
              <a:rPr lang="ru-RU" smtClean="0"/>
              <a:t>30.03.2021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B3E2-C22D-43AA-8C3D-B6F8DF387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7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4EB76-43C6-43E5-8C97-48666C06281C}" type="datetime1">
              <a:rPr lang="ru-RU" smtClean="0"/>
              <a:t>30.03.2021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AC993-2F8E-42D6-8DF2-A37217038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4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122A0-37DA-4888-B9B6-A4910308A3D1}" type="datetime1">
              <a:rPr lang="ru-RU" smtClean="0"/>
              <a:t>30.03.2021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71EE-DFAB-4DC9-A433-3DC71469E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22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2788-2B0A-4967-B419-F28B524234DB}" type="datetime1">
              <a:rPr lang="ru-RU" smtClean="0"/>
              <a:t>30.03.2021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EC223-DBEE-4413-A272-274FEDF25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6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B49FD-41FD-4888-A7DE-FFBEF07C1536}" type="datetime1">
              <a:rPr lang="ru-RU" smtClean="0"/>
              <a:t>30.03.2021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64A50-49AC-4C96-A07B-4A8E858A5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9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E941281-15CA-4AB0-A595-9E9C8EDA14D0}" type="datetime1">
              <a:rPr lang="ru-RU" smtClean="0"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Candara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701F628-953C-4B04-ACED-342647B03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_____Microsoft_Excel_97-20031.xls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1.xml"/><Relationship Id="rId4" Type="http://schemas.openxmlformats.org/officeDocument/2006/relationships/chart" Target="../charts/chart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chart" Target="../charts/chart12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B8868-FFDB-4E56-A7BF-1DCEA643C037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31329" y="5267550"/>
            <a:ext cx="8681342" cy="1423950"/>
          </a:xfrm>
        </p:spPr>
        <p:txBody>
          <a:bodyPr/>
          <a:lstStyle/>
          <a:p>
            <a:pPr marL="1233488" lvl="4" indent="0" algn="ctr" eaLnBrk="1" hangingPunct="1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</a:rPr>
              <a:t>по 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</a:rPr>
              <a:t>решения 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</a:rPr>
              <a:t>Земского 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</a:rPr>
              <a:t>собрания от 2 июля 2020 № 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</a:rPr>
              <a:t>380 </a:t>
            </a:r>
            <a:r>
              <a:rPr lang="ru-RU" sz="2000" b="1" dirty="0">
                <a:solidFill>
                  <a:schemeClr val="tx1"/>
                </a:solidFill>
                <a:latin typeface="Tahoma" pitchFamily="34" charset="0"/>
              </a:rPr>
              <a:t>«Об утверждении отчета об исполнении бюджета Тонкинского муниципального района Нижегородской области за 2019 год»</a:t>
            </a:r>
            <a:endParaRPr lang="ru-RU" sz="2000" b="1" dirty="0" smtClean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60648"/>
            <a:ext cx="432048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Тонкинский муниципальный район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Нижегородской области </a:t>
            </a: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5759450" y="2852738"/>
            <a:ext cx="93662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222" name="Rectangle 12"/>
          <p:cNvSpPr>
            <a:spLocks noChangeArrowheads="1"/>
          </p:cNvSpPr>
          <p:nvPr/>
        </p:nvSpPr>
        <p:spPr bwMode="auto">
          <a:xfrm>
            <a:off x="1619250" y="4653136"/>
            <a:ext cx="6337300" cy="6159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3600" dirty="0"/>
              <a:t>Бюджет для граждан</a:t>
            </a:r>
          </a:p>
        </p:txBody>
      </p:sp>
      <p:sp>
        <p:nvSpPr>
          <p:cNvPr id="11" name="Номер слайда 10"/>
          <p:cNvSpPr txBox="1">
            <a:spLocks noGrp="1"/>
          </p:cNvSpPr>
          <p:nvPr/>
        </p:nvSpPr>
        <p:spPr>
          <a:xfrm>
            <a:off x="3957313" y="6326375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1515195-74C1-4DBD-AC3D-39E301F91B2E}" type="slidenum">
              <a:rPr lang="ru-RU" sz="1000" b="0"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 b="0" dirty="0">
              <a:latin typeface="+mn-lt"/>
              <a:cs typeface="+mn-cs"/>
            </a:endParaRPr>
          </a:p>
        </p:txBody>
      </p:sp>
      <p:pic>
        <p:nvPicPr>
          <p:cNvPr id="12" name="Рисунок 11" descr="Описание: Тонкинский МР_ПП-0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936104" cy="1152128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26627" name="Picture 3" descr="Z:\Мои документы\Бюджет 2019\Годовой отчет 2019\Отчет в Земское за 2019 год\Бюджет для граждан по исполнению 2019 год\DSC_00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978" y="1570825"/>
            <a:ext cx="4988044" cy="279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2289469"/>
              </p:ext>
            </p:extLst>
          </p:nvPr>
        </p:nvGraphicFramePr>
        <p:xfrm>
          <a:off x="2330332" y="3789040"/>
          <a:ext cx="4483336" cy="2917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702692"/>
              </p:ext>
            </p:extLst>
          </p:nvPr>
        </p:nvGraphicFramePr>
        <p:xfrm>
          <a:off x="4355976" y="83671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3009802"/>
              </p:ext>
            </p:extLst>
          </p:nvPr>
        </p:nvGraphicFramePr>
        <p:xfrm>
          <a:off x="323528" y="404664"/>
          <a:ext cx="4032448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856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260648"/>
            <a:ext cx="8640960" cy="8640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Уровень средней заработной платы работников бюджетных </a:t>
            </a:r>
            <a:r>
              <a:rPr lang="ru-RU" sz="2400" dirty="0" smtClean="0"/>
              <a:t>учреждений в </a:t>
            </a:r>
            <a:r>
              <a:rPr lang="ru-RU" sz="2400" dirty="0"/>
              <a:t>Тонкинском муниципальном  </a:t>
            </a:r>
            <a:r>
              <a:rPr lang="ru-RU" sz="2400" dirty="0" smtClean="0"/>
              <a:t>районе, руб. 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439106"/>
              </p:ext>
            </p:extLst>
          </p:nvPr>
        </p:nvGraphicFramePr>
        <p:xfrm>
          <a:off x="539552" y="1268760"/>
          <a:ext cx="8064895" cy="5256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56816"/>
                <a:gridCol w="1908156"/>
                <a:gridCol w="1899923"/>
              </a:tblGrid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2018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2019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социальных работников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28425,5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30880,6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работников учреждений культуры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20682,9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22607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врачей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54767,7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57183,8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среднего медицинского   персонала 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22391,8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22544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младшего медицинского персонала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22475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23688,9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образовательных учреждений общего образования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29300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31248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Уровень средней заработной платы педагогических работников дошкольных образовательных учреждений  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27242,2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28420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учреждений дополнительного образования детей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29083,8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31115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105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188640"/>
            <a:ext cx="8640960" cy="12241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развития малого и среднего предпринимательства в 2019 году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689" y="2161391"/>
            <a:ext cx="5074266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Инвестиции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основной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капитал 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5800" y="1484784"/>
            <a:ext cx="7772400" cy="6480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Количество субъектов малого бизнеса  - 136, в том числе индивидуальных предпринимателей- 97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688" y="3573016"/>
            <a:ext cx="52594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ОТГРУЖЕНО ТОВАРОВ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СОБСТВЕННОГО ПРОИЗВОДСТВА,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ВЫПОЛНЕНО РАБОТ И УСЛУГ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СОБСТВЕННЫМИ СИЛАМИ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9442" y="5301208"/>
            <a:ext cx="52446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Доля малого бизнеса в общем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объеме  отгруженных товаров,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произведенных услуг   </a:t>
            </a:r>
            <a:endParaRPr lang="ru-RU" sz="2400" b="0" i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5487907"/>
            <a:ext cx="1511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0" i="1" dirty="0" smtClean="0">
                <a:solidFill>
                  <a:prstClr val="black"/>
                </a:solidFill>
              </a:rPr>
              <a:t>81,5 </a:t>
            </a:r>
            <a:r>
              <a:rPr lang="ru-RU" sz="3200" b="0" i="1" dirty="0">
                <a:solidFill>
                  <a:prstClr val="black"/>
                </a:solidFill>
              </a:rPr>
              <a:t>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38955" y="2117790"/>
            <a:ext cx="3353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400" b="1" cap="all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 67,7 м</a:t>
            </a:r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лн. руб.</a:t>
            </a:r>
            <a:endParaRPr lang="ru-RU" sz="3200" b="1" cap="all" dirty="0">
              <a:solidFill>
                <a:srgbClr val="1F497D">
                  <a:lumMod val="50000"/>
                </a:srgbClr>
              </a:solidFill>
              <a:ea typeface="+mj-ea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3953865"/>
            <a:ext cx="3154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</a:rPr>
              <a:t>467,52 млн.руб.</a:t>
            </a:r>
            <a:endParaRPr lang="ru-RU" sz="3200" b="1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2737455"/>
            <a:ext cx="4104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1" dirty="0">
                <a:solidFill>
                  <a:schemeClr val="tx2">
                    <a:lumMod val="50000"/>
                  </a:schemeClr>
                </a:solidFill>
              </a:rPr>
              <a:t>Доля малого бизнеса </a:t>
            </a:r>
          </a:p>
          <a:p>
            <a:r>
              <a:rPr lang="ru-RU" sz="2000" b="0" i="1" dirty="0">
                <a:solidFill>
                  <a:schemeClr val="tx2">
                    <a:lumMod val="50000"/>
                  </a:schemeClr>
                </a:solidFill>
              </a:rPr>
              <a:t>в общем объеме инвестиций </a:t>
            </a: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84168" y="2852936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0" i="1" dirty="0" smtClean="0">
                <a:solidFill>
                  <a:srgbClr val="1F497D">
                    <a:lumMod val="50000"/>
                  </a:srgbClr>
                </a:solidFill>
              </a:rPr>
              <a:t>38,2 </a:t>
            </a:r>
            <a:r>
              <a:rPr lang="ru-RU" b="0" i="1" dirty="0">
                <a:solidFill>
                  <a:srgbClr val="1F497D">
                    <a:lumMod val="50000"/>
                  </a:srgbClr>
                </a:solidFill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61489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AC993-2F8E-42D6-8DF2-A372170388D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814754"/>
              </p:ext>
            </p:extLst>
          </p:nvPr>
        </p:nvGraphicFramePr>
        <p:xfrm>
          <a:off x="0" y="84934"/>
          <a:ext cx="9139808" cy="674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88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A8CC53-62F6-4764-917E-DE0CF0954336}" type="slidenum">
              <a:rPr lang="ru-RU">
                <a:solidFill>
                  <a:srgbClr val="1F497D"/>
                </a:solidFill>
              </a:rPr>
              <a:pPr>
                <a:defRPr/>
              </a:pPr>
              <a:t>14</a:t>
            </a:fld>
            <a:endParaRPr lang="ru-RU">
              <a:solidFill>
                <a:srgbClr val="1F497D"/>
              </a:solidFill>
            </a:endParaRPr>
          </a:p>
        </p:txBody>
      </p:sp>
      <p:sp useBgFill="1"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prstClr val="black"/>
                </a:solidFill>
              </a:rPr>
              <a:t>Итоги       2003</a:t>
            </a:r>
          </a:p>
        </p:txBody>
      </p:sp>
      <p:sp useBgFill="1"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35551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неналоговых доходов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годы 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290292"/>
              </p:ext>
            </p:extLst>
          </p:nvPr>
        </p:nvGraphicFramePr>
        <p:xfrm>
          <a:off x="251520" y="1124743"/>
          <a:ext cx="8568952" cy="5603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8817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>
                <a:solidFill>
                  <a:srgbClr val="1F497D"/>
                </a:solidFill>
              </a:rPr>
              <a:pPr>
                <a:defRPr/>
              </a:pPr>
              <a:t>15</a:t>
            </a:fld>
            <a:endParaRPr lang="ru-RU">
              <a:solidFill>
                <a:srgbClr val="1F497D"/>
              </a:solidFill>
            </a:endParaRPr>
          </a:p>
        </p:txBody>
      </p:sp>
      <p:graphicFrame>
        <p:nvGraphicFramePr>
          <p:cNvPr id="8" name="Group 1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35769"/>
              </p:ext>
            </p:extLst>
          </p:nvPr>
        </p:nvGraphicFramePr>
        <p:xfrm>
          <a:off x="142875" y="640853"/>
          <a:ext cx="9001155" cy="6091165"/>
        </p:xfrm>
        <a:graphic>
          <a:graphicData uri="http://schemas.openxmlformats.org/drawingml/2006/table">
            <a:tbl>
              <a:tblPr/>
              <a:tblGrid>
                <a:gridCol w="3259204"/>
                <a:gridCol w="1124612"/>
                <a:gridCol w="1124612"/>
                <a:gridCol w="1206327"/>
                <a:gridCol w="1124612"/>
                <a:gridCol w="1161788"/>
              </a:tblGrid>
              <a:tr h="2122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CB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21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первоначальному плану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уточненному плану </a:t>
                      </a: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48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79 341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81 952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84 254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75 828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78 780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81 067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57 385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58 839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60 580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8 381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8 741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9 246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2 296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3 137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3 137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6 745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6 654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6 690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доходы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1 409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3 513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3 172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3 187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-226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 из бюджетов поселений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262 351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312 531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312 460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128 472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128 472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128 472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128 846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139 726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139 726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5 259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36 104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36 046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6 896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6 883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1 333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1 333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341 692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394 257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396 488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Заголовок 6"/>
          <p:cNvSpPr txBox="1">
            <a:spLocks/>
          </p:cNvSpPr>
          <p:nvPr/>
        </p:nvSpPr>
        <p:spPr>
          <a:xfrm>
            <a:off x="486685" y="37285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>
                <a:solidFill>
                  <a:prstClr val="white"/>
                </a:solidFill>
              </a:rPr>
              <a:t>Доходы консолидированного бюджета</a:t>
            </a:r>
            <a:endParaRPr lang="ru-RU" sz="2000" dirty="0" smtClean="0">
              <a:solidFill>
                <a:prstClr val="white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55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C5842-4348-4506-8BB6-5E71254973A0}" type="slidenum">
              <a:rPr lang="ru-RU">
                <a:solidFill>
                  <a:srgbClr val="1F497D"/>
                </a:solidFill>
              </a:rPr>
              <a:pPr>
                <a:defRPr/>
              </a:pPr>
              <a:t>16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исполнения по основным налоговым доходам консолидированного бюджета за 2018-2019 годы, </a:t>
            </a:r>
            <a:r>
              <a:rPr lang="ru-RU" sz="2000" dirty="0" err="1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68231"/>
              </p:ext>
            </p:extLst>
          </p:nvPr>
        </p:nvGraphicFramePr>
        <p:xfrm>
          <a:off x="251520" y="908720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181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ABA1FC-32DE-45E4-8606-022035BBDB12}" type="slidenum">
              <a:rPr lang="ru-RU">
                <a:solidFill>
                  <a:srgbClr val="1F497D"/>
                </a:solidFill>
              </a:rPr>
              <a:pPr>
                <a:defRPr/>
              </a:pPr>
              <a:t>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971550" y="1700213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rgbClr val="4F81BD"/>
              </a:buClr>
              <a:buSzPct val="100000"/>
            </a:pPr>
            <a:endParaRPr lang="ru-RU" altLang="ru-RU" b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5076825" y="1844675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rgbClr val="4F81BD"/>
              </a:buClr>
              <a:buSzPct val="100000"/>
            </a:pPr>
            <a:endParaRPr lang="ru-RU" altLang="ru-RU" b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23558" name="Text Box 23"/>
          <p:cNvSpPr txBox="1">
            <a:spLocks noChangeArrowheads="1"/>
          </p:cNvSpPr>
          <p:nvPr/>
        </p:nvSpPr>
        <p:spPr bwMode="auto">
          <a:xfrm>
            <a:off x="7092950" y="6453188"/>
            <a:ext cx="18716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4F81BD"/>
              </a:buClr>
              <a:buSzPct val="100000"/>
            </a:pPr>
            <a:r>
              <a:rPr lang="ru-RU" altLang="ru-RU" sz="1600" b="0">
                <a:solidFill>
                  <a:prstClr val="black"/>
                </a:solidFill>
                <a:latin typeface="Verdana" pitchFamily="34" charset="0"/>
              </a:rPr>
              <a:t>      </a:t>
            </a:r>
            <a:endParaRPr lang="ru-RU" altLang="ru-RU" b="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12307" name="AutoShape 29"/>
          <p:cNvSpPr>
            <a:spLocks noChangeArrowheads="1"/>
          </p:cNvSpPr>
          <p:nvPr/>
        </p:nvSpPr>
        <p:spPr bwMode="auto">
          <a:xfrm>
            <a:off x="6607146" y="1380278"/>
            <a:ext cx="4746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rgbClr val="70140A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7240588" y="1201738"/>
            <a:ext cx="1652587" cy="642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128 472,2</a:t>
            </a:r>
            <a:endParaRPr lang="ru-RU" altLang="ru-RU" dirty="0">
              <a:solidFill>
                <a:prstClr val="black"/>
              </a:solidFill>
              <a:latin typeface="Verdan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0266" name="Rectangle 37"/>
          <p:cNvSpPr>
            <a:spLocks noChangeArrowheads="1"/>
          </p:cNvSpPr>
          <p:nvPr/>
        </p:nvSpPr>
        <p:spPr bwMode="auto">
          <a:xfrm>
            <a:off x="1549370" y="5085184"/>
            <a:ext cx="5903943" cy="6023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300" dirty="0" smtClean="0">
                <a:solidFill>
                  <a:prstClr val="white"/>
                </a:solidFill>
              </a:rPr>
              <a:t>Всего получено 311 128 тыс. рублей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360363" y="1131888"/>
            <a:ext cx="6227762" cy="776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Дотации на выравнивание бюджетной </a:t>
            </a:r>
          </a:p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обеспеченности и поддержку мер </a:t>
            </a:r>
          </a:p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сбалансированности бюджетов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387350" y="2997200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prstClr val="black"/>
                </a:solidFill>
                <a:latin typeface="Tahoma" pitchFamily="34" charset="0"/>
              </a:rPr>
              <a:t>Субсидии</a:t>
            </a:r>
            <a:endParaRPr lang="ru-RU" altLang="ru-RU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68300" y="2184400"/>
            <a:ext cx="6219825" cy="4810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prstClr val="black"/>
                </a:solidFill>
                <a:latin typeface="Tahoma" pitchFamily="34" charset="0"/>
              </a:rPr>
              <a:t>Субвенции</a:t>
            </a:r>
          </a:p>
        </p:txBody>
      </p:sp>
      <p:sp>
        <p:nvSpPr>
          <p:cNvPr id="12318" name="AutoShape 30"/>
          <p:cNvSpPr>
            <a:spLocks noChangeArrowheads="1"/>
          </p:cNvSpPr>
          <p:nvPr/>
        </p:nvSpPr>
        <p:spPr bwMode="auto">
          <a:xfrm>
            <a:off x="6611144" y="2225656"/>
            <a:ext cx="461962" cy="485776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7240588" y="2092325"/>
            <a:ext cx="1652587" cy="598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139 726,5</a:t>
            </a:r>
            <a:endParaRPr lang="ru-RU" altLang="ru-RU" dirty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2320" name="AutoShape 30"/>
          <p:cNvSpPr>
            <a:spLocks noChangeArrowheads="1"/>
          </p:cNvSpPr>
          <p:nvPr/>
        </p:nvSpPr>
        <p:spPr bwMode="auto">
          <a:xfrm>
            <a:off x="6608763" y="3978274"/>
            <a:ext cx="449263" cy="485776"/>
          </a:xfrm>
          <a:prstGeom prst="rightArrow">
            <a:avLst>
              <a:gd name="adj1" fmla="val 50000"/>
              <a:gd name="adj2" fmla="val 25036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223125" y="2919413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36 046,0</a:t>
            </a:r>
            <a:endParaRPr lang="ru-RU" altLang="ru-RU" dirty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360363" y="3933825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prstClr val="black"/>
                </a:solidFill>
                <a:latin typeface="Tahoma" pitchFamily="34" charset="0"/>
              </a:rPr>
              <a:t>Иные межбюджетные трансферты</a:t>
            </a:r>
            <a:endParaRPr lang="ru-RU" altLang="ru-RU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7223125" y="3906838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6 883,1</a:t>
            </a:r>
            <a:endParaRPr lang="ru-RU" altLang="ru-RU" dirty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6634957" y="3014644"/>
            <a:ext cx="4619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7350" y="49645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Безвозмездные поступления из федерального, областного бюджетов и Фонда содействия реформированию ЖКХ</a:t>
            </a:r>
          </a:p>
        </p:txBody>
      </p:sp>
    </p:spTree>
    <p:extLst>
      <p:ext uri="{BB962C8B-B14F-4D97-AF65-F5344CB8AC3E}">
        <p14:creationId xmlns:p14="http://schemas.microsoft.com/office/powerpoint/2010/main" val="751452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D66B1-B52E-4015-AE03-55B3459B438E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338328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консолидированного бюджета района по расходам в 2016 - 2019 годах</a:t>
            </a:r>
          </a:p>
        </p:txBody>
      </p:sp>
      <p:sp>
        <p:nvSpPr>
          <p:cNvPr id="9" name="Трапеция 8"/>
          <p:cNvSpPr/>
          <p:nvPr/>
        </p:nvSpPr>
        <p:spPr>
          <a:xfrm>
            <a:off x="539600" y="4437112"/>
            <a:ext cx="1800225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5" name="TextBox 1"/>
          <p:cNvSpPr txBox="1">
            <a:spLocks noChangeArrowheads="1"/>
          </p:cNvSpPr>
          <p:nvPr/>
        </p:nvSpPr>
        <p:spPr bwMode="auto">
          <a:xfrm>
            <a:off x="501501" y="4628358"/>
            <a:ext cx="18764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46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2699792" y="4437112"/>
            <a:ext cx="1757363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7" name="TextBox 1"/>
          <p:cNvSpPr txBox="1">
            <a:spLocks noChangeArrowheads="1"/>
          </p:cNvSpPr>
          <p:nvPr/>
        </p:nvSpPr>
        <p:spPr bwMode="auto">
          <a:xfrm>
            <a:off x="2629406" y="4628358"/>
            <a:ext cx="1757363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50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  <a:p>
            <a:pPr algn="ctr" eaLnBrk="1" hangingPunct="1"/>
            <a:endParaRPr lang="ru-RU" sz="1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8" name="TextBox 1"/>
          <p:cNvSpPr txBox="1">
            <a:spLocks noChangeArrowheads="1"/>
          </p:cNvSpPr>
          <p:nvPr/>
        </p:nvSpPr>
        <p:spPr bwMode="auto">
          <a:xfrm>
            <a:off x="6629797" y="5391150"/>
            <a:ext cx="20161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9" name="Номер слайда 13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4590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2864975"/>
              </p:ext>
            </p:extLst>
          </p:nvPr>
        </p:nvGraphicFramePr>
        <p:xfrm>
          <a:off x="501501" y="1484784"/>
          <a:ext cx="8458200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42" name="Лист" r:id="rId4" imgW="6581792" imgH="1952611" progId="Excel.Sheet.8">
                  <p:embed/>
                </p:oleObj>
              </mc:Choice>
              <mc:Fallback>
                <p:oleObj name="Лист" r:id="rId4" imgW="6581792" imgH="1952611" progId="Excel.Sheet.8">
                  <p:embed/>
                  <p:pic>
                    <p:nvPicPr>
                      <p:cNvPr id="0" name="Picture 3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501" y="1484784"/>
                        <a:ext cx="8458200" cy="273630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рапеция 12"/>
          <p:cNvSpPr/>
          <p:nvPr/>
        </p:nvSpPr>
        <p:spPr>
          <a:xfrm>
            <a:off x="4644008" y="4435567"/>
            <a:ext cx="1757362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</a:rPr>
              <a:t>60</a:t>
            </a:r>
            <a:r>
              <a:rPr lang="ru-RU" sz="1400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endParaRPr lang="ru-RU" sz="1400" dirty="0">
              <a:solidFill>
                <a:srgbClr val="FF0000"/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4368" y="2492896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млн. </a:t>
            </a:r>
            <a:r>
              <a:rPr lang="ru-RU" dirty="0" err="1" smtClean="0"/>
              <a:t>руб</a:t>
            </a:r>
            <a:endParaRPr lang="ru-RU" dirty="0"/>
          </a:p>
        </p:txBody>
      </p:sp>
      <p:sp>
        <p:nvSpPr>
          <p:cNvPr id="14" name="Трапеция 13"/>
          <p:cNvSpPr/>
          <p:nvPr/>
        </p:nvSpPr>
        <p:spPr>
          <a:xfrm>
            <a:off x="6705049" y="4437112"/>
            <a:ext cx="1757362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</a:rPr>
              <a:t>52 </a:t>
            </a:r>
            <a:endParaRPr lang="ru-RU" sz="1400" dirty="0">
              <a:solidFill>
                <a:schemeClr val="accent4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98438" y="6249988"/>
            <a:ext cx="8869362" cy="5254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>
              <a:defRPr sz="2000">
                <a:solidFill>
                  <a:schemeClr val="tx2"/>
                </a:solidFill>
                <a:latin typeface="Candara" pitchFamily="34" charset="0"/>
              </a:defRPr>
            </a:lvl4pPr>
            <a:lvl5pPr marL="2057400"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Всего расходов за 2019 год – 395,8 млн. рублей,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 т.ч. расходы по отраслям социальной сферы – 240,8 млн. руб. или 60% </a:t>
            </a:r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0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 %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231553"/>
              </p:ext>
            </p:extLst>
          </p:nvPr>
        </p:nvGraphicFramePr>
        <p:xfrm>
          <a:off x="0" y="874980"/>
          <a:ext cx="9095238" cy="5290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DE641-4C04-4AC1-ACFF-28C0305ABA44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243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43338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</a:t>
            </a:r>
          </a:p>
        </p:txBody>
      </p:sp>
      <p:graphicFrame>
        <p:nvGraphicFramePr>
          <p:cNvPr id="25714" name="Group 11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3517347"/>
              </p:ext>
            </p:extLst>
          </p:nvPr>
        </p:nvGraphicFramePr>
        <p:xfrm>
          <a:off x="250825" y="404813"/>
          <a:ext cx="8642350" cy="5615975"/>
        </p:xfrm>
        <a:graphic>
          <a:graphicData uri="http://schemas.openxmlformats.org/drawingml/2006/table">
            <a:tbl>
              <a:tblPr/>
              <a:tblGrid>
                <a:gridCol w="638175"/>
                <a:gridCol w="6743700"/>
                <a:gridCol w="1260475"/>
              </a:tblGrid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Общие понятия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4 - 6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Социально-экономические показатели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– 10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размер заработной платы работников бюджетной сферы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поддержку субъектов малого и среднего предпринимательства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консолидированного бюджета по доходам и расходам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13– 23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консолидированного бюджета в программном формате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24-29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районного бюджета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30-31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районного бюджета за 2019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32-34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 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за 2019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35-36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образование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37-43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 районного бюджета на физкультуру и спорт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44-48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 культуру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49-64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социальную политику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населения Тонкинского муниципального района Нижегородской области доступным и комфортных жильем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Поступления и расходы дорожного фонда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 pitchFamily="34" charset="0"/>
                          <a:cs typeface="Times New Roman" pitchFamily="18" charset="0"/>
                        </a:rPr>
                        <a:t>Участие в пилотном проекте по поддержке местных инициатив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22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12998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Анализ  по разделам и подразделам классификации расходов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2016-2019 годы,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744180"/>
              </p:ext>
            </p:extLst>
          </p:nvPr>
        </p:nvGraphicFramePr>
        <p:xfrm>
          <a:off x="323528" y="1052734"/>
          <a:ext cx="8568951" cy="55554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507"/>
                <a:gridCol w="1867853"/>
                <a:gridCol w="721078"/>
                <a:gridCol w="695014"/>
                <a:gridCol w="938269"/>
                <a:gridCol w="752932"/>
                <a:gridCol w="721078"/>
                <a:gridCol w="799267"/>
                <a:gridCol w="613929"/>
                <a:gridCol w="556012"/>
                <a:gridCol w="556012"/>
              </a:tblGrid>
              <a:tr h="9238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2017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2018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Первоначальный бюджет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Уточненный план 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первоначальному бюджету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уточненному плану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Рост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-я 2019 к 2018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Структура исполнения 2019</a:t>
                      </a:r>
                    </a:p>
                  </a:txBody>
                  <a:tcPr marL="9525" marR="9525" marT="9525" marB="0" anchor="ctr"/>
                </a:tc>
              </a:tr>
              <a:tr h="230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419 069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471 427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339524.8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400159.9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395796.2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98.9</a:t>
                      </a:r>
                    </a:p>
                  </a:txBody>
                  <a:tcPr marL="9525" marR="9525" marT="9525" marB="0" anchor="ctr"/>
                </a:tc>
              </a:tr>
              <a:tr h="2309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Общегосударственные вопросы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57 885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61 726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59772.1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62909.4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62771.9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15.7</a:t>
                      </a:r>
                    </a:p>
                  </a:txBody>
                  <a:tcPr marL="9525" marR="9525" marT="9525" marB="0" anchor="ctr"/>
                </a:tc>
              </a:tr>
              <a:tr h="846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0102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447.10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447.10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2 233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2 428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2 349.00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2 393.80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2 393.80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</a:tr>
              <a:tr h="9158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24 530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24 542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24 072.50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26 027.50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26 027.50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6.5</a:t>
                      </a:r>
                    </a:p>
                  </a:txBody>
                  <a:tcPr marL="9525" marR="9525" marT="9525" marB="0" anchor="ctr"/>
                </a:tc>
              </a:tr>
              <a:tr h="446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Судебная система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1018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10 838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10 942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10 981.00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11 669.10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11 669.10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736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66147"/>
              </p:ext>
            </p:extLst>
          </p:nvPr>
        </p:nvGraphicFramePr>
        <p:xfrm>
          <a:off x="251522" y="404659"/>
          <a:ext cx="8640959" cy="58453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428"/>
                <a:gridCol w="1883549"/>
                <a:gridCol w="727137"/>
                <a:gridCol w="700854"/>
                <a:gridCol w="946154"/>
                <a:gridCol w="759259"/>
                <a:gridCol w="727137"/>
                <a:gridCol w="805984"/>
                <a:gridCol w="619089"/>
                <a:gridCol w="560684"/>
                <a:gridCol w="560684"/>
              </a:tblGrid>
              <a:tr h="10553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2017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2018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Первоначальный бюджет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Уточненный план 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первоначальному бюджету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уточненному плану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Рост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-я 2019 к 2018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Структура исполнения 2019</a:t>
                      </a:r>
                    </a:p>
                  </a:txBody>
                  <a:tcPr marL="9525" marR="9525" marT="9525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Обеспечение проведения выборов и референдумов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363.00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500.30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500.30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137.8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71471.4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0111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Резервные фонды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865.00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99.50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0113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общегосударственные вопросы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20 213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23 737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21 130.70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21 761.20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21 723.20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5.4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оборона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Мобилизационная и вневойсковая подготовка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527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8 364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10 687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10957.9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10957.3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10916.0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2.7</a:t>
                      </a:r>
                    </a:p>
                  </a:txBody>
                  <a:tcPr marL="9525" marR="9525" marT="9525" marB="0" anchor="ctr"/>
                </a:tc>
              </a:tr>
              <a:tr h="9311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3 363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4 412.30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3 444.90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3 444.80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</a:tr>
              <a:tr h="307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Обеспечение пожарной безопасности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5 295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7 325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6 545.60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7 512.40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7 471.20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экономика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32 057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42 443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39201.3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59211.6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57353.3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135.1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14.3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Общеэкономические вопросы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223.40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464.80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464.80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307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Сельское хозяйство и рыболовство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16 432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24 475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26 803.60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34 498.00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34 498.00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128.7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8.6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Водное хозяйство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1 713.80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1 713.80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856.9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1428.2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136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52181750"/>
              </p:ext>
            </p:extLst>
          </p:nvPr>
        </p:nvGraphicFramePr>
        <p:xfrm>
          <a:off x="395537" y="338142"/>
          <a:ext cx="8291265" cy="59189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5409"/>
                <a:gridCol w="1793882"/>
                <a:gridCol w="692521"/>
                <a:gridCol w="667490"/>
                <a:gridCol w="901111"/>
                <a:gridCol w="723114"/>
                <a:gridCol w="692521"/>
                <a:gridCol w="767613"/>
                <a:gridCol w="589616"/>
                <a:gridCol w="533994"/>
                <a:gridCol w="533994"/>
              </a:tblGrid>
              <a:tr h="938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2017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2018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Первоначальный бюджет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Уточненный план 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первоначальному бюджету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уточненному плану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Рост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-я 2019 к 2018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Структура исполнения 2019</a:t>
                      </a:r>
                    </a:p>
                  </a:txBody>
                  <a:tcPr marL="9525" marR="9525" marT="9525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0409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Дорожное хозяйство (дорожные фонды)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12 019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13 785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8 380.50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16 532.70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14 719.40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3.7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Связь и информатика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483.80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605.00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560.00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3393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0412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национальной экономики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3 505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3 110.00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5 397.30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5 397.30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</a:tr>
              <a:tr h="303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Жилищно-коммунальное хозяйство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28 955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15 673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8244.0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23292.2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21846.1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5.5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Жилищное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436.70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4 969.40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4 746.00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1086.8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Коммунальное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22 010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1 988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5 255.90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5 232.20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1744.1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Благоустройство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4 954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10 152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5 890.80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11 315.30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10 116.30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</a:tr>
              <a:tr h="453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жилищно-коммунального хозяйства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1 806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1 616.50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1 751.60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1 751.60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Охрана окружающей среды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453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Охрана объектов растительного и животного мира и среды их обитания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Образование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235 271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278 637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159844.3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168452.2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167573.1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41.9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Дошкольное образование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43 445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42 056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41 867.00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43 458.50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42 588.60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Общее образование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160 706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201 486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77 951.80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84 357.30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84 354.20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21.1</a:t>
                      </a:r>
                    </a:p>
                  </a:txBody>
                  <a:tcPr marL="9525" marR="9525" marT="9525" marB="0" anchor="ctr"/>
                </a:tc>
              </a:tr>
              <a:tr h="303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Дополнительное образование детей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12 561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13 605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16 241.80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16 947.20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16 947.20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4.2</a:t>
                      </a:r>
                    </a:p>
                  </a:txBody>
                  <a:tcPr marL="9525" marR="9525" marT="9525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Молодежная политика и оздоровление детей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2 161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2 005.20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2 332.60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2 332.60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образования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16 398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19 142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21 778.50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21 356.60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21 350.50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5.3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95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66406008"/>
              </p:ext>
            </p:extLst>
          </p:nvPr>
        </p:nvGraphicFramePr>
        <p:xfrm>
          <a:off x="323529" y="338143"/>
          <a:ext cx="8496942" cy="59163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4587"/>
                <a:gridCol w="1852155"/>
                <a:gridCol w="715018"/>
                <a:gridCol w="689175"/>
                <a:gridCol w="930384"/>
                <a:gridCol w="746605"/>
                <a:gridCol w="715018"/>
                <a:gridCol w="792550"/>
                <a:gridCol w="608770"/>
                <a:gridCol w="551340"/>
                <a:gridCol w="551340"/>
              </a:tblGrid>
              <a:tr h="104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2017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2018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Первоначальный бюджет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Уточненный план 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первоначальному бюджету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уточненному плану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Рост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-я 2019 к 2018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Структура исполнения 2019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Культура и кинематография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39 053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40 940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41831.7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49227.8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49227.8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12.3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Культура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34 215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35 555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36 361.90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42 410.20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42 410.20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</a:t>
                      </a:r>
                    </a:p>
                  </a:txBody>
                  <a:tcPr marL="9525" marR="9525" marT="9525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культуры, кинематографии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4 838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5 385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5 469.80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6 817.60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6 817.60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Социальная политика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13 457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16 588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14543.2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20817.2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20815.8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Пенсионное обеспечение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3 535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3 761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3 845.80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3 705.90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3 705.90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</a:tr>
              <a:tr h="304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Социальное обеспечение населения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4 282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8 696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2 800.90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1 570.90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1 570.90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Охрана семьи и детства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5 640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4 131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7 896.50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15 540.40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15 539.00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196.8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3.9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Физическая культура и спорт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3 099.10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3 218.00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3 218.00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Массовый спорт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3 099.10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3 218.00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3 218.00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Средства массовой информации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1 538.20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1 678.00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1 678.00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  <a:tr h="304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Периодическая печать и издательства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1 538.20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1 678.00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1 678.00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  <a:tr h="522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Обслуживание государственного внутреннего и муниципального долга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Межбюджетные трансферты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Прочие межбюджетные трансферты общего характера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24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5B51A-9E98-4BBE-A5BD-38BE1C2F7882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40444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программном формате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 %.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021262"/>
              </p:ext>
            </p:extLst>
          </p:nvPr>
        </p:nvGraphicFramePr>
        <p:xfrm>
          <a:off x="539552" y="1340768"/>
          <a:ext cx="822960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330EC-854D-4311-871C-4406CD6FD46E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6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7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8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9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0776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Структура расходов консолидированного бюджета по программам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</a:rPr>
              <a:t>в 2019 году в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% и тыс. рублей</a:t>
            </a:r>
            <a:endParaRPr lang="ru-RU" sz="2000" b="0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014053"/>
              </p:ext>
            </p:extLst>
          </p:nvPr>
        </p:nvGraphicFramePr>
        <p:xfrm>
          <a:off x="251519" y="1052736"/>
          <a:ext cx="8693685" cy="4998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165"/>
                <a:gridCol w="2244248"/>
                <a:gridCol w="691607"/>
                <a:gridCol w="691607"/>
                <a:gridCol w="899922"/>
                <a:gridCol w="799930"/>
                <a:gridCol w="666609"/>
                <a:gridCol w="677719"/>
                <a:gridCol w="766600"/>
                <a:gridCol w="633278"/>
              </a:tblGrid>
              <a:tr h="7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44803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Итого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419 069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471 427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339 525.0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400 160.0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395 796.0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84.0</a:t>
                      </a:r>
                    </a:p>
                  </a:txBody>
                  <a:tcPr marL="9525" marR="9525" marT="9525" marB="0" anchor="ctr"/>
                </a:tc>
              </a:tr>
              <a:tr h="24890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Программные расходы всего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357 975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421 312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294 150.0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345 987.0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341 706.0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81.1</a:t>
                      </a:r>
                    </a:p>
                  </a:txBody>
                  <a:tcPr marL="9525" marR="9525" marT="9525" marB="0" anchor="ctr"/>
                </a:tc>
              </a:tr>
              <a:tr h="7906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0100000000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"Развитие образования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230 574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273 866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153 200.00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160 962.00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160 081.00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58.5</a:t>
                      </a:r>
                    </a:p>
                  </a:txBody>
                  <a:tcPr marL="9525" marR="9525" marT="9525" marB="0" anchor="ctr"/>
                </a:tc>
              </a:tr>
              <a:tr h="11859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0200000000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4 093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4 598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4 712.00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4 643.00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4 643.00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101.0</a:t>
                      </a:r>
                    </a:p>
                  </a:txBody>
                  <a:tcPr marL="9525" marR="9525" marT="9525" marB="0" anchor="ctr"/>
                </a:tc>
              </a:tr>
              <a:tr h="15813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0300000000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7 531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11 544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8 546.00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19 441.00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19 217.00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166.5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58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C31D4-95CD-4D84-BCF5-8D17AF7AF4ED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8677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9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0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1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2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3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909003"/>
              </p:ext>
            </p:extLst>
          </p:nvPr>
        </p:nvGraphicFramePr>
        <p:xfrm>
          <a:off x="312500" y="476671"/>
          <a:ext cx="8568950" cy="57299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3241"/>
                <a:gridCol w="2212048"/>
                <a:gridCol w="681683"/>
                <a:gridCol w="681683"/>
                <a:gridCol w="887010"/>
                <a:gridCol w="788453"/>
                <a:gridCol w="657045"/>
                <a:gridCol w="667995"/>
                <a:gridCol w="755600"/>
                <a:gridCol w="624192"/>
              </a:tblGrid>
              <a:tr h="776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2384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3 833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3 641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2 810.00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2 773.00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2 773.00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76.2</a:t>
                      </a:r>
                    </a:p>
                  </a:txBody>
                  <a:tcPr marL="9525" marR="9525" marT="9525" marB="0" anchor="ctr"/>
                </a:tc>
              </a:tr>
              <a:tr h="12384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"Содействие занятости населения Тонкинского муниципального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223.00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208.1</a:t>
                      </a:r>
                    </a:p>
                  </a:txBody>
                  <a:tcPr marL="9525" marR="9525" marT="9525" marB="0" anchor="ctr"/>
                </a:tc>
              </a:tr>
              <a:tr h="12384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44 142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46 484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49 725.00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57 389.00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57 389.00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123.5</a:t>
                      </a:r>
                    </a:p>
                  </a:txBody>
                  <a:tcPr marL="9525" marR="9525" marT="9525" marB="0" anchor="ctr"/>
                </a:tc>
              </a:tr>
              <a:tr h="12384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"Развитие физической культуры и спорта в Тонкинском муниципальном районе Нижегородской области на 2018-2020 годы"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2 016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3 099.00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3 194.00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3 194.00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134.0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709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F51DE-BEF5-4CA8-BFC1-09B865512A58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9701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3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5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6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7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308588"/>
              </p:ext>
            </p:extLst>
          </p:nvPr>
        </p:nvGraphicFramePr>
        <p:xfrm>
          <a:off x="428625" y="404664"/>
          <a:ext cx="8463854" cy="5778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5720"/>
                <a:gridCol w="2184918"/>
                <a:gridCol w="673322"/>
                <a:gridCol w="673322"/>
                <a:gridCol w="876131"/>
                <a:gridCol w="778783"/>
                <a:gridCol w="648986"/>
                <a:gridCol w="659802"/>
                <a:gridCol w="746334"/>
                <a:gridCol w="616536"/>
              </a:tblGrid>
              <a:tr h="1477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0800000000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37 287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24 415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26 804.00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34 498.00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34 498.00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141.3</a:t>
                      </a:r>
                    </a:p>
                  </a:txBody>
                  <a:tcPr marL="9525" marR="9525" marT="9525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0900000000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2 716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2 810.00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2 933.00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2 933.00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95.5</a:t>
                      </a:r>
                    </a:p>
                  </a:txBody>
                  <a:tcPr marL="9525" marR="9525" marT="9525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1000000000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15 040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14 513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16 528.00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15 972.00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15 873.00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109.4</a:t>
                      </a:r>
                    </a:p>
                  </a:txBody>
                  <a:tcPr marL="9525" marR="9525" marT="9525" marB="0" anchor="ctr"/>
                </a:tc>
              </a:tr>
              <a:tr h="13233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1100000000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"Развитие предпринимательства Тонкинского муниципального района Нижегородской области" на 2018-2020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2 600.00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2 600.00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1 733.3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059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00989786"/>
              </p:ext>
            </p:extLst>
          </p:nvPr>
        </p:nvGraphicFramePr>
        <p:xfrm>
          <a:off x="323528" y="338139"/>
          <a:ext cx="8363271" cy="58360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0"/>
                <a:gridCol w="2126993"/>
                <a:gridCol w="654688"/>
                <a:gridCol w="654688"/>
                <a:gridCol w="851882"/>
                <a:gridCol w="757229"/>
                <a:gridCol w="631023"/>
                <a:gridCol w="641540"/>
                <a:gridCol w="725676"/>
                <a:gridCol w="599472"/>
              </a:tblGrid>
              <a:tr h="647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0327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1200000000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3 522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4 210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4 420.00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4 761.00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4 761.00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113.1</a:t>
                      </a:r>
                    </a:p>
                  </a:txBody>
                  <a:tcPr marL="9525" marR="9525" marT="9525" marB="0" anchor="ctr"/>
                </a:tc>
              </a:tr>
              <a:tr h="9788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1300000000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"Профилактика правонарушений на территории Тонкинского муниципального района Нижегородской области на 2018-2020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480.00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100.3</a:t>
                      </a:r>
                    </a:p>
                  </a:txBody>
                  <a:tcPr marL="9525" marR="9525" marT="9525" marB="0" anchor="ctr"/>
                </a:tc>
              </a:tr>
              <a:tr h="18002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1500000000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"Кадры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390.00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167.0</a:t>
                      </a:r>
                    </a:p>
                  </a:txBody>
                  <a:tcPr marL="9525" marR="9525" marT="9525" marB="0" anchor="ctr"/>
                </a:tc>
              </a:tr>
              <a:tr h="137700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1600000000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"Формирование комфортной городской среды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р.п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. Тонкино Тонкинского района Нижегородской области на 2018-2022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2 895.00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2 895.00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9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238133"/>
              </p:ext>
            </p:extLst>
          </p:nvPr>
        </p:nvGraphicFramePr>
        <p:xfrm>
          <a:off x="323529" y="338138"/>
          <a:ext cx="8363271" cy="36247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2626"/>
                <a:gridCol w="2124446"/>
                <a:gridCol w="654687"/>
                <a:gridCol w="654687"/>
                <a:gridCol w="851882"/>
                <a:gridCol w="757228"/>
                <a:gridCol w="631024"/>
                <a:gridCol w="641541"/>
                <a:gridCol w="725677"/>
                <a:gridCol w="599473"/>
              </a:tblGrid>
              <a:tr h="680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4479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1800000000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Муниципальная программа "Устройство контейнерных площадок на территории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2 199.00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2 175.00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0859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"Комплексное развитие муниципального образования Тонкинского района Нижегородской области на 2018-2020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31 576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19 803.00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30 512.00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27 459.00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87.0</a:t>
                      </a:r>
                    </a:p>
                  </a:txBody>
                  <a:tcPr marL="9525" marR="9525" marT="9525" marB="0" anchor="ctr"/>
                </a:tc>
              </a:tr>
              <a:tr h="4102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7700000000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Непрограммные расходы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61 094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50 115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45 375.00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54 173.00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54 090.00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0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0711C-353C-4DD1-BF61-5F1397EB3DE3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1267" name="Rectangle 15"/>
          <p:cNvSpPr>
            <a:spLocks noGrp="1"/>
          </p:cNvSpPr>
          <p:nvPr>
            <p:ph type="title" idx="4294967295"/>
          </p:nvPr>
        </p:nvSpPr>
        <p:spPr>
          <a:xfrm>
            <a:off x="426404" y="425356"/>
            <a:ext cx="8229600" cy="50323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 (продолжение)</a:t>
            </a:r>
          </a:p>
        </p:txBody>
      </p:sp>
      <p:graphicFrame>
        <p:nvGraphicFramePr>
          <p:cNvPr id="126037" name="Group 8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93399295"/>
              </p:ext>
            </p:extLst>
          </p:nvPr>
        </p:nvGraphicFramePr>
        <p:xfrm>
          <a:off x="457200" y="1411288"/>
          <a:ext cx="8435975" cy="5054454"/>
        </p:xfrm>
        <a:graphic>
          <a:graphicData uri="http://schemas.openxmlformats.org/drawingml/2006/table">
            <a:tbl>
              <a:tblPr/>
              <a:tblGrid>
                <a:gridCol w="622300"/>
                <a:gridCol w="6583363"/>
                <a:gridCol w="1230312"/>
              </a:tblGrid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73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Итоги реализации муниципальной программы «Совершенствование социальной и инженерной инфраструктуры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Муниципальная программа «Развитие агропромышленного комплекса Тонкинского муниципального района Нижегородской области » 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70-75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национальных проектов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 муниципальной программы   «Содействие  занятости населения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Удельный вес муниципального долга в консолидированном бюджете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78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Муниципальный долг Тонкинского муниципального района Нижегородской области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79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Результаты оценки качества управления финансами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Итоги мониторинга открытости бюджетных данных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81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Открытые   информационные ресурсы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82-83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6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0AF597-46AC-4EC0-B629-2E06D107CF5B}" type="slidenum">
              <a:rPr lang="ru-RU">
                <a:solidFill>
                  <a:srgbClr val="1F497D"/>
                </a:solidFill>
              </a:rPr>
              <a:pPr>
                <a:defRPr/>
              </a:pPr>
              <a:t>30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7651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723481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в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-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годах, млн.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017014"/>
              </p:ext>
            </p:extLst>
          </p:nvPr>
        </p:nvGraphicFramePr>
        <p:xfrm>
          <a:off x="161364" y="777556"/>
          <a:ext cx="8821271" cy="59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861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BA5DAD-CB86-4910-90B2-9060A72D7302}" type="slidenum">
              <a:rPr lang="ru-RU">
                <a:solidFill>
                  <a:srgbClr val="1F497D"/>
                </a:solidFill>
              </a:rPr>
              <a:pPr>
                <a:defRPr/>
              </a:pPr>
              <a:t>31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4975225" y="3565525"/>
            <a:ext cx="5873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-1731"/>
            <a:ext cx="8229600" cy="72346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582255"/>
              </p:ext>
            </p:extLst>
          </p:nvPr>
        </p:nvGraphicFramePr>
        <p:xfrm>
          <a:off x="107504" y="721734"/>
          <a:ext cx="8856984" cy="6019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3893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F99B9-C257-418B-A10C-C94630D93835}" type="slidenum">
              <a:rPr lang="ru-RU">
                <a:solidFill>
                  <a:srgbClr val="1F497D"/>
                </a:solidFill>
              </a:rPr>
              <a:pPr>
                <a:defRPr/>
              </a:pPr>
              <a:t>32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23528" y="116632"/>
            <a:ext cx="8229600" cy="81786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доходов районного бюджета в % и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тыс.рублей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304931"/>
              </p:ext>
            </p:extLst>
          </p:nvPr>
        </p:nvGraphicFramePr>
        <p:xfrm>
          <a:off x="107504" y="1052736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5843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78A66-44EA-496B-959B-5F998979C9CB}" type="slidenum">
              <a:rPr lang="ru-RU">
                <a:solidFill>
                  <a:srgbClr val="1F497D"/>
                </a:solidFill>
              </a:rPr>
              <a:pPr>
                <a:defRPr/>
              </a:pPr>
              <a:t>33</a:t>
            </a:fld>
            <a:endParaRPr lang="ru-RU">
              <a:solidFill>
                <a:srgbClr val="1F497D"/>
              </a:solidFill>
            </a:endParaRPr>
          </a:p>
        </p:txBody>
      </p:sp>
      <p:sp useBgFill="1"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prstClr val="black"/>
                </a:solidFill>
              </a:rPr>
              <a:t>Итоги       2003</a:t>
            </a:r>
          </a:p>
        </p:txBody>
      </p:sp>
      <p:sp useBgFill="1"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prstClr val="black"/>
              </a:solidFill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26423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неналоговых доходов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районного бюджета за 3 года,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04461"/>
              </p:ext>
            </p:extLst>
          </p:nvPr>
        </p:nvGraphicFramePr>
        <p:xfrm>
          <a:off x="-67235" y="381000"/>
          <a:ext cx="9278471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68028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B784C-CD04-4E79-9C8D-363959A69EE9}" type="slidenum">
              <a:rPr lang="ru-RU">
                <a:solidFill>
                  <a:srgbClr val="1F497D"/>
                </a:solidFill>
              </a:rPr>
              <a:pPr>
                <a:defRPr/>
              </a:pPr>
              <a:t>34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31748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8229600" cy="8588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0796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688219"/>
              </p:ext>
            </p:extLst>
          </p:nvPr>
        </p:nvGraphicFramePr>
        <p:xfrm>
          <a:off x="333375" y="1443038"/>
          <a:ext cx="8477250" cy="4806950"/>
        </p:xfrm>
        <a:graphic>
          <a:graphicData uri="http://schemas.openxmlformats.org/drawingml/2006/table">
            <a:tbl>
              <a:tblPr/>
              <a:tblGrid>
                <a:gridCol w="2198710"/>
                <a:gridCol w="1223958"/>
                <a:gridCol w="1223959"/>
                <a:gridCol w="1354144"/>
                <a:gridCol w="1285879"/>
                <a:gridCol w="1190600"/>
              </a:tblGrid>
              <a:tr h="10552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2018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2019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2019 г. к 2018 г. в  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 2019 г.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к 2018 г. в 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092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Налоговые доходы всего, из них: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50 945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54 803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58 993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+4 190,0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+7,6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1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46 325,6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51 226,8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54 534,7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+3 307,9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+6,5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3 537,8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2 620,4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3 137,3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+516,9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+19,7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Госпошлина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1 235,9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+310,6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+33,6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Заголовок 6"/>
          <p:cNvSpPr txBox="1">
            <a:spLocks/>
          </p:cNvSpPr>
          <p:nvPr/>
        </p:nvSpPr>
        <p:spPr>
          <a:xfrm>
            <a:off x="469296" y="174887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prstClr val="white"/>
                </a:solidFill>
                <a:cs typeface="Times New Roman" pitchFamily="18" charset="0"/>
              </a:rPr>
              <a:t>Поступление основных налогов в районный бюджет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prstClr val="white"/>
                </a:solidFill>
                <a:cs typeface="Times New Roman" pitchFamily="18" charset="0"/>
              </a:rPr>
              <a:t>в 2017 - 2019 годах</a:t>
            </a:r>
          </a:p>
        </p:txBody>
      </p:sp>
      <p:sp>
        <p:nvSpPr>
          <p:cNvPr id="31796" name="Номер слайда 8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50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9BA07-E9D1-453B-A6AC-80F8AB59F48C}" type="slidenum">
              <a:rPr lang="ru-RU"/>
              <a:pPr>
                <a:defRPr/>
              </a:pPr>
              <a:t>35</a:t>
            </a:fld>
            <a:endParaRPr lang="ru-RU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32774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32775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6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7" name="Text Box 14"/>
          <p:cNvSpPr txBox="1">
            <a:spLocks noChangeArrowheads="1"/>
          </p:cNvSpPr>
          <p:nvPr/>
        </p:nvSpPr>
        <p:spPr bwMode="auto">
          <a:xfrm rot="1259923">
            <a:off x="2949575" y="2117725"/>
            <a:ext cx="542925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500">
              <a:solidFill>
                <a:schemeClr val="tx1"/>
              </a:solidFill>
            </a:endParaRPr>
          </a:p>
        </p:txBody>
      </p:sp>
      <p:sp>
        <p:nvSpPr>
          <p:cNvPr id="32778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9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1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2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17" name="Диаграмм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313963"/>
              </p:ext>
            </p:extLst>
          </p:nvPr>
        </p:nvGraphicFramePr>
        <p:xfrm>
          <a:off x="107503" y="790501"/>
          <a:ext cx="9036497" cy="520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Диаграмм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875395"/>
              </p:ext>
            </p:extLst>
          </p:nvPr>
        </p:nvGraphicFramePr>
        <p:xfrm>
          <a:off x="71877" y="629318"/>
          <a:ext cx="9004252" cy="5689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63162" y="79667"/>
            <a:ext cx="8712967" cy="71083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Структура расходов районного бюджета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по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отраслям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за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2019 год в % и тыс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руб.</a:t>
            </a:r>
          </a:p>
        </p:txBody>
      </p:sp>
      <p:graphicFrame>
        <p:nvGraphicFramePr>
          <p:cNvPr id="21" name="Диаграмм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626320"/>
              </p:ext>
            </p:extLst>
          </p:nvPr>
        </p:nvGraphicFramePr>
        <p:xfrm>
          <a:off x="-32339" y="934883"/>
          <a:ext cx="9308171" cy="5878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696453"/>
              </p:ext>
            </p:extLst>
          </p:nvPr>
        </p:nvGraphicFramePr>
        <p:xfrm>
          <a:off x="0" y="-146844"/>
          <a:ext cx="9144000" cy="7104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78795" y="116632"/>
            <a:ext cx="8712967" cy="79208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по экономической структуре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тыс. руб.</a:t>
            </a:r>
          </a:p>
        </p:txBody>
      </p:sp>
      <p:graphicFrame>
        <p:nvGraphicFramePr>
          <p:cNvPr id="14" name="Диаграмм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700621"/>
              </p:ext>
            </p:extLst>
          </p:nvPr>
        </p:nvGraphicFramePr>
        <p:xfrm>
          <a:off x="110165" y="1042334"/>
          <a:ext cx="8926331" cy="4906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308835"/>
              </p:ext>
            </p:extLst>
          </p:nvPr>
        </p:nvGraphicFramePr>
        <p:xfrm>
          <a:off x="110165" y="934882"/>
          <a:ext cx="9165667" cy="6078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004576"/>
              </p:ext>
            </p:extLst>
          </p:nvPr>
        </p:nvGraphicFramePr>
        <p:xfrm>
          <a:off x="182175" y="1053448"/>
          <a:ext cx="8854321" cy="4968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8845" y="17197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бюджетных средств  израсходовано на образование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(тыс.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руб. и %)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141399"/>
              </p:ext>
            </p:extLst>
          </p:nvPr>
        </p:nvGraphicFramePr>
        <p:xfrm>
          <a:off x="171564" y="1052735"/>
          <a:ext cx="8928992" cy="5197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5602" name="Picture 2" descr="Z:\Мои документы\Бюджет 2019\Годовой отчет 2019\Отчет в Земское за 2019 год\Бюджет для граждан по исполнению 2019 год\IMG_48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671387"/>
            <a:ext cx="2883307" cy="216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69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4B24B-6729-4EB6-8439-BB64C27F4753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Сколько оказано муниципальных услуг в дошкольном образовании в 201</a:t>
            </a:r>
            <a:r>
              <a:rPr lang="ru-RU" sz="2000">
                <a:solidFill>
                  <a:schemeClr val="bg1"/>
                </a:solidFill>
                <a:latin typeface="Arial" charset="0"/>
                <a:cs typeface="Tahoma" pitchFamily="34" charset="0"/>
              </a:rPr>
              <a:t>9</a:t>
            </a:r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году </a:t>
            </a:r>
            <a:endParaRPr lang="ru-RU" sz="20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93" name="Rectangle 31"/>
          <p:cNvSpPr>
            <a:spLocks noChangeArrowheads="1"/>
          </p:cNvSpPr>
          <p:nvPr/>
        </p:nvSpPr>
        <p:spPr bwMode="auto">
          <a:xfrm>
            <a:off x="323851" y="1268760"/>
            <a:ext cx="8534430" cy="2227163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/>
              <a:t>Дошкольными образовательными организациями в 201</a:t>
            </a:r>
            <a:r>
              <a:rPr lang="ru-RU" dirty="0">
                <a:latin typeface="Arial" charset="0"/>
              </a:rPr>
              <a:t>9</a:t>
            </a:r>
            <a:r>
              <a:rPr lang="ru-RU" dirty="0"/>
              <a:t> </a:t>
            </a:r>
          </a:p>
          <a:p>
            <a:pPr algn="just"/>
            <a:r>
              <a:rPr lang="ru-RU" dirty="0"/>
              <a:t>году оказывалось 2 муниципальные услуги для  3</a:t>
            </a:r>
            <a:r>
              <a:rPr lang="ru-RU" dirty="0">
                <a:latin typeface="Arial" charset="0"/>
              </a:rPr>
              <a:t>29</a:t>
            </a:r>
            <a:r>
              <a:rPr lang="ru-RU" dirty="0"/>
              <a:t> </a:t>
            </a:r>
          </a:p>
          <a:p>
            <a:pPr algn="just"/>
            <a:r>
              <a:rPr lang="ru-RU" dirty="0"/>
              <a:t>воспитанников. </a:t>
            </a:r>
          </a:p>
          <a:p>
            <a:pPr algn="just"/>
            <a:r>
              <a:rPr lang="ru-RU" dirty="0"/>
              <a:t>Общий объем финансовых средств, поступивших в дошкольные</a:t>
            </a:r>
          </a:p>
          <a:p>
            <a:pPr algn="just"/>
            <a:r>
              <a:rPr lang="ru-RU" dirty="0"/>
              <a:t>образовательные организации в расчете на одного </a:t>
            </a:r>
          </a:p>
          <a:p>
            <a:pPr algn="just"/>
            <a:r>
              <a:rPr lang="ru-RU" dirty="0"/>
              <a:t>воспитанника составил 12</a:t>
            </a:r>
            <a:r>
              <a:rPr lang="ru-RU" dirty="0">
                <a:latin typeface="Arial" charset="0"/>
              </a:rPr>
              <a:t>9,4</a:t>
            </a:r>
            <a:r>
              <a:rPr lang="ru-RU" dirty="0"/>
              <a:t> тыс. руб., что выше уровня 201</a:t>
            </a:r>
            <a:r>
              <a:rPr lang="ru-RU" dirty="0">
                <a:latin typeface="Arial" charset="0"/>
              </a:rPr>
              <a:t>8</a:t>
            </a:r>
          </a:p>
          <a:p>
            <a:pPr algn="just"/>
            <a:r>
              <a:rPr lang="ru-RU" dirty="0"/>
              <a:t>года на </a:t>
            </a:r>
            <a:r>
              <a:rPr lang="ru-RU" dirty="0">
                <a:latin typeface="Arial" charset="0"/>
              </a:rPr>
              <a:t>7,7</a:t>
            </a:r>
            <a:r>
              <a:rPr lang="ru-RU" dirty="0"/>
              <a:t> %.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0" b="5435"/>
          <a:stretch/>
        </p:blipFill>
        <p:spPr>
          <a:xfrm>
            <a:off x="1618703" y="3618211"/>
            <a:ext cx="5866053" cy="311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71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04276B-409B-4672-AD8B-F4F6D7306795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Сколько оказано муниципальных услуг по общему образованию в 201</a:t>
            </a:r>
            <a:r>
              <a:rPr lang="ru-RU" sz="2000">
                <a:solidFill>
                  <a:schemeClr val="bg1"/>
                </a:solidFill>
                <a:latin typeface="Arial" charset="0"/>
                <a:cs typeface="Tahoma" pitchFamily="34" charset="0"/>
              </a:rPr>
              <a:t>9</a:t>
            </a:r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году </a:t>
            </a:r>
            <a:endParaRPr lang="ru-RU" sz="20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31"/>
          <p:cNvSpPr>
            <a:spLocks noChangeAspect="1" noChangeArrowheads="1"/>
          </p:cNvSpPr>
          <p:nvPr/>
        </p:nvSpPr>
        <p:spPr bwMode="auto">
          <a:xfrm>
            <a:off x="323880" y="1268760"/>
            <a:ext cx="8534400" cy="2232248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ru-RU" sz="2000" dirty="0"/>
          </a:p>
          <a:p>
            <a:pPr algn="just"/>
            <a:endParaRPr lang="ru-RU" sz="2000" dirty="0"/>
          </a:p>
          <a:p>
            <a:pPr algn="just"/>
            <a:r>
              <a:rPr lang="ru-RU" dirty="0"/>
              <a:t>	Общеобразовательными </a:t>
            </a:r>
            <a:r>
              <a:rPr lang="ru-RU" dirty="0" smtClean="0"/>
              <a:t>организациями </a:t>
            </a:r>
            <a:r>
              <a:rPr lang="ru-RU" dirty="0"/>
              <a:t>оказывалось 6 </a:t>
            </a:r>
          </a:p>
          <a:p>
            <a:pPr algn="just"/>
            <a:r>
              <a:rPr lang="ru-RU" dirty="0"/>
              <a:t>муниципальных услуг  (3 услуги по предоставлению   </a:t>
            </a:r>
          </a:p>
          <a:p>
            <a:pPr algn="just"/>
            <a:r>
              <a:rPr lang="ru-RU" dirty="0"/>
              <a:t>общедоступного и бесплатного (начального, основного </a:t>
            </a:r>
            <a:r>
              <a:rPr lang="ru-RU" dirty="0" smtClean="0"/>
              <a:t>и среднего </a:t>
            </a:r>
          </a:p>
          <a:p>
            <a:pPr algn="just"/>
            <a:r>
              <a:rPr lang="ru-RU" dirty="0" smtClean="0"/>
              <a:t>общего </a:t>
            </a:r>
            <a:r>
              <a:rPr lang="ru-RU" dirty="0"/>
              <a:t>образования, 1 услуга по организации </a:t>
            </a:r>
            <a:r>
              <a:rPr lang="ru-RU" dirty="0" smtClean="0"/>
              <a:t> летнего </a:t>
            </a:r>
            <a:r>
              <a:rPr lang="ru-RU" dirty="0"/>
              <a:t>отдыха, </a:t>
            </a:r>
            <a:endParaRPr lang="ru-RU" dirty="0" smtClean="0"/>
          </a:p>
          <a:p>
            <a:pPr algn="just"/>
            <a:r>
              <a:rPr lang="ru-RU" dirty="0" smtClean="0"/>
              <a:t>2 </a:t>
            </a:r>
            <a:r>
              <a:rPr lang="ru-RU" dirty="0"/>
              <a:t>услуги по дошкольному образованию</a:t>
            </a:r>
            <a:r>
              <a:rPr lang="ru-RU" dirty="0" smtClean="0"/>
              <a:t>). Школами </a:t>
            </a:r>
            <a:r>
              <a:rPr lang="ru-RU" dirty="0"/>
              <a:t>оказано 14</a:t>
            </a:r>
            <a:r>
              <a:rPr lang="ru-RU" dirty="0">
                <a:latin typeface="Arial" charset="0"/>
              </a:rPr>
              <a:t>41</a:t>
            </a:r>
            <a:r>
              <a:rPr lang="ru-RU" dirty="0"/>
              <a:t> услуг.</a:t>
            </a:r>
            <a:endParaRPr lang="ru-RU" dirty="0">
              <a:solidFill>
                <a:srgbClr val="FF0000"/>
              </a:solidFill>
            </a:endParaRPr>
          </a:p>
          <a:p>
            <a:pPr algn="just"/>
            <a:r>
              <a:rPr lang="ru-RU" dirty="0">
                <a:solidFill>
                  <a:srgbClr val="FF0000"/>
                </a:solidFill>
              </a:rPr>
              <a:t>	</a:t>
            </a:r>
            <a:r>
              <a:rPr lang="ru-RU" dirty="0">
                <a:solidFill>
                  <a:srgbClr val="376092"/>
                </a:solidFill>
              </a:rPr>
              <a:t>Общий объем финансовых средств, поступивших в </a:t>
            </a:r>
          </a:p>
          <a:p>
            <a:pPr algn="just"/>
            <a:r>
              <a:rPr lang="ru-RU" dirty="0">
                <a:solidFill>
                  <a:srgbClr val="376092"/>
                </a:solidFill>
              </a:rPr>
              <a:t>общеобразовательные организации в расчете на одного </a:t>
            </a:r>
          </a:p>
          <a:p>
            <a:pPr algn="just"/>
            <a:r>
              <a:rPr lang="ru-RU" dirty="0">
                <a:solidFill>
                  <a:srgbClr val="376092"/>
                </a:solidFill>
              </a:rPr>
              <a:t>ученика составил 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118,9</a:t>
            </a:r>
            <a:r>
              <a:rPr lang="ru-RU" dirty="0">
                <a:solidFill>
                  <a:srgbClr val="376092"/>
                </a:solidFill>
              </a:rPr>
              <a:t> тыс. руб., что выше уровня 201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8</a:t>
            </a:r>
            <a:r>
              <a:rPr lang="ru-RU" dirty="0">
                <a:solidFill>
                  <a:srgbClr val="376092"/>
                </a:solidFill>
              </a:rPr>
              <a:t> </a:t>
            </a:r>
            <a:r>
              <a:rPr lang="ru-RU" dirty="0" smtClean="0">
                <a:solidFill>
                  <a:srgbClr val="376092"/>
                </a:solidFill>
              </a:rPr>
              <a:t>года на 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21</a:t>
            </a:r>
            <a:r>
              <a:rPr lang="ru-RU" dirty="0">
                <a:solidFill>
                  <a:srgbClr val="376092"/>
                </a:solidFill>
              </a:rPr>
              <a:t> %. </a:t>
            </a:r>
          </a:p>
          <a:p>
            <a:pPr algn="just"/>
            <a:endParaRPr lang="ru-RU" sz="2000" dirty="0"/>
          </a:p>
          <a:p>
            <a:pPr algn="just"/>
            <a:endParaRPr lang="ru-RU" sz="1600" dirty="0"/>
          </a:p>
        </p:txBody>
      </p:sp>
      <p:pic>
        <p:nvPicPr>
          <p:cNvPr id="6" name="Объект 9" descr="C:\Users\КузнецоваОА\Desktop\4.jpg"/>
          <p:cNvPicPr>
            <a:picLocks noGrp="1"/>
          </p:cNvPicPr>
          <p:nvPr>
            <p:ph sz="half" idx="1"/>
          </p:nvPr>
        </p:nvPicPr>
        <p:blipFill rotWithShape="1">
          <a:blip r:embed="rId2"/>
          <a:srcRect t="19675" b="4746"/>
          <a:stretch/>
        </p:blipFill>
        <p:spPr bwMode="auto">
          <a:xfrm>
            <a:off x="1470694" y="3665584"/>
            <a:ext cx="5837609" cy="3003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596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92F61-F18A-4153-9C54-F53D6833834C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322263" y="1201738"/>
            <a:ext cx="8642350" cy="5413375"/>
          </a:xfrm>
        </p:spPr>
        <p:txBody>
          <a:bodyPr anchor="t"/>
          <a:lstStyle/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Отчет об исполнении бюджета содержит данные об исполнении бюджета по доходам, расходам и источникам финансирования дефицита бюджета в соответствии с бюджетной классификацией Российской Федерации.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Годовой отчет об исполнении районного бюджета подлежит рассмотрению Земским собранием Тонкинского муниципального района Нижегородской области и утверждается решением Земского собрания Тонкинского муниципального района Нижегородской области.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Решением Земского собрания Тонкинского муниципального района Нижегородской области об исполнении районного бюджета утверждается отчет об исполнении районного бюджета за отчетный финансовый год с указанием общего объема доходов, расходов и дефицита (профицита) районного бюджета.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В отчете об исполнении районного бюджета указывается сколько и каких доходов поступило в бюджет за год и на какие цели эти денежные средства были израсходованы. </a:t>
            </a:r>
          </a:p>
          <a:p>
            <a:pPr indent="457200" algn="just" eaLnBrk="1" hangingPunct="1">
              <a:buFont typeface="Symbol" pitchFamily="18" charset="2"/>
              <a:buChar char=""/>
            </a:pPr>
            <a:endParaRPr lang="ru-RU" sz="2000" dirty="0" smtClean="0">
              <a:latin typeface="Tahoma" pitchFamily="34" charset="0"/>
            </a:endParaRPr>
          </a:p>
        </p:txBody>
      </p:sp>
      <p:sp>
        <p:nvSpPr>
          <p:cNvPr id="12292" name="Номер слайда 4"/>
          <p:cNvSpPr txBox="1">
            <a:spLocks noGrp="1"/>
          </p:cNvSpPr>
          <p:nvPr/>
        </p:nvSpPr>
        <p:spPr bwMode="auto">
          <a:xfrm flipH="1">
            <a:off x="8243888" y="6249988"/>
            <a:ext cx="6492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38" y="188640"/>
            <a:ext cx="8571037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Что такое отчет об исполнении районного бюджета</a:t>
            </a:r>
          </a:p>
        </p:txBody>
      </p:sp>
      <p:sp>
        <p:nvSpPr>
          <p:cNvPr id="12296" name="Номер слайда 6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136F2F-302F-4627-83CC-21D8FA2A85AF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0211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Сколько оказано муниципальных услуг по дополнительному образованию в 201</a:t>
            </a:r>
            <a:r>
              <a:rPr lang="ru-RU" sz="2000">
                <a:solidFill>
                  <a:schemeClr val="bg1"/>
                </a:solidFill>
                <a:latin typeface="Arial" charset="0"/>
                <a:cs typeface="Tahoma" pitchFamily="34" charset="0"/>
              </a:rPr>
              <a:t>9</a:t>
            </a:r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году </a:t>
            </a:r>
            <a:endParaRPr lang="ru-RU" sz="20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330211" y="1124744"/>
            <a:ext cx="8534430" cy="2232248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>
                <a:solidFill>
                  <a:srgbClr val="376092"/>
                </a:solidFill>
              </a:rPr>
              <a:t>Для социальной группы «Население от 6 лет до 18 лет» оказывалась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муниципальная </a:t>
            </a:r>
            <a:r>
              <a:rPr lang="ru-RU" dirty="0">
                <a:solidFill>
                  <a:srgbClr val="376092"/>
                </a:solidFill>
              </a:rPr>
              <a:t>услуга «Предоставление дополнительного 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образования </a:t>
            </a:r>
            <a:r>
              <a:rPr lang="ru-RU" dirty="0">
                <a:solidFill>
                  <a:srgbClr val="376092"/>
                </a:solidFill>
              </a:rPr>
              <a:t>общей направленности» в МБУДО «Центр 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дополнительного </a:t>
            </a:r>
            <a:r>
              <a:rPr lang="ru-RU" dirty="0">
                <a:solidFill>
                  <a:srgbClr val="376092"/>
                </a:solidFill>
              </a:rPr>
              <a:t>образования» для </a:t>
            </a:r>
            <a:r>
              <a:rPr lang="ru-RU" dirty="0" smtClean="0">
                <a:solidFill>
                  <a:srgbClr val="376092"/>
                </a:solidFill>
                <a:latin typeface="Arial" charset="0"/>
              </a:rPr>
              <a:t>715 </a:t>
            </a:r>
            <a:r>
              <a:rPr lang="ru-RU" dirty="0" smtClean="0">
                <a:solidFill>
                  <a:srgbClr val="376092"/>
                </a:solidFill>
              </a:rPr>
              <a:t>учащихся</a:t>
            </a:r>
            <a:r>
              <a:rPr lang="ru-RU" dirty="0">
                <a:solidFill>
                  <a:srgbClr val="376092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Общий </a:t>
            </a:r>
            <a:r>
              <a:rPr lang="ru-RU" dirty="0">
                <a:solidFill>
                  <a:srgbClr val="376092"/>
                </a:solidFill>
              </a:rPr>
              <a:t>объем финансовых средств, поступивших в организации </a:t>
            </a:r>
          </a:p>
          <a:p>
            <a:pPr algn="just"/>
            <a:r>
              <a:rPr lang="ru-RU" dirty="0">
                <a:solidFill>
                  <a:srgbClr val="376092"/>
                </a:solidFill>
              </a:rPr>
              <a:t>дополнительного образования в расчете на одного учащегося </a:t>
            </a:r>
            <a:endParaRPr lang="ru-RU" dirty="0" smtClean="0">
              <a:solidFill>
                <a:srgbClr val="376092"/>
              </a:solidFill>
            </a:endParaRP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составил 1</a:t>
            </a:r>
            <a:r>
              <a:rPr lang="ru-RU" dirty="0" smtClean="0">
                <a:solidFill>
                  <a:srgbClr val="376092"/>
                </a:solidFill>
                <a:latin typeface="Arial" charset="0"/>
              </a:rPr>
              <a:t>2,1</a:t>
            </a:r>
            <a:r>
              <a:rPr lang="ru-RU" dirty="0" smtClean="0">
                <a:solidFill>
                  <a:srgbClr val="376092"/>
                </a:solidFill>
              </a:rPr>
              <a:t> </a:t>
            </a:r>
            <a:r>
              <a:rPr lang="ru-RU" dirty="0">
                <a:solidFill>
                  <a:srgbClr val="376092"/>
                </a:solidFill>
              </a:rPr>
              <a:t>тыс. руб., что выше уровня 201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8</a:t>
            </a:r>
            <a:r>
              <a:rPr lang="ru-RU" dirty="0">
                <a:solidFill>
                  <a:srgbClr val="376092"/>
                </a:solidFill>
              </a:rPr>
              <a:t> года на 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13</a:t>
            </a:r>
            <a:r>
              <a:rPr lang="ru-RU" dirty="0">
                <a:solidFill>
                  <a:srgbClr val="376092"/>
                </a:solidFill>
              </a:rPr>
              <a:t> %.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1" r="2941" b="6425"/>
          <a:stretch/>
        </p:blipFill>
        <p:spPr>
          <a:xfrm>
            <a:off x="1547663" y="3558330"/>
            <a:ext cx="5904657" cy="311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6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638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8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8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9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639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201</a:t>
            </a:r>
            <a:r>
              <a:rPr lang="ru-RU" sz="2400">
                <a:solidFill>
                  <a:srgbClr val="FFFFFF"/>
                </a:solidFill>
                <a:latin typeface="Arial" charset="0"/>
                <a:cs typeface="Tahoma" pitchFamily="34" charset="0"/>
              </a:rPr>
              <a:t>7</a:t>
            </a:r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-201</a:t>
            </a:r>
            <a:r>
              <a:rPr lang="ru-RU" sz="2400">
                <a:solidFill>
                  <a:srgbClr val="FFFFFF"/>
                </a:solidFill>
                <a:latin typeface="Arial" charset="0"/>
                <a:cs typeface="Tahoma" pitchFamily="34" charset="0"/>
              </a:rPr>
              <a:t>9</a:t>
            </a:r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 годы</a:t>
            </a:r>
          </a:p>
        </p:txBody>
      </p:sp>
      <p:graphicFrame>
        <p:nvGraphicFramePr>
          <p:cNvPr id="16453" name="Group 69"/>
          <p:cNvGraphicFramePr>
            <a:graphicFrameLocks noGrp="1"/>
          </p:cNvGraphicFramePr>
          <p:nvPr/>
        </p:nvGraphicFramePr>
        <p:xfrm>
          <a:off x="250825" y="1123950"/>
          <a:ext cx="8713788" cy="5756702"/>
        </p:xfrm>
        <a:graphic>
          <a:graphicData uri="http://schemas.openxmlformats.org/drawingml/2006/table">
            <a:tbl>
              <a:tblPr/>
              <a:tblGrid>
                <a:gridCol w="371475"/>
                <a:gridCol w="5605463"/>
                <a:gridCol w="936625"/>
                <a:gridCol w="863600"/>
                <a:gridCol w="936625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95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Доступность дошкольного образования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детей в возрасте от 3 до 7 лет, которым предоставлено место на программах дошкольного образования в общей численности детей, зарегистрированных в электронной очереди на получение такого места в текущем учебном году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воспитанников, приходящихся на одного педагогического работника в дошкольных образовательных организациях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10,1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педагогов дошкольного образования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21,62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27,24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Начальное, основное и среднее общее образование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детей начальным общим, основным общим и средним общим образованием (отношение численности учащихся, осваивающих образовательные программы начального общего, основного общего или среднего общего образования, к численности детей в возрасте 7 - 17 лет).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численности лиц, занимающихся во вторую или третью смены, в общей численности учащихся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15,78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14,55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CDA62FDA-6978-4A11-BC97-4C7AE5D8C09E}" type="slidenum">
              <a:rPr lang="ru-RU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796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7410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1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2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3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4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7415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2017-2019 годы</a:t>
            </a:r>
          </a:p>
        </p:txBody>
      </p:sp>
      <p:graphicFrame>
        <p:nvGraphicFramePr>
          <p:cNvPr id="17477" name="Group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580735"/>
              </p:ext>
            </p:extLst>
          </p:nvPr>
        </p:nvGraphicFramePr>
        <p:xfrm>
          <a:off x="250825" y="1123950"/>
          <a:ext cx="8569325" cy="5538801"/>
        </p:xfrm>
        <a:graphic>
          <a:graphicData uri="http://schemas.openxmlformats.org/drawingml/2006/table">
            <a:tbl>
              <a:tblPr/>
              <a:tblGrid>
                <a:gridCol w="334963"/>
                <a:gridCol w="5768975"/>
                <a:gridCol w="779462"/>
                <a:gridCol w="842963"/>
                <a:gridCol w="842962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лиц, обеспеченных горячим питанием, в общей численности обучающихся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компьютеров, подключенных к сети Интернет (в расчете на 100 учащихся)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русскому языку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математике (профильный)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73,44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37,73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73,21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55,11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charset="0"/>
                        </a:rPr>
                        <a:t>74,38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charset="0"/>
                        </a:rPr>
                        <a:t>67,75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10,3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 педагогических работников муниципальных общеобразовательных организаций: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педагогических работников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учителей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27,53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27,72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29,3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31,8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D31DAEED-675D-490A-A072-7D78C419A968}" type="slidenum">
              <a:rPr lang="ru-RU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253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8434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5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8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8439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2017-2019 годы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1271588"/>
          <a:ext cx="8661400" cy="2733676"/>
        </p:xfrm>
        <a:graphic>
          <a:graphicData uri="http://schemas.openxmlformats.org/drawingml/2006/table">
            <a:tbl>
              <a:tblPr/>
              <a:tblGrid>
                <a:gridCol w="334963"/>
                <a:gridCol w="5522912"/>
                <a:gridCol w="965200"/>
                <a:gridCol w="919163"/>
                <a:gridCol w="919162"/>
              </a:tblGrid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Дополнительное образование детей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Охват детей в возрасте 5 - 18 лет дополнительными общеобразовательными программами (удельный вес численности детей, получающих услуги дополнительного образования, в общей численности детей в возрасте 5 - 18 лет)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85,15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85,1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77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Среднемесячная заработная плата  педагогических работников муниципальных организаций дополнительного образования (тыс. руб.)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26,3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29,3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31,8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BCC330-EB83-49BF-8730-EBD70C543B44}" type="slidenum">
              <a:rPr lang="ru-RU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327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физическую культуру и спорт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323528" y="1196752"/>
            <a:ext cx="4465638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массовый спорт в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3194,2 тыс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рублей.</a:t>
            </a:r>
          </a:p>
          <a:p>
            <a:pPr algn="just" eaLnBrk="1" hangingPunct="1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оказывались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2000" algn="just" eaLnBrk="1" hangingPunct="1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официальных физкультурных (физкультурно-оздоровительных)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мероприятие в сумме 2982,3 тыс. рублей,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официальных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106 мероприятий в сумме 301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тестирования выполнения нормативов испытаний (тестов)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комплекса ГТО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мероприятий в сумме 0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физкультурно-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Всероссийского физкультурно-спортивного комплекса «Готов к труду и обороне» (ГТО) в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мероприятий в сумме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тыс. рублей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44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2" y="4005064"/>
            <a:ext cx="3247421" cy="2164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224" y="1484784"/>
            <a:ext cx="3228960" cy="242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834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Индикаторы в массовом спорте в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годах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457200" y="2564903"/>
            <a:ext cx="8507288" cy="3561259"/>
          </a:xfrm>
        </p:spPr>
        <p:txBody>
          <a:bodyPr>
            <a:normAutofit/>
          </a:bodyPr>
          <a:lstStyle/>
          <a:p>
            <a:pPr fontAlgn="base"/>
            <a:r>
              <a:rPr lang="ru-RU" b="1" dirty="0"/>
              <a:t>Показатели </a:t>
            </a:r>
            <a:endParaRPr lang="ru-RU" dirty="0"/>
          </a:p>
          <a:p>
            <a:pPr fontAlgn="base"/>
            <a:r>
              <a:rPr lang="ru-RU" b="1" dirty="0"/>
              <a:t>2017 год</a:t>
            </a:r>
            <a:endParaRPr lang="ru-RU" dirty="0"/>
          </a:p>
          <a:p>
            <a:pPr fontAlgn="base"/>
            <a:r>
              <a:rPr lang="ru-RU" b="1" dirty="0"/>
              <a:t>2018 год</a:t>
            </a:r>
            <a:endParaRPr lang="ru-RU" dirty="0"/>
          </a:p>
          <a:p>
            <a:pPr fontAlgn="base"/>
            <a:r>
              <a:rPr lang="ru-RU" b="1" dirty="0"/>
              <a:t>2019 </a:t>
            </a:r>
            <a:r>
              <a:rPr lang="ru-RU" b="1" dirty="0" smtClean="0"/>
              <a:t>год28</a:t>
            </a:r>
            <a:endParaRPr lang="ru-RU" dirty="0"/>
          </a:p>
          <a:p>
            <a:pPr fontAlgn="base"/>
            <a:r>
              <a:rPr lang="ru-RU" b="1" dirty="0"/>
              <a:t>28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738643"/>
              </p:ext>
            </p:extLst>
          </p:nvPr>
        </p:nvGraphicFramePr>
        <p:xfrm>
          <a:off x="467544" y="1700808"/>
          <a:ext cx="8208912" cy="469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  <a:gridCol w="1224136"/>
                <a:gridCol w="1224136"/>
                <a:gridCol w="1080120"/>
              </a:tblGrid>
              <a:tr h="8928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й 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физкультурных (физкультурно-оздоровительных) мероприятий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спортивных мероприятий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 (%)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30,35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41,7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спортивных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сооружений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1000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(единиц)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46563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Проходил межрегиональный 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турнир по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волейболу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мужских команд.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Команда  МБУ ФСК «Кристалл» в упорной борьбе стала победителем этого турнира.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200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 феврале 2019 года проходили соревнования по лыжным гонкам имени чемпиона спартакиады народов России Лузина Николая Дмитриевича. Лыжники показали хорошие результаты заняв призовые места в разных возрастных категориях.   </a:t>
            </a:r>
            <a:r>
              <a:rPr lang="ru-RU" sz="2000" b="0" dirty="0">
                <a:ea typeface="Tahoma" pitchFamily="34" charset="0"/>
                <a:cs typeface="Tahoma" pitchFamily="34" charset="0"/>
              </a:rPr>
              <a:t>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E87A0F69-9472-4EF7-8EC7-2D1D78003B7A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  <p:pic>
        <p:nvPicPr>
          <p:cNvPr id="2050" name="Picture 2" descr="C:\Documents and Settings\Admin\Рабочий стол\СМИРНОВ\мое фото\1544275166003.jpg"/>
          <p:cNvPicPr>
            <a:picLocks noChangeAspect="1" noChangeArrowheads="1"/>
          </p:cNvPicPr>
          <p:nvPr/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2" r="12741" b="10132"/>
          <a:stretch/>
        </p:blipFill>
        <p:spPr bwMode="auto">
          <a:xfrm>
            <a:off x="5868144" y="1268760"/>
            <a:ext cx="3081306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07082"/>
            <a:ext cx="2286397" cy="2712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35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2018 году</a:t>
            </a:r>
            <a:b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4040188" cy="1050131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Второе место в Всероссийских играх клуба «Золотая шайба» дивизион «Б» 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Тоншаево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1050131"/>
          </a:xfrm>
        </p:spPr>
        <p:txBody>
          <a:bodyPr>
            <a:normAutofit fontScale="85000" lnSpcReduction="20000"/>
          </a:bodyPr>
          <a:lstStyle/>
          <a:p>
            <a:pPr algn="ctr"/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9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Флорбольная</a:t>
            </a:r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команда «Север» заняла </a:t>
            </a:r>
          </a:p>
          <a:p>
            <a:pPr algn="ctr"/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место на открытом турнире в </a:t>
            </a:r>
          </a:p>
          <a:p>
            <a:pPr algn="ctr"/>
            <a:r>
              <a:rPr lang="ru-RU" sz="19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Нижний Новгород.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699" y="2780928"/>
            <a:ext cx="4103101" cy="3077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sun9-52.userapi.com/c857328/v857328592/fb461/nlvlXjFS1S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9"/>
            <a:ext cx="3600400" cy="307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59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F634F0-4A29-407C-8404-BD2603E038FA}" type="slidenum">
              <a:rPr lang="ru-RU"/>
              <a:pPr>
                <a:defRPr/>
              </a:pPr>
              <a:t>48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ru-RU" sz="24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7932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13555"/>
              </p:ext>
            </p:extLst>
          </p:nvPr>
        </p:nvGraphicFramePr>
        <p:xfrm>
          <a:off x="287686" y="1124744"/>
          <a:ext cx="8568628" cy="5361325"/>
        </p:xfrm>
        <a:graphic>
          <a:graphicData uri="http://schemas.openxmlformats.org/drawingml/2006/table">
            <a:tbl>
              <a:tblPr/>
              <a:tblGrid>
                <a:gridCol w="8568628"/>
              </a:tblGrid>
              <a:tr h="53613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В 2019 году в ЦДО открыты секции по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флорболу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хоккею, в МБУ ФСК Кристалл по теннису.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Воспитанники секций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флорбола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мини футбола Центра Дополнительного Образования заняли призовые места в чемпионатах области и города Нижний Новгород.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Завершена реконструкция центрального стадиона установлена ограждение корта. Современные покрытия на беговой дорожке и позволила в кратчайшие сроки подготовить к сезону ледовую площадку и лыжню на стадиона. Данные объекты пользуются популярностью у жителей и гостей поселка всех возрастов.  С каждым годом увеличивается количество жителей района занимающихся скандинавской ходьбой. В 2019 году группа Здоровья продолжала активно и результативно заниматься физической культурой и спортом, показывая пример подрастающему поколению занимая призовые места на соревнованиях различного уровня.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 всероссийской  спартакиаде пенсионеров северной зоны Нижегородской области команда Тонкинского района заняла 3 место.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9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87320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культуру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</a:p>
        </p:txBody>
      </p:sp>
      <p:sp>
        <p:nvSpPr>
          <p:cNvPr id="41989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657302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Расходы на культуру 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49,3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млн. рублей,  темп роста к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121%.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структуре расходов культура занимает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12 %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консолидированном бюджете района.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в области культуры оказывалось 7 муниципальных услуг (без доп. образования).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Всего оказано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на сумму 38 632,0  тыс. руб.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F9768B0B-F630-486D-9722-66216FCB19FF}" type="slidenum">
              <a:rPr lang="ru-RU" smtClean="0"/>
              <a:pPr>
                <a:defRPr/>
              </a:pPr>
              <a:t>49</a:t>
            </a:fld>
            <a:endParaRPr lang="ru-RU" dirty="0"/>
          </a:p>
        </p:txBody>
      </p:sp>
      <p:sp>
        <p:nvSpPr>
          <p:cNvPr id="41991" name="Picture 2" descr="Z:\Мои документы\Бюджет 2015\Годовой отчет 2015\Бюджет для граждан 2015\3.jpeg"/>
          <p:cNvSpPr>
            <a:spLocks noChangeAspect="1" noChangeArrowheads="1"/>
          </p:cNvSpPr>
          <p:nvPr/>
        </p:nvSpPr>
        <p:spPr bwMode="auto">
          <a:xfrm>
            <a:off x="4929188" y="908050"/>
            <a:ext cx="39592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Picture 3" descr="Z:\ФОТО\Тонкино\IMG_1564.JPG"/>
          <p:cNvSpPr>
            <a:spLocks noChangeAspect="1" noChangeArrowheads="1"/>
          </p:cNvSpPr>
          <p:nvPr/>
        </p:nvSpPr>
        <p:spPr bwMode="auto">
          <a:xfrm>
            <a:off x="4929188" y="3944938"/>
            <a:ext cx="3959225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753" y="1412876"/>
            <a:ext cx="3798093" cy="2532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725" y="3789040"/>
            <a:ext cx="3773121" cy="252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6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7"/>
          <p:cNvSpPr>
            <a:spLocks noChangeArrowheads="1"/>
          </p:cNvSpPr>
          <p:nvPr/>
        </p:nvSpPr>
        <p:spPr bwMode="auto">
          <a:xfrm>
            <a:off x="468313" y="2155825"/>
            <a:ext cx="2719387" cy="4314825"/>
          </a:xfrm>
          <a:custGeom>
            <a:avLst/>
            <a:gdLst>
              <a:gd name="T0" fmla="*/ 2443382 w 2719616"/>
              <a:gd name="T1" fmla="*/ 0 h 4315383"/>
              <a:gd name="T2" fmla="*/ 271474 w 2719616"/>
              <a:gd name="T3" fmla="*/ 0 h 4315383"/>
              <a:gd name="T4" fmla="*/ 249211 w 2719616"/>
              <a:gd name="T5" fmla="*/ 900 h 4315383"/>
              <a:gd name="T6" fmla="*/ 206244 w 2719616"/>
              <a:gd name="T7" fmla="*/ 7877 h 4315383"/>
              <a:gd name="T8" fmla="*/ 165803 w 2719616"/>
              <a:gd name="T9" fmla="*/ 21294 h 4315383"/>
              <a:gd name="T10" fmla="*/ 128468 w 2719616"/>
              <a:gd name="T11" fmla="*/ 40615 h 4315383"/>
              <a:gd name="T12" fmla="*/ 94800 w 2719616"/>
              <a:gd name="T13" fmla="*/ 65261 h 4315383"/>
              <a:gd name="T14" fmla="*/ 65337 w 2719616"/>
              <a:gd name="T15" fmla="*/ 94671 h 4315383"/>
              <a:gd name="T16" fmla="*/ 40681 w 2719616"/>
              <a:gd name="T17" fmla="*/ 128289 h 4315383"/>
              <a:gd name="T18" fmla="*/ 21329 w 2719616"/>
              <a:gd name="T19" fmla="*/ 165597 h 4315383"/>
              <a:gd name="T20" fmla="*/ 7882 w 2719616"/>
              <a:gd name="T21" fmla="*/ 205974 h 4315383"/>
              <a:gd name="T22" fmla="*/ 901 w 2719616"/>
              <a:gd name="T23" fmla="*/ 248924 h 4315383"/>
              <a:gd name="T24" fmla="*/ 0 w 2719616"/>
              <a:gd name="T25" fmla="*/ 271171 h 4315383"/>
              <a:gd name="T26" fmla="*/ 0 w 2719616"/>
              <a:gd name="T27" fmla="*/ 4032461 h 4315383"/>
              <a:gd name="T28" fmla="*/ 3559 w 2719616"/>
              <a:gd name="T29" fmla="*/ 4076459 h 4315383"/>
              <a:gd name="T30" fmla="*/ 13843 w 2719616"/>
              <a:gd name="T31" fmla="*/ 4118189 h 4315383"/>
              <a:gd name="T32" fmla="*/ 30291 w 2719616"/>
              <a:gd name="T33" fmla="*/ 4157106 h 4315383"/>
              <a:gd name="T34" fmla="*/ 52386 w 2719616"/>
              <a:gd name="T35" fmla="*/ 4192655 h 4315383"/>
              <a:gd name="T36" fmla="*/ 79505 w 2719616"/>
              <a:gd name="T37" fmla="*/ 4224258 h 4315383"/>
              <a:gd name="T38" fmla="*/ 111152 w 2719616"/>
              <a:gd name="T39" fmla="*/ 4251365 h 4315383"/>
              <a:gd name="T40" fmla="*/ 146723 w 2719616"/>
              <a:gd name="T41" fmla="*/ 4273416 h 4315383"/>
              <a:gd name="T42" fmla="*/ 185660 w 2719616"/>
              <a:gd name="T43" fmla="*/ 4289862 h 4315383"/>
              <a:gd name="T44" fmla="*/ 227444 w 2719616"/>
              <a:gd name="T45" fmla="*/ 4300142 h 4315383"/>
              <a:gd name="T46" fmla="*/ 271474 w 2719616"/>
              <a:gd name="T47" fmla="*/ 4303688 h 4315383"/>
              <a:gd name="T48" fmla="*/ 2443382 w 2719616"/>
              <a:gd name="T49" fmla="*/ 4303688 h 4315383"/>
              <a:gd name="T50" fmla="*/ 2487394 w 2719616"/>
              <a:gd name="T51" fmla="*/ 4300142 h 4315383"/>
              <a:gd name="T52" fmla="*/ 2529153 w 2719616"/>
              <a:gd name="T53" fmla="*/ 4289862 h 4315383"/>
              <a:gd name="T54" fmla="*/ 2568098 w 2719616"/>
              <a:gd name="T55" fmla="*/ 4273416 h 4315383"/>
              <a:gd name="T56" fmla="*/ 2603659 w 2719616"/>
              <a:gd name="T57" fmla="*/ 4251365 h 4315383"/>
              <a:gd name="T58" fmla="*/ 2635292 w 2719616"/>
              <a:gd name="T59" fmla="*/ 4224258 h 4315383"/>
              <a:gd name="T60" fmla="*/ 2662428 w 2719616"/>
              <a:gd name="T61" fmla="*/ 4192655 h 4315383"/>
              <a:gd name="T62" fmla="*/ 2684508 w 2719616"/>
              <a:gd name="T63" fmla="*/ 4157106 h 4315383"/>
              <a:gd name="T64" fmla="*/ 2700963 w 2719616"/>
              <a:gd name="T65" fmla="*/ 4118189 h 4315383"/>
              <a:gd name="T66" fmla="*/ 2711252 w 2719616"/>
              <a:gd name="T67" fmla="*/ 4076459 h 4315383"/>
              <a:gd name="T68" fmla="*/ 2714803 w 2719616"/>
              <a:gd name="T69" fmla="*/ 4032461 h 4315383"/>
              <a:gd name="T70" fmla="*/ 2714803 w 2719616"/>
              <a:gd name="T71" fmla="*/ 271171 h 4315383"/>
              <a:gd name="T72" fmla="*/ 2711252 w 2719616"/>
              <a:gd name="T73" fmla="*/ 227176 h 4315383"/>
              <a:gd name="T74" fmla="*/ 2700963 w 2719616"/>
              <a:gd name="T75" fmla="*/ 185432 h 4315383"/>
              <a:gd name="T76" fmla="*/ 2684508 w 2719616"/>
              <a:gd name="T77" fmla="*/ 146519 h 4315383"/>
              <a:gd name="T78" fmla="*/ 2662428 w 2719616"/>
              <a:gd name="T79" fmla="*/ 110997 h 4315383"/>
              <a:gd name="T80" fmla="*/ 2635292 w 2719616"/>
              <a:gd name="T81" fmla="*/ 79403 h 4315383"/>
              <a:gd name="T82" fmla="*/ 2603659 w 2719616"/>
              <a:gd name="T83" fmla="*/ 52294 h 4315383"/>
              <a:gd name="T84" fmla="*/ 2568098 w 2719616"/>
              <a:gd name="T85" fmla="*/ 30252 h 4315383"/>
              <a:gd name="T86" fmla="*/ 2529153 w 2719616"/>
              <a:gd name="T87" fmla="*/ 13813 h 4315383"/>
              <a:gd name="T88" fmla="*/ 2487394 w 2719616"/>
              <a:gd name="T89" fmla="*/ 3556 h 4315383"/>
              <a:gd name="T90" fmla="*/ 2443382 w 2719616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616"/>
              <a:gd name="T139" fmla="*/ 0 h 4315383"/>
              <a:gd name="T140" fmla="*/ 2719616 w 2719616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616" h="4315383">
                <a:moveTo>
                  <a:pt x="2447709" y="0"/>
                </a:moveTo>
                <a:lnTo>
                  <a:pt x="271957" y="0"/>
                </a:lnTo>
                <a:lnTo>
                  <a:pt x="249652" y="900"/>
                </a:lnTo>
                <a:lnTo>
                  <a:pt x="206601" y="7898"/>
                </a:lnTo>
                <a:lnTo>
                  <a:pt x="166097" y="21357"/>
                </a:lnTo>
                <a:lnTo>
                  <a:pt x="128699" y="40720"/>
                </a:lnTo>
                <a:lnTo>
                  <a:pt x="94968" y="65429"/>
                </a:lnTo>
                <a:lnTo>
                  <a:pt x="65463" y="94923"/>
                </a:lnTo>
                <a:lnTo>
                  <a:pt x="40744" y="128646"/>
                </a:lnTo>
                <a:lnTo>
                  <a:pt x="21371" y="166038"/>
                </a:lnTo>
                <a:lnTo>
                  <a:pt x="7903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59" y="4087527"/>
                </a:lnTo>
                <a:lnTo>
                  <a:pt x="13864" y="4129376"/>
                </a:lnTo>
                <a:lnTo>
                  <a:pt x="30354" y="4168398"/>
                </a:lnTo>
                <a:lnTo>
                  <a:pt x="52470" y="4204034"/>
                </a:lnTo>
                <a:lnTo>
                  <a:pt x="79652" y="4235724"/>
                </a:lnTo>
                <a:lnTo>
                  <a:pt x="111341" y="4262908"/>
                </a:lnTo>
                <a:lnTo>
                  <a:pt x="146975" y="4285026"/>
                </a:lnTo>
                <a:lnTo>
                  <a:pt x="185996" y="4301518"/>
                </a:lnTo>
                <a:lnTo>
                  <a:pt x="227843" y="4311824"/>
                </a:lnTo>
                <a:lnTo>
                  <a:pt x="271957" y="4315383"/>
                </a:lnTo>
                <a:lnTo>
                  <a:pt x="2447709" y="4315383"/>
                </a:lnTo>
                <a:lnTo>
                  <a:pt x="2491800" y="4311824"/>
                </a:lnTo>
                <a:lnTo>
                  <a:pt x="2533631" y="4301518"/>
                </a:lnTo>
                <a:lnTo>
                  <a:pt x="2572641" y="4285026"/>
                </a:lnTo>
                <a:lnTo>
                  <a:pt x="2608269" y="4262908"/>
                </a:lnTo>
                <a:lnTo>
                  <a:pt x="2639955" y="4235724"/>
                </a:lnTo>
                <a:lnTo>
                  <a:pt x="2667137" y="4204034"/>
                </a:lnTo>
                <a:lnTo>
                  <a:pt x="2689255" y="4168398"/>
                </a:lnTo>
                <a:lnTo>
                  <a:pt x="2705748" y="4129376"/>
                </a:lnTo>
                <a:lnTo>
                  <a:pt x="2716055" y="4087527"/>
                </a:lnTo>
                <a:lnTo>
                  <a:pt x="2719616" y="4043413"/>
                </a:lnTo>
                <a:lnTo>
                  <a:pt x="2719616" y="271906"/>
                </a:lnTo>
                <a:lnTo>
                  <a:pt x="2716055" y="227785"/>
                </a:lnTo>
                <a:lnTo>
                  <a:pt x="2705748" y="185936"/>
                </a:lnTo>
                <a:lnTo>
                  <a:pt x="2689255" y="146918"/>
                </a:lnTo>
                <a:lnTo>
                  <a:pt x="2667137" y="111291"/>
                </a:lnTo>
                <a:lnTo>
                  <a:pt x="2639955" y="79613"/>
                </a:lnTo>
                <a:lnTo>
                  <a:pt x="2608269" y="52441"/>
                </a:lnTo>
                <a:lnTo>
                  <a:pt x="2572641" y="30336"/>
                </a:lnTo>
                <a:lnTo>
                  <a:pt x="2533631" y="13855"/>
                </a:lnTo>
                <a:lnTo>
                  <a:pt x="2491800" y="3556"/>
                </a:lnTo>
                <a:lnTo>
                  <a:pt x="2447709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2" name="object 10"/>
          <p:cNvSpPr>
            <a:spLocks noChangeArrowheads="1"/>
          </p:cNvSpPr>
          <p:nvPr/>
        </p:nvSpPr>
        <p:spPr bwMode="auto">
          <a:xfrm>
            <a:off x="3392488" y="2155825"/>
            <a:ext cx="2719387" cy="4314825"/>
          </a:xfrm>
          <a:custGeom>
            <a:avLst/>
            <a:gdLst>
              <a:gd name="T0" fmla="*/ 2441681 w 2719704"/>
              <a:gd name="T1" fmla="*/ 0 h 4315383"/>
              <a:gd name="T2" fmla="*/ 271361 w 2719704"/>
              <a:gd name="T3" fmla="*/ 0 h 4315383"/>
              <a:gd name="T4" fmla="*/ 249113 w 2719704"/>
              <a:gd name="T5" fmla="*/ 900 h 4315383"/>
              <a:gd name="T6" fmla="*/ 206156 w 2719704"/>
              <a:gd name="T7" fmla="*/ 7877 h 4315383"/>
              <a:gd name="T8" fmla="*/ 165746 w 2719704"/>
              <a:gd name="T9" fmla="*/ 21294 h 4315383"/>
              <a:gd name="T10" fmla="*/ 128422 w 2719704"/>
              <a:gd name="T11" fmla="*/ 40615 h 4315383"/>
              <a:gd name="T12" fmla="*/ 94765 w 2719704"/>
              <a:gd name="T13" fmla="*/ 65261 h 4315383"/>
              <a:gd name="T14" fmla="*/ 65315 w 2719704"/>
              <a:gd name="T15" fmla="*/ 94671 h 4315383"/>
              <a:gd name="T16" fmla="*/ 40651 w 2719704"/>
              <a:gd name="T17" fmla="*/ 128289 h 4315383"/>
              <a:gd name="T18" fmla="*/ 21335 w 2719704"/>
              <a:gd name="T19" fmla="*/ 165597 h 4315383"/>
              <a:gd name="T20" fmla="*/ 7884 w 2719704"/>
              <a:gd name="T21" fmla="*/ 205974 h 4315383"/>
              <a:gd name="T22" fmla="*/ 901 w 2719704"/>
              <a:gd name="T23" fmla="*/ 248924 h 4315383"/>
              <a:gd name="T24" fmla="*/ 0 w 2719704"/>
              <a:gd name="T25" fmla="*/ 271171 h 4315383"/>
              <a:gd name="T26" fmla="*/ 0 w 2719704"/>
              <a:gd name="T27" fmla="*/ 4032461 h 4315383"/>
              <a:gd name="T28" fmla="*/ 3560 w 2719704"/>
              <a:gd name="T29" fmla="*/ 4076459 h 4315383"/>
              <a:gd name="T30" fmla="*/ 13826 w 2719704"/>
              <a:gd name="T31" fmla="*/ 4118189 h 4315383"/>
              <a:gd name="T32" fmla="*/ 30279 w 2719704"/>
              <a:gd name="T33" fmla="*/ 4157106 h 4315383"/>
              <a:gd name="T34" fmla="*/ 52360 w 2719704"/>
              <a:gd name="T35" fmla="*/ 4192655 h 4315383"/>
              <a:gd name="T36" fmla="*/ 79487 w 2719704"/>
              <a:gd name="T37" fmla="*/ 4224258 h 4315383"/>
              <a:gd name="T38" fmla="*/ 111100 w 2719704"/>
              <a:gd name="T39" fmla="*/ 4251365 h 4315383"/>
              <a:gd name="T40" fmla="*/ 146661 w 2719704"/>
              <a:gd name="T41" fmla="*/ 4273416 h 4315383"/>
              <a:gd name="T42" fmla="*/ 185587 w 2719704"/>
              <a:gd name="T43" fmla="*/ 4289862 h 4315383"/>
              <a:gd name="T44" fmla="*/ 227341 w 2719704"/>
              <a:gd name="T45" fmla="*/ 4300142 h 4315383"/>
              <a:gd name="T46" fmla="*/ 271361 w 2719704"/>
              <a:gd name="T47" fmla="*/ 4303688 h 4315383"/>
              <a:gd name="T48" fmla="*/ 2441681 w 2719704"/>
              <a:gd name="T49" fmla="*/ 4303688 h 4315383"/>
              <a:gd name="T50" fmla="*/ 2485706 w 2719704"/>
              <a:gd name="T51" fmla="*/ 4300142 h 4315383"/>
              <a:gd name="T52" fmla="*/ 2527455 w 2719704"/>
              <a:gd name="T53" fmla="*/ 4289862 h 4315383"/>
              <a:gd name="T54" fmla="*/ 2566395 w 2719704"/>
              <a:gd name="T55" fmla="*/ 4273416 h 4315383"/>
              <a:gd name="T56" fmla="*/ 2601953 w 2719704"/>
              <a:gd name="T57" fmla="*/ 4251365 h 4315383"/>
              <a:gd name="T58" fmla="*/ 2633571 w 2719704"/>
              <a:gd name="T59" fmla="*/ 4224258 h 4315383"/>
              <a:gd name="T60" fmla="*/ 2660694 w 2719704"/>
              <a:gd name="T61" fmla="*/ 4192655 h 4315383"/>
              <a:gd name="T62" fmla="*/ 2682763 w 2719704"/>
              <a:gd name="T63" fmla="*/ 4157106 h 4315383"/>
              <a:gd name="T64" fmla="*/ 2699217 w 2719704"/>
              <a:gd name="T65" fmla="*/ 4118189 h 4315383"/>
              <a:gd name="T66" fmla="*/ 2709504 w 2719704"/>
              <a:gd name="T67" fmla="*/ 4076459 h 4315383"/>
              <a:gd name="T68" fmla="*/ 2713050 w 2719704"/>
              <a:gd name="T69" fmla="*/ 4032461 h 4315383"/>
              <a:gd name="T70" fmla="*/ 2713050 w 2719704"/>
              <a:gd name="T71" fmla="*/ 271171 h 4315383"/>
              <a:gd name="T72" fmla="*/ 2709504 w 2719704"/>
              <a:gd name="T73" fmla="*/ 227176 h 4315383"/>
              <a:gd name="T74" fmla="*/ 2699217 w 2719704"/>
              <a:gd name="T75" fmla="*/ 185432 h 4315383"/>
              <a:gd name="T76" fmla="*/ 2682763 w 2719704"/>
              <a:gd name="T77" fmla="*/ 146519 h 4315383"/>
              <a:gd name="T78" fmla="*/ 2660694 w 2719704"/>
              <a:gd name="T79" fmla="*/ 110997 h 4315383"/>
              <a:gd name="T80" fmla="*/ 2633571 w 2719704"/>
              <a:gd name="T81" fmla="*/ 79403 h 4315383"/>
              <a:gd name="T82" fmla="*/ 2601953 w 2719704"/>
              <a:gd name="T83" fmla="*/ 52294 h 4315383"/>
              <a:gd name="T84" fmla="*/ 2566395 w 2719704"/>
              <a:gd name="T85" fmla="*/ 30252 h 4315383"/>
              <a:gd name="T86" fmla="*/ 2527455 w 2719704"/>
              <a:gd name="T87" fmla="*/ 13813 h 4315383"/>
              <a:gd name="T88" fmla="*/ 2485706 w 2719704"/>
              <a:gd name="T89" fmla="*/ 3556 h 4315383"/>
              <a:gd name="T90" fmla="*/ 2441681 w 2719704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704"/>
              <a:gd name="T139" fmla="*/ 0 h 4315383"/>
              <a:gd name="T140" fmla="*/ 2719704 w 2719704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704" h="4315383">
                <a:moveTo>
                  <a:pt x="2447670" y="0"/>
                </a:moveTo>
                <a:lnTo>
                  <a:pt x="272033" y="0"/>
                </a:lnTo>
                <a:lnTo>
                  <a:pt x="249722" y="900"/>
                </a:lnTo>
                <a:lnTo>
                  <a:pt x="206660" y="7898"/>
                </a:lnTo>
                <a:lnTo>
                  <a:pt x="166145" y="21357"/>
                </a:lnTo>
                <a:lnTo>
                  <a:pt x="128737" y="40720"/>
                </a:lnTo>
                <a:lnTo>
                  <a:pt x="94996" y="65429"/>
                </a:lnTo>
                <a:lnTo>
                  <a:pt x="65483" y="94923"/>
                </a:lnTo>
                <a:lnTo>
                  <a:pt x="40756" y="128646"/>
                </a:lnTo>
                <a:lnTo>
                  <a:pt x="21377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8" y="4129376"/>
                </a:lnTo>
                <a:lnTo>
                  <a:pt x="30363" y="4168398"/>
                </a:lnTo>
                <a:lnTo>
                  <a:pt x="52486" y="4204034"/>
                </a:lnTo>
                <a:lnTo>
                  <a:pt x="79676" y="4235724"/>
                </a:lnTo>
                <a:lnTo>
                  <a:pt x="111373" y="4262908"/>
                </a:lnTo>
                <a:lnTo>
                  <a:pt x="147018" y="4285026"/>
                </a:lnTo>
                <a:lnTo>
                  <a:pt x="186049" y="4301518"/>
                </a:lnTo>
                <a:lnTo>
                  <a:pt x="227908" y="4311824"/>
                </a:lnTo>
                <a:lnTo>
                  <a:pt x="272033" y="4315383"/>
                </a:lnTo>
                <a:lnTo>
                  <a:pt x="2447670" y="4315383"/>
                </a:lnTo>
                <a:lnTo>
                  <a:pt x="2491796" y="4311824"/>
                </a:lnTo>
                <a:lnTo>
                  <a:pt x="2533655" y="4301518"/>
                </a:lnTo>
                <a:lnTo>
                  <a:pt x="2572686" y="4285026"/>
                </a:lnTo>
                <a:lnTo>
                  <a:pt x="2608331" y="4262908"/>
                </a:lnTo>
                <a:lnTo>
                  <a:pt x="2640028" y="4235724"/>
                </a:lnTo>
                <a:lnTo>
                  <a:pt x="2667218" y="4204034"/>
                </a:lnTo>
                <a:lnTo>
                  <a:pt x="2689341" y="4168398"/>
                </a:lnTo>
                <a:lnTo>
                  <a:pt x="2705836" y="4129376"/>
                </a:lnTo>
                <a:lnTo>
                  <a:pt x="2716144" y="4087527"/>
                </a:lnTo>
                <a:lnTo>
                  <a:pt x="2719704" y="4043413"/>
                </a:lnTo>
                <a:lnTo>
                  <a:pt x="2719704" y="271906"/>
                </a:lnTo>
                <a:lnTo>
                  <a:pt x="2716144" y="227785"/>
                </a:lnTo>
                <a:lnTo>
                  <a:pt x="2705836" y="185936"/>
                </a:lnTo>
                <a:lnTo>
                  <a:pt x="2689341" y="146918"/>
                </a:lnTo>
                <a:lnTo>
                  <a:pt x="2667218" y="111291"/>
                </a:lnTo>
                <a:lnTo>
                  <a:pt x="2640028" y="79613"/>
                </a:lnTo>
                <a:lnTo>
                  <a:pt x="2608331" y="52441"/>
                </a:lnTo>
                <a:lnTo>
                  <a:pt x="2572686" y="30336"/>
                </a:lnTo>
                <a:lnTo>
                  <a:pt x="2533655" y="13855"/>
                </a:lnTo>
                <a:lnTo>
                  <a:pt x="2491796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3" name="object 13"/>
          <p:cNvSpPr>
            <a:spLocks noChangeArrowheads="1"/>
          </p:cNvSpPr>
          <p:nvPr/>
        </p:nvSpPr>
        <p:spPr bwMode="auto">
          <a:xfrm>
            <a:off x="6315075" y="2155825"/>
            <a:ext cx="2720975" cy="4314825"/>
          </a:xfrm>
          <a:custGeom>
            <a:avLst/>
            <a:gdLst>
              <a:gd name="T0" fmla="*/ 2474204 w 2719578"/>
              <a:gd name="T1" fmla="*/ 0 h 4315383"/>
              <a:gd name="T2" fmla="*/ 274856 w 2719578"/>
              <a:gd name="T3" fmla="*/ 0 h 4315383"/>
              <a:gd name="T4" fmla="*/ 252318 w 2719578"/>
              <a:gd name="T5" fmla="*/ 900 h 4315383"/>
              <a:gd name="T6" fmla="*/ 208821 w 2719578"/>
              <a:gd name="T7" fmla="*/ 7877 h 4315383"/>
              <a:gd name="T8" fmla="*/ 167893 w 2719578"/>
              <a:gd name="T9" fmla="*/ 21294 h 4315383"/>
              <a:gd name="T10" fmla="*/ 130097 w 2719578"/>
              <a:gd name="T11" fmla="*/ 40615 h 4315383"/>
              <a:gd name="T12" fmla="*/ 96004 w 2719578"/>
              <a:gd name="T13" fmla="*/ 65261 h 4315383"/>
              <a:gd name="T14" fmla="*/ 66185 w 2719578"/>
              <a:gd name="T15" fmla="*/ 94671 h 4315383"/>
              <a:gd name="T16" fmla="*/ 41192 w 2719578"/>
              <a:gd name="T17" fmla="*/ 128289 h 4315383"/>
              <a:gd name="T18" fmla="*/ 21606 w 2719578"/>
              <a:gd name="T19" fmla="*/ 165597 h 4315383"/>
              <a:gd name="T20" fmla="*/ 7989 w 2719578"/>
              <a:gd name="T21" fmla="*/ 205974 h 4315383"/>
              <a:gd name="T22" fmla="*/ 901 w 2719578"/>
              <a:gd name="T23" fmla="*/ 248924 h 4315383"/>
              <a:gd name="T24" fmla="*/ 0 w 2719578"/>
              <a:gd name="T25" fmla="*/ 271171 h 4315383"/>
              <a:gd name="T26" fmla="*/ 0 w 2719578"/>
              <a:gd name="T27" fmla="*/ 4032461 h 4315383"/>
              <a:gd name="T28" fmla="*/ 3602 w 2719578"/>
              <a:gd name="T29" fmla="*/ 4076459 h 4315383"/>
              <a:gd name="T30" fmla="*/ 14014 w 2719578"/>
              <a:gd name="T31" fmla="*/ 4118189 h 4315383"/>
              <a:gd name="T32" fmla="*/ 30696 w 2719578"/>
              <a:gd name="T33" fmla="*/ 4157106 h 4315383"/>
              <a:gd name="T34" fmla="*/ 53045 w 2719578"/>
              <a:gd name="T35" fmla="*/ 4192655 h 4315383"/>
              <a:gd name="T36" fmla="*/ 80521 w 2719578"/>
              <a:gd name="T37" fmla="*/ 4224258 h 4315383"/>
              <a:gd name="T38" fmla="*/ 112553 w 2719578"/>
              <a:gd name="T39" fmla="*/ 4251365 h 4315383"/>
              <a:gd name="T40" fmla="*/ 148569 w 2719578"/>
              <a:gd name="T41" fmla="*/ 4273416 h 4315383"/>
              <a:gd name="T42" fmla="*/ 188001 w 2719578"/>
              <a:gd name="T43" fmla="*/ 4289862 h 4315383"/>
              <a:gd name="T44" fmla="*/ 230284 w 2719578"/>
              <a:gd name="T45" fmla="*/ 4300142 h 4315383"/>
              <a:gd name="T46" fmla="*/ 274856 w 2719578"/>
              <a:gd name="T47" fmla="*/ 4303688 h 4315383"/>
              <a:gd name="T48" fmla="*/ 2474204 w 2719578"/>
              <a:gd name="T49" fmla="*/ 4303688 h 4315383"/>
              <a:gd name="T50" fmla="*/ 2518807 w 2719578"/>
              <a:gd name="T51" fmla="*/ 4300142 h 4315383"/>
              <a:gd name="T52" fmla="*/ 2561111 w 2719578"/>
              <a:gd name="T53" fmla="*/ 4289862 h 4315383"/>
              <a:gd name="T54" fmla="*/ 2600551 w 2719578"/>
              <a:gd name="T55" fmla="*/ 4273416 h 4315383"/>
              <a:gd name="T56" fmla="*/ 2636564 w 2719578"/>
              <a:gd name="T57" fmla="*/ 4251365 h 4315383"/>
              <a:gd name="T58" fmla="*/ 2668586 w 2719578"/>
              <a:gd name="T59" fmla="*/ 4224258 h 4315383"/>
              <a:gd name="T60" fmla="*/ 2696052 w 2719578"/>
              <a:gd name="T61" fmla="*/ 4192655 h 4315383"/>
              <a:gd name="T62" fmla="*/ 2718395 w 2719578"/>
              <a:gd name="T63" fmla="*/ 4157106 h 4315383"/>
              <a:gd name="T64" fmla="*/ 2735057 w 2719578"/>
              <a:gd name="T65" fmla="*/ 4118189 h 4315383"/>
              <a:gd name="T66" fmla="*/ 2745466 w 2719578"/>
              <a:gd name="T67" fmla="*/ 4076459 h 4315383"/>
              <a:gd name="T68" fmla="*/ 2749061 w 2719578"/>
              <a:gd name="T69" fmla="*/ 4032461 h 4315383"/>
              <a:gd name="T70" fmla="*/ 2749061 w 2719578"/>
              <a:gd name="T71" fmla="*/ 271171 h 4315383"/>
              <a:gd name="T72" fmla="*/ 2745466 w 2719578"/>
              <a:gd name="T73" fmla="*/ 227176 h 4315383"/>
              <a:gd name="T74" fmla="*/ 2735057 w 2719578"/>
              <a:gd name="T75" fmla="*/ 185432 h 4315383"/>
              <a:gd name="T76" fmla="*/ 2718395 w 2719578"/>
              <a:gd name="T77" fmla="*/ 146519 h 4315383"/>
              <a:gd name="T78" fmla="*/ 2696052 w 2719578"/>
              <a:gd name="T79" fmla="*/ 110997 h 4315383"/>
              <a:gd name="T80" fmla="*/ 2668586 w 2719578"/>
              <a:gd name="T81" fmla="*/ 79403 h 4315383"/>
              <a:gd name="T82" fmla="*/ 2636564 w 2719578"/>
              <a:gd name="T83" fmla="*/ 52294 h 4315383"/>
              <a:gd name="T84" fmla="*/ 2600551 w 2719578"/>
              <a:gd name="T85" fmla="*/ 30252 h 4315383"/>
              <a:gd name="T86" fmla="*/ 2561111 w 2719578"/>
              <a:gd name="T87" fmla="*/ 13813 h 4315383"/>
              <a:gd name="T88" fmla="*/ 2518807 w 2719578"/>
              <a:gd name="T89" fmla="*/ 3556 h 4315383"/>
              <a:gd name="T90" fmla="*/ 2474204 w 2719578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578"/>
              <a:gd name="T139" fmla="*/ 0 h 4315383"/>
              <a:gd name="T140" fmla="*/ 2719578 w 2719578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578" h="4315383">
                <a:moveTo>
                  <a:pt x="2447670" y="0"/>
                </a:moveTo>
                <a:lnTo>
                  <a:pt x="271907" y="0"/>
                </a:lnTo>
                <a:lnTo>
                  <a:pt x="249613" y="900"/>
                </a:lnTo>
                <a:lnTo>
                  <a:pt x="206582" y="7898"/>
                </a:lnTo>
                <a:lnTo>
                  <a:pt x="166092" y="21357"/>
                </a:lnTo>
                <a:lnTo>
                  <a:pt x="128702" y="40720"/>
                </a:lnTo>
                <a:lnTo>
                  <a:pt x="94975" y="65429"/>
                </a:lnTo>
                <a:lnTo>
                  <a:pt x="65471" y="94923"/>
                </a:lnTo>
                <a:lnTo>
                  <a:pt x="40751" y="128646"/>
                </a:lnTo>
                <a:lnTo>
                  <a:pt x="21375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7" y="4129376"/>
                </a:lnTo>
                <a:lnTo>
                  <a:pt x="30360" y="4168398"/>
                </a:lnTo>
                <a:lnTo>
                  <a:pt x="52478" y="4204034"/>
                </a:lnTo>
                <a:lnTo>
                  <a:pt x="79660" y="4235724"/>
                </a:lnTo>
                <a:lnTo>
                  <a:pt x="111346" y="4262908"/>
                </a:lnTo>
                <a:lnTo>
                  <a:pt x="146974" y="4285026"/>
                </a:lnTo>
                <a:lnTo>
                  <a:pt x="185984" y="4301518"/>
                </a:lnTo>
                <a:lnTo>
                  <a:pt x="227815" y="4311824"/>
                </a:lnTo>
                <a:lnTo>
                  <a:pt x="271907" y="4315383"/>
                </a:lnTo>
                <a:lnTo>
                  <a:pt x="2447670" y="4315383"/>
                </a:lnTo>
                <a:lnTo>
                  <a:pt x="2491792" y="4311824"/>
                </a:lnTo>
                <a:lnTo>
                  <a:pt x="2533641" y="4301518"/>
                </a:lnTo>
                <a:lnTo>
                  <a:pt x="2572659" y="4285026"/>
                </a:lnTo>
                <a:lnTo>
                  <a:pt x="2608286" y="4262908"/>
                </a:lnTo>
                <a:lnTo>
                  <a:pt x="2639964" y="4235724"/>
                </a:lnTo>
                <a:lnTo>
                  <a:pt x="2667136" y="4204034"/>
                </a:lnTo>
                <a:lnTo>
                  <a:pt x="2689241" y="4168398"/>
                </a:lnTo>
                <a:lnTo>
                  <a:pt x="2705722" y="4129376"/>
                </a:lnTo>
                <a:lnTo>
                  <a:pt x="2716021" y="4087527"/>
                </a:lnTo>
                <a:lnTo>
                  <a:pt x="2719578" y="4043413"/>
                </a:lnTo>
                <a:lnTo>
                  <a:pt x="2719578" y="271906"/>
                </a:lnTo>
                <a:lnTo>
                  <a:pt x="2716021" y="227785"/>
                </a:lnTo>
                <a:lnTo>
                  <a:pt x="2705722" y="185936"/>
                </a:lnTo>
                <a:lnTo>
                  <a:pt x="2689241" y="146918"/>
                </a:lnTo>
                <a:lnTo>
                  <a:pt x="2667136" y="111291"/>
                </a:lnTo>
                <a:lnTo>
                  <a:pt x="2639964" y="79613"/>
                </a:lnTo>
                <a:lnTo>
                  <a:pt x="2608286" y="52441"/>
                </a:lnTo>
                <a:lnTo>
                  <a:pt x="2572659" y="30336"/>
                </a:lnTo>
                <a:lnTo>
                  <a:pt x="2533641" y="13855"/>
                </a:lnTo>
                <a:lnTo>
                  <a:pt x="2491792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2" name="object 6"/>
          <p:cNvSpPr txBox="1">
            <a:spLocks noChangeArrowheads="1"/>
          </p:cNvSpPr>
          <p:nvPr/>
        </p:nvSpPr>
        <p:spPr bwMode="auto">
          <a:xfrm>
            <a:off x="1062038" y="1341438"/>
            <a:ext cx="73977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</a:p>
        </p:txBody>
      </p:sp>
      <p:sp>
        <p:nvSpPr>
          <p:cNvPr id="18" name="object 8"/>
          <p:cNvSpPr txBox="1"/>
          <p:nvPr/>
        </p:nvSpPr>
        <p:spPr>
          <a:xfrm>
            <a:off x="847725" y="2359025"/>
            <a:ext cx="1960563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10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24" name="object 11"/>
          <p:cNvSpPr txBox="1"/>
          <p:nvPr/>
        </p:nvSpPr>
        <p:spPr>
          <a:xfrm>
            <a:off x="3656013" y="2324100"/>
            <a:ext cx="2193925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е</a:t>
            </a: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5" name="object 12"/>
          <p:cNvSpPr txBox="1">
            <a:spLocks noChangeArrowheads="1"/>
          </p:cNvSpPr>
          <p:nvPr/>
        </p:nvSpPr>
        <p:spPr bwMode="auto">
          <a:xfrm>
            <a:off x="3438525" y="3019425"/>
            <a:ext cx="2627313" cy="285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indent="-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государственного имущества,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26" name="object 14"/>
          <p:cNvSpPr txBox="1">
            <a:spLocks noChangeArrowheads="1"/>
          </p:cNvSpPr>
          <p:nvPr/>
        </p:nvSpPr>
        <p:spPr bwMode="auto">
          <a:xfrm>
            <a:off x="6367463" y="2184400"/>
            <a:ext cx="2616200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</a:p>
          <a:p>
            <a:pPr algn="ctr" eaLnBrk="1" hangingPunct="1">
              <a:lnSpc>
                <a:spcPts val="1863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</a:t>
            </a:r>
          </a:p>
          <a:p>
            <a:pPr eaLnBrk="1" hangingPunct="1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93713" y="188640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Из чего складываются доходы бюджета</a:t>
            </a:r>
          </a:p>
          <a:p>
            <a:pPr eaLnBrk="1" hangingPunct="1">
              <a:defRPr/>
            </a:pP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7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50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8"/>
            <a:ext cx="8568951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по отрасли «Культура» в 2017 – 2019 годах </a:t>
            </a:r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43032" name="TextBox 5"/>
          <p:cNvSpPr txBox="1">
            <a:spLocks noChangeArrowheads="1"/>
          </p:cNvSpPr>
          <p:nvPr/>
        </p:nvSpPr>
        <p:spPr bwMode="auto">
          <a:xfrm>
            <a:off x="298450" y="1357313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dirty="0"/>
              <a:t>По данным ежегодных опросов населения, проводимых отделом культуры администрации Тонкинского муниципального района для оценки качества муниципальных услуг, получены следующие результаты в %:</a:t>
            </a:r>
          </a:p>
        </p:txBody>
      </p:sp>
      <p:graphicFrame>
        <p:nvGraphicFramePr>
          <p:cNvPr id="9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940327"/>
              </p:ext>
            </p:extLst>
          </p:nvPr>
        </p:nvGraphicFramePr>
        <p:xfrm>
          <a:off x="298450" y="2714625"/>
          <a:ext cx="8594725" cy="1651000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37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30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услугами, оказываемыми учреждениями культуры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44671"/>
            <a:ext cx="3259187" cy="21704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4461660"/>
            <a:ext cx="3235399" cy="215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2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51</a:t>
            </a:fld>
            <a:endParaRPr lang="ru-RU"/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962275"/>
              </p:ext>
            </p:extLst>
          </p:nvPr>
        </p:nvGraphicFramePr>
        <p:xfrm>
          <a:off x="107504" y="116633"/>
          <a:ext cx="8784976" cy="528292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82316"/>
                <a:gridCol w="3751330"/>
                <a:gridCol w="1694673"/>
                <a:gridCol w="2056657"/>
              </a:tblGrid>
              <a:tr h="767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Индикаторы достижений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Наименование индикатора достижения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Единицы измерения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Значения индикаторов целей Программы по окончании реализации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</a:tr>
              <a:tr h="255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Соотношение средней заработной платы работников учреждений культуры, повышение оплаты труда которых предусмотрено Указом Президента РФ от 7.05.2017 № 597, к средней заработной плате всех работников культуры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639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Повышение уровня удовлетворенности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граждан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98,0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кол-ва библиографических записей в сводном электронном каталоге МБУК «МЦБС»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доли публичных библиотек, подключённых к сети «Интернет»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общему кол-ву библиотек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доли представленных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(во всех формах) зрителю музейных предметов в общем кол-ве музейных предметов основного фонда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общему объему основного музейного фонда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посещаемости МБУК «НКМ»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%  посещений на 1 жителя в год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численности участников культурно- досуговых мероприятий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Число учащихся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дополнительного образования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31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20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отрасли культура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4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428625" y="1125538"/>
            <a:ext cx="8429625" cy="2231454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/>
              <a:t>Для социальной группы «Население от 6 лет до 18 лет» </a:t>
            </a:r>
          </a:p>
          <a:p>
            <a:pPr algn="just"/>
            <a:r>
              <a:rPr lang="ru-RU" dirty="0"/>
              <a:t>оказывалась  муниципальная услуга «Предоставление </a:t>
            </a:r>
          </a:p>
          <a:p>
            <a:pPr algn="just"/>
            <a:r>
              <a:rPr lang="ru-RU" dirty="0"/>
              <a:t>дополнительного образования общей направленности» в </a:t>
            </a:r>
          </a:p>
          <a:p>
            <a:pPr algn="just"/>
            <a:r>
              <a:rPr lang="ru-RU" dirty="0"/>
              <a:t>Детской художественной школе и детской музыкальной школе </a:t>
            </a:r>
          </a:p>
          <a:p>
            <a:pPr algn="just"/>
            <a:r>
              <a:rPr lang="ru-RU" dirty="0"/>
              <a:t> для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107</a:t>
            </a:r>
            <a:r>
              <a:rPr lang="ru-RU" dirty="0" smtClean="0"/>
              <a:t> учащихся.</a:t>
            </a:r>
            <a:endParaRPr lang="ru-RU" dirty="0"/>
          </a:p>
          <a:p>
            <a:pPr algn="just"/>
            <a:r>
              <a:rPr lang="ru-RU" dirty="0"/>
              <a:t>Общий объем финансовых средств, поступивших в </a:t>
            </a:r>
          </a:p>
          <a:p>
            <a:pPr algn="just"/>
            <a:r>
              <a:rPr lang="ru-RU" dirty="0"/>
              <a:t>Организации дополнительного образования в расчете на одного </a:t>
            </a:r>
          </a:p>
          <a:p>
            <a:pPr algn="just"/>
            <a:r>
              <a:rPr lang="ru-RU" dirty="0"/>
              <a:t>ученика составил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71,2 </a:t>
            </a:r>
            <a:r>
              <a:rPr lang="ru-RU" dirty="0"/>
              <a:t>тыс. руб</a:t>
            </a:r>
            <a:r>
              <a:rPr lang="ru-RU" dirty="0" smtClean="0"/>
              <a:t>., что </a:t>
            </a:r>
            <a:r>
              <a:rPr lang="ru-RU" dirty="0"/>
              <a:t>выше уровня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2018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года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36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%.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0458"/>
            <a:ext cx="3855917" cy="27142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61032"/>
            <a:ext cx="3980445" cy="265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>
                <a:solidFill>
                  <a:srgbClr val="1F497D"/>
                </a:solidFill>
              </a:rPr>
              <a:pPr>
                <a:defRPr/>
              </a:pPr>
              <a:t>53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</a:t>
            </a: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школы в 2019 году</a:t>
            </a:r>
            <a:endParaRPr lang="ru-RU" sz="2400" dirty="0">
              <a:solidFill>
                <a:prstClr val="white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   В 2019 году в МБУДО "ДМШ" </a:t>
            </a:r>
            <a:r>
              <a:rPr lang="ru-RU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р.п</a:t>
            </a:r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. Тонкино обучалось 64 ученика.  В школе три отделения: фортепианное ,народное и отделение фольклорного ансамбля. Обучение вели семь преподавателей :Комиссарова С.И., Пислегина С.А., Виноградова Е.И., Панфилова Е.М., Крылова Т.В., </a:t>
            </a:r>
            <a:r>
              <a:rPr lang="ru-RU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Наймушина</a:t>
            </a:r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Е.В, Глухарев А.В.</a:t>
            </a:r>
          </a:p>
          <a:p>
            <a:pPr algn="just"/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 Наши дети   участвовали во Всероссийском творческом конкурсе "Лира". Речкина Настя заняла I место, а Халявина Рита II место. Принимали участие во Всероссийской олимпиаде по музыкальной литературе "Музыкальные </a:t>
            </a:r>
            <a:r>
              <a:rPr lang="ru-RU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страницицы</a:t>
            </a:r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".Гончарова Варя завоевала звание Лауреата I степени .За участие во Всероссийской теоретической олимпиаде "</a:t>
            </a:r>
            <a:r>
              <a:rPr lang="ru-RU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Сольфеджиада</a:t>
            </a:r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" Халявина Рита получила диплом Лауреата I степени  ,Гончарова Варя-диплом Лауреата II степени ,а Загайнов </a:t>
            </a:r>
          </a:p>
        </p:txBody>
      </p:sp>
      <p:pic>
        <p:nvPicPr>
          <p:cNvPr id="2" name="Рисунок 2" descr="Изображение выглядит как женщина, держ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B3C4B3F6-5D27-487E-A61F-CEAB735ED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689" y="1364215"/>
            <a:ext cx="2743200" cy="365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398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>
                <a:solidFill>
                  <a:srgbClr val="1F497D"/>
                </a:solidFill>
              </a:rPr>
              <a:pPr>
                <a:defRPr/>
              </a:pPr>
              <a:t>54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</a:t>
            </a: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школы в 2019 году</a:t>
            </a:r>
            <a:endParaRPr lang="ru-RU" sz="2400" dirty="0">
              <a:solidFill>
                <a:prstClr val="white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245792" y="1325950"/>
            <a:ext cx="5533711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Максим и Смирнов Влад завоевали звание Лауреата III степени. Также в этом году наши ученики участвовали в Открытым окружном конкурсе юных музыкантов "Весенние переливы" в р. п. Сява. Халявина Рита заняла I  место в этом конкурсе. Также Халявина Рита участвовала в Зональном конкурсе "Заветлужье-2019" в г. Шахунья ,где получила звание Дипломанта. Уже который год наши дети участвуют в фестивалях-конкурсах в г. Йошкар-Ола. В Международном фестивале русской культуры "Корнями в России"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Турундаера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Лера стала Лауреатом II степени в двух номинациях, Игнатьев Алеша стал Лауреатом III 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степени,а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Корпачева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Катя Дипломантом II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степени.В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Международном конкурсе в сказку с Жар-птицей"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Турундаева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Лера получила звание Лауреата II степени.</a:t>
            </a:r>
          </a:p>
          <a:p>
            <a:pPr algn="just"/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Уже в конце года в IV Всероссийской теоретической олимпиаде "Музыкальная регата" Косарева Катя и Гончарова Варя получили звание Лауреата I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степени.Также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наши дети участвовали в Межрайонном конкурсе "Праздник виртуозов" в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р.п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. Шаранга и в Межрегиональном фестивале-конкурсе "Северное созвездие"  г. Шахунья.</a:t>
            </a:r>
            <a:endParaRPr lang="ru-RU" sz="1600" b="0" dirty="0">
              <a:solidFill>
                <a:srgbClr val="1F497D"/>
              </a:solidFill>
              <a:ea typeface="Tahom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4157580"/>
            <a:ext cx="8563727" cy="36933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just"/>
            <a:endParaRPr lang="ru-RU" dirty="0">
              <a:solidFill>
                <a:srgbClr val="1F497D"/>
              </a:solidFill>
            </a:endParaRPr>
          </a:p>
        </p:txBody>
      </p:sp>
      <p:pic>
        <p:nvPicPr>
          <p:cNvPr id="3" name="Рисунок 3" descr="Изображение выглядит как занавеска, человек, внутренний, танцор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F4BC1A4-EBF3-4499-B0B9-D69E14692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307" y="1477430"/>
            <a:ext cx="2743200" cy="1829242"/>
          </a:xfrm>
          <a:prstGeom prst="rect">
            <a:avLst/>
          </a:prstGeom>
        </p:spPr>
      </p:pic>
      <p:pic>
        <p:nvPicPr>
          <p:cNvPr id="5" name="Рисунок 5" descr="Изображение выглядит как стоит, группа, держит, женщ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F51FF541-44DD-44CC-A8EE-977E698410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307" y="3504625"/>
            <a:ext cx="2743200" cy="29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63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 в 2019 году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527" y="909462"/>
            <a:ext cx="5105400" cy="62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ru-RU" sz="1600" b="0" dirty="0">
                <a:solidFill>
                  <a:srgbClr val="1F497D"/>
                </a:solidFill>
              </a:rPr>
              <a:t>В 2019 году в МБУДО «Детская художественная школа» обучалось 45 человека. Выпуск-9 человек. Двое продолжили обучение: </a:t>
            </a:r>
            <a:r>
              <a:rPr lang="ru-RU" sz="1600" b="0" dirty="0" err="1" smtClean="0">
                <a:solidFill>
                  <a:srgbClr val="1F497D"/>
                </a:solidFill>
              </a:rPr>
              <a:t>Шаповалова</a:t>
            </a:r>
            <a:r>
              <a:rPr lang="ru-RU" sz="1600" b="0" dirty="0" smtClean="0">
                <a:solidFill>
                  <a:srgbClr val="1F497D"/>
                </a:solidFill>
              </a:rPr>
              <a:t> </a:t>
            </a:r>
            <a:r>
              <a:rPr lang="ru-RU" sz="1600" b="0" dirty="0">
                <a:solidFill>
                  <a:srgbClr val="1F497D"/>
                </a:solidFill>
              </a:rPr>
              <a:t>К. в НГАСУ (факультет архитектура), </a:t>
            </a:r>
            <a:r>
              <a:rPr lang="ru-RU" sz="1600" b="0" dirty="0" err="1">
                <a:solidFill>
                  <a:srgbClr val="1F497D"/>
                </a:solidFill>
              </a:rPr>
              <a:t>Буянова</a:t>
            </a:r>
            <a:r>
              <a:rPr lang="ru-RU" sz="1600" b="0" dirty="0">
                <a:solidFill>
                  <a:srgbClr val="1F497D"/>
                </a:solidFill>
              </a:rPr>
              <a:t> Е. в ГБПОУ Семеновский индустриально-художественный техникум.</a:t>
            </a: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*ДХШ приняла участие в международном художественном конкурсе юных художников «Мы рисуем Рождество» в г. Калининграде . </a:t>
            </a:r>
            <a:r>
              <a:rPr lang="ru-RU" sz="1600" b="0" dirty="0" err="1">
                <a:solidFill>
                  <a:srgbClr val="1F497D"/>
                </a:solidFill>
              </a:rPr>
              <a:t>Курмаева</a:t>
            </a:r>
            <a:r>
              <a:rPr lang="ru-RU" sz="1600" b="0" dirty="0">
                <a:solidFill>
                  <a:srgbClr val="1F497D"/>
                </a:solidFill>
              </a:rPr>
              <a:t> Даша получила Диплом</a:t>
            </a:r>
            <a:r>
              <a:rPr lang="en-US" sz="1600" b="0" dirty="0">
                <a:solidFill>
                  <a:srgbClr val="1F497D"/>
                </a:solidFill>
              </a:rPr>
              <a:t> II</a:t>
            </a:r>
            <a:r>
              <a:rPr lang="ru-RU" sz="1600" b="0" dirty="0">
                <a:solidFill>
                  <a:srgbClr val="1F497D"/>
                </a:solidFill>
              </a:rPr>
              <a:t> </a:t>
            </a:r>
            <a:r>
              <a:rPr lang="en-US" sz="1600" b="0" dirty="0">
                <a:solidFill>
                  <a:srgbClr val="1F497D"/>
                </a:solidFill>
              </a:rPr>
              <a:t>c</a:t>
            </a:r>
            <a:r>
              <a:rPr lang="ru-RU" sz="1600" b="0" dirty="0" err="1">
                <a:solidFill>
                  <a:srgbClr val="1F497D"/>
                </a:solidFill>
              </a:rPr>
              <a:t>тепени</a:t>
            </a:r>
            <a:r>
              <a:rPr lang="ru-RU" sz="1600" b="0" dirty="0">
                <a:solidFill>
                  <a:srgbClr val="1F497D"/>
                </a:solidFill>
              </a:rPr>
              <a:t>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</a:t>
            </a:r>
            <a:r>
              <a:rPr lang="ru-RU" sz="1600" b="0" dirty="0" smtClean="0">
                <a:solidFill>
                  <a:srgbClr val="1F497D"/>
                </a:solidFill>
              </a:rPr>
              <a:t>Гран-при </a:t>
            </a:r>
            <a:r>
              <a:rPr lang="ru-RU" sz="1600" b="0" dirty="0">
                <a:solidFill>
                  <a:srgbClr val="1F497D"/>
                </a:solidFill>
              </a:rPr>
              <a:t>завоевала Кузнецова Екатерина, Марина Юля –Диплом </a:t>
            </a:r>
            <a:r>
              <a:rPr lang="en-US" sz="1600" b="0" dirty="0">
                <a:solidFill>
                  <a:srgbClr val="1F497D"/>
                </a:solidFill>
              </a:rPr>
              <a:t>II</a:t>
            </a:r>
            <a:r>
              <a:rPr lang="ru-RU" sz="1600" b="0" dirty="0">
                <a:solidFill>
                  <a:srgbClr val="1F497D"/>
                </a:solidFill>
              </a:rPr>
              <a:t> </a:t>
            </a:r>
            <a:r>
              <a:rPr lang="en-US" sz="1600" b="0" dirty="0">
                <a:solidFill>
                  <a:srgbClr val="1F497D"/>
                </a:solidFill>
              </a:rPr>
              <a:t>c</a:t>
            </a:r>
            <a:r>
              <a:rPr lang="ru-RU" sz="1600" b="0" dirty="0" err="1">
                <a:solidFill>
                  <a:srgbClr val="1F497D"/>
                </a:solidFill>
              </a:rPr>
              <a:t>тепени</a:t>
            </a:r>
            <a:r>
              <a:rPr lang="ru-RU" sz="1600" b="0" dirty="0">
                <a:solidFill>
                  <a:srgbClr val="1F497D"/>
                </a:solidFill>
              </a:rPr>
              <a:t> на </a:t>
            </a:r>
            <a:r>
              <a:rPr lang="en-US" sz="1600" b="0" dirty="0">
                <a:solidFill>
                  <a:srgbClr val="1F497D"/>
                </a:solidFill>
              </a:rPr>
              <a:t>I</a:t>
            </a:r>
            <a:r>
              <a:rPr lang="ru-RU" sz="1600" b="0" dirty="0">
                <a:solidFill>
                  <a:srgbClr val="1F497D"/>
                </a:solidFill>
              </a:rPr>
              <a:t> Районных  рождественских чтениях.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</a:t>
            </a:r>
            <a:r>
              <a:rPr lang="ru-RU" sz="1600" b="0" dirty="0" smtClean="0">
                <a:solidFill>
                  <a:srgbClr val="1F497D"/>
                </a:solidFill>
              </a:rPr>
              <a:t>Во </a:t>
            </a:r>
            <a:r>
              <a:rPr lang="ru-RU" sz="1600" b="0" dirty="0">
                <a:solidFill>
                  <a:srgbClr val="1F497D"/>
                </a:solidFill>
              </a:rPr>
              <a:t>Всероссийском творческом конкурсе  «Его величество театр» получены награды: </a:t>
            </a:r>
            <a:r>
              <a:rPr lang="ru-RU" sz="1600" b="0" dirty="0" err="1">
                <a:solidFill>
                  <a:srgbClr val="1F497D"/>
                </a:solidFill>
              </a:rPr>
              <a:t>Теплыгина</a:t>
            </a:r>
            <a:r>
              <a:rPr lang="ru-RU" sz="1600" b="0" dirty="0">
                <a:solidFill>
                  <a:srgbClr val="1F497D"/>
                </a:solidFill>
              </a:rPr>
              <a:t> Лика.- Диплом</a:t>
            </a:r>
            <a:r>
              <a:rPr lang="en-US" sz="1600" b="0" dirty="0">
                <a:solidFill>
                  <a:srgbClr val="1F497D"/>
                </a:solidFill>
              </a:rPr>
              <a:t> I</a:t>
            </a:r>
            <a:r>
              <a:rPr lang="ru-RU" sz="1600" b="0" dirty="0">
                <a:solidFill>
                  <a:srgbClr val="1F497D"/>
                </a:solidFill>
              </a:rPr>
              <a:t>, Колесникова Оля.- Диплом</a:t>
            </a:r>
            <a:r>
              <a:rPr lang="en-US" sz="1600" b="0" dirty="0">
                <a:solidFill>
                  <a:srgbClr val="1F497D"/>
                </a:solidFill>
              </a:rPr>
              <a:t> II</a:t>
            </a:r>
            <a:r>
              <a:rPr lang="ru-RU" sz="1600" b="0" dirty="0">
                <a:solidFill>
                  <a:srgbClr val="1F497D"/>
                </a:solidFill>
              </a:rPr>
              <a:t>, Смирнова Света И Трубин Семён- Диплом</a:t>
            </a:r>
            <a:r>
              <a:rPr lang="en-US" sz="1600" b="0" dirty="0">
                <a:solidFill>
                  <a:srgbClr val="1F497D"/>
                </a:solidFill>
              </a:rPr>
              <a:t> III</a:t>
            </a:r>
            <a:r>
              <a:rPr lang="ru-RU" sz="1600" b="0" dirty="0">
                <a:solidFill>
                  <a:srgbClr val="1F497D"/>
                </a:solidFill>
              </a:rPr>
              <a:t>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</a:t>
            </a:r>
            <a:r>
              <a:rPr lang="ru-RU" sz="1600" b="0" dirty="0" smtClean="0">
                <a:solidFill>
                  <a:srgbClr val="1F497D"/>
                </a:solidFill>
              </a:rPr>
              <a:t>На </a:t>
            </a:r>
            <a:r>
              <a:rPr lang="ru-RU" sz="1600" b="0" dirty="0">
                <a:solidFill>
                  <a:srgbClr val="1F497D"/>
                </a:solidFill>
              </a:rPr>
              <a:t>областном конкурсе творческих работ антинаркотической Направленности «Жизнь без вредных привычек»  Рябинина Диана завоевала Диплом</a:t>
            </a:r>
            <a:r>
              <a:rPr lang="en-US" sz="1600" b="0" dirty="0">
                <a:solidFill>
                  <a:srgbClr val="1F497D"/>
                </a:solidFill>
              </a:rPr>
              <a:t> I</a:t>
            </a:r>
            <a:r>
              <a:rPr lang="ru-RU" sz="1600" b="0" dirty="0">
                <a:solidFill>
                  <a:srgbClr val="1F497D"/>
                </a:solidFill>
              </a:rPr>
              <a:t>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</a:t>
            </a:r>
            <a:r>
              <a:rPr lang="ru-RU" sz="1600" b="0" dirty="0" smtClean="0">
                <a:solidFill>
                  <a:srgbClr val="1F497D"/>
                </a:solidFill>
              </a:rPr>
              <a:t>На </a:t>
            </a:r>
            <a:r>
              <a:rPr lang="en-US" sz="1600" b="0" dirty="0">
                <a:solidFill>
                  <a:srgbClr val="1F497D"/>
                </a:solidFill>
              </a:rPr>
              <a:t>XXI</a:t>
            </a:r>
            <a:r>
              <a:rPr lang="ru-RU" sz="1600" b="0" dirty="0">
                <a:solidFill>
                  <a:srgbClr val="1F497D"/>
                </a:solidFill>
              </a:rPr>
              <a:t> всероссийском конкурсе для детей и молодежи «Твори, открывай, действуй» Марина Юля получила Диплом</a:t>
            </a:r>
            <a:r>
              <a:rPr lang="en-US" sz="1600" b="0" dirty="0">
                <a:solidFill>
                  <a:srgbClr val="1F497D"/>
                </a:solidFill>
              </a:rPr>
              <a:t> I</a:t>
            </a:r>
            <a:r>
              <a:rPr lang="ru-RU" sz="1600" b="0" dirty="0">
                <a:solidFill>
                  <a:srgbClr val="1F497D"/>
                </a:solidFill>
              </a:rPr>
              <a:t>. </a:t>
            </a:r>
          </a:p>
          <a:p>
            <a:pPr algn="just"/>
            <a:endParaRPr lang="ru-RU" sz="1600" b="0" dirty="0" smtClean="0">
              <a:solidFill>
                <a:srgbClr val="1F497D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431511"/>
              </p:ext>
            </p:extLst>
          </p:nvPr>
        </p:nvGraphicFramePr>
        <p:xfrm>
          <a:off x="5548556" y="1124744"/>
          <a:ext cx="1486777" cy="2104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77" name="Acrobat Document" r:id="rId3" imgW="5667122" imgH="8019837" progId="AcroExch.Document.DC">
                  <p:embed/>
                </p:oleObj>
              </mc:Choice>
              <mc:Fallback>
                <p:oleObj name="Acrobat Document" r:id="rId3" imgW="5667122" imgH="801983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48556" y="1124744"/>
                        <a:ext cx="1486777" cy="2104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C:\Users\Людмила Витальевна\Desktop\Школа2019\IMG_07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447" y="1214438"/>
            <a:ext cx="2260031" cy="150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Людмила Витальевна\Desktop\Школа2019\Его величество театр\IMG_10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943" y="2852936"/>
            <a:ext cx="2850521" cy="190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Людмила Витальевна\Desktop\Школа2019\Диплом Марина Ю. (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948" y="4092148"/>
            <a:ext cx="1644153" cy="232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4" descr="C:\Users\Людмила Витальевна\Desktop\Школа2019\жизнь без вредных привычек\Рябинина Диана, Тонкинский р-н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350" y="4134077"/>
            <a:ext cx="1587563" cy="2241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32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56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2019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1229310"/>
            <a:ext cx="458997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600" dirty="0"/>
              <a:t>3 ноября в Тонкинском РДК состоялось подведение итогов и церемония награждения участников и победителей межрайонного конкурса театрализованных программ «Маленькие шедевры  Простоквашино». </a:t>
            </a:r>
            <a:r>
              <a:rPr lang="ru-RU" sz="1600" dirty="0" smtClean="0">
                <a:solidFill>
                  <a:schemeClr val="tx2"/>
                </a:solidFill>
              </a:rPr>
              <a:t>В </a:t>
            </a:r>
            <a:r>
              <a:rPr lang="ru-RU" sz="1600" dirty="0">
                <a:solidFill>
                  <a:schemeClr val="tx2"/>
                </a:solidFill>
              </a:rPr>
              <a:t>конкурсе приняли участие 4 северных района Нижегородской области : Тонкинский, </a:t>
            </a:r>
            <a:r>
              <a:rPr lang="ru-RU" sz="1600" dirty="0" err="1">
                <a:solidFill>
                  <a:schemeClr val="tx2"/>
                </a:solidFill>
              </a:rPr>
              <a:t>Уренский</a:t>
            </a:r>
            <a:r>
              <a:rPr lang="ru-RU" sz="1600" dirty="0">
                <a:solidFill>
                  <a:schemeClr val="tx2"/>
                </a:solidFill>
              </a:rPr>
              <a:t>, Ветлужский и </a:t>
            </a:r>
            <a:r>
              <a:rPr lang="ru-RU" sz="1600" dirty="0" err="1">
                <a:solidFill>
                  <a:schemeClr val="tx2"/>
                </a:solidFill>
              </a:rPr>
              <a:t>Шахунский</a:t>
            </a:r>
            <a:r>
              <a:rPr lang="ru-RU" sz="1600" dirty="0">
                <a:solidFill>
                  <a:schemeClr val="tx2"/>
                </a:solidFill>
              </a:rPr>
              <a:t>. 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Лукин В.В. </a:t>
            </a:r>
            <a:r>
              <a:rPr lang="ru-RU" sz="1600" dirty="0">
                <a:solidFill>
                  <a:schemeClr val="tx2"/>
                </a:solidFill>
              </a:rPr>
              <a:t>(старший помощник депутата Законодательного Собрания Нижегородской области </a:t>
            </a:r>
            <a:r>
              <a:rPr lang="ru-RU" sz="1600" dirty="0" err="1" smtClean="0">
                <a:solidFill>
                  <a:schemeClr val="tx2"/>
                </a:solidFill>
              </a:rPr>
              <a:t>Шавина</a:t>
            </a:r>
            <a:r>
              <a:rPr lang="ru-RU" sz="1600" dirty="0" smtClean="0">
                <a:solidFill>
                  <a:schemeClr val="tx2"/>
                </a:solidFill>
              </a:rPr>
              <a:t> О.Б.) </a:t>
            </a:r>
            <a:r>
              <a:rPr lang="ru-RU" sz="1600" dirty="0">
                <a:solidFill>
                  <a:schemeClr val="tx2"/>
                </a:solidFill>
              </a:rPr>
              <a:t>и </a:t>
            </a:r>
            <a:r>
              <a:rPr lang="ru-RU" sz="1600" dirty="0" err="1" smtClean="0">
                <a:solidFill>
                  <a:schemeClr val="tx2"/>
                </a:solidFill>
              </a:rPr>
              <a:t>Савлова</a:t>
            </a:r>
            <a:r>
              <a:rPr lang="ru-RU" sz="1600" dirty="0" smtClean="0">
                <a:solidFill>
                  <a:schemeClr val="tx2"/>
                </a:solidFill>
              </a:rPr>
              <a:t> Н.М. </a:t>
            </a:r>
            <a:r>
              <a:rPr lang="ru-RU" sz="1600" dirty="0">
                <a:solidFill>
                  <a:schemeClr val="tx2"/>
                </a:solidFill>
              </a:rPr>
              <a:t>(помощник заместителя председателя Законодательного Собрания Нижегородской области </a:t>
            </a:r>
            <a:r>
              <a:rPr lang="ru-RU" sz="1600" dirty="0" err="1" smtClean="0">
                <a:solidFill>
                  <a:schemeClr val="tx2"/>
                </a:solidFill>
              </a:rPr>
              <a:t>Табачникова</a:t>
            </a:r>
            <a:r>
              <a:rPr lang="ru-RU" sz="1600" dirty="0" smtClean="0">
                <a:solidFill>
                  <a:schemeClr val="tx2"/>
                </a:solidFill>
              </a:rPr>
              <a:t> А.Ф.) </a:t>
            </a:r>
            <a:r>
              <a:rPr lang="ru-RU" sz="1600" dirty="0">
                <a:solidFill>
                  <a:schemeClr val="tx2"/>
                </a:solidFill>
              </a:rPr>
              <a:t>пожелали конкурсу долголетия. И выразили надежду на </a:t>
            </a:r>
            <a:r>
              <a:rPr lang="ru-RU" sz="1600" dirty="0" err="1">
                <a:solidFill>
                  <a:schemeClr val="tx2"/>
                </a:solidFill>
              </a:rPr>
              <a:t>дальшейшее</a:t>
            </a:r>
            <a:r>
              <a:rPr lang="ru-RU" sz="1600" dirty="0">
                <a:solidFill>
                  <a:schemeClr val="tx2"/>
                </a:solidFill>
              </a:rPr>
              <a:t> участие северных районов Нижегородской области в конкурсах «Путешествие в Простоквашино»</a:t>
            </a:r>
          </a:p>
        </p:txBody>
      </p:sp>
      <p:pic>
        <p:nvPicPr>
          <p:cNvPr id="1028" name="Picture 4" descr="D:\все фото\2019\простоквашино\простоквашино в соцсети\IMG_90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 t="24334" r="16364" b="16834"/>
          <a:stretch/>
        </p:blipFill>
        <p:spPr bwMode="auto">
          <a:xfrm>
            <a:off x="5004048" y="1412776"/>
            <a:ext cx="370102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все фото\2019\простоквашино\простоквашино в соцсети\IMG_88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82641"/>
            <a:ext cx="3701020" cy="246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1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57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2019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2583528"/>
            <a:ext cx="38481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/>
              <a:t>При полном аншлаге прошло представление музыкальной сказки «Гуси лебеди</a:t>
            </a:r>
            <a:r>
              <a:rPr lang="ru-RU" sz="1600" dirty="0" smtClean="0"/>
              <a:t>». После </a:t>
            </a:r>
            <a:r>
              <a:rPr lang="ru-RU" sz="1600" dirty="0"/>
              <a:t>премьерного показа было много просьб как от жителей района так и гостей посёлка о повторных </a:t>
            </a:r>
            <a:r>
              <a:rPr lang="ru-RU" sz="1600" dirty="0" smtClean="0"/>
              <a:t>представлениях. </a:t>
            </a:r>
            <a:r>
              <a:rPr lang="ru-RU" sz="1600" smtClean="0"/>
              <a:t>С </a:t>
            </a:r>
            <a:r>
              <a:rPr lang="ru-RU" sz="1600" dirty="0"/>
              <a:t>блестящим успехом </a:t>
            </a:r>
            <a:r>
              <a:rPr lang="ru-RU" sz="1600" dirty="0" smtClean="0"/>
              <a:t>было </a:t>
            </a:r>
            <a:r>
              <a:rPr lang="ru-RU" sz="1600" dirty="0"/>
              <a:t>проведено два представления музыкальной сказки на сцене РДК.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438" y="2583528"/>
            <a:ext cx="4440043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74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58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989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2019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23527" y="1363736"/>
            <a:ext cx="4379466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600" dirty="0"/>
              <a:t>В   РДК  за отчётный год работало 49  кружков любительского художественного творчества, любительских объединений и клубов, коллективов художественного творчества.</a:t>
            </a:r>
          </a:p>
          <a:p>
            <a:pPr algn="just"/>
            <a:r>
              <a:rPr lang="ru-RU" sz="1600" dirty="0"/>
              <a:t>Творческий коллектив Дома  культуры   провёл и принял участие в 545-и мероприятиях. Наиболее  популярным видом досуга у жителей Тонкино были: дискотеки,  вечера отдыха,  вечера чествования,  вечера-концерты,  танцевальные программы «Тем, кому за…», концерты,  конкурсы  и  фестивали</a:t>
            </a:r>
            <a:r>
              <a:rPr lang="ru-RU" sz="1600" dirty="0" smtClean="0"/>
              <a:t>.</a:t>
            </a:r>
          </a:p>
          <a:p>
            <a:pPr algn="just"/>
            <a:r>
              <a:rPr lang="ru-RU" sz="1600" dirty="0"/>
              <a:t>За последние  годы увеличилось число социальных заказов среди населения Тонкинского района на проведение юбилеев, свадеб, вечеров отдыха</a:t>
            </a:r>
          </a:p>
        </p:txBody>
      </p:sp>
      <p:pic>
        <p:nvPicPr>
          <p:cNvPr id="3074" name="Picture 2" descr="D:\все фото\2019\простоквашино\простоквашино в соцсети\IMG_87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1478551"/>
            <a:ext cx="3600400" cy="24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все фото\2019\Концерт Вере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76479"/>
            <a:ext cx="3600400" cy="239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88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CA6FE-F001-4409-B9C1-CD210CDBA5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</a:t>
            </a:r>
          </a:p>
        </p:txBody>
      </p:sp>
      <p:sp>
        <p:nvSpPr>
          <p:cNvPr id="6042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60423" name="TextBox 8"/>
          <p:cNvSpPr txBox="1">
            <a:spLocks noChangeArrowheads="1"/>
          </p:cNvSpPr>
          <p:nvPr/>
        </p:nvSpPr>
        <p:spPr bwMode="auto">
          <a:xfrm>
            <a:off x="107503" y="1341438"/>
            <a:ext cx="4824537" cy="567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     17 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января в центральной районной библиотеке состоялась традиционная творческая встреча самодеятельных поэтов Тонкинского и </a:t>
            </a:r>
            <a:r>
              <a:rPr lang="ru-RU" sz="125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Шарангского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районов, участников литературных объединений «Лира» и «Созвучие». Вечер был посвящён жизни и творчеству поэта Евгения Евтушенко.  </a:t>
            </a:r>
          </a:p>
          <a:p>
            <a:pPr algn="just"/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      13 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февраля в центральной районной библиотеке была организованна встреча старшеклассников с воинами-интернационалистами Тонкинского района,  посвященная 30-летию вывода советских войск из Афганистана.    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На встрече присутствовали воины – афганцы: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Рыжов Евгений Захарович – военный комиссар по Тонкинскому и </a:t>
            </a:r>
            <a:r>
              <a:rPr lang="ru-RU" sz="125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Шарангскому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районам и Кириллов Сергей Петрович.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Ведущие рассказали учащимся о мужестве, патриотизме, товариществе и героизме  воинов-афганцев.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   19 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июня для старшеклассников работниками центральной районной библиотеки была проведена интеллектуальная игра "Сделай здоровый выбор!"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Цель мероприятия: пропаганда здорового образа жизни; воспитание личной ответственности за сохранение своего здоровья.</a:t>
            </a:r>
          </a:p>
          <a:p>
            <a:pPr algn="just"/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    3 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ноября в Тонкинской центральной районной библиотеке прошла акция «Ночь искусств». Главным мероприятием акции был литературный бал «Здесь Пушкиным всё дышит и живет…».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Гостям вечера была предоставлена возможность провести один день светского человека и окунуться в быт Пушкинского времени</a:t>
            </a:r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8" name="Picture 4" descr="\\Chitalniizal\папка обмена\чит. зал\В ОК\патриотический час «Уходили парни из Афгана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245" y="4848374"/>
            <a:ext cx="2603906" cy="1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40968"/>
            <a:ext cx="2944813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84784"/>
            <a:ext cx="2560637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35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CA844-55FF-4BBC-BB2A-BDEEDEC4BEF7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433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5138" y="303213"/>
            <a:ext cx="8229600" cy="95885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465138" y="1262063"/>
            <a:ext cx="84359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выплачиваемые из бюджета денежные средства для выполнения функций государства</a:t>
            </a:r>
          </a:p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 -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</a:rPr>
              <a:t>превышение расходов бюджета над его доходами, покрываемое за счет источников финансирования дефицита (кредитов, облигационных займов и других)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750" y="339588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Распределение расходов по основным функциям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государства в 2019 году</a:t>
            </a: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 rot="-5400000">
            <a:off x="-195262" y="4781550"/>
            <a:ext cx="178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1763713" y="2878138"/>
            <a:ext cx="589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 расходов бюджета по разделам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346" name="TextBox 11"/>
          <p:cNvSpPr txBox="1">
            <a:spLocks noChangeArrowheads="1"/>
          </p:cNvSpPr>
          <p:nvPr/>
        </p:nvSpPr>
        <p:spPr bwMode="auto">
          <a:xfrm rot="-5400000">
            <a:off x="642144" y="5020469"/>
            <a:ext cx="1335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</p:txBody>
      </p:sp>
      <p:sp>
        <p:nvSpPr>
          <p:cNvPr id="14347" name="TextBox 12"/>
          <p:cNvSpPr txBox="1">
            <a:spLocks noChangeArrowheads="1"/>
          </p:cNvSpPr>
          <p:nvPr/>
        </p:nvSpPr>
        <p:spPr bwMode="auto">
          <a:xfrm rot="-5400000">
            <a:off x="1086644" y="4607719"/>
            <a:ext cx="17954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 безопасность и правоохранительная деятельность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 rot="-5400000">
            <a:off x="2892425" y="4787901"/>
            <a:ext cx="179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Охрана окружающей  среды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 rot="-5400000">
            <a:off x="1727993" y="4790282"/>
            <a:ext cx="1795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14350" name="TextBox 15"/>
          <p:cNvSpPr txBox="1">
            <a:spLocks noChangeArrowheads="1"/>
          </p:cNvSpPr>
          <p:nvPr/>
        </p:nvSpPr>
        <p:spPr bwMode="auto">
          <a:xfrm rot="-5400000">
            <a:off x="2370931" y="4699795"/>
            <a:ext cx="17938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14351" name="TextBox 16"/>
          <p:cNvSpPr txBox="1">
            <a:spLocks noChangeArrowheads="1"/>
          </p:cNvSpPr>
          <p:nvPr/>
        </p:nvSpPr>
        <p:spPr bwMode="auto">
          <a:xfrm rot="-5400000">
            <a:off x="3521869" y="4874419"/>
            <a:ext cx="1779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4352" name="TextBox 17"/>
          <p:cNvSpPr txBox="1">
            <a:spLocks noChangeArrowheads="1"/>
          </p:cNvSpPr>
          <p:nvPr/>
        </p:nvSpPr>
        <p:spPr bwMode="auto">
          <a:xfrm rot="-5400000">
            <a:off x="4166394" y="4887119"/>
            <a:ext cx="18129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 и искусство</a:t>
            </a:r>
          </a:p>
        </p:txBody>
      </p:sp>
      <p:sp>
        <p:nvSpPr>
          <p:cNvPr id="14353" name="TextBox 19"/>
          <p:cNvSpPr txBox="1">
            <a:spLocks noChangeArrowheads="1"/>
          </p:cNvSpPr>
          <p:nvPr/>
        </p:nvSpPr>
        <p:spPr bwMode="auto">
          <a:xfrm rot="-5400000">
            <a:off x="4725194" y="4920456"/>
            <a:ext cx="1811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4354" name="TextBox 20"/>
          <p:cNvSpPr txBox="1">
            <a:spLocks noChangeArrowheads="1"/>
          </p:cNvSpPr>
          <p:nvPr/>
        </p:nvSpPr>
        <p:spPr bwMode="auto">
          <a:xfrm rot="-5400000">
            <a:off x="5320507" y="4949031"/>
            <a:ext cx="1773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355" name="TextBox 21"/>
          <p:cNvSpPr txBox="1">
            <a:spLocks noChangeArrowheads="1"/>
          </p:cNvSpPr>
          <p:nvPr/>
        </p:nvSpPr>
        <p:spPr bwMode="auto">
          <a:xfrm rot="-5400000">
            <a:off x="5861844" y="4817269"/>
            <a:ext cx="1855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 культура и спорт</a:t>
            </a:r>
          </a:p>
        </p:txBody>
      </p:sp>
      <p:sp>
        <p:nvSpPr>
          <p:cNvPr id="14356" name="TextBox 22"/>
          <p:cNvSpPr txBox="1">
            <a:spLocks noChangeArrowheads="1"/>
          </p:cNvSpPr>
          <p:nvPr/>
        </p:nvSpPr>
        <p:spPr bwMode="auto">
          <a:xfrm rot="-5400000">
            <a:off x="6545263" y="4859338"/>
            <a:ext cx="1771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</p:txBody>
      </p:sp>
      <p:sp>
        <p:nvSpPr>
          <p:cNvPr id="14357" name="TextBox 23"/>
          <p:cNvSpPr txBox="1">
            <a:spLocks noChangeArrowheads="1"/>
          </p:cNvSpPr>
          <p:nvPr/>
        </p:nvSpPr>
        <p:spPr bwMode="auto">
          <a:xfrm rot="-5400000">
            <a:off x="7155657" y="4944269"/>
            <a:ext cx="176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Обслуживание госдолга</a:t>
            </a:r>
          </a:p>
        </p:txBody>
      </p:sp>
      <p:sp>
        <p:nvSpPr>
          <p:cNvPr id="14358" name="TextBox 24"/>
          <p:cNvSpPr txBox="1">
            <a:spLocks noChangeArrowheads="1"/>
          </p:cNvSpPr>
          <p:nvPr/>
        </p:nvSpPr>
        <p:spPr bwMode="auto">
          <a:xfrm rot="-5400000">
            <a:off x="7774781" y="4858544"/>
            <a:ext cx="177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</a:p>
        </p:txBody>
      </p:sp>
      <p:pic>
        <p:nvPicPr>
          <p:cNvPr id="143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500438"/>
            <a:ext cx="862965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Номер слайда 22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525A6AC-88CE-4B55-A176-CBAB09648C76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60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2151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401638" y="1512888"/>
            <a:ext cx="4386262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2019 год народный  краеведческий музей насчитывает более 5000 единиц хранения основного и вспомогательного фондов (в т. ч. новое поступление за год – 15 ед. хранения). </a:t>
            </a:r>
          </a:p>
          <a:p>
            <a:pPr>
              <a:buFont typeface="Wingdings" pitchFamily="2" charset="2"/>
              <a:buChar char="ü"/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Посещаемость музея за год составила более 6000 человек, проведено более 260 мероприятий.  </a:t>
            </a:r>
          </a:p>
          <a:p>
            <a:pPr>
              <a:buFont typeface="Wingdings" pitchFamily="2" charset="2"/>
              <a:buChar char="ü"/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Прошли мероприятия районного уровня: День пограничника, День призывника, «Память - погибшим, слава - живым!» (посвященное Памяти воинов-интернационалистов), театрализованная экскурсия для сотрудников администрации района, круглый стол «Профилактика зависимостей среди детей и подростков» и другие. </a:t>
            </a:r>
          </a:p>
        </p:txBody>
      </p:sp>
      <p:pic>
        <p:nvPicPr>
          <p:cNvPr id="33807" name="Picture 15" descr="den_prizyvnik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91087"/>
            <a:ext cx="2770188" cy="177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8" name="Picture 16" descr="0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313" y="4860925"/>
            <a:ext cx="2762250" cy="1841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507" y="1412776"/>
            <a:ext cx="2770188" cy="1804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58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D6BC618-B1D2-4708-82C5-1CAF90F7F484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61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22534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2535" name="TextBox 8"/>
          <p:cNvSpPr txBox="1">
            <a:spLocks noChangeArrowheads="1"/>
          </p:cNvSpPr>
          <p:nvPr/>
        </p:nvSpPr>
        <p:spPr bwMode="auto">
          <a:xfrm>
            <a:off x="323850" y="1844675"/>
            <a:ext cx="460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sz="1400">
              <a:solidFill>
                <a:srgbClr val="1F497D"/>
              </a:solidFill>
              <a:latin typeface="Arial Unicode MS" pitchFamily="34" charset="-128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23850" y="1557338"/>
            <a:ext cx="4608513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7 февраля 2019 года в стенах музея состоялась межрайонная встреча, 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посвященная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 100-летию событий, связанных с гибелью на Тонкинской земле продотрядовцев из Варнавино. </a:t>
            </a:r>
          </a:p>
          <a:p>
            <a:pPr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На встрече присутствовали главы и делегации Тонкинского и Варнавинского районов, учащиеся школ и учителя  истории.</a:t>
            </a:r>
          </a:p>
          <a:p>
            <a:pPr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В 2019 году в гостях у музея побывали замечательные российские и белорусские детские писатели: Мария </a:t>
            </a:r>
            <a:r>
              <a:rPr lang="ru-RU" sz="1600" b="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Бершадская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 </a:t>
            </a:r>
          </a:p>
          <a:p>
            <a:pPr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(г. Минск), Юрий Нечипоренко, Евгений </a:t>
            </a:r>
            <a:r>
              <a:rPr lang="ru-RU" sz="1600" b="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Рудашевский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 (г. Москва) и сотрудники информационного центра по атомной энергии; участники выездного заседания клуба парламентских  журналистов. Для гостей музея прошли обзорные театрализованные экскурсии.</a:t>
            </a:r>
          </a:p>
        </p:txBody>
      </p:sp>
      <p:pic>
        <p:nvPicPr>
          <p:cNvPr id="32781" name="Picture 13" descr="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538" y="1355519"/>
            <a:ext cx="2754313" cy="1785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2782" name="Picture 14" descr="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15" y="2852935"/>
            <a:ext cx="3186112" cy="1870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2783" name="Picture 15" descr="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563" y="4521245"/>
            <a:ext cx="2808288" cy="2011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25567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8D731EC7-B7CD-4DEC-B096-F1CE7D54B3A9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62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2458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4583" name="TextBox 8"/>
          <p:cNvSpPr txBox="1">
            <a:spLocks noChangeArrowheads="1"/>
          </p:cNvSpPr>
          <p:nvPr/>
        </p:nvSpPr>
        <p:spPr bwMode="auto">
          <a:xfrm>
            <a:off x="323850" y="1844675"/>
            <a:ext cx="460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sz="1400">
              <a:solidFill>
                <a:srgbClr val="1F497D"/>
              </a:solidFill>
              <a:latin typeface="Arial Unicode MS" pitchFamily="34" charset="-128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401638" y="1304925"/>
            <a:ext cx="53228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endParaRPr lang="ru-RU" b="0" i="1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401638" y="1671638"/>
            <a:ext cx="4751387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22 июня  музей стал организатором акции «Память», посвященной Дню памяти и скорби  в честь погибших земляков в Великой Отечественной войне. В рамках акции прошли экскурсии и  беседы. Участниками акции стали более 150 учащихся образовательных учреждений района.</a:t>
            </a:r>
          </a:p>
          <a:p>
            <a:pPr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2019 году народный краеведческий музей принял участие в Конкурсе инициатив жителей и прикладного уличного искусства «Простоквашино – край добрых дел», в котором   занял 1 место в номинации «Общественно – полезная деятельность».</a:t>
            </a:r>
          </a:p>
        </p:txBody>
      </p:sp>
      <p:pic>
        <p:nvPicPr>
          <p:cNvPr id="35850" name="Picture 10" descr="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555709"/>
            <a:ext cx="3048000" cy="2011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5851" name="Picture 11" descr="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077072"/>
            <a:ext cx="3230562" cy="1833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5549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D98C5DCB-F2EB-48F1-BFA3-6DDEC4E360AD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63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2560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5607" name="TextBox 8"/>
          <p:cNvSpPr txBox="1">
            <a:spLocks noChangeArrowheads="1"/>
          </p:cNvSpPr>
          <p:nvPr/>
        </p:nvSpPr>
        <p:spPr bwMode="auto">
          <a:xfrm>
            <a:off x="323850" y="1844675"/>
            <a:ext cx="460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sz="1400">
              <a:solidFill>
                <a:srgbClr val="1F497D"/>
              </a:solidFill>
              <a:latin typeface="Arial Unicode MS" pitchFamily="34" charset="-128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401638" y="1304925"/>
            <a:ext cx="53228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endParaRPr lang="ru-RU" b="0" i="1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401638" y="1484313"/>
            <a:ext cx="4818062" cy="501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Ведется постоянная работа по обновлению и расширению экспозиций и стендов музея.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2019 году начата работа над созданием отдела, посвященного истории лесного хозяйства Тонкинского района.  </a:t>
            </a:r>
          </a:p>
          <a:p>
            <a:pPr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Организуются сменяющие друг друга выставки, отвечающие современным требованиям. </a:t>
            </a:r>
          </a:p>
          <a:p>
            <a:pPr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Так, в 2019 году на базе музея прошли выставки: «Смутное время России» (выставка проходила при поддержке депутата Законодательного собрания области Олега </a:t>
            </a:r>
            <a:r>
              <a:rPr lang="ru-RU" sz="1600" b="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Шавина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), выставка, посвященная русскому святому князю Александру Невскому, организованная в рамка выставочного мультимедийного проекта «Кто с мечом к нам придёт», выставка «Рождества волшебные мгновения», выставка отчетных работ выпускников  ДХШ, выставка кукол советского периода «Куклы родом из СССР» и др.</a:t>
            </a:r>
          </a:p>
        </p:txBody>
      </p:sp>
      <p:pic>
        <p:nvPicPr>
          <p:cNvPr id="36877" name="Picture 13" descr="Om3Vr2JeyH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602" y="1484313"/>
            <a:ext cx="2927350" cy="1887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9" name="Picture 15" descr="TwCWHsRYEo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4550034"/>
            <a:ext cx="3098459" cy="2065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8" name="Рисунок 3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" t="1662" r="9312" b="-1662"/>
          <a:stretch>
            <a:fillRect/>
          </a:stretch>
        </p:blipFill>
        <p:spPr bwMode="auto">
          <a:xfrm>
            <a:off x="5795024" y="2997329"/>
            <a:ext cx="2927350" cy="1990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19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64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8"/>
            <a:ext cx="8568951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по отрасли «Культура» в 2016 – 2018 годах </a:t>
            </a:r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43032" name="TextBox 5"/>
          <p:cNvSpPr txBox="1">
            <a:spLocks noChangeArrowheads="1"/>
          </p:cNvSpPr>
          <p:nvPr/>
        </p:nvSpPr>
        <p:spPr bwMode="auto">
          <a:xfrm>
            <a:off x="298450" y="1357313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dirty="0"/>
              <a:t>По данным ежегодных опросов населения, проводимых отделом культуры администрации Тонкинского муниципального района для оценки качества муниципальных услуг, получены следующие результаты в %:</a:t>
            </a:r>
          </a:p>
        </p:txBody>
      </p:sp>
      <p:graphicFrame>
        <p:nvGraphicFramePr>
          <p:cNvPr id="9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1994"/>
              </p:ext>
            </p:extLst>
          </p:nvPr>
        </p:nvGraphicFramePr>
        <p:xfrm>
          <a:off x="298450" y="2714625"/>
          <a:ext cx="8594725" cy="1651000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37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30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услугами, оказываемыми учреждениями культуры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44671"/>
            <a:ext cx="3259187" cy="21704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4461660"/>
            <a:ext cx="3235399" cy="215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0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52CBA9-7D1F-4AC9-949B-77F0609A4BF0}" type="slidenum">
              <a:rPr lang="ru-RU"/>
              <a:pPr>
                <a:defRPr/>
              </a:pPr>
              <a:t>65</a:t>
            </a:fld>
            <a:endParaRPr lang="ru-RU"/>
          </a:p>
        </p:txBody>
      </p:sp>
      <p:sp>
        <p:nvSpPr>
          <p:cNvPr id="51204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49229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Расходы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реализацию программы 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"Социальная поддержка граждан Тонкинского муниципального района Нижегородской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области« в 2019 году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850" y="1628775"/>
            <a:ext cx="85693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Расходы на реализацию программы в 2019 году составили    4 643 тыс. руб., из них на подпрограммы: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Социальная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семей 71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Старшее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поколение и социальная 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инвалидов 4 441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Оказание материальной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помощи 131 тыс. руб.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5602" name="Picture 2" descr="Z:\Мои документы\Бюджет 2019\Годовой отчет 2019\Отчет в Земское за 2019 год\Бюджет для граждан по исполнению 2019 год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047772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Z:\Мои документы\Бюджет 2019\Годовой отчет 2019\Отчет в Земское за 2019 год\Бюджет для граждан по исполнению 2019 год\DSC_01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3789314"/>
            <a:ext cx="3395385" cy="226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6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88C8DB-3D14-473A-A6A3-51CB38B91F53}" type="slidenum">
              <a:rPr lang="ru-RU"/>
              <a:pPr>
                <a:defRPr/>
              </a:pPr>
              <a:t>66</a:t>
            </a:fld>
            <a:endParaRPr lang="ru-RU"/>
          </a:p>
        </p:txBody>
      </p:sp>
      <p:sp>
        <p:nvSpPr>
          <p:cNvPr id="66563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" y="0"/>
            <a:ext cx="9144000" cy="1412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Муниципальная программа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«Обеспечение населения Тонкинского муниципального района Нижегородской области доступным и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комфортным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жильем на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2021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годы»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1628775"/>
            <a:ext cx="85693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Расходы на реализацию программы в 2019 году составили   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19 217 тыс. 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	Приобретено 24</a:t>
            </a:r>
            <a:r>
              <a:rPr lang="ru-RU" dirty="0" smtClean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квартиры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с участием всех уровней бюджета, общей площадью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1 213,3 кв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м.: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8 квартир -325,2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кв. м.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для детей-сирот,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11 молодых семей  получили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социальную выплату на приобретение жилого помещения –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694,8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. м.,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5 квартир по переселению – 193,3 кв. м.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6626" name="Picture 2" descr="Z:\Мои документы\Бюджет 2019\Годовой отчет 2019\Отчет в Земское за 2019 год\Бюджет для граждан по исполнению 2019 год\DSC_0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77" y="4119596"/>
            <a:ext cx="3600400" cy="24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Z:\Мои документы\Бюджет 2019\Годовой отчет 2019\Отчет в Земское за 2019 год\Бюджет для граждан по исполнению 2019 год\DSC_01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928" y="4119596"/>
            <a:ext cx="3576818" cy="238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61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1D433E-510C-4D37-85E9-5CD87EC7CAA9}" type="slidenum">
              <a:rPr lang="ru-RU">
                <a:solidFill>
                  <a:srgbClr val="1F497D"/>
                </a:solidFill>
              </a:rPr>
              <a:pPr>
                <a:defRPr/>
              </a:pPr>
              <a:t>67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9365" y="2758016"/>
            <a:ext cx="2302810" cy="167111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rgbClr val="800080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Налоговые и неналоговые доходы (акцизы) –                  9 246,2  тыс. руб.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9467" y="20399"/>
            <a:ext cx="8559946" cy="51152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smtClean="0">
                <a:solidFill>
                  <a:srgbClr val="FFFFFF"/>
                </a:solidFill>
                <a:cs typeface="Times New Roman" pitchFamily="18" charset="0"/>
              </a:rPr>
              <a:t>Формирование и использование средств Дорожного фонда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9515" y="857778"/>
            <a:ext cx="2302810" cy="17479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rgbClr val="800080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Остаток средств на начало года –    2 503,1 тыс. руб.</a:t>
            </a:r>
          </a:p>
          <a:p>
            <a:pPr algn="just" eaLnBrk="1" hangingPunct="1">
              <a:buClr>
                <a:srgbClr val="800080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Поступления –    9 246,2 тыс. руб. </a:t>
            </a:r>
          </a:p>
          <a:p>
            <a:pPr algn="just" eaLnBrk="1" hangingPunct="1"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т. ч.: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12160" y="971083"/>
            <a:ext cx="2930336" cy="37660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Расходы на дорожную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 деятельность,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строительство,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 кап. ремонт,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ремонт, содержание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дорог общего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 пользования местного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значения –               9 430,6 тыс. руб.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4025900" y="2932113"/>
            <a:ext cx="879475" cy="1851025"/>
          </a:xfrm>
          <a:prstGeom prst="downArrow">
            <a:avLst>
              <a:gd name="adj1" fmla="val 50000"/>
              <a:gd name="adj2" fmla="val 154658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04268" y="5265204"/>
            <a:ext cx="4680520" cy="468052"/>
          </a:xfrm>
          <a:prstGeom prst="round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расходов Дорожного фонда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979613" y="616585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40" name="TextBox 30"/>
          <p:cNvSpPr txBox="1">
            <a:spLocks noChangeArrowheads="1"/>
          </p:cNvSpPr>
          <p:nvPr/>
        </p:nvSpPr>
        <p:spPr bwMode="auto">
          <a:xfrm>
            <a:off x="1611313" y="6308725"/>
            <a:ext cx="1160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56341" name="TextBox 36"/>
          <p:cNvSpPr txBox="1">
            <a:spLocks noChangeArrowheads="1"/>
          </p:cNvSpPr>
          <p:nvPr/>
        </p:nvSpPr>
        <p:spPr bwMode="auto">
          <a:xfrm>
            <a:off x="6299200" y="6308725"/>
            <a:ext cx="1081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pSp>
        <p:nvGrpSpPr>
          <p:cNvPr id="56342" name="Группа 25"/>
          <p:cNvGrpSpPr>
            <a:grpSpLocks/>
          </p:cNvGrpSpPr>
          <p:nvPr/>
        </p:nvGrpSpPr>
        <p:grpSpPr bwMode="auto">
          <a:xfrm>
            <a:off x="180975" y="5772150"/>
            <a:ext cx="4284663" cy="536575"/>
            <a:chOff x="10629" y="0"/>
            <a:chExt cx="2328413" cy="406542"/>
          </a:xfrm>
        </p:grpSpPr>
        <p:sp>
          <p:nvSpPr>
            <p:cNvPr id="56346" name="Нашивка 26"/>
            <p:cNvSpPr>
              <a:spLocks noChangeArrowheads="1"/>
            </p:cNvSpPr>
            <p:nvPr/>
          </p:nvSpPr>
          <p:spPr bwMode="auto">
            <a:xfrm>
              <a:off x="10629" y="57734"/>
              <a:ext cx="2328413" cy="348808"/>
            </a:xfrm>
            <a:prstGeom prst="chevron">
              <a:avLst>
                <a:gd name="adj" fmla="val 50003"/>
              </a:avLst>
            </a:prstGeom>
            <a:solidFill>
              <a:schemeClr val="accent1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1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0,9</a:t>
              </a:r>
              <a:r>
                <a:rPr lang="ru-RU" sz="1400" dirty="0" smtClean="0">
                  <a:solidFill>
                    <a:prstClr val="black"/>
                  </a:solidFill>
                  <a:cs typeface="Times New Roman" pitchFamily="18" charset="0"/>
                </a:rPr>
                <a:t> </a:t>
              </a:r>
              <a:r>
                <a:rPr lang="ru-RU" sz="1400" dirty="0">
                  <a:solidFill>
                    <a:prstClr val="black"/>
                  </a:solidFill>
                  <a:cs typeface="Times New Roman" pitchFamily="18" charset="0"/>
                </a:rPr>
                <a:t>тыс. руб. на 1 чел.</a:t>
              </a:r>
            </a:p>
          </p:txBody>
        </p:sp>
        <p:sp>
          <p:nvSpPr>
            <p:cNvPr id="28" name="Нашивка 4"/>
            <p:cNvSpPr/>
            <p:nvPr/>
          </p:nvSpPr>
          <p:spPr>
            <a:xfrm>
              <a:off x="214225" y="0"/>
              <a:ext cx="1730565" cy="4065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8011" tIns="29337" rIns="29337" bIns="29337" spcCol="1270" anchor="ctr"/>
            <a:lstStyle/>
            <a:p>
              <a:pPr algn="ctr" defTabSz="9779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43" name="Нашивка 31"/>
          <p:cNvSpPr>
            <a:spLocks noChangeArrowheads="1"/>
          </p:cNvSpPr>
          <p:nvPr/>
        </p:nvSpPr>
        <p:spPr bwMode="auto">
          <a:xfrm>
            <a:off x="4392613" y="5824538"/>
            <a:ext cx="4572000" cy="484187"/>
          </a:xfrm>
          <a:prstGeom prst="chevron">
            <a:avLst>
              <a:gd name="adj" fmla="val 50011"/>
            </a:avLst>
          </a:prstGeom>
          <a:solidFill>
            <a:schemeClr val="accent1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1,2 </a:t>
            </a:r>
            <a:r>
              <a:rPr lang="ru-RU" sz="1400" dirty="0" smtClean="0">
                <a:solidFill>
                  <a:prstClr val="black"/>
                </a:solidFill>
                <a:cs typeface="Times New Roman" pitchFamily="18" charset="0"/>
              </a:rPr>
              <a:t>тыс</a:t>
            </a:r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. руб. на 1 чел.</a:t>
            </a:r>
          </a:p>
        </p:txBody>
      </p:sp>
      <p:sp>
        <p:nvSpPr>
          <p:cNvPr id="56344" name="Номер слайда 2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pic>
        <p:nvPicPr>
          <p:cNvPr id="56345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857250"/>
            <a:ext cx="3086100" cy="2357438"/>
          </a:xfrm>
        </p:spPr>
      </p:pic>
    </p:spTree>
    <p:extLst>
      <p:ext uri="{BB962C8B-B14F-4D97-AF65-F5344CB8AC3E}">
        <p14:creationId xmlns:p14="http://schemas.microsoft.com/office/powerpoint/2010/main" val="851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05C28-FF38-46A7-9BBF-139FE513BE9E}" type="slidenum">
              <a:rPr lang="ru-RU"/>
              <a:pPr>
                <a:defRPr/>
              </a:pPr>
              <a:t>68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Участие в пилотном проекте по поддержке местных инициатив в 2019 году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837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Прямоугольник 5"/>
          <p:cNvSpPr>
            <a:spLocks noChangeArrowheads="1"/>
          </p:cNvSpPr>
          <p:nvPr/>
        </p:nvSpPr>
        <p:spPr bwMode="auto">
          <a:xfrm>
            <a:off x="855663" y="877888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6" name="TextBox 8"/>
          <p:cNvSpPr txBox="1">
            <a:spLocks noChangeArrowheads="1"/>
          </p:cNvSpPr>
          <p:nvPr/>
        </p:nvSpPr>
        <p:spPr bwMode="auto">
          <a:xfrm>
            <a:off x="323850" y="877888"/>
            <a:ext cx="8616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Участвовало 5 муниципальных образований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7013" y="1390650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Бердниковский</a:t>
            </a:r>
            <a:endParaRPr lang="ru-RU" dirty="0"/>
          </a:p>
          <a:p>
            <a:pPr algn="ctr">
              <a:defRPr/>
            </a:pPr>
            <a:r>
              <a:rPr lang="ru-RU" dirty="0"/>
              <a:t>сельсовет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46113" y="1397825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/>
              <a:t>Благоустройство акватории и очистка (углубление) пруда в с. Бердники и ремонт дороги по ул. Школьной</a:t>
            </a:r>
            <a:endParaRPr lang="ru-RU" sz="14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339752" y="2435225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дороги </a:t>
            </a:r>
            <a:r>
              <a:rPr lang="ru-RU" dirty="0" err="1" smtClean="0"/>
              <a:t>ул</a:t>
            </a:r>
            <a:r>
              <a:rPr lang="ru-RU" dirty="0" smtClean="0"/>
              <a:t> Полевая с. Пахутино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319339" y="3478213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памятника воинам ВОИ в </a:t>
            </a:r>
            <a:r>
              <a:rPr lang="ru-RU" dirty="0" err="1" smtClean="0"/>
              <a:t>Кодочигах</a:t>
            </a:r>
            <a:r>
              <a:rPr lang="ru-RU" dirty="0" smtClean="0"/>
              <a:t> и ремонт дороги </a:t>
            </a:r>
            <a:endParaRPr lang="ru-RU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411760" y="5676900"/>
            <a:ext cx="38164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дороги по ул. Победы и ул. Трудовой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411760" y="4582469"/>
            <a:ext cx="38164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/>
              <a:t>Ремонт водопровода в </a:t>
            </a:r>
            <a:r>
              <a:rPr lang="ru-RU" sz="1600" dirty="0" err="1" smtClean="0"/>
              <a:t>Степановском</a:t>
            </a:r>
            <a:r>
              <a:rPr lang="ru-RU" sz="1600" dirty="0" smtClean="0"/>
              <a:t> и ремонт подъезда к противопожарному пирсу в с. </a:t>
            </a:r>
            <a:r>
              <a:rPr lang="ru-RU" sz="1600" dirty="0" err="1" smtClean="0"/>
              <a:t>Пакали</a:t>
            </a:r>
            <a:endParaRPr lang="ru-RU" sz="16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01613" y="2462213"/>
            <a:ext cx="19177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Большесодомовский</a:t>
            </a:r>
            <a:r>
              <a:rPr lang="ru-RU" dirty="0"/>
              <a:t> сельсовет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27013" y="352901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Вязовский</a:t>
            </a:r>
            <a:r>
              <a:rPr lang="ru-RU" dirty="0"/>
              <a:t> сельсовет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27013" y="460216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Пакалевский</a:t>
            </a:r>
            <a:r>
              <a:rPr lang="ru-RU" dirty="0"/>
              <a:t> сельсовет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7013" y="5703888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р. п. Тонкино</a:t>
            </a: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6444207" y="1371600"/>
            <a:ext cx="2360067" cy="5355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/>
              <a:t>Полная стоимость проекта </a:t>
            </a:r>
            <a:r>
              <a:rPr lang="ru-RU" dirty="0" smtClean="0"/>
              <a:t>10 012 тыс</a:t>
            </a:r>
            <a:r>
              <a:rPr lang="ru-RU" dirty="0"/>
              <a:t>. руб</a:t>
            </a:r>
            <a:r>
              <a:rPr lang="ru-RU" dirty="0" smtClean="0"/>
              <a:t>.,</a:t>
            </a:r>
          </a:p>
          <a:p>
            <a:pPr eaLnBrk="1" hangingPunct="1"/>
            <a:r>
              <a:rPr lang="ru-RU" dirty="0" smtClean="0"/>
              <a:t> в том числе:</a:t>
            </a:r>
          </a:p>
          <a:p>
            <a:pPr eaLnBrk="1" hangingPunct="1"/>
            <a:r>
              <a:rPr lang="ru-RU" dirty="0" smtClean="0"/>
              <a:t>- средства областного бюджета 5457тыс. руб. (55 %),</a:t>
            </a:r>
          </a:p>
          <a:p>
            <a:pPr eaLnBrk="1" hangingPunct="1"/>
            <a:r>
              <a:rPr lang="ru-RU" dirty="0" smtClean="0"/>
              <a:t>-средства поселений            3 222 тыс</a:t>
            </a:r>
            <a:r>
              <a:rPr lang="ru-RU" dirty="0"/>
              <a:t>. руб. </a:t>
            </a:r>
            <a:r>
              <a:rPr lang="ru-RU" dirty="0" smtClean="0"/>
              <a:t>(32 %),</a:t>
            </a:r>
          </a:p>
          <a:p>
            <a:pPr eaLnBrk="1" hangingPunct="1"/>
            <a:r>
              <a:rPr lang="ru-RU" dirty="0" smtClean="0"/>
              <a:t>-средства населения 500 тыс. руб. (4 %),</a:t>
            </a:r>
          </a:p>
          <a:p>
            <a:pPr eaLnBrk="1" hangingPunct="1"/>
            <a:r>
              <a:rPr lang="ru-RU" dirty="0"/>
              <a:t>-</a:t>
            </a:r>
            <a:r>
              <a:rPr lang="ru-RU" dirty="0" smtClean="0"/>
              <a:t>внебюджетные источники 833 тыс. руб. (9 %).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30D-3827-4176-9811-2BC34E322590}" type="slidenum">
              <a:rPr lang="ru-RU"/>
              <a:pPr>
                <a:defRPr/>
              </a:pPr>
              <a:t>69</a:t>
            </a:fld>
            <a:endParaRPr lang="ru-RU"/>
          </a:p>
        </p:txBody>
      </p:sp>
      <p:graphicFrame>
        <p:nvGraphicFramePr>
          <p:cNvPr id="46188" name="Group 10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22871092"/>
              </p:ext>
            </p:extLst>
          </p:nvPr>
        </p:nvGraphicFramePr>
        <p:xfrm>
          <a:off x="447814" y="1373689"/>
          <a:ext cx="8229600" cy="4437063"/>
        </p:xfrm>
        <a:graphic>
          <a:graphicData uri="http://schemas.openxmlformats.org/drawingml/2006/table">
            <a:tbl>
              <a:tblPr/>
              <a:tblGrid>
                <a:gridCol w="1683661"/>
                <a:gridCol w="6545939"/>
              </a:tblGrid>
              <a:tr h="709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Расходы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Сведения о результатах реализации муниципальной программы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за 2019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2 773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itchFamily="34" charset="0"/>
                        </a:rPr>
                        <a:t>Всего расходы на реализацию программы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1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2 453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79,5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180,5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13" marB="468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Мероприятия по благоустройству свалки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Обеспечение реализации программы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Строительство внутриквартальных дворовых сетей водопровода и канализации по ул. Октябрьской  59 м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Теплотрасса по у Первомайской  122 м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8000" marR="18000" marT="18005" marB="180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06" name="Номер слайда 5"/>
          <p:cNvSpPr txBox="1">
            <a:spLocks noGrp="1"/>
          </p:cNvSpPr>
          <p:nvPr/>
        </p:nvSpPr>
        <p:spPr bwMode="auto">
          <a:xfrm>
            <a:off x="3990975" y="6415088"/>
            <a:ext cx="11620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-23972" y="-2121"/>
            <a:ext cx="9144000" cy="126876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Итоги реализации муниципальной программы «Совершенствование социальной и инженерной инфраструктуры Тонкинского муниципального района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годы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»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9512" y="106081"/>
            <a:ext cx="8820472" cy="67655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FFFF"/>
                </a:solidFill>
                <a:cs typeface="Times New Roman" pitchFamily="18" charset="0"/>
              </a:rPr>
              <a:t>Показатели, характеризующие Тонкинский муниципальный район за 2019 год</a:t>
            </a:r>
          </a:p>
        </p:txBody>
      </p:sp>
      <p:pic>
        <p:nvPicPr>
          <p:cNvPr id="1536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492375"/>
            <a:ext cx="1800225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4766822" y="1771650"/>
            <a:ext cx="4097337" cy="720725"/>
          </a:xfrm>
          <a:prstGeom prst="wedgeRoundRectCallout">
            <a:avLst>
              <a:gd name="adj1" fmla="val -49803"/>
              <a:gd name="adj2" fmla="val 725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района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7,64 тыс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человек.</a:t>
            </a:r>
          </a:p>
        </p:txBody>
      </p:sp>
      <p:sp>
        <p:nvSpPr>
          <p:cNvPr id="15368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4313238" y="3957638"/>
            <a:ext cx="4549775" cy="647700"/>
          </a:xfrm>
          <a:prstGeom prst="wedgeRoundRectCallout">
            <a:avLst>
              <a:gd name="adj1" fmla="val -39148"/>
              <a:gd name="adj2" fmla="val 6519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 в действующих ценах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-102,46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731897" y="865724"/>
            <a:ext cx="4110037" cy="523875"/>
          </a:xfrm>
          <a:prstGeom prst="wedgeRoundRectCallout">
            <a:avLst>
              <a:gd name="adj1" fmla="val -49804"/>
              <a:gd name="adj2" fmla="val 2577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 -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1018,67 кв.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км.</a:t>
            </a:r>
          </a:p>
        </p:txBody>
      </p:sp>
      <p:sp>
        <p:nvSpPr>
          <p:cNvPr id="15370" name="Скругленная прямоугольная выноска 14"/>
          <p:cNvSpPr>
            <a:spLocks noChangeArrowheads="1"/>
          </p:cNvSpPr>
          <p:nvPr/>
        </p:nvSpPr>
        <p:spPr bwMode="auto">
          <a:xfrm>
            <a:off x="3132138" y="4989513"/>
            <a:ext cx="5867400" cy="1582737"/>
          </a:xfrm>
          <a:prstGeom prst="wedgeRoundRectCallout">
            <a:avLst>
              <a:gd name="adj1" fmla="val -51407"/>
              <a:gd name="adj2" fmla="val 2344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образований - 6</a:t>
            </a:r>
          </a:p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учреждений –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(казенные – 1,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автономное – 1, бюджетные  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19).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Скругленная прямоугольная выноска 15"/>
          <p:cNvSpPr>
            <a:spLocks noChangeArrowheads="1"/>
          </p:cNvSpPr>
          <p:nvPr/>
        </p:nvSpPr>
        <p:spPr bwMode="auto">
          <a:xfrm>
            <a:off x="4767615" y="2780506"/>
            <a:ext cx="4076700" cy="576263"/>
          </a:xfrm>
          <a:prstGeom prst="wedgeRoundRectCallout">
            <a:avLst>
              <a:gd name="adj1" fmla="val -49806"/>
              <a:gd name="adj2" fmla="val -2823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Объем  произведенной продукции, услуг –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467,52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лн. рублей.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3990975" y="6524625"/>
            <a:ext cx="1162050" cy="365125"/>
          </a:xfrm>
        </p:spPr>
        <p:txBody>
          <a:bodyPr/>
          <a:lstStyle/>
          <a:p>
            <a:pPr>
              <a:defRPr/>
            </a:pPr>
            <a:fld id="{6BE2F361-BBD1-412B-B24C-DEB24EF82628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153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2526"/>
            <a:ext cx="4133850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32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537AB-D951-40AF-A789-983AD2618B05}" type="slidenum">
              <a:rPr lang="ru-RU"/>
              <a:pPr>
                <a:defRPr/>
              </a:pPr>
              <a:t>70</a:t>
            </a:fld>
            <a:endParaRPr lang="ru-RU"/>
          </a:p>
        </p:txBody>
      </p:sp>
      <p:sp>
        <p:nvSpPr>
          <p:cNvPr id="59417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40862" y="288033"/>
            <a:ext cx="8928992" cy="98072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Муниципальная программа «Развитие агропромышленного комплекса Тонкинского муниципального района Нижегородской области до 2020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года» (млн. руб.,  %)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5" name="Диаграмм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916592"/>
              </p:ext>
            </p:extLst>
          </p:nvPr>
        </p:nvGraphicFramePr>
        <p:xfrm>
          <a:off x="1" y="1268761"/>
          <a:ext cx="914400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748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0"/>
          <a:stretch/>
        </p:blipFill>
        <p:spPr>
          <a:xfrm>
            <a:off x="5652120" y="4888920"/>
            <a:ext cx="3491880" cy="1945662"/>
          </a:xfrm>
          <a:prstGeom prst="rect">
            <a:avLst/>
          </a:prstGeom>
        </p:spPr>
      </p:pic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216038" y="87808"/>
            <a:ext cx="8712968" cy="748904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36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площади всего, тыс. га</a:t>
            </a:r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endParaRPr lang="ru-RU" sz="28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18423566"/>
              </p:ext>
            </p:extLst>
          </p:nvPr>
        </p:nvGraphicFramePr>
        <p:xfrm>
          <a:off x="206946" y="836712"/>
          <a:ext cx="852437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953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715" b="-2"/>
          <a:stretch/>
        </p:blipFill>
        <p:spPr>
          <a:xfrm>
            <a:off x="5406015" y="4087955"/>
            <a:ext cx="3715065" cy="2770045"/>
          </a:xfrm>
          <a:prstGeom prst="rect">
            <a:avLst/>
          </a:prstGeom>
        </p:spPr>
      </p:pic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179512" y="33283"/>
            <a:ext cx="8712968" cy="101945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площади льна, тыс. га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435311236"/>
              </p:ext>
            </p:extLst>
          </p:nvPr>
        </p:nvGraphicFramePr>
        <p:xfrm>
          <a:off x="395536" y="1268760"/>
          <a:ext cx="8280920" cy="5270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331640" y="465313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1,34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68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/>
        </p:nvGraphicFramePr>
        <p:xfrm>
          <a:off x="107504" y="1916832"/>
          <a:ext cx="8496943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t="2517" b="5749"/>
          <a:stretch/>
        </p:blipFill>
        <p:spPr>
          <a:xfrm>
            <a:off x="5882660" y="980728"/>
            <a:ext cx="3288724" cy="2956820"/>
          </a:xfrm>
          <a:prstGeom prst="rect">
            <a:avLst/>
          </a:prstGeom>
        </p:spPr>
      </p:pic>
      <p:sp>
        <p:nvSpPr>
          <p:cNvPr id="5" name="Заголовок 6"/>
          <p:cNvSpPr txBox="1">
            <a:spLocks/>
          </p:cNvSpPr>
          <p:nvPr/>
        </p:nvSpPr>
        <p:spPr bwMode="auto">
          <a:xfrm>
            <a:off x="251520" y="0"/>
            <a:ext cx="8712968" cy="792088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Поголовье КРС</a:t>
            </a:r>
            <a:r>
              <a:rPr lang="ru-RU" sz="28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, голов</a:t>
            </a:r>
            <a:endParaRPr lang="ru-RU" sz="28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0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251520" y="197704"/>
            <a:ext cx="8712968" cy="1215071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Производство и реализация молока, тонн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51520" y="1556792"/>
          <a:ext cx="871296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291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0" y="188640"/>
            <a:ext cx="9144000" cy="1268760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Реализовано мяса в живом весе, тонн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51520" y="1457400"/>
          <a:ext cx="8568952" cy="5067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574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AC993-2F8E-42D6-8DF2-A372170388D0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845678"/>
              </p:ext>
            </p:extLst>
          </p:nvPr>
        </p:nvGraphicFramePr>
        <p:xfrm>
          <a:off x="107505" y="836712"/>
          <a:ext cx="8856984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332656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Реализация национальных проектов в 2019 году (тыс. руб.)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774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9388" y="476250"/>
            <a:ext cx="8748712" cy="17287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Бюджет муниципальной программы   «Содействие  занятости населения Тонкинского муниципального района на </a:t>
            </a:r>
            <a:r>
              <a:rPr lang="ru-RU" sz="2000" dirty="0" smtClean="0">
                <a:solidFill>
                  <a:schemeClr val="tx1"/>
                </a:solidFill>
              </a:rPr>
              <a:t>2018-2020 </a:t>
            </a:r>
            <a:r>
              <a:rPr lang="ru-RU" sz="2000" dirty="0">
                <a:solidFill>
                  <a:schemeClr val="tx1"/>
                </a:solidFill>
              </a:rPr>
              <a:t>годы»   в </a:t>
            </a:r>
            <a:r>
              <a:rPr lang="ru-RU" sz="2000" dirty="0" smtClean="0">
                <a:solidFill>
                  <a:schemeClr val="tx1"/>
                </a:solidFill>
              </a:rPr>
              <a:t>2019 </a:t>
            </a:r>
            <a:r>
              <a:rPr lang="ru-RU" sz="2000" dirty="0">
                <a:solidFill>
                  <a:schemeClr val="tx1"/>
                </a:solidFill>
              </a:rPr>
              <a:t>году составил  </a:t>
            </a:r>
            <a:r>
              <a:rPr lang="ru-RU" sz="2000" dirty="0" smtClean="0">
                <a:solidFill>
                  <a:schemeClr val="tx1"/>
                </a:solidFill>
              </a:rPr>
              <a:t>464,8 </a:t>
            </a:r>
            <a:r>
              <a:rPr lang="ru-RU" sz="2000" dirty="0">
                <a:solidFill>
                  <a:schemeClr val="tx1"/>
                </a:solidFill>
              </a:rPr>
              <a:t>тыс. руб</a:t>
            </a:r>
            <a:r>
              <a:rPr lang="ru-RU" sz="2000" dirty="0" smtClean="0">
                <a:solidFill>
                  <a:schemeClr val="tx1"/>
                </a:solidFill>
              </a:rPr>
              <a:t>., что выше уровня 2017 года в 2,08 раза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A5E8F-8159-4C2A-881D-847011CC34DD}" type="slidenum">
              <a:rPr lang="ru-RU"/>
              <a:pPr>
                <a:defRPr/>
              </a:pPr>
              <a:t>77</a:t>
            </a:fld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076825" y="3471863"/>
            <a:ext cx="3635375" cy="1728787"/>
          </a:xfrm>
          <a:prstGeom prst="wedgeRoundRectCallout">
            <a:avLst>
              <a:gd name="adj1" fmla="val -43195"/>
              <a:gd name="adj2" fmla="val -1126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Финансирование трудоустройства </a:t>
            </a:r>
            <a:r>
              <a:rPr lang="ru-RU" sz="1600" dirty="0" smtClean="0"/>
              <a:t> </a:t>
            </a:r>
            <a:r>
              <a:rPr lang="ru-RU" sz="1600" dirty="0"/>
              <a:t>несовершеннолетних граждан в возрасте от 14 до 18 лет в свободное от учебы время  на сумму </a:t>
            </a:r>
            <a:r>
              <a:rPr lang="ru-RU" sz="1600" dirty="0" smtClean="0"/>
              <a:t>238,2 </a:t>
            </a:r>
            <a:r>
              <a:rPr lang="ru-RU" sz="1600" dirty="0"/>
              <a:t>тыс. руб</a:t>
            </a:r>
            <a:r>
              <a:rPr lang="ru-RU" sz="1600" dirty="0" smtClean="0">
                <a:solidFill>
                  <a:schemeClr val="bg1"/>
                </a:solidFill>
              </a:rPr>
              <a:t>. (37 чел)</a:t>
            </a:r>
            <a:endParaRPr lang="ru-RU" sz="16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07368" y="2488530"/>
            <a:ext cx="3383607" cy="1344154"/>
          </a:xfrm>
          <a:prstGeom prst="wedgeRoundRectCallout">
            <a:avLst>
              <a:gd name="adj1" fmla="val 46026"/>
              <a:gd name="adj2" fmla="val -71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финансирование оплачиваемых общественных работ  </a:t>
            </a:r>
            <a:r>
              <a:rPr lang="ru-RU" dirty="0" smtClean="0"/>
              <a:t>226,6 </a:t>
            </a:r>
            <a:r>
              <a:rPr lang="ru-RU" dirty="0"/>
              <a:t>тыс. руб. </a:t>
            </a:r>
            <a:r>
              <a:rPr lang="ru-RU" dirty="0" smtClean="0">
                <a:solidFill>
                  <a:schemeClr val="bg1"/>
                </a:solidFill>
              </a:rPr>
              <a:t>(15 чел)</a:t>
            </a:r>
            <a:endParaRPr lang="ru-RU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Picture 3" descr="SS1011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2817"/>
            <a:ext cx="3688822" cy="247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39EFD-240C-4D75-9CD8-F22B7CD65E01}" type="slidenum">
              <a:rPr lang="ru-RU"/>
              <a:pPr>
                <a:defRPr/>
              </a:pPr>
              <a:t>78</a:t>
            </a:fld>
            <a:endParaRPr lang="ru-RU"/>
          </a:p>
        </p:txBody>
      </p:sp>
      <p:sp>
        <p:nvSpPr>
          <p:cNvPr id="66563" name="Прямоугольник 4"/>
          <p:cNvSpPr>
            <a:spLocks noChangeArrowheads="1"/>
          </p:cNvSpPr>
          <p:nvPr/>
        </p:nvSpPr>
        <p:spPr bwMode="auto">
          <a:xfrm>
            <a:off x="941388" y="3219450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6564" name="Прямоугольник 8"/>
          <p:cNvSpPr>
            <a:spLocks noChangeArrowheads="1"/>
          </p:cNvSpPr>
          <p:nvPr/>
        </p:nvSpPr>
        <p:spPr bwMode="auto">
          <a:xfrm rot="10800000" flipV="1">
            <a:off x="1044575" y="3644900"/>
            <a:ext cx="2894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5" name="TextBox 12"/>
          <p:cNvSpPr txBox="1">
            <a:spLocks noChangeArrowheads="1"/>
          </p:cNvSpPr>
          <p:nvPr/>
        </p:nvSpPr>
        <p:spPr bwMode="auto">
          <a:xfrm>
            <a:off x="941388" y="4683125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11560" y="208156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Удельный вес муниципального долга в консолидированном бюджете в 2017 - 2019 годах,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338937"/>
              </p:ext>
            </p:extLst>
          </p:nvPr>
        </p:nvGraphicFramePr>
        <p:xfrm>
          <a:off x="611560" y="1412775"/>
          <a:ext cx="8229600" cy="54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897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>
                <a:solidFill>
                  <a:srgbClr val="1F497D"/>
                </a:solidFill>
              </a:rPr>
              <a:pPr>
                <a:defRPr/>
              </a:pPr>
              <a:t>79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8864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Сведения об объеме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муниципального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долга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 </a:t>
            </a: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8393"/>
              </p:ext>
            </p:extLst>
          </p:nvPr>
        </p:nvGraphicFramePr>
        <p:xfrm>
          <a:off x="251520" y="836712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418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64276" y="163523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Динамика 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  <a:r>
              <a:rPr lang="ru-RU" sz="2000" b="1" dirty="0">
                <a:solidFill>
                  <a:schemeClr val="bg1"/>
                </a:solidFill>
              </a:rPr>
              <a:t>показателей социально-экономического развития района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1844639"/>
              </p:ext>
            </p:extLst>
          </p:nvPr>
        </p:nvGraphicFramePr>
        <p:xfrm>
          <a:off x="395536" y="3789040"/>
          <a:ext cx="4032448" cy="2796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2317128"/>
              </p:ext>
            </p:extLst>
          </p:nvPr>
        </p:nvGraphicFramePr>
        <p:xfrm>
          <a:off x="4888612" y="980728"/>
          <a:ext cx="3995936" cy="269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2267168"/>
              </p:ext>
            </p:extLst>
          </p:nvPr>
        </p:nvGraphicFramePr>
        <p:xfrm>
          <a:off x="4458318" y="10458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2950729"/>
              </p:ext>
            </p:extLst>
          </p:nvPr>
        </p:nvGraphicFramePr>
        <p:xfrm>
          <a:off x="4845948" y="4005064"/>
          <a:ext cx="4038600" cy="2295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7518988"/>
              </p:ext>
            </p:extLst>
          </p:nvPr>
        </p:nvGraphicFramePr>
        <p:xfrm>
          <a:off x="159648" y="980729"/>
          <a:ext cx="429867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2199292"/>
              </p:ext>
            </p:extLst>
          </p:nvPr>
        </p:nvGraphicFramePr>
        <p:xfrm>
          <a:off x="323528" y="3789040"/>
          <a:ext cx="413479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5824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048" y="1556792"/>
            <a:ext cx="8229600" cy="1224136"/>
          </a:xfrm>
        </p:spPr>
        <p:txBody>
          <a:bodyPr/>
          <a:lstStyle/>
          <a:p>
            <a:pPr algn="just"/>
            <a:r>
              <a:rPr lang="ru-RU" sz="1600" b="1" dirty="0"/>
              <a:t>В соответствии с постановлением Правительства Нижегородской области от 05.04.2017 №193 министерством финансов Нижегородской области проведена  оценка качества управления финансами муниципальных районов и городских округов Нижегородской области за 2018 год. </a:t>
            </a:r>
          </a:p>
          <a:p>
            <a:pPr algn="just"/>
            <a:r>
              <a:rPr lang="ru-RU" sz="1600" b="1" dirty="0"/>
              <a:t>Оценка проведена по 31 индикатору и рассчитана в баллах. </a:t>
            </a:r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80</a:t>
            </a:fld>
            <a:endParaRPr lang="ru-RU"/>
          </a:p>
        </p:txBody>
      </p:sp>
      <p:sp>
        <p:nvSpPr>
          <p:cNvPr id="8" name="Заголовок 6"/>
          <p:cNvSpPr txBox="1">
            <a:spLocks/>
          </p:cNvSpPr>
          <p:nvPr/>
        </p:nvSpPr>
        <p:spPr bwMode="auto">
          <a:xfrm>
            <a:off x="384048" y="332656"/>
            <a:ext cx="8229600" cy="836712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Результаты оценки качества управления финансами муниципальных районов и городских округов  Нижегородской области за 2018 год</a:t>
            </a:r>
            <a:endParaRPr lang="ru-RU" sz="2000" dirty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317964"/>
              </p:ext>
            </p:extLst>
          </p:nvPr>
        </p:nvGraphicFramePr>
        <p:xfrm>
          <a:off x="251520" y="2780928"/>
          <a:ext cx="4542007" cy="32332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08165"/>
                <a:gridCol w="1467004"/>
                <a:gridCol w="1066838"/>
              </a:tblGrid>
              <a:tr h="18524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 01.01.2019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20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муниципального района</a:t>
                      </a:r>
                      <a:endParaRPr lang="ru-RU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(городского округа)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Итоговая (рейтинговая) оценка </a:t>
                      </a:r>
                      <a:endParaRPr lang="ru-RU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 всем индикаторам 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(V1 - V31), </a:t>
                      </a:r>
                      <a:endParaRPr lang="ru-RU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баллы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Место в рейтинге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Тоншаевский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134,00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г.Чкаловск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133,00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Лукояновский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131,50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г.Первомайск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131,50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г/о Навашинский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131,00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Вачский  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130,50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</a:rPr>
                        <a:t>Тонкинский            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</a:rPr>
                        <a:t>130,50</a:t>
                      </a:r>
                      <a:endParaRPr lang="ru-RU" sz="12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г/о Семеновский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129,50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Гагинский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129,00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Шарангский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129,00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Ардатовский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128,50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город Бор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128,00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г/о Перевозский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127,50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Пильнинский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127,50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644008" y="2917267"/>
            <a:ext cx="4176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По результатам оценки за 2018 год  в число лидеров вошли (первые 5 мест): </a:t>
            </a:r>
            <a:r>
              <a:rPr lang="ru-RU" sz="1600" dirty="0" err="1"/>
              <a:t>Тоншаевский</a:t>
            </a:r>
            <a:r>
              <a:rPr lang="ru-RU" sz="1600" dirty="0"/>
              <a:t> муниципальный район – 1 место; городской округ </a:t>
            </a:r>
            <a:r>
              <a:rPr lang="ru-RU" sz="1600" dirty="0" err="1"/>
              <a:t>г.Чкаловск</a:t>
            </a:r>
            <a:r>
              <a:rPr lang="ru-RU" sz="1600" dirty="0"/>
              <a:t> – 2 место; городской округ </a:t>
            </a:r>
            <a:r>
              <a:rPr lang="ru-RU" sz="1600" dirty="0" err="1"/>
              <a:t>г.Первомайск</a:t>
            </a:r>
            <a:r>
              <a:rPr lang="ru-RU" sz="1600" dirty="0"/>
              <a:t>, </a:t>
            </a:r>
            <a:r>
              <a:rPr lang="ru-RU" sz="1600" dirty="0" err="1"/>
              <a:t>Лукояновский</a:t>
            </a:r>
            <a:r>
              <a:rPr lang="ru-RU" sz="1600" dirty="0"/>
              <a:t> муниципальный район  – 3 место; городской округ </a:t>
            </a:r>
            <a:r>
              <a:rPr lang="ru-RU" sz="1600" dirty="0" err="1"/>
              <a:t>Навашинский</a:t>
            </a:r>
            <a:r>
              <a:rPr lang="ru-RU" sz="1600" dirty="0"/>
              <a:t> – 4 место; </a:t>
            </a:r>
            <a:r>
              <a:rPr lang="ru-RU" sz="1600" dirty="0" err="1"/>
              <a:t>Вачский</a:t>
            </a:r>
            <a:r>
              <a:rPr lang="ru-RU" sz="1600" dirty="0"/>
              <a:t>, </a:t>
            </a:r>
            <a:r>
              <a:rPr lang="ru-RU" sz="1600" dirty="0">
                <a:solidFill>
                  <a:srgbClr val="FF0000"/>
                </a:solidFill>
              </a:rPr>
              <a:t>Тонкинский муниципальные районы – 5 место</a:t>
            </a:r>
            <a:r>
              <a:rPr lang="ru-RU" sz="1600" dirty="0"/>
              <a:t>. </a:t>
            </a:r>
            <a:r>
              <a:rPr lang="ru-RU" sz="1600" dirty="0" smtClean="0"/>
              <a:t> В 2017 году Тонкинский район был на 8 месте из 52 районов.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9067787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3827">
            <a:off x="5364088" y="4293096"/>
            <a:ext cx="3040335" cy="243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Итоги мониторинга открытости бюджетных данных муниципальных районов за 2018 год</a:t>
            </a:r>
            <a:endParaRPr lang="ru-RU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323528" y="1196752"/>
            <a:ext cx="8352928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/>
              <a:t>В соответствии с приказом министерства финансов Нижегородской области от 01.08.2016 №148 проведена оценка уровня открытости бюджетных данных муниципальных районов и городских округов Нижегородской области за 2018 год.</a:t>
            </a:r>
          </a:p>
          <a:p>
            <a:pPr algn="just"/>
            <a:r>
              <a:rPr lang="ru-RU" sz="1400" dirty="0"/>
              <a:t>В качестве сайтов, предназначенных для публикации бюджетных данных, учитывались: официальный сайт администрации муниципального </a:t>
            </a:r>
            <a:r>
              <a:rPr lang="ru-RU" sz="1400" dirty="0" smtClean="0"/>
              <a:t>района, </a:t>
            </a:r>
            <a:r>
              <a:rPr lang="ru-RU" sz="1400" dirty="0"/>
              <a:t>сайт финансового </a:t>
            </a:r>
            <a:r>
              <a:rPr lang="ru-RU" sz="1400" dirty="0" smtClean="0"/>
              <a:t>органа, </a:t>
            </a:r>
            <a:r>
              <a:rPr lang="ru-RU" sz="1400" dirty="0"/>
              <a:t>официальный сайт для размещения информации о государственных и муниципальных учреждениях (</a:t>
            </a:r>
            <a:r>
              <a:rPr lang="en-US" sz="1400" dirty="0"/>
              <a:t>bus</a:t>
            </a:r>
            <a:r>
              <a:rPr lang="ru-RU" sz="1400" dirty="0"/>
              <a:t>.</a:t>
            </a:r>
            <a:r>
              <a:rPr lang="en-US" sz="1400" dirty="0" err="1"/>
              <a:t>gov</a:t>
            </a:r>
            <a:r>
              <a:rPr lang="ru-RU" sz="1400" dirty="0"/>
              <a:t>.</a:t>
            </a:r>
            <a:r>
              <a:rPr lang="en-US" sz="1400" dirty="0"/>
              <a:t>ru</a:t>
            </a:r>
            <a:r>
              <a:rPr lang="ru-RU" sz="1400" dirty="0"/>
              <a:t>).</a:t>
            </a:r>
          </a:p>
          <a:p>
            <a:pPr algn="just"/>
            <a:r>
              <a:rPr lang="ru-RU" sz="1400" dirty="0"/>
              <a:t>Составление рейтинга муниципальных районов и городских округов Нижегородской области по уровню открытости бюджетных данных проведено по 6 разделам, включающим 21 показатель на основании аналитических таблиц оценки уровня открытости бюджетных данных, представленных финансовыми органами муниципальных районов и городских округов, максимальное значение суммы баллов по всем разделам составляет 76 баллов</a:t>
            </a:r>
            <a:r>
              <a:rPr lang="ru-RU" sz="1400" dirty="0" smtClean="0"/>
              <a:t>.                                                                                         </a:t>
            </a:r>
            <a:endParaRPr lang="ru-RU" sz="1400" dirty="0"/>
          </a:p>
          <a:p>
            <a:pPr algn="just" eaLnBrk="1" hangingPunct="1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/>
              <a:t>Наилучший результат открытости бюджетных данных показали городские округа </a:t>
            </a:r>
            <a:r>
              <a:rPr lang="ru-RU" sz="1400" dirty="0" err="1"/>
              <a:t>Навашинский</a:t>
            </a:r>
            <a:r>
              <a:rPr lang="ru-RU" sz="1400" dirty="0"/>
              <a:t> (76 баллов) и город Первомайск (74 балла), самый низкий результат сложился у </a:t>
            </a:r>
            <a:r>
              <a:rPr lang="ru-RU" sz="1400" dirty="0" err="1"/>
              <a:t>Шатковского</a:t>
            </a:r>
            <a:r>
              <a:rPr lang="ru-RU" sz="1400" dirty="0"/>
              <a:t> муниципального района (11 баллов</a:t>
            </a:r>
            <a:r>
              <a:rPr lang="ru-RU" sz="1400" dirty="0" smtClean="0"/>
              <a:t>). У Тонкинского района 30 баллов.</a:t>
            </a:r>
            <a:endParaRPr lang="ru-RU" sz="1400" dirty="0"/>
          </a:p>
          <a:p>
            <a:pPr algn="just" eaLnBrk="1" hangingPunct="1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81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34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9C41E-A2C4-4D1F-B83F-87787FEDD164}" type="slidenum">
              <a:rPr lang="ru-RU"/>
              <a:pPr>
                <a:defRPr/>
              </a:pPr>
              <a:t>82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Открытые информационные ресурсы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7590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1" name="Прямоугольник 8"/>
          <p:cNvSpPr>
            <a:spLocks noChangeArrowheads="1"/>
          </p:cNvSpPr>
          <p:nvPr/>
        </p:nvSpPr>
        <p:spPr bwMode="auto">
          <a:xfrm>
            <a:off x="874713" y="2571750"/>
            <a:ext cx="71612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2" name="Прямоугольник 9"/>
          <p:cNvSpPr>
            <a:spLocks noChangeArrowheads="1"/>
          </p:cNvSpPr>
          <p:nvPr/>
        </p:nvSpPr>
        <p:spPr bwMode="auto">
          <a:xfrm>
            <a:off x="874713" y="3857625"/>
            <a:ext cx="6505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3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4" name="Прямоугольник 11"/>
          <p:cNvSpPr>
            <a:spLocks noChangeArrowheads="1"/>
          </p:cNvSpPr>
          <p:nvPr/>
        </p:nvSpPr>
        <p:spPr bwMode="auto">
          <a:xfrm>
            <a:off x="874713" y="1143000"/>
            <a:ext cx="7658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3F333-24BD-480F-9794-98CA33DB7DE6}" type="slidenum">
              <a:rPr lang="ru-RU"/>
              <a:pPr>
                <a:defRPr/>
              </a:pPr>
              <a:t>83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113672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Контактная информация Управления финансов администрации Тонкинского муниципального района 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Нижегородской области</a:t>
            </a:r>
            <a:endParaRPr lang="ru-RU" sz="2000" b="0" dirty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861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5" name="TextBox 2"/>
          <p:cNvSpPr txBox="1">
            <a:spLocks noChangeArrowheads="1"/>
          </p:cNvSpPr>
          <p:nvPr/>
        </p:nvSpPr>
        <p:spPr bwMode="auto">
          <a:xfrm>
            <a:off x="755650" y="2276475"/>
            <a:ext cx="79136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  <a:endParaRPr lang="ru-RU" b="0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Вышестоящий орган: Администрация Тонкинского муниципального района Нижегородской области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Местонахождение Управления финансов: 606970, Нижегородская область,  </a:t>
            </a:r>
            <a:r>
              <a:rPr lang="ru-RU" dirty="0" err="1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р.п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. Тонкино, ул. Ленина, д. 1 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Контактный телефон: 47-4-02, 48-0-97 - факс.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Официальный сайт: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9085795"/>
              </p:ext>
            </p:extLst>
          </p:nvPr>
        </p:nvGraphicFramePr>
        <p:xfrm>
          <a:off x="251520" y="476672"/>
          <a:ext cx="4248472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3695486"/>
              </p:ext>
            </p:extLst>
          </p:nvPr>
        </p:nvGraphicFramePr>
        <p:xfrm>
          <a:off x="467544" y="476672"/>
          <a:ext cx="4067944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4846406"/>
              </p:ext>
            </p:extLst>
          </p:nvPr>
        </p:nvGraphicFramePr>
        <p:xfrm>
          <a:off x="251520" y="734988"/>
          <a:ext cx="4248472" cy="262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5741357"/>
              </p:ext>
            </p:extLst>
          </p:nvPr>
        </p:nvGraphicFramePr>
        <p:xfrm>
          <a:off x="4499992" y="734988"/>
          <a:ext cx="4320479" cy="262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4300782"/>
              </p:ext>
            </p:extLst>
          </p:nvPr>
        </p:nvGraphicFramePr>
        <p:xfrm>
          <a:off x="251520" y="3861048"/>
          <a:ext cx="428396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3576963"/>
              </p:ext>
            </p:extLst>
          </p:nvPr>
        </p:nvGraphicFramePr>
        <p:xfrm>
          <a:off x="4716015" y="3861048"/>
          <a:ext cx="4104455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62180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22194</TotalTime>
  <Words>6618</Words>
  <Application>Microsoft Office PowerPoint</Application>
  <PresentationFormat>Экран (4:3)</PresentationFormat>
  <Paragraphs>1884</Paragraphs>
  <Slides>83</Slides>
  <Notes>13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83</vt:i4>
      </vt:variant>
    </vt:vector>
  </HeadingPairs>
  <TitlesOfParts>
    <vt:vector size="86" baseType="lpstr">
      <vt:lpstr>Волна</vt:lpstr>
      <vt:lpstr>Лист</vt:lpstr>
      <vt:lpstr>Acrobat Document</vt:lpstr>
      <vt:lpstr>Презентация PowerPoint</vt:lpstr>
      <vt:lpstr>ОГЛАВЛЕНИЕ</vt:lpstr>
      <vt:lpstr>ОГЛАВЛЕНИЕ 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Инвестиции в основной капитал </vt:lpstr>
      <vt:lpstr>Презентация PowerPoint</vt:lpstr>
      <vt:lpstr>Динамика изменений налоговых и   неналоговых доходов консолидированного бюджета за 2017 – 2019 годы </vt:lpstr>
      <vt:lpstr>Презентация PowerPoint</vt:lpstr>
      <vt:lpstr>Динамика исполнения по основным налоговым доходам консолидированного бюджета за 2018-2019 годы, тыс.руб.</vt:lpstr>
      <vt:lpstr>Безвозмездные поступления из федерального, областного бюджетов и Фонда содействия реформированию ЖКХ</vt:lpstr>
      <vt:lpstr>Исполнение консолидированного бюджета района по расходам в 2016 - 2019 годах</vt:lpstr>
      <vt:lpstr>Структура расходов консолидированного бюджета  в 2019 году, тыс. руб., %</vt:lpstr>
      <vt:lpstr>Анализ  по разделам и подразделам классификации расходов консолидированного бюджета за 2016-2019 годы, тыс. руб.</vt:lpstr>
      <vt:lpstr>Презентация PowerPoint</vt:lpstr>
      <vt:lpstr>Презентация PowerPoint</vt:lpstr>
      <vt:lpstr>Презентация PowerPoint</vt:lpstr>
      <vt:lpstr>Структура расходов консолидированного бюджета  в программном формате 2019 году, тыс. руб., %.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районного бюджета в  2017 - 2019 годах, млн. руб.</vt:lpstr>
      <vt:lpstr>Исполнение районного бюджета за 2019 год, тыс.руб.</vt:lpstr>
      <vt:lpstr>Структура доходов районного бюджета в % и тыс.рублей</vt:lpstr>
      <vt:lpstr>Динамика изменений налоговых и неналоговых доходов   районного бюджета за 3 года, тыс.руб.</vt:lpstr>
      <vt:lpstr>Презентация PowerPoint</vt:lpstr>
      <vt:lpstr>Структура расходов районного бюджета  по отраслям за 2019 год в % и тыс. руб.</vt:lpstr>
      <vt:lpstr>Структура расходов районного бюджета  по экономической структуре за 2019 год, тыс.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Индикаторы в массовом спорте в 2017 – 2019 годах</vt:lpstr>
      <vt:lpstr>Презентация PowerPoint</vt:lpstr>
      <vt:lpstr>Достижения в спорте в 2018 году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 реализацию программы  "Социальная поддержка граждан Тонкинского муниципального района Нижегородской области« в 2019 году</vt:lpstr>
      <vt:lpstr>Презентация PowerPoint</vt:lpstr>
      <vt:lpstr>Презентация PowerPoint</vt:lpstr>
      <vt:lpstr>Презентация PowerPoint</vt:lpstr>
      <vt:lpstr>Итоги реализации муниципальной программы «Совершенствование социальной и инженерной инфраструктуры Тонкинского муниципального района на 2018 – 2020 годы»</vt:lpstr>
      <vt:lpstr>Муниципальная программа «Развитие агропромышленного комплекса Тонкинского муниципального района Нижегородской области до 2020 года» (млн. руб.,  %)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Удельный вес муниципального долга в консолидированном бюджете в 2017 - 2019 годах, тыс. руб.</vt:lpstr>
      <vt:lpstr>Сведения об объеме муниципального долга   за 2019 год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арина</dc:creator>
  <cp:lastModifiedBy>sv</cp:lastModifiedBy>
  <cp:revision>1615</cp:revision>
  <cp:lastPrinted>2020-03-13T05:38:49Z</cp:lastPrinted>
  <dcterms:created xsi:type="dcterms:W3CDTF">2013-10-10T15:13:19Z</dcterms:created>
  <dcterms:modified xsi:type="dcterms:W3CDTF">2021-03-30T10:21:06Z</dcterms:modified>
</cp:coreProperties>
</file>